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93" r:id="rId36"/>
    <p:sldId id="294" r:id="rId37"/>
    <p:sldId id="295" r:id="rId38"/>
    <p:sldId id="296" r:id="rId39"/>
    <p:sldId id="298" r:id="rId40"/>
    <p:sldId id="307" r:id="rId41"/>
    <p:sldId id="300" r:id="rId42"/>
    <p:sldId id="301" r:id="rId43"/>
    <p:sldId id="303" r:id="rId44"/>
    <p:sldId id="302" r:id="rId45"/>
    <p:sldId id="305" r:id="rId46"/>
    <p:sldId id="304" r:id="rId47"/>
    <p:sldId id="306" r:id="rId48"/>
    <p:sldId id="297" r:id="rId49"/>
    <p:sldId id="299" r:id="rId50"/>
    <p:sldId id="308" r:id="rId51"/>
    <p:sldId id="309" r:id="rId5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69" d="100"/>
          <a:sy n="69" d="100"/>
        </p:scale>
        <p:origin x="1068" y="60"/>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48F6C17E-28BF-4CE9-B9B7-A318B8C3A351}"/>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50504"/>
            <a:ext cx="8229600" cy="4114800"/>
          </a:xfrm>
          <a:prstGeom prst="rect">
            <a:avLst/>
          </a:prstGeom>
        </p:spPr>
        <p:txBody>
          <a:bodyPr vert="horz" lIns="91440" tIns="45720" rIns="91440" bIns="45720" rtlCol="0">
            <a:normAutofit fontScale="77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pari a zero può significare sia che l’esame non è stato superato, sia che non è stato nemmeno sostenuto. Nell’impossibilità di distinguere fra queste due situazioni, si è optato per </a:t>
            </a:r>
            <a:r>
              <a:rPr lang="it-IT" i="1" u="sng" dirty="0"/>
              <a:t>concentrarsi soltanto sui risultati degli esami superati con successo</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A4058E24-A699-4E88-B85B-E8AA30C62C9F}"/>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122512"/>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rgbClr val="FF0000"/>
                </a:solidFill>
              </a:rPr>
              <a:t>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988840"/>
            <a:ext cx="8229600" cy="4114800"/>
          </a:xfrm>
        </p:spPr>
        <p:txBody>
          <a:bodyPr>
            <a:normAutofit fontScale="92500" lnSpcReduction="10000"/>
          </a:bodyPr>
          <a:lstStyle/>
          <a:p>
            <a:pPr algn="just"/>
            <a:r>
              <a:rPr lang="it-IT" dirty="0"/>
              <a:t>Per ogni dataset </a:t>
            </a:r>
            <a:r>
              <a:rPr lang="it-IT" dirty="0" err="1"/>
              <a:t>preprocessato</a:t>
            </a:r>
            <a:r>
              <a:rPr lang="it-IT" dirty="0"/>
              <a:t>, si è applicato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I risultati che verranno presentati saranno quelli ritenuti migliori o interessanti.</a:t>
            </a:r>
          </a:p>
          <a:p>
            <a:pPr algn="just"/>
            <a:endParaRPr lang="it-IT" dirty="0"/>
          </a:p>
          <a:p>
            <a:pPr algn="just"/>
            <a:r>
              <a:rPr lang="it-IT" dirty="0"/>
              <a:t>Si è usato due algoritmi di </a:t>
            </a:r>
            <a:r>
              <a:rPr lang="it-IT" dirty="0" err="1">
                <a:solidFill>
                  <a:srgbClr val="FF0000"/>
                </a:solidFill>
              </a:rPr>
              <a:t>clustering</a:t>
            </a:r>
            <a:r>
              <a:rPr lang="it-IT" dirty="0">
                <a:solidFill>
                  <a:srgbClr val="FF0000"/>
                </a:solidFill>
              </a:rPr>
              <a:t> partizionale</a:t>
            </a:r>
            <a:r>
              <a:rPr lang="it-IT" dirty="0"/>
              <a:t>: </a:t>
            </a:r>
          </a:p>
          <a:p>
            <a:pPr lvl="1" algn="just"/>
            <a:r>
              <a:rPr lang="it-IT" dirty="0">
                <a:solidFill>
                  <a:srgbClr val="C00000"/>
                </a:solidFill>
              </a:rPr>
              <a:t>K-MEANS</a:t>
            </a:r>
          </a:p>
          <a:p>
            <a:pPr lvl="1" algn="just"/>
            <a:r>
              <a:rPr lang="it-IT" dirty="0">
                <a:solidFill>
                  <a:srgbClr val="C00000"/>
                </a:solidFill>
              </a:rPr>
              <a:t>DBSCAN</a:t>
            </a:r>
          </a:p>
          <a:p>
            <a:pPr marL="0" indent="0" algn="just">
              <a:buNone/>
            </a:pPr>
            <a:endParaRPr lang="it-IT" dirty="0"/>
          </a:p>
          <a:p>
            <a:pPr algn="just"/>
            <a:r>
              <a:rPr lang="it-IT" dirty="0"/>
              <a:t>È stato inoltre applicato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052736"/>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K-MEANS</a:t>
            </a:r>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endParaRPr lang="it-IT" sz="1800" dirty="0"/>
          </a:p>
          <a:p>
            <a:pPr algn="just"/>
            <a:r>
              <a:rPr lang="it-IT" sz="18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a:p>
            <a:pPr algn="just"/>
            <a:r>
              <a:rPr lang="it-IT" sz="1800" dirty="0"/>
              <a:t>Questo flag impedisce al software </a:t>
            </a:r>
            <a:r>
              <a:rPr lang="it-IT" sz="1800" dirty="0" err="1"/>
              <a:t>Weka</a:t>
            </a:r>
            <a:r>
              <a:rPr lang="it-IT" sz="1800" dirty="0"/>
              <a:t> di rimpiazzare i valori mancanti con la media/moda degli altri, di fatto ignorandoli come avevamo scelto.</a:t>
            </a:r>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1988840"/>
            <a:ext cx="6022824" cy="1142260"/>
          </a:xfrm>
          <a:prstGeom prst="rect">
            <a:avLst/>
          </a:prstGeom>
        </p:spPr>
      </p:pic>
      <p:pic>
        <p:nvPicPr>
          <p:cNvPr id="15" name="Immagine 14">
            <a:extLst>
              <a:ext uri="{FF2B5EF4-FFF2-40B4-BE49-F238E27FC236}">
                <a16:creationId xmlns:a16="http://schemas.microsoft.com/office/drawing/2014/main" id="{B7799BFB-29F3-4C01-8932-E76C3707570B}"/>
              </a:ext>
            </a:extLst>
          </p:cNvPr>
          <p:cNvPicPr>
            <a:picLocks noChangeAspect="1"/>
          </p:cNvPicPr>
          <p:nvPr/>
        </p:nvPicPr>
        <p:blipFill>
          <a:blip r:embed="rId3"/>
          <a:stretch>
            <a:fillRect/>
          </a:stretch>
        </p:blipFill>
        <p:spPr>
          <a:xfrm>
            <a:off x="1232983" y="4293096"/>
            <a:ext cx="6678034" cy="526347"/>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908720"/>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subito una normalizzazione.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568565"/>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1872473"/>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725144"/>
            <a:ext cx="6462140" cy="1197261"/>
          </a:xfrm>
          <a:prstGeom prst="rect">
            <a:avLst/>
          </a:prstGeom>
        </p:spPr>
      </p:pic>
    </p:spTree>
    <p:extLst>
      <p:ext uri="{BB962C8B-B14F-4D97-AF65-F5344CB8AC3E}">
        <p14:creationId xmlns:p14="http://schemas.microsoft.com/office/powerpoint/2010/main" val="2462833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Isolare gli studenti peggiori, medi e migliori: </a:t>
            </a:r>
            <a:r>
              <a:rPr lang="it-IT" sz="2000" b="1" dirty="0"/>
              <a:t>K-MEANS, 3 cluster</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Tree>
    <p:extLst>
      <p:ext uri="{BB962C8B-B14F-4D97-AF65-F5344CB8AC3E}">
        <p14:creationId xmlns:p14="http://schemas.microsoft.com/office/powerpoint/2010/main" val="1777676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Tree>
    <p:extLst>
      <p:ext uri="{BB962C8B-B14F-4D97-AF65-F5344CB8AC3E}">
        <p14:creationId xmlns:p14="http://schemas.microsoft.com/office/powerpoint/2010/main" val="59839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4" name="Titolo 1">
            <a:extLst>
              <a:ext uri="{FF2B5EF4-FFF2-40B4-BE49-F238E27FC236}">
                <a16:creationId xmlns:a16="http://schemas.microsoft.com/office/drawing/2014/main" id="{D35507EC-FEF0-4B1D-9175-124D3764F163}"/>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6268A-07EA-4858-962B-C4BE46DC2C59}"/>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3" name="CasellaDiTesto 2">
            <a:extLst>
              <a:ext uri="{FF2B5EF4-FFF2-40B4-BE49-F238E27FC236}">
                <a16:creationId xmlns:a16="http://schemas.microsoft.com/office/drawing/2014/main" id="{4B6591E6-BA33-4294-BAC8-9624E5AD0485}"/>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190763" y="1556792"/>
            <a:ext cx="1772262" cy="1815882"/>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Tree>
    <p:extLst>
      <p:ext uri="{BB962C8B-B14F-4D97-AF65-F5344CB8AC3E}">
        <p14:creationId xmlns:p14="http://schemas.microsoft.com/office/powerpoint/2010/main" val="2239016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838970" y="1052736"/>
            <a:ext cx="6116735" cy="5610597"/>
          </a:xfrm>
          <a:prstGeom prst="rect">
            <a:avLst/>
          </a:prstGeom>
        </p:spPr>
      </p:pic>
      <p:sp>
        <p:nvSpPr>
          <p:cNvPr id="3" name="Titolo 1">
            <a:extLst>
              <a:ext uri="{FF2B5EF4-FFF2-40B4-BE49-F238E27FC236}">
                <a16:creationId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160240" cy="3108543"/>
          </a:xfrm>
          <a:prstGeom prst="rect">
            <a:avLst/>
          </a:prstGeom>
          <a:noFill/>
        </p:spPr>
        <p:txBody>
          <a:bodyPr wrap="square" rtlCol="0">
            <a:spAutoFit/>
          </a:bodyPr>
          <a:lstStyle/>
          <a:p>
            <a:r>
              <a:rPr lang="it-IT" sz="1600" dirty="0"/>
              <a:t>Visivamente, la ripartizione delle istanze sembra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9338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id="{02A14900-ACDB-489C-823A-AE3FDA918908}"/>
              </a:ext>
            </a:extLst>
          </p:cNvPr>
          <p:cNvSpPr txBox="1"/>
          <p:nvPr/>
        </p:nvSpPr>
        <p:spPr>
          <a:xfrm>
            <a:off x="198984" y="1131709"/>
            <a:ext cx="2088232" cy="2585323"/>
          </a:xfrm>
          <a:prstGeom prst="rect">
            <a:avLst/>
          </a:prstGeom>
          <a:noFill/>
        </p:spPr>
        <p:txBody>
          <a:bodyPr wrap="square" rtlCol="0">
            <a:spAutoFit/>
          </a:bodyPr>
          <a:lstStyle/>
          <a:p>
            <a:r>
              <a:rPr lang="it-IT" dirty="0"/>
              <a:t>Si noti come il numero di crediti conseguiti resti in ogni caso l’attributo polarizzante di questo subset.</a:t>
            </a:r>
          </a:p>
          <a:p>
            <a:endParaRPr lang="it-IT" dirty="0"/>
          </a:p>
          <a:p>
            <a:r>
              <a:rPr lang="it-IT" dirty="0"/>
              <a:t>Lo sarà anche per l’intero dataset?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Tree>
    <p:extLst>
      <p:ext uri="{BB962C8B-B14F-4D97-AF65-F5344CB8AC3E}">
        <p14:creationId xmlns:p14="http://schemas.microsoft.com/office/powerpoint/2010/main" val="4209516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940658"/>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920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8" name="CasellaDiTesto 7">
            <a:extLst>
              <a:ext uri="{FF2B5EF4-FFF2-40B4-BE49-F238E27FC236}">
                <a16:creationId xmlns:a16="http://schemas.microsoft.com/office/drawing/2014/main" id="{3E41BA0D-016D-4524-809B-180F0531C9A3}"/>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Tree>
    <p:extLst>
      <p:ext uri="{BB962C8B-B14F-4D97-AF65-F5344CB8AC3E}">
        <p14:creationId xmlns:p14="http://schemas.microsoft.com/office/powerpoint/2010/main" val="22531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5" name="Titolo 1">
            <a:extLst>
              <a:ext uri="{FF2B5EF4-FFF2-40B4-BE49-F238E27FC236}">
                <a16:creationId xmlns:a16="http://schemas.microsoft.com/office/drawing/2014/main" id="{8123421C-DFC7-4630-BAFF-465CE92E0C6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2612951" y="1412776"/>
            <a:ext cx="6372225" cy="5295900"/>
          </a:xfrm>
          <a:prstGeom prst="rect">
            <a:avLst/>
          </a:prstGeom>
        </p:spPr>
      </p:pic>
      <p:sp>
        <p:nvSpPr>
          <p:cNvPr id="4" name="Titolo 1">
            <a:extLst>
              <a:ext uri="{FF2B5EF4-FFF2-40B4-BE49-F238E27FC236}">
                <a16:creationId xmlns:a16="http://schemas.microsoft.com/office/drawing/2014/main" id="{79BFF712-4669-40E1-AC79-0A7615C45E1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5" name="CasellaDiTesto 4">
            <a:extLst>
              <a:ext uri="{FF2B5EF4-FFF2-40B4-BE49-F238E27FC236}">
                <a16:creationId xmlns:a16="http://schemas.microsoft.com/office/drawing/2014/main" id="{72598055-FA93-469B-83E9-C44266CD32BC}"/>
              </a:ext>
            </a:extLst>
          </p:cNvPr>
          <p:cNvSpPr txBox="1"/>
          <p:nvPr/>
        </p:nvSpPr>
        <p:spPr>
          <a:xfrm>
            <a:off x="251520" y="3140968"/>
            <a:ext cx="6250429" cy="2862322"/>
          </a:xfrm>
          <a:prstGeom prst="rect">
            <a:avLst/>
          </a:prstGeom>
          <a:noFill/>
        </p:spPr>
        <p:txBody>
          <a:bodyPr wrap="none" rtlCol="0">
            <a:spAutoFit/>
          </a:bodyPr>
          <a:lstStyle/>
          <a:p>
            <a:r>
              <a:rPr lang="en-US" dirty="0">
                <a:solidFill>
                  <a:srgbClr val="7030A0"/>
                </a:solidFill>
                <a:latin typeface="Courier New" panose="02070309020205020404" pitchFamily="49" charset="0"/>
                <a:cs typeface="Courier New" panose="02070309020205020404" pitchFamily="49" charset="0"/>
              </a:rPr>
              <a:t>=== Model and evaluation on training set ===</a:t>
            </a:r>
          </a:p>
          <a:p>
            <a:endParaRPr lang="en-US" dirty="0">
              <a:solidFill>
                <a:srgbClr val="7030A0"/>
              </a:solidFill>
              <a:latin typeface="Courier New" panose="02070309020205020404" pitchFamily="49" charset="0"/>
              <a:cs typeface="Courier New" panose="02070309020205020404" pitchFamily="49" charset="0"/>
            </a:endParaRPr>
          </a:p>
          <a:p>
            <a:r>
              <a:rPr lang="en-US" dirty="0">
                <a:solidFill>
                  <a:srgbClr val="7030A0"/>
                </a:solidFill>
                <a:latin typeface="Courier New" panose="02070309020205020404" pitchFamily="49" charset="0"/>
                <a:cs typeface="Courier New" panose="02070309020205020404" pitchFamily="49" charset="0"/>
              </a:rPr>
              <a:t>Clustered Instances</a:t>
            </a:r>
          </a:p>
          <a:p>
            <a:endParaRPr lang="en-US" dirty="0">
              <a:solidFill>
                <a:srgbClr val="7030A0"/>
              </a:solidFill>
              <a:latin typeface="Courier New" panose="02070309020205020404" pitchFamily="49" charset="0"/>
              <a:cs typeface="Courier New" panose="02070309020205020404" pitchFamily="49" charset="0"/>
            </a:endParaRPr>
          </a:p>
          <a:p>
            <a:r>
              <a:rPr lang="en-US" dirty="0">
                <a:solidFill>
                  <a:srgbClr val="7030A0"/>
                </a:solidFill>
                <a:latin typeface="Courier New" panose="02070309020205020404" pitchFamily="49" charset="0"/>
                <a:cs typeface="Courier New" panose="02070309020205020404" pitchFamily="49" charset="0"/>
              </a:rPr>
              <a:t>0      108 ( 61%)</a:t>
            </a:r>
          </a:p>
          <a:p>
            <a:r>
              <a:rPr lang="en-US" dirty="0">
                <a:solidFill>
                  <a:srgbClr val="7030A0"/>
                </a:solidFill>
                <a:latin typeface="Courier New" panose="02070309020205020404" pitchFamily="49" charset="0"/>
                <a:cs typeface="Courier New" panose="02070309020205020404" pitchFamily="49" charset="0"/>
              </a:rPr>
              <a:t>1       20 ( 11%)</a:t>
            </a:r>
          </a:p>
          <a:p>
            <a:r>
              <a:rPr lang="en-US" dirty="0">
                <a:solidFill>
                  <a:srgbClr val="7030A0"/>
                </a:solidFill>
                <a:latin typeface="Courier New" panose="02070309020205020404" pitchFamily="49" charset="0"/>
                <a:cs typeface="Courier New" panose="02070309020205020404" pitchFamily="49" charset="0"/>
              </a:rPr>
              <a:t>2       48 ( 27%)</a:t>
            </a:r>
          </a:p>
          <a:p>
            <a:endParaRPr lang="en-US" dirty="0">
              <a:solidFill>
                <a:srgbClr val="7030A0"/>
              </a:solidFill>
              <a:latin typeface="Courier New" panose="02070309020205020404" pitchFamily="49" charset="0"/>
              <a:cs typeface="Courier New" panose="02070309020205020404" pitchFamily="49" charset="0"/>
            </a:endParaRPr>
          </a:p>
          <a:p>
            <a:r>
              <a:rPr lang="en-US" dirty="0" err="1">
                <a:solidFill>
                  <a:srgbClr val="7030A0"/>
                </a:solidFill>
                <a:latin typeface="Courier New" panose="02070309020205020404" pitchFamily="49" charset="0"/>
                <a:cs typeface="Courier New" panose="02070309020205020404" pitchFamily="49" charset="0"/>
              </a:rPr>
              <a:t>Unclustered</a:t>
            </a:r>
            <a:r>
              <a:rPr lang="en-US" dirty="0">
                <a:solidFill>
                  <a:srgbClr val="7030A0"/>
                </a:solidFill>
                <a:latin typeface="Courier New" panose="02070309020205020404" pitchFamily="49" charset="0"/>
                <a:cs typeface="Courier New" panose="02070309020205020404" pitchFamily="49" charset="0"/>
              </a:rPr>
              <a:t> instances : 36</a:t>
            </a:r>
          </a:p>
          <a:p>
            <a:endParaRPr lang="en-US" dirty="0"/>
          </a:p>
        </p:txBody>
      </p:sp>
    </p:spTree>
    <p:extLst>
      <p:ext uri="{BB962C8B-B14F-4D97-AF65-F5344CB8AC3E}">
        <p14:creationId xmlns:p14="http://schemas.microsoft.com/office/powerpoint/2010/main" val="326786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1050</TotalTime>
  <Words>3675</Words>
  <Application>Microsoft Office PowerPoint</Application>
  <PresentationFormat>Presentazione su schermo (4:3)</PresentationFormat>
  <Paragraphs>594</Paragraphs>
  <Slides>51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51</vt:i4>
      </vt:variant>
    </vt:vector>
  </HeadingPairs>
  <TitlesOfParts>
    <vt:vector size="56"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Presentazione standard di PowerPoint</vt:lpstr>
      <vt:lpstr>TOTALITÀ DEL DATASET: dataset_tot.arff</vt:lpstr>
      <vt:lpstr>Presentazione standard di PowerPoint</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203</cp:revision>
  <dcterms:created xsi:type="dcterms:W3CDTF">2018-01-08T07:58:31Z</dcterms:created>
  <dcterms:modified xsi:type="dcterms:W3CDTF">2018-01-17T11:42:44Z</dcterms:modified>
</cp:coreProperties>
</file>