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Objects="1">
      <p:cViewPr varScale="1">
        <p:scale>
          <a:sx n="71" d="100"/>
          <a:sy n="71" d="100"/>
        </p:scale>
        <p:origin x="10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4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 dirty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7" name="Immagine 6" descr="header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1"/>
            <a:ext cx="9144000" cy="797513"/>
          </a:xfrm>
          <a:prstGeom prst="rect">
            <a:avLst/>
          </a:prstGeom>
        </p:spPr>
      </p:pic>
      <p:pic>
        <p:nvPicPr>
          <p:cNvPr id="8" name="Immagine 7" descr="salomon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5163429"/>
            <a:ext cx="2163936" cy="1694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57350" y="2286003"/>
            <a:ext cx="5829300" cy="1102519"/>
          </a:xfrm>
        </p:spPr>
        <p:txBody>
          <a:bodyPr>
            <a:normAutofit/>
          </a:bodyPr>
          <a:lstStyle/>
          <a:p>
            <a:r>
              <a:rPr lang="it-IT" sz="4400" dirty="0"/>
              <a:t>Progetto di </a:t>
            </a:r>
            <a:r>
              <a:rPr lang="it-IT" sz="4400" b="1" dirty="0"/>
              <a:t>Data </a:t>
            </a:r>
            <a:r>
              <a:rPr lang="it-IT" sz="4400" b="1" dirty="0" err="1"/>
              <a:t>Mining</a:t>
            </a:r>
            <a:endParaRPr lang="it-IT" sz="4400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90600" y="3771900"/>
            <a:ext cx="7391400" cy="1314450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rgbClr val="FF0000"/>
                </a:solidFill>
              </a:rPr>
              <a:t>Simone Cipriani, </a:t>
            </a:r>
            <a:r>
              <a:rPr lang="it-IT" b="1" dirty="0">
                <a:solidFill>
                  <a:srgbClr val="FF0000"/>
                </a:solidFill>
              </a:rPr>
              <a:t>5951907</a:t>
            </a:r>
          </a:p>
          <a:p>
            <a:endParaRPr lang="it-IT" sz="2000" dirty="0"/>
          </a:p>
          <a:p>
            <a:r>
              <a:rPr lang="it-IT" sz="2000" dirty="0"/>
              <a:t>Repository </a:t>
            </a:r>
            <a:r>
              <a:rPr lang="it-IT" sz="2000" b="1" dirty="0" err="1"/>
              <a:t>git</a:t>
            </a:r>
            <a:r>
              <a:rPr lang="it-IT" sz="2000" dirty="0"/>
              <a:t>: </a:t>
            </a:r>
          </a:p>
          <a:p>
            <a:r>
              <a:rPr lang="it-IT" sz="2000" i="1" dirty="0">
                <a:solidFill>
                  <a:srgbClr val="0070C0"/>
                </a:solidFill>
              </a:rPr>
              <a:t>https://github.com/gesucca/datamining-class-homework</a:t>
            </a:r>
            <a:endParaRPr lang="it-IT" sz="2000" dirty="0">
              <a:solidFill>
                <a:srgbClr val="0070C0"/>
              </a:solidFill>
            </a:endParaRPr>
          </a:p>
          <a:p>
            <a:endParaRPr lang="it-IT" sz="2000" dirty="0">
              <a:solidFill>
                <a:srgbClr val="0070C0"/>
              </a:solidFill>
            </a:endParaRPr>
          </a:p>
          <a:p>
            <a:endParaRPr lang="it-IT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DE7282-AE7E-472D-8672-9E118932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857250"/>
          </a:xfrm>
        </p:spPr>
        <p:txBody>
          <a:bodyPr/>
          <a:lstStyle/>
          <a:p>
            <a:r>
              <a:rPr lang="it-IT" b="1" dirty="0"/>
              <a:t>DATA UNDERSTANDING: </a:t>
            </a:r>
            <a:r>
              <a:rPr lang="it-IT" dirty="0"/>
              <a:t>DATASET</a:t>
            </a:r>
            <a:r>
              <a:rPr lang="it-IT" b="1" dirty="0"/>
              <a:t> 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C3122-428C-490C-856C-A6D8B422D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6230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it-IT" dirty="0"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it-IT" sz="2600" dirty="0">
                <a:cs typeface="Courier New" panose="02070309020205020404" pitchFamily="49" charset="0"/>
              </a:rPr>
              <a:t>Il dataset fornito comprende dati relativi alle prestazioni degli studenti immatricolati nel CDL Informatica. Ogni istanza rappresenta uno studente. </a:t>
            </a:r>
          </a:p>
          <a:p>
            <a:pPr marL="0" indent="0">
              <a:buNone/>
            </a:pPr>
            <a:endParaRPr lang="it-IT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</a:t>
            </a:r>
            <a:b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 Anni Coorti 2010-2013:</a:t>
            </a:r>
            <a:b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</a:t>
            </a:r>
            <a:b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immatricolati coorte 2010 - produttività fino ad aprile 2014</a:t>
            </a:r>
            <a:b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immatricolati coorte 2011 - produttività fino ad aprile 2015</a:t>
            </a:r>
            <a:b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immatricolati coorte 2012 - produttività fino ad aprile 2016</a:t>
            </a:r>
            <a:b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immatricolati coorte 2013 - produttività fino ad aprile 2017</a:t>
            </a:r>
            <a:b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7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3B2811F-5DE8-42D1-8BA0-DFADE2068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3716285"/>
              </p:ext>
            </p:extLst>
          </p:nvPr>
        </p:nvGraphicFramePr>
        <p:xfrm>
          <a:off x="1385671" y="3516043"/>
          <a:ext cx="6372663" cy="1793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214">
                  <a:extLst>
                    <a:ext uri="{9D8B030D-6E8A-4147-A177-3AD203B41FA5}">
                      <a16:colId xmlns:a16="http://schemas.microsoft.com/office/drawing/2014/main" val="807059028"/>
                    </a:ext>
                  </a:extLst>
                </a:gridCol>
                <a:gridCol w="537674">
                  <a:extLst>
                    <a:ext uri="{9D8B030D-6E8A-4147-A177-3AD203B41FA5}">
                      <a16:colId xmlns:a16="http://schemas.microsoft.com/office/drawing/2014/main" val="3957048853"/>
                    </a:ext>
                  </a:extLst>
                </a:gridCol>
                <a:gridCol w="782072">
                  <a:extLst>
                    <a:ext uri="{9D8B030D-6E8A-4147-A177-3AD203B41FA5}">
                      <a16:colId xmlns:a16="http://schemas.microsoft.com/office/drawing/2014/main" val="3530217452"/>
                    </a:ext>
                  </a:extLst>
                </a:gridCol>
                <a:gridCol w="1050908">
                  <a:extLst>
                    <a:ext uri="{9D8B030D-6E8A-4147-A177-3AD203B41FA5}">
                      <a16:colId xmlns:a16="http://schemas.microsoft.com/office/drawing/2014/main" val="2216707341"/>
                    </a:ext>
                  </a:extLst>
                </a:gridCol>
                <a:gridCol w="818731">
                  <a:extLst>
                    <a:ext uri="{9D8B030D-6E8A-4147-A177-3AD203B41FA5}">
                      <a16:colId xmlns:a16="http://schemas.microsoft.com/office/drawing/2014/main" val="958190292"/>
                    </a:ext>
                  </a:extLst>
                </a:gridCol>
                <a:gridCol w="366596">
                  <a:extLst>
                    <a:ext uri="{9D8B030D-6E8A-4147-A177-3AD203B41FA5}">
                      <a16:colId xmlns:a16="http://schemas.microsoft.com/office/drawing/2014/main" val="424608249"/>
                    </a:ext>
                  </a:extLst>
                </a:gridCol>
                <a:gridCol w="724028">
                  <a:extLst>
                    <a:ext uri="{9D8B030D-6E8A-4147-A177-3AD203B41FA5}">
                      <a16:colId xmlns:a16="http://schemas.microsoft.com/office/drawing/2014/main" val="1424326084"/>
                    </a:ext>
                  </a:extLst>
                </a:gridCol>
                <a:gridCol w="366596">
                  <a:extLst>
                    <a:ext uri="{9D8B030D-6E8A-4147-A177-3AD203B41FA5}">
                      <a16:colId xmlns:a16="http://schemas.microsoft.com/office/drawing/2014/main" val="3392580486"/>
                    </a:ext>
                  </a:extLst>
                </a:gridCol>
                <a:gridCol w="724028">
                  <a:extLst>
                    <a:ext uri="{9D8B030D-6E8A-4147-A177-3AD203B41FA5}">
                      <a16:colId xmlns:a16="http://schemas.microsoft.com/office/drawing/2014/main" val="1129838862"/>
                    </a:ext>
                  </a:extLst>
                </a:gridCol>
                <a:gridCol w="378816">
                  <a:extLst>
                    <a:ext uri="{9D8B030D-6E8A-4147-A177-3AD203B41FA5}">
                      <a16:colId xmlns:a16="http://schemas.microsoft.com/office/drawing/2014/main" val="1356684913"/>
                    </a:ext>
                  </a:extLst>
                </a:gridCol>
              </a:tblGrid>
              <a:tr h="298939"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coorte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test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 dirty="0" err="1">
                          <a:effectLst/>
                        </a:rPr>
                        <a:t>crediti_totali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crediti_con_voto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voto_medio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ASD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data_ASD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ARC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data_ARC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37637119"/>
                  </a:ext>
                </a:extLst>
              </a:tr>
              <a:tr h="298939"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2010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13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180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159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22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2011-06-15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2014-01-28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78595908"/>
                  </a:ext>
                </a:extLst>
              </a:tr>
              <a:tr h="298939"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2010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22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180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159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27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28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2011-07-06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 dirty="0">
                          <a:effectLst/>
                        </a:rPr>
                        <a:t>2012-09-20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483033991"/>
                  </a:ext>
                </a:extLst>
              </a:tr>
              <a:tr h="298939"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2010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180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159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29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31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2011-06-15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30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2011-08-30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226898549"/>
                  </a:ext>
                </a:extLst>
              </a:tr>
              <a:tr h="298939"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2010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19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180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159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2011-06-15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2012-09-24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4100195534"/>
                  </a:ext>
                </a:extLst>
              </a:tr>
              <a:tr h="298939"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2010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18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180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159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2011-06-15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30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2013-07-24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873627976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39FC3D-5F35-4ED1-80D7-54F621353955}"/>
              </a:ext>
            </a:extLst>
          </p:cNvPr>
          <p:cNvSpPr txBox="1"/>
          <p:nvPr/>
        </p:nvSpPr>
        <p:spPr>
          <a:xfrm>
            <a:off x="2717555" y="2362200"/>
            <a:ext cx="1854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Attributi relativi alle prestazioni generali dello studente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58BE0C9-56D0-4996-A83C-BA5CB4041A73}"/>
              </a:ext>
            </a:extLst>
          </p:cNvPr>
          <p:cNvSpPr txBox="1"/>
          <p:nvPr/>
        </p:nvSpPr>
        <p:spPr>
          <a:xfrm>
            <a:off x="5510579" y="2362200"/>
            <a:ext cx="1553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Attributi relativi ai singoli esami</a:t>
            </a:r>
          </a:p>
        </p:txBody>
      </p: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3812CE3F-F149-44E9-8AF6-22A08F7F5DA5}"/>
              </a:ext>
            </a:extLst>
          </p:cNvPr>
          <p:cNvSpPr/>
          <p:nvPr/>
        </p:nvSpPr>
        <p:spPr>
          <a:xfrm rot="5400000">
            <a:off x="3428082" y="1763887"/>
            <a:ext cx="285113" cy="31896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490FED5E-FA7D-48B9-B708-A87236365557}"/>
              </a:ext>
            </a:extLst>
          </p:cNvPr>
          <p:cNvSpPr/>
          <p:nvPr/>
        </p:nvSpPr>
        <p:spPr>
          <a:xfrm rot="5400000">
            <a:off x="5609557" y="2838142"/>
            <a:ext cx="354860" cy="1000949"/>
          </a:xfrm>
          <a:prstGeom prst="leftBrace">
            <a:avLst>
              <a:gd name="adj1" fmla="val 8333"/>
              <a:gd name="adj2" fmla="val 489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8AD44BE2-ACD6-4E6D-AC66-F9D3093A6EFF}"/>
              </a:ext>
            </a:extLst>
          </p:cNvPr>
          <p:cNvSpPr/>
          <p:nvPr/>
        </p:nvSpPr>
        <p:spPr>
          <a:xfrm rot="5400000">
            <a:off x="6640467" y="2838141"/>
            <a:ext cx="354860" cy="1000949"/>
          </a:xfrm>
          <a:prstGeom prst="leftBrace">
            <a:avLst>
              <a:gd name="adj1" fmla="val 8333"/>
              <a:gd name="adj2" fmla="val 489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E4B142F6-989A-44B5-AF67-3A1BB4088781}"/>
              </a:ext>
            </a:extLst>
          </p:cNvPr>
          <p:cNvSpPr txBox="1">
            <a:spLocks/>
          </p:cNvSpPr>
          <p:nvPr/>
        </p:nvSpPr>
        <p:spPr>
          <a:xfrm>
            <a:off x="457200" y="8382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/>
              <a:t>DATA UNDERSTANDING: </a:t>
            </a:r>
            <a:r>
              <a:rPr lang="it-IT"/>
              <a:t>DATASET</a:t>
            </a:r>
            <a:r>
              <a:rPr lang="it-IT" b="1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DB8311-28AC-4322-BAB4-1A023048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700" b="1" dirty="0"/>
              <a:t>DATA UNDERSTANDING: </a:t>
            </a:r>
            <a:r>
              <a:rPr lang="it-IT" sz="2700" dirty="0"/>
              <a:t>TECNICHE DI VISUALIZZAZIONE</a:t>
            </a:r>
            <a:r>
              <a:rPr lang="it-IT" sz="2700" b="1" dirty="0"/>
              <a:t> </a:t>
            </a:r>
            <a:endParaRPr lang="en-US" sz="27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238F9E-7369-42B5-8E90-F7EFC93ED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2192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it-IT" sz="2800" dirty="0"/>
              <a:t>Sono stati programmati degli script in linguaggio </a:t>
            </a:r>
            <a:r>
              <a:rPr lang="it-IT" sz="2800" b="1" dirty="0">
                <a:solidFill>
                  <a:srgbClr val="FF0000"/>
                </a:solidFill>
              </a:rPr>
              <a:t>R</a:t>
            </a:r>
            <a:r>
              <a:rPr lang="it-IT" sz="2800" dirty="0"/>
              <a:t> per avvalersi di alcune tecniche di visualizzazione.</a:t>
            </a:r>
          </a:p>
          <a:p>
            <a:pPr marL="0" indent="0" algn="just">
              <a:buNone/>
            </a:pPr>
            <a:endParaRPr lang="it-IT" sz="2800" dirty="0"/>
          </a:p>
          <a:p>
            <a:pPr algn="just"/>
            <a:r>
              <a:rPr lang="it-IT" sz="2800" dirty="0"/>
              <a:t>Preparazione del dataset:</a:t>
            </a:r>
          </a:p>
          <a:p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D7DE968-07D5-4816-AE85-8F06E200182B}"/>
              </a:ext>
            </a:extLst>
          </p:cNvPr>
          <p:cNvSpPr txBox="1"/>
          <p:nvPr/>
        </p:nvSpPr>
        <p:spPr>
          <a:xfrm>
            <a:off x="1371600" y="3268267"/>
            <a:ext cx="7343677" cy="2816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the repo root path before importing data!!!</a:t>
            </a:r>
            <a:endParaRPr lang="it-IT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("C:/simone_robamia/unifi/datamining-class-homework/")</a:t>
            </a:r>
            <a:endParaRPr lang="it-IT" sz="12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it-IT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read.csv("res/TRE ANNI IMMATRICOLATI 2010-2013 PER STUDENTI.csv")</a:t>
            </a:r>
          </a:p>
          <a:p>
            <a:r>
              <a:rPr lang="it-IT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gather some info about the imported dataset</a:t>
            </a:r>
            <a:endParaRPr lang="it-IT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(students)</a:t>
            </a:r>
            <a:endParaRPr lang="it-IT" sz="12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it-IT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ADJUST DATA ATTRIBUTES </a:t>
            </a:r>
            <a:endParaRPr lang="it-IT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convert "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coorte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to nominal by making it a factor </a:t>
            </a:r>
            <a:endParaRPr lang="it-IT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students[, c(1)] &lt;-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(students[, c(1)], factor)</a:t>
            </a:r>
            <a:endParaRPr lang="it-IT" sz="12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it-IT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ok, let's take a look at it now</a:t>
            </a:r>
            <a:endParaRPr lang="it-IT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it-IT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it-IT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it-IT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it-IT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it-IT" sz="9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63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D4967C-09DD-4EA6-AC32-17512312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700" b="1" dirty="0"/>
              <a:t>DATA UNDERSTANDING: </a:t>
            </a:r>
            <a:r>
              <a:rPr lang="it-IT" sz="2700" dirty="0"/>
              <a:t>TECNICHE DI VISUALIZZAZIONE</a:t>
            </a:r>
            <a:r>
              <a:rPr lang="it-IT" sz="2700" b="1" dirty="0"/>
              <a:t> </a:t>
            </a:r>
            <a:endParaRPr lang="en-US" sz="27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407BAC-789A-4215-9D0F-526E6C25F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2000" dirty="0"/>
              <a:t>Dato l’elevato numero degli attributi del dataset, è stato necessario fare delle scelte relative a cosa visualizzare – e con quale tecnica.</a:t>
            </a:r>
          </a:p>
          <a:p>
            <a:pPr marL="0" indent="0" algn="just">
              <a:buNone/>
            </a:pPr>
            <a:endParaRPr lang="it-IT" sz="2000" dirty="0"/>
          </a:p>
          <a:p>
            <a:pPr algn="just"/>
            <a:r>
              <a:rPr lang="it-IT" sz="2000" dirty="0"/>
              <a:t>Le scelte sono state compiute su base intuitiva a seguito di un’analisi sommaria delle caratteristiche del dataset.</a:t>
            </a:r>
          </a:p>
          <a:p>
            <a:pPr marL="0" indent="0" algn="just">
              <a:buNone/>
            </a:pPr>
            <a:endParaRPr lang="it-IT" sz="2000" dirty="0"/>
          </a:p>
          <a:p>
            <a:pPr algn="just"/>
            <a:r>
              <a:rPr lang="it-IT" sz="2000" dirty="0"/>
              <a:t>È stato quindi deciso di effettuare una ricerca visiva di correlazioni fra valori di attributi relativi a:</a:t>
            </a:r>
          </a:p>
          <a:p>
            <a:pPr lvl="1" algn="just"/>
            <a:r>
              <a:rPr lang="it-IT" sz="2000" dirty="0">
                <a:solidFill>
                  <a:srgbClr val="0070C0"/>
                </a:solidFill>
              </a:rPr>
              <a:t>Prestazioni generali degli studenti durante tutto il periodo esaminato</a:t>
            </a:r>
          </a:p>
          <a:p>
            <a:pPr lvl="1" algn="just"/>
            <a:r>
              <a:rPr lang="it-IT" sz="2000" dirty="0">
                <a:solidFill>
                  <a:srgbClr val="0070C0"/>
                </a:solidFill>
              </a:rPr>
              <a:t>Prestazioni nei singoli esami</a:t>
            </a:r>
          </a:p>
          <a:p>
            <a:pPr lvl="1" algn="just"/>
            <a:r>
              <a:rPr lang="it-IT" sz="2000" dirty="0">
                <a:solidFill>
                  <a:srgbClr val="0070C0"/>
                </a:solidFill>
              </a:rPr>
              <a:t>Risultati di gruppi di esami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942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6C4E33-318F-45C6-90C3-7F33D8AF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7ABC2F-9BF7-4B30-841B-5A6ECB846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Pearson</a:t>
            </a:r>
            <a:r>
              <a:rPr lang="it-IT" dirty="0"/>
              <a:t> </a:t>
            </a:r>
            <a:r>
              <a:rPr lang="it-IT" dirty="0" err="1"/>
              <a:t>correlation</a:t>
            </a:r>
            <a:r>
              <a:rPr lang="it-IT" dirty="0"/>
              <a:t> analizza le </a:t>
            </a:r>
            <a:r>
              <a:rPr lang="it-IT"/>
              <a:t>relazioni monotone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50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Unifi</Template>
  <TotalTime>13</TotalTime>
  <Words>289</Words>
  <Application>Microsoft Office PowerPoint</Application>
  <PresentationFormat>Presentazione su schermo (4:3)</PresentationFormat>
  <Paragraphs>102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Tema di Office</vt:lpstr>
      <vt:lpstr>Progetto di Data Mining</vt:lpstr>
      <vt:lpstr>DATA UNDERSTANDING: DATASET </vt:lpstr>
      <vt:lpstr>Presentazione standard di PowerPoint</vt:lpstr>
      <vt:lpstr>DATA UNDERSTANDING: TECNICHE DI VISUALIZZAZIONE </vt:lpstr>
      <vt:lpstr>DATA UNDERSTANDING: TECNICHE DI VISUALIZZAZIONE 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Cipriani, Simone (BHGE, Non-GE)</dc:creator>
  <cp:lastModifiedBy>Cipriani, Simone (BHGE, Non-GE)</cp:lastModifiedBy>
  <cp:revision>6</cp:revision>
  <dcterms:created xsi:type="dcterms:W3CDTF">2018-01-08T07:58:31Z</dcterms:created>
  <dcterms:modified xsi:type="dcterms:W3CDTF">2018-01-08T09:04:23Z</dcterms:modified>
</cp:coreProperties>
</file>