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Objects="1">
      <p:cViewPr varScale="1">
        <p:scale>
          <a:sx n="71" d="100"/>
          <a:sy n="71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98A3-6BD0-1345-BB48-4E51D4346A8E}" type="datetimeFigureOut">
              <a:rPr lang="it-IT" smtClean="0"/>
              <a:pPr/>
              <a:t>08/01/2018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865-0A5C-4946-9ED1-740E2A2631BD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9"/>
            <a:ext cx="2163936" cy="1694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57350" y="2286003"/>
            <a:ext cx="5829300" cy="1102519"/>
          </a:xfrm>
        </p:spPr>
        <p:txBody>
          <a:bodyPr>
            <a:normAutofit/>
          </a:bodyPr>
          <a:lstStyle/>
          <a:p>
            <a:r>
              <a:rPr lang="it-IT" sz="4400" dirty="0"/>
              <a:t>Progetto di </a:t>
            </a:r>
            <a:r>
              <a:rPr lang="it-IT" sz="4400" b="1" dirty="0"/>
              <a:t>Data </a:t>
            </a:r>
            <a:r>
              <a:rPr lang="it-IT" sz="4400" b="1" dirty="0" err="1"/>
              <a:t>Mining</a:t>
            </a:r>
            <a:endParaRPr lang="it-IT" sz="44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90600" y="3771900"/>
            <a:ext cx="7391400" cy="131445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Simone Cipriani, </a:t>
            </a:r>
            <a:r>
              <a:rPr lang="it-IT" b="1" dirty="0">
                <a:solidFill>
                  <a:srgbClr val="FF0000"/>
                </a:solidFill>
              </a:rPr>
              <a:t>5951907</a:t>
            </a:r>
          </a:p>
          <a:p>
            <a:endParaRPr lang="it-IT" sz="2000" dirty="0"/>
          </a:p>
          <a:p>
            <a:r>
              <a:rPr lang="it-IT" sz="2000" dirty="0"/>
              <a:t>Repository </a:t>
            </a:r>
            <a:r>
              <a:rPr lang="it-IT" sz="2000" b="1" dirty="0" err="1"/>
              <a:t>git</a:t>
            </a:r>
            <a:r>
              <a:rPr lang="it-IT" sz="2000" dirty="0"/>
              <a:t>: </a:t>
            </a:r>
          </a:p>
          <a:p>
            <a:r>
              <a:rPr lang="it-IT" sz="2000" i="1" dirty="0">
                <a:solidFill>
                  <a:srgbClr val="0070C0"/>
                </a:solidFill>
              </a:rPr>
              <a:t>https://github.com/gesucca/datamining-class-homework</a:t>
            </a:r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>
              <a:solidFill>
                <a:srgbClr val="0070C0"/>
              </a:solidFill>
            </a:endParaRP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E7282-AE7E-472D-8672-9E118932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7250"/>
          </a:xfrm>
        </p:spPr>
        <p:txBody>
          <a:bodyPr/>
          <a:lstStyle/>
          <a:p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C3122-428C-490C-856C-A6D8B422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623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it-IT" sz="2600" dirty="0">
                <a:cs typeface="Courier New" panose="02070309020205020404" pitchFamily="49" charset="0"/>
              </a:rPr>
              <a:t>Il dataset fornito comprende dati relativi alle prestazioni degli studenti immatricolati nel CDL Informatica. Ogni istanza rappresenta uno studente. </a:t>
            </a: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 Anni Coorti 2010-2013: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2010 - produttività fino ad aprile 2014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2011 - produttività fino ad aprile 2015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2012 - produttività fino ad aprile 2016</a:t>
            </a:r>
            <a:b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2013 - produttività fino ad aprile 2017</a:t>
            </a: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3B2811F-5DE8-42D1-8BA0-DFADE206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831910"/>
              </p:ext>
            </p:extLst>
          </p:nvPr>
        </p:nvGraphicFramePr>
        <p:xfrm>
          <a:off x="1385671" y="3516043"/>
          <a:ext cx="6372663" cy="179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214">
                  <a:extLst>
                    <a:ext uri="{9D8B030D-6E8A-4147-A177-3AD203B41FA5}">
                      <a16:colId xmlns:a16="http://schemas.microsoft.com/office/drawing/2014/main" val="807059028"/>
                    </a:ext>
                  </a:extLst>
                </a:gridCol>
                <a:gridCol w="537674">
                  <a:extLst>
                    <a:ext uri="{9D8B030D-6E8A-4147-A177-3AD203B41FA5}">
                      <a16:colId xmlns:a16="http://schemas.microsoft.com/office/drawing/2014/main" val="3957048853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53021745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2216707341"/>
                    </a:ext>
                  </a:extLst>
                </a:gridCol>
                <a:gridCol w="818731">
                  <a:extLst>
                    <a:ext uri="{9D8B030D-6E8A-4147-A177-3AD203B41FA5}">
                      <a16:colId xmlns:a16="http://schemas.microsoft.com/office/drawing/2014/main" val="958190292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424608249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424326084"/>
                    </a:ext>
                  </a:extLst>
                </a:gridCol>
                <a:gridCol w="366596">
                  <a:extLst>
                    <a:ext uri="{9D8B030D-6E8A-4147-A177-3AD203B41FA5}">
                      <a16:colId xmlns:a16="http://schemas.microsoft.com/office/drawing/2014/main" val="3392580486"/>
                    </a:ext>
                  </a:extLst>
                </a:gridCol>
                <a:gridCol w="724028">
                  <a:extLst>
                    <a:ext uri="{9D8B030D-6E8A-4147-A177-3AD203B41FA5}">
                      <a16:colId xmlns:a16="http://schemas.microsoft.com/office/drawing/2014/main" val="1129838862"/>
                    </a:ext>
                  </a:extLst>
                </a:gridCol>
                <a:gridCol w="378816">
                  <a:extLst>
                    <a:ext uri="{9D8B030D-6E8A-4147-A177-3AD203B41FA5}">
                      <a16:colId xmlns:a16="http://schemas.microsoft.com/office/drawing/2014/main" val="1356684913"/>
                    </a:ext>
                  </a:extLst>
                </a:gridCol>
              </a:tblGrid>
              <a:tr h="298939"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coorte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>
                          <a:effectLst/>
                        </a:rPr>
                        <a:t>test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 err="1">
                          <a:effectLst/>
                        </a:rPr>
                        <a:t>crediti_totali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crediti_con_voto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voto_medio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ASD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data_ASD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>
                          <a:effectLst/>
                        </a:rPr>
                        <a:t>ARC</a:t>
                      </a:r>
                      <a:endParaRPr lang="it-IT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50" b="1" u="none" strike="noStrike" dirty="0" err="1">
                          <a:effectLst/>
                        </a:rPr>
                        <a:t>data_ARC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63711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13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2014-01-28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8595908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22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27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2011-07-06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 dirty="0">
                          <a:effectLst/>
                        </a:rPr>
                        <a:t>2012-09-20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483033991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 dirty="0">
                          <a:effectLst/>
                        </a:rPr>
                        <a:t>159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31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2011-08-30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26898549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2012-09-24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00195534"/>
                  </a:ext>
                </a:extLst>
              </a:tr>
              <a:tr h="298939"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2010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180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159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26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2011-06-15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u="none" strike="noStrike">
                          <a:effectLst/>
                        </a:rPr>
                        <a:t>30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2013-07-24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7362797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39FC3D-5F35-4ED1-80D7-54F621353955}"/>
              </a:ext>
            </a:extLst>
          </p:cNvPr>
          <p:cNvSpPr txBox="1"/>
          <p:nvPr/>
        </p:nvSpPr>
        <p:spPr>
          <a:xfrm>
            <a:off x="2717555" y="2362200"/>
            <a:ext cx="185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B050"/>
                </a:solidFill>
              </a:rPr>
              <a:t>Attributi relativi alle prestazioni generali dello studente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8BE0C9-56D0-4996-A83C-BA5CB4041A73}"/>
              </a:ext>
            </a:extLst>
          </p:cNvPr>
          <p:cNvSpPr txBox="1"/>
          <p:nvPr/>
        </p:nvSpPr>
        <p:spPr>
          <a:xfrm>
            <a:off x="5413525" y="2454532"/>
            <a:ext cx="180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Attributi relativi ai singoli esami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3812CE3F-F149-44E9-8AF6-22A08F7F5DA5}"/>
              </a:ext>
            </a:extLst>
          </p:cNvPr>
          <p:cNvSpPr/>
          <p:nvPr/>
        </p:nvSpPr>
        <p:spPr>
          <a:xfrm rot="5400000">
            <a:off x="3428082" y="1763887"/>
            <a:ext cx="285113" cy="3189685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 dirty="0">
              <a:solidFill>
                <a:srgbClr val="00B050"/>
              </a:solidFill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490FED5E-FA7D-48B9-B708-A87236365557}"/>
              </a:ext>
            </a:extLst>
          </p:cNvPr>
          <p:cNvSpPr/>
          <p:nvPr/>
        </p:nvSpPr>
        <p:spPr>
          <a:xfrm rot="5400000">
            <a:off x="5581753" y="2810339"/>
            <a:ext cx="354860" cy="1056556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8AD44BE2-ACD6-4E6D-AC66-F9D3093A6EFF}"/>
              </a:ext>
            </a:extLst>
          </p:cNvPr>
          <p:cNvSpPr/>
          <p:nvPr/>
        </p:nvSpPr>
        <p:spPr>
          <a:xfrm rot="5400000">
            <a:off x="6640467" y="2838141"/>
            <a:ext cx="354860" cy="100094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4B142F6-989A-44B5-AF67-3A1BB4088781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DATA UNDERSTANDING: </a:t>
            </a:r>
            <a:r>
              <a:rPr lang="it-IT"/>
              <a:t>DATASET</a:t>
            </a:r>
            <a:r>
              <a:rPr lang="it-IT" b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B8311-28AC-4322-BAB4-1A02304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38F9E-7369-42B5-8E90-F7EFC93E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800" dirty="0"/>
              <a:t>Sono stati programmati degli script in linguaggio </a:t>
            </a:r>
            <a:r>
              <a:rPr lang="it-IT" sz="2800" b="1" dirty="0">
                <a:solidFill>
                  <a:srgbClr val="FF0000"/>
                </a:solidFill>
              </a:rPr>
              <a:t>R</a:t>
            </a:r>
            <a:r>
              <a:rPr lang="it-IT" sz="2800" dirty="0"/>
              <a:t> per avvalersi di alcune tecniche di visualizzazione.</a:t>
            </a:r>
          </a:p>
          <a:p>
            <a:pPr marL="0" indent="0" algn="just">
              <a:buNone/>
            </a:pPr>
            <a:endParaRPr lang="it-IT" sz="2800" dirty="0"/>
          </a:p>
          <a:p>
            <a:pPr algn="just"/>
            <a:r>
              <a:rPr lang="it-IT" sz="2800" dirty="0"/>
              <a:t>Preparazione del dataset: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7DE968-07D5-4816-AE85-8F06E200182B}"/>
              </a:ext>
            </a:extLst>
          </p:cNvPr>
          <p:cNvSpPr txBox="1"/>
          <p:nvPr/>
        </p:nvSpPr>
        <p:spPr>
          <a:xfrm>
            <a:off x="1371600" y="3268267"/>
            <a:ext cx="7343677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repo root path before importing data!!!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("C:/simone_robamia/unifi/datamining-class-homework/")</a:t>
            </a:r>
            <a:endParaRPr lang="it-IT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read.csv("res/TRE ANNI IMMATRICOLATI 2010-2013 PER STUDENTI.csv")</a:t>
            </a:r>
          </a:p>
          <a:p>
            <a:r>
              <a:rPr lang="it-IT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gather some info about the imported dataset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</a:t>
            </a:r>
            <a:endParaRPr lang="it-IT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ADJUST DATA ATTRIBUTES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"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nominal by making it a factor 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students[, c(1)] &lt;- 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(students[, c(1)], factor)</a:t>
            </a:r>
            <a:endParaRPr lang="it-IT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ok, let's take a look at it now</a:t>
            </a:r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it-IT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sz="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4967C-09DD-4EA6-AC32-17512312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700" b="1" dirty="0"/>
              <a:t>DATA UNDERSTANDING: </a:t>
            </a:r>
            <a:r>
              <a:rPr lang="it-IT" sz="2700" dirty="0"/>
              <a:t>TECNICHE DI VISUALIZZAZIONE</a:t>
            </a:r>
            <a:r>
              <a:rPr lang="it-IT" sz="2700" b="1" dirty="0"/>
              <a:t> </a:t>
            </a:r>
            <a:endParaRPr lang="en-US" sz="2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07BAC-789A-4215-9D0F-526E6C25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000" dirty="0"/>
              <a:t>Dato l’elevato numero degli attributi del dataset, è stato necessario fare delle scelte relative a cosa visualizzare – e con quale tecnica.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Le scelte sono state compiute su base intuitiva a seguito di un’analisi sommaria delle caratteristiche del dataset.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È stato quindi deciso di effettuare una ricerca visiva di correlazioni fra valori di attributi relativi a:</a:t>
            </a:r>
          </a:p>
          <a:p>
            <a:pPr lvl="1" algn="just"/>
            <a:r>
              <a:rPr lang="it-IT" sz="2000" b="1" dirty="0">
                <a:solidFill>
                  <a:srgbClr val="0070C0"/>
                </a:solidFill>
              </a:rPr>
              <a:t>Prestazioni generali </a:t>
            </a:r>
            <a:r>
              <a:rPr lang="it-IT" sz="2000" dirty="0">
                <a:solidFill>
                  <a:srgbClr val="0070C0"/>
                </a:solidFill>
              </a:rPr>
              <a:t>degli studenti durante tutto il periodo esaminato</a:t>
            </a:r>
          </a:p>
          <a:p>
            <a:pPr lvl="1" algn="just"/>
            <a:r>
              <a:rPr lang="it-IT" sz="2000" b="1" dirty="0">
                <a:solidFill>
                  <a:srgbClr val="0070C0"/>
                </a:solidFill>
              </a:rPr>
              <a:t>Prestazioni</a:t>
            </a:r>
            <a:r>
              <a:rPr lang="it-IT" sz="2000" dirty="0">
                <a:solidFill>
                  <a:srgbClr val="0070C0"/>
                </a:solidFill>
              </a:rPr>
              <a:t> nei </a:t>
            </a:r>
            <a:r>
              <a:rPr lang="it-IT" sz="2000" b="1" dirty="0">
                <a:solidFill>
                  <a:srgbClr val="0070C0"/>
                </a:solidFill>
              </a:rPr>
              <a:t>singoli esami</a:t>
            </a:r>
          </a:p>
          <a:p>
            <a:pPr lvl="1" algn="just"/>
            <a:r>
              <a:rPr lang="it-IT" sz="2000" dirty="0">
                <a:solidFill>
                  <a:srgbClr val="0070C0"/>
                </a:solidFill>
              </a:rPr>
              <a:t>Risultati di </a:t>
            </a:r>
            <a:r>
              <a:rPr lang="it-IT" sz="2000" b="1" dirty="0">
                <a:solidFill>
                  <a:srgbClr val="0070C0"/>
                </a:solidFill>
              </a:rPr>
              <a:t>gruppi di esami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42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8AE74-754E-4EF7-AC16-36C5BC20D8A2}"/>
              </a:ext>
            </a:extLst>
          </p:cNvPr>
          <p:cNvSpPr txBox="1"/>
          <p:nvPr/>
        </p:nvSpPr>
        <p:spPr>
          <a:xfrm>
            <a:off x="1524000" y="2383810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 &lt;- c("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blue","red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"green", "orange")</a:t>
            </a:r>
          </a:p>
          <a:p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coorte_labels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students[,1]</a:t>
            </a:r>
          </a:p>
          <a:p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coorte_colors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colors[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coorte_labels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library(seriation)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general attributes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students_subset1 &lt;- students[,-c(1, 6 : 45)]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pairs(students_subset1, col = 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coorte_colors,lower.panel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NULL,cex.labelsiris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1.2)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legend(x = 0.05, y = 0.4, 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1,legend = 	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coorte_labels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)),fill = unique(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coorte_colors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1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NA)</a:t>
            </a:r>
            <a:endParaRPr lang="it-IT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3988BB5-A413-49BA-BC9C-68388EF5A744}"/>
              </a:ext>
            </a:extLst>
          </p:cNvPr>
          <p:cNvSpPr txBox="1">
            <a:spLocks/>
          </p:cNvSpPr>
          <p:nvPr/>
        </p:nvSpPr>
        <p:spPr>
          <a:xfrm>
            <a:off x="1447800" y="1524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</a:rPr>
              <a:t>DATA UNDERSTANDING: </a:t>
            </a:r>
            <a:r>
              <a:rPr lang="it-IT" sz="2400" dirty="0">
                <a:solidFill>
                  <a:schemeClr val="bg1"/>
                </a:solidFill>
              </a:rPr>
              <a:t>PRESTAZIONI GENERALI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2E44FE5-CCA1-4E8F-905A-F2F5CDF2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Lo script </a:t>
            </a:r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 che segue plotta dei grafici di dispersione relativi a coppie di attributi relativi alle prestazioni generali degli studenti. 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endParaRPr lang="en-US" sz="20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9886170-B615-43F8-AA8E-D5565391C42A}"/>
              </a:ext>
            </a:extLst>
          </p:cNvPr>
          <p:cNvSpPr txBox="1">
            <a:spLocks/>
          </p:cNvSpPr>
          <p:nvPr/>
        </p:nvSpPr>
        <p:spPr>
          <a:xfrm>
            <a:off x="457200" y="5029199"/>
            <a:ext cx="8229600" cy="1074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it-IT" dirty="0"/>
          </a:p>
          <a:p>
            <a:pPr marL="0" indent="0" algn="just">
              <a:buFont typeface="Arial"/>
              <a:buNone/>
            </a:pPr>
            <a:endParaRPr lang="it-IT" dirty="0"/>
          </a:p>
          <a:p>
            <a:endParaRPr lang="en-US" sz="20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D6E6495-424C-4525-948E-C30098166953}"/>
              </a:ext>
            </a:extLst>
          </p:cNvPr>
          <p:cNvSpPr txBox="1">
            <a:spLocks/>
          </p:cNvSpPr>
          <p:nvPr/>
        </p:nvSpPr>
        <p:spPr>
          <a:xfrm>
            <a:off x="609600" y="518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/>
              <a:t>Lo scopo è quello di individuare visivamente delle correlazioni significative fra questi attributi.</a:t>
            </a:r>
          </a:p>
          <a:p>
            <a:pPr marL="0" indent="0" algn="just">
              <a:buFont typeface="Arial"/>
              <a:buNone/>
            </a:pPr>
            <a:endParaRPr lang="it-IT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716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E74EE39-EA32-4246-BC63-84D8E46682AC}"/>
              </a:ext>
            </a:extLst>
          </p:cNvPr>
          <p:cNvSpPr txBox="1">
            <a:spLocks/>
          </p:cNvSpPr>
          <p:nvPr/>
        </p:nvSpPr>
        <p:spPr>
          <a:xfrm>
            <a:off x="1447800" y="1524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</a:rPr>
              <a:t>DATA UNDERSTANDING: </a:t>
            </a:r>
            <a:r>
              <a:rPr lang="it-IT" sz="2400" dirty="0">
                <a:solidFill>
                  <a:schemeClr val="bg1"/>
                </a:solidFill>
              </a:rPr>
              <a:t>GRAFICO DI DISPERSIONE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350360-19E7-45DE-B04C-AFFD8C185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8" r="1887" b="1708"/>
          <a:stretch/>
        </p:blipFill>
        <p:spPr>
          <a:xfrm>
            <a:off x="838200" y="838199"/>
            <a:ext cx="83058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93988BB5-A413-49BA-BC9C-68388EF5A744}"/>
              </a:ext>
            </a:extLst>
          </p:cNvPr>
          <p:cNvSpPr txBox="1">
            <a:spLocks/>
          </p:cNvSpPr>
          <p:nvPr/>
        </p:nvSpPr>
        <p:spPr>
          <a:xfrm>
            <a:off x="1447800" y="1524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</a:rPr>
              <a:t>DATA UNDERSTANDING: </a:t>
            </a:r>
            <a:r>
              <a:rPr lang="it-IT" sz="2400" dirty="0">
                <a:solidFill>
                  <a:schemeClr val="bg1"/>
                </a:solidFill>
              </a:rPr>
              <a:t>PRESTAZIONI GENERALI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2E44FE5-CCA1-4E8F-905A-F2F5CDF2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correlazione fra la quantità di </a:t>
            </a:r>
            <a:r>
              <a:rPr lang="it-IT" i="1" dirty="0"/>
              <a:t>crediti totali </a:t>
            </a:r>
            <a:r>
              <a:rPr lang="it-IT" dirty="0"/>
              <a:t>e quella dei soli </a:t>
            </a:r>
            <a:r>
              <a:rPr lang="it-IT" i="1" dirty="0"/>
              <a:t>crediti con voto </a:t>
            </a:r>
            <a:r>
              <a:rPr lang="it-IT" dirty="0"/>
              <a:t>è tanto palese quanto banale: il primo ammontare contiene il secondo, e la loro differenza è minima.</a:t>
            </a:r>
          </a:p>
          <a:p>
            <a:pPr lvl="1" algn="just"/>
            <a:r>
              <a:rPr lang="it-IT" dirty="0"/>
              <a:t>Non c’è bisogno di analizzare questo aspetto nel dettaglio.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Appare invece più interessante quello che accade fra altri attributi:</a:t>
            </a:r>
          </a:p>
          <a:p>
            <a:pPr algn="just"/>
            <a:r>
              <a:rPr lang="it-IT" dirty="0"/>
              <a:t>punteggio del </a:t>
            </a:r>
            <a:r>
              <a:rPr lang="it-IT" i="1" dirty="0"/>
              <a:t>test </a:t>
            </a:r>
            <a:r>
              <a:rPr lang="it-IT" dirty="0"/>
              <a:t>di ingresso il </a:t>
            </a:r>
            <a:r>
              <a:rPr lang="it-IT" i="1" dirty="0"/>
              <a:t>valore atteso del voto </a:t>
            </a:r>
          </a:p>
          <a:p>
            <a:pPr algn="just"/>
            <a:r>
              <a:rPr lang="it-IT" dirty="0"/>
              <a:t>quantità di </a:t>
            </a:r>
            <a:r>
              <a:rPr lang="it-IT" i="1" dirty="0"/>
              <a:t>crediti</a:t>
            </a:r>
            <a:r>
              <a:rPr lang="it-IT" dirty="0"/>
              <a:t> ottenuti e il </a:t>
            </a:r>
            <a:r>
              <a:rPr lang="it-IT" i="1" dirty="0"/>
              <a:t>valore atteso del voto </a:t>
            </a:r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endParaRPr lang="en-US" sz="20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9886170-B615-43F8-AA8E-D5565391C42A}"/>
              </a:ext>
            </a:extLst>
          </p:cNvPr>
          <p:cNvSpPr txBox="1">
            <a:spLocks/>
          </p:cNvSpPr>
          <p:nvPr/>
        </p:nvSpPr>
        <p:spPr>
          <a:xfrm>
            <a:off x="457200" y="5029199"/>
            <a:ext cx="8229600" cy="1074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it-IT" dirty="0"/>
          </a:p>
          <a:p>
            <a:pPr marL="0" indent="0" algn="just">
              <a:buFont typeface="Arial"/>
              <a:buNone/>
            </a:pPr>
            <a:endParaRPr lang="it-IT" dirty="0"/>
          </a:p>
          <a:p>
            <a:endParaRPr lang="en-US" sz="20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88E765D-4A18-43EC-9070-BBB19613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it-IT" sz="2700" dirty="0"/>
              <a:t>CONSIDERAZIONI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920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C4E33-318F-45C6-90C3-7F33D8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ABC2F-9BF7-4B30-841B-5A6ECB84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Pearson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analizza le </a:t>
            </a:r>
            <a:r>
              <a:rPr lang="it-IT"/>
              <a:t>relazioni monotone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0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48</TotalTime>
  <Words>491</Words>
  <Application>Microsoft Office PowerPoint</Application>
  <PresentationFormat>Presentazione su schermo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Tema di Office</vt:lpstr>
      <vt:lpstr>Progetto di Data Mining</vt:lpstr>
      <vt:lpstr>DATA UNDERSTANDING: DATASET </vt:lpstr>
      <vt:lpstr>Presentazione standard di PowerPoint</vt:lpstr>
      <vt:lpstr>DATA UNDERSTANDING: TECNICHE DI VISUALIZZAZIONE </vt:lpstr>
      <vt:lpstr>DATA UNDERSTANDING: TECNICHE DI VISUALIZZAZIONE </vt:lpstr>
      <vt:lpstr>Presentazione standard di PowerPoint</vt:lpstr>
      <vt:lpstr>Presentazione standard di PowerPoint</vt:lpstr>
      <vt:lpstr>CONSIDERAZIONI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13</cp:revision>
  <dcterms:created xsi:type="dcterms:W3CDTF">2018-01-08T07:58:31Z</dcterms:created>
  <dcterms:modified xsi:type="dcterms:W3CDTF">2018-01-08T14:15:15Z</dcterms:modified>
</cp:coreProperties>
</file>