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293" r:id="rId36"/>
    <p:sldId id="294" r:id="rId37"/>
    <p:sldId id="295" r:id="rId38"/>
    <p:sldId id="296" r:id="rId39"/>
    <p:sldId id="298" r:id="rId40"/>
    <p:sldId id="300" r:id="rId41"/>
    <p:sldId id="301" r:id="rId42"/>
    <p:sldId id="302" r:id="rId43"/>
    <p:sldId id="297" r:id="rId44"/>
    <p:sldId id="299" r:id="rId45"/>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16" autoAdjust="0"/>
  </p:normalViewPr>
  <p:slideViewPr>
    <p:cSldViewPr snapToObjects="1">
      <p:cViewPr varScale="1">
        <p:scale>
          <a:sx n="71" d="100"/>
          <a:sy n="71" d="100"/>
        </p:scale>
        <p:origin x="1008" y="66"/>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16/01/2018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16/01/2018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r>
              <a:rPr lang="it-IT" dirty="0">
                <a:solidFill>
                  <a:srgbClr val="00B050"/>
                </a:solidFill>
              </a:rPr>
              <a:t>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132856"/>
            <a:ext cx="8229600" cy="4114800"/>
          </a:xfrm>
        </p:spPr>
        <p:txBody>
          <a:bodyPr>
            <a:normAutofit/>
          </a:bodyPr>
          <a:lstStyle/>
          <a:p>
            <a:pPr algn="just"/>
            <a:r>
              <a:rPr lang="it-IT" dirty="0"/>
              <a:t>Vista la quantità di attributi del dataset, si è scelto di dividerlo in tre </a:t>
            </a:r>
            <a:r>
              <a:rPr lang="it-IT" dirty="0" err="1"/>
              <a:t>sottoset</a:t>
            </a:r>
            <a:r>
              <a:rPr lang="it-IT" dirty="0"/>
              <a:t> ottimizzati per la successiva applicazione degli algoritmi di </a:t>
            </a:r>
            <a:r>
              <a:rPr lang="it-IT" dirty="0" err="1"/>
              <a:t>clustering</a:t>
            </a:r>
            <a:r>
              <a:rPr lang="it-IT" dirty="0"/>
              <a:t>.</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lvl="1" algn="just"/>
            <a:r>
              <a:rPr lang="it-IT" dirty="0" err="1">
                <a:solidFill>
                  <a:schemeClr val="bg1">
                    <a:lumMod val="50000"/>
                  </a:schemeClr>
                </a:solidFill>
              </a:rPr>
              <a:t>dataset_gen.arff</a:t>
            </a:r>
            <a:endParaRPr lang="it-IT" dirty="0">
              <a:solidFill>
                <a:schemeClr val="bg1">
                  <a:lumMod val="50000"/>
                </a:schemeClr>
              </a:solidFill>
            </a:endParaRPr>
          </a:p>
          <a:p>
            <a:pPr lvl="1" algn="just"/>
            <a:r>
              <a:rPr lang="it-IT" dirty="0" err="1">
                <a:solidFill>
                  <a:schemeClr val="bg1">
                    <a:lumMod val="50000"/>
                  </a:schemeClr>
                </a:solidFill>
              </a:rPr>
              <a:t>dataset_fy.arff</a:t>
            </a:r>
            <a:endParaRPr lang="it-IT" dirty="0">
              <a:solidFill>
                <a:schemeClr val="bg1">
                  <a:lumMod val="50000"/>
                </a:schemeClr>
              </a:solidFill>
            </a:endParaRPr>
          </a:p>
          <a:p>
            <a:pPr lvl="1" algn="just"/>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id="{48F6C17E-28BF-4CE9-B9B7-A318B8C3A351}"/>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50504"/>
            <a:ext cx="8229600" cy="4114800"/>
          </a:xfrm>
          <a:prstGeom prst="rect">
            <a:avLst/>
          </a:prstGeom>
        </p:spPr>
        <p:txBody>
          <a:bodyPr vert="horz" lIns="91440" tIns="45720" rIns="91440" bIns="45720" rtlCol="0">
            <a:normAutofit fontScale="925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se si scegliesse di considerarli nulli, appare ovvio che nel </a:t>
            </a:r>
            <a:r>
              <a:rPr lang="it-IT" dirty="0" err="1"/>
              <a:t>clustering</a:t>
            </a:r>
            <a:r>
              <a:rPr lang="it-IT" dirty="0"/>
              <a:t> essi verrebbero aggregati tutti insieme, di fatto </a:t>
            </a:r>
            <a:r>
              <a:rPr lang="it-IT" i="1" dirty="0"/>
              <a:t>sprecando un cluster.</a:t>
            </a:r>
            <a:endParaRPr lang="it-IT" dirty="0">
              <a:solidFill>
                <a:schemeClr val="bg1">
                  <a:lumMod val="50000"/>
                </a:schemeClr>
              </a:solidFill>
            </a:endParaRP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7" name="Titolo 1">
            <a:extLst>
              <a:ext uri="{FF2B5EF4-FFF2-40B4-BE49-F238E27FC236}">
                <a16:creationId xmlns:a16="http://schemas.microsoft.com/office/drawing/2014/main" id="{A4058E24-A699-4E88-B85B-E8AA30C62C9F}"/>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SUBSET F.Y.</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122512"/>
            <a:ext cx="8229600" cy="4114800"/>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rgbClr val="FF0000"/>
                </a:solidFill>
              </a:rPr>
              <a:t>Dopo 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60848"/>
            <a:ext cx="8229600" cy="4114800"/>
          </a:xfrm>
        </p:spPr>
        <p:txBody>
          <a:bodyPr>
            <a:normAutofit lnSpcReduction="10000"/>
          </a:bodyPr>
          <a:lstStyle/>
          <a:p>
            <a:pPr algn="just"/>
            <a:r>
              <a:rPr lang="it-IT" dirty="0"/>
              <a:t>Per ogni dataset </a:t>
            </a:r>
            <a:r>
              <a:rPr lang="it-IT" dirty="0" err="1"/>
              <a:t>preprocessato</a:t>
            </a:r>
            <a:r>
              <a:rPr lang="it-IT" dirty="0"/>
              <a:t>, si è applicato ripetutamente un algoritmo di </a:t>
            </a:r>
            <a:r>
              <a:rPr lang="it-IT" dirty="0" err="1"/>
              <a:t>clustering</a:t>
            </a:r>
            <a:r>
              <a:rPr lang="it-IT" dirty="0"/>
              <a:t> cambiandone di volta in volta i parametri e valutandone le prestazioni. I risultati che verranno presentati saranno quelli ritenuti migliori o interessanti.</a:t>
            </a:r>
          </a:p>
          <a:p>
            <a:pPr algn="just"/>
            <a:endParaRPr lang="it-IT" dirty="0"/>
          </a:p>
          <a:p>
            <a:pPr algn="just"/>
            <a:r>
              <a:rPr lang="it-IT" dirty="0"/>
              <a:t>Si è usato due algoritmi di </a:t>
            </a:r>
            <a:r>
              <a:rPr lang="it-IT" dirty="0" err="1">
                <a:solidFill>
                  <a:srgbClr val="FF0000"/>
                </a:solidFill>
              </a:rPr>
              <a:t>clustering</a:t>
            </a:r>
            <a:r>
              <a:rPr lang="it-IT" dirty="0">
                <a:solidFill>
                  <a:srgbClr val="FF0000"/>
                </a:solidFill>
              </a:rPr>
              <a:t> partizionale</a:t>
            </a:r>
            <a:r>
              <a:rPr lang="it-IT" dirty="0"/>
              <a:t>: </a:t>
            </a:r>
          </a:p>
          <a:p>
            <a:pPr lvl="1" algn="just"/>
            <a:r>
              <a:rPr lang="it-IT" dirty="0">
                <a:solidFill>
                  <a:srgbClr val="C00000"/>
                </a:solidFill>
              </a:rPr>
              <a:t>K-MEANS</a:t>
            </a:r>
          </a:p>
          <a:p>
            <a:pPr lvl="1" algn="just"/>
            <a:r>
              <a:rPr lang="it-IT" dirty="0">
                <a:solidFill>
                  <a:srgbClr val="C00000"/>
                </a:solidFill>
              </a:rPr>
              <a:t>DBSCAN</a:t>
            </a:r>
          </a:p>
          <a:p>
            <a:pPr marL="0" indent="0" algn="just">
              <a:buNone/>
            </a:pPr>
            <a:endParaRPr lang="it-IT" dirty="0"/>
          </a:p>
          <a:p>
            <a:pPr algn="just"/>
            <a:r>
              <a:rPr lang="it-IT" dirty="0"/>
              <a:t>È stato inoltre applicato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980728"/>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a:t>
            </a:r>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endParaRPr lang="it-IT" sz="1800" dirty="0"/>
          </a:p>
          <a:p>
            <a:pPr algn="just"/>
            <a:r>
              <a:rPr lang="it-IT" sz="18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a:p>
            <a:pPr algn="just"/>
            <a:r>
              <a:rPr lang="it-IT" sz="1800" dirty="0"/>
              <a:t>Questo flag impedisce al software </a:t>
            </a:r>
            <a:r>
              <a:rPr lang="it-IT" sz="1800" dirty="0" err="1"/>
              <a:t>Weka</a:t>
            </a:r>
            <a:r>
              <a:rPr lang="it-IT" sz="1800" dirty="0"/>
              <a:t> di rimpiazzare i valori mancanti, di fatto ignorandoli come avevamo scelto.</a:t>
            </a:r>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1988840"/>
            <a:ext cx="6022824" cy="1142260"/>
          </a:xfrm>
          <a:prstGeom prst="rect">
            <a:avLst/>
          </a:prstGeom>
        </p:spPr>
      </p:pic>
      <p:pic>
        <p:nvPicPr>
          <p:cNvPr id="15" name="Immagine 14">
            <a:extLst>
              <a:ext uri="{FF2B5EF4-FFF2-40B4-BE49-F238E27FC236}">
                <a16:creationId xmlns:a16="http://schemas.microsoft.com/office/drawing/2014/main" id="{B7799BFB-29F3-4C01-8932-E76C3707570B}"/>
              </a:ext>
            </a:extLst>
          </p:cNvPr>
          <p:cNvPicPr>
            <a:picLocks noChangeAspect="1"/>
          </p:cNvPicPr>
          <p:nvPr/>
        </p:nvPicPr>
        <p:blipFill>
          <a:blip r:embed="rId3"/>
          <a:stretch>
            <a:fillRect/>
          </a:stretch>
        </p:blipFill>
        <p:spPr>
          <a:xfrm>
            <a:off x="1232983" y="4293096"/>
            <a:ext cx="6678034" cy="526347"/>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Isolare gli studenti peggiori, medi e migliori: </a:t>
            </a:r>
            <a:r>
              <a:rPr lang="it-IT" sz="2000" b="1" dirty="0"/>
              <a:t>K-</a:t>
            </a:r>
            <a:r>
              <a:rPr lang="it-IT" sz="2000" b="1" dirty="0" err="1"/>
              <a:t>means</a:t>
            </a:r>
            <a:r>
              <a:rPr lang="it-IT" sz="2000" b="1" dirty="0"/>
              <a:t>, 3 cluster</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Tree>
    <p:extLst>
      <p:ext uri="{BB962C8B-B14F-4D97-AF65-F5344CB8AC3E}">
        <p14:creationId xmlns:p14="http://schemas.microsoft.com/office/powerpoint/2010/main" val="3922649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2308324"/>
          </a:xfrm>
          <a:prstGeom prst="rect">
            <a:avLst/>
          </a:prstGeom>
          <a:noFill/>
        </p:spPr>
        <p:txBody>
          <a:bodyPr wrap="square" rtlCol="0">
            <a:spAutoFit/>
          </a:bodyPr>
          <a:lstStyle/>
          <a:p>
            <a:r>
              <a:rPr lang="it-IT" dirty="0"/>
              <a:t>L’intento sembra essere riuscito.</a:t>
            </a:r>
          </a:p>
          <a:p>
            <a:endParaRPr lang="it-IT" dirty="0"/>
          </a:p>
          <a:p>
            <a:r>
              <a:rPr lang="it-IT" dirty="0"/>
              <a:t>Si cerca adesso di ottenere risultati migliori con un altro algoritmo di </a:t>
            </a:r>
            <a:r>
              <a:rPr lang="it-IT" dirty="0" err="1"/>
              <a:t>clustering</a:t>
            </a:r>
            <a:r>
              <a:rPr lang="it-IT" dirty="0"/>
              <a:t>.</a:t>
            </a:r>
          </a:p>
        </p:txBody>
      </p:sp>
    </p:spTree>
    <p:extLst>
      <p:ext uri="{BB962C8B-B14F-4D97-AF65-F5344CB8AC3E}">
        <p14:creationId xmlns:p14="http://schemas.microsoft.com/office/powerpoint/2010/main" val="1777676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19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836712"/>
            <a:ext cx="8807860" cy="369332"/>
          </a:xfrm>
          <a:prstGeom prst="rect">
            <a:avLst/>
          </a:prstGeom>
          <a:noFill/>
        </p:spPr>
        <p:txBody>
          <a:bodyPr wrap="none" rtlCol="0">
            <a:spAutoFit/>
          </a:bodyPr>
          <a:lstStyle/>
          <a:p>
            <a:r>
              <a:rPr lang="it-IT" b="1" dirty="0"/>
              <a:t>K-</a:t>
            </a:r>
            <a:r>
              <a:rPr lang="it-IT" b="1" dirty="0" err="1"/>
              <a:t>means</a:t>
            </a:r>
            <a:r>
              <a:rPr lang="it-IT" dirty="0"/>
              <a:t>, </a:t>
            </a:r>
            <a:r>
              <a:rPr lang="it-IT"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268760"/>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0920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4" name="Titolo 1">
            <a:extLst>
              <a:ext uri="{FF2B5EF4-FFF2-40B4-BE49-F238E27FC236}">
                <a16:creationId xmlns:a16="http://schemas.microsoft.com/office/drawing/2014/main" id="{9835FFCD-7215-413B-8894-E3C0B40096DE}"/>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SUBSET GEN </a:t>
            </a:r>
            <a:endParaRPr lang="en-US" sz="2400" dirty="0">
              <a:solidFill>
                <a:schemeClr val="bg1"/>
              </a:solidFill>
            </a:endParaRP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8" name="CasellaDiTesto 7">
            <a:extLst>
              <a:ext uri="{FF2B5EF4-FFF2-40B4-BE49-F238E27FC236}">
                <a16:creationId xmlns:a16="http://schemas.microsoft.com/office/drawing/2014/main" id="{3E41BA0D-016D-4524-809B-180F0531C9A3}"/>
              </a:ext>
            </a:extLst>
          </p:cNvPr>
          <p:cNvSpPr txBox="1"/>
          <p:nvPr/>
        </p:nvSpPr>
        <p:spPr>
          <a:xfrm>
            <a:off x="35496" y="836712"/>
            <a:ext cx="8807860" cy="369332"/>
          </a:xfrm>
          <a:prstGeom prst="rect">
            <a:avLst/>
          </a:prstGeom>
          <a:noFill/>
        </p:spPr>
        <p:txBody>
          <a:bodyPr wrap="none" rtlCol="0">
            <a:spAutoFit/>
          </a:bodyPr>
          <a:lstStyle/>
          <a:p>
            <a:r>
              <a:rPr lang="it-IT" b="1" dirty="0"/>
              <a:t>K-</a:t>
            </a:r>
            <a:r>
              <a:rPr lang="it-IT" b="1" dirty="0" err="1"/>
              <a:t>means</a:t>
            </a:r>
            <a:r>
              <a:rPr lang="it-IT" dirty="0"/>
              <a:t>, </a:t>
            </a:r>
            <a:r>
              <a:rPr lang="it-IT" b="1" dirty="0"/>
              <a:t>4 cluster</a:t>
            </a:r>
            <a:r>
              <a:rPr lang="it-IT" dirty="0"/>
              <a:t>: </a:t>
            </a:r>
            <a:r>
              <a:rPr lang="it-IT" dirty="0">
                <a:solidFill>
                  <a:srgbClr val="FF0000"/>
                </a:solidFill>
              </a:rPr>
              <a:t>sarà possibile racchiudere ogni coorte di immatricolazione in un cluster?</a:t>
            </a:r>
            <a:endParaRPr lang="en-US" dirty="0">
              <a:solidFill>
                <a:srgbClr val="FF0000"/>
              </a:solidFill>
            </a:endParaRPr>
          </a:p>
        </p:txBody>
      </p:sp>
    </p:spTree>
    <p:extLst>
      <p:ext uri="{BB962C8B-B14F-4D97-AF65-F5344CB8AC3E}">
        <p14:creationId xmlns:p14="http://schemas.microsoft.com/office/powerpoint/2010/main" val="22531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853</TotalTime>
  <Words>2976</Words>
  <Application>Microsoft Office PowerPoint</Application>
  <PresentationFormat>Presentazione su schermo (4:3)</PresentationFormat>
  <Paragraphs>458</Paragraphs>
  <Slides>44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44</vt:i4>
      </vt:variant>
    </vt:vector>
  </HeadingPairs>
  <TitlesOfParts>
    <vt:vector size="49"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Presentazione standard di PowerPoint</vt:lpstr>
      <vt:lpstr>TOTALITÀ DEL DATASET: dataset_tot.arff</vt:lpstr>
      <vt:lpstr>Presentazione standard di PowerPoint</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163</cp:revision>
  <dcterms:created xsi:type="dcterms:W3CDTF">2018-01-08T07:58:31Z</dcterms:created>
  <dcterms:modified xsi:type="dcterms:W3CDTF">2018-01-16T13:48:41Z</dcterms:modified>
</cp:coreProperties>
</file>