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4"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9" r:id="rId22"/>
    <p:sldId id="284" r:id="rId23"/>
    <p:sldId id="280" r:id="rId24"/>
    <p:sldId id="281" r:id="rId25"/>
    <p:sldId id="282" r:id="rId26"/>
    <p:sldId id="283" r:id="rId27"/>
    <p:sldId id="285" r:id="rId28"/>
    <p:sldId id="286" r:id="rId29"/>
    <p:sldId id="287" r:id="rId30"/>
    <p:sldId id="278" r:id="rId31"/>
    <p:sldId id="290" r:id="rId32"/>
    <p:sldId id="288" r:id="rId33"/>
    <p:sldId id="291" r:id="rId34"/>
    <p:sldId id="292" r:id="rId35"/>
    <p:sldId id="289" r:id="rId36"/>
    <p:sldId id="293" r:id="rId37"/>
  </p:sldIdLst>
  <p:sldSz cx="9144000" cy="6858000" type="screen4x3"/>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816" autoAdjust="0"/>
  </p:normalViewPr>
  <p:slideViewPr>
    <p:cSldViewPr snapToObjects="1">
      <p:cViewPr varScale="1">
        <p:scale>
          <a:sx n="71" d="100"/>
          <a:sy n="71" d="100"/>
        </p:scale>
        <p:origin x="1008" y="60"/>
      </p:cViewPr>
      <p:guideLst>
        <p:guide orient="horz" pos="2160"/>
        <p:guide pos="2880"/>
      </p:guideLst>
    </p:cSldViewPr>
  </p:slideViewPr>
  <p:outlineViewPr>
    <p:cViewPr>
      <p:scale>
        <a:sx n="33" d="100"/>
        <a:sy n="33" d="100"/>
      </p:scale>
      <p:origin x="0" y="564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9"/>
            <a:ext cx="7772400" cy="1470025"/>
          </a:xfrm>
        </p:spPr>
        <p:txBody>
          <a:bodyPr/>
          <a:lstStyle/>
          <a:p>
            <a:r>
              <a:rPr lang="it-IT"/>
              <a:t>Fare clic per modificare lo stile del titolo dello schema</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657198A3-6BD0-1345-BB48-4E51D4346A8E}" type="datetimeFigureOut">
              <a:rPr lang="it-IT" smtClean="0"/>
              <a:pPr/>
              <a:t>15/01/2018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657198A3-6BD0-1345-BB48-4E51D4346A8E}" type="datetimeFigureOut">
              <a:rPr lang="it-IT" smtClean="0"/>
              <a:pPr/>
              <a:t>15/01/2018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42"/>
            <a:ext cx="2057400" cy="5851525"/>
          </a:xfrm>
        </p:spPr>
        <p:txBody>
          <a:bodyPr vert="eaVert"/>
          <a:lstStyle/>
          <a:p>
            <a:r>
              <a:rPr lang="it-IT"/>
              <a:t>Fare clic per modificare lo stile del titolo dello schema</a:t>
            </a:r>
          </a:p>
        </p:txBody>
      </p:sp>
      <p:sp>
        <p:nvSpPr>
          <p:cNvPr id="3" name="Segnaposto testo verticale 2"/>
          <p:cNvSpPr>
            <a:spLocks noGrp="1"/>
          </p:cNvSpPr>
          <p:nvPr>
            <p:ph type="body" orient="vert" idx="1"/>
          </p:nvPr>
        </p:nvSpPr>
        <p:spPr>
          <a:xfrm>
            <a:off x="457200" y="274642"/>
            <a:ext cx="6019800" cy="5851525"/>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657198A3-6BD0-1345-BB48-4E51D4346A8E}" type="datetimeFigureOut">
              <a:rPr lang="it-IT" smtClean="0"/>
              <a:pPr/>
              <a:t>15/01/2018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57200" y="685800"/>
            <a:ext cx="8229600" cy="1143000"/>
          </a:xfrm>
        </p:spPr>
        <p:txBody>
          <a:bodyPr/>
          <a:lstStyle/>
          <a:p>
            <a:r>
              <a:rPr lang="it-IT" dirty="0"/>
              <a:t>Fare clic per modificare lo stile del titolo dello schema</a:t>
            </a:r>
          </a:p>
        </p:txBody>
      </p:sp>
      <p:sp>
        <p:nvSpPr>
          <p:cNvPr id="3" name="Segnaposto contenuto 2"/>
          <p:cNvSpPr>
            <a:spLocks noGrp="1"/>
          </p:cNvSpPr>
          <p:nvPr>
            <p:ph idx="1"/>
          </p:nvPr>
        </p:nvSpPr>
        <p:spPr>
          <a:xfrm>
            <a:off x="457200" y="2057400"/>
            <a:ext cx="8229600" cy="4068764"/>
          </a:xfrm>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10"/>
          </p:nvPr>
        </p:nvSpPr>
        <p:spPr/>
        <p:txBody>
          <a:bodyPr/>
          <a:lstStyle/>
          <a:p>
            <a:fld id="{657198A3-6BD0-1345-BB48-4E51D4346A8E}" type="datetimeFigureOut">
              <a:rPr lang="it-IT" smtClean="0"/>
              <a:pPr/>
              <a:t>15/01/2018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4"/>
            <a:ext cx="7772400" cy="1362075"/>
          </a:xfrm>
        </p:spPr>
        <p:txBody>
          <a:bodyPr anchor="t"/>
          <a:lstStyle>
            <a:lvl1pPr algn="l">
              <a:defRPr sz="3000" b="1" cap="all"/>
            </a:lvl1pPr>
          </a:lstStyle>
          <a:p>
            <a:r>
              <a:rPr lang="it-IT"/>
              <a:t>Fare clic per modificare lo stile del titolo dello schema</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p>
            <a:fld id="{657198A3-6BD0-1345-BB48-4E51D4346A8E}" type="datetimeFigureOut">
              <a:rPr lang="it-IT" smtClean="0"/>
              <a:pPr/>
              <a:t>15/01/2018</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contenuto 2"/>
          <p:cNvSpPr>
            <a:spLocks noGrp="1"/>
          </p:cNvSpPr>
          <p:nvPr>
            <p:ph sz="half" idx="1"/>
          </p:nvPr>
        </p:nvSpPr>
        <p:spPr>
          <a:xfrm>
            <a:off x="457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657198A3-6BD0-1345-BB48-4E51D4346A8E}" type="datetimeFigureOut">
              <a:rPr lang="it-IT" smtClean="0"/>
              <a:pPr/>
              <a:t>15/01/2018</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 dello schema</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7"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Modifica gli stili del testo dello schema</a:t>
            </a:r>
          </a:p>
        </p:txBody>
      </p:sp>
      <p:sp>
        <p:nvSpPr>
          <p:cNvPr id="6" name="Segnaposto contenuto 5"/>
          <p:cNvSpPr>
            <a:spLocks noGrp="1"/>
          </p:cNvSpPr>
          <p:nvPr>
            <p:ph sz="quarter" idx="4"/>
          </p:nvPr>
        </p:nvSpPr>
        <p:spPr>
          <a:xfrm>
            <a:off x="4645027"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657198A3-6BD0-1345-BB48-4E51D4346A8E}" type="datetimeFigureOut">
              <a:rPr lang="it-IT" smtClean="0"/>
              <a:pPr/>
              <a:t>15/01/2018</a:t>
            </a:fld>
            <a:endParaRPr lang="it-IT" dirty="0"/>
          </a:p>
        </p:txBody>
      </p:sp>
      <p:sp>
        <p:nvSpPr>
          <p:cNvPr id="8" name="Segnaposto piè di pagina 7"/>
          <p:cNvSpPr>
            <a:spLocks noGrp="1"/>
          </p:cNvSpPr>
          <p:nvPr>
            <p:ph type="ftr" sz="quarter" idx="11"/>
          </p:nvPr>
        </p:nvSpPr>
        <p:spPr/>
        <p:txBody>
          <a:bodyPr/>
          <a:lstStyle/>
          <a:p>
            <a:endParaRPr lang="it-IT" dirty="0"/>
          </a:p>
        </p:txBody>
      </p:sp>
      <p:sp>
        <p:nvSpPr>
          <p:cNvPr id="9" name="Segnaposto numero diapositiva 8"/>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Fare clic per modificare lo stile del titolo dello schema</a:t>
            </a:r>
          </a:p>
        </p:txBody>
      </p:sp>
      <p:sp>
        <p:nvSpPr>
          <p:cNvPr id="3" name="Segnaposto data 2"/>
          <p:cNvSpPr>
            <a:spLocks noGrp="1"/>
          </p:cNvSpPr>
          <p:nvPr>
            <p:ph type="dt" sz="half" idx="10"/>
          </p:nvPr>
        </p:nvSpPr>
        <p:spPr/>
        <p:txBody>
          <a:bodyPr/>
          <a:lstStyle/>
          <a:p>
            <a:fld id="{657198A3-6BD0-1345-BB48-4E51D4346A8E}" type="datetimeFigureOut">
              <a:rPr lang="it-IT" smtClean="0"/>
              <a:pPr/>
              <a:t>15/01/2018</a:t>
            </a:fld>
            <a:endParaRPr lang="it-IT" dirty="0"/>
          </a:p>
        </p:txBody>
      </p:sp>
      <p:sp>
        <p:nvSpPr>
          <p:cNvPr id="4" name="Segnaposto piè di pagina 3"/>
          <p:cNvSpPr>
            <a:spLocks noGrp="1"/>
          </p:cNvSpPr>
          <p:nvPr>
            <p:ph type="ftr" sz="quarter" idx="11"/>
          </p:nvPr>
        </p:nvSpPr>
        <p:spPr/>
        <p:txBody>
          <a:bodyPr/>
          <a:lstStyle/>
          <a:p>
            <a:endParaRPr lang="it-IT" dirty="0"/>
          </a:p>
        </p:txBody>
      </p:sp>
      <p:sp>
        <p:nvSpPr>
          <p:cNvPr id="5" name="Segnaposto numero diapositiva 4"/>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657198A3-6BD0-1345-BB48-4E51D4346A8E}" type="datetimeFigureOut">
              <a:rPr lang="it-IT" smtClean="0"/>
              <a:pPr/>
              <a:t>15/01/2018</a:t>
            </a:fld>
            <a:endParaRPr lang="it-IT" dirty="0"/>
          </a:p>
        </p:txBody>
      </p:sp>
      <p:sp>
        <p:nvSpPr>
          <p:cNvPr id="3" name="Segnaposto piè di pagina 2"/>
          <p:cNvSpPr>
            <a:spLocks noGrp="1"/>
          </p:cNvSpPr>
          <p:nvPr>
            <p:ph type="ftr" sz="quarter" idx="11"/>
          </p:nvPr>
        </p:nvSpPr>
        <p:spPr/>
        <p:txBody>
          <a:bodyPr/>
          <a:lstStyle/>
          <a:p>
            <a:endParaRPr lang="it-IT" dirty="0"/>
          </a:p>
        </p:txBody>
      </p:sp>
      <p:sp>
        <p:nvSpPr>
          <p:cNvPr id="4" name="Segnaposto numero diapositiva 3"/>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2" y="273050"/>
            <a:ext cx="3008313" cy="1162050"/>
          </a:xfrm>
        </p:spPr>
        <p:txBody>
          <a:bodyPr anchor="b"/>
          <a:lstStyle>
            <a:lvl1pPr algn="l">
              <a:defRPr sz="1500" b="1"/>
            </a:lvl1pPr>
          </a:lstStyle>
          <a:p>
            <a:r>
              <a:rPr lang="it-IT"/>
              <a:t>Fare clic per modificare lo stile del titolo dello schema</a:t>
            </a:r>
          </a:p>
        </p:txBody>
      </p:sp>
      <p:sp>
        <p:nvSpPr>
          <p:cNvPr id="3" name="Segnaposto contenuto 2"/>
          <p:cNvSpPr>
            <a:spLocks noGrp="1"/>
          </p:cNvSpPr>
          <p:nvPr>
            <p:ph idx="1"/>
          </p:nvPr>
        </p:nvSpPr>
        <p:spPr>
          <a:xfrm>
            <a:off x="3575050" y="273054"/>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it-IT"/>
              <a:t>Modifica gli stili del testo dello schema</a:t>
            </a:r>
          </a:p>
        </p:txBody>
      </p:sp>
      <p:sp>
        <p:nvSpPr>
          <p:cNvPr id="5" name="Segnaposto data 4"/>
          <p:cNvSpPr>
            <a:spLocks noGrp="1"/>
          </p:cNvSpPr>
          <p:nvPr>
            <p:ph type="dt" sz="half" idx="10"/>
          </p:nvPr>
        </p:nvSpPr>
        <p:spPr/>
        <p:txBody>
          <a:bodyPr/>
          <a:lstStyle/>
          <a:p>
            <a:fld id="{657198A3-6BD0-1345-BB48-4E51D4346A8E}" type="datetimeFigureOut">
              <a:rPr lang="it-IT" smtClean="0"/>
              <a:pPr/>
              <a:t>15/01/2018</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1500" b="1"/>
            </a:lvl1pPr>
          </a:lstStyle>
          <a:p>
            <a:r>
              <a:rPr lang="it-IT"/>
              <a:t>Fare clic per modificare lo stile del titolo dello schema</a:t>
            </a:r>
          </a:p>
        </p:txBody>
      </p:sp>
      <p:sp>
        <p:nvSpPr>
          <p:cNvPr id="3" name="Segnaposto immagine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it-IT" dirty="0"/>
              <a:t>Fare clic sull'icona per inserire un'immagine</a:t>
            </a:r>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it-IT"/>
              <a:t>Modifica gli stili del testo dello schema</a:t>
            </a:r>
          </a:p>
        </p:txBody>
      </p:sp>
      <p:sp>
        <p:nvSpPr>
          <p:cNvPr id="5" name="Segnaposto data 4"/>
          <p:cNvSpPr>
            <a:spLocks noGrp="1"/>
          </p:cNvSpPr>
          <p:nvPr>
            <p:ph type="dt" sz="half" idx="10"/>
          </p:nvPr>
        </p:nvSpPr>
        <p:spPr/>
        <p:txBody>
          <a:bodyPr/>
          <a:lstStyle/>
          <a:p>
            <a:fld id="{657198A3-6BD0-1345-BB48-4E51D4346A8E}" type="datetimeFigureOut">
              <a:rPr lang="it-IT" smtClean="0"/>
              <a:pPr/>
              <a:t>15/01/2018</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2CB06865-0A5C-4946-9ED1-740E2A2631BD}" type="slidenum">
              <a:rPr lang="it-IT" smtClean="0"/>
              <a:pPr/>
              <a:t>‹N›</a:t>
            </a:fld>
            <a:endParaRPr lang="it-IT"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dirty="0"/>
              <a:t>Fare clic per modificare stile</a:t>
            </a:r>
          </a:p>
        </p:txBody>
      </p:sp>
      <p:sp>
        <p:nvSpPr>
          <p:cNvPr id="3" name="Segnaposto testo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57198A3-6BD0-1345-BB48-4E51D4346A8E}" type="datetimeFigureOut">
              <a:rPr lang="it-IT" smtClean="0"/>
              <a:pPr/>
              <a:t>15/01/2018</a:t>
            </a:fld>
            <a:endParaRPr lang="it-IT" dirty="0"/>
          </a:p>
        </p:txBody>
      </p:sp>
      <p:sp>
        <p:nvSpPr>
          <p:cNvPr id="5" name="Segnaposto piè di pagina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it-IT" dirty="0"/>
          </a:p>
        </p:txBody>
      </p:sp>
      <p:sp>
        <p:nvSpPr>
          <p:cNvPr id="6" name="Segnaposto numero diapositiva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CB06865-0A5C-4946-9ED1-740E2A2631BD}" type="slidenum">
              <a:rPr lang="it-IT" smtClean="0"/>
              <a:pPr/>
              <a:t>‹N›</a:t>
            </a:fld>
            <a:endParaRPr lang="it-IT" dirty="0"/>
          </a:p>
        </p:txBody>
      </p:sp>
      <p:pic>
        <p:nvPicPr>
          <p:cNvPr id="7" name="Immagine 6" descr="header.png"/>
          <p:cNvPicPr>
            <a:picLocks noChangeAspect="1"/>
          </p:cNvPicPr>
          <p:nvPr userDrawn="1"/>
        </p:nvPicPr>
        <p:blipFill>
          <a:blip r:embed="rId13"/>
          <a:stretch>
            <a:fillRect/>
          </a:stretch>
        </p:blipFill>
        <p:spPr>
          <a:xfrm>
            <a:off x="0" y="-1"/>
            <a:ext cx="9144000" cy="797513"/>
          </a:xfrm>
          <a:prstGeom prst="rect">
            <a:avLst/>
          </a:prstGeom>
        </p:spPr>
      </p:pic>
      <p:pic>
        <p:nvPicPr>
          <p:cNvPr id="8" name="Immagine 7" descr="salomon.png"/>
          <p:cNvPicPr>
            <a:picLocks noChangeAspect="1"/>
          </p:cNvPicPr>
          <p:nvPr userDrawn="1"/>
        </p:nvPicPr>
        <p:blipFill>
          <a:blip r:embed="rId14"/>
          <a:stretch>
            <a:fillRect/>
          </a:stretch>
        </p:blipFill>
        <p:spPr>
          <a:xfrm>
            <a:off x="0" y="5163429"/>
            <a:ext cx="2163936" cy="169457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it-IT"/>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657350" y="2286003"/>
            <a:ext cx="5829300" cy="1102519"/>
          </a:xfrm>
        </p:spPr>
        <p:txBody>
          <a:bodyPr>
            <a:normAutofit/>
          </a:bodyPr>
          <a:lstStyle/>
          <a:p>
            <a:r>
              <a:rPr lang="it-IT" sz="4400" dirty="0"/>
              <a:t>Progetto di </a:t>
            </a:r>
            <a:r>
              <a:rPr lang="it-IT" sz="4400" b="1" dirty="0"/>
              <a:t>Data </a:t>
            </a:r>
            <a:r>
              <a:rPr lang="it-IT" sz="4400" b="1" dirty="0" err="1"/>
              <a:t>Mining</a:t>
            </a:r>
            <a:endParaRPr lang="it-IT" sz="4400" b="1" dirty="0"/>
          </a:p>
        </p:txBody>
      </p:sp>
      <p:sp>
        <p:nvSpPr>
          <p:cNvPr id="3" name="Sottotitolo 2"/>
          <p:cNvSpPr>
            <a:spLocks noGrp="1"/>
          </p:cNvSpPr>
          <p:nvPr>
            <p:ph type="subTitle" idx="1"/>
          </p:nvPr>
        </p:nvSpPr>
        <p:spPr>
          <a:xfrm>
            <a:off x="990600" y="3771900"/>
            <a:ext cx="7391400" cy="1314450"/>
          </a:xfrm>
        </p:spPr>
        <p:txBody>
          <a:bodyPr>
            <a:normAutofit fontScale="92500" lnSpcReduction="20000"/>
          </a:bodyPr>
          <a:lstStyle/>
          <a:p>
            <a:r>
              <a:rPr lang="it-IT" dirty="0">
                <a:solidFill>
                  <a:srgbClr val="FF0000"/>
                </a:solidFill>
              </a:rPr>
              <a:t>Simone Cipriani, </a:t>
            </a:r>
            <a:r>
              <a:rPr lang="it-IT" b="1" dirty="0">
                <a:solidFill>
                  <a:srgbClr val="FF0000"/>
                </a:solidFill>
              </a:rPr>
              <a:t>5951907</a:t>
            </a:r>
          </a:p>
          <a:p>
            <a:endParaRPr lang="it-IT" sz="2000" dirty="0"/>
          </a:p>
          <a:p>
            <a:r>
              <a:rPr lang="it-IT" sz="2000" dirty="0"/>
              <a:t>Repository </a:t>
            </a:r>
            <a:r>
              <a:rPr lang="it-IT" sz="2000" b="1" dirty="0" err="1"/>
              <a:t>git</a:t>
            </a:r>
            <a:r>
              <a:rPr lang="it-IT" sz="2000" dirty="0"/>
              <a:t>: </a:t>
            </a:r>
          </a:p>
          <a:p>
            <a:r>
              <a:rPr lang="it-IT" sz="2000" i="1" dirty="0">
                <a:solidFill>
                  <a:srgbClr val="0070C0"/>
                </a:solidFill>
              </a:rPr>
              <a:t>https://github.com/gesucca/datamining-class-homework</a:t>
            </a:r>
            <a:endParaRPr lang="it-IT" sz="2000" dirty="0">
              <a:solidFill>
                <a:srgbClr val="0070C0"/>
              </a:solidFill>
            </a:endParaRPr>
          </a:p>
          <a:p>
            <a:endParaRPr lang="it-IT" sz="2000" dirty="0">
              <a:solidFill>
                <a:srgbClr val="0070C0"/>
              </a:solidFill>
            </a:endParaRPr>
          </a:p>
          <a:p>
            <a:endParaRPr lang="it-IT"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Y:\GOOGLE_DRIVE\PC_SYNC\istruzione\UNIFI_ANNO_3\DMO\datamining-class-homework\img\scatter_plot_3.png"/>
          <p:cNvPicPr>
            <a:picLocks noChangeAspect="1" noChangeArrowheads="1"/>
          </p:cNvPicPr>
          <p:nvPr/>
        </p:nvPicPr>
        <p:blipFill>
          <a:blip r:embed="rId2"/>
          <a:srcRect t="8480" r="3253" b="2009"/>
          <a:stretch>
            <a:fillRect/>
          </a:stretch>
        </p:blipFill>
        <p:spPr bwMode="auto">
          <a:xfrm>
            <a:off x="2571736" y="857232"/>
            <a:ext cx="6572264" cy="6000768"/>
          </a:xfrm>
          <a:prstGeom prst="rect">
            <a:avLst/>
          </a:prstGeom>
          <a:noFill/>
        </p:spPr>
      </p:pic>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a:t>
            </a:r>
            <a:endParaRPr lang="en-US" sz="2400" dirty="0">
              <a:solidFill>
                <a:schemeClr val="bg1"/>
              </a:solidFill>
            </a:endParaRPr>
          </a:p>
        </p:txBody>
      </p:sp>
      <p:sp>
        <p:nvSpPr>
          <p:cNvPr id="4" name="CasellaDiTesto 3"/>
          <p:cNvSpPr txBox="1"/>
          <p:nvPr/>
        </p:nvSpPr>
        <p:spPr>
          <a:xfrm>
            <a:off x="172378" y="945668"/>
            <a:ext cx="2399358" cy="4770537"/>
          </a:xfrm>
          <a:prstGeom prst="rect">
            <a:avLst/>
          </a:prstGeom>
          <a:noFill/>
        </p:spPr>
        <p:txBody>
          <a:bodyPr wrap="square" rtlCol="0">
            <a:spAutoFit/>
          </a:bodyPr>
          <a:lstStyle/>
          <a:p>
            <a:r>
              <a:rPr lang="it-IT" sz="1600" dirty="0"/>
              <a:t>Fra gli studenti che hanno conseguiti tutti i crediti, si può notare una consistente densità nella fascia che va circa dal 22 al 29. Si può anche notare una assenza di voti medi inferiore al 22 fra coloro che hanno conseguito più di 100 CFU.</a:t>
            </a:r>
          </a:p>
          <a:p>
            <a:endParaRPr lang="it-IT" sz="1600" dirty="0"/>
          </a:p>
          <a:p>
            <a:r>
              <a:rPr lang="it-IT" sz="1600" dirty="0"/>
              <a:t>Un altro aspetto che potrebbe rivelarsi interessante è che, fra la coorte di studenti del 2013, vari studenti hanno conseguito un solo esame con un voto superiore al 20. Cosa può implicare?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B948AE74-754E-4EF7-AC16-36C5BC20D8A2}"/>
              </a:ext>
            </a:extLst>
          </p:cNvPr>
          <p:cNvSpPr txBox="1"/>
          <p:nvPr/>
        </p:nvSpPr>
        <p:spPr>
          <a:xfrm>
            <a:off x="857224" y="4500570"/>
            <a:ext cx="7572428" cy="954107"/>
          </a:xfrm>
          <a:prstGeom prst="rect">
            <a:avLst/>
          </a:prstGeom>
          <a:noFill/>
        </p:spPr>
        <p:txBody>
          <a:bodyPr wrap="square" rtlCol="0">
            <a:spAutoFit/>
          </a:bodyPr>
          <a:lstStyle/>
          <a:p>
            <a:r>
              <a:rPr lang="en-US" sz="1400" dirty="0" err="1">
                <a:solidFill>
                  <a:srgbClr val="002060"/>
                </a:solidFill>
                <a:latin typeface="Courier New" panose="02070309020205020404" pitchFamily="49" charset="0"/>
                <a:cs typeface="Courier New" panose="02070309020205020404" pitchFamily="49" charset="0"/>
              </a:rPr>
              <a:t>boxplot</a:t>
            </a:r>
            <a:r>
              <a:rPr lang="en-US" sz="1400" dirty="0">
                <a:solidFill>
                  <a:srgbClr val="002060"/>
                </a:solidFill>
                <a:latin typeface="Courier New" panose="02070309020205020404" pitchFamily="49" charset="0"/>
                <a:cs typeface="Courier New" panose="02070309020205020404" pitchFamily="49" charset="0"/>
              </a:rPr>
              <a:t>(students[,4]~students[,1],data = </a:t>
            </a:r>
            <a:r>
              <a:rPr lang="en-US" sz="1400" dirty="0" err="1">
                <a:solidFill>
                  <a:srgbClr val="002060"/>
                </a:solidFill>
                <a:latin typeface="Courier New" panose="02070309020205020404" pitchFamily="49" charset="0"/>
                <a:cs typeface="Courier New" panose="02070309020205020404" pitchFamily="49" charset="0"/>
              </a:rPr>
              <a:t>students,xlab</a:t>
            </a:r>
            <a:r>
              <a:rPr lang="en-US" sz="1400" dirty="0">
                <a:solidFill>
                  <a:srgbClr val="002060"/>
                </a:solidFill>
                <a:latin typeface="Courier New" panose="02070309020205020404" pitchFamily="49" charset="0"/>
                <a:cs typeface="Courier New" panose="02070309020205020404" pitchFamily="49" charset="0"/>
              </a:rPr>
              <a:t>="Total Marked 	</a:t>
            </a:r>
            <a:r>
              <a:rPr lang="en-US" sz="1400" dirty="0" err="1">
                <a:solidFill>
                  <a:srgbClr val="002060"/>
                </a:solidFill>
                <a:latin typeface="Courier New" panose="02070309020205020404" pitchFamily="49" charset="0"/>
                <a:cs typeface="Courier New" panose="02070309020205020404" pitchFamily="49" charset="0"/>
              </a:rPr>
              <a:t>CFU",col</a:t>
            </a:r>
            <a:r>
              <a:rPr lang="en-US" sz="1400" dirty="0">
                <a:solidFill>
                  <a:srgbClr val="002060"/>
                </a:solidFill>
                <a:latin typeface="Courier New" panose="02070309020205020404" pitchFamily="49" charset="0"/>
                <a:cs typeface="Courier New" panose="02070309020205020404" pitchFamily="49" charset="0"/>
              </a:rPr>
              <a:t>=colors)</a:t>
            </a:r>
          </a:p>
          <a:p>
            <a:r>
              <a:rPr lang="en-US" sz="1400" dirty="0" err="1">
                <a:solidFill>
                  <a:srgbClr val="002060"/>
                </a:solidFill>
                <a:latin typeface="Courier New" panose="02070309020205020404" pitchFamily="49" charset="0"/>
                <a:cs typeface="Courier New" panose="02070309020205020404" pitchFamily="49" charset="0"/>
              </a:rPr>
              <a:t>boxplot</a:t>
            </a:r>
            <a:r>
              <a:rPr lang="en-US" sz="1400" dirty="0">
                <a:solidFill>
                  <a:srgbClr val="002060"/>
                </a:solidFill>
                <a:latin typeface="Courier New" panose="02070309020205020404" pitchFamily="49" charset="0"/>
                <a:cs typeface="Courier New" panose="02070309020205020404" pitchFamily="49" charset="0"/>
              </a:rPr>
              <a:t>(students[,5]~students[,1],data = </a:t>
            </a:r>
            <a:r>
              <a:rPr lang="en-US" sz="1400" dirty="0" err="1">
                <a:solidFill>
                  <a:srgbClr val="002060"/>
                </a:solidFill>
                <a:latin typeface="Courier New" panose="02070309020205020404" pitchFamily="49" charset="0"/>
                <a:cs typeface="Courier New" panose="02070309020205020404" pitchFamily="49" charset="0"/>
              </a:rPr>
              <a:t>students,xlab</a:t>
            </a:r>
            <a:r>
              <a:rPr lang="en-US" sz="1400" dirty="0">
                <a:solidFill>
                  <a:srgbClr val="002060"/>
                </a:solidFill>
                <a:latin typeface="Courier New" panose="02070309020205020404" pitchFamily="49" charset="0"/>
                <a:cs typeface="Courier New" panose="02070309020205020404" pitchFamily="49" charset="0"/>
              </a:rPr>
              <a:t>="Avg. Exam 	</a:t>
            </a:r>
            <a:r>
              <a:rPr lang="en-US" sz="1400" dirty="0" err="1">
                <a:solidFill>
                  <a:srgbClr val="002060"/>
                </a:solidFill>
                <a:latin typeface="Courier New" panose="02070309020205020404" pitchFamily="49" charset="0"/>
                <a:cs typeface="Courier New" panose="02070309020205020404" pitchFamily="49" charset="0"/>
              </a:rPr>
              <a:t>Score",col</a:t>
            </a:r>
            <a:r>
              <a:rPr lang="en-US" sz="1400" dirty="0">
                <a:solidFill>
                  <a:srgbClr val="002060"/>
                </a:solidFill>
                <a:latin typeface="Courier New" panose="02070309020205020404" pitchFamily="49" charset="0"/>
                <a:cs typeface="Courier New" panose="02070309020205020404" pitchFamily="49" charset="0"/>
              </a:rPr>
              <a:t>=colors)</a:t>
            </a:r>
            <a:endParaRPr lang="it-IT" sz="1000" dirty="0">
              <a:solidFill>
                <a:srgbClr val="002060"/>
              </a:solidFill>
              <a:latin typeface="Courier New" panose="02070309020205020404" pitchFamily="49" charset="0"/>
              <a:cs typeface="Courier New" panose="02070309020205020404" pitchFamily="49" charset="0"/>
            </a:endParaRPr>
          </a:p>
        </p:txBody>
      </p:sp>
      <p:sp>
        <p:nvSpPr>
          <p:cNvPr id="8"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
        <p:nvSpPr>
          <p:cNvPr id="9" name="Segnaposto contenuto 2">
            <a:extLst>
              <a:ext uri="{FF2B5EF4-FFF2-40B4-BE49-F238E27FC236}">
                <a16:creationId xmlns:a16="http://schemas.microsoft.com/office/drawing/2014/main" id="{C2E44FE5-CCA1-4E8F-905A-F2F5CDF25092}"/>
              </a:ext>
            </a:extLst>
          </p:cNvPr>
          <p:cNvSpPr txBox="1">
            <a:spLocks/>
          </p:cNvSpPr>
          <p:nvPr/>
        </p:nvSpPr>
        <p:spPr>
          <a:xfrm>
            <a:off x="457200" y="1600200"/>
            <a:ext cx="8229600" cy="1219200"/>
          </a:xfrm>
          <a:prstGeom prst="rect">
            <a:avLst/>
          </a:prstGeom>
        </p:spPr>
        <p:txBody>
          <a:bodyPr>
            <a:normAutofit/>
          </a:bodyPr>
          <a:lstStyle/>
          <a:p>
            <a:pPr marL="257175" marR="0" lvl="0" indent="-257175" algn="just" defTabSz="342900" rtl="0" eaLnBrk="1" fontAlgn="auto" latinLnBrk="0" hangingPunct="1">
              <a:lnSpc>
                <a:spcPct val="100000"/>
              </a:lnSpc>
              <a:spcBef>
                <a:spcPct val="20000"/>
              </a:spcBef>
              <a:spcAft>
                <a:spcPts val="0"/>
              </a:spcAft>
              <a:buClrTx/>
              <a:buSzTx/>
              <a:buFont typeface="Arial"/>
              <a:buChar char="•"/>
              <a:tabLst/>
              <a:defRPr/>
            </a:pPr>
            <a:r>
              <a:rPr lang="it-IT" sz="2400" dirty="0"/>
              <a:t>Viste le possibili informazioni che sembra possibile estrarre, si è deciso di insistere sull’analisi visiva degli attributi </a:t>
            </a:r>
            <a:r>
              <a:rPr lang="it-IT" sz="2400" i="1" dirty="0"/>
              <a:t>voto medio </a:t>
            </a:r>
            <a:r>
              <a:rPr lang="it-IT" sz="2400" dirty="0"/>
              <a:t>e </a:t>
            </a:r>
            <a:r>
              <a:rPr lang="it-IT" sz="2400" i="1" dirty="0"/>
              <a:t>numero totale di crediti</a:t>
            </a:r>
            <a:r>
              <a:rPr lang="it-IT" sz="2400" dirty="0"/>
              <a:t> conseguiti.</a:t>
            </a: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257175" marR="0" lvl="0" indent="-257175" algn="l" defTabSz="3429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Segnaposto contenuto 2">
            <a:extLst>
              <a:ext uri="{FF2B5EF4-FFF2-40B4-BE49-F238E27FC236}">
                <a16:creationId xmlns:a16="http://schemas.microsoft.com/office/drawing/2014/main" id="{89886170-B615-43F8-AA8E-D5565391C42A}"/>
              </a:ext>
            </a:extLst>
          </p:cNvPr>
          <p:cNvSpPr txBox="1">
            <a:spLocks/>
          </p:cNvSpPr>
          <p:nvPr/>
        </p:nvSpPr>
        <p:spPr>
          <a:xfrm>
            <a:off x="457200" y="4613700"/>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11" name="Segnaposto contenuto 2">
            <a:extLst>
              <a:ext uri="{FF2B5EF4-FFF2-40B4-BE49-F238E27FC236}">
                <a16:creationId xmlns:a16="http://schemas.microsoft.com/office/drawing/2014/main" id="{7D6E6495-424C-4525-948E-C30098166953}"/>
              </a:ext>
            </a:extLst>
          </p:cNvPr>
          <p:cNvSpPr txBox="1">
            <a:spLocks/>
          </p:cNvSpPr>
          <p:nvPr/>
        </p:nvSpPr>
        <p:spPr>
          <a:xfrm>
            <a:off x="457200" y="3424246"/>
            <a:ext cx="8229600" cy="12192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Sono stati quindi realizzati dei diagrammi a scatola e baffi con il seguente script:</a:t>
            </a:r>
          </a:p>
          <a:p>
            <a:pPr marL="0" indent="0" algn="just">
              <a:buFont typeface="Arial"/>
              <a:buNone/>
            </a:pPr>
            <a:endParaRPr lang="it-IT" dirty="0"/>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Y:\GOOGLE_DRIVE\PC_SYNC\istruzione\UNIFI_ANNO_3\DMO\datamining-class-homework\img\box_plot_1.png"/>
          <p:cNvPicPr>
            <a:picLocks noChangeAspect="1" noChangeArrowheads="1"/>
          </p:cNvPicPr>
          <p:nvPr/>
        </p:nvPicPr>
        <p:blipFill>
          <a:blip r:embed="rId2"/>
          <a:srcRect t="9089" r="4761"/>
          <a:stretch>
            <a:fillRect/>
          </a:stretch>
        </p:blipFill>
        <p:spPr bwMode="auto">
          <a:xfrm>
            <a:off x="2714613" y="829283"/>
            <a:ext cx="6429388" cy="6028717"/>
          </a:xfrm>
          <a:prstGeom prst="rect">
            <a:avLst/>
          </a:prstGeom>
          <a:noFill/>
        </p:spPr>
      </p:pic>
      <p:sp>
        <p:nvSpPr>
          <p:cNvPr id="3" name="CasellaDiTesto 2"/>
          <p:cNvSpPr txBox="1"/>
          <p:nvPr/>
        </p:nvSpPr>
        <p:spPr>
          <a:xfrm>
            <a:off x="142844" y="829283"/>
            <a:ext cx="2857520" cy="5016758"/>
          </a:xfrm>
          <a:prstGeom prst="rect">
            <a:avLst/>
          </a:prstGeom>
          <a:noFill/>
        </p:spPr>
        <p:txBody>
          <a:bodyPr wrap="square" rtlCol="0">
            <a:spAutoFit/>
          </a:bodyPr>
          <a:lstStyle/>
          <a:p>
            <a:r>
              <a:rPr lang="it-IT" dirty="0"/>
              <a:t>Si noti come gli immatricolati nelle annate 2010 e 2011 hanno prestazioni molto simili sul fronte dei crediti conseguiti. La coorte 2012 risulta la migliore, avendo addirittura per mediana il massimo ammontare di crediti ottenibili </a:t>
            </a:r>
            <a:r>
              <a:rPr lang="it-IT" sz="1400" dirty="0"/>
              <a:t>(non si ignorino però le istanze considerate </a:t>
            </a:r>
            <a:r>
              <a:rPr lang="it-IT" sz="1400" dirty="0" err="1"/>
              <a:t>outliers</a:t>
            </a:r>
            <a:r>
              <a:rPr lang="it-IT" sz="1400" dirty="0"/>
              <a:t> dall’algoritmo di </a:t>
            </a:r>
            <a:r>
              <a:rPr lang="it-IT" sz="1400" dirty="0" err="1"/>
              <a:t>plotting</a:t>
            </a:r>
            <a:r>
              <a:rPr lang="it-IT" sz="1400" dirty="0"/>
              <a:t>)</a:t>
            </a:r>
            <a:r>
              <a:rPr lang="it-IT" dirty="0"/>
              <a:t>, mentre gli studenti immatricolati nel 2013 sono stati i meno performanti.</a:t>
            </a:r>
          </a:p>
          <a:p>
            <a:endParaRPr lang="it-IT" dirty="0"/>
          </a:p>
          <a:p>
            <a:r>
              <a:rPr lang="it-IT" i="1" dirty="0"/>
              <a:t>Perché?  Coincidenza? Cambiamenti nel </a:t>
            </a:r>
            <a:r>
              <a:rPr lang="it-IT" i="1" dirty="0" err="1"/>
              <a:t>CDL</a:t>
            </a:r>
            <a:r>
              <a:rPr lang="it-IT" i="1" dirty="0"/>
              <a:t>?</a:t>
            </a:r>
          </a:p>
        </p:txBody>
      </p:sp>
      <p:sp>
        <p:nvSpPr>
          <p:cNvPr id="4"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pic>
        <p:nvPicPr>
          <p:cNvPr id="4098" name="Picture 2" descr="Y:\GOOGLE_DRIVE\PC_SYNC\istruzione\UNIFI_ANNO_3\DMO\datamining-class-homework\img\box_plot_2.png"/>
          <p:cNvPicPr>
            <a:picLocks noChangeAspect="1" noChangeArrowheads="1"/>
          </p:cNvPicPr>
          <p:nvPr/>
        </p:nvPicPr>
        <p:blipFill>
          <a:blip r:embed="rId2"/>
          <a:srcRect l="4286" t="8531" r="4286"/>
          <a:stretch>
            <a:fillRect/>
          </a:stretch>
        </p:blipFill>
        <p:spPr bwMode="auto">
          <a:xfrm>
            <a:off x="3000364" y="820325"/>
            <a:ext cx="6143636" cy="6037675"/>
          </a:xfrm>
          <a:prstGeom prst="rect">
            <a:avLst/>
          </a:prstGeom>
          <a:noFill/>
        </p:spPr>
      </p:pic>
      <p:sp>
        <p:nvSpPr>
          <p:cNvPr id="4" name="CasellaDiTesto 3"/>
          <p:cNvSpPr txBox="1"/>
          <p:nvPr/>
        </p:nvSpPr>
        <p:spPr>
          <a:xfrm>
            <a:off x="142844" y="829283"/>
            <a:ext cx="2857520" cy="4031873"/>
          </a:xfrm>
          <a:prstGeom prst="rect">
            <a:avLst/>
          </a:prstGeom>
          <a:noFill/>
        </p:spPr>
        <p:txBody>
          <a:bodyPr wrap="square" rtlCol="0">
            <a:spAutoFit/>
          </a:bodyPr>
          <a:lstStyle/>
          <a:p>
            <a:r>
              <a:rPr lang="it-IT" sz="2000" dirty="0"/>
              <a:t>Nel caso del voto medio, si evidenzia solo un leggero peggioramento negli immatricolati nel 2011 rispetti alle altre coorti di studenti.</a:t>
            </a:r>
          </a:p>
          <a:p>
            <a:endParaRPr lang="it-IT" sz="2000" dirty="0"/>
          </a:p>
          <a:p>
            <a:r>
              <a:rPr lang="it-IT" sz="2000" dirty="0"/>
              <a:t>Sono degni di attenzione anche i due </a:t>
            </a:r>
            <a:r>
              <a:rPr lang="it-IT" sz="2000" dirty="0" err="1"/>
              <a:t>outliers</a:t>
            </a:r>
            <a:r>
              <a:rPr lang="it-IT" sz="2000" dirty="0"/>
              <a:t> nella coorte 2013. </a:t>
            </a:r>
          </a:p>
          <a:p>
            <a:endParaRPr lang="it-IT" sz="2000" dirty="0"/>
          </a:p>
          <a:p>
            <a:endParaRPr lang="it-IT" sz="2000" dirty="0"/>
          </a:p>
          <a:p>
            <a:r>
              <a:rPr lang="it-IT" sz="1400" i="1" dirty="0"/>
              <a:t>Un </a:t>
            </a:r>
            <a:r>
              <a:rPr lang="it-IT" sz="1400" i="1" u="sng" dirty="0"/>
              <a:t>voto medio</a:t>
            </a:r>
            <a:r>
              <a:rPr lang="it-IT" sz="1400" i="1" dirty="0"/>
              <a:t> di 30 e lode!?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GRUPPI </a:t>
            </a:r>
            <a:r>
              <a:rPr lang="it-IT" sz="2400" dirty="0" err="1">
                <a:solidFill>
                  <a:schemeClr val="bg1"/>
                </a:solidFill>
              </a:rPr>
              <a:t>DI</a:t>
            </a:r>
            <a:r>
              <a:rPr lang="it-IT" sz="2400" dirty="0">
                <a:solidFill>
                  <a:schemeClr val="bg1"/>
                </a:solidFill>
              </a:rPr>
              <a:t> ESAMI</a:t>
            </a:r>
            <a:endParaRPr lang="en-US" sz="2400" dirty="0">
              <a:solidFill>
                <a:schemeClr val="bg1"/>
              </a:solidFill>
            </a:endParaRPr>
          </a:p>
        </p:txBody>
      </p:sp>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071546"/>
            <a:ext cx="8229600" cy="4867292"/>
          </a:xfrm>
        </p:spPr>
        <p:txBody>
          <a:bodyPr>
            <a:normAutofit/>
          </a:bodyPr>
          <a:lstStyle/>
          <a:p>
            <a:pPr algn="just"/>
            <a:r>
              <a:rPr lang="it-IT" dirty="0"/>
              <a:t>Una scelta significativa nell’ambito di questa analisi è stata la suddivisione degli esami in vari gruppi.</a:t>
            </a:r>
          </a:p>
          <a:p>
            <a:pPr algn="just">
              <a:buNone/>
            </a:pPr>
            <a:endParaRPr lang="it-IT" dirty="0"/>
          </a:p>
          <a:p>
            <a:pPr algn="just"/>
            <a:r>
              <a:rPr lang="it-IT" dirty="0"/>
              <a:t>Si è cercato di raggruppare </a:t>
            </a:r>
            <a:r>
              <a:rPr lang="it-IT" i="1" dirty="0"/>
              <a:t>intuitivamente</a:t>
            </a:r>
            <a:r>
              <a:rPr lang="it-IT" dirty="0"/>
              <a:t> esami i cui risultati potrebbero essere correlati in qualche modo. L’ovvio rischio che si è scelto di correre è di non notare correlazioni che esistono, ma non sono intuitive.</a:t>
            </a:r>
          </a:p>
          <a:p>
            <a:pPr algn="just">
              <a:buNone/>
            </a:pPr>
            <a:endParaRPr lang="it-IT" dirty="0"/>
          </a:p>
          <a:p>
            <a:pPr algn="just"/>
            <a:r>
              <a:rPr lang="it-IT" dirty="0"/>
              <a:t>La suddivisione più sensata è sembrata essere la seguente:</a:t>
            </a:r>
          </a:p>
          <a:p>
            <a:pPr lvl="1" algn="just"/>
            <a:r>
              <a:rPr lang="it-IT" dirty="0">
                <a:solidFill>
                  <a:srgbClr val="0070C0"/>
                </a:solidFill>
              </a:rPr>
              <a:t>esami del </a:t>
            </a:r>
            <a:r>
              <a:rPr lang="it-IT" b="1" dirty="0">
                <a:solidFill>
                  <a:srgbClr val="0070C0"/>
                </a:solidFill>
              </a:rPr>
              <a:t>primo anno</a:t>
            </a:r>
          </a:p>
          <a:p>
            <a:pPr lvl="1" algn="just"/>
            <a:r>
              <a:rPr lang="it-IT" dirty="0">
                <a:solidFill>
                  <a:srgbClr val="0070C0"/>
                </a:solidFill>
              </a:rPr>
              <a:t>esami su </a:t>
            </a:r>
            <a:r>
              <a:rPr lang="it-IT" b="1" dirty="0">
                <a:solidFill>
                  <a:srgbClr val="0070C0"/>
                </a:solidFill>
              </a:rPr>
              <a:t>argomenti principalmente informatici</a:t>
            </a:r>
          </a:p>
          <a:p>
            <a:pPr lvl="1" algn="just"/>
            <a:r>
              <a:rPr lang="it-IT" dirty="0">
                <a:solidFill>
                  <a:srgbClr val="0070C0"/>
                </a:solidFill>
              </a:rPr>
              <a:t>esami su </a:t>
            </a:r>
            <a:r>
              <a:rPr lang="it-IT" b="1" dirty="0">
                <a:solidFill>
                  <a:srgbClr val="0070C0"/>
                </a:solidFill>
              </a:rPr>
              <a:t>argomenti principalmente matematici</a:t>
            </a:r>
          </a:p>
          <a:p>
            <a:pPr lvl="1" algn="just"/>
            <a:endParaRPr lang="it-IT" dirty="0"/>
          </a:p>
          <a:p>
            <a:pPr marL="0" indent="0" algn="just">
              <a:buNone/>
            </a:pPr>
            <a:endParaRPr lang="it-IT" dirty="0"/>
          </a:p>
          <a:p>
            <a:pPr marL="0" indent="0" algn="just">
              <a:buNone/>
            </a:pPr>
            <a:endParaRPr lang="it-IT" dirty="0"/>
          </a:p>
          <a:p>
            <a:endParaRPr lang="en-US" sz="2000"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Tree>
    <p:extLst>
      <p:ext uri="{BB962C8B-B14F-4D97-AF65-F5344CB8AC3E}">
        <p14:creationId xmlns:p14="http://schemas.microsoft.com/office/powerpoint/2010/main" val="2567167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GRUPPI </a:t>
            </a:r>
            <a:r>
              <a:rPr lang="it-IT" sz="2400" dirty="0" err="1">
                <a:solidFill>
                  <a:schemeClr val="bg1"/>
                </a:solidFill>
              </a:rPr>
              <a:t>DI</a:t>
            </a:r>
            <a:r>
              <a:rPr lang="it-IT" sz="2400" dirty="0">
                <a:solidFill>
                  <a:schemeClr val="bg1"/>
                </a:solidFill>
              </a:rPr>
              <a:t> ESAMI</a:t>
            </a:r>
            <a:endParaRPr lang="en-US" sz="2400" dirty="0">
              <a:solidFill>
                <a:schemeClr val="bg1"/>
              </a:solidFill>
            </a:endParaRPr>
          </a:p>
        </p:txBody>
      </p:sp>
      <p:sp>
        <p:nvSpPr>
          <p:cNvPr id="4" name="Segnaposto contenuto 2">
            <a:extLst>
              <a:ext uri="{FF2B5EF4-FFF2-40B4-BE49-F238E27FC236}">
                <a16:creationId xmlns:a16="http://schemas.microsoft.com/office/drawing/2014/main" id="{C2E44FE5-CCA1-4E8F-905A-F2F5CDF25092}"/>
              </a:ext>
            </a:extLst>
          </p:cNvPr>
          <p:cNvSpPr txBox="1">
            <a:spLocks/>
          </p:cNvSpPr>
          <p:nvPr/>
        </p:nvSpPr>
        <p:spPr>
          <a:xfrm>
            <a:off x="457200" y="1071546"/>
            <a:ext cx="8229600" cy="1428760"/>
          </a:xfrm>
          <a:prstGeom prst="rect">
            <a:avLst/>
          </a:prstGeom>
        </p:spPr>
        <p:txBody>
          <a:bodyPr>
            <a:normAutofit/>
          </a:bodyPr>
          <a:lstStyle/>
          <a:p>
            <a:pPr marL="257175" marR="0" lvl="0" indent="-257175" algn="just" defTabSz="342900" rtl="0" eaLnBrk="1" fontAlgn="auto" latinLnBrk="0" hangingPunct="1">
              <a:lnSpc>
                <a:spcPct val="100000"/>
              </a:lnSpc>
              <a:spcBef>
                <a:spcPct val="20000"/>
              </a:spcBef>
              <a:spcAft>
                <a:spcPts val="0"/>
              </a:spcAft>
              <a:buClrTx/>
              <a:buSzTx/>
              <a:buFont typeface="Arial"/>
              <a:buChar char="•"/>
              <a:tabLst/>
              <a:defRPr/>
            </a:pPr>
            <a:r>
              <a:rPr kumimoji="0" lang="it-IT" sz="2000" b="0" i="0" u="none" strike="noStrike" kern="1200" cap="none" spc="0" normalizeH="0" baseline="0" noProof="0" dirty="0">
                <a:ln>
                  <a:noFill/>
                </a:ln>
                <a:solidFill>
                  <a:schemeClr val="tx1"/>
                </a:solidFill>
                <a:effectLst/>
                <a:uLnTx/>
                <a:uFillTx/>
                <a:latin typeface="+mn-lt"/>
                <a:ea typeface="+mn-ea"/>
                <a:cs typeface="+mn-cs"/>
              </a:rPr>
              <a:t>Il seguente script R ha generato i</a:t>
            </a:r>
            <a:r>
              <a:rPr kumimoji="0" lang="it-IT" sz="2000" b="0" i="0" u="none" strike="noStrike" kern="1200" cap="none" spc="0" normalizeH="0" noProof="0" dirty="0">
                <a:ln>
                  <a:noFill/>
                </a:ln>
                <a:solidFill>
                  <a:schemeClr val="tx1"/>
                </a:solidFill>
                <a:effectLst/>
                <a:uLnTx/>
                <a:uFillTx/>
                <a:latin typeface="+mn-lt"/>
                <a:ea typeface="+mn-ea"/>
                <a:cs typeface="+mn-cs"/>
              </a:rPr>
              <a:t> grafici di dispersione, le matrici di correlazione e di deviazione standard utilizzate per l’analisi visiva del gruppo di esami del primo anno.</a:t>
            </a:r>
            <a:endParaRPr kumimoji="0" lang="it-IT" sz="20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257175" marR="0" lvl="0" indent="-257175" algn="l" defTabSz="3429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asellaDiTesto 4">
            <a:extLst>
              <a:ext uri="{FF2B5EF4-FFF2-40B4-BE49-F238E27FC236}">
                <a16:creationId xmlns:a16="http://schemas.microsoft.com/office/drawing/2014/main" id="{4D7DE968-07D5-4816-AE85-8F06E200182B}"/>
              </a:ext>
            </a:extLst>
          </p:cNvPr>
          <p:cNvSpPr txBox="1"/>
          <p:nvPr/>
        </p:nvSpPr>
        <p:spPr>
          <a:xfrm>
            <a:off x="1171580" y="2143116"/>
            <a:ext cx="7972452" cy="3185487"/>
          </a:xfrm>
          <a:prstGeom prst="rect">
            <a:avLst/>
          </a:prstGeom>
          <a:noFill/>
        </p:spPr>
        <p:txBody>
          <a:bodyPr wrap="square" rtlCol="0">
            <a:spAutoFit/>
          </a:bodyPr>
          <a:lstStyle/>
          <a:p>
            <a:r>
              <a:rPr lang="en-US" sz="1200" dirty="0">
                <a:solidFill>
                  <a:schemeClr val="bg1">
                    <a:lumMod val="50000"/>
                  </a:schemeClr>
                </a:solidFill>
                <a:latin typeface="Courier New" panose="02070309020205020404" pitchFamily="49" charset="0"/>
                <a:cs typeface="Courier New" panose="02070309020205020404" pitchFamily="49" charset="0"/>
              </a:rPr>
              <a:t># general first year exams performances</a:t>
            </a:r>
          </a:p>
          <a:p>
            <a:r>
              <a:rPr lang="en-US" sz="1200" dirty="0">
                <a:solidFill>
                  <a:srgbClr val="002060"/>
                </a:solidFill>
                <a:latin typeface="Courier New" panose="02070309020205020404" pitchFamily="49" charset="0"/>
                <a:cs typeface="Courier New" panose="02070309020205020404" pitchFamily="49" charset="0"/>
              </a:rPr>
              <a:t>students_subset2 &lt;- students[,-c(1 : 5, 7, 9, 11, 13, 15 : 45)]</a:t>
            </a:r>
          </a:p>
          <a:p>
            <a:r>
              <a:rPr lang="en-US" sz="1200" dirty="0">
                <a:solidFill>
                  <a:srgbClr val="002060"/>
                </a:solidFill>
                <a:latin typeface="Courier New" panose="02070309020205020404" pitchFamily="49" charset="0"/>
                <a:cs typeface="Courier New" panose="02070309020205020404" pitchFamily="49" charset="0"/>
              </a:rPr>
              <a:t>pairs(students_subset2, </a:t>
            </a:r>
            <a:r>
              <a:rPr lang="en-US" sz="1200" dirty="0" err="1">
                <a:solidFill>
                  <a:srgbClr val="002060"/>
                </a:solidFill>
                <a:latin typeface="Courier New" panose="02070309020205020404" pitchFamily="49" charset="0"/>
                <a:cs typeface="Courier New" panose="02070309020205020404" pitchFamily="49" charset="0"/>
              </a:rPr>
              <a:t>col</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coorte_colors,lower.panel</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NULL,cex.labelsiris</a:t>
            </a:r>
            <a:r>
              <a:rPr lang="en-US" sz="1200" dirty="0">
                <a:solidFill>
                  <a:srgbClr val="002060"/>
                </a:solidFill>
                <a:latin typeface="Courier New" panose="02070309020205020404" pitchFamily="49" charset="0"/>
                <a:cs typeface="Courier New" panose="02070309020205020404" pitchFamily="49" charset="0"/>
              </a:rPr>
              <a:t>=2, 	</a:t>
            </a:r>
            <a:r>
              <a:rPr lang="en-US" sz="1200" dirty="0" err="1">
                <a:solidFill>
                  <a:srgbClr val="002060"/>
                </a:solidFill>
                <a:latin typeface="Courier New" panose="02070309020205020404" pitchFamily="49" charset="0"/>
                <a:cs typeface="Courier New" panose="02070309020205020404" pitchFamily="49" charset="0"/>
              </a:rPr>
              <a:t>pch</a:t>
            </a:r>
            <a:r>
              <a:rPr lang="en-US" sz="1200" dirty="0">
                <a:solidFill>
                  <a:srgbClr val="002060"/>
                </a:solidFill>
                <a:latin typeface="Courier New" panose="02070309020205020404" pitchFamily="49" charset="0"/>
                <a:cs typeface="Courier New" panose="02070309020205020404" pitchFamily="49" charset="0"/>
              </a:rPr>
              <a:t>=19,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1.2)</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TRUE)</a:t>
            </a:r>
          </a:p>
          <a:p>
            <a:r>
              <a:rPr lang="en-US" sz="1200" dirty="0">
                <a:solidFill>
                  <a:srgbClr val="002060"/>
                </a:solidFill>
                <a:latin typeface="Courier New" panose="02070309020205020404" pitchFamily="49" charset="0"/>
                <a:cs typeface="Courier New" panose="02070309020205020404" pitchFamily="49" charset="0"/>
              </a:rPr>
              <a:t>legend(x = 0.05, y = 0.4,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1,legend = </a:t>
            </a:r>
            <a:r>
              <a:rPr lang="en-US" sz="1200" dirty="0" err="1">
                <a:solidFill>
                  <a:srgbClr val="002060"/>
                </a:solidFill>
                <a:latin typeface="Courier New" panose="02070309020205020404" pitchFamily="49" charset="0"/>
                <a:cs typeface="Courier New" panose="02070309020205020404" pitchFamily="49" charset="0"/>
              </a:rPr>
              <a:t>as.character</a:t>
            </a:r>
            <a:r>
              <a:rPr lang="en-US" sz="1200" dirty="0">
                <a:solidFill>
                  <a:srgbClr val="002060"/>
                </a:solidFill>
                <a:latin typeface="Courier New" panose="02070309020205020404" pitchFamily="49" charset="0"/>
                <a:cs typeface="Courier New" panose="02070309020205020404" pitchFamily="49" charset="0"/>
              </a:rPr>
              <a:t>(levels(</a:t>
            </a:r>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)),fill 	= unique(</a:t>
            </a:r>
            <a:r>
              <a:rPr lang="en-US" sz="1200" dirty="0" err="1">
                <a:solidFill>
                  <a:srgbClr val="002060"/>
                </a:solidFill>
                <a:latin typeface="Courier New" panose="02070309020205020404" pitchFamily="49" charset="0"/>
                <a:cs typeface="Courier New" panose="02070309020205020404" pitchFamily="49" charset="0"/>
              </a:rPr>
              <a:t>coorte_colors</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NA)</a:t>
            </a:r>
          </a:p>
          <a:p>
            <a:endParaRPr lang="en-US" sz="1200" dirty="0">
              <a:solidFill>
                <a:srgbClr val="002060"/>
              </a:solidFill>
              <a:latin typeface="Courier New" panose="02070309020205020404" pitchFamily="49" charset="0"/>
              <a:cs typeface="Courier New" panose="02070309020205020404" pitchFamily="49" charset="0"/>
            </a:endParaRPr>
          </a:p>
          <a:p>
            <a:r>
              <a:rPr lang="en-US" sz="1200" dirty="0" err="1">
                <a:solidFill>
                  <a:srgbClr val="002060"/>
                </a:solidFill>
                <a:latin typeface="Courier New" panose="02070309020205020404" pitchFamily="49" charset="0"/>
                <a:cs typeface="Courier New" panose="02070309020205020404" pitchFamily="49" charset="0"/>
              </a:rPr>
              <a:t>students_scaled</a:t>
            </a:r>
            <a:r>
              <a:rPr lang="en-US" sz="1200" dirty="0">
                <a:solidFill>
                  <a:srgbClr val="002060"/>
                </a:solidFill>
                <a:latin typeface="Courier New" panose="02070309020205020404" pitchFamily="49" charset="0"/>
                <a:cs typeface="Courier New" panose="02070309020205020404" pitchFamily="49" charset="0"/>
              </a:rPr>
              <a:t> &lt;- scale(students_subset2)</a:t>
            </a:r>
          </a:p>
          <a:p>
            <a:r>
              <a:rPr lang="en-US" sz="1200" dirty="0" err="1">
                <a:solidFill>
                  <a:srgbClr val="002060"/>
                </a:solidFill>
                <a:latin typeface="Courier New" panose="02070309020205020404" pitchFamily="49" charset="0"/>
                <a:cs typeface="Courier New" panose="02070309020205020404" pitchFamily="49" charset="0"/>
              </a:rPr>
              <a:t>pimage</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students_scaled,ylab</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Students",main</a:t>
            </a:r>
            <a:r>
              <a:rPr lang="en-US" sz="1200" dirty="0">
                <a:solidFill>
                  <a:srgbClr val="002060"/>
                </a:solidFill>
                <a:latin typeface="Courier New" panose="02070309020205020404" pitchFamily="49" charset="0"/>
                <a:cs typeface="Courier New" panose="02070309020205020404" pitchFamily="49" charset="0"/>
              </a:rPr>
              <a:t>="Standard Deviations from Mean Mark")</a:t>
            </a:r>
          </a:p>
          <a:p>
            <a:endParaRPr lang="en-US" sz="1200" dirty="0">
              <a:solidFill>
                <a:srgbClr val="002060"/>
              </a:solidFill>
              <a:latin typeface="Courier New" panose="02070309020205020404" pitchFamily="49" charset="0"/>
              <a:cs typeface="Courier New" panose="02070309020205020404" pitchFamily="49" charset="0"/>
            </a:endParaRPr>
          </a:p>
          <a:p>
            <a:r>
              <a:rPr lang="en-US" sz="1200" dirty="0">
                <a:solidFill>
                  <a:srgbClr val="002060"/>
                </a:solidFill>
                <a:latin typeface="Courier New" panose="02070309020205020404" pitchFamily="49" charset="0"/>
                <a:cs typeface="Courier New" panose="02070309020205020404" pitchFamily="49" charset="0"/>
              </a:rPr>
              <a:t>matrix &lt;- </a:t>
            </a:r>
            <a:r>
              <a:rPr lang="en-US" sz="1200" dirty="0" err="1">
                <a:solidFill>
                  <a:srgbClr val="002060"/>
                </a:solidFill>
                <a:latin typeface="Courier New" panose="02070309020205020404" pitchFamily="49" charset="0"/>
                <a:cs typeface="Courier New" panose="02070309020205020404" pitchFamily="49" charset="0"/>
              </a:rPr>
              <a:t>as.matrix</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students_scaled</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cm &lt;- </a:t>
            </a:r>
            <a:r>
              <a:rPr lang="en-US" sz="1200" dirty="0" err="1">
                <a:solidFill>
                  <a:srgbClr val="002060"/>
                </a:solidFill>
                <a:latin typeface="Courier New" panose="02070309020205020404" pitchFamily="49" charset="0"/>
                <a:cs typeface="Courier New" panose="02070309020205020404" pitchFamily="49" charset="0"/>
              </a:rPr>
              <a:t>cor</a:t>
            </a:r>
            <a:r>
              <a:rPr lang="en-US" sz="1200" dirty="0">
                <a:solidFill>
                  <a:srgbClr val="002060"/>
                </a:solidFill>
                <a:latin typeface="Courier New" panose="02070309020205020404" pitchFamily="49" charset="0"/>
                <a:cs typeface="Courier New" panose="02070309020205020404" pitchFamily="49" charset="0"/>
              </a:rPr>
              <a:t>(t(matrix), method="</a:t>
            </a:r>
            <a:r>
              <a:rPr lang="en-US" sz="1200" dirty="0" err="1">
                <a:solidFill>
                  <a:srgbClr val="002060"/>
                </a:solidFill>
                <a:latin typeface="Courier New" panose="02070309020205020404" pitchFamily="49" charset="0"/>
                <a:cs typeface="Courier New" panose="02070309020205020404" pitchFamily="49" charset="0"/>
              </a:rPr>
              <a:t>pearson</a:t>
            </a:r>
            <a:r>
              <a:rPr lang="en-US" sz="1200" dirty="0">
                <a:solidFill>
                  <a:srgbClr val="002060"/>
                </a:solidFill>
                <a:latin typeface="Courier New" panose="02070309020205020404" pitchFamily="49" charset="0"/>
                <a:cs typeface="Courier New" panose="02070309020205020404" pitchFamily="49" charset="0"/>
              </a:rPr>
              <a:t>")</a:t>
            </a:r>
          </a:p>
          <a:p>
            <a:r>
              <a:rPr lang="en-US" sz="1200" dirty="0" err="1">
                <a:solidFill>
                  <a:srgbClr val="002060"/>
                </a:solidFill>
                <a:latin typeface="Courier New" panose="02070309020205020404" pitchFamily="49" charset="0"/>
                <a:cs typeface="Courier New" panose="02070309020205020404" pitchFamily="49" charset="0"/>
              </a:rPr>
              <a:t>pimage</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cm,main</a:t>
            </a:r>
            <a:r>
              <a:rPr lang="en-US" sz="1200" dirty="0">
                <a:solidFill>
                  <a:srgbClr val="002060"/>
                </a:solidFill>
                <a:latin typeface="Courier New" panose="02070309020205020404" pitchFamily="49" charset="0"/>
                <a:cs typeface="Courier New" panose="02070309020205020404" pitchFamily="49" charset="0"/>
              </a:rPr>
              <a:t>="Correlation Matrix considering 1st Year exams", </a:t>
            </a:r>
            <a:r>
              <a:rPr lang="en-US" sz="1200" dirty="0" err="1">
                <a:solidFill>
                  <a:srgbClr val="002060"/>
                </a:solidFill>
                <a:latin typeface="Courier New" panose="02070309020205020404" pitchFamily="49" charset="0"/>
                <a:cs typeface="Courier New" panose="02070309020205020404" pitchFamily="49" charset="0"/>
              </a:rPr>
              <a:t>xlab</a:t>
            </a:r>
            <a:r>
              <a:rPr lang="en-US" sz="1200" dirty="0">
                <a:solidFill>
                  <a:srgbClr val="002060"/>
                </a:solidFill>
                <a:latin typeface="Courier New" panose="02070309020205020404" pitchFamily="49" charset="0"/>
                <a:cs typeface="Courier New" panose="02070309020205020404" pitchFamily="49" charset="0"/>
              </a:rPr>
              <a:t>="Students", 	</a:t>
            </a:r>
            <a:r>
              <a:rPr lang="en-US" sz="1200" dirty="0" err="1">
                <a:solidFill>
                  <a:srgbClr val="002060"/>
                </a:solidFill>
                <a:latin typeface="Courier New" panose="02070309020205020404" pitchFamily="49" charset="0"/>
                <a:cs typeface="Courier New" panose="02070309020205020404" pitchFamily="49" charset="0"/>
              </a:rPr>
              <a:t>ylab</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Students",zlim</a:t>
            </a:r>
            <a:r>
              <a:rPr lang="en-US" sz="1200" dirty="0">
                <a:solidFill>
                  <a:srgbClr val="002060"/>
                </a:solidFill>
                <a:latin typeface="Courier New" panose="02070309020205020404" pitchFamily="49" charset="0"/>
                <a:cs typeface="Courier New" panose="02070309020205020404" pitchFamily="49" charset="0"/>
              </a:rPr>
              <a:t> = c(-1,1),</a:t>
            </a:r>
            <a:r>
              <a:rPr lang="en-US" sz="1200" dirty="0" err="1">
                <a:solidFill>
                  <a:srgbClr val="002060"/>
                </a:solidFill>
                <a:latin typeface="Courier New" panose="02070309020205020404" pitchFamily="49" charset="0"/>
                <a:cs typeface="Courier New" panose="02070309020205020404" pitchFamily="49" charset="0"/>
              </a:rPr>
              <a:t>col</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bluered</a:t>
            </a:r>
            <a:r>
              <a:rPr lang="en-US" sz="1200" dirty="0">
                <a:solidFill>
                  <a:srgbClr val="002060"/>
                </a:solidFill>
                <a:latin typeface="Courier New" panose="02070309020205020404" pitchFamily="49" charset="0"/>
                <a:cs typeface="Courier New" panose="02070309020205020404" pitchFamily="49" charset="0"/>
              </a:rPr>
              <a:t>(50))</a:t>
            </a:r>
          </a:p>
          <a:p>
            <a:endParaRPr lang="it-IT" sz="900" dirty="0">
              <a:solidFill>
                <a:schemeClr val="bg1">
                  <a:lumMod val="50000"/>
                </a:schemeClr>
              </a:solidFill>
              <a:latin typeface="Courier New" panose="02070309020205020404" pitchFamily="49" charset="0"/>
              <a:cs typeface="Courier New" panose="02070309020205020404" pitchFamily="49" charset="0"/>
            </a:endParaRPr>
          </a:p>
        </p:txBody>
      </p:sp>
      <p:sp>
        <p:nvSpPr>
          <p:cNvPr id="6" name="Segnaposto contenuto 2">
            <a:extLst>
              <a:ext uri="{FF2B5EF4-FFF2-40B4-BE49-F238E27FC236}">
                <a16:creationId xmlns:a16="http://schemas.microsoft.com/office/drawing/2014/main" id="{C2E44FE5-CCA1-4E8F-905A-F2F5CDF25092}"/>
              </a:ext>
            </a:extLst>
          </p:cNvPr>
          <p:cNvSpPr txBox="1">
            <a:spLocks/>
          </p:cNvSpPr>
          <p:nvPr/>
        </p:nvSpPr>
        <p:spPr>
          <a:xfrm>
            <a:off x="457200" y="5357826"/>
            <a:ext cx="8229600" cy="1428760"/>
          </a:xfrm>
          <a:prstGeom prst="rect">
            <a:avLst/>
          </a:prstGeom>
        </p:spPr>
        <p:txBody>
          <a:bodyPr>
            <a:normAutofit/>
          </a:bodyPr>
          <a:lstStyle/>
          <a:p>
            <a:pPr marL="257175" marR="0" lvl="0" indent="-257175" algn="just" defTabSz="342900" rtl="0" eaLnBrk="1" fontAlgn="auto" latinLnBrk="0" hangingPunct="1">
              <a:lnSpc>
                <a:spcPct val="100000"/>
              </a:lnSpc>
              <a:spcBef>
                <a:spcPct val="20000"/>
              </a:spcBef>
              <a:spcAft>
                <a:spcPts val="0"/>
              </a:spcAft>
              <a:buClrTx/>
              <a:buSzTx/>
              <a:buFont typeface="Arial"/>
              <a:buChar char="•"/>
              <a:tabLst/>
              <a:defRPr/>
            </a:pPr>
            <a:r>
              <a:rPr kumimoji="0" lang="it-IT" sz="2000" b="0" i="0" u="none" strike="noStrike" kern="1200" cap="none" spc="0" normalizeH="0" baseline="0" noProof="0" dirty="0">
                <a:ln>
                  <a:noFill/>
                </a:ln>
                <a:solidFill>
                  <a:schemeClr val="tx1"/>
                </a:solidFill>
                <a:effectLst/>
                <a:uLnTx/>
                <a:uFillTx/>
                <a:latin typeface="+mn-lt"/>
                <a:ea typeface="+mn-ea"/>
                <a:cs typeface="+mn-cs"/>
              </a:rPr>
              <a:t>Per gli altri gruppi di esami, gli script sono stati</a:t>
            </a:r>
            <a:r>
              <a:rPr kumimoji="0" lang="it-IT" sz="2000" b="0" i="0" u="none" strike="noStrike" kern="1200" cap="none" spc="0" normalizeH="0" noProof="0" dirty="0">
                <a:ln>
                  <a:noFill/>
                </a:ln>
                <a:solidFill>
                  <a:schemeClr val="tx1"/>
                </a:solidFill>
                <a:effectLst/>
                <a:uLnTx/>
                <a:uFillTx/>
                <a:latin typeface="+mn-lt"/>
                <a:ea typeface="+mn-ea"/>
                <a:cs typeface="+mn-cs"/>
              </a:rPr>
              <a:t> molto simili.</a:t>
            </a:r>
          </a:p>
          <a:p>
            <a:pPr marL="714375" lvl="1" indent="-257175" algn="just" defTabSz="342900">
              <a:spcBef>
                <a:spcPct val="20000"/>
              </a:spcBef>
              <a:buFont typeface="Arial"/>
              <a:buChar char="•"/>
            </a:pPr>
            <a:r>
              <a:rPr lang="it-IT" sz="1600" baseline="0" dirty="0">
                <a:solidFill>
                  <a:schemeClr val="bg1">
                    <a:lumMod val="50000"/>
                  </a:schemeClr>
                </a:solidFill>
              </a:rPr>
              <a:t>Si</a:t>
            </a:r>
            <a:r>
              <a:rPr lang="it-IT" sz="1600" dirty="0">
                <a:solidFill>
                  <a:schemeClr val="bg1">
                    <a:lumMod val="50000"/>
                  </a:schemeClr>
                </a:solidFill>
              </a:rPr>
              <a:t> consulti il file dataset_analysis.R nella </a:t>
            </a:r>
            <a:r>
              <a:rPr lang="it-IT" sz="1600" dirty="0" err="1">
                <a:solidFill>
                  <a:schemeClr val="bg1">
                    <a:lumMod val="50000"/>
                  </a:schemeClr>
                </a:solidFill>
              </a:rPr>
              <a:t>root</a:t>
            </a:r>
            <a:r>
              <a:rPr lang="it-IT" sz="1600" dirty="0">
                <a:solidFill>
                  <a:schemeClr val="bg1">
                    <a:lumMod val="50000"/>
                  </a:schemeClr>
                </a:solidFill>
              </a:rPr>
              <a:t> della </a:t>
            </a:r>
            <a:r>
              <a:rPr lang="it-IT" sz="1600" dirty="0" err="1">
                <a:solidFill>
                  <a:schemeClr val="bg1">
                    <a:lumMod val="50000"/>
                  </a:schemeClr>
                </a:solidFill>
              </a:rPr>
              <a:t>repository</a:t>
            </a:r>
            <a:endParaRPr kumimoji="0" lang="it-IT" sz="1600" b="0" i="0" u="none" strike="noStrike" kern="1200" cap="none" spc="0" normalizeH="0" baseline="0" noProof="0" dirty="0">
              <a:ln>
                <a:noFill/>
              </a:ln>
              <a:solidFill>
                <a:schemeClr val="bg1">
                  <a:lumMod val="50000"/>
                </a:schemeClr>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342900" rtl="0" eaLnBrk="1" fontAlgn="auto" latinLnBrk="0" hangingPunct="1">
              <a:lnSpc>
                <a:spcPct val="100000"/>
              </a:lnSpc>
              <a:spcBef>
                <a:spcPct val="20000"/>
              </a:spcBef>
              <a:spcAft>
                <a:spcPts val="0"/>
              </a:spcAft>
              <a:buClrTx/>
              <a:buSzTx/>
              <a:buFont typeface="Arial"/>
              <a:buNone/>
              <a:tabLst/>
              <a:defRPr/>
            </a:pPr>
            <a:endParaRPr kumimoji="0" lang="it-IT" sz="2400" b="0" i="0" u="none" strike="noStrike" kern="1200" cap="none" spc="0" normalizeH="0" baseline="0" noProof="0" dirty="0">
              <a:ln>
                <a:noFill/>
              </a:ln>
              <a:solidFill>
                <a:schemeClr val="tx1"/>
              </a:solidFill>
              <a:effectLst/>
              <a:uLnTx/>
              <a:uFillTx/>
              <a:latin typeface="+mn-lt"/>
              <a:ea typeface="+mn-ea"/>
              <a:cs typeface="+mn-cs"/>
            </a:endParaRPr>
          </a:p>
          <a:p>
            <a:pPr marL="257175" marR="0" lvl="0" indent="-257175" algn="l" defTabSz="3429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Y:\GOOGLE_DRIVE\PC_SYNC\istruzione\UNIFI_ANNO_3\DMO\datamining-class-homework\img\scatter_plot_4_gen.png"/>
          <p:cNvPicPr>
            <a:picLocks noChangeAspect="1" noChangeArrowheads="1"/>
          </p:cNvPicPr>
          <p:nvPr/>
        </p:nvPicPr>
        <p:blipFill>
          <a:blip r:embed="rId2"/>
          <a:srcRect t="2180" r="1679" b="3491"/>
          <a:stretch>
            <a:fillRect/>
          </a:stretch>
        </p:blipFill>
        <p:spPr bwMode="auto">
          <a:xfrm>
            <a:off x="1" y="809469"/>
            <a:ext cx="9144000" cy="6048531"/>
          </a:xfrm>
          <a:prstGeom prst="rect">
            <a:avLst/>
          </a:prstGeom>
          <a:noFill/>
        </p:spPr>
      </p:pic>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pic>
        <p:nvPicPr>
          <p:cNvPr id="2050" name="Picture 2" descr="Y:\GOOGLE_DRIVE\PC_SYNC\istruzione\UNIFI_ANNO_3\DMO\datamining-class-homework\img\corr_matrix_1.png"/>
          <p:cNvPicPr>
            <a:picLocks noChangeAspect="1" noChangeArrowheads="1"/>
          </p:cNvPicPr>
          <p:nvPr/>
        </p:nvPicPr>
        <p:blipFill>
          <a:blip r:embed="rId2"/>
          <a:srcRect l="10160" t="1247" r="7218" b="6914"/>
          <a:stretch>
            <a:fillRect/>
          </a:stretch>
        </p:blipFill>
        <p:spPr bwMode="auto">
          <a:xfrm>
            <a:off x="1785918" y="808021"/>
            <a:ext cx="7358082" cy="6049979"/>
          </a:xfrm>
          <a:prstGeom prst="rect">
            <a:avLst/>
          </a:prstGeom>
          <a:noFill/>
        </p:spPr>
      </p:pic>
      <p:sp>
        <p:nvSpPr>
          <p:cNvPr id="4" name="CasellaDiTesto 3"/>
          <p:cNvSpPr txBox="1"/>
          <p:nvPr/>
        </p:nvSpPr>
        <p:spPr>
          <a:xfrm>
            <a:off x="107504" y="836712"/>
            <a:ext cx="1785950" cy="5909310"/>
          </a:xfrm>
          <a:prstGeom prst="rect">
            <a:avLst/>
          </a:prstGeom>
          <a:noFill/>
        </p:spPr>
        <p:txBody>
          <a:bodyPr wrap="square" rtlCol="0">
            <a:spAutoFit/>
          </a:bodyPr>
          <a:lstStyle/>
          <a:p>
            <a:r>
              <a:rPr lang="it-IT" dirty="0"/>
              <a:t>Come misura di correlazione è stata scelta la correlazione di </a:t>
            </a:r>
            <a:r>
              <a:rPr lang="it-IT" dirty="0" err="1"/>
              <a:t>Pearson</a:t>
            </a:r>
            <a:r>
              <a:rPr lang="it-IT" dirty="0"/>
              <a:t>, ricercando quindi relazioni monotone.</a:t>
            </a:r>
          </a:p>
          <a:p>
            <a:endParaRPr lang="it-IT" dirty="0"/>
          </a:p>
          <a:p>
            <a:r>
              <a:rPr lang="it-IT" dirty="0"/>
              <a:t>Si nota un accenno di trama in due punti, sintomo di similarità fra due «fasce» di studenti. Si cercherà di individuarle in seguito con le tecniche di </a:t>
            </a:r>
            <a:r>
              <a:rPr lang="it-IT" dirty="0" err="1"/>
              <a:t>clustering</a:t>
            </a:r>
            <a:r>
              <a:rPr lang="it-IT"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Y:\GOOGLE_DRIVE\PC_SYNC\istruzione\UNIFI_ANNO_3\DMO\datamining-class-homework\img\std_dev_matrix_1.png"/>
          <p:cNvPicPr>
            <a:picLocks noChangeAspect="1" noChangeArrowheads="1"/>
          </p:cNvPicPr>
          <p:nvPr/>
        </p:nvPicPr>
        <p:blipFill rotWithShape="1">
          <a:blip r:embed="rId2"/>
          <a:srcRect l="15104" t="9877" r="12468" b="3924"/>
          <a:stretch/>
        </p:blipFill>
        <p:spPr bwMode="auto">
          <a:xfrm>
            <a:off x="2771800" y="812538"/>
            <a:ext cx="6048672" cy="6045462"/>
          </a:xfrm>
          <a:prstGeom prst="rect">
            <a:avLst/>
          </a:prstGeom>
          <a:noFill/>
        </p:spPr>
      </p:pic>
      <p:sp>
        <p:nvSpPr>
          <p:cNvPr id="4"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sp>
        <p:nvSpPr>
          <p:cNvPr id="2" name="CasellaDiTesto 1">
            <a:extLst>
              <a:ext uri="{FF2B5EF4-FFF2-40B4-BE49-F238E27FC236}">
                <a16:creationId xmlns:a16="http://schemas.microsoft.com/office/drawing/2014/main" id="{C6A91D90-B7CB-4D25-8EF0-BC7014B8AA3B}"/>
              </a:ext>
            </a:extLst>
          </p:cNvPr>
          <p:cNvSpPr txBox="1"/>
          <p:nvPr/>
        </p:nvSpPr>
        <p:spPr>
          <a:xfrm>
            <a:off x="179512" y="1052736"/>
            <a:ext cx="2304256" cy="4801314"/>
          </a:xfrm>
          <a:prstGeom prst="rect">
            <a:avLst/>
          </a:prstGeom>
          <a:noFill/>
        </p:spPr>
        <p:txBody>
          <a:bodyPr wrap="square" rtlCol="0">
            <a:spAutoFit/>
          </a:bodyPr>
          <a:lstStyle/>
          <a:p>
            <a:r>
              <a:rPr lang="it-IT" dirty="0"/>
              <a:t>Si può evidenziare che i colori più «tiepidi» della deviazione standard per gli esami di </a:t>
            </a:r>
            <a:r>
              <a:rPr lang="it-IT" i="1" dirty="0"/>
              <a:t>‘Matematica Discreta e Logica’</a:t>
            </a:r>
            <a:r>
              <a:rPr lang="it-IT" dirty="0"/>
              <a:t> e </a:t>
            </a:r>
            <a:r>
              <a:rPr lang="it-IT" i="1" dirty="0"/>
              <a:t>‘Architetture degli Elaboratori’ </a:t>
            </a:r>
            <a:r>
              <a:rPr lang="it-IT" dirty="0"/>
              <a:t>stanno ad indicare una minore tendenza a discostarsi dal voto medio.</a:t>
            </a:r>
          </a:p>
          <a:p>
            <a:endParaRPr lang="it-IT" dirty="0"/>
          </a:p>
          <a:p>
            <a:r>
              <a:rPr lang="it-IT" dirty="0"/>
              <a:t>Perché studenti di vari anni tendono a convergere verso lo stesso voto in quei due esami?</a:t>
            </a:r>
            <a:endParaRPr lang="en-US" dirty="0"/>
          </a:p>
        </p:txBody>
      </p:sp>
      <p:sp>
        <p:nvSpPr>
          <p:cNvPr id="3" name="CasellaDiTesto 2"/>
          <p:cNvSpPr txBox="1"/>
          <p:nvPr/>
        </p:nvSpPr>
        <p:spPr>
          <a:xfrm rot="16200000">
            <a:off x="7853010" y="3268727"/>
            <a:ext cx="2160240" cy="369332"/>
          </a:xfrm>
          <a:prstGeom prst="rect">
            <a:avLst/>
          </a:prstGeom>
          <a:noFill/>
        </p:spPr>
        <p:txBody>
          <a:bodyPr wrap="square" rtlCol="0">
            <a:spAutoFit/>
          </a:bodyPr>
          <a:lstStyle/>
          <a:p>
            <a:r>
              <a:rPr lang="it-IT" dirty="0"/>
              <a:t>Deviazione Standard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pPr algn="just"/>
            <a:r>
              <a:rPr lang="it-IT" dirty="0"/>
              <a:t>Dall’analisi visiva dei vari grafici prodotti non si è stati in grado di concludere molto di concreto. Eppure si ritiene possibile che qualche informazione interessante si possa nascondere dentro l’insieme di dati degli esami del primo anno; occorre </a:t>
            </a:r>
            <a:r>
              <a:rPr lang="it-IT" dirty="0">
                <a:solidFill>
                  <a:srgbClr val="00B050"/>
                </a:solidFill>
              </a:rPr>
              <a:t>scendere nel dettaglio</a:t>
            </a:r>
            <a:r>
              <a:rPr lang="it-IT" dirty="0"/>
              <a:t>.</a:t>
            </a:r>
          </a:p>
          <a:p>
            <a:pPr algn="just"/>
            <a:r>
              <a:rPr lang="it-IT" dirty="0"/>
              <a:t>Si veda un sommario dei seguenti attributi:</a:t>
            </a:r>
          </a:p>
          <a:p>
            <a:endParaRPr lang="en-US" sz="2000"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692696"/>
            <a:ext cx="8229600" cy="1143000"/>
          </a:xfrm>
        </p:spPr>
        <p:txBody>
          <a:bodyPr>
            <a:noAutofit/>
          </a:bodyPr>
          <a:lstStyle/>
          <a:p>
            <a:r>
              <a:rPr lang="it-IT" sz="2700" dirty="0"/>
              <a:t>CONSIDERAZIONI</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pic>
        <p:nvPicPr>
          <p:cNvPr id="1029" name="Immagine 1">
            <a:extLst>
              <a:ext uri="{FF2B5EF4-FFF2-40B4-BE49-F238E27FC236}">
                <a16:creationId xmlns:a16="http://schemas.microsoft.com/office/drawing/2014/main" id="{FF70ADEF-A2E9-4C5E-8EBB-4FBF208344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503" r="4819"/>
          <a:stretch>
            <a:fillRect/>
          </a:stretch>
        </p:blipFill>
        <p:spPr bwMode="auto">
          <a:xfrm>
            <a:off x="1043608" y="4185450"/>
            <a:ext cx="1368137" cy="16128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Immagine 2">
            <a:extLst>
              <a:ext uri="{FF2B5EF4-FFF2-40B4-BE49-F238E27FC236}">
                <a16:creationId xmlns:a16="http://schemas.microsoft.com/office/drawing/2014/main" id="{ABB1ACCA-6BB7-4698-9D8F-83EBBEEBB4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184" b="-2"/>
          <a:stretch>
            <a:fillRect/>
          </a:stretch>
        </p:blipFill>
        <p:spPr bwMode="auto">
          <a:xfrm>
            <a:off x="2483768" y="4185450"/>
            <a:ext cx="1368137" cy="1612844"/>
          </a:xfrm>
          <a:prstGeom prst="rect">
            <a:avLst/>
          </a:prstGeom>
          <a:noFill/>
          <a:extLst>
            <a:ext uri="{909E8E84-426E-40DD-AFC4-6F175D3DCCD1}">
              <a14:hiddenFill xmlns:a14="http://schemas.microsoft.com/office/drawing/2010/main">
                <a:solidFill>
                  <a:srgbClr val="FFFFFF"/>
                </a:solidFill>
              </a14:hiddenFill>
            </a:ext>
          </a:extLst>
        </p:spPr>
      </p:pic>
      <p:pic>
        <p:nvPicPr>
          <p:cNvPr id="1027" name="Immagine 3">
            <a:extLst>
              <a:ext uri="{FF2B5EF4-FFF2-40B4-BE49-F238E27FC236}">
                <a16:creationId xmlns:a16="http://schemas.microsoft.com/office/drawing/2014/main" id="{F26E6F2B-58E7-47FC-929F-0A5F434D48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4185450"/>
            <a:ext cx="1345891" cy="1612844"/>
          </a:xfrm>
          <a:prstGeom prst="rect">
            <a:avLst/>
          </a:prstGeom>
          <a:noFill/>
          <a:extLst>
            <a:ext uri="{909E8E84-426E-40DD-AFC4-6F175D3DCCD1}">
              <a14:hiddenFill xmlns:a14="http://schemas.microsoft.com/office/drawing/2010/main">
                <a:solidFill>
                  <a:srgbClr val="FFFFFF"/>
                </a:solidFill>
              </a14:hiddenFill>
            </a:ext>
          </a:extLst>
        </p:spPr>
      </p:pic>
      <p:pic>
        <p:nvPicPr>
          <p:cNvPr id="1026" name="Immagine 4">
            <a:extLst>
              <a:ext uri="{FF2B5EF4-FFF2-40B4-BE49-F238E27FC236}">
                <a16:creationId xmlns:a16="http://schemas.microsoft.com/office/drawing/2014/main" id="{B209195C-077D-4451-AEBF-025EFF6439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1175" y="4185451"/>
            <a:ext cx="1404381" cy="1612844"/>
          </a:xfrm>
          <a:prstGeom prst="rect">
            <a:avLst/>
          </a:prstGeom>
          <a:noFill/>
          <a:extLst>
            <a:ext uri="{909E8E84-426E-40DD-AFC4-6F175D3DCCD1}">
              <a14:hiddenFill xmlns:a14="http://schemas.microsoft.com/office/drawing/2010/main">
                <a:solidFill>
                  <a:srgbClr val="FFFFFF"/>
                </a:solidFill>
              </a14:hiddenFill>
            </a:ext>
          </a:extLst>
        </p:spPr>
      </p:pic>
      <p:pic>
        <p:nvPicPr>
          <p:cNvPr id="1025" name="Immagine 5">
            <a:extLst>
              <a:ext uri="{FF2B5EF4-FFF2-40B4-BE49-F238E27FC236}">
                <a16:creationId xmlns:a16="http://schemas.microsoft.com/office/drawing/2014/main" id="{0BE8FA7A-9877-4E8C-AD1E-B6DB161AD2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4247" y="4185450"/>
            <a:ext cx="1332217" cy="16052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6225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DE7282-AE7E-472D-8672-9E1189329188}"/>
              </a:ext>
            </a:extLst>
          </p:cNvPr>
          <p:cNvSpPr>
            <a:spLocks noGrp="1"/>
          </p:cNvSpPr>
          <p:nvPr>
            <p:ph type="title"/>
          </p:nvPr>
        </p:nvSpPr>
        <p:spPr>
          <a:xfrm>
            <a:off x="457200" y="838200"/>
            <a:ext cx="8229600" cy="857250"/>
          </a:xfrm>
        </p:spPr>
        <p:txBody>
          <a:bodyPr/>
          <a:lstStyle/>
          <a:p>
            <a:r>
              <a:rPr lang="it-IT" b="1" dirty="0"/>
              <a:t>DATA UNDERSTANDING: </a:t>
            </a:r>
            <a:r>
              <a:rPr lang="it-IT" dirty="0"/>
              <a:t>DATASET</a:t>
            </a:r>
            <a:r>
              <a:rPr lang="it-IT" b="1" dirty="0"/>
              <a:t> </a:t>
            </a:r>
            <a:endParaRPr lang="en-US" dirty="0"/>
          </a:p>
        </p:txBody>
      </p:sp>
      <p:sp>
        <p:nvSpPr>
          <p:cNvPr id="3" name="Segnaposto contenuto 2">
            <a:extLst>
              <a:ext uri="{FF2B5EF4-FFF2-40B4-BE49-F238E27FC236}">
                <a16:creationId xmlns:a16="http://schemas.microsoft.com/office/drawing/2014/main" id="{CFAC3122-428C-490C-856C-A6D8B422D33B}"/>
              </a:ext>
            </a:extLst>
          </p:cNvPr>
          <p:cNvSpPr>
            <a:spLocks noGrp="1"/>
          </p:cNvSpPr>
          <p:nvPr>
            <p:ph idx="1"/>
          </p:nvPr>
        </p:nvSpPr>
        <p:spPr>
          <a:xfrm>
            <a:off x="457200" y="2206230"/>
            <a:ext cx="8229600" cy="3394472"/>
          </a:xfrm>
        </p:spPr>
        <p:txBody>
          <a:bodyPr>
            <a:normAutofit fontScale="70000" lnSpcReduction="20000"/>
          </a:bodyPr>
          <a:lstStyle/>
          <a:p>
            <a:pPr marL="0" indent="0">
              <a:buNone/>
            </a:pPr>
            <a:endParaRPr lang="it-IT" dirty="0">
              <a:cs typeface="Courier New" panose="02070309020205020404" pitchFamily="49" charset="0"/>
            </a:endParaRPr>
          </a:p>
          <a:p>
            <a:pPr marL="0" indent="0" algn="just">
              <a:buNone/>
            </a:pPr>
            <a:r>
              <a:rPr lang="it-IT" sz="2600" dirty="0">
                <a:cs typeface="Courier New" panose="02070309020205020404" pitchFamily="49" charset="0"/>
              </a:rPr>
              <a:t>Il dataset fornito comprende dati relativi alle prestazioni degli studenti immatricolati nel CDL Informatica. Ogni istanza rappresenta uno studente. </a:t>
            </a:r>
          </a:p>
          <a:p>
            <a:pPr marL="0" indent="0">
              <a:buNone/>
            </a:pPr>
            <a:endParaRPr lang="it-IT" dirty="0">
              <a:cs typeface="Courier New" panose="02070309020205020404" pitchFamily="49" charset="0"/>
            </a:endParaRPr>
          </a:p>
          <a:p>
            <a:pPr marL="0" indent="0">
              <a:buNone/>
            </a:pPr>
            <a:endParaRPr lang="it-IT" dirty="0">
              <a:cs typeface="Courier New" panose="02070309020205020404" pitchFamily="49" charset="0"/>
            </a:endParaRPr>
          </a:p>
          <a:p>
            <a:pPr marL="0" indent="0">
              <a:buNone/>
            </a:pPr>
            <a:r>
              <a:rPr lang="it-IT" dirty="0">
                <a:solidFill>
                  <a:schemeClr val="bg1">
                    <a:lumMod val="50000"/>
                  </a:schemeClr>
                </a:solidFill>
                <a:latin typeface="Courier New" panose="02070309020205020404" pitchFamily="49" charset="0"/>
                <a:cs typeface="Courier New" panose="02070309020205020404" pitchFamily="49" charset="0"/>
              </a:rPr>
              <a:t>***************************</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Tre Anni Coorti 2010-2013:</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2010 - produttività fino ad aprile 2014</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2011 - produttività fino ad aprile 2015</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2012 - produttività fino ad aprile 2016</a:t>
            </a:r>
            <a:br>
              <a:rPr lang="it-IT" dirty="0">
                <a:solidFill>
                  <a:schemeClr val="bg1">
                    <a:lumMod val="50000"/>
                  </a:schemeClr>
                </a:solidFill>
                <a:latin typeface="Courier New" panose="02070309020205020404" pitchFamily="49" charset="0"/>
                <a:cs typeface="Courier New" panose="02070309020205020404" pitchFamily="49" charset="0"/>
              </a:rPr>
            </a:br>
            <a:r>
              <a:rPr lang="it-IT" dirty="0">
                <a:solidFill>
                  <a:schemeClr val="bg1">
                    <a:lumMod val="50000"/>
                  </a:schemeClr>
                </a:solidFill>
                <a:latin typeface="Courier New" panose="02070309020205020404" pitchFamily="49" charset="0"/>
                <a:cs typeface="Courier New" panose="02070309020205020404" pitchFamily="49" charset="0"/>
              </a:rPr>
              <a:t>immatricolati coorte 2013 - produttività fino ad aprile 2017</a:t>
            </a:r>
            <a:br>
              <a:rPr lang="it-IT" dirty="0">
                <a:latin typeface="Courier New" panose="02070309020205020404" pitchFamily="49" charset="0"/>
                <a:cs typeface="Courier New" panose="02070309020205020404" pitchFamily="49" charset="0"/>
              </a:rPr>
            </a:br>
            <a:endParaRPr lang="it-IT" dirty="0">
              <a:latin typeface="Courier New" panose="02070309020205020404" pitchFamily="49" charset="0"/>
              <a:cs typeface="Courier New" panose="02070309020205020404" pitchFamily="49" charset="0"/>
            </a:endParaRPr>
          </a:p>
          <a:p>
            <a:endParaRPr lang="en-US" dirty="0"/>
          </a:p>
          <a:p>
            <a:endParaRPr lang="en-US" dirty="0"/>
          </a:p>
        </p:txBody>
      </p:sp>
    </p:spTree>
    <p:extLst>
      <p:ext uri="{BB962C8B-B14F-4D97-AF65-F5344CB8AC3E}">
        <p14:creationId xmlns:p14="http://schemas.microsoft.com/office/powerpoint/2010/main" val="4194171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r>
              <a:rPr lang="it-IT" dirty="0"/>
              <a:t>Gli esami che non sono stati superati dal maggior numero di istanze dell’intero dataset e che quindi hanno creato maggiore difficoltà agli studenti sono, piuttosto comprensibilmente, </a:t>
            </a:r>
            <a:r>
              <a:rPr lang="it-IT" i="1" dirty="0"/>
              <a:t>Matematica Discreta e Logica</a:t>
            </a:r>
            <a:r>
              <a:rPr lang="it-IT" dirty="0"/>
              <a:t> e </a:t>
            </a:r>
            <a:r>
              <a:rPr lang="it-IT" i="1" dirty="0"/>
              <a:t>Architetture degli Elaboratori</a:t>
            </a:r>
            <a:r>
              <a:rPr lang="it-IT" dirty="0"/>
              <a:t>.</a:t>
            </a:r>
          </a:p>
          <a:p>
            <a:pPr marL="0" indent="0">
              <a:buNone/>
            </a:pPr>
            <a:endParaRPr lang="it-IT" dirty="0"/>
          </a:p>
          <a:p>
            <a:r>
              <a:rPr lang="it-IT" dirty="0"/>
              <a:t>Si è inoltre notato nella matrice della derivazione standard che quei due esami presentano una differenza rispetto agli altri.</a:t>
            </a:r>
          </a:p>
          <a:p>
            <a:pPr marL="0" indent="0">
              <a:buNone/>
            </a:pPr>
            <a:endParaRPr lang="it-IT" dirty="0"/>
          </a:p>
          <a:p>
            <a:r>
              <a:rPr lang="it-IT" dirty="0"/>
              <a:t>Vale la pena indagare oltre.</a:t>
            </a:r>
            <a:endParaRPr lang="en-US"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692696"/>
            <a:ext cx="8229600" cy="1143000"/>
          </a:xfrm>
        </p:spPr>
        <p:txBody>
          <a:bodyPr>
            <a:noAutofit/>
          </a:bodyPr>
          <a:lstStyle/>
          <a:p>
            <a:r>
              <a:rPr lang="it-IT" sz="2700" dirty="0"/>
              <a:t>CONSIDERAZIONI</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DEL PRIMO ANNO</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1209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44F19F-376F-4BFE-8DCC-729DB34448C6}"/>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 M.D.L.</a:t>
            </a:r>
            <a:endParaRPr lang="en-US" sz="2400" dirty="0">
              <a:solidFill>
                <a:schemeClr val="bg1"/>
              </a:solidFill>
            </a:endParaRPr>
          </a:p>
        </p:txBody>
      </p:sp>
      <p:pic>
        <p:nvPicPr>
          <p:cNvPr id="4" name="Immagine 3">
            <a:extLst>
              <a:ext uri="{FF2B5EF4-FFF2-40B4-BE49-F238E27FC236}">
                <a16:creationId xmlns:a16="http://schemas.microsoft.com/office/drawing/2014/main" id="{F4900E39-D326-4961-A676-A7CB1548AA48}"/>
              </a:ext>
            </a:extLst>
          </p:cNvPr>
          <p:cNvPicPr>
            <a:picLocks noChangeAspect="1"/>
          </p:cNvPicPr>
          <p:nvPr/>
        </p:nvPicPr>
        <p:blipFill rotWithShape="1">
          <a:blip r:embed="rId2"/>
          <a:srcRect t="10568" r="5001" b="2274"/>
          <a:stretch/>
        </p:blipFill>
        <p:spPr>
          <a:xfrm>
            <a:off x="2555776" y="830474"/>
            <a:ext cx="6588224" cy="6035498"/>
          </a:xfrm>
          <a:prstGeom prst="rect">
            <a:avLst/>
          </a:prstGeom>
        </p:spPr>
      </p:pic>
      <p:sp>
        <p:nvSpPr>
          <p:cNvPr id="5" name="CasellaDiTesto 4">
            <a:extLst>
              <a:ext uri="{FF2B5EF4-FFF2-40B4-BE49-F238E27FC236}">
                <a16:creationId xmlns:a16="http://schemas.microsoft.com/office/drawing/2014/main" id="{7874969C-F4FA-477B-8991-D590C8411ED4}"/>
              </a:ext>
            </a:extLst>
          </p:cNvPr>
          <p:cNvSpPr txBox="1"/>
          <p:nvPr/>
        </p:nvSpPr>
        <p:spPr>
          <a:xfrm>
            <a:off x="179512" y="830474"/>
            <a:ext cx="2376264" cy="5632311"/>
          </a:xfrm>
          <a:prstGeom prst="rect">
            <a:avLst/>
          </a:prstGeom>
          <a:noFill/>
        </p:spPr>
        <p:txBody>
          <a:bodyPr wrap="square" rtlCol="0">
            <a:spAutoFit/>
          </a:bodyPr>
          <a:lstStyle/>
          <a:p>
            <a:r>
              <a:rPr lang="it-IT" dirty="0"/>
              <a:t>Si riesce a notare una blanda tendenza ad aumentare dei CFU all’aumentare del voto ottenuto in M.D.L. (dal 25 in poi).</a:t>
            </a:r>
          </a:p>
          <a:p>
            <a:endParaRPr lang="it-IT" dirty="0"/>
          </a:p>
          <a:p>
            <a:r>
              <a:rPr lang="it-IT" dirty="0"/>
              <a:t>C’è inoltre una chiara indicazione che molti studenti – con quelli della coorte 2012 ad estremizzare questa caratteristica – ad ignorare totalmente questo esame ottenendo comunque altri CFU.</a:t>
            </a:r>
          </a:p>
          <a:p>
            <a:endParaRPr lang="it-IT" dirty="0"/>
          </a:p>
          <a:p>
            <a:r>
              <a:rPr lang="it-IT" sz="1200" dirty="0">
                <a:solidFill>
                  <a:srgbClr val="FF0000"/>
                </a:solidFill>
              </a:rPr>
              <a:t>Come è possibile ottenere 150 CFU senza dare MDL? Propedeuticità?? I dati </a:t>
            </a:r>
            <a:r>
              <a:rPr lang="it-IT" sz="1200" u="sng" dirty="0">
                <a:solidFill>
                  <a:srgbClr val="FF0000"/>
                </a:solidFill>
              </a:rPr>
              <a:t>sono</a:t>
            </a:r>
            <a:r>
              <a:rPr lang="it-IT" sz="1200" dirty="0">
                <a:solidFill>
                  <a:srgbClr val="FF0000"/>
                </a:solidFill>
              </a:rPr>
              <a:t> corretti???</a:t>
            </a:r>
            <a:endParaRPr lang="en-US" sz="1200" dirty="0">
              <a:solidFill>
                <a:srgbClr val="FF0000"/>
              </a:solidFill>
            </a:endParaRPr>
          </a:p>
        </p:txBody>
      </p:sp>
    </p:spTree>
    <p:extLst>
      <p:ext uri="{BB962C8B-B14F-4D97-AF65-F5344CB8AC3E}">
        <p14:creationId xmlns:p14="http://schemas.microsoft.com/office/powerpoint/2010/main" val="900000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44F19F-376F-4BFE-8DCC-729DB34448C6}"/>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 M.D.L.</a:t>
            </a:r>
            <a:endParaRPr lang="en-US" sz="2400" dirty="0">
              <a:solidFill>
                <a:schemeClr val="bg1"/>
              </a:solidFill>
            </a:endParaRPr>
          </a:p>
        </p:txBody>
      </p:sp>
      <p:sp>
        <p:nvSpPr>
          <p:cNvPr id="5" name="CasellaDiTesto 4">
            <a:extLst>
              <a:ext uri="{FF2B5EF4-FFF2-40B4-BE49-F238E27FC236}">
                <a16:creationId xmlns:a16="http://schemas.microsoft.com/office/drawing/2014/main" id="{7874969C-F4FA-477B-8991-D590C8411ED4}"/>
              </a:ext>
            </a:extLst>
          </p:cNvPr>
          <p:cNvSpPr txBox="1"/>
          <p:nvPr/>
        </p:nvSpPr>
        <p:spPr>
          <a:xfrm>
            <a:off x="107504" y="860519"/>
            <a:ext cx="2376264" cy="4862870"/>
          </a:xfrm>
          <a:prstGeom prst="rect">
            <a:avLst/>
          </a:prstGeom>
          <a:noFill/>
        </p:spPr>
        <p:txBody>
          <a:bodyPr wrap="square" rtlCol="0">
            <a:spAutoFit/>
          </a:bodyPr>
          <a:lstStyle/>
          <a:p>
            <a:r>
              <a:rPr lang="it-IT" sz="1600" dirty="0"/>
              <a:t>Incrociando il voto conseguito in M.D.L. e la data in cui l’esame è stato superato, si riescono a notare due aspetti:</a:t>
            </a:r>
          </a:p>
          <a:p>
            <a:endParaRPr lang="it-IT" sz="1600" dirty="0"/>
          </a:p>
          <a:p>
            <a:pPr marL="285750" indent="-285750">
              <a:buFont typeface="Arial" panose="020B0604020202020204" pitchFamily="34" charset="0"/>
              <a:buChar char="•"/>
            </a:pPr>
            <a:r>
              <a:rPr lang="it-IT" sz="1600" dirty="0"/>
              <a:t>Chi ha dato </a:t>
            </a:r>
            <a:r>
              <a:rPr lang="it-IT" sz="1600" dirty="0">
                <a:solidFill>
                  <a:srgbClr val="00B050"/>
                </a:solidFill>
              </a:rPr>
              <a:t>l’esame al primo appello </a:t>
            </a:r>
            <a:r>
              <a:rPr lang="it-IT" sz="1600" dirty="0"/>
              <a:t>del suo anno, ha conseguito </a:t>
            </a:r>
            <a:r>
              <a:rPr lang="it-IT" sz="1600" dirty="0">
                <a:solidFill>
                  <a:srgbClr val="00B050"/>
                </a:solidFill>
              </a:rPr>
              <a:t>un voto alto </a:t>
            </a:r>
            <a:r>
              <a:rPr lang="it-IT" sz="1400" dirty="0"/>
              <a:t>(si vedano ad esempio gli studenti dell’annata 2010)</a:t>
            </a:r>
            <a:endParaRPr lang="it-IT" sz="1600" dirty="0"/>
          </a:p>
          <a:p>
            <a:pPr marL="285750" indent="-285750">
              <a:buFont typeface="Arial" panose="020B0604020202020204" pitchFamily="34" charset="0"/>
              <a:buChar char="•"/>
            </a:pPr>
            <a:r>
              <a:rPr lang="it-IT" sz="1600" dirty="0"/>
              <a:t>La maggioranza degli studenti ha </a:t>
            </a:r>
            <a:r>
              <a:rPr lang="it-IT" sz="1600" dirty="0">
                <a:solidFill>
                  <a:srgbClr val="00B050"/>
                </a:solidFill>
              </a:rPr>
              <a:t>superato M.D.L. qualche anno dopo </a:t>
            </a:r>
            <a:r>
              <a:rPr lang="it-IT" sz="1600" dirty="0"/>
              <a:t>il suo anno di immatricolazione </a:t>
            </a:r>
            <a:r>
              <a:rPr lang="it-IT" sz="1400" dirty="0"/>
              <a:t>(comportamento estremizzato dagli studenti di coorte 2012)</a:t>
            </a:r>
            <a:endParaRPr lang="en-US" sz="1600" dirty="0"/>
          </a:p>
        </p:txBody>
      </p:sp>
      <p:pic>
        <p:nvPicPr>
          <p:cNvPr id="6" name="Immagine 5">
            <a:extLst>
              <a:ext uri="{FF2B5EF4-FFF2-40B4-BE49-F238E27FC236}">
                <a16:creationId xmlns:a16="http://schemas.microsoft.com/office/drawing/2014/main" id="{9458EE13-47D6-4D9A-8717-496F591F06B8}"/>
              </a:ext>
            </a:extLst>
          </p:cNvPr>
          <p:cNvPicPr>
            <a:picLocks noChangeAspect="1"/>
          </p:cNvPicPr>
          <p:nvPr/>
        </p:nvPicPr>
        <p:blipFill rotWithShape="1">
          <a:blip r:embed="rId2"/>
          <a:srcRect l="5001" t="10567" r="5001" b="8314"/>
          <a:stretch/>
        </p:blipFill>
        <p:spPr>
          <a:xfrm>
            <a:off x="2411760" y="795082"/>
            <a:ext cx="6732240" cy="6059016"/>
          </a:xfrm>
          <a:prstGeom prst="rect">
            <a:avLst/>
          </a:prstGeom>
        </p:spPr>
      </p:pic>
    </p:spTree>
    <p:extLst>
      <p:ext uri="{BB962C8B-B14F-4D97-AF65-F5344CB8AC3E}">
        <p14:creationId xmlns:p14="http://schemas.microsoft.com/office/powerpoint/2010/main" val="3744216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44F19F-376F-4BFE-8DCC-729DB34448C6}"/>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 A.D.E.</a:t>
            </a:r>
            <a:endParaRPr lang="en-US" sz="2400" dirty="0">
              <a:solidFill>
                <a:schemeClr val="bg1"/>
              </a:solidFill>
            </a:endParaRPr>
          </a:p>
        </p:txBody>
      </p:sp>
      <p:sp>
        <p:nvSpPr>
          <p:cNvPr id="5" name="CasellaDiTesto 4">
            <a:extLst>
              <a:ext uri="{FF2B5EF4-FFF2-40B4-BE49-F238E27FC236}">
                <a16:creationId xmlns:a16="http://schemas.microsoft.com/office/drawing/2014/main" id="{7874969C-F4FA-477B-8991-D590C8411ED4}"/>
              </a:ext>
            </a:extLst>
          </p:cNvPr>
          <p:cNvSpPr txBox="1"/>
          <p:nvPr/>
        </p:nvSpPr>
        <p:spPr>
          <a:xfrm>
            <a:off x="179512" y="1000467"/>
            <a:ext cx="2376264" cy="5170646"/>
          </a:xfrm>
          <a:prstGeom prst="rect">
            <a:avLst/>
          </a:prstGeom>
          <a:noFill/>
        </p:spPr>
        <p:txBody>
          <a:bodyPr wrap="square" rtlCol="0">
            <a:spAutoFit/>
          </a:bodyPr>
          <a:lstStyle/>
          <a:p>
            <a:r>
              <a:rPr lang="it-IT" dirty="0"/>
              <a:t>Nel caso di </a:t>
            </a:r>
            <a:r>
              <a:rPr lang="it-IT" i="1" dirty="0"/>
              <a:t>Architetture degli Elaboratori</a:t>
            </a:r>
            <a:r>
              <a:rPr lang="it-IT" dirty="0"/>
              <a:t>, le tendenze evidenziate prima sono mitigate.</a:t>
            </a:r>
          </a:p>
          <a:p>
            <a:endParaRPr lang="it-IT" dirty="0"/>
          </a:p>
          <a:p>
            <a:r>
              <a:rPr lang="it-IT" dirty="0"/>
              <a:t>Rimane comunque importante la quantità di studenti che hanno conseguito molti crediti senza superare l’esame di </a:t>
            </a:r>
            <a:r>
              <a:rPr lang="it-IT" dirty="0" err="1"/>
              <a:t>A.d.E</a:t>
            </a:r>
            <a:r>
              <a:rPr lang="it-IT" dirty="0"/>
              <a:t>: si potrebbe speculare che l’ignorare esami difficili sia una pratica comune nel pool di studenti descritti dal dataset.</a:t>
            </a:r>
          </a:p>
          <a:p>
            <a:endParaRPr lang="it-IT" sz="1200" dirty="0">
              <a:solidFill>
                <a:srgbClr val="FF0000"/>
              </a:solidFill>
            </a:endParaRPr>
          </a:p>
          <a:p>
            <a:endParaRPr lang="it-IT" sz="1200" dirty="0">
              <a:solidFill>
                <a:srgbClr val="FF0000"/>
              </a:solidFill>
            </a:endParaRPr>
          </a:p>
        </p:txBody>
      </p:sp>
      <p:pic>
        <p:nvPicPr>
          <p:cNvPr id="7" name="Immagine 6">
            <a:extLst>
              <a:ext uri="{FF2B5EF4-FFF2-40B4-BE49-F238E27FC236}">
                <a16:creationId xmlns:a16="http://schemas.microsoft.com/office/drawing/2014/main" id="{620D3825-6CEE-4DC3-80C0-2B4DE9BAFB11}"/>
              </a:ext>
            </a:extLst>
          </p:cNvPr>
          <p:cNvPicPr>
            <a:picLocks noChangeAspect="1"/>
          </p:cNvPicPr>
          <p:nvPr/>
        </p:nvPicPr>
        <p:blipFill rotWithShape="1">
          <a:blip r:embed="rId2"/>
          <a:srcRect t="10567" r="5001" b="2532"/>
          <a:stretch/>
        </p:blipFill>
        <p:spPr>
          <a:xfrm>
            <a:off x="2555776" y="862748"/>
            <a:ext cx="6554398" cy="5986717"/>
          </a:xfrm>
          <a:prstGeom prst="rect">
            <a:avLst/>
          </a:prstGeom>
        </p:spPr>
      </p:pic>
    </p:spTree>
    <p:extLst>
      <p:ext uri="{BB962C8B-B14F-4D97-AF65-F5344CB8AC3E}">
        <p14:creationId xmlns:p14="http://schemas.microsoft.com/office/powerpoint/2010/main" val="610790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INFORAMTICA</a:t>
            </a:r>
            <a:endParaRPr lang="en-US" sz="2400" dirty="0">
              <a:solidFill>
                <a:schemeClr val="bg1"/>
              </a:solidFill>
            </a:endParaRPr>
          </a:p>
        </p:txBody>
      </p:sp>
      <p:pic>
        <p:nvPicPr>
          <p:cNvPr id="4" name="Immagine 3">
            <a:extLst>
              <a:ext uri="{FF2B5EF4-FFF2-40B4-BE49-F238E27FC236}">
                <a16:creationId xmlns:a16="http://schemas.microsoft.com/office/drawing/2014/main" id="{DDAB6CB2-835E-4883-A81D-1C56D77A1786}"/>
              </a:ext>
            </a:extLst>
          </p:cNvPr>
          <p:cNvPicPr>
            <a:picLocks noChangeAspect="1"/>
          </p:cNvPicPr>
          <p:nvPr/>
        </p:nvPicPr>
        <p:blipFill rotWithShape="1">
          <a:blip r:embed="rId2"/>
          <a:srcRect l="1963" t="1928" r="1963" b="2461"/>
          <a:stretch/>
        </p:blipFill>
        <p:spPr>
          <a:xfrm>
            <a:off x="0" y="797096"/>
            <a:ext cx="9141804" cy="6060904"/>
          </a:xfrm>
          <a:prstGeom prst="rect">
            <a:avLst/>
          </a:prstGeom>
        </p:spPr>
      </p:pic>
    </p:spTree>
    <p:extLst>
      <p:ext uri="{BB962C8B-B14F-4D97-AF65-F5344CB8AC3E}">
        <p14:creationId xmlns:p14="http://schemas.microsoft.com/office/powerpoint/2010/main" val="2780798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C10C2703-479C-4CF4-AAB8-5A2255C45AF9}"/>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INFORAMTICA</a:t>
            </a:r>
            <a:endParaRPr lang="en-US" sz="2400" dirty="0">
              <a:solidFill>
                <a:schemeClr val="bg1"/>
              </a:solidFill>
            </a:endParaRPr>
          </a:p>
        </p:txBody>
      </p:sp>
      <p:pic>
        <p:nvPicPr>
          <p:cNvPr id="6" name="Immagine 5">
            <a:extLst>
              <a:ext uri="{FF2B5EF4-FFF2-40B4-BE49-F238E27FC236}">
                <a16:creationId xmlns:a16="http://schemas.microsoft.com/office/drawing/2014/main" id="{7B230C2C-FFE4-446A-9950-E9347D7D05AB}"/>
              </a:ext>
            </a:extLst>
          </p:cNvPr>
          <p:cNvPicPr>
            <a:picLocks noChangeAspect="1"/>
          </p:cNvPicPr>
          <p:nvPr/>
        </p:nvPicPr>
        <p:blipFill rotWithShape="1">
          <a:blip r:embed="rId2"/>
          <a:srcRect l="9838" t="1567" r="5901" b="6360"/>
          <a:stretch/>
        </p:blipFill>
        <p:spPr>
          <a:xfrm>
            <a:off x="1809564" y="836712"/>
            <a:ext cx="7344816" cy="5937857"/>
          </a:xfrm>
          <a:prstGeom prst="rect">
            <a:avLst/>
          </a:prstGeom>
        </p:spPr>
      </p:pic>
      <p:sp>
        <p:nvSpPr>
          <p:cNvPr id="8" name="CasellaDiTesto 7">
            <a:extLst>
              <a:ext uri="{FF2B5EF4-FFF2-40B4-BE49-F238E27FC236}">
                <a16:creationId xmlns:a16="http://schemas.microsoft.com/office/drawing/2014/main" id="{8834E3B8-21D8-45DE-8FE9-9B887BB61C46}"/>
              </a:ext>
            </a:extLst>
          </p:cNvPr>
          <p:cNvSpPr txBox="1"/>
          <p:nvPr/>
        </p:nvSpPr>
        <p:spPr>
          <a:xfrm>
            <a:off x="35496" y="980728"/>
            <a:ext cx="1863198" cy="4247317"/>
          </a:xfrm>
          <a:prstGeom prst="rect">
            <a:avLst/>
          </a:prstGeom>
          <a:noFill/>
        </p:spPr>
        <p:txBody>
          <a:bodyPr wrap="square" rtlCol="0">
            <a:spAutoFit/>
          </a:bodyPr>
          <a:lstStyle/>
          <a:p>
            <a:r>
              <a:rPr lang="it-IT" dirty="0"/>
              <a:t>Si nota che le correlazioni sono meno spostate verso valori estremi dello spettro di analisi: gli item del dataset, rispetto a questo gruppo di esami, sono più «sparsi» rispetto a quelli presenti nell’insieme di esami del primo anno.</a:t>
            </a:r>
            <a:endParaRPr lang="en-US" dirty="0"/>
          </a:p>
        </p:txBody>
      </p:sp>
    </p:spTree>
    <p:extLst>
      <p:ext uri="{BB962C8B-B14F-4D97-AF65-F5344CB8AC3E}">
        <p14:creationId xmlns:p14="http://schemas.microsoft.com/office/powerpoint/2010/main" val="3418713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C10C2703-479C-4CF4-AAB8-5A2255C45AF9}"/>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INFORAMTICA</a:t>
            </a:r>
            <a:endParaRPr lang="en-US" sz="2400" dirty="0">
              <a:solidFill>
                <a:schemeClr val="bg1"/>
              </a:solidFill>
            </a:endParaRPr>
          </a:p>
        </p:txBody>
      </p:sp>
      <p:sp>
        <p:nvSpPr>
          <p:cNvPr id="8" name="CasellaDiTesto 7">
            <a:extLst>
              <a:ext uri="{FF2B5EF4-FFF2-40B4-BE49-F238E27FC236}">
                <a16:creationId xmlns:a16="http://schemas.microsoft.com/office/drawing/2014/main" id="{8834E3B8-21D8-45DE-8FE9-9B887BB61C46}"/>
              </a:ext>
            </a:extLst>
          </p:cNvPr>
          <p:cNvSpPr txBox="1"/>
          <p:nvPr/>
        </p:nvSpPr>
        <p:spPr>
          <a:xfrm>
            <a:off x="179512" y="908720"/>
            <a:ext cx="2736306" cy="3539430"/>
          </a:xfrm>
          <a:prstGeom prst="rect">
            <a:avLst/>
          </a:prstGeom>
          <a:noFill/>
        </p:spPr>
        <p:txBody>
          <a:bodyPr wrap="square" rtlCol="0">
            <a:spAutoFit/>
          </a:bodyPr>
          <a:lstStyle/>
          <a:p>
            <a:r>
              <a:rPr lang="it-IT" sz="1600" dirty="0"/>
              <a:t>Con l’avvicinarsi agli esami del terzo anno – eccezione fatta per </a:t>
            </a:r>
            <a:r>
              <a:rPr lang="it-IT" sz="1600" i="1" dirty="0"/>
              <a:t>Architetture degli Elaboratori </a:t>
            </a:r>
            <a:r>
              <a:rPr lang="it-IT" sz="1600" dirty="0"/>
              <a:t>– si nota che il voto  conseguito da ogni studente tende a discostarsi sempre meno dalla media.</a:t>
            </a:r>
          </a:p>
          <a:p>
            <a:endParaRPr lang="it-IT" sz="1600" dirty="0"/>
          </a:p>
          <a:p>
            <a:r>
              <a:rPr lang="it-IT" sz="1600" dirty="0"/>
              <a:t>Si noti come per </a:t>
            </a:r>
            <a:r>
              <a:rPr lang="it-IT" sz="1600" i="1" dirty="0"/>
              <a:t>Informatica Teorica</a:t>
            </a:r>
            <a:r>
              <a:rPr lang="it-IT" sz="1600" dirty="0"/>
              <a:t>, notoriamente l’esame più ostico dell’intero </a:t>
            </a:r>
            <a:r>
              <a:rPr lang="it-IT" sz="1600" dirty="0" err="1"/>
              <a:t>CdL</a:t>
            </a:r>
            <a:r>
              <a:rPr lang="it-IT" sz="1600" dirty="0"/>
              <a:t>, i pochi studenti che lo superano risultano ampiamente </a:t>
            </a:r>
            <a:r>
              <a:rPr lang="it-IT" sz="1600" u="sng" dirty="0"/>
              <a:t>sopra la media</a:t>
            </a:r>
            <a:r>
              <a:rPr lang="it-IT" sz="1600" b="1" u="sng" dirty="0"/>
              <a:t>*</a:t>
            </a:r>
            <a:r>
              <a:rPr lang="it-IT" sz="1600" dirty="0"/>
              <a:t>:</a:t>
            </a:r>
            <a:endParaRPr lang="en-US" sz="1600" dirty="0"/>
          </a:p>
        </p:txBody>
      </p:sp>
      <p:pic>
        <p:nvPicPr>
          <p:cNvPr id="3" name="Immagine 2">
            <a:extLst>
              <a:ext uri="{FF2B5EF4-FFF2-40B4-BE49-F238E27FC236}">
                <a16:creationId xmlns:a16="http://schemas.microsoft.com/office/drawing/2014/main" id="{46AE51FB-8A1D-4822-A152-48C2F3ACE934}"/>
              </a:ext>
            </a:extLst>
          </p:cNvPr>
          <p:cNvPicPr>
            <a:picLocks noChangeAspect="1"/>
          </p:cNvPicPr>
          <p:nvPr/>
        </p:nvPicPr>
        <p:blipFill rotWithShape="1">
          <a:blip r:embed="rId2"/>
          <a:srcRect l="14873" t="9187" r="11207" b="3806"/>
          <a:stretch/>
        </p:blipFill>
        <p:spPr>
          <a:xfrm>
            <a:off x="2843808" y="842147"/>
            <a:ext cx="6084168" cy="6014111"/>
          </a:xfrm>
          <a:prstGeom prst="rect">
            <a:avLst/>
          </a:prstGeom>
        </p:spPr>
      </p:pic>
      <p:pic>
        <p:nvPicPr>
          <p:cNvPr id="4" name="Immagine 3">
            <a:extLst>
              <a:ext uri="{FF2B5EF4-FFF2-40B4-BE49-F238E27FC236}">
                <a16:creationId xmlns:a16="http://schemas.microsoft.com/office/drawing/2014/main" id="{385FEB4C-BBD5-48F4-848A-17A28F5B1A67}"/>
              </a:ext>
            </a:extLst>
          </p:cNvPr>
          <p:cNvPicPr>
            <a:picLocks noChangeAspect="1"/>
          </p:cNvPicPr>
          <p:nvPr/>
        </p:nvPicPr>
        <p:blipFill>
          <a:blip r:embed="rId3"/>
          <a:stretch>
            <a:fillRect/>
          </a:stretch>
        </p:blipFill>
        <p:spPr>
          <a:xfrm>
            <a:off x="792562" y="4448150"/>
            <a:ext cx="1789784" cy="1827332"/>
          </a:xfrm>
          <a:prstGeom prst="rect">
            <a:avLst/>
          </a:prstGeom>
        </p:spPr>
      </p:pic>
      <p:sp>
        <p:nvSpPr>
          <p:cNvPr id="7" name="CasellaDiTesto 6">
            <a:extLst>
              <a:ext uri="{FF2B5EF4-FFF2-40B4-BE49-F238E27FC236}">
                <a16:creationId xmlns:a16="http://schemas.microsoft.com/office/drawing/2014/main" id="{326F753B-F4BC-49D8-A98B-ADE5E730E776}"/>
              </a:ext>
            </a:extLst>
          </p:cNvPr>
          <p:cNvSpPr txBox="1"/>
          <p:nvPr/>
        </p:nvSpPr>
        <p:spPr>
          <a:xfrm>
            <a:off x="156792" y="6396335"/>
            <a:ext cx="2664297" cy="461665"/>
          </a:xfrm>
          <a:prstGeom prst="rect">
            <a:avLst/>
          </a:prstGeom>
          <a:noFill/>
        </p:spPr>
        <p:txBody>
          <a:bodyPr wrap="square" rtlCol="0">
            <a:spAutoFit/>
          </a:bodyPr>
          <a:lstStyle/>
          <a:p>
            <a:r>
              <a:rPr lang="it-IT" sz="1200" b="1" dirty="0">
                <a:solidFill>
                  <a:srgbClr val="FF0000"/>
                </a:solidFill>
              </a:rPr>
              <a:t>*</a:t>
            </a:r>
            <a:r>
              <a:rPr lang="it-IT" sz="1200" dirty="0">
                <a:solidFill>
                  <a:srgbClr val="FF0000"/>
                </a:solidFill>
              </a:rPr>
              <a:t> calcolata considerando pari a 0 il voto di chi non ha dato/superato l’esame!</a:t>
            </a:r>
            <a:endParaRPr lang="en-US" sz="1200" dirty="0">
              <a:solidFill>
                <a:srgbClr val="FF0000"/>
              </a:solidFill>
            </a:endParaRPr>
          </a:p>
        </p:txBody>
      </p:sp>
      <p:sp>
        <p:nvSpPr>
          <p:cNvPr id="9" name="CasellaDiTesto 8"/>
          <p:cNvSpPr txBox="1"/>
          <p:nvPr/>
        </p:nvSpPr>
        <p:spPr>
          <a:xfrm rot="16200000">
            <a:off x="7853010" y="3268727"/>
            <a:ext cx="2160240" cy="369332"/>
          </a:xfrm>
          <a:prstGeom prst="rect">
            <a:avLst/>
          </a:prstGeom>
          <a:noFill/>
        </p:spPr>
        <p:txBody>
          <a:bodyPr wrap="square" rtlCol="0">
            <a:spAutoFit/>
          </a:bodyPr>
          <a:lstStyle/>
          <a:p>
            <a:r>
              <a:rPr lang="it-IT" dirty="0"/>
              <a:t>Deviazione Standard</a:t>
            </a:r>
          </a:p>
        </p:txBody>
      </p:sp>
    </p:spTree>
    <p:extLst>
      <p:ext uri="{BB962C8B-B14F-4D97-AF65-F5344CB8AC3E}">
        <p14:creationId xmlns:p14="http://schemas.microsoft.com/office/powerpoint/2010/main" val="230562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MATEMATICA</a:t>
            </a:r>
            <a:endParaRPr lang="en-US" sz="2400" dirty="0">
              <a:solidFill>
                <a:schemeClr val="bg1"/>
              </a:solidFill>
            </a:endParaRPr>
          </a:p>
        </p:txBody>
      </p:sp>
      <p:pic>
        <p:nvPicPr>
          <p:cNvPr id="5" name="Immagine 4">
            <a:extLst>
              <a:ext uri="{FF2B5EF4-FFF2-40B4-BE49-F238E27FC236}">
                <a16:creationId xmlns:a16="http://schemas.microsoft.com/office/drawing/2014/main" id="{B4B3C881-0701-4521-8412-982149D31A0D}"/>
              </a:ext>
            </a:extLst>
          </p:cNvPr>
          <p:cNvPicPr>
            <a:picLocks noChangeAspect="1"/>
          </p:cNvPicPr>
          <p:nvPr/>
        </p:nvPicPr>
        <p:blipFill rotWithShape="1">
          <a:blip r:embed="rId2"/>
          <a:srcRect l="2750" t="3343" r="1963" b="3343"/>
          <a:stretch/>
        </p:blipFill>
        <p:spPr>
          <a:xfrm>
            <a:off x="1288" y="764704"/>
            <a:ext cx="9144000" cy="6093296"/>
          </a:xfrm>
          <a:prstGeom prst="rect">
            <a:avLst/>
          </a:prstGeom>
        </p:spPr>
      </p:pic>
      <p:sp>
        <p:nvSpPr>
          <p:cNvPr id="6" name="CasellaDiTesto 5">
            <a:extLst>
              <a:ext uri="{FF2B5EF4-FFF2-40B4-BE49-F238E27FC236}">
                <a16:creationId xmlns:a16="http://schemas.microsoft.com/office/drawing/2014/main" id="{08DE6B2F-C638-43AA-B074-2F2BE8803629}"/>
              </a:ext>
            </a:extLst>
          </p:cNvPr>
          <p:cNvSpPr txBox="1"/>
          <p:nvPr/>
        </p:nvSpPr>
        <p:spPr>
          <a:xfrm>
            <a:off x="35496" y="5517232"/>
            <a:ext cx="5904656" cy="1354217"/>
          </a:xfrm>
          <a:prstGeom prst="rect">
            <a:avLst/>
          </a:prstGeom>
          <a:noFill/>
        </p:spPr>
        <p:txBody>
          <a:bodyPr wrap="square" rtlCol="0">
            <a:spAutoFit/>
          </a:bodyPr>
          <a:lstStyle/>
          <a:p>
            <a:r>
              <a:rPr lang="it-IT" dirty="0"/>
              <a:t>Un aspetto che balza immediatamente alla vista è l’enorme quantità di studenti che ha conseguito 18 ad </a:t>
            </a:r>
            <a:r>
              <a:rPr lang="it-IT" i="1" dirty="0"/>
              <a:t>Analisi 2</a:t>
            </a:r>
            <a:r>
              <a:rPr lang="it-IT" dirty="0"/>
              <a:t>.</a:t>
            </a:r>
          </a:p>
          <a:p>
            <a:endParaRPr lang="it-IT" dirty="0"/>
          </a:p>
          <a:p>
            <a:r>
              <a:rPr lang="it-IT" sz="1400" i="1" dirty="0"/>
              <a:t>N.d.A. : se il dataset comprendesse dati della coorte 2015, anche l’autore sarebbe fra quei 18.</a:t>
            </a:r>
            <a:endParaRPr lang="en-US" sz="1400" i="1" dirty="0"/>
          </a:p>
        </p:txBody>
      </p:sp>
    </p:spTree>
    <p:extLst>
      <p:ext uri="{BB962C8B-B14F-4D97-AF65-F5344CB8AC3E}">
        <p14:creationId xmlns:p14="http://schemas.microsoft.com/office/powerpoint/2010/main" val="1638393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MATEMATICA</a:t>
            </a:r>
            <a:endParaRPr lang="en-US" sz="2400" dirty="0">
              <a:solidFill>
                <a:schemeClr val="bg1"/>
              </a:solidFill>
            </a:endParaRPr>
          </a:p>
        </p:txBody>
      </p:sp>
      <p:pic>
        <p:nvPicPr>
          <p:cNvPr id="2" name="Immagine 1"/>
          <p:cNvPicPr>
            <a:picLocks noChangeAspect="1"/>
          </p:cNvPicPr>
          <p:nvPr/>
        </p:nvPicPr>
        <p:blipFill rotWithShape="1">
          <a:blip r:embed="rId2">
            <a:extLst>
              <a:ext uri="{28A0092B-C50C-407E-A947-70E740481C1C}">
                <a14:useLocalDpi xmlns:a14="http://schemas.microsoft.com/office/drawing/2010/main" val="0"/>
              </a:ext>
            </a:extLst>
          </a:blip>
          <a:srcRect l="9051" t="1130" r="6688" b="6360"/>
          <a:stretch/>
        </p:blipFill>
        <p:spPr>
          <a:xfrm>
            <a:off x="1691680" y="818784"/>
            <a:ext cx="7460976" cy="6060353"/>
          </a:xfrm>
          <a:prstGeom prst="rect">
            <a:avLst/>
          </a:prstGeom>
        </p:spPr>
      </p:pic>
      <p:sp>
        <p:nvSpPr>
          <p:cNvPr id="7" name="CasellaDiTesto 6">
            <a:extLst>
              <a:ext uri="{FF2B5EF4-FFF2-40B4-BE49-F238E27FC236}">
                <a16:creationId xmlns:a16="http://schemas.microsoft.com/office/drawing/2014/main" id="{8834E3B8-21D8-45DE-8FE9-9B887BB61C46}"/>
              </a:ext>
            </a:extLst>
          </p:cNvPr>
          <p:cNvSpPr txBox="1"/>
          <p:nvPr/>
        </p:nvSpPr>
        <p:spPr>
          <a:xfrm>
            <a:off x="35496" y="1037049"/>
            <a:ext cx="1863198" cy="5632311"/>
          </a:xfrm>
          <a:prstGeom prst="rect">
            <a:avLst/>
          </a:prstGeom>
          <a:noFill/>
        </p:spPr>
        <p:txBody>
          <a:bodyPr wrap="square" rtlCol="0">
            <a:spAutoFit/>
          </a:bodyPr>
          <a:lstStyle/>
          <a:p>
            <a:r>
              <a:rPr lang="it-IT" dirty="0"/>
              <a:t>Due aspetti interessanti: una fascia di studenti con correlazione nulla ed una «casella» di forti correlazioni all’incirca nel centro della matrice.</a:t>
            </a:r>
          </a:p>
          <a:p>
            <a:endParaRPr lang="it-IT" dirty="0"/>
          </a:p>
          <a:p>
            <a:r>
              <a:rPr lang="it-IT" dirty="0"/>
              <a:t>Dei due, il primo è sicuramente il più inusuale. Quale aspetto reale può generare una osservazione come questa?</a:t>
            </a:r>
          </a:p>
          <a:p>
            <a:r>
              <a:rPr lang="it-IT" dirty="0"/>
              <a:t> </a:t>
            </a:r>
            <a:endParaRPr lang="en-US" dirty="0"/>
          </a:p>
        </p:txBody>
      </p:sp>
    </p:spTree>
    <p:extLst>
      <p:ext uri="{BB962C8B-B14F-4D97-AF65-F5344CB8AC3E}">
        <p14:creationId xmlns:p14="http://schemas.microsoft.com/office/powerpoint/2010/main" val="825865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ESAMI DI MATEMATICA</a:t>
            </a:r>
            <a:endParaRPr lang="en-US" sz="2400" dirty="0">
              <a:solidFill>
                <a:schemeClr val="bg1"/>
              </a:solidFill>
            </a:endParaRPr>
          </a:p>
        </p:txBody>
      </p:sp>
      <p:pic>
        <p:nvPicPr>
          <p:cNvPr id="4" name="Immagine 3"/>
          <p:cNvPicPr>
            <a:picLocks noChangeAspect="1"/>
          </p:cNvPicPr>
          <p:nvPr/>
        </p:nvPicPr>
        <p:blipFill rotWithShape="1">
          <a:blip r:embed="rId2">
            <a:extLst>
              <a:ext uri="{28A0092B-C50C-407E-A947-70E740481C1C}">
                <a14:useLocalDpi xmlns:a14="http://schemas.microsoft.com/office/drawing/2010/main" val="0"/>
              </a:ext>
            </a:extLst>
          </a:blip>
          <a:srcRect l="15938" t="10567" r="12153" b="4933"/>
          <a:stretch/>
        </p:blipFill>
        <p:spPr>
          <a:xfrm>
            <a:off x="2771800" y="836712"/>
            <a:ext cx="6094372" cy="6014183"/>
          </a:xfrm>
          <a:prstGeom prst="rect">
            <a:avLst/>
          </a:prstGeom>
        </p:spPr>
      </p:pic>
      <p:sp>
        <p:nvSpPr>
          <p:cNvPr id="5" name="CasellaDiTesto 4"/>
          <p:cNvSpPr txBox="1"/>
          <p:nvPr/>
        </p:nvSpPr>
        <p:spPr>
          <a:xfrm>
            <a:off x="215112" y="908720"/>
            <a:ext cx="2412672" cy="5724644"/>
          </a:xfrm>
          <a:prstGeom prst="rect">
            <a:avLst/>
          </a:prstGeom>
          <a:noFill/>
        </p:spPr>
        <p:txBody>
          <a:bodyPr wrap="square" rtlCol="0">
            <a:spAutoFit/>
          </a:bodyPr>
          <a:lstStyle/>
          <a:p>
            <a:r>
              <a:rPr lang="it-IT" dirty="0"/>
              <a:t>Si possono notare le stesse caratteristiche evidenziate per quanto riguarda gli esami a tema principalmente informatico. </a:t>
            </a:r>
          </a:p>
          <a:p>
            <a:endParaRPr lang="it-IT" dirty="0"/>
          </a:p>
          <a:p>
            <a:r>
              <a:rPr lang="it-IT" dirty="0"/>
              <a:t>In questo caso, il ruolo del «cattivo» non lo interpreta più Informatica Teorica ma è condiviso da Fisica Generale e Calcolo Numerico.</a:t>
            </a:r>
          </a:p>
          <a:p>
            <a:endParaRPr lang="it-IT" dirty="0"/>
          </a:p>
          <a:p>
            <a:r>
              <a:rPr lang="it-IT" sz="1600" dirty="0"/>
              <a:t>N.B. – Calcolo Numerico tratta argomenti che trascendono i confini fra l’informatica e la matematica: è saggio inserirlo in questo gruppo?</a:t>
            </a:r>
          </a:p>
        </p:txBody>
      </p:sp>
      <p:sp>
        <p:nvSpPr>
          <p:cNvPr id="8" name="CasellaDiTesto 7"/>
          <p:cNvSpPr txBox="1"/>
          <p:nvPr/>
        </p:nvSpPr>
        <p:spPr>
          <a:xfrm rot="16200000">
            <a:off x="7853010" y="3268727"/>
            <a:ext cx="2160240" cy="369332"/>
          </a:xfrm>
          <a:prstGeom prst="rect">
            <a:avLst/>
          </a:prstGeom>
          <a:noFill/>
        </p:spPr>
        <p:txBody>
          <a:bodyPr wrap="square" rtlCol="0">
            <a:spAutoFit/>
          </a:bodyPr>
          <a:lstStyle/>
          <a:p>
            <a:r>
              <a:rPr lang="it-IT" dirty="0"/>
              <a:t>Deviazione Standard</a:t>
            </a:r>
          </a:p>
        </p:txBody>
      </p:sp>
    </p:spTree>
    <p:extLst>
      <p:ext uri="{BB962C8B-B14F-4D97-AF65-F5344CB8AC3E}">
        <p14:creationId xmlns:p14="http://schemas.microsoft.com/office/powerpoint/2010/main" val="2219589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a:extLst>
              <a:ext uri="{FF2B5EF4-FFF2-40B4-BE49-F238E27FC236}">
                <a16:creationId xmlns:a16="http://schemas.microsoft.com/office/drawing/2014/main" id="{03B2811F-5DE8-42D1-8BA0-DFADE2068770}"/>
              </a:ext>
            </a:extLst>
          </p:cNvPr>
          <p:cNvGraphicFramePr>
            <a:graphicFrameLocks/>
          </p:cNvGraphicFramePr>
          <p:nvPr>
            <p:extLst>
              <p:ext uri="{D42A27DB-BD31-4B8C-83A1-F6EECF244321}">
                <p14:modId xmlns:p14="http://schemas.microsoft.com/office/powerpoint/2010/main" val="2417831910"/>
              </p:ext>
            </p:extLst>
          </p:nvPr>
        </p:nvGraphicFramePr>
        <p:xfrm>
          <a:off x="1385671" y="3516043"/>
          <a:ext cx="6372663" cy="1793634"/>
        </p:xfrm>
        <a:graphic>
          <a:graphicData uri="http://schemas.openxmlformats.org/drawingml/2006/table">
            <a:tbl>
              <a:tblPr>
                <a:tableStyleId>{5C22544A-7EE6-4342-B048-85BDC9FD1C3A}</a:tableStyleId>
              </a:tblPr>
              <a:tblGrid>
                <a:gridCol w="623214">
                  <a:extLst>
                    <a:ext uri="{9D8B030D-6E8A-4147-A177-3AD203B41FA5}">
                      <a16:colId xmlns:a16="http://schemas.microsoft.com/office/drawing/2014/main" val="807059028"/>
                    </a:ext>
                  </a:extLst>
                </a:gridCol>
                <a:gridCol w="537674">
                  <a:extLst>
                    <a:ext uri="{9D8B030D-6E8A-4147-A177-3AD203B41FA5}">
                      <a16:colId xmlns:a16="http://schemas.microsoft.com/office/drawing/2014/main" val="3957048853"/>
                    </a:ext>
                  </a:extLst>
                </a:gridCol>
                <a:gridCol w="782072">
                  <a:extLst>
                    <a:ext uri="{9D8B030D-6E8A-4147-A177-3AD203B41FA5}">
                      <a16:colId xmlns:a16="http://schemas.microsoft.com/office/drawing/2014/main" val="3530217452"/>
                    </a:ext>
                  </a:extLst>
                </a:gridCol>
                <a:gridCol w="1050908">
                  <a:extLst>
                    <a:ext uri="{9D8B030D-6E8A-4147-A177-3AD203B41FA5}">
                      <a16:colId xmlns:a16="http://schemas.microsoft.com/office/drawing/2014/main" val="2216707341"/>
                    </a:ext>
                  </a:extLst>
                </a:gridCol>
                <a:gridCol w="818731">
                  <a:extLst>
                    <a:ext uri="{9D8B030D-6E8A-4147-A177-3AD203B41FA5}">
                      <a16:colId xmlns:a16="http://schemas.microsoft.com/office/drawing/2014/main" val="958190292"/>
                    </a:ext>
                  </a:extLst>
                </a:gridCol>
                <a:gridCol w="366596">
                  <a:extLst>
                    <a:ext uri="{9D8B030D-6E8A-4147-A177-3AD203B41FA5}">
                      <a16:colId xmlns:a16="http://schemas.microsoft.com/office/drawing/2014/main" val="424608249"/>
                    </a:ext>
                  </a:extLst>
                </a:gridCol>
                <a:gridCol w="724028">
                  <a:extLst>
                    <a:ext uri="{9D8B030D-6E8A-4147-A177-3AD203B41FA5}">
                      <a16:colId xmlns:a16="http://schemas.microsoft.com/office/drawing/2014/main" val="1424326084"/>
                    </a:ext>
                  </a:extLst>
                </a:gridCol>
                <a:gridCol w="366596">
                  <a:extLst>
                    <a:ext uri="{9D8B030D-6E8A-4147-A177-3AD203B41FA5}">
                      <a16:colId xmlns:a16="http://schemas.microsoft.com/office/drawing/2014/main" val="3392580486"/>
                    </a:ext>
                  </a:extLst>
                </a:gridCol>
                <a:gridCol w="724028">
                  <a:extLst>
                    <a:ext uri="{9D8B030D-6E8A-4147-A177-3AD203B41FA5}">
                      <a16:colId xmlns:a16="http://schemas.microsoft.com/office/drawing/2014/main" val="1129838862"/>
                    </a:ext>
                  </a:extLst>
                </a:gridCol>
                <a:gridCol w="378816">
                  <a:extLst>
                    <a:ext uri="{9D8B030D-6E8A-4147-A177-3AD203B41FA5}">
                      <a16:colId xmlns:a16="http://schemas.microsoft.com/office/drawing/2014/main" val="1356684913"/>
                    </a:ext>
                  </a:extLst>
                </a:gridCol>
              </a:tblGrid>
              <a:tr h="298939">
                <a:tc>
                  <a:txBody>
                    <a:bodyPr/>
                    <a:lstStyle/>
                    <a:p>
                      <a:pPr algn="l" fontAlgn="b"/>
                      <a:r>
                        <a:rPr lang="it-IT" sz="1050" b="1" u="none" strike="noStrike">
                          <a:effectLst/>
                        </a:rPr>
                        <a:t>coorte</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dirty="0">
                          <a:effectLst/>
                        </a:rPr>
                        <a:t>test</a:t>
                      </a:r>
                      <a:endParaRPr lang="it-IT" sz="1050" b="1" i="0" u="none" strike="noStrike" dirty="0">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dirty="0" err="1">
                          <a:effectLst/>
                        </a:rPr>
                        <a:t>crediti_totali</a:t>
                      </a:r>
                      <a:endParaRPr lang="it-IT" sz="1050" b="1" i="0" u="none" strike="noStrike" dirty="0">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crediti_con_voto</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voto_medio</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ASD</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data_ASD</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a:effectLst/>
                        </a:rPr>
                        <a:t>ARC</a:t>
                      </a:r>
                      <a:endParaRPr lang="it-IT" sz="1050" b="1"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1050" b="1" u="none" strike="noStrike" dirty="0" err="1">
                          <a:effectLst/>
                        </a:rPr>
                        <a:t>data_ARC</a:t>
                      </a:r>
                      <a:endParaRPr lang="it-IT" sz="1050" b="1" i="0" u="none" strike="noStrike" dirty="0">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237637119"/>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13</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22</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2014-01-28</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178595908"/>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22</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27</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28</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2011-07-06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dirty="0">
                          <a:effectLst/>
                        </a:rPr>
                        <a:t>2012-09-20</a:t>
                      </a:r>
                      <a:endParaRPr lang="it-IT" sz="800" b="0" i="0" u="none" strike="noStrike" dirty="0">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3483033991"/>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dirty="0">
                          <a:effectLst/>
                        </a:rPr>
                        <a:t>159</a:t>
                      </a:r>
                      <a:endParaRPr lang="it-IT" sz="800" b="0" i="0" u="none" strike="noStrike" dirty="0">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31</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30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2011-08-30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3226898549"/>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2012-09-24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4100195534"/>
                  </a:ext>
                </a:extLst>
              </a:tr>
              <a:tr h="298939">
                <a:tc>
                  <a:txBody>
                    <a:bodyPr/>
                    <a:lstStyle/>
                    <a:p>
                      <a:pPr algn="r" fontAlgn="b"/>
                      <a:r>
                        <a:rPr lang="it-IT" sz="800" u="none" strike="noStrike">
                          <a:effectLst/>
                        </a:rPr>
                        <a:t>2010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180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159</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26</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2011-06-15</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r" fontAlgn="b"/>
                      <a:r>
                        <a:rPr lang="it-IT" sz="800" u="none" strike="noStrike">
                          <a:effectLst/>
                        </a:rPr>
                        <a:t>30</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l" fontAlgn="b"/>
                      <a:r>
                        <a:rPr lang="it-IT" sz="800" u="none" strike="noStrike">
                          <a:effectLst/>
                        </a:rPr>
                        <a:t>2013-07-24</a:t>
                      </a:r>
                      <a:endParaRPr lang="it-IT" sz="800" b="0" i="0" u="none" strike="noStrike">
                        <a:solidFill>
                          <a:srgbClr val="000000"/>
                        </a:solidFill>
                        <a:effectLst/>
                        <a:latin typeface="Arial" panose="020B0604020202020204" pitchFamily="34" charset="0"/>
                      </a:endParaRPr>
                    </a:p>
                  </a:txBody>
                  <a:tcPr marL="7144" marR="7144" marT="7144" marB="0" anchor="b"/>
                </a:tc>
                <a:tc>
                  <a:txBody>
                    <a:bodyPr/>
                    <a:lstStyle/>
                    <a:p>
                      <a:pPr algn="ctr" fontAlgn="b"/>
                      <a:r>
                        <a:rPr lang="it-IT" sz="800" b="0" i="0" u="none" strike="noStrike" dirty="0">
                          <a:solidFill>
                            <a:schemeClr val="dk1"/>
                          </a:solidFill>
                          <a:effectLst/>
                          <a:latin typeface="+mn-lt"/>
                        </a:rPr>
                        <a:t>…</a:t>
                      </a:r>
                      <a:endParaRPr lang="it-IT" sz="800" b="0" i="0" u="none" strike="noStrike" dirty="0">
                        <a:solidFill>
                          <a:srgbClr val="000000"/>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873627976"/>
                  </a:ext>
                </a:extLst>
              </a:tr>
            </a:tbl>
          </a:graphicData>
        </a:graphic>
      </p:graphicFrame>
      <p:sp>
        <p:nvSpPr>
          <p:cNvPr id="5" name="CasellaDiTesto 4">
            <a:extLst>
              <a:ext uri="{FF2B5EF4-FFF2-40B4-BE49-F238E27FC236}">
                <a16:creationId xmlns:a16="http://schemas.microsoft.com/office/drawing/2014/main" id="{4839FC3D-5F35-4ED1-80D7-54F621353955}"/>
              </a:ext>
            </a:extLst>
          </p:cNvPr>
          <p:cNvSpPr txBox="1"/>
          <p:nvPr/>
        </p:nvSpPr>
        <p:spPr>
          <a:xfrm>
            <a:off x="2717555" y="2362200"/>
            <a:ext cx="1854445" cy="830997"/>
          </a:xfrm>
          <a:prstGeom prst="rect">
            <a:avLst/>
          </a:prstGeom>
          <a:noFill/>
        </p:spPr>
        <p:txBody>
          <a:bodyPr wrap="square" rtlCol="0">
            <a:spAutoFit/>
          </a:bodyPr>
          <a:lstStyle/>
          <a:p>
            <a:pPr algn="ctr"/>
            <a:r>
              <a:rPr lang="it-IT" sz="1600" dirty="0">
                <a:solidFill>
                  <a:srgbClr val="00B050"/>
                </a:solidFill>
              </a:rPr>
              <a:t>Attributi relativi alle prestazioni generali dello studente</a:t>
            </a:r>
          </a:p>
        </p:txBody>
      </p:sp>
      <p:sp>
        <p:nvSpPr>
          <p:cNvPr id="6" name="CasellaDiTesto 5">
            <a:extLst>
              <a:ext uri="{FF2B5EF4-FFF2-40B4-BE49-F238E27FC236}">
                <a16:creationId xmlns:a16="http://schemas.microsoft.com/office/drawing/2014/main" id="{358BE0C9-56D0-4996-A83C-BA5CB4041A73}"/>
              </a:ext>
            </a:extLst>
          </p:cNvPr>
          <p:cNvSpPr txBox="1"/>
          <p:nvPr/>
        </p:nvSpPr>
        <p:spPr>
          <a:xfrm>
            <a:off x="5413525" y="2454532"/>
            <a:ext cx="1807793" cy="646331"/>
          </a:xfrm>
          <a:prstGeom prst="rect">
            <a:avLst/>
          </a:prstGeom>
          <a:noFill/>
        </p:spPr>
        <p:txBody>
          <a:bodyPr wrap="square" rtlCol="0">
            <a:spAutoFit/>
          </a:bodyPr>
          <a:lstStyle/>
          <a:p>
            <a:pPr algn="ctr"/>
            <a:r>
              <a:rPr lang="it-IT" dirty="0">
                <a:solidFill>
                  <a:srgbClr val="0070C0"/>
                </a:solidFill>
              </a:rPr>
              <a:t>Attributi relativi ai singoli esami</a:t>
            </a:r>
          </a:p>
        </p:txBody>
      </p:sp>
      <p:sp>
        <p:nvSpPr>
          <p:cNvPr id="7" name="Parentesi graffa aperta 6">
            <a:extLst>
              <a:ext uri="{FF2B5EF4-FFF2-40B4-BE49-F238E27FC236}">
                <a16:creationId xmlns:a16="http://schemas.microsoft.com/office/drawing/2014/main" id="{3812CE3F-F149-44E9-8AF6-22A08F7F5DA5}"/>
              </a:ext>
            </a:extLst>
          </p:cNvPr>
          <p:cNvSpPr/>
          <p:nvPr/>
        </p:nvSpPr>
        <p:spPr>
          <a:xfrm rot="5400000">
            <a:off x="3428082" y="1763887"/>
            <a:ext cx="285113" cy="3189685"/>
          </a:xfrm>
          <a:prstGeom prst="leftBrace">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it-IT" sz="1350" dirty="0">
              <a:solidFill>
                <a:srgbClr val="00B050"/>
              </a:solidFill>
            </a:endParaRPr>
          </a:p>
        </p:txBody>
      </p:sp>
      <p:sp>
        <p:nvSpPr>
          <p:cNvPr id="8" name="Parentesi graffa aperta 7">
            <a:extLst>
              <a:ext uri="{FF2B5EF4-FFF2-40B4-BE49-F238E27FC236}">
                <a16:creationId xmlns:a16="http://schemas.microsoft.com/office/drawing/2014/main" id="{490FED5E-FA7D-48B9-B708-A87236365557}"/>
              </a:ext>
            </a:extLst>
          </p:cNvPr>
          <p:cNvSpPr/>
          <p:nvPr/>
        </p:nvSpPr>
        <p:spPr>
          <a:xfrm rot="5400000">
            <a:off x="5581753" y="2810339"/>
            <a:ext cx="354860" cy="1056556"/>
          </a:xfrm>
          <a:prstGeom prst="leftBrace">
            <a:avLst>
              <a:gd name="adj1" fmla="val 8333"/>
              <a:gd name="adj2" fmla="val 4892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sz="1350"/>
          </a:p>
        </p:txBody>
      </p:sp>
      <p:sp>
        <p:nvSpPr>
          <p:cNvPr id="9" name="Parentesi graffa aperta 8">
            <a:extLst>
              <a:ext uri="{FF2B5EF4-FFF2-40B4-BE49-F238E27FC236}">
                <a16:creationId xmlns:a16="http://schemas.microsoft.com/office/drawing/2014/main" id="{8AD44BE2-ACD6-4E6D-AC66-F9D3093A6EFF}"/>
              </a:ext>
            </a:extLst>
          </p:cNvPr>
          <p:cNvSpPr/>
          <p:nvPr/>
        </p:nvSpPr>
        <p:spPr>
          <a:xfrm rot="5400000">
            <a:off x="6640467" y="2838141"/>
            <a:ext cx="354860" cy="1000949"/>
          </a:xfrm>
          <a:prstGeom prst="leftBrace">
            <a:avLst>
              <a:gd name="adj1" fmla="val 8333"/>
              <a:gd name="adj2" fmla="val 4892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sz="1350"/>
          </a:p>
        </p:txBody>
      </p:sp>
      <p:sp>
        <p:nvSpPr>
          <p:cNvPr id="11" name="Titolo 1">
            <a:extLst>
              <a:ext uri="{FF2B5EF4-FFF2-40B4-BE49-F238E27FC236}">
                <a16:creationId xmlns:a16="http://schemas.microsoft.com/office/drawing/2014/main" id="{E4B142F6-989A-44B5-AF67-3A1BB4088781}"/>
              </a:ext>
            </a:extLst>
          </p:cNvPr>
          <p:cNvSpPr txBox="1">
            <a:spLocks/>
          </p:cNvSpPr>
          <p:nvPr/>
        </p:nvSpPr>
        <p:spPr>
          <a:xfrm>
            <a:off x="457200" y="838200"/>
            <a:ext cx="8229600" cy="857250"/>
          </a:xfrm>
          <a:prstGeom prst="rect">
            <a:avLst/>
          </a:prstGeom>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b="1"/>
              <a:t>DATA UNDERSTANDING: </a:t>
            </a:r>
            <a:r>
              <a:rPr lang="it-IT"/>
              <a:t>DATASET</a:t>
            </a:r>
            <a:r>
              <a:rPr lang="it-IT" b="1"/>
              <a:t> </a:t>
            </a:r>
            <a:endParaRPr lang="en-US" dirty="0"/>
          </a:p>
        </p:txBody>
      </p:sp>
    </p:spTree>
    <p:extLst>
      <p:ext uri="{BB962C8B-B14F-4D97-AF65-F5344CB8AC3E}">
        <p14:creationId xmlns:p14="http://schemas.microsoft.com/office/powerpoint/2010/main" val="352598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618456"/>
            <a:ext cx="8229600" cy="4114800"/>
          </a:xfrm>
        </p:spPr>
        <p:txBody>
          <a:bodyPr>
            <a:normAutofit fontScale="92500" lnSpcReduction="20000"/>
          </a:bodyPr>
          <a:lstStyle/>
          <a:p>
            <a:pPr marL="0" indent="0" algn="just">
              <a:buNone/>
            </a:pPr>
            <a:r>
              <a:rPr lang="it-IT" dirty="0"/>
              <a:t>A seguito di questa lunga fase di data </a:t>
            </a:r>
            <a:r>
              <a:rPr lang="it-IT" dirty="0" err="1"/>
              <a:t>understanding</a:t>
            </a:r>
            <a:r>
              <a:rPr lang="it-IT" dirty="0"/>
              <a:t>, si è in grado di rispondere alla domanda fondamentale di questo intero progetto:</a:t>
            </a:r>
          </a:p>
          <a:p>
            <a:pPr marL="0" indent="0" algn="just">
              <a:buNone/>
            </a:pPr>
            <a:endParaRPr lang="it-IT" dirty="0"/>
          </a:p>
          <a:p>
            <a:pPr algn="just"/>
            <a:r>
              <a:rPr lang="it-IT" dirty="0">
                <a:solidFill>
                  <a:srgbClr val="FF0000"/>
                </a:solidFill>
              </a:rPr>
              <a:t>Quale aspetto del dataset vale la pena analizzare con le tecniche di </a:t>
            </a:r>
            <a:r>
              <a:rPr lang="it-IT" dirty="0" err="1">
                <a:solidFill>
                  <a:srgbClr val="FF0000"/>
                </a:solidFill>
              </a:rPr>
              <a:t>clustering</a:t>
            </a:r>
            <a:r>
              <a:rPr lang="it-IT" dirty="0">
                <a:solidFill>
                  <a:srgbClr val="FF0000"/>
                </a:solidFill>
              </a:rPr>
              <a:t>?</a:t>
            </a:r>
          </a:p>
          <a:p>
            <a:pPr marL="0" indent="0" algn="just">
              <a:buNone/>
            </a:pPr>
            <a:endParaRPr lang="it-IT" dirty="0">
              <a:solidFill>
                <a:srgbClr val="FF0000"/>
              </a:solidFill>
            </a:endParaRPr>
          </a:p>
          <a:p>
            <a:pPr marL="0" indent="0" algn="just">
              <a:buNone/>
            </a:pPr>
            <a:r>
              <a:rPr lang="it-IT" dirty="0"/>
              <a:t>Fra quelli esaminati con le tecniche di visualizzazione, è stato scelto non considerare la suddivisione degli esami riguardo all’argomento, ma di concentrarsi su:</a:t>
            </a:r>
          </a:p>
          <a:p>
            <a:pPr marL="0" indent="0" algn="just">
              <a:buNone/>
            </a:pPr>
            <a:endParaRPr lang="it-IT" dirty="0"/>
          </a:p>
          <a:p>
            <a:r>
              <a:rPr lang="it-IT" dirty="0">
                <a:solidFill>
                  <a:srgbClr val="00B050"/>
                </a:solidFill>
              </a:rPr>
              <a:t>Prestazioni generali</a:t>
            </a:r>
          </a:p>
          <a:p>
            <a:r>
              <a:rPr lang="it-IT" dirty="0">
                <a:solidFill>
                  <a:srgbClr val="00B050"/>
                </a:solidFill>
              </a:rPr>
              <a:t>Esami del primo anno</a:t>
            </a:r>
          </a:p>
          <a:p>
            <a:r>
              <a:rPr lang="it-IT" dirty="0">
                <a:solidFill>
                  <a:srgbClr val="00B050"/>
                </a:solidFill>
              </a:rPr>
              <a:t>Totalità degli esami con voto </a:t>
            </a:r>
            <a:r>
              <a:rPr lang="it-IT" sz="1900" dirty="0">
                <a:solidFill>
                  <a:srgbClr val="00B050"/>
                </a:solidFill>
              </a:rPr>
              <a:t>(è un </a:t>
            </a:r>
            <a:r>
              <a:rPr lang="it-IT" sz="1900" dirty="0" err="1">
                <a:solidFill>
                  <a:srgbClr val="00B050"/>
                </a:solidFill>
              </a:rPr>
              <a:t>superset</a:t>
            </a:r>
            <a:r>
              <a:rPr lang="it-IT" sz="1900" dirty="0">
                <a:solidFill>
                  <a:srgbClr val="00B050"/>
                </a:solidFill>
              </a:rPr>
              <a:t> del precedente)</a:t>
            </a:r>
            <a:endParaRPr lang="it-IT" dirty="0">
              <a:solidFill>
                <a:srgbClr val="00B050"/>
              </a:solidFill>
            </a:endParaRPr>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548680"/>
            <a:ext cx="8229600" cy="1143000"/>
          </a:xfrm>
        </p:spPr>
        <p:txBody>
          <a:bodyPr>
            <a:noAutofit/>
          </a:bodyPr>
          <a:lstStyle/>
          <a:p>
            <a:r>
              <a:rPr lang="it-IT" sz="2700" dirty="0"/>
              <a:t>CONCLUSIONI</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CONCLUSIONI</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6726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836712"/>
            <a:ext cx="8229600" cy="1143000"/>
          </a:xfrm>
        </p:spPr>
        <p:txBody>
          <a:bodyPr>
            <a:noAutofit/>
          </a:bodyPr>
          <a:lstStyle/>
          <a:p>
            <a:r>
              <a:rPr lang="it-IT" sz="2700" dirty="0"/>
              <a:t>PREPROCESSING</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PREPROCESSING</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1772816"/>
            <a:ext cx="8229600" cy="41148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342900" lvl="1" indent="0" algn="just">
              <a:buNone/>
            </a:pPr>
            <a:endParaRPr lang="it-IT" dirty="0">
              <a:solidFill>
                <a:srgbClr val="00B050"/>
              </a:solidFill>
            </a:endParaRPr>
          </a:p>
        </p:txBody>
      </p:sp>
      <p:sp>
        <p:nvSpPr>
          <p:cNvPr id="13" name="Segnaposto contenuto 2">
            <a:extLst>
              <a:ext uri="{FF2B5EF4-FFF2-40B4-BE49-F238E27FC236}">
                <a16:creationId xmlns:a16="http://schemas.microsoft.com/office/drawing/2014/main" id="{980E4580-A772-4A19-8FBB-C5151CC05195}"/>
              </a:ext>
            </a:extLst>
          </p:cNvPr>
          <p:cNvSpPr>
            <a:spLocks noGrp="1"/>
          </p:cNvSpPr>
          <p:nvPr>
            <p:ph idx="1"/>
          </p:nvPr>
        </p:nvSpPr>
        <p:spPr>
          <a:xfrm>
            <a:off x="457200" y="2132856"/>
            <a:ext cx="8229600" cy="4114800"/>
          </a:xfrm>
        </p:spPr>
        <p:txBody>
          <a:bodyPr>
            <a:normAutofit/>
          </a:bodyPr>
          <a:lstStyle/>
          <a:p>
            <a:pPr algn="just"/>
            <a:r>
              <a:rPr lang="it-IT" dirty="0"/>
              <a:t>Vista la quantità di attributi del dataset, si è scelto di dividerlo in tre </a:t>
            </a:r>
            <a:r>
              <a:rPr lang="it-IT" dirty="0" err="1"/>
              <a:t>sottoset</a:t>
            </a:r>
            <a:r>
              <a:rPr lang="it-IT" dirty="0"/>
              <a:t> ottimizzati per la successiva applicazione degli algoritmi di </a:t>
            </a:r>
            <a:r>
              <a:rPr lang="it-IT" dirty="0" err="1"/>
              <a:t>clustering</a:t>
            </a:r>
            <a:r>
              <a:rPr lang="it-IT" dirty="0"/>
              <a:t>.</a:t>
            </a:r>
          </a:p>
          <a:p>
            <a:pPr algn="just"/>
            <a:endParaRPr lang="it-IT" dirty="0"/>
          </a:p>
          <a:p>
            <a:pPr algn="just"/>
            <a:r>
              <a:rPr lang="it-IT" dirty="0"/>
              <a:t>I tre set ottenuti dal </a:t>
            </a:r>
            <a:r>
              <a:rPr lang="it-IT" dirty="0" err="1"/>
              <a:t>preprocessing</a:t>
            </a:r>
            <a:r>
              <a:rPr lang="it-IT" dirty="0"/>
              <a:t> sono stati esportati dal software </a:t>
            </a:r>
            <a:r>
              <a:rPr lang="it-IT" dirty="0" err="1"/>
              <a:t>Weka</a:t>
            </a:r>
            <a:r>
              <a:rPr lang="it-IT" dirty="0"/>
              <a:t> e salvati come segue:</a:t>
            </a:r>
          </a:p>
          <a:p>
            <a:pPr lvl="1" algn="just"/>
            <a:r>
              <a:rPr lang="it-IT" dirty="0" err="1">
                <a:solidFill>
                  <a:schemeClr val="bg1">
                    <a:lumMod val="50000"/>
                  </a:schemeClr>
                </a:solidFill>
              </a:rPr>
              <a:t>dataset_gen.arff</a:t>
            </a:r>
            <a:endParaRPr lang="it-IT" dirty="0">
              <a:solidFill>
                <a:schemeClr val="bg1">
                  <a:lumMod val="50000"/>
                </a:schemeClr>
              </a:solidFill>
            </a:endParaRPr>
          </a:p>
          <a:p>
            <a:pPr lvl="1" algn="just"/>
            <a:r>
              <a:rPr lang="it-IT" dirty="0" err="1">
                <a:solidFill>
                  <a:schemeClr val="bg1">
                    <a:lumMod val="50000"/>
                  </a:schemeClr>
                </a:solidFill>
              </a:rPr>
              <a:t>dataset_fy.arff</a:t>
            </a:r>
            <a:endParaRPr lang="it-IT" dirty="0">
              <a:solidFill>
                <a:schemeClr val="bg1">
                  <a:lumMod val="50000"/>
                </a:schemeClr>
              </a:solidFill>
            </a:endParaRPr>
          </a:p>
          <a:p>
            <a:pPr lvl="1" algn="just"/>
            <a:r>
              <a:rPr lang="it-IT" dirty="0" err="1">
                <a:solidFill>
                  <a:schemeClr val="bg1">
                    <a:lumMod val="50000"/>
                  </a:schemeClr>
                </a:solidFill>
              </a:rPr>
              <a:t>dataset_tot.arff</a:t>
            </a:r>
            <a:endParaRPr lang="it-IT" dirty="0">
              <a:solidFill>
                <a:schemeClr val="bg1">
                  <a:lumMod val="50000"/>
                </a:schemeClr>
              </a:solidFill>
            </a:endParaRPr>
          </a:p>
        </p:txBody>
      </p:sp>
    </p:spTree>
    <p:extLst>
      <p:ext uri="{BB962C8B-B14F-4D97-AF65-F5344CB8AC3E}">
        <p14:creationId xmlns:p14="http://schemas.microsoft.com/office/powerpoint/2010/main" val="2423480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pPr marL="342900" lvl="1" indent="0" algn="just">
              <a:buNone/>
            </a:pPr>
            <a:endParaRPr lang="it-IT" dirty="0"/>
          </a:p>
          <a:p>
            <a:pPr marL="0" indent="0" algn="just">
              <a:buNone/>
            </a:pPr>
            <a:endParaRPr lang="it-IT" sz="2000" dirty="0"/>
          </a:p>
          <a:p>
            <a:pPr marL="0" indent="0" algn="just">
              <a:buNone/>
            </a:pPr>
            <a:endParaRPr lang="it-IT"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917848"/>
            <a:ext cx="8229600" cy="1143000"/>
          </a:xfrm>
        </p:spPr>
        <p:txBody>
          <a:bodyPr>
            <a:noAutofit/>
          </a:bodyPr>
          <a:lstStyle/>
          <a:p>
            <a:r>
              <a:rPr lang="it-IT" sz="2700" dirty="0"/>
              <a:t>PRESTAZIONI GENERALI: </a:t>
            </a:r>
            <a:r>
              <a:rPr lang="it-IT" sz="2800" dirty="0" err="1">
                <a:solidFill>
                  <a:schemeClr val="bg1">
                    <a:lumMod val="50000"/>
                  </a:schemeClr>
                </a:solidFill>
              </a:rPr>
              <a:t>dataset_gen.arff</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PREPROCESSING</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2060848"/>
            <a:ext cx="8229600" cy="4114800"/>
          </a:xfrm>
          <a:prstGeom prst="rect">
            <a:avLst/>
          </a:prstGeom>
        </p:spPr>
        <p:txBody>
          <a:bodyPr vert="horz" lIns="91440" tIns="45720" rIns="91440" bIns="45720" rtlCol="0">
            <a:normAutofit fontScale="92500" lnSpcReduction="20000"/>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Come attributo di </a:t>
            </a:r>
            <a:r>
              <a:rPr lang="it-IT" dirty="0">
                <a:solidFill>
                  <a:srgbClr val="0070C0"/>
                </a:solidFill>
              </a:rPr>
              <a:t>classe</a:t>
            </a:r>
            <a:r>
              <a:rPr lang="it-IT" dirty="0"/>
              <a:t> </a:t>
            </a:r>
            <a:r>
              <a:rPr lang="it-IT" sz="1900" dirty="0"/>
              <a:t>(utile per effettuare valutazioni successive al </a:t>
            </a:r>
            <a:r>
              <a:rPr lang="it-IT" sz="1900" dirty="0" err="1"/>
              <a:t>clustering</a:t>
            </a:r>
            <a:r>
              <a:rPr lang="it-IT" sz="1900" dirty="0"/>
              <a:t>) </a:t>
            </a:r>
            <a:r>
              <a:rPr lang="it-IT" dirty="0"/>
              <a:t>è stato ovviamente scelta la </a:t>
            </a:r>
            <a:r>
              <a:rPr lang="it-IT" dirty="0">
                <a:solidFill>
                  <a:srgbClr val="0070C0"/>
                </a:solidFill>
              </a:rPr>
              <a:t>coorte di appartenenza</a:t>
            </a:r>
            <a:r>
              <a:rPr lang="it-IT" dirty="0"/>
              <a:t>. Il tipo dell’attributo è stato trasformato da numerico a nominale tramite l’apposito filtro del software </a:t>
            </a:r>
            <a:r>
              <a:rPr lang="it-IT" dirty="0" err="1"/>
              <a:t>Weka</a:t>
            </a:r>
            <a:r>
              <a:rPr lang="it-IT" dirty="0"/>
              <a:t>.</a:t>
            </a:r>
          </a:p>
          <a:p>
            <a:pPr algn="just"/>
            <a:endParaRPr lang="it-IT" dirty="0"/>
          </a:p>
          <a:p>
            <a:pPr algn="just"/>
            <a:r>
              <a:rPr lang="it-IT" dirty="0"/>
              <a:t>Gli altri attributi considerati sono tutti quanti discreti e quantitativi, quindi calcolare una misura di similarità </a:t>
            </a:r>
            <a:r>
              <a:rPr lang="it-IT" sz="1900" dirty="0"/>
              <a:t>(I.E. distanza euclidea) </a:t>
            </a:r>
            <a:r>
              <a:rPr lang="it-IT" dirty="0"/>
              <a:t>è già possibile senza ulteriori modifiche. Tuttavia, si è scelto di </a:t>
            </a:r>
            <a:r>
              <a:rPr lang="it-IT" dirty="0">
                <a:solidFill>
                  <a:srgbClr val="0070C0"/>
                </a:solidFill>
              </a:rPr>
              <a:t>normalizzare</a:t>
            </a:r>
            <a:r>
              <a:rPr lang="it-IT" dirty="0"/>
              <a:t> tali attributi in una scala da 0 a 100 al fine di rendere coerente la scala di valutazione.</a:t>
            </a:r>
          </a:p>
          <a:p>
            <a:pPr algn="just"/>
            <a:endParaRPr lang="it-IT" dirty="0"/>
          </a:p>
          <a:p>
            <a:pPr algn="just"/>
            <a:r>
              <a:rPr lang="it-IT" dirty="0"/>
              <a:t>Sono inoltre stati </a:t>
            </a:r>
            <a:r>
              <a:rPr lang="it-IT" dirty="0">
                <a:solidFill>
                  <a:srgbClr val="0070C0"/>
                </a:solidFill>
              </a:rPr>
              <a:t>rimossi tutti gli altri </a:t>
            </a:r>
            <a:r>
              <a:rPr lang="it-IT" dirty="0"/>
              <a:t>attributi ai fini di snellire il dataset e renderlo più semplice da utilizzare.</a:t>
            </a:r>
          </a:p>
          <a:p>
            <a:pPr lvl="1" algn="just"/>
            <a:endParaRPr lang="it-IT" dirty="0">
              <a:solidFill>
                <a:srgbClr val="00B050"/>
              </a:solidFill>
            </a:endParaRPr>
          </a:p>
        </p:txBody>
      </p:sp>
    </p:spTree>
    <p:extLst>
      <p:ext uri="{BB962C8B-B14F-4D97-AF65-F5344CB8AC3E}">
        <p14:creationId xmlns:p14="http://schemas.microsoft.com/office/powerpoint/2010/main" val="11800497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78970B-D01B-43A2-B8C7-F9541511586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PREPROCESSING</a:t>
            </a:r>
            <a:endParaRPr lang="en-US" sz="2400" dirty="0">
              <a:solidFill>
                <a:schemeClr val="bg1"/>
              </a:solidFill>
            </a:endParaRPr>
          </a:p>
        </p:txBody>
      </p:sp>
      <p:pic>
        <p:nvPicPr>
          <p:cNvPr id="4" name="Immagine 3">
            <a:extLst>
              <a:ext uri="{FF2B5EF4-FFF2-40B4-BE49-F238E27FC236}">
                <a16:creationId xmlns:a16="http://schemas.microsoft.com/office/drawing/2014/main" id="{3DA46C43-4ACE-4E2E-8825-FE76A70AAF83}"/>
              </a:ext>
            </a:extLst>
          </p:cNvPr>
          <p:cNvPicPr>
            <a:picLocks noChangeAspect="1"/>
          </p:cNvPicPr>
          <p:nvPr/>
        </p:nvPicPr>
        <p:blipFill rotWithShape="1">
          <a:blip r:embed="rId2"/>
          <a:srcRect l="697" t="1288" r="697" b="833"/>
          <a:stretch/>
        </p:blipFill>
        <p:spPr>
          <a:xfrm>
            <a:off x="395536" y="1340768"/>
            <a:ext cx="8389440" cy="5313312"/>
          </a:xfrm>
          <a:prstGeom prst="rect">
            <a:avLst/>
          </a:prstGeom>
        </p:spPr>
      </p:pic>
      <p:sp>
        <p:nvSpPr>
          <p:cNvPr id="5" name="CasellaDiTesto 4">
            <a:extLst>
              <a:ext uri="{FF2B5EF4-FFF2-40B4-BE49-F238E27FC236}">
                <a16:creationId xmlns:a16="http://schemas.microsoft.com/office/drawing/2014/main" id="{BECF5BEE-81C1-430F-85B8-7A4B47CC2646}"/>
              </a:ext>
            </a:extLst>
          </p:cNvPr>
          <p:cNvSpPr txBox="1"/>
          <p:nvPr/>
        </p:nvSpPr>
        <p:spPr>
          <a:xfrm>
            <a:off x="179512" y="908720"/>
            <a:ext cx="4884992" cy="369332"/>
          </a:xfrm>
          <a:prstGeom prst="rect">
            <a:avLst/>
          </a:prstGeom>
          <a:noFill/>
        </p:spPr>
        <p:txBody>
          <a:bodyPr wrap="none" rtlCol="0">
            <a:spAutoFit/>
          </a:bodyPr>
          <a:lstStyle/>
          <a:p>
            <a:r>
              <a:rPr lang="it-IT" dirty="0"/>
              <a:t>Il dataset così trattato si presenta in questo modo:</a:t>
            </a:r>
            <a:endParaRPr lang="en-US" dirty="0"/>
          </a:p>
        </p:txBody>
      </p:sp>
    </p:spTree>
    <p:extLst>
      <p:ext uri="{BB962C8B-B14F-4D97-AF65-F5344CB8AC3E}">
        <p14:creationId xmlns:p14="http://schemas.microsoft.com/office/powerpoint/2010/main" val="14154988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pPr marL="342900" lvl="1" indent="0" algn="just">
              <a:buNone/>
            </a:pPr>
            <a:endParaRPr lang="it-IT" dirty="0"/>
          </a:p>
          <a:p>
            <a:pPr marL="0" indent="0" algn="just">
              <a:buNone/>
            </a:pPr>
            <a:endParaRPr lang="it-IT" sz="2000" dirty="0"/>
          </a:p>
          <a:p>
            <a:pPr marL="0" indent="0" algn="just">
              <a:buNone/>
            </a:pPr>
            <a:endParaRPr lang="it-IT"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917848"/>
            <a:ext cx="8229600" cy="1143000"/>
          </a:xfrm>
        </p:spPr>
        <p:txBody>
          <a:bodyPr>
            <a:noAutofit/>
          </a:bodyPr>
          <a:lstStyle/>
          <a:p>
            <a:r>
              <a:rPr lang="it-IT" sz="2700" dirty="0"/>
              <a:t>ESAMI DEL PRIMO ANNO: </a:t>
            </a:r>
            <a:r>
              <a:rPr lang="it-IT" sz="2800" dirty="0" err="1">
                <a:solidFill>
                  <a:schemeClr val="bg1">
                    <a:lumMod val="50000"/>
                  </a:schemeClr>
                </a:solidFill>
              </a:rPr>
              <a:t>dataset_fy.arff</a:t>
            </a:r>
            <a:br>
              <a:rPr lang="it-IT" sz="2800" dirty="0">
                <a:solidFill>
                  <a:schemeClr val="bg1">
                    <a:lumMod val="50000"/>
                  </a:schemeClr>
                </a:solidFill>
              </a:rPr>
            </a:br>
            <a:r>
              <a:rPr lang="it-IT" sz="2800" dirty="0"/>
              <a:t>TUTTI GLI ESAMI CON VOTO</a:t>
            </a:r>
            <a:r>
              <a:rPr lang="it-IT" sz="2700" dirty="0"/>
              <a:t>: </a:t>
            </a:r>
            <a:r>
              <a:rPr lang="it-IT" sz="2800" dirty="0" err="1">
                <a:solidFill>
                  <a:schemeClr val="bg1">
                    <a:lumMod val="50000"/>
                  </a:schemeClr>
                </a:solidFill>
              </a:rPr>
              <a:t>dataset_tot.arff</a:t>
            </a:r>
            <a:endParaRPr lang="en-US" sz="27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PREPROCESSING</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2" name="Segnaposto contenuto 2">
            <a:extLst>
              <a:ext uri="{FF2B5EF4-FFF2-40B4-BE49-F238E27FC236}">
                <a16:creationId xmlns:a16="http://schemas.microsoft.com/office/drawing/2014/main" id="{6B55346A-7B45-43F0-B6B4-9CFD350F7410}"/>
              </a:ext>
            </a:extLst>
          </p:cNvPr>
          <p:cNvSpPr txBox="1">
            <a:spLocks/>
          </p:cNvSpPr>
          <p:nvPr/>
        </p:nvSpPr>
        <p:spPr>
          <a:xfrm>
            <a:off x="518864" y="2266528"/>
            <a:ext cx="8229600" cy="4114800"/>
          </a:xfrm>
          <a:prstGeom prst="rect">
            <a:avLst/>
          </a:prstGeom>
        </p:spPr>
        <p:txBody>
          <a:bodyPr vert="horz" lIns="91440" tIns="45720" rIns="91440" bIns="45720" rtlCol="0">
            <a:normAutofit fontScale="92500" lnSpcReduction="20000"/>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Rimangono valide le stesse considerazioni espresse nel caso del </a:t>
            </a:r>
            <a:r>
              <a:rPr lang="it-IT" dirty="0" err="1"/>
              <a:t>sottoset</a:t>
            </a:r>
            <a:r>
              <a:rPr lang="it-IT" dirty="0"/>
              <a:t> precedente riguardo all’attributo classe e la rimozione degli attributi non pertinenti all’analisi.</a:t>
            </a:r>
          </a:p>
          <a:p>
            <a:pPr marL="0" indent="0" algn="just">
              <a:buNone/>
            </a:pPr>
            <a:endParaRPr lang="it-IT" dirty="0"/>
          </a:p>
          <a:p>
            <a:pPr algn="just"/>
            <a:r>
              <a:rPr lang="it-IT" dirty="0"/>
              <a:t>Una scelta significativa che è stata fatta è </a:t>
            </a:r>
            <a:r>
              <a:rPr lang="it-IT" dirty="0">
                <a:solidFill>
                  <a:srgbClr val="0070C0"/>
                </a:solidFill>
              </a:rPr>
              <a:t>ignorare i valori mancanti</a:t>
            </a:r>
            <a:r>
              <a:rPr lang="it-IT" dirty="0"/>
              <a:t>: se si scegliesse di considerarli nulli, appare ovvio che nel </a:t>
            </a:r>
            <a:r>
              <a:rPr lang="it-IT" dirty="0" err="1"/>
              <a:t>clustering</a:t>
            </a:r>
            <a:r>
              <a:rPr lang="it-IT" dirty="0"/>
              <a:t> essi verrebbero aggregati tutti insieme, di fatto </a:t>
            </a:r>
            <a:r>
              <a:rPr lang="it-IT" i="1" dirty="0"/>
              <a:t>sprecando un cluster.</a:t>
            </a:r>
          </a:p>
          <a:p>
            <a:pPr lvl="1" algn="just"/>
            <a:r>
              <a:rPr lang="it-IT" dirty="0">
                <a:solidFill>
                  <a:schemeClr val="bg1">
                    <a:lumMod val="50000"/>
                  </a:schemeClr>
                </a:solidFill>
              </a:rPr>
              <a:t>Occorre però tenere ben a mente che si sta operando </a:t>
            </a:r>
            <a:r>
              <a:rPr lang="it-IT" u="sng" dirty="0">
                <a:solidFill>
                  <a:schemeClr val="bg1">
                    <a:lumMod val="50000"/>
                  </a:schemeClr>
                </a:solidFill>
              </a:rPr>
              <a:t>soltanto</a:t>
            </a:r>
            <a:r>
              <a:rPr lang="it-IT" dirty="0">
                <a:solidFill>
                  <a:schemeClr val="bg1">
                    <a:lumMod val="50000"/>
                  </a:schemeClr>
                </a:solidFill>
              </a:rPr>
              <a:t> sulle istanze che hanno superato l’esame, per evitare di trarre poi conclusioni sbagliate.</a:t>
            </a:r>
          </a:p>
          <a:p>
            <a:pPr algn="just"/>
            <a:endParaRPr lang="it-IT" dirty="0"/>
          </a:p>
          <a:p>
            <a:pPr algn="just"/>
            <a:r>
              <a:rPr lang="it-IT" dirty="0"/>
              <a:t>Riguardo agli attributi indicanti il voto di un esame, nessuna operazione è stata compiuta in quanto la scala di valutazione risulta già consistente (da 18 a 31). </a:t>
            </a:r>
          </a:p>
          <a:p>
            <a:pPr algn="just"/>
            <a:endParaRPr lang="it-IT" dirty="0"/>
          </a:p>
        </p:txBody>
      </p:sp>
    </p:spTree>
    <p:extLst>
      <p:ext uri="{BB962C8B-B14F-4D97-AF65-F5344CB8AC3E}">
        <p14:creationId xmlns:p14="http://schemas.microsoft.com/office/powerpoint/2010/main" val="2174579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1700808"/>
            <a:ext cx="8229600" cy="4114800"/>
          </a:xfrm>
        </p:spPr>
        <p:txBody>
          <a:bodyPr>
            <a:normAutofit/>
          </a:bodyPr>
          <a:lstStyle/>
          <a:p>
            <a:pPr marL="342900" lvl="1" indent="0" algn="just">
              <a:buNone/>
            </a:pPr>
            <a:endParaRPr lang="it-IT" dirty="0"/>
          </a:p>
          <a:p>
            <a:pPr marL="0" indent="0" algn="just">
              <a:buNone/>
            </a:pPr>
            <a:endParaRPr lang="it-IT" sz="2000" dirty="0"/>
          </a:p>
          <a:p>
            <a:pPr marL="0" indent="0" algn="just">
              <a:buNone/>
            </a:pPr>
            <a:endParaRPr lang="it-IT"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6" name="Titolo 1">
            <a:extLst>
              <a:ext uri="{FF2B5EF4-FFF2-40B4-BE49-F238E27FC236}">
                <a16:creationId xmlns:a16="http://schemas.microsoft.com/office/drawing/2014/main" id="{32602169-0966-4893-B032-33CFCD986CA0}"/>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PREPROCESSING</a:t>
            </a:r>
            <a:endParaRPr lang="en-US" sz="2400" dirty="0">
              <a:solidFill>
                <a:schemeClr val="bg1"/>
              </a:solidFill>
            </a:endParaRPr>
          </a:p>
        </p:txBody>
      </p:sp>
      <p:sp>
        <p:nvSpPr>
          <p:cNvPr id="2" name="Rectangle 6">
            <a:extLst>
              <a:ext uri="{FF2B5EF4-FFF2-40B4-BE49-F238E27FC236}">
                <a16:creationId xmlns:a16="http://schemas.microsoft.com/office/drawing/2014/main" id="{FC5724C9-24A0-4B40-9A3A-FE717EF7AA5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7">
            <a:extLst>
              <a:ext uri="{FF2B5EF4-FFF2-40B4-BE49-F238E27FC236}">
                <a16:creationId xmlns:a16="http://schemas.microsoft.com/office/drawing/2014/main" id="{C08042F5-96DB-4FE6-B699-C1DFAB71C0C5}"/>
              </a:ext>
            </a:extLst>
          </p:cNvPr>
          <p:cNvSpPr>
            <a:spLocks noChangeArrowheads="1"/>
          </p:cNvSpPr>
          <p:nvPr/>
        </p:nvSpPr>
        <p:spPr bwMode="auto">
          <a:xfrm>
            <a:off x="0" y="1838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E0CBE371-8058-4503-A250-42442AAE21E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99468FB6-6461-4A91-9E0B-2B3FC25F715E}"/>
              </a:ext>
            </a:extLst>
          </p:cNvPr>
          <p:cNvSpPr>
            <a:spLocks noChangeArrowheads="1"/>
          </p:cNvSpPr>
          <p:nvPr/>
        </p:nvSpPr>
        <p:spPr bwMode="auto">
          <a:xfrm>
            <a:off x="0" y="460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E4D9815E-FC57-48D4-9710-C34FDAE236EF}"/>
              </a:ext>
            </a:extLst>
          </p:cNvPr>
          <p:cNvSpPr>
            <a:spLocks noChangeArrowheads="1"/>
          </p:cNvSpPr>
          <p:nvPr/>
        </p:nvSpPr>
        <p:spPr bwMode="auto">
          <a:xfrm>
            <a:off x="0" y="600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it-IT" altLang="en-US" sz="1800" b="0" i="0" u="none" strike="noStrike" cap="none" normalizeH="0" baseline="0">
              <a:ln>
                <a:noFill/>
              </a:ln>
              <a:solidFill>
                <a:schemeClr val="tx1"/>
              </a:solidFill>
              <a:effectLst/>
              <a:latin typeface="Arial" panose="020B0604020202020204" pitchFamily="34" charset="0"/>
            </a:endParaRPr>
          </a:p>
        </p:txBody>
      </p:sp>
      <p:pic>
        <p:nvPicPr>
          <p:cNvPr id="20" name="Immagine 19">
            <a:extLst>
              <a:ext uri="{FF2B5EF4-FFF2-40B4-BE49-F238E27FC236}">
                <a16:creationId xmlns:a16="http://schemas.microsoft.com/office/drawing/2014/main" id="{5A1AEA77-36A0-47D9-9519-2A100600EED4}"/>
              </a:ext>
            </a:extLst>
          </p:cNvPr>
          <p:cNvPicPr>
            <a:picLocks noChangeAspect="1"/>
          </p:cNvPicPr>
          <p:nvPr/>
        </p:nvPicPr>
        <p:blipFill>
          <a:blip r:embed="rId2"/>
          <a:stretch>
            <a:fillRect/>
          </a:stretch>
        </p:blipFill>
        <p:spPr>
          <a:xfrm>
            <a:off x="0" y="792480"/>
            <a:ext cx="9144000" cy="6092904"/>
          </a:xfrm>
          <a:prstGeom prst="rect">
            <a:avLst/>
          </a:prstGeom>
        </p:spPr>
      </p:pic>
      <p:sp>
        <p:nvSpPr>
          <p:cNvPr id="21" name="CasellaDiTesto 20">
            <a:extLst>
              <a:ext uri="{FF2B5EF4-FFF2-40B4-BE49-F238E27FC236}">
                <a16:creationId xmlns:a16="http://schemas.microsoft.com/office/drawing/2014/main" id="{96FAB8C7-E2A6-43AA-9925-8FE16F52A84C}"/>
              </a:ext>
            </a:extLst>
          </p:cNvPr>
          <p:cNvSpPr txBox="1"/>
          <p:nvPr/>
        </p:nvSpPr>
        <p:spPr>
          <a:xfrm>
            <a:off x="3059832" y="6237312"/>
            <a:ext cx="5760640" cy="584775"/>
          </a:xfrm>
          <a:prstGeom prst="rect">
            <a:avLst/>
          </a:prstGeom>
          <a:noFill/>
        </p:spPr>
        <p:txBody>
          <a:bodyPr wrap="square" rtlCol="0">
            <a:spAutoFit/>
          </a:bodyPr>
          <a:lstStyle/>
          <a:p>
            <a:r>
              <a:rPr lang="it-IT" sz="1600" dirty="0"/>
              <a:t>Essendo i due subset in esame a loro volta uno un subset dell’altro, si mostra un sommario dei dati una volta sola.</a:t>
            </a:r>
            <a:endParaRPr lang="en-US" sz="1600" dirty="0"/>
          </a:p>
        </p:txBody>
      </p:sp>
    </p:spTree>
    <p:extLst>
      <p:ext uri="{BB962C8B-B14F-4D97-AF65-F5344CB8AC3E}">
        <p14:creationId xmlns:p14="http://schemas.microsoft.com/office/powerpoint/2010/main" val="13731995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192340-2840-4A2E-8DDB-6F69E2735148}"/>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PREPROCESSING</a:t>
            </a:r>
            <a:endParaRPr lang="en-US" sz="2400" dirty="0">
              <a:solidFill>
                <a:schemeClr val="bg1"/>
              </a:solidFill>
            </a:endParaRPr>
          </a:p>
        </p:txBody>
      </p:sp>
    </p:spTree>
    <p:extLst>
      <p:ext uri="{BB962C8B-B14F-4D97-AF65-F5344CB8AC3E}">
        <p14:creationId xmlns:p14="http://schemas.microsoft.com/office/powerpoint/2010/main" val="2790463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DB8311-28AC-4322-BAB4-1A023048D71F}"/>
              </a:ext>
            </a:extLst>
          </p:cNvPr>
          <p:cNvSpPr>
            <a:spLocks noGrp="1"/>
          </p:cNvSpPr>
          <p:nvPr>
            <p:ph type="title"/>
          </p:nvPr>
        </p:nvSpPr>
        <p:spPr/>
        <p:txBody>
          <a:bodyPr>
            <a:noAutofit/>
          </a:bodyPr>
          <a:lstStyle/>
          <a:p>
            <a:r>
              <a:rPr lang="it-IT" sz="2700" b="1" dirty="0"/>
              <a:t>DATA UNDERSTANDING: </a:t>
            </a:r>
            <a:r>
              <a:rPr lang="it-IT" sz="2700" dirty="0"/>
              <a:t>TECNICHE </a:t>
            </a:r>
            <a:r>
              <a:rPr lang="it-IT" sz="2700" dirty="0" err="1"/>
              <a:t>DI</a:t>
            </a:r>
            <a:r>
              <a:rPr lang="it-IT" sz="2700" dirty="0"/>
              <a:t> VISUALIZZAZIONE</a:t>
            </a:r>
            <a:r>
              <a:rPr lang="it-IT" sz="2700" b="1" dirty="0"/>
              <a:t> </a:t>
            </a:r>
            <a:endParaRPr lang="en-US" sz="2700" dirty="0"/>
          </a:p>
        </p:txBody>
      </p:sp>
      <p:sp>
        <p:nvSpPr>
          <p:cNvPr id="3" name="Segnaposto contenuto 2">
            <a:extLst>
              <a:ext uri="{FF2B5EF4-FFF2-40B4-BE49-F238E27FC236}">
                <a16:creationId xmlns:a16="http://schemas.microsoft.com/office/drawing/2014/main" id="{CC238F9E-7369-42B5-8E90-F7EFC93ED268}"/>
              </a:ext>
            </a:extLst>
          </p:cNvPr>
          <p:cNvSpPr>
            <a:spLocks noGrp="1"/>
          </p:cNvSpPr>
          <p:nvPr>
            <p:ph idx="1"/>
          </p:nvPr>
        </p:nvSpPr>
        <p:spPr>
          <a:xfrm>
            <a:off x="457200" y="1981200"/>
            <a:ext cx="8229600" cy="1219200"/>
          </a:xfrm>
        </p:spPr>
        <p:txBody>
          <a:bodyPr>
            <a:normAutofit fontScale="70000" lnSpcReduction="20000"/>
          </a:bodyPr>
          <a:lstStyle/>
          <a:p>
            <a:pPr algn="just"/>
            <a:r>
              <a:rPr lang="it-IT" sz="2800" dirty="0"/>
              <a:t>Sono stati programmati degli script in linguaggio </a:t>
            </a:r>
            <a:r>
              <a:rPr lang="it-IT" sz="2800" b="1" dirty="0">
                <a:solidFill>
                  <a:srgbClr val="FF0000"/>
                </a:solidFill>
              </a:rPr>
              <a:t>R</a:t>
            </a:r>
            <a:r>
              <a:rPr lang="it-IT" sz="2800" dirty="0"/>
              <a:t> per avvalersi di alcune tecniche di visualizzazione.</a:t>
            </a:r>
          </a:p>
          <a:p>
            <a:pPr marL="0" indent="0" algn="just">
              <a:buNone/>
            </a:pPr>
            <a:endParaRPr lang="it-IT" sz="2800" dirty="0"/>
          </a:p>
          <a:p>
            <a:pPr algn="just"/>
            <a:r>
              <a:rPr lang="it-IT" sz="2800" dirty="0"/>
              <a:t>Preparazione del dataset:</a:t>
            </a:r>
          </a:p>
          <a:p>
            <a:endParaRPr lang="en-US" dirty="0"/>
          </a:p>
        </p:txBody>
      </p:sp>
      <p:sp>
        <p:nvSpPr>
          <p:cNvPr id="4" name="CasellaDiTesto 3">
            <a:extLst>
              <a:ext uri="{FF2B5EF4-FFF2-40B4-BE49-F238E27FC236}">
                <a16:creationId xmlns:a16="http://schemas.microsoft.com/office/drawing/2014/main" id="{4D7DE968-07D5-4816-AE85-8F06E200182B}"/>
              </a:ext>
            </a:extLst>
          </p:cNvPr>
          <p:cNvSpPr txBox="1"/>
          <p:nvPr/>
        </p:nvSpPr>
        <p:spPr>
          <a:xfrm>
            <a:off x="1371600" y="3268267"/>
            <a:ext cx="7343677" cy="2816156"/>
          </a:xfrm>
          <a:prstGeom prst="rect">
            <a:avLst/>
          </a:prstGeom>
          <a:noFill/>
        </p:spPr>
        <p:txBody>
          <a:bodyPr wrap="none" rtlCol="0">
            <a:spAutoFit/>
          </a:bodyPr>
          <a:lstStyle/>
          <a:p>
            <a:r>
              <a:rPr lang="en-US" sz="1200" dirty="0">
                <a:solidFill>
                  <a:schemeClr val="bg1">
                    <a:lumMod val="50000"/>
                  </a:schemeClr>
                </a:solidFill>
                <a:latin typeface="Courier New" panose="02070309020205020404" pitchFamily="49" charset="0"/>
                <a:cs typeface="Courier New" panose="02070309020205020404" pitchFamily="49" charset="0"/>
              </a:rPr>
              <a:t># set the repo root path before importing data!!!</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err="1">
                <a:solidFill>
                  <a:srgbClr val="002060"/>
                </a:solidFill>
                <a:latin typeface="Courier New" panose="02070309020205020404" pitchFamily="49" charset="0"/>
                <a:cs typeface="Courier New" panose="02070309020205020404" pitchFamily="49" charset="0"/>
              </a:rPr>
              <a:t>setwd</a:t>
            </a:r>
            <a:r>
              <a:rPr lang="en-US" sz="1200" dirty="0">
                <a:solidFill>
                  <a:srgbClr val="002060"/>
                </a:solidFill>
                <a:latin typeface="Courier New" panose="02070309020205020404" pitchFamily="49" charset="0"/>
                <a:cs typeface="Courier New" panose="02070309020205020404" pitchFamily="49" charset="0"/>
              </a:rPr>
              <a:t>("C:/simone_robamia/unifi/datamining-class-homework/")</a:t>
            </a:r>
            <a:endParaRPr lang="it-IT" sz="1200" dirty="0">
              <a:solidFill>
                <a:srgbClr val="002060"/>
              </a:solidFill>
              <a:latin typeface="Courier New" panose="02070309020205020404" pitchFamily="49" charset="0"/>
              <a:cs typeface="Courier New" panose="02070309020205020404" pitchFamily="49" charset="0"/>
            </a:endParaRPr>
          </a:p>
          <a:p>
            <a:r>
              <a:rPr lang="it-IT" sz="1200" dirty="0" err="1">
                <a:solidFill>
                  <a:srgbClr val="002060"/>
                </a:solidFill>
                <a:latin typeface="Courier New" panose="02070309020205020404" pitchFamily="49" charset="0"/>
                <a:cs typeface="Courier New" panose="02070309020205020404" pitchFamily="49" charset="0"/>
              </a:rPr>
              <a:t>students</a:t>
            </a:r>
            <a:r>
              <a:rPr lang="it-IT" sz="1200" dirty="0">
                <a:solidFill>
                  <a:srgbClr val="002060"/>
                </a:solidFill>
                <a:latin typeface="Courier New" panose="02070309020205020404" pitchFamily="49" charset="0"/>
                <a:cs typeface="Courier New" panose="02070309020205020404" pitchFamily="49" charset="0"/>
              </a:rPr>
              <a:t> &lt;- read.csv("res/TRE ANNI IMMATRICOLATI 2010-2013 PER STUDENTI.csv")</a:t>
            </a:r>
          </a:p>
          <a:p>
            <a:r>
              <a:rPr lang="it-IT" sz="1200" dirty="0">
                <a:solidFill>
                  <a:schemeClr val="bg1">
                    <a:lumMod val="50000"/>
                  </a:schemeClr>
                </a:solidFill>
                <a:latin typeface="Courier New" panose="02070309020205020404" pitchFamily="49" charset="0"/>
                <a:cs typeface="Courier New" panose="02070309020205020404" pitchFamily="49" charset="0"/>
              </a:rPr>
              <a:t> </a:t>
            </a:r>
          </a:p>
          <a:p>
            <a:r>
              <a:rPr lang="en-US" sz="1200" dirty="0">
                <a:solidFill>
                  <a:schemeClr val="bg1">
                    <a:lumMod val="50000"/>
                  </a:schemeClr>
                </a:solidFill>
                <a:latin typeface="Courier New" panose="02070309020205020404" pitchFamily="49" charset="0"/>
                <a:cs typeface="Courier New" panose="02070309020205020404" pitchFamily="49" charset="0"/>
              </a:rPr>
              <a:t># gather some info about the imported dataset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err="1">
                <a:solidFill>
                  <a:srgbClr val="002060"/>
                </a:solidFill>
                <a:latin typeface="Courier New" panose="02070309020205020404" pitchFamily="49" charset="0"/>
                <a:cs typeface="Courier New" panose="02070309020205020404" pitchFamily="49" charset="0"/>
              </a:rPr>
              <a:t>str</a:t>
            </a:r>
            <a:r>
              <a:rPr lang="en-US" sz="1200" dirty="0">
                <a:solidFill>
                  <a:srgbClr val="002060"/>
                </a:solidFill>
                <a:latin typeface="Courier New" panose="02070309020205020404" pitchFamily="49" charset="0"/>
                <a:cs typeface="Courier New" panose="02070309020205020404" pitchFamily="49" charset="0"/>
              </a:rPr>
              <a:t>(students)</a:t>
            </a:r>
            <a:endParaRPr lang="it-IT" sz="1200" dirty="0">
              <a:solidFill>
                <a:srgbClr val="002060"/>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ADJUST DATA ATTRIBUTES </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convert "</a:t>
            </a:r>
            <a:r>
              <a:rPr lang="en-US" sz="1200" dirty="0" err="1">
                <a:solidFill>
                  <a:schemeClr val="bg1">
                    <a:lumMod val="50000"/>
                  </a:schemeClr>
                </a:solidFill>
                <a:latin typeface="Courier New" panose="02070309020205020404" pitchFamily="49" charset="0"/>
                <a:cs typeface="Courier New" panose="02070309020205020404" pitchFamily="49" charset="0"/>
              </a:rPr>
              <a:t>coorte</a:t>
            </a:r>
            <a:r>
              <a:rPr lang="en-US" sz="1200" dirty="0">
                <a:solidFill>
                  <a:schemeClr val="bg1">
                    <a:lumMod val="50000"/>
                  </a:schemeClr>
                </a:solidFill>
                <a:latin typeface="Courier New" panose="02070309020205020404" pitchFamily="49" charset="0"/>
                <a:cs typeface="Courier New" panose="02070309020205020404" pitchFamily="49" charset="0"/>
              </a:rPr>
              <a:t>" to nominal by making it a factor </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rgbClr val="002060"/>
                </a:solidFill>
                <a:latin typeface="Courier New" panose="02070309020205020404" pitchFamily="49" charset="0"/>
                <a:cs typeface="Courier New" panose="02070309020205020404" pitchFamily="49" charset="0"/>
              </a:rPr>
              <a:t>students[, c(1)] &lt;- </a:t>
            </a:r>
            <a:r>
              <a:rPr lang="en-US" sz="1200" dirty="0" err="1">
                <a:solidFill>
                  <a:srgbClr val="002060"/>
                </a:solidFill>
                <a:latin typeface="Courier New" panose="02070309020205020404" pitchFamily="49" charset="0"/>
                <a:cs typeface="Courier New" panose="02070309020205020404" pitchFamily="49" charset="0"/>
              </a:rPr>
              <a:t>sapply</a:t>
            </a:r>
            <a:r>
              <a:rPr lang="en-US" sz="1200" dirty="0">
                <a:solidFill>
                  <a:srgbClr val="002060"/>
                </a:solidFill>
                <a:latin typeface="Courier New" panose="02070309020205020404" pitchFamily="49" charset="0"/>
                <a:cs typeface="Courier New" panose="02070309020205020404" pitchFamily="49" charset="0"/>
              </a:rPr>
              <a:t>(students[, c(1)], factor)</a:t>
            </a:r>
            <a:endParaRPr lang="it-IT" sz="1200" dirty="0">
              <a:solidFill>
                <a:srgbClr val="002060"/>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ok, let's take a look at it now</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it-IT" sz="1200" dirty="0" err="1">
                <a:solidFill>
                  <a:srgbClr val="002060"/>
                </a:solidFill>
                <a:latin typeface="Courier New" panose="02070309020205020404" pitchFamily="49" charset="0"/>
                <a:cs typeface="Courier New" panose="02070309020205020404" pitchFamily="49" charset="0"/>
              </a:rPr>
              <a:t>str</a:t>
            </a:r>
            <a:r>
              <a:rPr lang="it-IT" sz="1200" dirty="0">
                <a:solidFill>
                  <a:srgbClr val="002060"/>
                </a:solidFill>
                <a:latin typeface="Courier New" panose="02070309020205020404" pitchFamily="49" charset="0"/>
                <a:cs typeface="Courier New" panose="02070309020205020404" pitchFamily="49" charset="0"/>
              </a:rPr>
              <a:t>(</a:t>
            </a:r>
            <a:r>
              <a:rPr lang="it-IT" sz="1200" dirty="0" err="1">
                <a:solidFill>
                  <a:srgbClr val="002060"/>
                </a:solidFill>
                <a:latin typeface="Courier New" panose="02070309020205020404" pitchFamily="49" charset="0"/>
                <a:cs typeface="Courier New" panose="02070309020205020404" pitchFamily="49" charset="0"/>
              </a:rPr>
              <a:t>students</a:t>
            </a:r>
            <a:r>
              <a:rPr lang="it-IT" sz="1200" dirty="0">
                <a:solidFill>
                  <a:srgbClr val="002060"/>
                </a:solidFill>
                <a:latin typeface="Courier New" panose="02070309020205020404" pitchFamily="49" charset="0"/>
                <a:cs typeface="Courier New" panose="02070309020205020404" pitchFamily="49" charset="0"/>
              </a:rPr>
              <a:t>)</a:t>
            </a:r>
          </a:p>
          <a:p>
            <a:r>
              <a:rPr lang="it-IT" sz="1200" dirty="0" err="1">
                <a:solidFill>
                  <a:srgbClr val="002060"/>
                </a:solidFill>
                <a:latin typeface="Courier New" panose="02070309020205020404" pitchFamily="49" charset="0"/>
                <a:cs typeface="Courier New" panose="02070309020205020404" pitchFamily="49" charset="0"/>
              </a:rPr>
              <a:t>summary</a:t>
            </a:r>
            <a:r>
              <a:rPr lang="it-IT" sz="1200" dirty="0">
                <a:solidFill>
                  <a:srgbClr val="002060"/>
                </a:solidFill>
                <a:latin typeface="Courier New" panose="02070309020205020404" pitchFamily="49" charset="0"/>
                <a:cs typeface="Courier New" panose="02070309020205020404" pitchFamily="49" charset="0"/>
              </a:rPr>
              <a:t>(</a:t>
            </a:r>
            <a:r>
              <a:rPr lang="it-IT" sz="1200" dirty="0" err="1">
                <a:solidFill>
                  <a:srgbClr val="002060"/>
                </a:solidFill>
                <a:latin typeface="Courier New" panose="02070309020205020404" pitchFamily="49" charset="0"/>
                <a:cs typeface="Courier New" panose="02070309020205020404" pitchFamily="49" charset="0"/>
              </a:rPr>
              <a:t>students</a:t>
            </a:r>
            <a:r>
              <a:rPr lang="it-IT" sz="1200" dirty="0">
                <a:solidFill>
                  <a:srgbClr val="002060"/>
                </a:solidFill>
                <a:latin typeface="Courier New" panose="02070309020205020404" pitchFamily="49" charset="0"/>
                <a:cs typeface="Courier New" panose="02070309020205020404" pitchFamily="49" charset="0"/>
              </a:rPr>
              <a:t>)</a:t>
            </a:r>
          </a:p>
          <a:p>
            <a:endParaRPr lang="it-IT" sz="900"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30630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D4967C-09DD-4EA6-AC32-17512312F7E2}"/>
              </a:ext>
            </a:extLst>
          </p:cNvPr>
          <p:cNvSpPr>
            <a:spLocks noGrp="1"/>
          </p:cNvSpPr>
          <p:nvPr>
            <p:ph type="title"/>
          </p:nvPr>
        </p:nvSpPr>
        <p:spPr/>
        <p:txBody>
          <a:bodyPr>
            <a:noAutofit/>
          </a:bodyPr>
          <a:lstStyle/>
          <a:p>
            <a:r>
              <a:rPr lang="it-IT" sz="2700" b="1" dirty="0"/>
              <a:t>DATA UNDERSTANDING: </a:t>
            </a:r>
            <a:r>
              <a:rPr lang="it-IT" sz="2700" dirty="0"/>
              <a:t>TECNICHE </a:t>
            </a:r>
            <a:r>
              <a:rPr lang="it-IT" sz="2700" dirty="0" err="1"/>
              <a:t>DI</a:t>
            </a:r>
            <a:r>
              <a:rPr lang="it-IT" sz="2700" dirty="0"/>
              <a:t> VISUALIZZAZIONE</a:t>
            </a:r>
            <a:r>
              <a:rPr lang="it-IT" sz="2700" b="1" dirty="0"/>
              <a:t> </a:t>
            </a:r>
            <a:endParaRPr lang="en-US" sz="2700" dirty="0"/>
          </a:p>
        </p:txBody>
      </p:sp>
      <p:sp>
        <p:nvSpPr>
          <p:cNvPr id="3" name="Segnaposto contenuto 2">
            <a:extLst>
              <a:ext uri="{FF2B5EF4-FFF2-40B4-BE49-F238E27FC236}">
                <a16:creationId xmlns:a16="http://schemas.microsoft.com/office/drawing/2014/main" id="{23407BAC-789A-4215-9D0F-526E6C25FC7F}"/>
              </a:ext>
            </a:extLst>
          </p:cNvPr>
          <p:cNvSpPr>
            <a:spLocks noGrp="1"/>
          </p:cNvSpPr>
          <p:nvPr>
            <p:ph idx="1"/>
          </p:nvPr>
        </p:nvSpPr>
        <p:spPr/>
        <p:txBody>
          <a:bodyPr>
            <a:normAutofit/>
          </a:bodyPr>
          <a:lstStyle/>
          <a:p>
            <a:pPr algn="just"/>
            <a:r>
              <a:rPr lang="it-IT" sz="2000" dirty="0"/>
              <a:t>Dato l’elevato numero degli attributi del dataset, è stato necessario fare delle scelte relative a cosa visualizzare – e con quale tecnica.</a:t>
            </a:r>
          </a:p>
          <a:p>
            <a:pPr marL="0" indent="0" algn="just">
              <a:buNone/>
            </a:pPr>
            <a:endParaRPr lang="it-IT" sz="2000" dirty="0"/>
          </a:p>
          <a:p>
            <a:pPr algn="just"/>
            <a:r>
              <a:rPr lang="it-IT" sz="2000" dirty="0"/>
              <a:t>Le scelte sono state compiute su base intuitiva a seguito di un’analisi sommaria delle caratteristiche del dataset.</a:t>
            </a:r>
          </a:p>
          <a:p>
            <a:pPr marL="0" indent="0" algn="just">
              <a:buNone/>
            </a:pPr>
            <a:endParaRPr lang="it-IT" sz="2000" dirty="0"/>
          </a:p>
          <a:p>
            <a:pPr algn="just"/>
            <a:r>
              <a:rPr lang="it-IT" sz="2000" dirty="0"/>
              <a:t>È stato quindi deciso di effettuare una ricerca visiva di correlazioni fra valori di attributi relativi a:</a:t>
            </a:r>
          </a:p>
          <a:p>
            <a:pPr lvl="1" algn="just"/>
            <a:r>
              <a:rPr lang="it-IT" sz="2000" b="1" dirty="0">
                <a:solidFill>
                  <a:srgbClr val="0070C0"/>
                </a:solidFill>
              </a:rPr>
              <a:t>Prestazioni generali </a:t>
            </a:r>
            <a:r>
              <a:rPr lang="it-IT" sz="2000" dirty="0">
                <a:solidFill>
                  <a:srgbClr val="0070C0"/>
                </a:solidFill>
              </a:rPr>
              <a:t>degli studenti durante tutto il periodo esaminato</a:t>
            </a:r>
          </a:p>
          <a:p>
            <a:pPr lvl="1" algn="just"/>
            <a:r>
              <a:rPr lang="it-IT" sz="2000" b="1" dirty="0">
                <a:solidFill>
                  <a:srgbClr val="0070C0"/>
                </a:solidFill>
              </a:rPr>
              <a:t>Prestazioni</a:t>
            </a:r>
            <a:r>
              <a:rPr lang="it-IT" sz="2000" dirty="0">
                <a:solidFill>
                  <a:srgbClr val="0070C0"/>
                </a:solidFill>
              </a:rPr>
              <a:t> nei </a:t>
            </a:r>
            <a:r>
              <a:rPr lang="it-IT" sz="2000" b="1" dirty="0">
                <a:solidFill>
                  <a:srgbClr val="0070C0"/>
                </a:solidFill>
              </a:rPr>
              <a:t>singoli esami</a:t>
            </a:r>
          </a:p>
          <a:p>
            <a:pPr lvl="1" algn="just"/>
            <a:r>
              <a:rPr lang="it-IT" sz="2000" dirty="0">
                <a:solidFill>
                  <a:srgbClr val="0070C0"/>
                </a:solidFill>
              </a:rPr>
              <a:t>Risultati di </a:t>
            </a:r>
            <a:r>
              <a:rPr lang="it-IT" sz="2000" b="1" dirty="0">
                <a:solidFill>
                  <a:srgbClr val="0070C0"/>
                </a:solidFill>
              </a:rPr>
              <a:t>gruppi di esami</a:t>
            </a:r>
          </a:p>
          <a:p>
            <a:endParaRPr lang="en-US" sz="2000" dirty="0"/>
          </a:p>
        </p:txBody>
      </p:sp>
    </p:spTree>
    <p:extLst>
      <p:ext uri="{BB962C8B-B14F-4D97-AF65-F5344CB8AC3E}">
        <p14:creationId xmlns:p14="http://schemas.microsoft.com/office/powerpoint/2010/main" val="529427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B948AE74-754E-4EF7-AC16-36C5BC20D8A2}"/>
              </a:ext>
            </a:extLst>
          </p:cNvPr>
          <p:cNvSpPr txBox="1"/>
          <p:nvPr/>
        </p:nvSpPr>
        <p:spPr>
          <a:xfrm>
            <a:off x="1524000" y="2383810"/>
            <a:ext cx="6705600" cy="2492990"/>
          </a:xfrm>
          <a:prstGeom prst="rect">
            <a:avLst/>
          </a:prstGeom>
          <a:noFill/>
        </p:spPr>
        <p:txBody>
          <a:bodyPr wrap="square" rtlCol="0">
            <a:spAutoFit/>
          </a:bodyPr>
          <a:lstStyle/>
          <a:p>
            <a:r>
              <a:rPr lang="en-US" sz="1200" dirty="0">
                <a:solidFill>
                  <a:srgbClr val="002060"/>
                </a:solidFill>
                <a:latin typeface="Courier New" panose="02070309020205020404" pitchFamily="49" charset="0"/>
                <a:cs typeface="Courier New" panose="02070309020205020404" pitchFamily="49" charset="0"/>
              </a:rPr>
              <a:t>colors &lt;- c("</a:t>
            </a:r>
            <a:r>
              <a:rPr lang="en-US" sz="1200" dirty="0" err="1">
                <a:solidFill>
                  <a:srgbClr val="002060"/>
                </a:solidFill>
                <a:latin typeface="Courier New" panose="02070309020205020404" pitchFamily="49" charset="0"/>
                <a:cs typeface="Courier New" panose="02070309020205020404" pitchFamily="49" charset="0"/>
              </a:rPr>
              <a:t>blue","red</a:t>
            </a:r>
            <a:r>
              <a:rPr lang="en-US" sz="1200" dirty="0">
                <a:solidFill>
                  <a:srgbClr val="002060"/>
                </a:solidFill>
                <a:latin typeface="Courier New" panose="02070309020205020404" pitchFamily="49" charset="0"/>
                <a:cs typeface="Courier New" panose="02070309020205020404" pitchFamily="49" charset="0"/>
              </a:rPr>
              <a:t>", "green", "orange")</a:t>
            </a:r>
          </a:p>
          <a:p>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 &lt;- students[,1]</a:t>
            </a:r>
          </a:p>
          <a:p>
            <a:r>
              <a:rPr lang="en-US" sz="1200" dirty="0" err="1">
                <a:solidFill>
                  <a:srgbClr val="002060"/>
                </a:solidFill>
                <a:latin typeface="Courier New" panose="02070309020205020404" pitchFamily="49" charset="0"/>
                <a:cs typeface="Courier New" panose="02070309020205020404" pitchFamily="49" charset="0"/>
              </a:rPr>
              <a:t>coorte_colors</a:t>
            </a:r>
            <a:r>
              <a:rPr lang="en-US" sz="1200" dirty="0">
                <a:solidFill>
                  <a:srgbClr val="002060"/>
                </a:solidFill>
                <a:latin typeface="Courier New" panose="02070309020205020404" pitchFamily="49" charset="0"/>
                <a:cs typeface="Courier New" panose="02070309020205020404" pitchFamily="49" charset="0"/>
              </a:rPr>
              <a:t> &lt;- colors[</a:t>
            </a:r>
            <a:r>
              <a:rPr lang="en-US" sz="1200" dirty="0" err="1">
                <a:solidFill>
                  <a:srgbClr val="002060"/>
                </a:solidFill>
                <a:latin typeface="Courier New" panose="02070309020205020404" pitchFamily="49" charset="0"/>
                <a:cs typeface="Courier New" panose="02070309020205020404" pitchFamily="49" charset="0"/>
              </a:rPr>
              <a:t>as.numeric</a:t>
            </a:r>
            <a:r>
              <a:rPr lang="en-US" sz="1200" dirty="0">
                <a:solidFill>
                  <a:srgbClr val="002060"/>
                </a:solidFill>
                <a:latin typeface="Courier New" panose="02070309020205020404" pitchFamily="49" charset="0"/>
                <a:cs typeface="Courier New" panose="02070309020205020404" pitchFamily="49" charset="0"/>
              </a:rPr>
              <a:t>(</a:t>
            </a:r>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library(seriation)</a:t>
            </a:r>
          </a:p>
          <a:p>
            <a:endParaRPr lang="en-US" sz="1200" dirty="0">
              <a:solidFill>
                <a:schemeClr val="bg1">
                  <a:lumMod val="50000"/>
                </a:schemeClr>
              </a:solidFill>
              <a:latin typeface="Courier New" panose="02070309020205020404" pitchFamily="49" charset="0"/>
              <a:cs typeface="Courier New" panose="02070309020205020404" pitchFamily="49" charset="0"/>
            </a:endParaRPr>
          </a:p>
          <a:p>
            <a:r>
              <a:rPr lang="en-US" sz="1200" dirty="0">
                <a:solidFill>
                  <a:schemeClr val="bg1">
                    <a:lumMod val="50000"/>
                  </a:schemeClr>
                </a:solidFill>
                <a:latin typeface="Courier New" panose="02070309020205020404" pitchFamily="49" charset="0"/>
                <a:cs typeface="Courier New" panose="02070309020205020404" pitchFamily="49" charset="0"/>
              </a:rPr>
              <a:t># general attributes</a:t>
            </a:r>
          </a:p>
          <a:p>
            <a:r>
              <a:rPr lang="en-US" sz="1200" dirty="0">
                <a:solidFill>
                  <a:srgbClr val="002060"/>
                </a:solidFill>
                <a:latin typeface="Courier New" panose="02070309020205020404" pitchFamily="49" charset="0"/>
                <a:cs typeface="Courier New" panose="02070309020205020404" pitchFamily="49" charset="0"/>
              </a:rPr>
              <a:t>students_subset1 &lt;- students[,-c(1, 6 : 45)]</a:t>
            </a:r>
          </a:p>
          <a:p>
            <a:r>
              <a:rPr lang="en-US" sz="1200" dirty="0">
                <a:solidFill>
                  <a:srgbClr val="002060"/>
                </a:solidFill>
                <a:latin typeface="Courier New" panose="02070309020205020404" pitchFamily="49" charset="0"/>
                <a:cs typeface="Courier New" panose="02070309020205020404" pitchFamily="49" charset="0"/>
              </a:rPr>
              <a:t>pairs(students_subset1, col = </a:t>
            </a:r>
            <a:r>
              <a:rPr lang="en-US" sz="1200" dirty="0" err="1">
                <a:solidFill>
                  <a:srgbClr val="002060"/>
                </a:solidFill>
                <a:latin typeface="Courier New" panose="02070309020205020404" pitchFamily="49" charset="0"/>
                <a:cs typeface="Courier New" panose="02070309020205020404" pitchFamily="49" charset="0"/>
              </a:rPr>
              <a:t>coorte_colors,lower.panel</a:t>
            </a:r>
            <a:r>
              <a:rPr lang="en-US" sz="1200" dirty="0">
                <a:solidFill>
                  <a:srgbClr val="002060"/>
                </a:solidFill>
                <a:latin typeface="Courier New" panose="02070309020205020404" pitchFamily="49" charset="0"/>
                <a:cs typeface="Courier New" panose="02070309020205020404" pitchFamily="49" charset="0"/>
              </a:rPr>
              <a:t> = 	</a:t>
            </a:r>
            <a:r>
              <a:rPr lang="en-US" sz="1200" dirty="0" err="1">
                <a:solidFill>
                  <a:srgbClr val="002060"/>
                </a:solidFill>
                <a:latin typeface="Courier New" panose="02070309020205020404" pitchFamily="49" charset="0"/>
                <a:cs typeface="Courier New" panose="02070309020205020404" pitchFamily="49" charset="0"/>
              </a:rPr>
              <a:t>NULL,cex.labelsiris</a:t>
            </a:r>
            <a:r>
              <a:rPr lang="en-US" sz="1200" dirty="0">
                <a:solidFill>
                  <a:srgbClr val="002060"/>
                </a:solidFill>
                <a:latin typeface="Courier New" panose="02070309020205020404" pitchFamily="49" charset="0"/>
                <a:cs typeface="Courier New" panose="02070309020205020404" pitchFamily="49" charset="0"/>
              </a:rPr>
              <a:t>=2, </a:t>
            </a:r>
            <a:r>
              <a:rPr lang="en-US" sz="1200" dirty="0" err="1">
                <a:solidFill>
                  <a:srgbClr val="002060"/>
                </a:solidFill>
                <a:latin typeface="Courier New" panose="02070309020205020404" pitchFamily="49" charset="0"/>
                <a:cs typeface="Courier New" panose="02070309020205020404" pitchFamily="49" charset="0"/>
              </a:rPr>
              <a:t>pch</a:t>
            </a:r>
            <a:r>
              <a:rPr lang="en-US" sz="1200" dirty="0">
                <a:solidFill>
                  <a:srgbClr val="002060"/>
                </a:solidFill>
                <a:latin typeface="Courier New" panose="02070309020205020404" pitchFamily="49" charset="0"/>
                <a:cs typeface="Courier New" panose="02070309020205020404" pitchFamily="49" charset="0"/>
              </a:rPr>
              <a:t>=19,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1.2)</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TRUE)</a:t>
            </a:r>
          </a:p>
          <a:p>
            <a:r>
              <a:rPr lang="en-US" sz="1200" dirty="0">
                <a:solidFill>
                  <a:srgbClr val="002060"/>
                </a:solidFill>
                <a:latin typeface="Courier New" panose="02070309020205020404" pitchFamily="49" charset="0"/>
                <a:cs typeface="Courier New" panose="02070309020205020404" pitchFamily="49" charset="0"/>
              </a:rPr>
              <a:t>legend(x = 0.05, y = 0.4, </a:t>
            </a:r>
            <a:r>
              <a:rPr lang="en-US" sz="1200" dirty="0" err="1">
                <a:solidFill>
                  <a:srgbClr val="002060"/>
                </a:solidFill>
                <a:latin typeface="Courier New" panose="02070309020205020404" pitchFamily="49" charset="0"/>
                <a:cs typeface="Courier New" panose="02070309020205020404" pitchFamily="49" charset="0"/>
              </a:rPr>
              <a:t>cex</a:t>
            </a:r>
            <a:r>
              <a:rPr lang="en-US" sz="1200" dirty="0">
                <a:solidFill>
                  <a:srgbClr val="002060"/>
                </a:solidFill>
                <a:latin typeface="Courier New" panose="02070309020205020404" pitchFamily="49" charset="0"/>
                <a:cs typeface="Courier New" panose="02070309020205020404" pitchFamily="49" charset="0"/>
              </a:rPr>
              <a:t> = 1,legend = 	</a:t>
            </a:r>
            <a:r>
              <a:rPr lang="en-US" sz="1200" dirty="0" err="1">
                <a:solidFill>
                  <a:srgbClr val="002060"/>
                </a:solidFill>
                <a:latin typeface="Courier New" panose="02070309020205020404" pitchFamily="49" charset="0"/>
                <a:cs typeface="Courier New" panose="02070309020205020404" pitchFamily="49" charset="0"/>
              </a:rPr>
              <a:t>as.character</a:t>
            </a:r>
            <a:r>
              <a:rPr lang="en-US" sz="1200" dirty="0">
                <a:solidFill>
                  <a:srgbClr val="002060"/>
                </a:solidFill>
                <a:latin typeface="Courier New" panose="02070309020205020404" pitchFamily="49" charset="0"/>
                <a:cs typeface="Courier New" panose="02070309020205020404" pitchFamily="49" charset="0"/>
              </a:rPr>
              <a:t>(levels(</a:t>
            </a:r>
            <a:r>
              <a:rPr lang="en-US" sz="1200" dirty="0" err="1">
                <a:solidFill>
                  <a:srgbClr val="002060"/>
                </a:solidFill>
                <a:latin typeface="Courier New" panose="02070309020205020404" pitchFamily="49" charset="0"/>
                <a:cs typeface="Courier New" panose="02070309020205020404" pitchFamily="49" charset="0"/>
              </a:rPr>
              <a:t>coorte_labels</a:t>
            </a:r>
            <a:r>
              <a:rPr lang="en-US" sz="1200" dirty="0">
                <a:solidFill>
                  <a:srgbClr val="002060"/>
                </a:solidFill>
                <a:latin typeface="Courier New" panose="02070309020205020404" pitchFamily="49" charset="0"/>
                <a:cs typeface="Courier New" panose="02070309020205020404" pitchFamily="49" charset="0"/>
              </a:rPr>
              <a:t>)),fill = unique(</a:t>
            </a:r>
            <a:r>
              <a:rPr lang="en-US" sz="1200" dirty="0" err="1">
                <a:solidFill>
                  <a:srgbClr val="002060"/>
                </a:solidFill>
                <a:latin typeface="Courier New" panose="02070309020205020404" pitchFamily="49" charset="0"/>
                <a:cs typeface="Courier New" panose="02070309020205020404" pitchFamily="49" charset="0"/>
              </a:rPr>
              <a:t>coorte_colors</a:t>
            </a:r>
            <a:r>
              <a:rPr lang="en-US" sz="1200" dirty="0">
                <a:solidFill>
                  <a:srgbClr val="002060"/>
                </a:solidFill>
                <a:latin typeface="Courier New" panose="02070309020205020404" pitchFamily="49" charset="0"/>
                <a:cs typeface="Courier New" panose="02070309020205020404" pitchFamily="49" charset="0"/>
              </a:rPr>
              <a:t>))</a:t>
            </a:r>
          </a:p>
          <a:p>
            <a:r>
              <a:rPr lang="en-US" sz="1200" dirty="0">
                <a:solidFill>
                  <a:srgbClr val="002060"/>
                </a:solidFill>
                <a:latin typeface="Courier New" panose="02070309020205020404" pitchFamily="49" charset="0"/>
                <a:cs typeface="Courier New" panose="02070309020205020404" pitchFamily="49" charset="0"/>
              </a:rPr>
              <a:t>par(</a:t>
            </a:r>
            <a:r>
              <a:rPr lang="en-US" sz="1200" dirty="0" err="1">
                <a:solidFill>
                  <a:srgbClr val="002060"/>
                </a:solidFill>
                <a:latin typeface="Courier New" panose="02070309020205020404" pitchFamily="49" charset="0"/>
                <a:cs typeface="Courier New" panose="02070309020205020404" pitchFamily="49" charset="0"/>
              </a:rPr>
              <a:t>xpd</a:t>
            </a:r>
            <a:r>
              <a:rPr lang="en-US" sz="1200" dirty="0">
                <a:solidFill>
                  <a:srgbClr val="002060"/>
                </a:solidFill>
                <a:latin typeface="Courier New" panose="02070309020205020404" pitchFamily="49" charset="0"/>
                <a:cs typeface="Courier New" panose="02070309020205020404" pitchFamily="49" charset="0"/>
              </a:rPr>
              <a:t> = NA)</a:t>
            </a:r>
            <a:endParaRPr lang="it-IT" sz="900" dirty="0">
              <a:solidFill>
                <a:srgbClr val="002060"/>
              </a:solidFill>
              <a:latin typeface="Courier New" panose="02070309020205020404" pitchFamily="49" charset="0"/>
              <a:cs typeface="Courier New" panose="02070309020205020404" pitchFamily="49" charset="0"/>
            </a:endParaRPr>
          </a:p>
        </p:txBody>
      </p:sp>
      <p:sp>
        <p:nvSpPr>
          <p:cNvPr id="5"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990600"/>
            <a:ext cx="8229600" cy="1219200"/>
          </a:xfrm>
        </p:spPr>
        <p:txBody>
          <a:bodyPr>
            <a:normAutofit/>
          </a:bodyPr>
          <a:lstStyle/>
          <a:p>
            <a:pPr algn="just"/>
            <a:r>
              <a:rPr lang="it-IT" dirty="0"/>
              <a:t>Lo script </a:t>
            </a:r>
            <a:r>
              <a:rPr lang="it-IT" dirty="0">
                <a:solidFill>
                  <a:srgbClr val="FF0000"/>
                </a:solidFill>
              </a:rPr>
              <a:t>R</a:t>
            </a:r>
            <a:r>
              <a:rPr lang="it-IT" dirty="0"/>
              <a:t> che segue plotta dei grafici di dispersione relativi a coppie di attributi relativi alle prestazioni generali degli studenti. </a:t>
            </a:r>
          </a:p>
          <a:p>
            <a:pPr marL="0" indent="0" algn="just">
              <a:buNone/>
            </a:pPr>
            <a:endParaRPr lang="it-IT" dirty="0"/>
          </a:p>
          <a:p>
            <a:pPr marL="0" indent="0" algn="just">
              <a:buNone/>
            </a:pPr>
            <a:endParaRPr lang="it-IT" dirty="0"/>
          </a:p>
          <a:p>
            <a:endParaRPr lang="en-US" sz="2000"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10" name="Segnaposto contenuto 2">
            <a:extLst>
              <a:ext uri="{FF2B5EF4-FFF2-40B4-BE49-F238E27FC236}">
                <a16:creationId xmlns:a16="http://schemas.microsoft.com/office/drawing/2014/main" id="{7D6E6495-424C-4525-948E-C30098166953}"/>
              </a:ext>
            </a:extLst>
          </p:cNvPr>
          <p:cNvSpPr txBox="1">
            <a:spLocks/>
          </p:cNvSpPr>
          <p:nvPr/>
        </p:nvSpPr>
        <p:spPr>
          <a:xfrm>
            <a:off x="609600" y="5181600"/>
            <a:ext cx="8229600" cy="121920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lgn="just"/>
            <a:r>
              <a:rPr lang="it-IT" dirty="0"/>
              <a:t>Lo scopo è quello di individuare visivamente delle correlazioni significative fra questi attributi.</a:t>
            </a:r>
          </a:p>
          <a:p>
            <a:pPr marL="0" indent="0" algn="just">
              <a:buFont typeface="Arial"/>
              <a:buNone/>
            </a:pPr>
            <a:endParaRPr lang="it-IT" dirty="0"/>
          </a:p>
          <a:p>
            <a:endParaRPr lang="en-US" sz="2000" dirty="0"/>
          </a:p>
        </p:txBody>
      </p:sp>
    </p:spTree>
    <p:extLst>
      <p:ext uri="{BB962C8B-B14F-4D97-AF65-F5344CB8AC3E}">
        <p14:creationId xmlns:p14="http://schemas.microsoft.com/office/powerpoint/2010/main" val="2567167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pic>
        <p:nvPicPr>
          <p:cNvPr id="6" name="Immagine 5">
            <a:extLst>
              <a:ext uri="{FF2B5EF4-FFF2-40B4-BE49-F238E27FC236}">
                <a16:creationId xmlns:a16="http://schemas.microsoft.com/office/drawing/2014/main" id="{66350360-19E7-45DE-B04C-AFFD8C1853A5}"/>
              </a:ext>
            </a:extLst>
          </p:cNvPr>
          <p:cNvPicPr>
            <a:picLocks noChangeAspect="1"/>
          </p:cNvPicPr>
          <p:nvPr/>
        </p:nvPicPr>
        <p:blipFill rotWithShape="1">
          <a:blip r:embed="rId2"/>
          <a:srcRect t="2898" r="1887" b="1708"/>
          <a:stretch/>
        </p:blipFill>
        <p:spPr>
          <a:xfrm>
            <a:off x="0" y="838199"/>
            <a:ext cx="9144000" cy="6019801"/>
          </a:xfrm>
          <a:prstGeom prst="rect">
            <a:avLst/>
          </a:prstGeom>
        </p:spPr>
      </p:pic>
    </p:spTree>
    <p:extLst>
      <p:ext uri="{BB962C8B-B14F-4D97-AF65-F5344CB8AC3E}">
        <p14:creationId xmlns:p14="http://schemas.microsoft.com/office/powerpoint/2010/main" val="665708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93988BB5-A413-49BA-BC9C-68388EF5A744}"/>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PRESTAZIONI GENERALI</a:t>
            </a:r>
            <a:endParaRPr lang="en-US" sz="2400" dirty="0">
              <a:solidFill>
                <a:schemeClr val="bg1"/>
              </a:solidFill>
            </a:endParaRPr>
          </a:p>
        </p:txBody>
      </p:sp>
      <p:sp>
        <p:nvSpPr>
          <p:cNvPr id="8" name="Segnaposto contenuto 2">
            <a:extLst>
              <a:ext uri="{FF2B5EF4-FFF2-40B4-BE49-F238E27FC236}">
                <a16:creationId xmlns:a16="http://schemas.microsoft.com/office/drawing/2014/main" id="{C2E44FE5-CCA1-4E8F-905A-F2F5CDF25092}"/>
              </a:ext>
            </a:extLst>
          </p:cNvPr>
          <p:cNvSpPr>
            <a:spLocks noGrp="1"/>
          </p:cNvSpPr>
          <p:nvPr>
            <p:ph idx="1"/>
          </p:nvPr>
        </p:nvSpPr>
        <p:spPr>
          <a:xfrm>
            <a:off x="457200" y="2028844"/>
            <a:ext cx="8229600" cy="4114800"/>
          </a:xfrm>
        </p:spPr>
        <p:txBody>
          <a:bodyPr>
            <a:normAutofit/>
          </a:bodyPr>
          <a:lstStyle/>
          <a:p>
            <a:pPr algn="just"/>
            <a:r>
              <a:rPr lang="it-IT" dirty="0"/>
              <a:t>La correlazione fra la quantità di </a:t>
            </a:r>
            <a:r>
              <a:rPr lang="it-IT" i="1" dirty="0"/>
              <a:t>crediti totali </a:t>
            </a:r>
            <a:r>
              <a:rPr lang="it-IT" dirty="0"/>
              <a:t>e quella dei soli </a:t>
            </a:r>
            <a:r>
              <a:rPr lang="it-IT" i="1" dirty="0"/>
              <a:t>crediti con voto </a:t>
            </a:r>
            <a:r>
              <a:rPr lang="it-IT" dirty="0"/>
              <a:t>è tanto palese quanto banale: il primo ammontare contiene il secondo, e la loro differenza è minima.</a:t>
            </a:r>
          </a:p>
          <a:p>
            <a:pPr lvl="1" algn="just"/>
            <a:r>
              <a:rPr lang="it-IT" dirty="0"/>
              <a:t>Non c’è bisogno di analizzare questo aspetto nel dettaglio.</a:t>
            </a:r>
          </a:p>
          <a:p>
            <a:pPr marL="0" indent="0" algn="just">
              <a:buNone/>
            </a:pPr>
            <a:endParaRPr lang="it-IT" dirty="0"/>
          </a:p>
          <a:p>
            <a:pPr marL="0" indent="0" algn="just">
              <a:buNone/>
            </a:pPr>
            <a:r>
              <a:rPr lang="it-IT" dirty="0"/>
              <a:t>Appare invece più interessante quello che accade fra altri attributi:</a:t>
            </a:r>
          </a:p>
          <a:p>
            <a:pPr algn="just"/>
            <a:r>
              <a:rPr lang="it-IT" dirty="0">
                <a:solidFill>
                  <a:srgbClr val="0070C0"/>
                </a:solidFill>
              </a:rPr>
              <a:t>punteggio del </a:t>
            </a:r>
            <a:r>
              <a:rPr lang="it-IT" i="1" dirty="0">
                <a:solidFill>
                  <a:srgbClr val="0070C0"/>
                </a:solidFill>
              </a:rPr>
              <a:t>test </a:t>
            </a:r>
            <a:r>
              <a:rPr lang="it-IT" dirty="0">
                <a:solidFill>
                  <a:srgbClr val="0070C0"/>
                </a:solidFill>
              </a:rPr>
              <a:t>di ingresso il </a:t>
            </a:r>
            <a:r>
              <a:rPr lang="it-IT" i="1" dirty="0">
                <a:solidFill>
                  <a:srgbClr val="0070C0"/>
                </a:solidFill>
              </a:rPr>
              <a:t>valore atteso del voto </a:t>
            </a:r>
          </a:p>
          <a:p>
            <a:pPr algn="just"/>
            <a:r>
              <a:rPr lang="it-IT" dirty="0">
                <a:solidFill>
                  <a:srgbClr val="0070C0"/>
                </a:solidFill>
              </a:rPr>
              <a:t>quantità di </a:t>
            </a:r>
            <a:r>
              <a:rPr lang="it-IT" i="1" dirty="0">
                <a:solidFill>
                  <a:srgbClr val="0070C0"/>
                </a:solidFill>
              </a:rPr>
              <a:t>crediti</a:t>
            </a:r>
            <a:r>
              <a:rPr lang="it-IT" dirty="0">
                <a:solidFill>
                  <a:srgbClr val="0070C0"/>
                </a:solidFill>
              </a:rPr>
              <a:t> ottenuti e il </a:t>
            </a:r>
            <a:r>
              <a:rPr lang="it-IT" i="1" dirty="0">
                <a:solidFill>
                  <a:srgbClr val="0070C0"/>
                </a:solidFill>
              </a:rPr>
              <a:t>valore atteso del voto </a:t>
            </a:r>
            <a:endParaRPr lang="it-IT" dirty="0"/>
          </a:p>
          <a:p>
            <a:pPr marL="0" indent="0" algn="just">
              <a:buNone/>
            </a:pPr>
            <a:endParaRPr lang="it-IT" dirty="0"/>
          </a:p>
          <a:p>
            <a:endParaRPr lang="en-US" sz="2000" dirty="0"/>
          </a:p>
        </p:txBody>
      </p:sp>
      <p:sp>
        <p:nvSpPr>
          <p:cNvPr id="9" name="Segnaposto contenuto 2">
            <a:extLst>
              <a:ext uri="{FF2B5EF4-FFF2-40B4-BE49-F238E27FC236}">
                <a16:creationId xmlns:a16="http://schemas.microsoft.com/office/drawing/2014/main" id="{89886170-B615-43F8-AA8E-D5565391C42A}"/>
              </a:ext>
            </a:extLst>
          </p:cNvPr>
          <p:cNvSpPr txBox="1">
            <a:spLocks/>
          </p:cNvSpPr>
          <p:nvPr/>
        </p:nvSpPr>
        <p:spPr>
          <a:xfrm>
            <a:off x="457200" y="5029199"/>
            <a:ext cx="8229600" cy="1074753"/>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lgn="just">
              <a:buFont typeface="Arial"/>
              <a:buNone/>
            </a:pPr>
            <a:endParaRPr lang="it-IT" dirty="0"/>
          </a:p>
          <a:p>
            <a:pPr marL="0" indent="0" algn="just">
              <a:buFont typeface="Arial"/>
              <a:buNone/>
            </a:pPr>
            <a:endParaRPr lang="it-IT" dirty="0"/>
          </a:p>
          <a:p>
            <a:endParaRPr lang="en-US" sz="2000" dirty="0"/>
          </a:p>
        </p:txBody>
      </p:sp>
      <p:sp>
        <p:nvSpPr>
          <p:cNvPr id="7" name="Titolo 1">
            <a:extLst>
              <a:ext uri="{FF2B5EF4-FFF2-40B4-BE49-F238E27FC236}">
                <a16:creationId xmlns:a16="http://schemas.microsoft.com/office/drawing/2014/main" id="{588E765D-4A18-43EC-9070-BBB19613F406}"/>
              </a:ext>
            </a:extLst>
          </p:cNvPr>
          <p:cNvSpPr>
            <a:spLocks noGrp="1"/>
          </p:cNvSpPr>
          <p:nvPr>
            <p:ph type="title"/>
          </p:nvPr>
        </p:nvSpPr>
        <p:spPr>
          <a:xfrm>
            <a:off x="457200" y="857240"/>
            <a:ext cx="8229600" cy="1143000"/>
          </a:xfrm>
        </p:spPr>
        <p:txBody>
          <a:bodyPr>
            <a:noAutofit/>
          </a:bodyPr>
          <a:lstStyle/>
          <a:p>
            <a:r>
              <a:rPr lang="it-IT" sz="2700" dirty="0"/>
              <a:t>CONSIDERAZIONI</a:t>
            </a:r>
            <a:endParaRPr lang="en-US" sz="2700" dirty="0"/>
          </a:p>
        </p:txBody>
      </p:sp>
    </p:spTree>
    <p:extLst>
      <p:ext uri="{BB962C8B-B14F-4D97-AF65-F5344CB8AC3E}">
        <p14:creationId xmlns:p14="http://schemas.microsoft.com/office/powerpoint/2010/main" val="1292023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Y:\GOOGLE_DRIVE\PC_SYNC\istruzione\UNIFI_ANNO_3\DMO\datamining-class-homework\img\scatter_plot_2.png"/>
          <p:cNvPicPr>
            <a:picLocks noChangeAspect="1" noChangeArrowheads="1"/>
          </p:cNvPicPr>
          <p:nvPr/>
        </p:nvPicPr>
        <p:blipFill>
          <a:blip r:embed="rId2"/>
          <a:srcRect t="10060" r="4017"/>
          <a:stretch>
            <a:fillRect/>
          </a:stretch>
        </p:blipFill>
        <p:spPr bwMode="auto">
          <a:xfrm>
            <a:off x="2428860" y="842303"/>
            <a:ext cx="6429420" cy="6015697"/>
          </a:xfrm>
          <a:prstGeom prst="rect">
            <a:avLst/>
          </a:prstGeom>
          <a:noFill/>
        </p:spPr>
      </p:pic>
      <p:sp>
        <p:nvSpPr>
          <p:cNvPr id="3" name="Titolo 1">
            <a:extLst>
              <a:ext uri="{FF2B5EF4-FFF2-40B4-BE49-F238E27FC236}">
                <a16:creationId xmlns:a16="http://schemas.microsoft.com/office/drawing/2014/main" id="{9E74EE39-EA32-4246-BC63-84D8E46682AC}"/>
              </a:ext>
            </a:extLst>
          </p:cNvPr>
          <p:cNvSpPr txBox="1">
            <a:spLocks/>
          </p:cNvSpPr>
          <p:nvPr/>
        </p:nvSpPr>
        <p:spPr>
          <a:xfrm>
            <a:off x="1447800" y="152400"/>
            <a:ext cx="8229600" cy="1143000"/>
          </a:xfrm>
          <a:prstGeom prst="rect">
            <a:avLst/>
          </a:prstGeom>
        </p:spPr>
        <p:txBody>
          <a:bodyPr>
            <a:no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it-IT" sz="2400" b="1" dirty="0">
                <a:solidFill>
                  <a:schemeClr val="bg1"/>
                </a:solidFill>
              </a:rPr>
              <a:t>DATA UNDERSTANDING: </a:t>
            </a:r>
            <a:r>
              <a:rPr lang="it-IT" sz="2400" dirty="0">
                <a:solidFill>
                  <a:schemeClr val="bg1"/>
                </a:solidFill>
              </a:rPr>
              <a:t>DETTAGLIO</a:t>
            </a:r>
            <a:endParaRPr lang="en-US" sz="2400" dirty="0">
              <a:solidFill>
                <a:schemeClr val="bg1"/>
              </a:solidFill>
            </a:endParaRPr>
          </a:p>
        </p:txBody>
      </p:sp>
      <p:sp>
        <p:nvSpPr>
          <p:cNvPr id="5" name="CasellaDiTesto 4"/>
          <p:cNvSpPr txBox="1"/>
          <p:nvPr/>
        </p:nvSpPr>
        <p:spPr>
          <a:xfrm>
            <a:off x="214282" y="1000108"/>
            <a:ext cx="2214578" cy="3693319"/>
          </a:xfrm>
          <a:prstGeom prst="rect">
            <a:avLst/>
          </a:prstGeom>
          <a:noFill/>
        </p:spPr>
        <p:txBody>
          <a:bodyPr wrap="square" rtlCol="0">
            <a:spAutoFit/>
          </a:bodyPr>
          <a:lstStyle/>
          <a:p>
            <a:r>
              <a:rPr lang="it-IT" dirty="0"/>
              <a:t>A seguito di una analisi visiva, si potrebbe </a:t>
            </a:r>
            <a:r>
              <a:rPr lang="it-IT" u="sng" dirty="0"/>
              <a:t>speculare</a:t>
            </a:r>
            <a:r>
              <a:rPr lang="it-IT" dirty="0"/>
              <a:t> che esista una correlazione lineare fra i due attributi: gli studenti che conseguono un punteggio alto nel test di ingresso sono più propensi ad ottenere voti alti negli esami.</a:t>
            </a:r>
          </a:p>
        </p:txBody>
      </p:sp>
    </p:spTree>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Unifi</Template>
  <TotalTime>678</TotalTime>
  <Words>2314</Words>
  <Application>Microsoft Office PowerPoint</Application>
  <PresentationFormat>Presentazione su schermo (4:3)</PresentationFormat>
  <Paragraphs>320</Paragraphs>
  <Slides>36</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36</vt:i4>
      </vt:variant>
    </vt:vector>
  </HeadingPairs>
  <TitlesOfParts>
    <vt:vector size="41" baseType="lpstr">
      <vt:lpstr>Arial</vt:lpstr>
      <vt:lpstr>Calibri</vt:lpstr>
      <vt:lpstr>Courier New</vt:lpstr>
      <vt:lpstr>Times New Roman</vt:lpstr>
      <vt:lpstr>Tema di Office</vt:lpstr>
      <vt:lpstr>Progetto di Data Mining</vt:lpstr>
      <vt:lpstr>DATA UNDERSTANDING: DATASET </vt:lpstr>
      <vt:lpstr>Presentazione standard di PowerPoint</vt:lpstr>
      <vt:lpstr>DATA UNDERSTANDING: TECNICHE DI VISUALIZZAZIONE </vt:lpstr>
      <vt:lpstr>DATA UNDERSTANDING: TECNICHE DI VISUALIZZAZIONE </vt:lpstr>
      <vt:lpstr>Presentazione standard di PowerPoint</vt:lpstr>
      <vt:lpstr>Presentazione standard di PowerPoint</vt:lpstr>
      <vt:lpstr>CONSIDERAZIONI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CONSIDERAZIONI</vt:lpstr>
      <vt:lpstr>CONSIDERAZIONI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CONCLUSIONI</vt:lpstr>
      <vt:lpstr>PREPROCESSING</vt:lpstr>
      <vt:lpstr>PRESTAZIONI GENERALI: dataset_gen.arff</vt:lpstr>
      <vt:lpstr>Presentazione standard di PowerPoint</vt:lpstr>
      <vt:lpstr>ESAMI DEL PRIMO ANNO: dataset_fy.arff TUTTI GLI ESAMI CON VOTO: dataset_tot.arff</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Cipriani, Simone (BHGE, Non-GE)</dc:creator>
  <cp:lastModifiedBy>Cipriani, Simone (BHGE, Non-GE)</cp:lastModifiedBy>
  <cp:revision>119</cp:revision>
  <dcterms:created xsi:type="dcterms:W3CDTF">2018-01-08T07:58:31Z</dcterms:created>
  <dcterms:modified xsi:type="dcterms:W3CDTF">2018-01-15T11:29:23Z</dcterms:modified>
</cp:coreProperties>
</file>