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86" r:id="rId29"/>
    <p:sldId id="287" r:id="rId30"/>
    <p:sldId id="278" r:id="rId31"/>
    <p:sldId id="290" r:id="rId32"/>
    <p:sldId id="288" r:id="rId33"/>
    <p:sldId id="291" r:id="rId34"/>
    <p:sldId id="292" r:id="rId35"/>
    <p:sldId id="312" r:id="rId36"/>
    <p:sldId id="293" r:id="rId37"/>
    <p:sldId id="294" r:id="rId38"/>
    <p:sldId id="295" r:id="rId39"/>
    <p:sldId id="296" r:id="rId40"/>
    <p:sldId id="314" r:id="rId41"/>
    <p:sldId id="298" r:id="rId42"/>
    <p:sldId id="307" r:id="rId43"/>
    <p:sldId id="300" r:id="rId44"/>
    <p:sldId id="301" r:id="rId45"/>
    <p:sldId id="303" r:id="rId46"/>
    <p:sldId id="302" r:id="rId47"/>
    <p:sldId id="305" r:id="rId48"/>
    <p:sldId id="304" r:id="rId49"/>
    <p:sldId id="306" r:id="rId50"/>
    <p:sldId id="316" r:id="rId51"/>
    <p:sldId id="297" r:id="rId52"/>
    <p:sldId id="299" r:id="rId53"/>
    <p:sldId id="308" r:id="rId54"/>
    <p:sldId id="309" r:id="rId55"/>
    <p:sldId id="315" r:id="rId56"/>
    <p:sldId id="310" r:id="rId57"/>
    <p:sldId id="317" r:id="rId58"/>
    <p:sldId id="311" r:id="rId59"/>
    <p:sldId id="323" r:id="rId60"/>
    <p:sldId id="324" r:id="rId61"/>
    <p:sldId id="313" r:id="rId62"/>
    <p:sldId id="318" r:id="rId63"/>
    <p:sldId id="319" r:id="rId64"/>
    <p:sldId id="320" r:id="rId65"/>
    <p:sldId id="321" r:id="rId66"/>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16" autoAdjust="0"/>
  </p:normalViewPr>
  <p:slideViewPr>
    <p:cSldViewPr snapToObjects="1">
      <p:cViewPr varScale="1">
        <p:scale>
          <a:sx n="71" d="100"/>
          <a:sy n="71" d="100"/>
        </p:scale>
        <p:origin x="1008" y="66"/>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18/01/2018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18/01/2018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a16="http://schemas.microsoft.com/office/drawing/2014/main"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p14="http://schemas.microsoft.com/office/powerpoint/2010/main"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a16="http://schemas.microsoft.com/office/drawing/2014/main"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a16="http://schemas.microsoft.com/office/drawing/2014/main"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p14="http://schemas.microsoft.com/office/powerpoint/2010/main"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a16="http://schemas.microsoft.com/office/drawing/2014/main" id="{8834E3B8-21D8-45DE-8FE9-9B887BB61C46}"/>
              </a:ext>
            </a:extLst>
          </p:cNvPr>
          <p:cNvSpPr txBox="1"/>
          <p:nvPr/>
        </p:nvSpPr>
        <p:spPr>
          <a:xfrm>
            <a:off x="179512"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a16="http://schemas.microsoft.com/office/drawing/2014/main" id="{46AE51FB-8A1D-4822-A152-48C2F3ACE934}"/>
              </a:ext>
            </a:extLst>
          </p:cNvPr>
          <p:cNvPicPr>
            <a:picLocks noChangeAspect="1"/>
          </p:cNvPicPr>
          <p:nvPr/>
        </p:nvPicPr>
        <p:blipFill rotWithShape="1">
          <a:blip r:embed="rId2"/>
          <a:srcRect l="14873" t="9187" r="11207" b="3806"/>
          <a:stretch/>
        </p:blipFill>
        <p:spPr>
          <a:xfrm>
            <a:off x="2843808" y="842147"/>
            <a:ext cx="6084168" cy="6014111"/>
          </a:xfrm>
          <a:prstGeom prst="rect">
            <a:avLst/>
          </a:prstGeom>
        </p:spPr>
      </p:pic>
      <p:pic>
        <p:nvPicPr>
          <p:cNvPr id="4" name="Immagine 3">
            <a:extLst>
              <a:ext uri="{FF2B5EF4-FFF2-40B4-BE49-F238E27FC236}">
                <a16:creationId xmlns:a16="http://schemas.microsoft.com/office/drawing/2014/main"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a16="http://schemas.microsoft.com/office/drawing/2014/main"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
        <p:nvSpPr>
          <p:cNvPr id="9" name="CasellaDiTesto 8"/>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a16="http://schemas.microsoft.com/office/drawing/2014/main"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a16="http://schemas.microsoft.com/office/drawing/2014/main"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p14="http://schemas.microsoft.com/office/powerpoint/2010/main"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051" t="1130" r="6688" b="6360"/>
          <a:stretch/>
        </p:blipFill>
        <p:spPr>
          <a:xfrm>
            <a:off x="1691680" y="818784"/>
            <a:ext cx="7460976" cy="6060353"/>
          </a:xfrm>
          <a:prstGeom prst="rect">
            <a:avLst/>
          </a:prstGeom>
        </p:spPr>
      </p:pic>
      <p:sp>
        <p:nvSpPr>
          <p:cNvPr id="7" name="CasellaDiTesto 6">
            <a:extLst>
              <a:ext uri="{FF2B5EF4-FFF2-40B4-BE49-F238E27FC236}">
                <a16:creationId xmlns:a16="http://schemas.microsoft.com/office/drawing/2014/main" id="{8834E3B8-21D8-45DE-8FE9-9B887BB61C46}"/>
              </a:ext>
            </a:extLst>
          </p:cNvPr>
          <p:cNvSpPr txBox="1"/>
          <p:nvPr/>
        </p:nvSpPr>
        <p:spPr>
          <a:xfrm>
            <a:off x="35496" y="1037049"/>
            <a:ext cx="1863198" cy="5632311"/>
          </a:xfrm>
          <a:prstGeom prst="rect">
            <a:avLst/>
          </a:prstGeom>
          <a:noFill/>
        </p:spPr>
        <p:txBody>
          <a:bodyPr wrap="square" rtlCol="0">
            <a:spAutoFit/>
          </a:bodyPr>
          <a:lstStyle/>
          <a:p>
            <a:r>
              <a:rPr lang="it-IT" dirty="0"/>
              <a:t>Due aspetti interessanti: una fascia di studenti con correlazione nulla ed una «casella» di forti correlazioni all’incirca nel centro della matrice.</a:t>
            </a:r>
          </a:p>
          <a:p>
            <a:endParaRPr lang="it-IT" dirty="0"/>
          </a:p>
          <a:p>
            <a:r>
              <a:rPr lang="it-IT" dirty="0"/>
              <a:t>Dei due, il primo è sicuramente il più inusuale. Quale aspetto reale può generare una osservazione come questa?</a:t>
            </a:r>
          </a:p>
          <a:p>
            <a:r>
              <a:rPr lang="it-IT" dirty="0"/>
              <a:t> </a:t>
            </a:r>
            <a:endParaRPr lang="en-US" dirty="0"/>
          </a:p>
        </p:txBody>
      </p:sp>
    </p:spTree>
    <p:extLst>
      <p:ext uri="{BB962C8B-B14F-4D97-AF65-F5344CB8AC3E}">
        <p14:creationId xmlns:p14="http://schemas.microsoft.com/office/powerpoint/2010/main" val="8258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4" name="Immagine 3"/>
          <p:cNvPicPr>
            <a:picLocks noChangeAspect="1"/>
          </p:cNvPicPr>
          <p:nvPr/>
        </p:nvPicPr>
        <p:blipFill rotWithShape="1">
          <a:blip r:embed="rId2">
            <a:extLst>
              <a:ext uri="{28A0092B-C50C-407E-A947-70E740481C1C}">
                <a14:useLocalDpi xmlns:a14="http://schemas.microsoft.com/office/drawing/2010/main" val="0"/>
              </a:ext>
            </a:extLst>
          </a:blip>
          <a:srcRect l="15938" t="10567" r="12153" b="4933"/>
          <a:stretch/>
        </p:blipFill>
        <p:spPr>
          <a:xfrm>
            <a:off x="2771800" y="836712"/>
            <a:ext cx="6094372" cy="6014183"/>
          </a:xfrm>
          <a:prstGeom prst="rect">
            <a:avLst/>
          </a:prstGeom>
        </p:spPr>
      </p:pic>
      <p:sp>
        <p:nvSpPr>
          <p:cNvPr id="5" name="CasellaDiTesto 4"/>
          <p:cNvSpPr txBox="1"/>
          <p:nvPr/>
        </p:nvSpPr>
        <p:spPr>
          <a:xfrm>
            <a:off x="215112" y="908720"/>
            <a:ext cx="2412672" cy="5724644"/>
          </a:xfrm>
          <a:prstGeom prst="rect">
            <a:avLst/>
          </a:prstGeom>
          <a:noFill/>
        </p:spPr>
        <p:txBody>
          <a:bodyPr wrap="square" rtlCol="0">
            <a:spAutoFit/>
          </a:bodyPr>
          <a:lstStyle/>
          <a:p>
            <a:r>
              <a:rPr lang="it-IT" dirty="0"/>
              <a:t>Si possono notare le stesse caratteristiche evidenziate per quanto riguarda gli esami a tema principalmente informatico. </a:t>
            </a:r>
          </a:p>
          <a:p>
            <a:endParaRPr lang="it-IT" dirty="0"/>
          </a:p>
          <a:p>
            <a:r>
              <a:rPr lang="it-IT" dirty="0"/>
              <a:t>In questo caso, il ruolo del «cattivo» non lo interpreta più Informatica Teorica ma è condiviso da Fisica Generale e Calcolo Numerico.</a:t>
            </a:r>
          </a:p>
          <a:p>
            <a:endParaRPr lang="it-IT" dirty="0"/>
          </a:p>
          <a:p>
            <a:r>
              <a:rPr lang="it-IT" sz="1600" dirty="0"/>
              <a:t>N.B. – Calcolo Numerico tratta argomenti che trascendono i confini fra l’informatica e la matematica: è saggio inserirlo in questo gruppo?</a:t>
            </a:r>
          </a:p>
        </p:txBody>
      </p:sp>
      <p:sp>
        <p:nvSpPr>
          <p:cNvPr id="8" name="CasellaDiTesto 7"/>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219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618456"/>
            <a:ext cx="8229600" cy="4485496"/>
          </a:xfrm>
        </p:spPr>
        <p:txBody>
          <a:bodyPr>
            <a:normAutofit fontScale="92500" lnSpcReduction="2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pPr marL="0" indent="0">
              <a:buNone/>
            </a:pPr>
            <a:endParaRPr lang="it-IT" dirty="0">
              <a:solidFill>
                <a:srgbClr val="00B050"/>
              </a:solidFill>
            </a:endParaRPr>
          </a:p>
          <a:p>
            <a:pPr marL="0" indent="0">
              <a:buNone/>
            </a:pPr>
            <a:r>
              <a:rPr lang="it-IT" dirty="0"/>
              <a:t>Inoltre, è stato deciso di esaminare anche la totalità del dataset.</a:t>
            </a:r>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29816"/>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PREPROCESSING</a:t>
            </a:r>
            <a:endParaRPr lang="en-US" sz="2400" b="1"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46856" y="2194520"/>
            <a:ext cx="8229600" cy="4114800"/>
          </a:xfrm>
        </p:spPr>
        <p:txBody>
          <a:bodyPr>
            <a:normAutofit fontScale="92500" lnSpcReduction="10000"/>
          </a:bodyPr>
          <a:lstStyle/>
          <a:p>
            <a:pPr algn="just"/>
            <a:r>
              <a:rPr lang="it-IT" dirty="0"/>
              <a:t>Vista la quantità di attributi del dataset, si è scelto di dividerlo in tre parti ottimizzate per la successiva applicazione degli algoritmi di </a:t>
            </a:r>
            <a:r>
              <a:rPr lang="it-IT" dirty="0" err="1"/>
              <a:t>clustering</a:t>
            </a:r>
            <a:r>
              <a:rPr lang="it-IT" dirty="0"/>
              <a:t>.</a:t>
            </a:r>
          </a:p>
          <a:p>
            <a:pPr algn="just"/>
            <a:endParaRPr lang="it-IT" dirty="0"/>
          </a:p>
          <a:p>
            <a:pPr algn="just"/>
            <a:r>
              <a:rPr lang="it-IT" dirty="0"/>
              <a:t>Le operazioni descritte in seguito sono state eseguite direttamente nel software </a:t>
            </a:r>
            <a:r>
              <a:rPr lang="it-IT" dirty="0" err="1"/>
              <a:t>Weka</a:t>
            </a:r>
            <a:r>
              <a:rPr lang="it-IT" dirty="0"/>
              <a:t>, mediante l’applicazione di opportuni filtri.</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marL="342900" lvl="1" indent="0" algn="r">
              <a:buNone/>
            </a:pPr>
            <a:r>
              <a:rPr lang="it-IT" dirty="0" err="1">
                <a:solidFill>
                  <a:schemeClr val="bg1">
                    <a:lumMod val="50000"/>
                  </a:schemeClr>
                </a:solidFill>
              </a:rPr>
              <a:t>dataset_gen.arff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dataset_fy.arff</a:t>
            </a:r>
            <a:endParaRPr lang="it-IT" dirty="0">
              <a:solidFill>
                <a:schemeClr val="bg1">
                  <a:lumMod val="50000"/>
                </a:schemeClr>
              </a:solidFill>
            </a:endParaRPr>
          </a:p>
          <a:p>
            <a:pPr marL="342900" lvl="1" indent="0" algn="r">
              <a:buNone/>
            </a:pPr>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p14="http://schemas.microsoft.com/office/powerpoint/2010/main" val="24234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
        <p:nvSpPr>
          <p:cNvPr id="13" name="Titolo 1">
            <a:extLst>
              <a:ext uri="{FF2B5EF4-FFF2-40B4-BE49-F238E27FC236}">
                <a16:creationId xmlns:a16="http://schemas.microsoft.com/office/drawing/2014/main" id="{99A45114-C156-4F6A-AC08-8D30CDF758E4}"/>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18004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a16="http://schemas.microsoft.com/office/drawing/2014/main"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AB7E78C5-905A-4AD1-B43E-5B41D832CB2C}"/>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PREST. GEN.</a:t>
            </a:r>
            <a:endParaRPr lang="en-US" sz="2400" dirty="0">
              <a:solidFill>
                <a:schemeClr val="bg1"/>
              </a:solidFill>
            </a:endParaRPr>
          </a:p>
        </p:txBody>
      </p:sp>
    </p:spTree>
    <p:extLst>
      <p:ext uri="{BB962C8B-B14F-4D97-AF65-F5344CB8AC3E}">
        <p14:creationId xmlns:p14="http://schemas.microsoft.com/office/powerpoint/2010/main" val="1415498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686619"/>
            <a:ext cx="8229600" cy="4766717"/>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un voto (o una data) non presente può significare che l’esame non è stato superato, oppure che non è stato nemmeno sostenuto. Vista l’impossibilità di distinguere fra queste due situazioni, si è optato per </a:t>
            </a:r>
            <a:r>
              <a:rPr lang="it-IT" dirty="0">
                <a:solidFill>
                  <a:srgbClr val="0070C0"/>
                </a:solidFill>
              </a:rPr>
              <a:t>rimuovere le istanze</a:t>
            </a:r>
            <a:r>
              <a:rPr lang="it-IT" dirty="0"/>
              <a:t> che presentano valori mancanti</a:t>
            </a:r>
            <a:r>
              <a:rPr lang="it-IT" i="1" dirty="0"/>
              <a:t>.</a:t>
            </a:r>
          </a:p>
          <a:p>
            <a:pPr lvl="1" algn="just"/>
            <a:r>
              <a:rPr lang="it-IT" dirty="0">
                <a:solidFill>
                  <a:srgbClr val="FF0000"/>
                </a:solidFill>
              </a:rPr>
              <a:t>Si è ben coscienti che questa decisione limita il tipo di informazione che sarà possibile estrapolare dai dati, ma si ritiene comunque preferibile ottenere poche informazioni corrette che rischiare di trarre conclusioni confuse.</a:t>
            </a: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
        <p:nvSpPr>
          <p:cNvPr id="14" name="Titolo 1">
            <a:extLst>
              <a:ext uri="{FF2B5EF4-FFF2-40B4-BE49-F238E27FC236}">
                <a16:creationId xmlns:a16="http://schemas.microsoft.com/office/drawing/2014/main" id="{74AF2697-5DC0-4CD9-9CF8-8527412089F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174579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701824"/>
            <a:ext cx="8229600" cy="1143000"/>
          </a:xfrm>
        </p:spPr>
        <p:txBody>
          <a:bodyPr>
            <a:noAutofit/>
          </a:bodyPr>
          <a:lstStyle/>
          <a:p>
            <a:r>
              <a:rPr lang="it-IT" sz="2700" dirty="0"/>
              <a:t>ESAMI DEL PRIMO ANNO: </a:t>
            </a:r>
            <a:r>
              <a:rPr lang="it-IT" sz="2800" dirty="0" err="1">
                <a:solidFill>
                  <a:schemeClr val="bg1">
                    <a:lumMod val="50000"/>
                  </a:schemeClr>
                </a:solidFill>
              </a:rPr>
              <a:t>dataset_fy.arff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204864"/>
            <a:ext cx="8229600" cy="4766717"/>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None/>
            </a:pPr>
            <a:r>
              <a:rPr lang="it-IT" dirty="0">
                <a:solidFill>
                  <a:schemeClr val="bg1">
                    <a:lumMod val="50000"/>
                  </a:schemeClr>
                </a:solidFill>
              </a:rPr>
              <a:t>Ancora sulla scelta di rimuovere le istanze con valori mancanti:</a:t>
            </a:r>
          </a:p>
          <a:p>
            <a:pPr marL="0" indent="0" algn="just">
              <a:buNone/>
            </a:pPr>
            <a:endParaRPr lang="it-IT" dirty="0">
              <a:solidFill>
                <a:schemeClr val="bg1">
                  <a:lumMod val="50000"/>
                </a:schemeClr>
              </a:solidFill>
            </a:endParaRPr>
          </a:p>
          <a:p>
            <a:pPr algn="just"/>
            <a:r>
              <a:rPr lang="it-IT" dirty="0"/>
              <a:t>L’altra ovvia strategia per risolvere questo problema sarebbe stata quella di </a:t>
            </a:r>
            <a:r>
              <a:rPr lang="it-IT" dirty="0">
                <a:solidFill>
                  <a:schemeClr val="bg1">
                    <a:lumMod val="50000"/>
                  </a:schemeClr>
                </a:solidFill>
              </a:rPr>
              <a:t>riempire gli attributi vuoti con la media o la moda dell’attributo.</a:t>
            </a:r>
            <a:r>
              <a:rPr lang="it-IT" dirty="0"/>
              <a:t> Questa strada non è stata scelta a causa della natura dei dati: nonostante per alcune coorti su alcuni esami la distribuzione dei risultati può sembrare gaussiana, in tutti gli altri casi si sarebbe distorta sensibilmente.</a:t>
            </a:r>
          </a:p>
        </p:txBody>
      </p:sp>
      <p:sp>
        <p:nvSpPr>
          <p:cNvPr id="13" name="Titolo 1">
            <a:extLst>
              <a:ext uri="{FF2B5EF4-FFF2-40B4-BE49-F238E27FC236}">
                <a16:creationId xmlns:a16="http://schemas.microsoft.com/office/drawing/2014/main" id="{57181002-2BFC-420B-9603-D988E401C7C8}"/>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606924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33DA16F-D536-4619-9DCD-EF2DA640EAA3}"/>
              </a:ext>
            </a:extLst>
          </p:cNvPr>
          <p:cNvPicPr>
            <a:picLocks noChangeAspect="1"/>
          </p:cNvPicPr>
          <p:nvPr/>
        </p:nvPicPr>
        <p:blipFill>
          <a:blip r:embed="rId2"/>
          <a:stretch>
            <a:fillRect/>
          </a:stretch>
        </p:blipFill>
        <p:spPr>
          <a:xfrm>
            <a:off x="-2577" y="1123964"/>
            <a:ext cx="9144000" cy="5734036"/>
          </a:xfrm>
          <a:prstGeom prst="rect">
            <a:avLst/>
          </a:prstGeom>
        </p:spPr>
      </p:pic>
      <p:sp>
        <p:nvSpPr>
          <p:cNvPr id="5" name="CasellaDiTesto 4">
            <a:extLst>
              <a:ext uri="{FF2B5EF4-FFF2-40B4-BE49-F238E27FC236}">
                <a16:creationId xmlns:a16="http://schemas.microsoft.com/office/drawing/2014/main" id="{441C4DC8-3C4D-4FEC-8306-5805693390D0}"/>
              </a:ext>
            </a:extLst>
          </p:cNvPr>
          <p:cNvSpPr txBox="1"/>
          <p:nvPr/>
        </p:nvSpPr>
        <p:spPr>
          <a:xfrm>
            <a:off x="35496" y="764704"/>
            <a:ext cx="4884992" cy="369332"/>
          </a:xfrm>
          <a:prstGeom prst="rect">
            <a:avLst/>
          </a:prstGeom>
          <a:noFill/>
        </p:spPr>
        <p:txBody>
          <a:bodyPr wrap="none" rtlCol="0">
            <a:spAutoFit/>
          </a:bodyPr>
          <a:lstStyle/>
          <a:p>
            <a:r>
              <a:rPr lang="it-IT" dirty="0"/>
              <a:t>Il dataset così trattato si presenta in questo modo:</a:t>
            </a:r>
            <a:endParaRPr lang="en-US" dirty="0"/>
          </a:p>
        </p:txBody>
      </p:sp>
      <p:sp>
        <p:nvSpPr>
          <p:cNvPr id="6" name="Titolo 1">
            <a:extLst>
              <a:ext uri="{FF2B5EF4-FFF2-40B4-BE49-F238E27FC236}">
                <a16:creationId xmlns:a16="http://schemas.microsoft.com/office/drawing/2014/main" id="{F7146A03-5206-498D-9012-91F34CD2CFF0}"/>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DATASET PRIMO ANNO</a:t>
            </a:r>
            <a:endParaRPr lang="en-US" sz="2400" dirty="0">
              <a:solidFill>
                <a:schemeClr val="bg1"/>
              </a:solidFill>
            </a:endParaRPr>
          </a:p>
        </p:txBody>
      </p:sp>
    </p:spTree>
    <p:extLst>
      <p:ext uri="{BB962C8B-B14F-4D97-AF65-F5344CB8AC3E}">
        <p14:creationId xmlns:p14="http://schemas.microsoft.com/office/powerpoint/2010/main" val="2790463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TOTALITÀ DEL DATASET: </a:t>
            </a:r>
            <a:r>
              <a:rPr lang="it-IT" sz="2800" dirty="0" err="1">
                <a:solidFill>
                  <a:schemeClr val="bg1">
                    <a:lumMod val="50000"/>
                  </a:schemeClr>
                </a:solidFill>
              </a:rPr>
              <a:t>dataset_tot.arff</a:t>
            </a:r>
            <a:endParaRPr lang="en-US" sz="27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467544" y="2060848"/>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considerazioni espresse precedentemente riguardo all’attributo</a:t>
            </a:r>
            <a:r>
              <a:rPr lang="it-IT" dirty="0">
                <a:solidFill>
                  <a:srgbClr val="0070C0"/>
                </a:solidFill>
              </a:rPr>
              <a:t> classe</a:t>
            </a:r>
            <a:r>
              <a:rPr lang="it-IT" dirty="0"/>
              <a:t>, alla </a:t>
            </a:r>
            <a:r>
              <a:rPr lang="it-IT" dirty="0">
                <a:solidFill>
                  <a:srgbClr val="0070C0"/>
                </a:solidFill>
              </a:rPr>
              <a:t>normalizzazione</a:t>
            </a:r>
            <a:r>
              <a:rPr lang="it-IT" dirty="0"/>
              <a:t> degli attributi numerici e alla scelta di </a:t>
            </a:r>
            <a:r>
              <a:rPr lang="it-IT" dirty="0">
                <a:solidFill>
                  <a:srgbClr val="0070C0"/>
                </a:solidFill>
              </a:rPr>
              <a:t>ignorare i valori mancanti</a:t>
            </a:r>
            <a:r>
              <a:rPr lang="it-IT" dirty="0"/>
              <a:t>.</a:t>
            </a:r>
          </a:p>
          <a:p>
            <a:pPr lvl="1" algn="just"/>
            <a:r>
              <a:rPr lang="it-IT" sz="1600" dirty="0">
                <a:solidFill>
                  <a:schemeClr val="bg1">
                    <a:lumMod val="50000"/>
                  </a:schemeClr>
                </a:solidFill>
              </a:rPr>
              <a:t>Riguardo alla normalizzazione: un attributo voto pari a zero significa che è stato conseguito il voto minimo sufficiente per quella materia, non che l’esame non è stato superato!</a:t>
            </a:r>
          </a:p>
          <a:p>
            <a:pPr algn="just"/>
            <a:endParaRPr lang="it-IT" dirty="0"/>
          </a:p>
          <a:p>
            <a:pPr algn="just"/>
            <a:r>
              <a:rPr lang="it-IT" dirty="0"/>
              <a:t>Riguardo ad </a:t>
            </a:r>
            <a:r>
              <a:rPr lang="it-IT" i="1" dirty="0"/>
              <a:t>Inglese</a:t>
            </a:r>
            <a:r>
              <a:rPr lang="it-IT" dirty="0"/>
              <a:t> e </a:t>
            </a:r>
            <a:r>
              <a:rPr lang="it-IT" i="1" dirty="0"/>
              <a:t>Competenze</a:t>
            </a:r>
            <a:r>
              <a:rPr lang="it-IT" dirty="0"/>
              <a:t> </a:t>
            </a:r>
            <a:r>
              <a:rPr lang="it-IT" i="1" dirty="0"/>
              <a:t>Aziendali,</a:t>
            </a:r>
            <a:r>
              <a:rPr lang="it-IT" dirty="0"/>
              <a:t> non ci sono ovviamente dati relativi al voto: la presenza di un valore nell’attributo data è indice dell’avvenuta acquisizione dell’idoneità. </a:t>
            </a:r>
            <a:r>
              <a:rPr lang="it-IT" dirty="0">
                <a:solidFill>
                  <a:srgbClr val="0070C0"/>
                </a:solidFill>
              </a:rPr>
              <a:t>Gli attributi relativi alla valutazione di questi due corsi sono stati semplicemente eliminati</a:t>
            </a:r>
            <a:r>
              <a:rPr lang="it-IT" dirty="0"/>
              <a:t>.</a:t>
            </a:r>
          </a:p>
          <a:p>
            <a:pPr algn="just"/>
            <a:endParaRPr lang="it-IT" dirty="0"/>
          </a:p>
        </p:txBody>
      </p:sp>
      <p:sp>
        <p:nvSpPr>
          <p:cNvPr id="14" name="Titolo 1">
            <a:extLst>
              <a:ext uri="{FF2B5EF4-FFF2-40B4-BE49-F238E27FC236}">
                <a16:creationId xmlns:a16="http://schemas.microsoft.com/office/drawing/2014/main" id="{42DB3707-21C9-48D1-B7B2-B5432493365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594740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6645B02-7D19-47DF-AF35-6848CA195F3F}"/>
              </a:ext>
            </a:extLst>
          </p:cNvPr>
          <p:cNvPicPr>
            <a:picLocks noChangeAspect="1"/>
          </p:cNvPicPr>
          <p:nvPr/>
        </p:nvPicPr>
        <p:blipFill>
          <a:blip r:embed="rId2"/>
          <a:stretch>
            <a:fillRect/>
          </a:stretch>
        </p:blipFill>
        <p:spPr>
          <a:xfrm>
            <a:off x="1" y="836713"/>
            <a:ext cx="9144000" cy="6021288"/>
          </a:xfrm>
          <a:prstGeom prst="rect">
            <a:avLst/>
          </a:prstGeom>
        </p:spPr>
      </p:pic>
      <p:sp>
        <p:nvSpPr>
          <p:cNvPr id="6" name="Titolo 1">
            <a:extLst>
              <a:ext uri="{FF2B5EF4-FFF2-40B4-BE49-F238E27FC236}">
                <a16:creationId xmlns:a16="http://schemas.microsoft.com/office/drawing/2014/main" id="{8B558D66-B033-44AA-8FAE-F1A060AFC119}"/>
              </a:ext>
            </a:extLst>
          </p:cNvPr>
          <p:cNvSpPr txBox="1">
            <a:spLocks/>
          </p:cNvSpPr>
          <p:nvPr/>
        </p:nvSpPr>
        <p:spPr>
          <a:xfrm>
            <a:off x="2175048"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PREPROCESSING</a:t>
            </a:r>
            <a:r>
              <a:rPr lang="it-IT" sz="2400" dirty="0">
                <a:solidFill>
                  <a:schemeClr val="bg1"/>
                </a:solidFill>
              </a:rPr>
              <a:t>: TUTTO IL DATASET</a:t>
            </a:r>
            <a:endParaRPr lang="en-US" sz="2400" dirty="0">
              <a:solidFill>
                <a:schemeClr val="bg1"/>
              </a:solidFill>
            </a:endParaRPr>
          </a:p>
        </p:txBody>
      </p:sp>
    </p:spTree>
    <p:extLst>
      <p:ext uri="{BB962C8B-B14F-4D97-AF65-F5344CB8AC3E}">
        <p14:creationId xmlns:p14="http://schemas.microsoft.com/office/powerpoint/2010/main" val="1302608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050504"/>
            <a:ext cx="8229600" cy="4114800"/>
          </a:xfrm>
        </p:spPr>
        <p:txBody>
          <a:bodyPr>
            <a:normAutofit/>
          </a:bodyPr>
          <a:lstStyle/>
          <a:p>
            <a:pPr algn="just"/>
            <a:r>
              <a:rPr lang="it-IT" dirty="0"/>
              <a:t>Per ogni dataset </a:t>
            </a:r>
            <a:r>
              <a:rPr lang="it-IT" dirty="0" err="1"/>
              <a:t>preprocessato</a:t>
            </a:r>
            <a:r>
              <a:rPr lang="it-IT" dirty="0"/>
              <a:t>, si applicherà ripetutamente un algoritmo di </a:t>
            </a:r>
            <a:r>
              <a:rPr lang="it-IT" dirty="0" err="1"/>
              <a:t>clustering</a:t>
            </a:r>
            <a:r>
              <a:rPr lang="it-IT" dirty="0"/>
              <a:t> cambiandone di volta in volta i parametri </a:t>
            </a:r>
            <a:r>
              <a:rPr lang="it-IT" sz="1900" dirty="0"/>
              <a:t>(ad esempio, il </a:t>
            </a:r>
            <a:r>
              <a:rPr lang="it-IT" sz="1900" dirty="0" err="1"/>
              <a:t>seed</a:t>
            </a:r>
            <a:r>
              <a:rPr lang="it-IT" sz="1900" dirty="0"/>
              <a:t> per generare casualmente la posizione dei </a:t>
            </a:r>
            <a:r>
              <a:rPr lang="it-IT" sz="1900" dirty="0" err="1"/>
              <a:t>centroidi</a:t>
            </a:r>
            <a:r>
              <a:rPr lang="it-IT" sz="1900" dirty="0"/>
              <a:t> iniziali) </a:t>
            </a:r>
            <a:r>
              <a:rPr lang="it-IT" dirty="0"/>
              <a:t>e valutandone le prestazioni. </a:t>
            </a:r>
          </a:p>
          <a:p>
            <a:pPr marL="0" indent="0" algn="just">
              <a:buNone/>
            </a:pPr>
            <a:endParaRPr lang="it-IT" dirty="0"/>
          </a:p>
          <a:p>
            <a:pPr lvl="1" algn="just"/>
            <a:r>
              <a:rPr lang="it-IT" dirty="0"/>
              <a:t>Si prevede di usare due algoritmi di </a:t>
            </a:r>
            <a:r>
              <a:rPr lang="it-IT" dirty="0" err="1">
                <a:solidFill>
                  <a:srgbClr val="FF0000"/>
                </a:solidFill>
              </a:rPr>
              <a:t>clustering</a:t>
            </a:r>
            <a:r>
              <a:rPr lang="it-IT" dirty="0">
                <a:solidFill>
                  <a:srgbClr val="FF0000"/>
                </a:solidFill>
              </a:rPr>
              <a:t> partizionale</a:t>
            </a:r>
            <a:r>
              <a:rPr lang="it-IT" dirty="0"/>
              <a:t>: </a:t>
            </a:r>
          </a:p>
          <a:p>
            <a:pPr lvl="2" algn="just"/>
            <a:r>
              <a:rPr lang="it-IT" dirty="0">
                <a:solidFill>
                  <a:srgbClr val="C00000"/>
                </a:solidFill>
              </a:rPr>
              <a:t>K-MEANS</a:t>
            </a:r>
          </a:p>
          <a:p>
            <a:pPr lvl="2" algn="just"/>
            <a:r>
              <a:rPr lang="it-IT" dirty="0">
                <a:solidFill>
                  <a:srgbClr val="C00000"/>
                </a:solidFill>
              </a:rPr>
              <a:t>DBSCAN</a:t>
            </a:r>
          </a:p>
          <a:p>
            <a:pPr marL="685800" lvl="2" indent="0" algn="just">
              <a:buNone/>
            </a:pPr>
            <a:endParaRPr lang="it-IT" dirty="0">
              <a:solidFill>
                <a:srgbClr val="C00000"/>
              </a:solidFill>
            </a:endParaRPr>
          </a:p>
          <a:p>
            <a:pPr lvl="1" algn="just"/>
            <a:r>
              <a:rPr lang="it-IT" dirty="0"/>
              <a:t>Inoltre, si userà anche un algoritmo </a:t>
            </a:r>
            <a:r>
              <a:rPr lang="it-IT" dirty="0" err="1"/>
              <a:t>agglomerativo</a:t>
            </a:r>
            <a:r>
              <a:rPr lang="it-IT" dirty="0"/>
              <a:t> per la creazione di </a:t>
            </a:r>
            <a:r>
              <a:rPr lang="it-IT" dirty="0">
                <a:solidFill>
                  <a:srgbClr val="FF0000"/>
                </a:solidFill>
              </a:rPr>
              <a:t>cluster gerarchici</a:t>
            </a:r>
            <a:r>
              <a:rPr lang="it-IT" dirty="0"/>
              <a:t>.</a:t>
            </a:r>
          </a:p>
        </p:txBody>
      </p:sp>
    </p:spTree>
    <p:extLst>
      <p:ext uri="{BB962C8B-B14F-4D97-AF65-F5344CB8AC3E}">
        <p14:creationId xmlns:p14="http://schemas.microsoft.com/office/powerpoint/2010/main" val="12172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063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45840"/>
            <a:ext cx="8229600" cy="1143000"/>
          </a:xfrm>
        </p:spPr>
        <p:txBody>
          <a:bodyPr>
            <a:noAutofit/>
          </a:bodyPr>
          <a:lstStyle/>
          <a:p>
            <a:r>
              <a:rPr lang="it-IT" sz="2700" i="1" dirty="0"/>
              <a:t>‘’ALGORITMO’’</a:t>
            </a:r>
            <a:r>
              <a:rPr lang="it-IT" sz="2700" dirty="0"/>
              <a:t> DI CLUSTER ANALYSIS</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420888"/>
            <a:ext cx="8229600" cy="4114800"/>
          </a:xfrm>
        </p:spPr>
        <p:txBody>
          <a:bodyPr>
            <a:normAutofit/>
          </a:bodyPr>
          <a:lstStyle/>
          <a:p>
            <a:pPr algn="just"/>
            <a:r>
              <a:rPr lang="it-IT" dirty="0"/>
              <a:t>Una volta ottenuto un risultato soddisfacente, si eseguiranno (se necessarie) delle operazioni di </a:t>
            </a:r>
            <a:r>
              <a:rPr lang="it-IT" i="1" dirty="0" err="1"/>
              <a:t>postprocessing</a:t>
            </a:r>
            <a:r>
              <a:rPr lang="it-IT" dirty="0"/>
              <a:t> per rendere comprensibili e presentabili le informazioni ottenute.</a:t>
            </a:r>
          </a:p>
          <a:p>
            <a:pPr algn="just"/>
            <a:endParaRPr lang="it-IT" dirty="0"/>
          </a:p>
          <a:p>
            <a:pPr algn="just"/>
            <a:r>
              <a:rPr lang="it-IT" dirty="0"/>
              <a:t>Si commenterà poi quanto ottenuto evidenziando i punti interessanti e cercando di trarne delle conclusioni.</a:t>
            </a:r>
          </a:p>
        </p:txBody>
      </p:sp>
    </p:spTree>
    <p:extLst>
      <p:ext uri="{BB962C8B-B14F-4D97-AF65-F5344CB8AC3E}">
        <p14:creationId xmlns:p14="http://schemas.microsoft.com/office/powerpoint/2010/main" val="2012740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67544" y="1690152"/>
            <a:ext cx="8229600" cy="4403144"/>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p>
          <a:p>
            <a:pPr marL="0" indent="0" algn="ctr">
              <a:buNone/>
            </a:pPr>
            <a:r>
              <a:rPr lang="it-IT" sz="2200" b="1" dirty="0"/>
              <a:t>K-MEANS</a:t>
            </a:r>
          </a:p>
          <a:p>
            <a:pPr algn="just"/>
            <a:endParaRPr lang="it-IT" sz="1800" dirty="0"/>
          </a:p>
          <a:p>
            <a:pPr algn="just"/>
            <a:endParaRPr lang="it-IT" sz="1800"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algn="just"/>
            <a:r>
              <a:rPr lang="it-IT" sz="2000" dirty="0"/>
              <a:t>La distanza euclidea è una metrica per la distanza lineare piuttosto standard, non si sono viste ragioni per cui non potrebbe essere utilizzata su questo dataset.</a:t>
            </a:r>
          </a:p>
          <a:p>
            <a:pPr algn="just"/>
            <a:endParaRPr lang="it-IT" sz="1800" dirty="0"/>
          </a:p>
          <a:p>
            <a:pPr algn="just"/>
            <a:endParaRPr lang="it-IT" sz="1800" dirty="0"/>
          </a:p>
          <a:p>
            <a:pPr algn="just"/>
            <a:endParaRPr lang="it-IT" sz="1800" dirty="0"/>
          </a:p>
        </p:txBody>
      </p:sp>
      <p:pic>
        <p:nvPicPr>
          <p:cNvPr id="14" name="Immagine 13">
            <a:extLst>
              <a:ext uri="{FF2B5EF4-FFF2-40B4-BE49-F238E27FC236}">
                <a16:creationId xmlns:a16="http://schemas.microsoft.com/office/drawing/2014/main" id="{308C74C4-E63C-43CF-8511-DF9D91A0B6EA}"/>
              </a:ext>
            </a:extLst>
          </p:cNvPr>
          <p:cNvPicPr>
            <a:picLocks noChangeAspect="1"/>
          </p:cNvPicPr>
          <p:nvPr/>
        </p:nvPicPr>
        <p:blipFill>
          <a:blip r:embed="rId2"/>
          <a:stretch>
            <a:fillRect/>
          </a:stretch>
        </p:blipFill>
        <p:spPr>
          <a:xfrm>
            <a:off x="1560588" y="3140968"/>
            <a:ext cx="6022824" cy="1142260"/>
          </a:xfrm>
          <a:prstGeom prst="rect">
            <a:avLst/>
          </a:prstGeom>
        </p:spPr>
      </p:pic>
    </p:spTree>
    <p:extLst>
      <p:ext uri="{BB962C8B-B14F-4D97-AF65-F5344CB8AC3E}">
        <p14:creationId xmlns:p14="http://schemas.microsoft.com/office/powerpoint/2010/main" val="3066013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1124744"/>
            <a:ext cx="8229600" cy="5688632"/>
          </a:xfrm>
        </p:spPr>
        <p:txBody>
          <a:bodyPr>
            <a:normAutofit/>
          </a:bodyPr>
          <a:lstStyle/>
          <a:p>
            <a:pPr marL="0" indent="0" algn="just">
              <a:buNone/>
            </a:pPr>
            <a:r>
              <a:rPr lang="it-IT" sz="2200" dirty="0"/>
              <a:t>Impostazioni comuni ai vari algoritmi di </a:t>
            </a:r>
            <a:r>
              <a:rPr lang="it-IT" sz="2200" dirty="0" err="1"/>
              <a:t>clustering</a:t>
            </a:r>
            <a:r>
              <a:rPr lang="it-IT" sz="2200" dirty="0"/>
              <a:t> impiegati: </a:t>
            </a:r>
            <a:r>
              <a:rPr lang="it-IT" sz="2200" b="1" dirty="0"/>
              <a:t>DBSCAN</a:t>
            </a:r>
          </a:p>
          <a:p>
            <a:pPr marL="0" indent="0" algn="just">
              <a:buNone/>
            </a:pPr>
            <a:endParaRPr lang="it-IT" sz="2200" b="1" dirty="0"/>
          </a:p>
          <a:p>
            <a:pPr algn="just"/>
            <a:endParaRPr lang="it-IT" sz="1800" dirty="0"/>
          </a:p>
          <a:p>
            <a:pPr algn="just"/>
            <a:endParaRPr lang="it-IT" sz="1800" dirty="0"/>
          </a:p>
          <a:p>
            <a:pPr marL="0" indent="0" algn="just">
              <a:buNone/>
            </a:pPr>
            <a:endParaRPr lang="it-IT" sz="1800" dirty="0"/>
          </a:p>
          <a:p>
            <a:pPr marL="0" indent="0" algn="just">
              <a:buNone/>
            </a:pPr>
            <a:endParaRPr lang="it-IT" sz="1800" dirty="0"/>
          </a:p>
          <a:p>
            <a:pPr marL="0" indent="0" algn="just">
              <a:buNone/>
            </a:pPr>
            <a:endParaRPr lang="it-IT" sz="1800" dirty="0"/>
          </a:p>
          <a:p>
            <a:pPr algn="just"/>
            <a:r>
              <a:rPr lang="it-IT" sz="1800" dirty="0"/>
              <a:t>Nella distanza euclidea è stato settato a </a:t>
            </a:r>
            <a:r>
              <a:rPr lang="it-IT" sz="1800" i="1" dirty="0" err="1"/>
              <a:t>true</a:t>
            </a:r>
            <a:r>
              <a:rPr lang="it-IT" sz="1800" dirty="0"/>
              <a:t> questo flag in quanto ogni attributo numerico ha già una scala di valori consistente. Inoltre, questo consente di poter impostare valori su una scala da 0 a 100 (in linea con quella degli attributi) per il parametro epsilon di DBSCAN:</a:t>
            </a:r>
          </a:p>
          <a:p>
            <a:pPr marL="0" indent="0" algn="just">
              <a:buNone/>
            </a:pPr>
            <a:endParaRPr lang="it-IT" sz="1800" dirty="0"/>
          </a:p>
        </p:txBody>
      </p:sp>
      <p:pic>
        <p:nvPicPr>
          <p:cNvPr id="5" name="Immagine 4">
            <a:extLst>
              <a:ext uri="{FF2B5EF4-FFF2-40B4-BE49-F238E27FC236}">
                <a16:creationId xmlns:a16="http://schemas.microsoft.com/office/drawing/2014/main" id="{8A5E1CC1-3426-4909-AE16-731320B8C526}"/>
              </a:ext>
            </a:extLst>
          </p:cNvPr>
          <p:cNvPicPr>
            <a:picLocks noChangeAspect="1"/>
          </p:cNvPicPr>
          <p:nvPr/>
        </p:nvPicPr>
        <p:blipFill>
          <a:blip r:embed="rId2"/>
          <a:stretch>
            <a:fillRect/>
          </a:stretch>
        </p:blipFill>
        <p:spPr>
          <a:xfrm>
            <a:off x="1432729" y="2811464"/>
            <a:ext cx="6401870" cy="482624"/>
          </a:xfrm>
          <a:prstGeom prst="rect">
            <a:avLst/>
          </a:prstGeom>
        </p:spPr>
      </p:pic>
      <p:pic>
        <p:nvPicPr>
          <p:cNvPr id="7" name="Immagine 6">
            <a:extLst>
              <a:ext uri="{FF2B5EF4-FFF2-40B4-BE49-F238E27FC236}">
                <a16:creationId xmlns:a16="http://schemas.microsoft.com/office/drawing/2014/main" id="{6327CE6B-7B82-4D42-9EE3-60F639D3A68E}"/>
              </a:ext>
            </a:extLst>
          </p:cNvPr>
          <p:cNvPicPr>
            <a:picLocks noChangeAspect="1"/>
          </p:cNvPicPr>
          <p:nvPr/>
        </p:nvPicPr>
        <p:blipFill>
          <a:blip r:embed="rId3"/>
          <a:stretch>
            <a:fillRect/>
          </a:stretch>
        </p:blipFill>
        <p:spPr>
          <a:xfrm>
            <a:off x="1490307" y="2115372"/>
            <a:ext cx="6286714" cy="577520"/>
          </a:xfrm>
          <a:prstGeom prst="rect">
            <a:avLst/>
          </a:prstGeom>
        </p:spPr>
      </p:pic>
      <p:pic>
        <p:nvPicPr>
          <p:cNvPr id="8" name="Immagine 7">
            <a:extLst>
              <a:ext uri="{FF2B5EF4-FFF2-40B4-BE49-F238E27FC236}">
                <a16:creationId xmlns:a16="http://schemas.microsoft.com/office/drawing/2014/main" id="{E960F73C-AF0C-413C-9822-563979ED7799}"/>
              </a:ext>
            </a:extLst>
          </p:cNvPr>
          <p:cNvPicPr>
            <a:picLocks noChangeAspect="1"/>
          </p:cNvPicPr>
          <p:nvPr/>
        </p:nvPicPr>
        <p:blipFill>
          <a:blip r:embed="rId4"/>
          <a:stretch>
            <a:fillRect/>
          </a:stretch>
        </p:blipFill>
        <p:spPr>
          <a:xfrm>
            <a:off x="1404162" y="4968043"/>
            <a:ext cx="6462140" cy="1197261"/>
          </a:xfrm>
          <a:prstGeom prst="rect">
            <a:avLst/>
          </a:prstGeom>
        </p:spPr>
      </p:pic>
      <p:sp>
        <p:nvSpPr>
          <p:cNvPr id="14" name="Titolo 1">
            <a:extLst>
              <a:ext uri="{FF2B5EF4-FFF2-40B4-BE49-F238E27FC236}">
                <a16:creationId xmlns:a16="http://schemas.microsoft.com/office/drawing/2014/main" id="{58903378-FC01-4358-BF63-3037E1FB512A}"/>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IMPOSTAZIONI ALGORITMI</a:t>
            </a:r>
            <a:endParaRPr lang="en-US" sz="2400" dirty="0">
              <a:solidFill>
                <a:schemeClr val="bg1"/>
              </a:solidFill>
            </a:endParaRPr>
          </a:p>
        </p:txBody>
      </p:sp>
    </p:spTree>
    <p:extLst>
      <p:ext uri="{BB962C8B-B14F-4D97-AF65-F5344CB8AC3E}">
        <p14:creationId xmlns:p14="http://schemas.microsoft.com/office/powerpoint/2010/main" val="2462833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75603"/>
            <a:ext cx="7793551"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20</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16.061359541603178</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(109.0)     (37.0)     (66.0)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62.1284    56.8649    50.4848</a:t>
            </a:r>
          </a:p>
          <a:p>
            <a:r>
              <a:rPr lang="en-US" sz="1300" dirty="0">
                <a:solidFill>
                  <a:srgbClr val="7030A0"/>
                </a:solidFill>
                <a:latin typeface="Courier New" panose="02070309020205020404" pitchFamily="49" charset="0"/>
                <a:cs typeface="Courier New" panose="02070309020205020404" pitchFamily="49" charset="0"/>
              </a:rPr>
              <a:t>                   +/-15.9495 +/-13.8197 +/-17.2597 +/-16.0425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58.5404     91.208    47.8979    10.5556</a:t>
            </a:r>
          </a:p>
          <a:p>
            <a:r>
              <a:rPr lang="en-US" sz="1300" dirty="0">
                <a:solidFill>
                  <a:srgbClr val="7030A0"/>
                </a:solidFill>
                <a:latin typeface="Courier New" panose="02070309020205020404" pitchFamily="49" charset="0"/>
                <a:cs typeface="Courier New" panose="02070309020205020404" pitchFamily="49" charset="0"/>
              </a:rPr>
              <a:t>                   +/-37.2117  +/-9.4386 +/-10.7281  +/-9.5512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60.0982    95.3941    50.3034     7.2975</a:t>
            </a:r>
          </a:p>
          <a:p>
            <a:r>
              <a:rPr lang="en-US" sz="1300" dirty="0">
                <a:solidFill>
                  <a:srgbClr val="7030A0"/>
                </a:solidFill>
                <a:latin typeface="Courier New" panose="02070309020205020404" pitchFamily="49" charset="0"/>
                <a:cs typeface="Courier New" panose="02070309020205020404" pitchFamily="49" charset="0"/>
              </a:rPr>
              <a:t>                   +/-40.1568  +/-7.2122 +/-13.1235  +/-8.8492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46.4078    56.3162    47.6091    29.3706</a:t>
            </a:r>
          </a:p>
          <a:p>
            <a:r>
              <a:rPr lang="en-US" sz="1300" dirty="0">
                <a:solidFill>
                  <a:srgbClr val="7030A0"/>
                </a:solidFill>
                <a:latin typeface="Courier New" panose="02070309020205020404" pitchFamily="49" charset="0"/>
                <a:cs typeface="Courier New" panose="02070309020205020404" pitchFamily="49" charset="0"/>
              </a:rPr>
              <a:t>                   +/-22.3971 +/-15.0199 +/-13.4264 +/-26.3345</a:t>
            </a:r>
          </a:p>
        </p:txBody>
      </p:sp>
      <p:sp>
        <p:nvSpPr>
          <p:cNvPr id="5" name="CasellaDiTesto 4">
            <a:extLst>
              <a:ext uri="{FF2B5EF4-FFF2-40B4-BE49-F238E27FC236}">
                <a16:creationId xmlns:a16="http://schemas.microsoft.com/office/drawing/2014/main" id="{41BAB8D5-FD07-4549-826E-FFEBF87D1079}"/>
              </a:ext>
            </a:extLst>
          </p:cNvPr>
          <p:cNvSpPr txBox="1"/>
          <p:nvPr/>
        </p:nvSpPr>
        <p:spPr>
          <a:xfrm>
            <a:off x="334779" y="1484784"/>
            <a:ext cx="1572925" cy="523220"/>
          </a:xfrm>
          <a:prstGeom prst="rect">
            <a:avLst/>
          </a:prstGeom>
          <a:noFill/>
        </p:spPr>
        <p:txBody>
          <a:bodyPr wrap="square" rtlCol="0">
            <a:spAutoFit/>
          </a:bodyPr>
          <a:lstStyle/>
          <a:p>
            <a:r>
              <a:rPr lang="it-IT" sz="1400" dirty="0">
                <a:solidFill>
                  <a:schemeClr val="bg1">
                    <a:lumMod val="50000"/>
                  </a:schemeClr>
                </a:solidFill>
              </a:rPr>
              <a:t>N.B. : si è ignorato l’attributo coorte</a:t>
            </a:r>
            <a:endParaRPr lang="en-US" sz="1400" dirty="0">
              <a:solidFill>
                <a:schemeClr val="bg1">
                  <a:lumMod val="50000"/>
                </a:schemeClr>
              </a:solidFill>
            </a:endParaRPr>
          </a:p>
        </p:txBody>
      </p:sp>
    </p:spTree>
    <p:extLst>
      <p:ext uri="{BB962C8B-B14F-4D97-AF65-F5344CB8AC3E}">
        <p14:creationId xmlns:p14="http://schemas.microsoft.com/office/powerpoint/2010/main" val="3922649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40EB505B-7149-49A2-B454-29193F7D3F6A}"/>
              </a:ext>
            </a:extLst>
          </p:cNvPr>
          <p:cNvPicPr>
            <a:picLocks noChangeAspect="1"/>
          </p:cNvPicPr>
          <p:nvPr/>
        </p:nvPicPr>
        <p:blipFill>
          <a:blip r:embed="rId2"/>
          <a:stretch>
            <a:fillRect/>
          </a:stretch>
        </p:blipFill>
        <p:spPr>
          <a:xfrm>
            <a:off x="2411760" y="943223"/>
            <a:ext cx="6501408" cy="5721644"/>
          </a:xfrm>
          <a:prstGeom prst="rect">
            <a:avLst/>
          </a:prstGeom>
        </p:spPr>
      </p:pic>
      <p:sp>
        <p:nvSpPr>
          <p:cNvPr id="11" name="CasellaDiTesto 10">
            <a:extLst>
              <a:ext uri="{FF2B5EF4-FFF2-40B4-BE49-F238E27FC236}">
                <a16:creationId xmlns:a16="http://schemas.microsoft.com/office/drawing/2014/main" id="{819D419F-5164-4F34-A366-4900F9CF529F}"/>
              </a:ext>
            </a:extLst>
          </p:cNvPr>
          <p:cNvSpPr txBox="1"/>
          <p:nvPr/>
        </p:nvSpPr>
        <p:spPr>
          <a:xfrm>
            <a:off x="251520" y="1052736"/>
            <a:ext cx="1872208" cy="4770537"/>
          </a:xfrm>
          <a:prstGeom prst="rect">
            <a:avLst/>
          </a:prstGeom>
          <a:noFill/>
        </p:spPr>
        <p:txBody>
          <a:bodyPr wrap="square" rtlCol="0">
            <a:spAutoFit/>
          </a:bodyPr>
          <a:lstStyle/>
          <a:p>
            <a:r>
              <a:rPr lang="it-IT" sz="1600" dirty="0"/>
              <a:t>L’intento sembra essere riuscito. </a:t>
            </a:r>
          </a:p>
          <a:p>
            <a:endParaRPr lang="it-IT" sz="1600" dirty="0"/>
          </a:p>
          <a:p>
            <a:r>
              <a:rPr lang="it-IT" sz="1600" dirty="0"/>
              <a:t>Non è ci si può ritenere sorpresi dal fatto che l’aspetto rispetto al quali la suddivisione risulta più netta sia il numero di crediti conseguiti, in quanto ci sono ben due attributi che esprimono praticamente la stessa cosa: </a:t>
            </a:r>
            <a:r>
              <a:rPr lang="it-IT" sz="1600" i="1" dirty="0"/>
              <a:t>i CFU senza voto sono soltanto 6 su 180</a:t>
            </a:r>
            <a:r>
              <a:rPr lang="it-IT" sz="1600" dirty="0"/>
              <a:t>.</a:t>
            </a:r>
          </a:p>
          <a:p>
            <a:endParaRPr lang="it-IT" sz="1600" dirty="0"/>
          </a:p>
        </p:txBody>
      </p:sp>
      <p:sp>
        <p:nvSpPr>
          <p:cNvPr id="5" name="Titolo 1">
            <a:extLst>
              <a:ext uri="{FF2B5EF4-FFF2-40B4-BE49-F238E27FC236}">
                <a16:creationId xmlns:a16="http://schemas.microsoft.com/office/drawing/2014/main" id="{342FAA27-69E1-4402-8B17-294BC0E63A4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1777676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190763" y="908720"/>
            <a:ext cx="8701717" cy="400110"/>
          </a:xfrm>
          <a:prstGeom prst="rect">
            <a:avLst/>
          </a:prstGeom>
          <a:noFill/>
        </p:spPr>
        <p:txBody>
          <a:bodyPr wrap="square" rtlCol="0">
            <a:spAutoFit/>
          </a:bodyPr>
          <a:lstStyle/>
          <a:p>
            <a:r>
              <a:rPr lang="it-IT" sz="2000" dirty="0"/>
              <a:t>Si ripete l’analisi di prima, ignorando l’attributo </a:t>
            </a:r>
            <a:r>
              <a:rPr lang="it-IT" sz="2000" i="1" dirty="0" err="1"/>
              <a:t>crediti_totali</a:t>
            </a:r>
            <a:endParaRPr lang="en-US" sz="2000" i="1" dirty="0"/>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963025"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12.427801609802732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72,46.938776,53.846154</a:t>
            </a:r>
          </a:p>
          <a:p>
            <a:r>
              <a:rPr lang="en-US" sz="1300" dirty="0">
                <a:solidFill>
                  <a:srgbClr val="7030A0"/>
                </a:solidFill>
                <a:latin typeface="Courier New" panose="02070309020205020404" pitchFamily="49" charset="0"/>
                <a:cs typeface="Courier New" panose="02070309020205020404" pitchFamily="49" charset="0"/>
              </a:rPr>
              <a:t>Cluster 1: 80,100,61.538462</a:t>
            </a:r>
          </a:p>
          <a:p>
            <a:r>
              <a:rPr lang="en-US" sz="1300" dirty="0">
                <a:solidFill>
                  <a:srgbClr val="7030A0"/>
                </a:solidFill>
                <a:latin typeface="Courier New" panose="02070309020205020404" pitchFamily="49" charset="0"/>
                <a:cs typeface="Courier New" panose="02070309020205020404" pitchFamily="49" charset="0"/>
              </a:rPr>
              <a:t>Cluster 2: 40,0,0</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(212.0)     (59.0)    (116.0)     (37.0)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59.322    61.3793    42.9189</a:t>
            </a:r>
          </a:p>
          <a:p>
            <a:r>
              <a:rPr lang="en-US" sz="1300" dirty="0">
                <a:solidFill>
                  <a:srgbClr val="7030A0"/>
                </a:solidFill>
                <a:latin typeface="Courier New" panose="02070309020205020404" pitchFamily="49" charset="0"/>
                <a:cs typeface="Courier New" panose="02070309020205020404" pitchFamily="49" charset="0"/>
              </a:rPr>
              <a:t>                   +/-15.9495 +/-15.4233 +/-14.0172 +/-14.4114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60.0982    28.8481    93.8951     3.9713</a:t>
            </a:r>
          </a:p>
          <a:p>
            <a:r>
              <a:rPr lang="en-US" sz="1300" dirty="0">
                <a:solidFill>
                  <a:srgbClr val="7030A0"/>
                </a:solidFill>
                <a:latin typeface="Courier New" panose="02070309020205020404" pitchFamily="49" charset="0"/>
                <a:cs typeface="Courier New" panose="02070309020205020404" pitchFamily="49" charset="0"/>
              </a:rPr>
              <a:t>                   +/-40.1568 +/-19.4555  +/-9.2117  +/-7.1985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46.4078    49.8044    56.1008    10.6029</a:t>
            </a:r>
          </a:p>
          <a:p>
            <a:r>
              <a:rPr lang="en-US" sz="1300" dirty="0">
                <a:solidFill>
                  <a:srgbClr val="7030A0"/>
                </a:solidFill>
                <a:latin typeface="Courier New" panose="02070309020205020404" pitchFamily="49" charset="0"/>
                <a:cs typeface="Courier New" panose="02070309020205020404" pitchFamily="49" charset="0"/>
              </a:rPr>
              <a:t>                   +/-22.3971 +/-15.6056 +/-15.0812 +/-13.4891</a:t>
            </a:r>
          </a:p>
        </p:txBody>
      </p:sp>
      <p:sp>
        <p:nvSpPr>
          <p:cNvPr id="13" name="CasellaDiTesto 12">
            <a:extLst>
              <a:ext uri="{FF2B5EF4-FFF2-40B4-BE49-F238E27FC236}">
                <a16:creationId xmlns:a16="http://schemas.microsoft.com/office/drawing/2014/main" id="{6C773C28-4AD3-48D2-A238-082301BCCFB6}"/>
              </a:ext>
            </a:extLst>
          </p:cNvPr>
          <p:cNvSpPr txBox="1"/>
          <p:nvPr/>
        </p:nvSpPr>
        <p:spPr>
          <a:xfrm>
            <a:off x="190763" y="1772816"/>
            <a:ext cx="1788949" cy="1077218"/>
          </a:xfrm>
          <a:prstGeom prst="rect">
            <a:avLst/>
          </a:prstGeom>
          <a:noFill/>
        </p:spPr>
        <p:txBody>
          <a:bodyPr wrap="square" rtlCol="0">
            <a:spAutoFit/>
          </a:bodyPr>
          <a:lstStyle/>
          <a:p>
            <a:r>
              <a:rPr lang="it-IT" sz="1600" dirty="0"/>
              <a:t>I cluster così creati hanno una minore SSE: dovrebbero essere migliori.</a:t>
            </a:r>
            <a:endParaRPr lang="en-US" sz="1600" dirty="0"/>
          </a:p>
        </p:txBody>
      </p:sp>
      <p:sp>
        <p:nvSpPr>
          <p:cNvPr id="14" name="Titolo 1">
            <a:extLst>
              <a:ext uri="{FF2B5EF4-FFF2-40B4-BE49-F238E27FC236}">
                <a16:creationId xmlns:a16="http://schemas.microsoft.com/office/drawing/2014/main" id="{8E6898C4-1A1D-4F95-9FDA-BD45F101C99C}"/>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598392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4209131-7A47-4680-A74D-035E8E785ADA}"/>
              </a:ext>
            </a:extLst>
          </p:cNvPr>
          <p:cNvPicPr>
            <a:picLocks noChangeAspect="1"/>
          </p:cNvPicPr>
          <p:nvPr/>
        </p:nvPicPr>
        <p:blipFill>
          <a:blip r:embed="rId2"/>
          <a:stretch>
            <a:fillRect/>
          </a:stretch>
        </p:blipFill>
        <p:spPr>
          <a:xfrm>
            <a:off x="2411760" y="1048488"/>
            <a:ext cx="6566148" cy="5536364"/>
          </a:xfrm>
          <a:prstGeom prst="rect">
            <a:avLst/>
          </a:prstGeom>
        </p:spPr>
      </p:pic>
      <p:sp>
        <p:nvSpPr>
          <p:cNvPr id="3" name="CasellaDiTesto 2">
            <a:extLst>
              <a:ext uri="{FF2B5EF4-FFF2-40B4-BE49-F238E27FC236}">
                <a16:creationId xmlns:a16="http://schemas.microsoft.com/office/drawing/2014/main" id="{39214C3A-B6DD-4256-B431-05F611C3C755}"/>
              </a:ext>
            </a:extLst>
          </p:cNvPr>
          <p:cNvSpPr txBox="1"/>
          <p:nvPr/>
        </p:nvSpPr>
        <p:spPr>
          <a:xfrm>
            <a:off x="251520" y="1052736"/>
            <a:ext cx="2160240" cy="4524315"/>
          </a:xfrm>
          <a:prstGeom prst="rect">
            <a:avLst/>
          </a:prstGeom>
          <a:noFill/>
        </p:spPr>
        <p:txBody>
          <a:bodyPr wrap="square" rtlCol="0">
            <a:spAutoFit/>
          </a:bodyPr>
          <a:lstStyle/>
          <a:p>
            <a:r>
              <a:rPr lang="it-IT" sz="1600" dirty="0"/>
              <a:t>Non considerando il numero totale di crediti nel calcolo delle similarità fra istanze, il cluster degli studenti meno performanti si riduce sensibilmente.</a:t>
            </a:r>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59 ( 28%)</a:t>
            </a:r>
          </a:p>
          <a:p>
            <a:r>
              <a:rPr lang="en-US" sz="1400" dirty="0">
                <a:solidFill>
                  <a:srgbClr val="7030A0"/>
                </a:solidFill>
                <a:latin typeface="Courier New" panose="02070309020205020404" pitchFamily="49" charset="0"/>
                <a:cs typeface="Courier New" panose="02070309020205020404" pitchFamily="49" charset="0"/>
              </a:rPr>
              <a:t>1      116 ( 55%)</a:t>
            </a:r>
          </a:p>
          <a:p>
            <a:pPr marL="342900" indent="-342900">
              <a:buAutoNum type="arabicPlain" startAt="2"/>
            </a:pPr>
            <a:r>
              <a:rPr lang="en-US" sz="1400" dirty="0">
                <a:solidFill>
                  <a:srgbClr val="7030A0"/>
                </a:solidFill>
                <a:latin typeface="Courier New" panose="02070309020205020404" pitchFamily="49" charset="0"/>
                <a:cs typeface="Courier New" panose="02070309020205020404" pitchFamily="49" charset="0"/>
              </a:rPr>
              <a:t>     37 ( 17%)</a:t>
            </a: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pPr marL="342900" indent="-342900">
              <a:buAutoNum type="arabicPlain" startAt="2"/>
            </a:pPr>
            <a:endParaRPr lang="it-IT" sz="1400" dirty="0">
              <a:solidFill>
                <a:srgbClr val="7030A0"/>
              </a:solidFill>
              <a:latin typeface="Courier New" panose="02070309020205020404" pitchFamily="49" charset="0"/>
              <a:cs typeface="Courier New" panose="02070309020205020404" pitchFamily="49" charset="0"/>
            </a:endParaRPr>
          </a:p>
          <a:p>
            <a:r>
              <a:rPr lang="it-IT" sz="1600" dirty="0"/>
              <a:t>Ha senso la divisione in tre cluster?</a:t>
            </a:r>
          </a:p>
        </p:txBody>
      </p:sp>
      <p:sp>
        <p:nvSpPr>
          <p:cNvPr id="5" name="Titolo 1">
            <a:extLst>
              <a:ext uri="{FF2B5EF4-FFF2-40B4-BE49-F238E27FC236}">
                <a16:creationId xmlns:a16="http://schemas.microsoft.com/office/drawing/2014/main" id="{1E5F98EA-AE96-4514-98A7-9D7BDEA18628}"/>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2987197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B6591E6-BA33-4294-BAC8-9624E5AD0485}"/>
              </a:ext>
            </a:extLst>
          </p:cNvPr>
          <p:cNvSpPr txBox="1"/>
          <p:nvPr/>
        </p:nvSpPr>
        <p:spPr>
          <a:xfrm>
            <a:off x="3131840" y="1340768"/>
            <a:ext cx="7793551" cy="5293757"/>
          </a:xfrm>
          <a:prstGeom prst="rect">
            <a:avLst/>
          </a:prstGeom>
          <a:noFill/>
        </p:spPr>
        <p:txBody>
          <a:bodyPr wrap="square" rtlCol="0">
            <a:spAutoFit/>
          </a:bodyPr>
          <a:lstStyle/>
          <a:p>
            <a:r>
              <a:rPr lang="en-US" sz="1300" dirty="0" err="1">
                <a:solidFill>
                  <a:srgbClr val="7030A0"/>
                </a:solidFill>
                <a:latin typeface="Courier New" panose="02070309020205020404" pitchFamily="49" charset="0"/>
                <a:cs typeface="Courier New" panose="02070309020205020404" pitchFamily="49" charset="0"/>
              </a:rPr>
              <a:t>kMeans</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17.367195628626366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68,100,46.153846</a:t>
            </a:r>
          </a:p>
          <a:p>
            <a:r>
              <a:rPr lang="en-US" sz="1300" dirty="0">
                <a:solidFill>
                  <a:srgbClr val="7030A0"/>
                </a:solidFill>
                <a:latin typeface="Courier New" panose="02070309020205020404" pitchFamily="49" charset="0"/>
                <a:cs typeface="Courier New" panose="02070309020205020404" pitchFamily="49" charset="0"/>
              </a:rPr>
              <a:t>Cluster 1: 68,79.591837,30.769231</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a:t>
            </a:r>
          </a:p>
          <a:p>
            <a:r>
              <a:rPr lang="en-US" sz="1300" dirty="0">
                <a:solidFill>
                  <a:srgbClr val="7030A0"/>
                </a:solidFill>
                <a:latin typeface="Courier New" panose="02070309020205020404" pitchFamily="49" charset="0"/>
                <a:cs typeface="Courier New" panose="02070309020205020404" pitchFamily="49" charset="0"/>
              </a:rPr>
              <a:t>                      (212.0)    (125.0)     (87.0)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61.312    52.2299</a:t>
            </a:r>
          </a:p>
          <a:p>
            <a:r>
              <a:rPr lang="en-US" sz="1300" dirty="0">
                <a:solidFill>
                  <a:srgbClr val="7030A0"/>
                </a:solidFill>
                <a:latin typeface="Courier New" panose="02070309020205020404" pitchFamily="49" charset="0"/>
                <a:cs typeface="Courier New" panose="02070309020205020404" pitchFamily="49" charset="0"/>
              </a:rPr>
              <a:t>                   +/-15.9495 +/-13.9379 +/-17.1706</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60.0982    91.2327    15.3648</a:t>
            </a:r>
          </a:p>
          <a:p>
            <a:r>
              <a:rPr lang="en-US" sz="1300" dirty="0">
                <a:solidFill>
                  <a:srgbClr val="7030A0"/>
                </a:solidFill>
                <a:latin typeface="Courier New" panose="02070309020205020404" pitchFamily="49" charset="0"/>
                <a:cs typeface="Courier New" panose="02070309020205020404" pitchFamily="49" charset="0"/>
              </a:rPr>
              <a:t>                   +/-40.1568 +/-13.0856 +/-16.6204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46.4078    55.7538    32.9797</a:t>
            </a:r>
          </a:p>
          <a:p>
            <a:r>
              <a:rPr lang="en-US" sz="1300" dirty="0">
                <a:solidFill>
                  <a:srgbClr val="7030A0"/>
                </a:solidFill>
                <a:latin typeface="Courier New" panose="02070309020205020404" pitchFamily="49" charset="0"/>
                <a:cs typeface="Courier New" panose="02070309020205020404" pitchFamily="49" charset="0"/>
              </a:rPr>
              <a:t>                   +/-22.3971 +/-15.1551 +/-24.2943</a:t>
            </a:r>
          </a:p>
        </p:txBody>
      </p:sp>
      <p:sp>
        <p:nvSpPr>
          <p:cNvPr id="4" name="CasellaDiTesto 3">
            <a:extLst>
              <a:ext uri="{FF2B5EF4-FFF2-40B4-BE49-F238E27FC236}">
                <a16:creationId xmlns:a16="http://schemas.microsoft.com/office/drawing/2014/main" id="{56133E89-75C3-4991-8C88-F821FE270BA1}"/>
              </a:ext>
            </a:extLst>
          </p:cNvPr>
          <p:cNvSpPr txBox="1"/>
          <p:nvPr/>
        </p:nvSpPr>
        <p:spPr>
          <a:xfrm>
            <a:off x="190763" y="908720"/>
            <a:ext cx="8701717" cy="400110"/>
          </a:xfrm>
          <a:prstGeom prst="rect">
            <a:avLst/>
          </a:prstGeom>
          <a:noFill/>
        </p:spPr>
        <p:txBody>
          <a:bodyPr wrap="square" rtlCol="0">
            <a:spAutoFit/>
          </a:bodyPr>
          <a:lstStyle/>
          <a:p>
            <a:r>
              <a:rPr lang="it-IT" sz="2000" b="1" dirty="0"/>
              <a:t>K-</a:t>
            </a:r>
            <a:r>
              <a:rPr lang="it-IT" sz="2000" b="1" dirty="0" err="1"/>
              <a:t>means</a:t>
            </a:r>
            <a:r>
              <a:rPr lang="it-IT" sz="2000" b="1" dirty="0"/>
              <a:t>, 2 cluster:</a:t>
            </a:r>
            <a:endParaRPr lang="en-US" sz="2000" dirty="0">
              <a:solidFill>
                <a:srgbClr val="FF0000"/>
              </a:solidFill>
            </a:endParaRPr>
          </a:p>
        </p:txBody>
      </p:sp>
      <p:sp>
        <p:nvSpPr>
          <p:cNvPr id="5" name="CasellaDiTesto 4">
            <a:extLst>
              <a:ext uri="{FF2B5EF4-FFF2-40B4-BE49-F238E27FC236}">
                <a16:creationId xmlns:a16="http://schemas.microsoft.com/office/drawing/2014/main" id="{70674E8D-C078-4DE8-83D7-61845D9F535C}"/>
              </a:ext>
            </a:extLst>
          </p:cNvPr>
          <p:cNvSpPr txBox="1"/>
          <p:nvPr/>
        </p:nvSpPr>
        <p:spPr>
          <a:xfrm>
            <a:off x="334779" y="1775718"/>
            <a:ext cx="2581037" cy="1077218"/>
          </a:xfrm>
          <a:prstGeom prst="rect">
            <a:avLst/>
          </a:prstGeom>
          <a:noFill/>
        </p:spPr>
        <p:txBody>
          <a:bodyPr wrap="square" rtlCol="0">
            <a:spAutoFit/>
          </a:bodyPr>
          <a:lstStyle/>
          <a:p>
            <a:r>
              <a:rPr lang="it-IT" sz="1600" dirty="0"/>
              <a:t>La SSE è aumentata, ma era prevedibile considerando che tutte le istanze sono ora divise fra due soli cluster.</a:t>
            </a:r>
            <a:endParaRPr lang="en-US" sz="1600" dirty="0"/>
          </a:p>
        </p:txBody>
      </p:sp>
      <p:sp>
        <p:nvSpPr>
          <p:cNvPr id="7" name="Titolo 1">
            <a:extLst>
              <a:ext uri="{FF2B5EF4-FFF2-40B4-BE49-F238E27FC236}">
                <a16:creationId xmlns:a16="http://schemas.microsoft.com/office/drawing/2014/main" id="{313A6EC9-8B41-4ACE-8E87-44C8C7AA4A34}"/>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2239016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3163D2D4-0BD4-4271-B77D-3DFA624BED5C}"/>
              </a:ext>
            </a:extLst>
          </p:cNvPr>
          <p:cNvPicPr>
            <a:picLocks noChangeAspect="1"/>
          </p:cNvPicPr>
          <p:nvPr/>
        </p:nvPicPr>
        <p:blipFill>
          <a:blip r:embed="rId2"/>
          <a:stretch>
            <a:fillRect/>
          </a:stretch>
        </p:blipFill>
        <p:spPr>
          <a:xfrm>
            <a:off x="2699792" y="925074"/>
            <a:ext cx="6255913" cy="5738259"/>
          </a:xfrm>
          <a:prstGeom prst="rect">
            <a:avLst/>
          </a:prstGeom>
        </p:spPr>
      </p:pic>
      <p:sp>
        <p:nvSpPr>
          <p:cNvPr id="4" name="CasellaDiTesto 3">
            <a:extLst>
              <a:ext uri="{FF2B5EF4-FFF2-40B4-BE49-F238E27FC236}">
                <a16:creationId xmlns:a16="http://schemas.microsoft.com/office/drawing/2014/main" id="{02A14900-ACDB-489C-823A-AE3FDA918908}"/>
              </a:ext>
            </a:extLst>
          </p:cNvPr>
          <p:cNvSpPr txBox="1"/>
          <p:nvPr/>
        </p:nvSpPr>
        <p:spPr>
          <a:xfrm>
            <a:off x="251520" y="1052736"/>
            <a:ext cx="2304256" cy="2646878"/>
          </a:xfrm>
          <a:prstGeom prst="rect">
            <a:avLst/>
          </a:prstGeom>
          <a:noFill/>
        </p:spPr>
        <p:txBody>
          <a:bodyPr wrap="square" rtlCol="0">
            <a:spAutoFit/>
          </a:bodyPr>
          <a:lstStyle/>
          <a:p>
            <a:r>
              <a:rPr lang="it-IT" sz="1600" dirty="0"/>
              <a:t>Visivamente, la ripartizione delle istanze sembrerebbe migliore. </a:t>
            </a:r>
          </a:p>
          <a:p>
            <a:endParaRPr lang="it-IT" sz="1600" dirty="0"/>
          </a:p>
          <a:p>
            <a:endParaRPr lang="it-IT" sz="1600" dirty="0"/>
          </a:p>
          <a:p>
            <a:endParaRPr lang="en-US" sz="1600" dirty="0"/>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125 ( 59%)</a:t>
            </a:r>
          </a:p>
          <a:p>
            <a:r>
              <a:rPr lang="en-US" sz="1400" dirty="0">
                <a:solidFill>
                  <a:srgbClr val="7030A0"/>
                </a:solidFill>
                <a:latin typeface="Courier New" panose="02070309020205020404" pitchFamily="49" charset="0"/>
                <a:cs typeface="Courier New" panose="02070309020205020404" pitchFamily="49" charset="0"/>
              </a:rPr>
              <a:t>1       87 ( 41%)</a:t>
            </a:r>
            <a:endParaRPr lang="it-IT" sz="1400" dirty="0">
              <a:solidFill>
                <a:srgbClr val="7030A0"/>
              </a:solidFill>
              <a:latin typeface="Courier New" panose="02070309020205020404" pitchFamily="49" charset="0"/>
              <a:cs typeface="Courier New" panose="02070309020205020404" pitchFamily="49" charset="0"/>
            </a:endParaRPr>
          </a:p>
          <a:p>
            <a:endParaRPr lang="it-IT" sz="1400" dirty="0">
              <a:solidFill>
                <a:srgbClr val="7030A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F5D691F6-549D-4D80-9A23-A4D55A85472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669338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2538770"/>
            <a:ext cx="2088232" cy="1754326"/>
          </a:xfrm>
          <a:prstGeom prst="rect">
            <a:avLst/>
          </a:prstGeom>
          <a:noFill/>
        </p:spPr>
        <p:txBody>
          <a:bodyPr wrap="square" rtlCol="0">
            <a:spAutoFit/>
          </a:bodyPr>
          <a:lstStyle/>
          <a:p>
            <a:r>
              <a:rPr lang="it-IT" dirty="0"/>
              <a:t>Si noti come il numero di crediti conseguiti resti in ogni caso l’attributo polarizzante di questo subset.</a:t>
            </a:r>
          </a:p>
        </p:txBody>
      </p:sp>
      <p:pic>
        <p:nvPicPr>
          <p:cNvPr id="5" name="Immagine 4">
            <a:extLst>
              <a:ext uri="{FF2B5EF4-FFF2-40B4-BE49-F238E27FC236}">
                <a16:creationId xmlns:a16="http://schemas.microsoft.com/office/drawing/2014/main" id="{061F8370-B4EA-4559-8045-3337D381B130}"/>
              </a:ext>
            </a:extLst>
          </p:cNvPr>
          <p:cNvPicPr>
            <a:picLocks noChangeAspect="1"/>
          </p:cNvPicPr>
          <p:nvPr/>
        </p:nvPicPr>
        <p:blipFill>
          <a:blip r:embed="rId2"/>
          <a:stretch>
            <a:fillRect/>
          </a:stretch>
        </p:blipFill>
        <p:spPr>
          <a:xfrm>
            <a:off x="2411760" y="929573"/>
            <a:ext cx="6573416" cy="5766155"/>
          </a:xfrm>
          <a:prstGeom prst="rect">
            <a:avLst/>
          </a:prstGeom>
        </p:spPr>
      </p:pic>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420951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2A14900-ACDB-489C-823A-AE3FDA918908}"/>
              </a:ext>
            </a:extLst>
          </p:cNvPr>
          <p:cNvSpPr txBox="1"/>
          <p:nvPr/>
        </p:nvSpPr>
        <p:spPr>
          <a:xfrm>
            <a:off x="198984" y="908720"/>
            <a:ext cx="8786192" cy="369332"/>
          </a:xfrm>
          <a:prstGeom prst="rect">
            <a:avLst/>
          </a:prstGeom>
          <a:noFill/>
        </p:spPr>
        <p:txBody>
          <a:bodyPr wrap="square" rtlCol="0">
            <a:spAutoFit/>
          </a:bodyPr>
          <a:lstStyle/>
          <a:p>
            <a:r>
              <a:rPr lang="it-IT" dirty="0"/>
              <a:t>Quanto notato prima è ulteriormente confermato da questa visualizzazione del risultato:</a:t>
            </a:r>
          </a:p>
        </p:txBody>
      </p:sp>
      <p:sp>
        <p:nvSpPr>
          <p:cNvPr id="6" name="Titolo 1">
            <a:extLst>
              <a:ext uri="{FF2B5EF4-FFF2-40B4-BE49-F238E27FC236}">
                <a16:creationId xmlns:a16="http://schemas.microsoft.com/office/drawing/2014/main" id="{75E35811-7206-4EA7-A8BD-00E10C7AF7C7}"/>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3" name="Immagine 2">
            <a:extLst>
              <a:ext uri="{FF2B5EF4-FFF2-40B4-BE49-F238E27FC236}">
                <a16:creationId xmlns:a16="http://schemas.microsoft.com/office/drawing/2014/main" id="{ED1F0F85-EBEE-4AEE-ABD9-CA2D36F8687D}"/>
              </a:ext>
            </a:extLst>
          </p:cNvPr>
          <p:cNvPicPr>
            <a:picLocks noChangeAspect="1"/>
          </p:cNvPicPr>
          <p:nvPr/>
        </p:nvPicPr>
        <p:blipFill>
          <a:blip r:embed="rId2"/>
          <a:stretch>
            <a:fillRect/>
          </a:stretch>
        </p:blipFill>
        <p:spPr>
          <a:xfrm>
            <a:off x="491567" y="1388318"/>
            <a:ext cx="8201025" cy="5353050"/>
          </a:xfrm>
          <a:prstGeom prst="rect">
            <a:avLst/>
          </a:prstGeom>
        </p:spPr>
      </p:pic>
    </p:spTree>
    <p:extLst>
      <p:ext uri="{BB962C8B-B14F-4D97-AF65-F5344CB8AC3E}">
        <p14:creationId xmlns:p14="http://schemas.microsoft.com/office/powerpoint/2010/main" val="2994948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21" name="CasellaDiTesto 20">
            <a:extLst>
              <a:ext uri="{FF2B5EF4-FFF2-40B4-BE49-F238E27FC236}">
                <a16:creationId xmlns:a16="http://schemas.microsoft.com/office/drawing/2014/main" id="{06404A80-AB25-46AA-AACA-C85B9C0735BB}"/>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
        <p:nvSpPr>
          <p:cNvPr id="22" name="CasellaDiTesto 21">
            <a:extLst>
              <a:ext uri="{FF2B5EF4-FFF2-40B4-BE49-F238E27FC236}">
                <a16:creationId xmlns:a16="http://schemas.microsoft.com/office/drawing/2014/main" id="{668096B2-6438-4407-9090-1AC58395B6FF}"/>
              </a:ext>
            </a:extLst>
          </p:cNvPr>
          <p:cNvSpPr txBox="1"/>
          <p:nvPr/>
        </p:nvSpPr>
        <p:spPr>
          <a:xfrm>
            <a:off x="1547664" y="1335534"/>
            <a:ext cx="7793551" cy="5693866"/>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16</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13.790683723267037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72,98.333333,100,76.923077</a:t>
            </a:r>
          </a:p>
          <a:p>
            <a:r>
              <a:rPr lang="en-US" sz="1300" dirty="0">
                <a:solidFill>
                  <a:srgbClr val="7030A0"/>
                </a:solidFill>
                <a:latin typeface="Courier New" panose="02070309020205020404" pitchFamily="49" charset="0"/>
                <a:cs typeface="Courier New" panose="02070309020205020404" pitchFamily="49" charset="0"/>
              </a:rPr>
              <a:t>Cluster 1: 68,98.333333,100,46.153846</a:t>
            </a:r>
          </a:p>
          <a:p>
            <a:r>
              <a:rPr lang="en-US" sz="1300" dirty="0">
                <a:solidFill>
                  <a:srgbClr val="7030A0"/>
                </a:solidFill>
                <a:latin typeface="Courier New" panose="02070309020205020404" pitchFamily="49" charset="0"/>
                <a:cs typeface="Courier New" panose="02070309020205020404" pitchFamily="49" charset="0"/>
              </a:rPr>
              <a:t>Cluster 2: 52,51.666667,55.102041,46.153846</a:t>
            </a:r>
          </a:p>
          <a:p>
            <a:r>
              <a:rPr lang="en-US" sz="1300" dirty="0">
                <a:solidFill>
                  <a:srgbClr val="7030A0"/>
                </a:solidFill>
                <a:latin typeface="Courier New" panose="02070309020205020404" pitchFamily="49" charset="0"/>
                <a:cs typeface="Courier New" panose="02070309020205020404" pitchFamily="49" charset="0"/>
              </a:rPr>
              <a:t>Cluster 3: 64,98.333333,100,84.615385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(212.0)     (44.0)     (38.0)     (63.0)     (67.0)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test                  57.5849    73.5455    57.5789    50.4127    53.8507</a:t>
            </a:r>
          </a:p>
          <a:p>
            <a:r>
              <a:rPr lang="en-US" sz="1300" dirty="0">
                <a:solidFill>
                  <a:srgbClr val="7030A0"/>
                </a:solidFill>
                <a:latin typeface="Courier New" panose="02070309020205020404" pitchFamily="49" charset="0"/>
                <a:cs typeface="Courier New" panose="02070309020205020404" pitchFamily="49" charset="0"/>
              </a:rPr>
              <a:t>                   +/-15.9495 +/-10.8509 +/-16.4146 +/-16.3753 +/-10.0261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crediti_totali</a:t>
            </a:r>
            <a:r>
              <a:rPr lang="en-US" sz="1300" dirty="0">
                <a:solidFill>
                  <a:srgbClr val="7030A0"/>
                </a:solidFill>
                <a:latin typeface="Courier New" panose="02070309020205020404" pitchFamily="49" charset="0"/>
                <a:cs typeface="Courier New" panose="02070309020205020404" pitchFamily="49" charset="0"/>
              </a:rPr>
              <a:t>        58.5404    94.4318    45.1901     9.7619     88.408</a:t>
            </a:r>
          </a:p>
          <a:p>
            <a:r>
              <a:rPr lang="en-US" sz="1300" dirty="0">
                <a:solidFill>
                  <a:srgbClr val="7030A0"/>
                </a:solidFill>
                <a:latin typeface="Courier New" panose="02070309020205020404" pitchFamily="49" charset="0"/>
                <a:cs typeface="Courier New" panose="02070309020205020404" pitchFamily="49" charset="0"/>
              </a:rPr>
              <a:t>                   +/-37.2117  +/-7.0797 +/-10.9426  +/-8.9195 +/-10.6854</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crediti_con_voto</a:t>
            </a:r>
            <a:r>
              <a:rPr lang="en-US" sz="1300" dirty="0">
                <a:solidFill>
                  <a:srgbClr val="7030A0"/>
                </a:solidFill>
                <a:latin typeface="Courier New" panose="02070309020205020404" pitchFamily="49" charset="0"/>
                <a:cs typeface="Courier New" panose="02070309020205020404" pitchFamily="49" charset="0"/>
              </a:rPr>
              <a:t>      60.0982    97.5417    47.0999     6.4464    93.3293</a:t>
            </a:r>
          </a:p>
          <a:p>
            <a:r>
              <a:rPr lang="en-US" sz="1300" dirty="0">
                <a:solidFill>
                  <a:srgbClr val="7030A0"/>
                </a:solidFill>
                <a:latin typeface="Courier New" panose="02070309020205020404" pitchFamily="49" charset="0"/>
                <a:cs typeface="Courier New" panose="02070309020205020404" pitchFamily="49" charset="0"/>
              </a:rPr>
              <a:t>                   +/-40.1568  +/-5.5947 +/-13.4997  +/-7.9987  +/-8.4861</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err="1">
                <a:solidFill>
                  <a:srgbClr val="7030A0"/>
                </a:solidFill>
                <a:latin typeface="Courier New" panose="02070309020205020404" pitchFamily="49" charset="0"/>
                <a:cs typeface="Courier New" panose="02070309020205020404" pitchFamily="49" charset="0"/>
              </a:rPr>
              <a:t>voto_medio</a:t>
            </a:r>
            <a:r>
              <a:rPr lang="en-US" sz="1300" dirty="0">
                <a:solidFill>
                  <a:srgbClr val="7030A0"/>
                </a:solidFill>
                <a:latin typeface="Courier New" panose="02070309020205020404" pitchFamily="49" charset="0"/>
                <a:cs typeface="Courier New" panose="02070309020205020404" pitchFamily="49" charset="0"/>
              </a:rPr>
              <a:t>            46.4078    68.5315    47.9757    28.4493     47.876</a:t>
            </a:r>
          </a:p>
          <a:p>
            <a:r>
              <a:rPr lang="en-US" sz="1300" dirty="0">
                <a:solidFill>
                  <a:srgbClr val="7030A0"/>
                </a:solidFill>
                <a:latin typeface="Courier New" panose="02070309020205020404" pitchFamily="49" charset="0"/>
                <a:cs typeface="Courier New" panose="02070309020205020404" pitchFamily="49" charset="0"/>
              </a:rPr>
              <a:t>                   +/-22.3971  +/-11.942 +/-15.1155 +/-25.9809 +/-10.5285</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13" name="Titolo 1">
            <a:extLst>
              <a:ext uri="{FF2B5EF4-FFF2-40B4-BE49-F238E27FC236}">
                <a16:creationId xmlns:a16="http://schemas.microsoft.com/office/drawing/2014/main" id="{6C0970BD-A95D-440F-823E-A35077DB21DD}"/>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540920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080D822E-4E68-4604-9664-53B8074A2FD8}"/>
              </a:ext>
            </a:extLst>
          </p:cNvPr>
          <p:cNvPicPr>
            <a:picLocks noChangeAspect="1"/>
          </p:cNvPicPr>
          <p:nvPr/>
        </p:nvPicPr>
        <p:blipFill>
          <a:blip r:embed="rId2"/>
          <a:stretch>
            <a:fillRect/>
          </a:stretch>
        </p:blipFill>
        <p:spPr>
          <a:xfrm>
            <a:off x="4175629" y="1956326"/>
            <a:ext cx="4932875" cy="3899071"/>
          </a:xfrm>
          <a:prstGeom prst="rect">
            <a:avLst/>
          </a:prstGeom>
        </p:spPr>
      </p:pic>
      <p:sp>
        <p:nvSpPr>
          <p:cNvPr id="3" name="CasellaDiTesto 2">
            <a:extLst>
              <a:ext uri="{FF2B5EF4-FFF2-40B4-BE49-F238E27FC236}">
                <a16:creationId xmlns:a16="http://schemas.microsoft.com/office/drawing/2014/main" id="{A2FB6AD7-1AAC-42BC-A30E-8F9404AAD329}"/>
              </a:ext>
            </a:extLst>
          </p:cNvPr>
          <p:cNvSpPr txBox="1"/>
          <p:nvPr/>
        </p:nvSpPr>
        <p:spPr>
          <a:xfrm>
            <a:off x="107504" y="908720"/>
            <a:ext cx="7632848" cy="5909310"/>
          </a:xfrm>
          <a:prstGeom prst="rect">
            <a:avLst/>
          </a:prstGeom>
          <a:noFill/>
        </p:spPr>
        <p:txBody>
          <a:bodyPr wrap="square" rtlCol="0">
            <a:spAutoFit/>
          </a:bodyPr>
          <a:lstStyle/>
          <a:p>
            <a:endParaRPr lang="it-IT"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44 ( 21%)</a:t>
            </a:r>
          </a:p>
          <a:p>
            <a:r>
              <a:rPr lang="en-US" sz="1400" dirty="0">
                <a:solidFill>
                  <a:srgbClr val="7030A0"/>
                </a:solidFill>
                <a:latin typeface="Courier New" panose="02070309020205020404" pitchFamily="49" charset="0"/>
                <a:cs typeface="Courier New" panose="02070309020205020404" pitchFamily="49" charset="0"/>
              </a:rPr>
              <a:t>1       38 ( 18%)</a:t>
            </a:r>
          </a:p>
          <a:p>
            <a:r>
              <a:rPr lang="en-US" sz="1400" dirty="0">
                <a:solidFill>
                  <a:srgbClr val="7030A0"/>
                </a:solidFill>
                <a:latin typeface="Courier New" panose="02070309020205020404" pitchFamily="49" charset="0"/>
                <a:cs typeface="Courier New" panose="02070309020205020404" pitchFamily="49" charset="0"/>
              </a:rPr>
              <a:t>2       63 ( 30%)</a:t>
            </a:r>
          </a:p>
          <a:p>
            <a:r>
              <a:rPr lang="en-US" sz="1400" dirty="0">
                <a:solidFill>
                  <a:srgbClr val="7030A0"/>
                </a:solidFill>
                <a:latin typeface="Courier New" panose="02070309020205020404" pitchFamily="49" charset="0"/>
                <a:cs typeface="Courier New" panose="02070309020205020404" pitchFamily="49" charset="0"/>
              </a:rPr>
              <a:t>3       67 ( 32%)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 attribute: </a:t>
            </a:r>
            <a:r>
              <a:rPr lang="en-US" sz="1400" dirty="0" err="1">
                <a:solidFill>
                  <a:srgbClr val="7030A0"/>
                </a:solidFill>
                <a:latin typeface="Courier New" panose="02070309020205020404" pitchFamily="49" charset="0"/>
                <a:cs typeface="Courier New" panose="02070309020205020404" pitchFamily="49" charset="0"/>
              </a:rPr>
              <a:t>coorte</a:t>
            </a:r>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Classes to Clusters: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1  2  3  &lt;-- assigned to cluster</a:t>
            </a:r>
          </a:p>
          <a:p>
            <a:r>
              <a:rPr lang="en-US" sz="1400" dirty="0">
                <a:solidFill>
                  <a:srgbClr val="7030A0"/>
                </a:solidFill>
                <a:latin typeface="Courier New" panose="02070309020205020404" pitchFamily="49" charset="0"/>
                <a:cs typeface="Courier New" panose="02070309020205020404" pitchFamily="49" charset="0"/>
              </a:rPr>
              <a:t> 11  4  9  6 | 2010</a:t>
            </a:r>
          </a:p>
          <a:p>
            <a:r>
              <a:rPr lang="en-US" sz="1400" dirty="0">
                <a:solidFill>
                  <a:srgbClr val="7030A0"/>
                </a:solidFill>
                <a:latin typeface="Courier New" panose="02070309020205020404" pitchFamily="49" charset="0"/>
                <a:cs typeface="Courier New" panose="02070309020205020404" pitchFamily="49" charset="0"/>
              </a:rPr>
              <a:t>  3  7 12 16 | 2011</a:t>
            </a:r>
          </a:p>
          <a:p>
            <a:r>
              <a:rPr lang="en-US" sz="1400" dirty="0">
                <a:solidFill>
                  <a:srgbClr val="7030A0"/>
                </a:solidFill>
                <a:latin typeface="Courier New" panose="02070309020205020404" pitchFamily="49" charset="0"/>
                <a:cs typeface="Courier New" panose="02070309020205020404" pitchFamily="49" charset="0"/>
              </a:rPr>
              <a:t> 14  4 15 26 | 2012</a:t>
            </a:r>
          </a:p>
          <a:p>
            <a:r>
              <a:rPr lang="en-US" sz="1400" dirty="0">
                <a:solidFill>
                  <a:srgbClr val="7030A0"/>
                </a:solidFill>
                <a:latin typeface="Courier New" panose="02070309020205020404" pitchFamily="49" charset="0"/>
                <a:cs typeface="Courier New" panose="02070309020205020404" pitchFamily="49" charset="0"/>
              </a:rPr>
              <a:t> 16 23 27 19 | 2013</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 &lt;-- 2010</a:t>
            </a:r>
          </a:p>
          <a:p>
            <a:r>
              <a:rPr lang="en-US" sz="1400" dirty="0">
                <a:solidFill>
                  <a:srgbClr val="7030A0"/>
                </a:solidFill>
                <a:latin typeface="Courier New" panose="02070309020205020404" pitchFamily="49" charset="0"/>
                <a:cs typeface="Courier New" panose="02070309020205020404" pitchFamily="49" charset="0"/>
              </a:rPr>
              <a:t>Cluster 1 &lt;-- 2013</a:t>
            </a:r>
          </a:p>
          <a:p>
            <a:r>
              <a:rPr lang="en-US" sz="1400" dirty="0">
                <a:solidFill>
                  <a:srgbClr val="7030A0"/>
                </a:solidFill>
                <a:latin typeface="Courier New" panose="02070309020205020404" pitchFamily="49" charset="0"/>
                <a:cs typeface="Courier New" panose="02070309020205020404" pitchFamily="49" charset="0"/>
              </a:rPr>
              <a:t>Cluster 2 &lt;-- 2011</a:t>
            </a:r>
          </a:p>
          <a:p>
            <a:r>
              <a:rPr lang="en-US" sz="1400" dirty="0">
                <a:solidFill>
                  <a:srgbClr val="7030A0"/>
                </a:solidFill>
                <a:latin typeface="Courier New" panose="02070309020205020404" pitchFamily="49" charset="0"/>
                <a:cs typeface="Courier New" panose="02070309020205020404" pitchFamily="49" charset="0"/>
              </a:rPr>
              <a:t>Cluster 3 &lt;-- 2012</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b="1" dirty="0">
                <a:solidFill>
                  <a:srgbClr val="7030A0"/>
                </a:solidFill>
                <a:latin typeface="Courier New" panose="02070309020205020404" pitchFamily="49" charset="0"/>
                <a:cs typeface="Courier New" panose="02070309020205020404" pitchFamily="49" charset="0"/>
              </a:rPr>
              <a:t>Incorrectly clustered instances :	140.0	 66.0377 %</a:t>
            </a:r>
          </a:p>
        </p:txBody>
      </p:sp>
      <p:sp>
        <p:nvSpPr>
          <p:cNvPr id="6" name="CasellaDiTesto 5">
            <a:extLst>
              <a:ext uri="{FF2B5EF4-FFF2-40B4-BE49-F238E27FC236}">
                <a16:creationId xmlns:a16="http://schemas.microsoft.com/office/drawing/2014/main" id="{2A68C364-2686-425C-9BA3-CF65B9ABD59A}"/>
              </a:ext>
            </a:extLst>
          </p:cNvPr>
          <p:cNvSpPr txBox="1"/>
          <p:nvPr/>
        </p:nvSpPr>
        <p:spPr>
          <a:xfrm>
            <a:off x="6012160" y="6372036"/>
            <a:ext cx="2930033" cy="369332"/>
          </a:xfrm>
          <a:prstGeom prst="rect">
            <a:avLst/>
          </a:prstGeom>
          <a:noFill/>
        </p:spPr>
        <p:txBody>
          <a:bodyPr wrap="none" rtlCol="0">
            <a:spAutoFit/>
          </a:bodyPr>
          <a:lstStyle/>
          <a:p>
            <a:r>
              <a:rPr lang="it-IT" dirty="0">
                <a:solidFill>
                  <a:srgbClr val="FF0000"/>
                </a:solidFill>
              </a:rPr>
              <a:t>La risposta è chiarissima: </a:t>
            </a:r>
            <a:r>
              <a:rPr lang="it-IT" b="1" dirty="0">
                <a:solidFill>
                  <a:srgbClr val="FF0000"/>
                </a:solidFill>
              </a:rPr>
              <a:t>NO</a:t>
            </a:r>
            <a:r>
              <a:rPr lang="it-IT" dirty="0">
                <a:solidFill>
                  <a:srgbClr val="FF0000"/>
                </a:solidFill>
              </a:rPr>
              <a:t>.</a:t>
            </a:r>
            <a:endParaRPr lang="en-US" dirty="0">
              <a:solidFill>
                <a:srgbClr val="FF0000"/>
              </a:solidFill>
            </a:endParaRPr>
          </a:p>
        </p:txBody>
      </p:sp>
      <p:sp>
        <p:nvSpPr>
          <p:cNvPr id="7" name="Titolo 1">
            <a:extLst>
              <a:ext uri="{FF2B5EF4-FFF2-40B4-BE49-F238E27FC236}">
                <a16:creationId xmlns:a16="http://schemas.microsoft.com/office/drawing/2014/main" id="{C950CE4A-C482-4D41-B8A3-03FFC1B93B18}"/>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
        <p:nvSpPr>
          <p:cNvPr id="9" name="CasellaDiTesto 8">
            <a:extLst>
              <a:ext uri="{FF2B5EF4-FFF2-40B4-BE49-F238E27FC236}">
                <a16:creationId xmlns:a16="http://schemas.microsoft.com/office/drawing/2014/main" id="{FB2DF3C1-3F77-4973-9427-6FAA4E57F35A}"/>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Tree>
    <p:extLst>
      <p:ext uri="{BB962C8B-B14F-4D97-AF65-F5344CB8AC3E}">
        <p14:creationId xmlns:p14="http://schemas.microsoft.com/office/powerpoint/2010/main" val="2253166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94DD6608-7364-48AF-945D-F609EF71CE78}"/>
              </a:ext>
            </a:extLst>
          </p:cNvPr>
          <p:cNvSpPr txBox="1"/>
          <p:nvPr/>
        </p:nvSpPr>
        <p:spPr>
          <a:xfrm>
            <a:off x="177396" y="940658"/>
            <a:ext cx="4178580" cy="400110"/>
          </a:xfrm>
          <a:prstGeom prst="rect">
            <a:avLst/>
          </a:prstGeom>
          <a:noFill/>
        </p:spPr>
        <p:txBody>
          <a:bodyPr wrap="none" rtlCol="0">
            <a:spAutoFit/>
          </a:bodyPr>
          <a:lstStyle/>
          <a:p>
            <a:r>
              <a:rPr lang="it-IT" sz="2000" b="1" dirty="0"/>
              <a:t>DBSCAN</a:t>
            </a:r>
            <a:r>
              <a:rPr lang="it-IT" sz="2000" dirty="0"/>
              <a:t>, </a:t>
            </a:r>
            <a:r>
              <a:rPr lang="it-IT" sz="2000" i="1" dirty="0"/>
              <a:t>epsilon</a:t>
            </a:r>
            <a:r>
              <a:rPr lang="it-IT" sz="2000" dirty="0"/>
              <a:t> = 14.9, </a:t>
            </a:r>
            <a:r>
              <a:rPr lang="it-IT" sz="2000" i="1" dirty="0" err="1"/>
              <a:t>minPoints</a:t>
            </a:r>
            <a:r>
              <a:rPr lang="it-IT" sz="2000" dirty="0"/>
              <a:t> = 8</a:t>
            </a:r>
            <a:endParaRPr lang="en-US" dirty="0">
              <a:solidFill>
                <a:srgbClr val="FF0000"/>
              </a:solidFill>
            </a:endParaRPr>
          </a:p>
        </p:txBody>
      </p:sp>
      <p:sp>
        <p:nvSpPr>
          <p:cNvPr id="4" name="CasellaDiTesto 3">
            <a:extLst>
              <a:ext uri="{FF2B5EF4-FFF2-40B4-BE49-F238E27FC236}">
                <a16:creationId xmlns:a16="http://schemas.microsoft.com/office/drawing/2014/main" id="{1F284633-DD10-4167-BC54-D591F9192112}"/>
              </a:ext>
            </a:extLst>
          </p:cNvPr>
          <p:cNvSpPr txBox="1"/>
          <p:nvPr/>
        </p:nvSpPr>
        <p:spPr>
          <a:xfrm>
            <a:off x="1475656" y="1692672"/>
            <a:ext cx="6408712" cy="4616648"/>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DBSCAN clustering results</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a:t>
            </a:r>
            <a:r>
              <a:rPr lang="en-US" sz="1400" dirty="0" err="1">
                <a:solidFill>
                  <a:srgbClr val="7030A0"/>
                </a:solidFill>
                <a:latin typeface="Courier New" panose="02070309020205020404" pitchFamily="49" charset="0"/>
                <a:cs typeface="Courier New" panose="02070309020205020404" pitchFamily="49" charset="0"/>
              </a:rPr>
              <a:t>DataObjects</a:t>
            </a:r>
            <a:r>
              <a:rPr lang="en-US" sz="1400" dirty="0">
                <a:solidFill>
                  <a:srgbClr val="7030A0"/>
                </a:solidFill>
                <a:latin typeface="Courier New" panose="02070309020205020404" pitchFamily="49" charset="0"/>
                <a:cs typeface="Courier New" panose="02070309020205020404" pitchFamily="49" charset="0"/>
              </a:rPr>
              <a:t>: 212</a:t>
            </a:r>
          </a:p>
          <a:p>
            <a:r>
              <a:rPr lang="en-US" sz="1400" dirty="0">
                <a:solidFill>
                  <a:srgbClr val="7030A0"/>
                </a:solidFill>
                <a:latin typeface="Courier New" panose="02070309020205020404" pitchFamily="49" charset="0"/>
                <a:cs typeface="Courier New" panose="02070309020205020404" pitchFamily="49" charset="0"/>
              </a:rPr>
              <a:t>Number of attributes: 3</a:t>
            </a:r>
          </a:p>
          <a:p>
            <a:r>
              <a:rPr lang="en-US" sz="1400" dirty="0">
                <a:solidFill>
                  <a:srgbClr val="7030A0"/>
                </a:solidFill>
                <a:latin typeface="Courier New" panose="02070309020205020404" pitchFamily="49" charset="0"/>
                <a:cs typeface="Courier New" panose="02070309020205020404" pitchFamily="49" charset="0"/>
              </a:rPr>
              <a:t>Epsilon: 14.9; </a:t>
            </a:r>
            <a:r>
              <a:rPr lang="en-US" sz="1400" dirty="0" err="1">
                <a:solidFill>
                  <a:srgbClr val="7030A0"/>
                </a:solidFill>
                <a:latin typeface="Courier New" panose="02070309020205020404" pitchFamily="49" charset="0"/>
                <a:cs typeface="Courier New" panose="02070309020205020404" pitchFamily="49" charset="0"/>
              </a:rPr>
              <a:t>minPoints</a:t>
            </a:r>
            <a:r>
              <a:rPr lang="en-US" sz="1400" dirty="0">
                <a:solidFill>
                  <a:srgbClr val="7030A0"/>
                </a:solidFill>
                <a:latin typeface="Courier New" panose="02070309020205020404" pitchFamily="49" charset="0"/>
                <a:cs typeface="Courier New" panose="02070309020205020404" pitchFamily="49" charset="0"/>
              </a:rPr>
              <a:t>: 8</a:t>
            </a:r>
          </a:p>
          <a:p>
            <a:r>
              <a:rPr lang="en-US" sz="1400" dirty="0">
                <a:solidFill>
                  <a:srgbClr val="7030A0"/>
                </a:solidFill>
                <a:latin typeface="Courier New" panose="02070309020205020404" pitchFamily="49" charset="0"/>
                <a:cs typeface="Courier New" panose="02070309020205020404" pitchFamily="49" charset="0"/>
              </a:rPr>
              <a:t>Distance-type: </a:t>
            </a:r>
          </a:p>
          <a:p>
            <a:r>
              <a:rPr lang="en-US" sz="1400" dirty="0">
                <a:solidFill>
                  <a:srgbClr val="7030A0"/>
                </a:solidFill>
                <a:latin typeface="Courier New" panose="02070309020205020404" pitchFamily="49" charset="0"/>
                <a:cs typeface="Courier New" panose="02070309020205020404" pitchFamily="49" charset="0"/>
              </a:rPr>
              <a:t>Number of generated clusters: 3</a:t>
            </a:r>
          </a:p>
          <a:p>
            <a:r>
              <a:rPr lang="en-US" sz="1400" dirty="0">
                <a:solidFill>
                  <a:srgbClr val="7030A0"/>
                </a:solidFill>
                <a:latin typeface="Courier New" panose="02070309020205020404" pitchFamily="49" charset="0"/>
                <a:cs typeface="Courier New" panose="02070309020205020404" pitchFamily="49" charset="0"/>
              </a:rPr>
              <a:t>Elapsed time: .0</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0.) 52,100,46.153846             --&gt;  0</a:t>
            </a:r>
          </a:p>
          <a:p>
            <a:r>
              <a:rPr lang="en-US" sz="1400" dirty="0">
                <a:solidFill>
                  <a:srgbClr val="7030A0"/>
                </a:solidFill>
                <a:latin typeface="Courier New" panose="02070309020205020404" pitchFamily="49" charset="0"/>
                <a:cs typeface="Courier New" panose="02070309020205020404" pitchFamily="49" charset="0"/>
              </a:rPr>
              <a:t>(  1.) 88,100,69.230769             --&gt;  0</a:t>
            </a:r>
          </a:p>
          <a:p>
            <a:r>
              <a:rPr lang="en-US" sz="1400" dirty="0">
                <a:solidFill>
                  <a:srgbClr val="7030A0"/>
                </a:solidFill>
                <a:latin typeface="Courier New" panose="02070309020205020404" pitchFamily="49" charset="0"/>
                <a:cs typeface="Courier New" panose="02070309020205020404" pitchFamily="49" charset="0"/>
              </a:rPr>
              <a:t>(  2.) 64,100,84.615385             --&gt;  0</a:t>
            </a:r>
          </a:p>
          <a:p>
            <a:r>
              <a:rPr lang="en-US" sz="1400" dirty="0">
                <a:solidFill>
                  <a:srgbClr val="7030A0"/>
                </a:solidFill>
                <a:latin typeface="Courier New" panose="02070309020205020404" pitchFamily="49" charset="0"/>
                <a:cs typeface="Courier New" panose="02070309020205020404" pitchFamily="49" charset="0"/>
              </a:rPr>
              <a:t>(  3.) 76,100,61.538462             --&gt;  0</a:t>
            </a:r>
          </a:p>
          <a:p>
            <a:r>
              <a:rPr lang="it-IT" sz="1400" dirty="0">
                <a:solidFill>
                  <a:srgbClr val="7030A0"/>
                </a:solidFill>
                <a:latin typeface="Courier New" panose="02070309020205020404" pitchFamily="49" charset="0"/>
                <a:cs typeface="Courier New" panose="02070309020205020404" pitchFamily="49" charset="0"/>
              </a:rPr>
              <a:t>[...</a:t>
            </a:r>
            <a:r>
              <a:rPr lang="en-US" sz="1400" dirty="0">
                <a:solidFill>
                  <a:srgbClr val="7030A0"/>
                </a:solidFill>
                <a:latin typeface="Courier New" panose="02070309020205020404" pitchFamily="49" charset="0"/>
                <a:cs typeface="Courier New" panose="02070309020205020404" pitchFamily="49" charset="0"/>
              </a:rPr>
              <a:t>]</a:t>
            </a:r>
            <a:endParaRPr lang="it-IT"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(209.) 56,71.428571,76.923077       --&gt;  NOISE</a:t>
            </a:r>
          </a:p>
          <a:p>
            <a:r>
              <a:rPr lang="en-US" sz="1400" dirty="0">
                <a:solidFill>
                  <a:srgbClr val="7030A0"/>
                </a:solidFill>
                <a:latin typeface="Courier New" panose="02070309020205020404" pitchFamily="49" charset="0"/>
                <a:cs typeface="Courier New" panose="02070309020205020404" pitchFamily="49" charset="0"/>
              </a:rPr>
              <a:t>(210.) 40,75.510204,46.153846       --&gt;  0</a:t>
            </a:r>
          </a:p>
          <a:p>
            <a:r>
              <a:rPr lang="en-US" sz="1400" dirty="0">
                <a:solidFill>
                  <a:srgbClr val="7030A0"/>
                </a:solidFill>
                <a:latin typeface="Courier New" panose="02070309020205020404" pitchFamily="49" charset="0"/>
                <a:cs typeface="Courier New" panose="02070309020205020404" pitchFamily="49" charset="0"/>
              </a:rPr>
              <a:t>(211.) 76,42.857143,53.846154       --&gt;  2</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 seconds</a:t>
            </a:r>
          </a:p>
        </p:txBody>
      </p:sp>
      <p:sp>
        <p:nvSpPr>
          <p:cNvPr id="6" name="Titolo 1">
            <a:extLst>
              <a:ext uri="{FF2B5EF4-FFF2-40B4-BE49-F238E27FC236}">
                <a16:creationId xmlns:a16="http://schemas.microsoft.com/office/drawing/2014/main" id="{4C050881-64F8-4249-8A17-E8A5103EF36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732787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B44A795-CC1C-4A93-8420-8E0BEEC8C5FD}"/>
              </a:ext>
            </a:extLst>
          </p:cNvPr>
          <p:cNvPicPr>
            <a:picLocks noChangeAspect="1"/>
          </p:cNvPicPr>
          <p:nvPr/>
        </p:nvPicPr>
        <p:blipFill>
          <a:blip r:embed="rId2"/>
          <a:stretch>
            <a:fillRect/>
          </a:stretch>
        </p:blipFill>
        <p:spPr>
          <a:xfrm>
            <a:off x="3197881" y="1295400"/>
            <a:ext cx="5787295" cy="4953786"/>
          </a:xfrm>
          <a:prstGeom prst="rect">
            <a:avLst/>
          </a:prstGeom>
        </p:spPr>
      </p:pic>
      <p:sp>
        <p:nvSpPr>
          <p:cNvPr id="5" name="CasellaDiTesto 4">
            <a:extLst>
              <a:ext uri="{FF2B5EF4-FFF2-40B4-BE49-F238E27FC236}">
                <a16:creationId xmlns:a16="http://schemas.microsoft.com/office/drawing/2014/main" id="{72598055-FA93-469B-83E9-C44266CD32BC}"/>
              </a:ext>
            </a:extLst>
          </p:cNvPr>
          <p:cNvSpPr txBox="1"/>
          <p:nvPr/>
        </p:nvSpPr>
        <p:spPr>
          <a:xfrm>
            <a:off x="170768" y="908720"/>
            <a:ext cx="3027114" cy="5447645"/>
          </a:xfrm>
          <a:prstGeom prst="rect">
            <a:avLst/>
          </a:prstGeom>
          <a:noFill/>
        </p:spPr>
        <p:txBody>
          <a:bodyPr wrap="square" rtlCol="0">
            <a:spAutoFit/>
          </a:bodyPr>
          <a:lstStyle/>
          <a:p>
            <a:r>
              <a:rPr lang="it-IT" sz="1600" dirty="0"/>
              <a:t>Il raggruppamento con DBSCAN risulta abbastanza netto: il cluster 1 include gli studenti che non hanno ottenuto alcun risultato, il 2 quelli che ne hanno ottenuti di bassi mentre il cluster 0 racchiude i migliori.</a:t>
            </a:r>
          </a:p>
          <a:p>
            <a:endParaRPr lang="it-IT" sz="1600" dirty="0"/>
          </a:p>
          <a:p>
            <a:r>
              <a:rPr lang="it-IT" sz="1600" dirty="0"/>
              <a:t>Si noti come DBSCAN considera rumore le istanze che sono state proficue in un tipo di risultato, ma scarse in un altro</a:t>
            </a:r>
            <a:r>
              <a:rPr lang="it-IT" sz="1400" dirty="0"/>
              <a:t> (I.E. voto medio alto ma pochi crediti ottenuti).</a:t>
            </a:r>
            <a:endParaRPr lang="it-IT" sz="1600" dirty="0"/>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108 ( 61%)</a:t>
            </a:r>
          </a:p>
          <a:p>
            <a:r>
              <a:rPr lang="en-US" sz="1400" dirty="0">
                <a:solidFill>
                  <a:srgbClr val="7030A0"/>
                </a:solidFill>
                <a:latin typeface="Courier New" panose="02070309020205020404" pitchFamily="49" charset="0"/>
                <a:cs typeface="Courier New" panose="02070309020205020404" pitchFamily="49" charset="0"/>
              </a:rPr>
              <a:t>1       20 ( 11%)</a:t>
            </a:r>
          </a:p>
          <a:p>
            <a:r>
              <a:rPr lang="en-US" sz="1400" dirty="0">
                <a:solidFill>
                  <a:srgbClr val="7030A0"/>
                </a:solidFill>
                <a:latin typeface="Courier New" panose="02070309020205020404" pitchFamily="49" charset="0"/>
                <a:cs typeface="Courier New" panose="02070309020205020404" pitchFamily="49" charset="0"/>
              </a:rPr>
              <a:t>2       48 ( 27%)</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err="1">
                <a:solidFill>
                  <a:srgbClr val="7030A0"/>
                </a:solidFill>
                <a:latin typeface="Courier New" panose="02070309020205020404" pitchFamily="49" charset="0"/>
                <a:cs typeface="Courier New" panose="02070309020205020404" pitchFamily="49" charset="0"/>
              </a:rPr>
              <a:t>Unclustered</a:t>
            </a:r>
            <a:r>
              <a:rPr lang="en-US" sz="1400" dirty="0">
                <a:solidFill>
                  <a:srgbClr val="7030A0"/>
                </a:solidFill>
                <a:latin typeface="Courier New" panose="02070309020205020404" pitchFamily="49" charset="0"/>
                <a:cs typeface="Courier New" panose="02070309020205020404" pitchFamily="49" charset="0"/>
              </a:rPr>
              <a:t> instances : 36</a:t>
            </a:r>
          </a:p>
          <a:p>
            <a:endParaRPr lang="en-US" sz="1400" dirty="0"/>
          </a:p>
        </p:txBody>
      </p:sp>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267863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024F5E59-6924-4FD1-9D3F-2C83A67D2BE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pic>
        <p:nvPicPr>
          <p:cNvPr id="4" name="Immagine 3">
            <a:extLst>
              <a:ext uri="{FF2B5EF4-FFF2-40B4-BE49-F238E27FC236}">
                <a16:creationId xmlns:a16="http://schemas.microsoft.com/office/drawing/2014/main" id="{2E3A24DE-C270-46CC-A76E-7FACEA57CA76}"/>
              </a:ext>
            </a:extLst>
          </p:cNvPr>
          <p:cNvPicPr>
            <a:picLocks noChangeAspect="1"/>
          </p:cNvPicPr>
          <p:nvPr/>
        </p:nvPicPr>
        <p:blipFill>
          <a:blip r:embed="rId2"/>
          <a:stretch>
            <a:fillRect/>
          </a:stretch>
        </p:blipFill>
        <p:spPr>
          <a:xfrm>
            <a:off x="748593" y="1586126"/>
            <a:ext cx="7862838" cy="5227250"/>
          </a:xfrm>
          <a:prstGeom prst="rect">
            <a:avLst/>
          </a:prstGeom>
        </p:spPr>
      </p:pic>
      <p:sp>
        <p:nvSpPr>
          <p:cNvPr id="7" name="CasellaDiTesto 6">
            <a:extLst>
              <a:ext uri="{FF2B5EF4-FFF2-40B4-BE49-F238E27FC236}">
                <a16:creationId xmlns:a16="http://schemas.microsoft.com/office/drawing/2014/main" id="{882ACEAF-BF54-4822-B86D-3F01A5B52DD8}"/>
              </a:ext>
            </a:extLst>
          </p:cNvPr>
          <p:cNvSpPr txBox="1"/>
          <p:nvPr/>
        </p:nvSpPr>
        <p:spPr>
          <a:xfrm>
            <a:off x="467544" y="908720"/>
            <a:ext cx="8424936" cy="646331"/>
          </a:xfrm>
          <a:prstGeom prst="rect">
            <a:avLst/>
          </a:prstGeom>
          <a:noFill/>
        </p:spPr>
        <p:txBody>
          <a:bodyPr wrap="square" rtlCol="0">
            <a:spAutoFit/>
          </a:bodyPr>
          <a:lstStyle/>
          <a:p>
            <a:r>
              <a:rPr lang="it-IT" dirty="0"/>
              <a:t> Ecco come si presenta il risultato ottenuto con DBSCAN dopo una fase di </a:t>
            </a:r>
            <a:r>
              <a:rPr lang="it-IT" dirty="0" err="1"/>
              <a:t>postprocessing</a:t>
            </a:r>
            <a:r>
              <a:rPr lang="it-IT" dirty="0"/>
              <a:t> in cui si sono eliminati i punti di rumore:</a:t>
            </a:r>
          </a:p>
        </p:txBody>
      </p:sp>
    </p:spTree>
    <p:extLst>
      <p:ext uri="{BB962C8B-B14F-4D97-AF65-F5344CB8AC3E}">
        <p14:creationId xmlns:p14="http://schemas.microsoft.com/office/powerpoint/2010/main" val="2805342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51B41F6-93D5-48F6-8CDE-BC7CE47E6E3E}"/>
              </a:ext>
            </a:extLst>
          </p:cNvPr>
          <p:cNvSpPr txBox="1"/>
          <p:nvPr/>
        </p:nvSpPr>
        <p:spPr>
          <a:xfrm>
            <a:off x="312337" y="1028626"/>
            <a:ext cx="6188489" cy="400110"/>
          </a:xfrm>
          <a:prstGeom prst="rect">
            <a:avLst/>
          </a:prstGeom>
          <a:noFill/>
        </p:spPr>
        <p:txBody>
          <a:bodyPr wrap="none" rtlCol="0">
            <a:spAutoFit/>
          </a:bodyPr>
          <a:lstStyle/>
          <a:p>
            <a:r>
              <a:rPr lang="it-IT" sz="2000" b="1" dirty="0"/>
              <a:t>CLUSTERING GERARCHICO:</a:t>
            </a:r>
            <a:r>
              <a:rPr lang="it-IT" sz="2000" dirty="0"/>
              <a:t> 2 cluster, COMPLETE LINKAGE</a:t>
            </a:r>
          </a:p>
        </p:txBody>
      </p:sp>
      <p:sp>
        <p:nvSpPr>
          <p:cNvPr id="7" name="CasellaDiTesto 6">
            <a:extLst>
              <a:ext uri="{FF2B5EF4-FFF2-40B4-BE49-F238E27FC236}">
                <a16:creationId xmlns:a16="http://schemas.microsoft.com/office/drawing/2014/main" id="{F96353AB-D6C1-4AB1-800F-2A6FB1A96608}"/>
              </a:ext>
            </a:extLst>
          </p:cNvPr>
          <p:cNvSpPr txBox="1"/>
          <p:nvPr/>
        </p:nvSpPr>
        <p:spPr>
          <a:xfrm>
            <a:off x="1521444" y="2457949"/>
            <a:ext cx="6336704" cy="4185761"/>
          </a:xfrm>
          <a:prstGeom prst="rect">
            <a:avLst/>
          </a:prstGeom>
          <a:noFill/>
        </p:spPr>
        <p:txBody>
          <a:bodyPr wrap="square" rtlCol="0">
            <a:spAutoFit/>
          </a:bodyPr>
          <a:lstStyle/>
          <a:p>
            <a:r>
              <a:rPr lang="en-US" sz="1400" dirty="0">
                <a:solidFill>
                  <a:srgbClr val="7030A0"/>
                </a:solidFill>
                <a:latin typeface="Courier New" panose="02070309020205020404" pitchFamily="49" charset="0"/>
                <a:cs typeface="Courier New" panose="02070309020205020404" pitchFamily="49" charset="0"/>
              </a:rPr>
              <a:t>=== Clustering model (full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0</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 1</a:t>
            </a:r>
          </a:p>
          <a:p>
            <a:r>
              <a:rPr lang="en-US" sz="1400" dirty="0">
                <a:solidFill>
                  <a:srgbClr val="7030A0"/>
                </a:solidFill>
                <a:latin typeface="Courier New" panose="02070309020205020404" pitchFamily="49" charset="0"/>
                <a:cs typeface="Courier New" panose="02070309020205020404" pitchFamily="49" charset="0"/>
              </a:rPr>
              <a:t>[...]</a:t>
            </a:r>
          </a:p>
          <a:p>
            <a:endParaRPr lang="en-US" sz="1400" dirty="0">
              <a:solidFill>
                <a:srgbClr val="7030A0"/>
              </a:solidFill>
              <a:latin typeface="Courier New" panose="02070309020205020404" pitchFamily="49" charset="0"/>
              <a:cs typeface="Courier New" panose="02070309020205020404" pitchFamily="49" charset="0"/>
            </a:endParaRP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Time taken to build model (full training data) : 0.04 seconds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Clustered Instances</a:t>
            </a:r>
          </a:p>
          <a:p>
            <a:endParaRPr lang="en-US" sz="1400" dirty="0">
              <a:solidFill>
                <a:srgbClr val="7030A0"/>
              </a:solidFill>
              <a:latin typeface="Courier New" panose="02070309020205020404" pitchFamily="49" charset="0"/>
              <a:cs typeface="Courier New" panose="02070309020205020404" pitchFamily="49" charset="0"/>
            </a:endParaRPr>
          </a:p>
          <a:p>
            <a:r>
              <a:rPr lang="en-US" sz="1400" dirty="0">
                <a:solidFill>
                  <a:srgbClr val="7030A0"/>
                </a:solidFill>
                <a:latin typeface="Courier New" panose="02070309020205020404" pitchFamily="49" charset="0"/>
                <a:cs typeface="Courier New" panose="02070309020205020404" pitchFamily="49" charset="0"/>
              </a:rPr>
              <a:t>0      121 ( 57%)</a:t>
            </a:r>
          </a:p>
          <a:p>
            <a:r>
              <a:rPr lang="en-US" sz="1400" dirty="0">
                <a:solidFill>
                  <a:srgbClr val="7030A0"/>
                </a:solidFill>
                <a:latin typeface="Courier New" panose="02070309020205020404" pitchFamily="49" charset="0"/>
                <a:cs typeface="Courier New" panose="02070309020205020404" pitchFamily="49" charset="0"/>
              </a:rPr>
              <a:t>1       91 ( 43%)</a:t>
            </a:r>
          </a:p>
          <a:p>
            <a:endParaRPr lang="en-US" sz="1400" dirty="0">
              <a:solidFill>
                <a:srgbClr val="7030A0"/>
              </a:solidFill>
              <a:latin typeface="Courier New" panose="02070309020205020404" pitchFamily="49" charset="0"/>
              <a:cs typeface="Courier New" panose="02070309020205020404" pitchFamily="49" charset="0"/>
            </a:endParaRPr>
          </a:p>
        </p:txBody>
      </p:sp>
      <p:sp>
        <p:nvSpPr>
          <p:cNvPr id="8" name="CasellaDiTesto 7"/>
          <p:cNvSpPr txBox="1"/>
          <p:nvPr/>
        </p:nvSpPr>
        <p:spPr>
          <a:xfrm>
            <a:off x="500034" y="1428736"/>
            <a:ext cx="8143932" cy="830997"/>
          </a:xfrm>
          <a:prstGeom prst="rect">
            <a:avLst/>
          </a:prstGeom>
          <a:noFill/>
        </p:spPr>
        <p:txBody>
          <a:bodyPr wrap="square" rtlCol="0">
            <a:spAutoFit/>
          </a:bodyPr>
          <a:lstStyle/>
          <a:p>
            <a:r>
              <a:rPr lang="it-IT" sz="1600" dirty="0"/>
              <a:t>Per definire la distanza fra cluster è stato scelto il metodo COMPLETE LINKAGE perché ha una buona robustezza nei confronti di istanze </a:t>
            </a:r>
            <a:r>
              <a:rPr lang="it-IT" sz="1600" dirty="0" err="1"/>
              <a:t>outliers</a:t>
            </a:r>
            <a:r>
              <a:rPr lang="it-IT" sz="1600" dirty="0"/>
              <a:t> e il suo </a:t>
            </a:r>
            <a:r>
              <a:rPr lang="it-IT" sz="1600" dirty="0" err="1"/>
              <a:t>drawback</a:t>
            </a:r>
            <a:r>
              <a:rPr lang="it-IT" sz="1600" dirty="0"/>
              <a:t> – la tendenza a dividere cluster grandi – non ci impatta visto che ci interessa considerare pochi cluster.</a:t>
            </a:r>
          </a:p>
        </p:txBody>
      </p:sp>
      <p:sp>
        <p:nvSpPr>
          <p:cNvPr id="6" name="Titolo 1">
            <a:extLst>
              <a:ext uri="{FF2B5EF4-FFF2-40B4-BE49-F238E27FC236}">
                <a16:creationId xmlns:a16="http://schemas.microsoft.com/office/drawing/2014/main" id="{C0973030-EDA0-48AE-BB51-B36BFFDBD345}"/>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392579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D7A408BB-22C7-4F78-A609-5733EB29B78A}"/>
              </a:ext>
            </a:extLst>
          </p:cNvPr>
          <p:cNvPicPr>
            <a:picLocks noChangeAspect="1"/>
          </p:cNvPicPr>
          <p:nvPr/>
        </p:nvPicPr>
        <p:blipFill>
          <a:blip r:embed="rId2"/>
          <a:stretch>
            <a:fillRect/>
          </a:stretch>
        </p:blipFill>
        <p:spPr>
          <a:xfrm>
            <a:off x="600764" y="1452307"/>
            <a:ext cx="8075692" cy="5309433"/>
          </a:xfrm>
          <a:prstGeom prst="rect">
            <a:avLst/>
          </a:prstGeom>
        </p:spPr>
      </p:pic>
      <p:sp>
        <p:nvSpPr>
          <p:cNvPr id="3" name="CasellaDiTesto 2">
            <a:extLst>
              <a:ext uri="{FF2B5EF4-FFF2-40B4-BE49-F238E27FC236}">
                <a16:creationId xmlns:a16="http://schemas.microsoft.com/office/drawing/2014/main" id="{0A0E4215-7736-4FA3-8434-227D7BE73353}"/>
              </a:ext>
            </a:extLst>
          </p:cNvPr>
          <p:cNvSpPr txBox="1"/>
          <p:nvPr/>
        </p:nvSpPr>
        <p:spPr>
          <a:xfrm>
            <a:off x="539552" y="836712"/>
            <a:ext cx="8603317" cy="584775"/>
          </a:xfrm>
          <a:prstGeom prst="rect">
            <a:avLst/>
          </a:prstGeom>
          <a:noFill/>
        </p:spPr>
        <p:txBody>
          <a:bodyPr wrap="none" rtlCol="0">
            <a:spAutoFit/>
          </a:bodyPr>
          <a:lstStyle/>
          <a:p>
            <a:r>
              <a:rPr lang="it-IT" dirty="0"/>
              <a:t>I risultati ottenuti sono del tutto identici a quelli dati da K-MEANS.</a:t>
            </a:r>
          </a:p>
          <a:p>
            <a:r>
              <a:rPr lang="it-IT" sz="1400" dirty="0">
                <a:solidFill>
                  <a:schemeClr val="bg1">
                    <a:lumMod val="50000"/>
                  </a:schemeClr>
                </a:solidFill>
              </a:rPr>
              <a:t>N.B. : per quanto sembri strano, non è un errore. Si è controllato varie volte di non aver confuso i file o le immagini. </a:t>
            </a:r>
            <a:endParaRPr lang="en-US" sz="1400" dirty="0">
              <a:solidFill>
                <a:schemeClr val="bg1">
                  <a:lumMod val="50000"/>
                </a:schemeClr>
              </a:solidFill>
            </a:endParaRPr>
          </a:p>
        </p:txBody>
      </p:sp>
      <p:sp>
        <p:nvSpPr>
          <p:cNvPr id="4" name="Titolo 1">
            <a:extLst>
              <a:ext uri="{FF2B5EF4-FFF2-40B4-BE49-F238E27FC236}">
                <a16:creationId xmlns:a16="http://schemas.microsoft.com/office/drawing/2014/main" id="{AE360BD4-A1B6-46F2-9A8C-FF37FC8F42B6}"/>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extLst>
      <p:ext uri="{BB962C8B-B14F-4D97-AF65-F5344CB8AC3E}">
        <p14:creationId xmlns:p14="http://schemas.microsoft.com/office/powerpoint/2010/main" val="3468294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2AECC886-D79F-4427-ACBA-01D78B26E783}"/>
              </a:ext>
            </a:extLst>
          </p:cNvPr>
          <p:cNvPicPr>
            <a:picLocks noChangeAspect="1"/>
          </p:cNvPicPr>
          <p:nvPr/>
        </p:nvPicPr>
        <p:blipFill>
          <a:blip r:embed="rId2"/>
          <a:stretch>
            <a:fillRect/>
          </a:stretch>
        </p:blipFill>
        <p:spPr>
          <a:xfrm>
            <a:off x="2133712" y="2214554"/>
            <a:ext cx="5224370" cy="4526838"/>
          </a:xfrm>
          <a:prstGeom prst="rect">
            <a:avLst/>
          </a:prstGeom>
        </p:spPr>
      </p:pic>
      <p:sp>
        <p:nvSpPr>
          <p:cNvPr id="4" name="CasellaDiTesto 3"/>
          <p:cNvSpPr txBox="1"/>
          <p:nvPr/>
        </p:nvSpPr>
        <p:spPr>
          <a:xfrm>
            <a:off x="285720" y="1071546"/>
            <a:ext cx="8699456" cy="1477328"/>
          </a:xfrm>
          <a:prstGeom prst="rect">
            <a:avLst/>
          </a:prstGeom>
          <a:noFill/>
        </p:spPr>
        <p:txBody>
          <a:bodyPr wrap="square" rtlCol="0">
            <a:spAutoFit/>
          </a:bodyPr>
          <a:lstStyle/>
          <a:p>
            <a:r>
              <a:rPr lang="it-IT" dirty="0"/>
              <a:t>L’algoritmo è stato lanciato con l’intento di creare due cluster ma, come si può vedere dal </a:t>
            </a:r>
            <a:r>
              <a:rPr lang="it-IT" dirty="0" err="1"/>
              <a:t>dendrogramma</a:t>
            </a:r>
            <a:r>
              <a:rPr lang="it-IT" dirty="0"/>
              <a:t>, si potrebbero considerare altre suddivisioni.</a:t>
            </a:r>
          </a:p>
          <a:p>
            <a:endParaRPr lang="it-IT" dirty="0"/>
          </a:p>
          <a:p>
            <a:r>
              <a:rPr lang="it-IT" i="1" dirty="0"/>
              <a:t>Sarebbe opportuno? Cosa dovrebbero rappresentare? </a:t>
            </a:r>
          </a:p>
          <a:p>
            <a:r>
              <a:rPr lang="it-IT" i="1" dirty="0">
                <a:solidFill>
                  <a:schemeClr val="bg1">
                    <a:lumMod val="50000"/>
                  </a:schemeClr>
                </a:solidFill>
              </a:rPr>
              <a:t>No e niente, quindi si è lasciato perdere.</a:t>
            </a:r>
          </a:p>
        </p:txBody>
      </p:sp>
      <p:sp>
        <p:nvSpPr>
          <p:cNvPr id="5" name="Titolo 1">
            <a:extLst>
              <a:ext uri="{FF2B5EF4-FFF2-40B4-BE49-F238E27FC236}">
                <a16:creationId xmlns:a16="http://schemas.microsoft.com/office/drawing/2014/main" id="{90D544D6-5EAD-45C4-AA81-063A6A80102F}"/>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PRESTAZIONI GENERALI </a:t>
            </a:r>
            <a:endParaRPr lang="en-US" sz="2400" dirty="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DE4EF4D7-E096-480B-8D27-E8621AA5EBA9}"/>
              </a:ext>
            </a:extLst>
          </p:cNvPr>
          <p:cNvSpPr txBox="1"/>
          <p:nvPr/>
        </p:nvSpPr>
        <p:spPr>
          <a:xfrm>
            <a:off x="395536" y="1431642"/>
            <a:ext cx="8945679" cy="5093702"/>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5</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508.19032167895875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2013,24,2015-01-16,28,2017-01-26,22,2015-09-03,21,2015-06-30,19,2016-09-28</a:t>
            </a:r>
          </a:p>
          <a:p>
            <a:r>
              <a:rPr lang="en-US" sz="1300" dirty="0">
                <a:solidFill>
                  <a:srgbClr val="7030A0"/>
                </a:solidFill>
                <a:latin typeface="Courier New" panose="02070309020205020404" pitchFamily="49" charset="0"/>
                <a:cs typeface="Courier New" panose="02070309020205020404" pitchFamily="49" charset="0"/>
              </a:rPr>
              <a:t>Cluster 1: 2013,22,2014-09-12,25,2015-09-14,30,2015-01-08,28,2015-07-07,25,2016-02-08</a:t>
            </a:r>
          </a:p>
          <a:p>
            <a:r>
              <a:rPr lang="en-US" sz="1300" dirty="0">
                <a:solidFill>
                  <a:srgbClr val="7030A0"/>
                </a:solidFill>
                <a:latin typeface="Courier New" panose="02070309020205020404" pitchFamily="49" charset="0"/>
                <a:cs typeface="Courier New" panose="02070309020205020404" pitchFamily="49" charset="0"/>
              </a:rPr>
              <a:t>Cluster 2: 2012,31,2013-06-21,25,2013-07-08,27,2013-07-18,28,2014-09-16,24,2013-06-12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a:t>
            </a:r>
          </a:p>
          <a:p>
            <a:r>
              <a:rPr lang="en-US" sz="1300" dirty="0">
                <a:solidFill>
                  <a:srgbClr val="7030A0"/>
                </a:solidFill>
                <a:latin typeface="Courier New" panose="02070309020205020404" pitchFamily="49" charset="0"/>
                <a:cs typeface="Courier New" panose="02070309020205020404" pitchFamily="49" charset="0"/>
              </a:rPr>
              <a:t>                 (116.0)     (25.0)     (48.0)     (43.0)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err="1">
                <a:solidFill>
                  <a:srgbClr val="7030A0"/>
                </a:solidFill>
                <a:latin typeface="Courier New" panose="02070309020205020404" pitchFamily="49" charset="0"/>
                <a:cs typeface="Courier New" panose="02070309020205020404" pitchFamily="49" charset="0"/>
              </a:rPr>
              <a:t>coorte</a:t>
            </a:r>
            <a:r>
              <a:rPr lang="en-US" sz="1300" dirty="0">
                <a:solidFill>
                  <a:srgbClr val="7030A0"/>
                </a:solidFill>
                <a:latin typeface="Courier New" panose="02070309020205020404" pitchFamily="49" charset="0"/>
                <a:cs typeface="Courier New" panose="02070309020205020404" pitchFamily="49" charset="0"/>
              </a:rPr>
              <a:t>              2013       2011       2013       2012</a:t>
            </a:r>
          </a:p>
          <a:p>
            <a:r>
              <a:rPr lang="en-US" sz="1300" dirty="0">
                <a:solidFill>
                  <a:srgbClr val="7030A0"/>
                </a:solidFill>
                <a:latin typeface="Courier New" panose="02070309020205020404" pitchFamily="49" charset="0"/>
                <a:cs typeface="Courier New" panose="02070309020205020404" pitchFamily="49" charset="0"/>
              </a:rPr>
              <a:t>ASD              27.1034      26.52      26.75    27.8372</a:t>
            </a:r>
          </a:p>
          <a:p>
            <a:r>
              <a:rPr lang="en-US" sz="1300" dirty="0" err="1">
                <a:solidFill>
                  <a:srgbClr val="7030A0"/>
                </a:solidFill>
                <a:latin typeface="Courier New" panose="02070309020205020404" pitchFamily="49" charset="0"/>
                <a:cs typeface="Courier New" panose="02070309020205020404" pitchFamily="49" charset="0"/>
              </a:rPr>
              <a:t>data_ASD</a:t>
            </a:r>
            <a:r>
              <a:rPr lang="en-US" sz="1300" dirty="0">
                <a:solidFill>
                  <a:srgbClr val="7030A0"/>
                </a:solidFill>
                <a:latin typeface="Courier New" panose="02070309020205020404" pitchFamily="49" charset="0"/>
                <a:cs typeface="Courier New" panose="02070309020205020404" pitchFamily="49" charset="0"/>
              </a:rPr>
              <a:t>      2014-07-17 2012-07-11 2014-07-17 2013-07-11</a:t>
            </a:r>
          </a:p>
          <a:p>
            <a:r>
              <a:rPr lang="en-US" sz="1300" dirty="0">
                <a:solidFill>
                  <a:srgbClr val="7030A0"/>
                </a:solidFill>
                <a:latin typeface="Courier New" panose="02070309020205020404" pitchFamily="49" charset="0"/>
                <a:cs typeface="Courier New" panose="02070309020205020404" pitchFamily="49" charset="0"/>
              </a:rPr>
              <a:t>ARC              24.9741      24.36    24.4375    25.9302</a:t>
            </a:r>
          </a:p>
          <a:p>
            <a:r>
              <a:rPr lang="en-US" sz="1300" dirty="0" err="1">
                <a:solidFill>
                  <a:srgbClr val="7030A0"/>
                </a:solidFill>
                <a:latin typeface="Courier New" panose="02070309020205020404" pitchFamily="49" charset="0"/>
                <a:cs typeface="Courier New" panose="02070309020205020404" pitchFamily="49" charset="0"/>
              </a:rPr>
              <a:t>data_ARC</a:t>
            </a:r>
            <a:r>
              <a:rPr lang="en-US" sz="1300" dirty="0">
                <a:solidFill>
                  <a:srgbClr val="7030A0"/>
                </a:solidFill>
                <a:latin typeface="Courier New" panose="02070309020205020404" pitchFamily="49" charset="0"/>
                <a:cs typeface="Courier New" panose="02070309020205020404" pitchFamily="49" charset="0"/>
              </a:rPr>
              <a:t>      2014-02-28 2011-08-30 2014-09-15 2014-02-28</a:t>
            </a:r>
          </a:p>
          <a:p>
            <a:r>
              <a:rPr lang="en-US" sz="1300" dirty="0">
                <a:solidFill>
                  <a:srgbClr val="7030A0"/>
                </a:solidFill>
                <a:latin typeface="Courier New" panose="02070309020205020404" pitchFamily="49" charset="0"/>
                <a:cs typeface="Courier New" panose="02070309020205020404" pitchFamily="49" charset="0"/>
              </a:rPr>
              <a:t>PRG              25.9483      24.44    26.1458    26.6047</a:t>
            </a:r>
          </a:p>
          <a:p>
            <a:r>
              <a:rPr lang="en-US" sz="1300" dirty="0" err="1">
                <a:solidFill>
                  <a:srgbClr val="7030A0"/>
                </a:solidFill>
                <a:latin typeface="Courier New" panose="02070309020205020404" pitchFamily="49" charset="0"/>
                <a:cs typeface="Courier New" panose="02070309020205020404" pitchFamily="49" charset="0"/>
              </a:rPr>
              <a:t>data_PRG</a:t>
            </a:r>
            <a:r>
              <a:rPr lang="en-US" sz="1300" dirty="0">
                <a:solidFill>
                  <a:srgbClr val="7030A0"/>
                </a:solidFill>
                <a:latin typeface="Courier New" panose="02070309020205020404" pitchFamily="49" charset="0"/>
                <a:cs typeface="Courier New" panose="02070309020205020404" pitchFamily="49" charset="0"/>
              </a:rPr>
              <a:t>      2014-09-03 2012-07-10 2014-09-03 2013-07-18</a:t>
            </a:r>
          </a:p>
          <a:p>
            <a:r>
              <a:rPr lang="en-US" sz="1300" dirty="0">
                <a:solidFill>
                  <a:srgbClr val="7030A0"/>
                </a:solidFill>
                <a:latin typeface="Courier New" panose="02070309020205020404" pitchFamily="49" charset="0"/>
                <a:cs typeface="Courier New" panose="02070309020205020404" pitchFamily="49" charset="0"/>
              </a:rPr>
              <a:t>ANI              27.6638      26.36    28.7917    27.1628</a:t>
            </a:r>
          </a:p>
          <a:p>
            <a:r>
              <a:rPr lang="en-US" sz="1300" dirty="0" err="1">
                <a:solidFill>
                  <a:srgbClr val="7030A0"/>
                </a:solidFill>
                <a:latin typeface="Courier New" panose="02070309020205020404" pitchFamily="49" charset="0"/>
                <a:cs typeface="Courier New" panose="02070309020205020404" pitchFamily="49" charset="0"/>
              </a:rPr>
              <a:t>data_ANI</a:t>
            </a:r>
            <a:r>
              <a:rPr lang="en-US" sz="1300" dirty="0">
                <a:solidFill>
                  <a:srgbClr val="7030A0"/>
                </a:solidFill>
                <a:latin typeface="Courier New" panose="02070309020205020404" pitchFamily="49" charset="0"/>
                <a:cs typeface="Courier New" panose="02070309020205020404" pitchFamily="49" charset="0"/>
              </a:rPr>
              <a:t>      2015-07-14 2013-07-01 2015-07-14 2014-07-23</a:t>
            </a:r>
          </a:p>
          <a:p>
            <a:r>
              <a:rPr lang="en-US" sz="1300" dirty="0">
                <a:solidFill>
                  <a:srgbClr val="7030A0"/>
                </a:solidFill>
                <a:latin typeface="Courier New" panose="02070309020205020404" pitchFamily="49" charset="0"/>
                <a:cs typeface="Courier New" panose="02070309020205020404" pitchFamily="49" charset="0"/>
              </a:rPr>
              <a:t>MDL              23.3534      21.92         24    23.4651</a:t>
            </a:r>
          </a:p>
          <a:p>
            <a:r>
              <a:rPr lang="en-US" sz="1300" dirty="0" err="1">
                <a:solidFill>
                  <a:srgbClr val="7030A0"/>
                </a:solidFill>
                <a:latin typeface="Courier New" panose="02070309020205020404" pitchFamily="49" charset="0"/>
                <a:cs typeface="Courier New" panose="02070309020205020404" pitchFamily="49" charset="0"/>
              </a:rPr>
              <a:t>data_MDL</a:t>
            </a:r>
            <a:r>
              <a:rPr lang="en-US" sz="1300" dirty="0">
                <a:solidFill>
                  <a:srgbClr val="7030A0"/>
                </a:solidFill>
                <a:latin typeface="Courier New" panose="02070309020205020404" pitchFamily="49" charset="0"/>
                <a:cs typeface="Courier New" panose="02070309020205020404" pitchFamily="49" charset="0"/>
              </a:rPr>
              <a:t>      2015-02-05 2014-01-14 2015-02-05 2013-09-11</a:t>
            </a:r>
          </a:p>
        </p:txBody>
      </p:sp>
    </p:spTree>
    <p:extLst>
      <p:ext uri="{BB962C8B-B14F-4D97-AF65-F5344CB8AC3E}">
        <p14:creationId xmlns:p14="http://schemas.microsoft.com/office/powerpoint/2010/main" val="181680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58DB65B-D8DD-48DF-A878-FA272D8E6861}"/>
              </a:ext>
            </a:extLst>
          </p:cNvPr>
          <p:cNvSpPr txBox="1"/>
          <p:nvPr/>
        </p:nvSpPr>
        <p:spPr>
          <a:xfrm>
            <a:off x="190763" y="908720"/>
            <a:ext cx="8701717" cy="400110"/>
          </a:xfrm>
          <a:prstGeom prst="rect">
            <a:avLst/>
          </a:prstGeom>
          <a:noFill/>
        </p:spPr>
        <p:txBody>
          <a:bodyPr wrap="square" rtlCol="0">
            <a:spAutoFit/>
          </a:bodyPr>
          <a:lstStyle/>
          <a:p>
            <a:r>
              <a:rPr lang="it-IT" sz="2000" b="1" dirty="0"/>
              <a:t>K-MEANS, 3 cluster</a:t>
            </a:r>
            <a:r>
              <a:rPr lang="it-IT" sz="2000" dirty="0"/>
              <a:t>: isolare gli studenti peggiori, medi e migliori.</a:t>
            </a:r>
            <a:endParaRPr lang="en-US" sz="2000" dirty="0">
              <a:solidFill>
                <a:srgbClr val="FF0000"/>
              </a:solidFill>
            </a:endParaRPr>
          </a:p>
        </p:txBody>
      </p:sp>
      <p:sp>
        <p:nvSpPr>
          <p:cNvPr id="3" name="Titolo 1">
            <a:extLst>
              <a:ext uri="{FF2B5EF4-FFF2-40B4-BE49-F238E27FC236}">
                <a16:creationId xmlns:a16="http://schemas.microsoft.com/office/drawing/2014/main" id="{1FB02768-21F2-44C2-862A-967BBC69ACF0}"/>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pic>
        <p:nvPicPr>
          <p:cNvPr id="6" name="Immagine 5">
            <a:extLst>
              <a:ext uri="{FF2B5EF4-FFF2-40B4-BE49-F238E27FC236}">
                <a16:creationId xmlns:a16="http://schemas.microsoft.com/office/drawing/2014/main" id="{DE2CB066-AB77-432F-8670-FBC5BE12C969}"/>
              </a:ext>
            </a:extLst>
          </p:cNvPr>
          <p:cNvPicPr>
            <a:picLocks noChangeAspect="1"/>
          </p:cNvPicPr>
          <p:nvPr/>
        </p:nvPicPr>
        <p:blipFill>
          <a:blip r:embed="rId2"/>
          <a:stretch>
            <a:fillRect/>
          </a:stretch>
        </p:blipFill>
        <p:spPr>
          <a:xfrm>
            <a:off x="0" y="1268760"/>
            <a:ext cx="9144000" cy="4818941"/>
          </a:xfrm>
          <a:prstGeom prst="rect">
            <a:avLst/>
          </a:prstGeom>
        </p:spPr>
      </p:pic>
      <p:sp>
        <p:nvSpPr>
          <p:cNvPr id="7" name="CasellaDiTesto 6">
            <a:extLst>
              <a:ext uri="{FF2B5EF4-FFF2-40B4-BE49-F238E27FC236}">
                <a16:creationId xmlns:a16="http://schemas.microsoft.com/office/drawing/2014/main" id="{61E23E78-97FE-41C0-B256-841146879765}"/>
              </a:ext>
            </a:extLst>
          </p:cNvPr>
          <p:cNvSpPr txBox="1"/>
          <p:nvPr/>
        </p:nvSpPr>
        <p:spPr>
          <a:xfrm>
            <a:off x="3203848" y="6167045"/>
            <a:ext cx="5832648" cy="646331"/>
          </a:xfrm>
          <a:prstGeom prst="rect">
            <a:avLst/>
          </a:prstGeom>
          <a:noFill/>
        </p:spPr>
        <p:txBody>
          <a:bodyPr wrap="square" rtlCol="0">
            <a:spAutoFit/>
          </a:bodyPr>
          <a:lstStyle/>
          <a:p>
            <a:pPr algn="just"/>
            <a:r>
              <a:rPr lang="it-IT" dirty="0"/>
              <a:t>Il risultato è sorprendente: i tre cluster hanno racchiuso quasi perfettamente tre anni di immatricolazione. </a:t>
            </a:r>
            <a:endParaRPr lang="en-US" dirty="0"/>
          </a:p>
        </p:txBody>
      </p:sp>
    </p:spTree>
    <p:extLst>
      <p:ext uri="{BB962C8B-B14F-4D97-AF65-F5344CB8AC3E}">
        <p14:creationId xmlns:p14="http://schemas.microsoft.com/office/powerpoint/2010/main" val="433196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594873" y="1503650"/>
            <a:ext cx="8945679" cy="5093702"/>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4</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473.24837627629233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30,2011-06-15,28,2011-09-13,30,2011-06-20,30,2012-09-17,28,2011-07-05</a:t>
            </a:r>
          </a:p>
          <a:p>
            <a:r>
              <a:rPr lang="en-US" sz="1300" dirty="0">
                <a:solidFill>
                  <a:srgbClr val="7030A0"/>
                </a:solidFill>
                <a:latin typeface="Courier New" panose="02070309020205020404" pitchFamily="49" charset="0"/>
                <a:cs typeface="Courier New" panose="02070309020205020404" pitchFamily="49" charset="0"/>
              </a:rPr>
              <a:t>Cluster 1: 28,2011-07-06,26,2012-09-20,25,2011-09-23,29,2011-07-26,22,2012-07-12</a:t>
            </a:r>
          </a:p>
          <a:p>
            <a:r>
              <a:rPr lang="en-US" sz="1300" dirty="0">
                <a:solidFill>
                  <a:srgbClr val="7030A0"/>
                </a:solidFill>
                <a:latin typeface="Courier New" panose="02070309020205020404" pitchFamily="49" charset="0"/>
                <a:cs typeface="Courier New" panose="02070309020205020404" pitchFamily="49" charset="0"/>
              </a:rPr>
              <a:t>Cluster 2: 30,2014-06-13,26,2014-07-24,30,2014-09-03,31,2015-07-07,27,2014-09-09</a:t>
            </a:r>
          </a:p>
          <a:p>
            <a:r>
              <a:rPr lang="en-US" sz="1300" dirty="0">
                <a:solidFill>
                  <a:srgbClr val="7030A0"/>
                </a:solidFill>
                <a:latin typeface="Courier New" panose="02070309020205020404" pitchFamily="49" charset="0"/>
                <a:cs typeface="Courier New" panose="02070309020205020404" pitchFamily="49" charset="0"/>
              </a:rPr>
              <a:t>Cluster 3: 30,2013-09-19,30,2015-09-14,27,2014-02-04,28,2014-07-23,23,2014-02-05</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(116.0)     (18.0)     (29.0)     (40.0)     (29.0)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ASD              27.1034    28.6667    26.1724     27.325    26.7586</a:t>
            </a:r>
          </a:p>
          <a:p>
            <a:r>
              <a:rPr lang="en-US" sz="1300" dirty="0" err="1">
                <a:solidFill>
                  <a:srgbClr val="7030A0"/>
                </a:solidFill>
                <a:latin typeface="Courier New" panose="02070309020205020404" pitchFamily="49" charset="0"/>
                <a:cs typeface="Courier New" panose="02070309020205020404" pitchFamily="49" charset="0"/>
              </a:rPr>
              <a:t>data_ASD</a:t>
            </a:r>
            <a:r>
              <a:rPr lang="en-US" sz="1300" dirty="0">
                <a:solidFill>
                  <a:srgbClr val="7030A0"/>
                </a:solidFill>
                <a:latin typeface="Courier New" panose="02070309020205020404" pitchFamily="49" charset="0"/>
                <a:cs typeface="Courier New" panose="02070309020205020404" pitchFamily="49" charset="0"/>
              </a:rPr>
              <a:t>      2014-07-17 2011-06-15 2012-07-11 2014-06-11 2013-07-11</a:t>
            </a:r>
          </a:p>
          <a:p>
            <a:r>
              <a:rPr lang="en-US" sz="1300" dirty="0">
                <a:solidFill>
                  <a:srgbClr val="7030A0"/>
                </a:solidFill>
                <a:latin typeface="Courier New" panose="02070309020205020404" pitchFamily="49" charset="0"/>
                <a:cs typeface="Courier New" panose="02070309020205020404" pitchFamily="49" charset="0"/>
              </a:rPr>
              <a:t>ARC              24.9741    27.4444    23.4828     24.375    25.7586</a:t>
            </a:r>
          </a:p>
          <a:p>
            <a:r>
              <a:rPr lang="en-US" sz="1300" dirty="0" err="1">
                <a:solidFill>
                  <a:srgbClr val="7030A0"/>
                </a:solidFill>
                <a:latin typeface="Courier New" panose="02070309020205020404" pitchFamily="49" charset="0"/>
                <a:cs typeface="Courier New" panose="02070309020205020404" pitchFamily="49" charset="0"/>
              </a:rPr>
              <a:t>data_ARC</a:t>
            </a:r>
            <a:r>
              <a:rPr lang="en-US" sz="1300" dirty="0">
                <a:solidFill>
                  <a:srgbClr val="7030A0"/>
                </a:solidFill>
                <a:latin typeface="Courier New" panose="02070309020205020404" pitchFamily="49" charset="0"/>
                <a:cs typeface="Courier New" panose="02070309020205020404" pitchFamily="49" charset="0"/>
              </a:rPr>
              <a:t>      2014-02-28 2013-06-12 2013-07-08 2014-07-24 2014-02-28</a:t>
            </a:r>
          </a:p>
          <a:p>
            <a:r>
              <a:rPr lang="en-US" sz="1300" dirty="0">
                <a:solidFill>
                  <a:srgbClr val="7030A0"/>
                </a:solidFill>
                <a:latin typeface="Courier New" panose="02070309020205020404" pitchFamily="49" charset="0"/>
                <a:cs typeface="Courier New" panose="02070309020205020404" pitchFamily="49" charset="0"/>
              </a:rPr>
              <a:t>PRG              25.9483    27.1111    24.8276     27.125    24.7241</a:t>
            </a:r>
          </a:p>
          <a:p>
            <a:r>
              <a:rPr lang="en-US" sz="1300" dirty="0" err="1">
                <a:solidFill>
                  <a:srgbClr val="7030A0"/>
                </a:solidFill>
                <a:latin typeface="Courier New" panose="02070309020205020404" pitchFamily="49" charset="0"/>
                <a:cs typeface="Courier New" panose="02070309020205020404" pitchFamily="49" charset="0"/>
              </a:rPr>
              <a:t>data_PRG</a:t>
            </a:r>
            <a:r>
              <a:rPr lang="en-US" sz="1300" dirty="0">
                <a:solidFill>
                  <a:srgbClr val="7030A0"/>
                </a:solidFill>
                <a:latin typeface="Courier New" panose="02070309020205020404" pitchFamily="49" charset="0"/>
                <a:cs typeface="Courier New" panose="02070309020205020404" pitchFamily="49" charset="0"/>
              </a:rPr>
              <a:t>      2014-09-03 2011-06-20 2013-07-18 2014-09-03 2014-02-04</a:t>
            </a:r>
          </a:p>
          <a:p>
            <a:r>
              <a:rPr lang="en-US" sz="1300" dirty="0">
                <a:solidFill>
                  <a:srgbClr val="7030A0"/>
                </a:solidFill>
                <a:latin typeface="Courier New" panose="02070309020205020404" pitchFamily="49" charset="0"/>
                <a:cs typeface="Courier New" panose="02070309020205020404" pitchFamily="49" charset="0"/>
              </a:rPr>
              <a:t>ANI              27.6638    28.3333    27.9655     28.875    25.2759</a:t>
            </a:r>
          </a:p>
          <a:p>
            <a:r>
              <a:rPr lang="en-US" sz="1300" dirty="0" err="1">
                <a:solidFill>
                  <a:srgbClr val="7030A0"/>
                </a:solidFill>
                <a:latin typeface="Courier New" panose="02070309020205020404" pitchFamily="49" charset="0"/>
                <a:cs typeface="Courier New" panose="02070309020205020404" pitchFamily="49" charset="0"/>
              </a:rPr>
              <a:t>data_ANI</a:t>
            </a:r>
            <a:r>
              <a:rPr lang="en-US" sz="1300" dirty="0">
                <a:solidFill>
                  <a:srgbClr val="7030A0"/>
                </a:solidFill>
                <a:latin typeface="Courier New" panose="02070309020205020404" pitchFamily="49" charset="0"/>
                <a:cs typeface="Courier New" panose="02070309020205020404" pitchFamily="49" charset="0"/>
              </a:rPr>
              <a:t>      2015-07-14 2013-01-22 2015-07-14 2015-07-07 2014-07-23</a:t>
            </a:r>
          </a:p>
          <a:p>
            <a:r>
              <a:rPr lang="en-US" sz="1300" dirty="0">
                <a:solidFill>
                  <a:srgbClr val="7030A0"/>
                </a:solidFill>
                <a:latin typeface="Courier New" panose="02070309020205020404" pitchFamily="49" charset="0"/>
                <a:cs typeface="Courier New" panose="02070309020205020404" pitchFamily="49" charset="0"/>
              </a:rPr>
              <a:t>MDL              23.3534    26.4444    21.4828     24.025    22.3793</a:t>
            </a:r>
          </a:p>
          <a:p>
            <a:r>
              <a:rPr lang="en-US" sz="1300" dirty="0" err="1">
                <a:solidFill>
                  <a:srgbClr val="7030A0"/>
                </a:solidFill>
                <a:latin typeface="Courier New" panose="02070309020205020404" pitchFamily="49" charset="0"/>
                <a:cs typeface="Courier New" panose="02070309020205020404" pitchFamily="49" charset="0"/>
              </a:rPr>
              <a:t>data_MDL</a:t>
            </a:r>
            <a:r>
              <a:rPr lang="en-US" sz="1300" dirty="0">
                <a:solidFill>
                  <a:srgbClr val="7030A0"/>
                </a:solidFill>
                <a:latin typeface="Courier New" panose="02070309020205020404" pitchFamily="49" charset="0"/>
                <a:cs typeface="Courier New" panose="02070309020205020404" pitchFamily="49" charset="0"/>
              </a:rPr>
              <a:t>      2015-02-05 2013-07-03 2014-01-14 2015-02-05 2013-09-11</a:t>
            </a:r>
          </a:p>
        </p:txBody>
      </p:sp>
      <p:sp>
        <p:nvSpPr>
          <p:cNvPr id="5" name="CasellaDiTesto 4">
            <a:extLst>
              <a:ext uri="{FF2B5EF4-FFF2-40B4-BE49-F238E27FC236}">
                <a16:creationId xmlns:a16="http://schemas.microsoft.com/office/drawing/2014/main" id="{7B7DF21C-5452-4E1D-BFA6-EDA41E06C5F1}"/>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Tree>
    <p:extLst>
      <p:ext uri="{BB962C8B-B14F-4D97-AF65-F5344CB8AC3E}">
        <p14:creationId xmlns:p14="http://schemas.microsoft.com/office/powerpoint/2010/main" val="22283940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3756631" y="1531324"/>
            <a:ext cx="5351873"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Clustered Instances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0       18 ( 16%)</a:t>
            </a:r>
          </a:p>
          <a:p>
            <a:r>
              <a:rPr lang="en-US" sz="1300" dirty="0">
                <a:solidFill>
                  <a:srgbClr val="7030A0"/>
                </a:solidFill>
                <a:latin typeface="Courier New" panose="02070309020205020404" pitchFamily="49" charset="0"/>
                <a:cs typeface="Courier New" panose="02070309020205020404" pitchFamily="49" charset="0"/>
              </a:rPr>
              <a:t>1       29 ( 25%)</a:t>
            </a:r>
          </a:p>
          <a:p>
            <a:r>
              <a:rPr lang="en-US" sz="1300" dirty="0">
                <a:solidFill>
                  <a:srgbClr val="7030A0"/>
                </a:solidFill>
                <a:latin typeface="Courier New" panose="02070309020205020404" pitchFamily="49" charset="0"/>
                <a:cs typeface="Courier New" panose="02070309020205020404" pitchFamily="49" charset="0"/>
              </a:rPr>
              <a:t>2       40 ( 34%)</a:t>
            </a:r>
          </a:p>
          <a:p>
            <a:r>
              <a:rPr lang="en-US" sz="1300" dirty="0">
                <a:solidFill>
                  <a:srgbClr val="7030A0"/>
                </a:solidFill>
                <a:latin typeface="Courier New" panose="02070309020205020404" pitchFamily="49" charset="0"/>
                <a:cs typeface="Courier New" panose="02070309020205020404" pitchFamily="49" charset="0"/>
              </a:rPr>
              <a:t>3       29 ( 25%)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 attribute: </a:t>
            </a:r>
            <a:r>
              <a:rPr lang="en-US" sz="1300" dirty="0" err="1">
                <a:solidFill>
                  <a:srgbClr val="7030A0"/>
                </a:solidFill>
                <a:latin typeface="Courier New" panose="02070309020205020404" pitchFamily="49" charset="0"/>
                <a:cs typeface="Courier New" panose="02070309020205020404" pitchFamily="49" charset="0"/>
              </a:rPr>
              <a:t>coorte</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Classes to Clusters: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  0  1  2  3  &lt;-- assigned to cluster</a:t>
            </a:r>
          </a:p>
          <a:p>
            <a:r>
              <a:rPr lang="en-US" sz="1300" dirty="0">
                <a:solidFill>
                  <a:srgbClr val="7030A0"/>
                </a:solidFill>
                <a:latin typeface="Courier New" panose="02070309020205020404" pitchFamily="49" charset="0"/>
                <a:cs typeface="Courier New" panose="02070309020205020404" pitchFamily="49" charset="0"/>
              </a:rPr>
              <a:t> 10  0  3  1 | 2010</a:t>
            </a:r>
          </a:p>
          <a:p>
            <a:r>
              <a:rPr lang="en-US" sz="1300" dirty="0">
                <a:solidFill>
                  <a:srgbClr val="7030A0"/>
                </a:solidFill>
                <a:latin typeface="Courier New" panose="02070309020205020404" pitchFamily="49" charset="0"/>
                <a:cs typeface="Courier New" panose="02070309020205020404" pitchFamily="49" charset="0"/>
              </a:rPr>
              <a:t>  0 13  3  3 | 2011</a:t>
            </a:r>
          </a:p>
          <a:p>
            <a:r>
              <a:rPr lang="en-US" sz="1300" dirty="0">
                <a:solidFill>
                  <a:srgbClr val="7030A0"/>
                </a:solidFill>
                <a:latin typeface="Courier New" panose="02070309020205020404" pitchFamily="49" charset="0"/>
                <a:cs typeface="Courier New" panose="02070309020205020404" pitchFamily="49" charset="0"/>
              </a:rPr>
              <a:t>  5  5  4 23 | 2012</a:t>
            </a:r>
          </a:p>
          <a:p>
            <a:r>
              <a:rPr lang="en-US" sz="1300" dirty="0">
                <a:solidFill>
                  <a:srgbClr val="7030A0"/>
                </a:solidFill>
                <a:latin typeface="Courier New" panose="02070309020205020404" pitchFamily="49" charset="0"/>
                <a:cs typeface="Courier New" panose="02070309020205020404" pitchFamily="49" charset="0"/>
              </a:rPr>
              <a:t>  3 11 30  2 | 2013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&lt;-- 2010</a:t>
            </a:r>
          </a:p>
          <a:p>
            <a:r>
              <a:rPr lang="en-US" sz="1300" dirty="0">
                <a:solidFill>
                  <a:srgbClr val="7030A0"/>
                </a:solidFill>
                <a:latin typeface="Courier New" panose="02070309020205020404" pitchFamily="49" charset="0"/>
                <a:cs typeface="Courier New" panose="02070309020205020404" pitchFamily="49" charset="0"/>
              </a:rPr>
              <a:t>Cluster 1 &lt;-- 2011</a:t>
            </a:r>
          </a:p>
          <a:p>
            <a:r>
              <a:rPr lang="en-US" sz="1300" dirty="0">
                <a:solidFill>
                  <a:srgbClr val="7030A0"/>
                </a:solidFill>
                <a:latin typeface="Courier New" panose="02070309020205020404" pitchFamily="49" charset="0"/>
                <a:cs typeface="Courier New" panose="02070309020205020404" pitchFamily="49" charset="0"/>
              </a:rPr>
              <a:t>Cluster 2 &lt;-- 2013</a:t>
            </a:r>
          </a:p>
          <a:p>
            <a:r>
              <a:rPr lang="en-US" sz="1300" dirty="0">
                <a:solidFill>
                  <a:srgbClr val="7030A0"/>
                </a:solidFill>
                <a:latin typeface="Courier New" panose="02070309020205020404" pitchFamily="49" charset="0"/>
                <a:cs typeface="Courier New" panose="02070309020205020404" pitchFamily="49" charset="0"/>
              </a:rPr>
              <a:t>Cluster 3 &lt;-- 2012</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b="1" dirty="0">
                <a:solidFill>
                  <a:srgbClr val="7030A0"/>
                </a:solidFill>
                <a:latin typeface="Courier New" panose="02070309020205020404" pitchFamily="49" charset="0"/>
                <a:cs typeface="Courier New" panose="02070309020205020404" pitchFamily="49" charset="0"/>
              </a:rPr>
              <a:t>Incorrectly clustered instances :	40.0	 34.4828 %</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8CB0D2E6-EFC1-45C2-950A-917C6D6370EB}"/>
              </a:ext>
            </a:extLst>
          </p:cNvPr>
          <p:cNvSpPr txBox="1"/>
          <p:nvPr/>
        </p:nvSpPr>
        <p:spPr>
          <a:xfrm>
            <a:off x="35496" y="868650"/>
            <a:ext cx="900759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a:t>
            </a:r>
            <a:r>
              <a:rPr lang="it-IT" dirty="0"/>
              <a:t>: </a:t>
            </a:r>
            <a:r>
              <a:rPr lang="it-IT" dirty="0">
                <a:solidFill>
                  <a:srgbClr val="92D050"/>
                </a:solidFill>
              </a:rPr>
              <a:t>sarà possibile racchiudere ogni coorte di immatricolazione in un cluster?</a:t>
            </a:r>
            <a:endParaRPr lang="en-US" dirty="0">
              <a:solidFill>
                <a:srgbClr val="92D050"/>
              </a:solidFill>
            </a:endParaRPr>
          </a:p>
        </p:txBody>
      </p:sp>
      <p:sp>
        <p:nvSpPr>
          <p:cNvPr id="6" name="CasellaDiTesto 5">
            <a:extLst>
              <a:ext uri="{FF2B5EF4-FFF2-40B4-BE49-F238E27FC236}">
                <a16:creationId xmlns:a16="http://schemas.microsoft.com/office/drawing/2014/main" id="{A4369B9C-3941-4BCC-9DA0-0DF19D7D1C21}"/>
              </a:ext>
            </a:extLst>
          </p:cNvPr>
          <p:cNvSpPr txBox="1"/>
          <p:nvPr/>
        </p:nvSpPr>
        <p:spPr>
          <a:xfrm>
            <a:off x="323528" y="2222862"/>
            <a:ext cx="3312368" cy="2862322"/>
          </a:xfrm>
          <a:prstGeom prst="rect">
            <a:avLst/>
          </a:prstGeom>
          <a:noFill/>
        </p:spPr>
        <p:txBody>
          <a:bodyPr wrap="square" rtlCol="0">
            <a:spAutoFit/>
          </a:bodyPr>
          <a:lstStyle/>
          <a:p>
            <a:r>
              <a:rPr lang="it-IT" dirty="0"/>
              <a:t>Per questo dataset il margine di errore sensibilmente minore dell’altro può portare a pensare che l’intento sia riuscito.</a:t>
            </a:r>
          </a:p>
          <a:p>
            <a:endParaRPr lang="it-IT" dirty="0"/>
          </a:p>
          <a:p>
            <a:r>
              <a:rPr lang="it-IT" dirty="0"/>
              <a:t>Purtroppo, le similitudini che hanno spostato sensibilmente il risultato di questa analisi sono state quelle fra le date. </a:t>
            </a:r>
          </a:p>
          <a:p>
            <a:endParaRPr lang="it-IT" dirty="0"/>
          </a:p>
        </p:txBody>
      </p:sp>
    </p:spTree>
    <p:extLst>
      <p:ext uri="{BB962C8B-B14F-4D97-AF65-F5344CB8AC3E}">
        <p14:creationId xmlns:p14="http://schemas.microsoft.com/office/powerpoint/2010/main" val="2335008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pic>
        <p:nvPicPr>
          <p:cNvPr id="7" name="Immagine 6">
            <a:extLst>
              <a:ext uri="{FF2B5EF4-FFF2-40B4-BE49-F238E27FC236}">
                <a16:creationId xmlns:a16="http://schemas.microsoft.com/office/drawing/2014/main" id="{74F000B2-7516-4AA5-8BF6-82D022420CC1}"/>
              </a:ext>
            </a:extLst>
          </p:cNvPr>
          <p:cNvPicPr>
            <a:picLocks noChangeAspect="1"/>
          </p:cNvPicPr>
          <p:nvPr/>
        </p:nvPicPr>
        <p:blipFill>
          <a:blip r:embed="rId2"/>
          <a:stretch>
            <a:fillRect/>
          </a:stretch>
        </p:blipFill>
        <p:spPr>
          <a:xfrm>
            <a:off x="953852" y="2530874"/>
            <a:ext cx="7236296" cy="3778446"/>
          </a:xfrm>
          <a:prstGeom prst="rect">
            <a:avLst/>
          </a:prstGeom>
        </p:spPr>
      </p:pic>
      <p:sp>
        <p:nvSpPr>
          <p:cNvPr id="8" name="CasellaDiTesto 7">
            <a:extLst>
              <a:ext uri="{FF2B5EF4-FFF2-40B4-BE49-F238E27FC236}">
                <a16:creationId xmlns:a16="http://schemas.microsoft.com/office/drawing/2014/main" id="{E149416A-4211-4305-B846-7B8B2A1F09D9}"/>
              </a:ext>
            </a:extLst>
          </p:cNvPr>
          <p:cNvSpPr txBox="1"/>
          <p:nvPr/>
        </p:nvSpPr>
        <p:spPr>
          <a:xfrm>
            <a:off x="457200" y="807577"/>
            <a:ext cx="8229600" cy="1846659"/>
          </a:xfrm>
          <a:prstGeom prst="rect">
            <a:avLst/>
          </a:prstGeom>
          <a:noFill/>
        </p:spPr>
        <p:txBody>
          <a:bodyPr wrap="square" rtlCol="0">
            <a:spAutoFit/>
          </a:bodyPr>
          <a:lstStyle/>
          <a:p>
            <a:pPr algn="just"/>
            <a:r>
              <a:rPr lang="it-IT" sz="1600" dirty="0"/>
              <a:t>Osservando la descrizione visiva del </a:t>
            </a:r>
            <a:r>
              <a:rPr lang="it-IT" sz="1600" dirty="0" err="1"/>
              <a:t>clustering</a:t>
            </a:r>
            <a:r>
              <a:rPr lang="it-IT" sz="1600" dirty="0"/>
              <a:t>, si nota che aggiungendo il quarto cluster la corrispondenza cluster-coorte è molto più debole di prima: verrebbe da pensare che il risultato precedente sia stato solo frutto di una coincidenza.</a:t>
            </a:r>
          </a:p>
          <a:p>
            <a:pPr algn="just"/>
            <a:endParaRPr lang="it-IT" sz="1600" dirty="0"/>
          </a:p>
          <a:p>
            <a:pPr algn="just"/>
            <a:r>
              <a:rPr lang="it-IT" sz="1600" dirty="0"/>
              <a:t>Si potrebbe inoltre intuire che non ci siano correlazioni fra i voti ottenuti e la coorte di immatricolazione.</a:t>
            </a:r>
          </a:p>
          <a:p>
            <a:pPr algn="just"/>
            <a:endParaRPr lang="en-US" sz="1600" dirty="0"/>
          </a:p>
        </p:txBody>
      </p:sp>
      <p:sp>
        <p:nvSpPr>
          <p:cNvPr id="9" name="CasellaDiTesto 8">
            <a:extLst>
              <a:ext uri="{FF2B5EF4-FFF2-40B4-BE49-F238E27FC236}">
                <a16:creationId xmlns:a16="http://schemas.microsoft.com/office/drawing/2014/main" id="{B234C5EC-5839-4BDF-BB7E-F2C7D2D82B18}"/>
              </a:ext>
            </a:extLst>
          </p:cNvPr>
          <p:cNvSpPr txBox="1"/>
          <p:nvPr/>
        </p:nvSpPr>
        <p:spPr>
          <a:xfrm>
            <a:off x="2967136" y="6444044"/>
            <a:ext cx="8229600" cy="369332"/>
          </a:xfrm>
          <a:prstGeom prst="rect">
            <a:avLst/>
          </a:prstGeom>
          <a:noFill/>
        </p:spPr>
        <p:txBody>
          <a:bodyPr wrap="square" rtlCol="0">
            <a:spAutoFit/>
          </a:bodyPr>
          <a:lstStyle/>
          <a:p>
            <a:pPr algn="ctr"/>
            <a:r>
              <a:rPr lang="it-IT" i="1" dirty="0"/>
              <a:t>Tanto vale togliersi comunque il dubbio…</a:t>
            </a:r>
            <a:endParaRPr lang="en-US" i="1" dirty="0"/>
          </a:p>
        </p:txBody>
      </p:sp>
    </p:spTree>
    <p:extLst>
      <p:ext uri="{BB962C8B-B14F-4D97-AF65-F5344CB8AC3E}">
        <p14:creationId xmlns:p14="http://schemas.microsoft.com/office/powerpoint/2010/main" val="20885992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1187624" y="1727805"/>
            <a:ext cx="8945679" cy="4293483"/>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Number of iterations: 11</a:t>
            </a:r>
          </a:p>
          <a:p>
            <a:r>
              <a:rPr lang="en-US" sz="1300" b="1" dirty="0">
                <a:solidFill>
                  <a:srgbClr val="7030A0"/>
                </a:solidFill>
                <a:latin typeface="Courier New" panose="02070309020205020404" pitchFamily="49" charset="0"/>
                <a:cs typeface="Courier New" panose="02070309020205020404" pitchFamily="49" charset="0"/>
              </a:rPr>
              <a:t>Within cluster sum of squared errors: 21.816736314540037</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Initial starting points (random):</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30,31,30,23,25</a:t>
            </a:r>
          </a:p>
          <a:p>
            <a:r>
              <a:rPr lang="en-US" sz="1300" dirty="0">
                <a:solidFill>
                  <a:srgbClr val="7030A0"/>
                </a:solidFill>
                <a:latin typeface="Courier New" panose="02070309020205020404" pitchFamily="49" charset="0"/>
                <a:cs typeface="Courier New" panose="02070309020205020404" pitchFamily="49" charset="0"/>
              </a:rPr>
              <a:t>Cluster 1: 25,25,21,30,20</a:t>
            </a:r>
          </a:p>
          <a:p>
            <a:r>
              <a:rPr lang="en-US" sz="1300" dirty="0">
                <a:solidFill>
                  <a:srgbClr val="7030A0"/>
                </a:solidFill>
                <a:latin typeface="Courier New" panose="02070309020205020404" pitchFamily="49" charset="0"/>
                <a:cs typeface="Courier New" panose="02070309020205020404" pitchFamily="49" charset="0"/>
              </a:rPr>
              <a:t>Cluster 2: 26,20,28,25,23</a:t>
            </a:r>
          </a:p>
          <a:p>
            <a:r>
              <a:rPr lang="en-US" sz="1300" dirty="0">
                <a:solidFill>
                  <a:srgbClr val="7030A0"/>
                </a:solidFill>
                <a:latin typeface="Courier New" panose="02070309020205020404" pitchFamily="49" charset="0"/>
                <a:cs typeface="Courier New" panose="02070309020205020404" pitchFamily="49" charset="0"/>
              </a:rPr>
              <a:t>Cluster 3: 26,24,23,30,30</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Final cluster centroids:</a:t>
            </a:r>
          </a:p>
          <a:p>
            <a:r>
              <a:rPr lang="en-US" sz="1300" dirty="0">
                <a:solidFill>
                  <a:srgbClr val="7030A0"/>
                </a:solidFill>
                <a:latin typeface="Courier New" panose="02070309020205020404" pitchFamily="49" charset="0"/>
                <a:cs typeface="Courier New" panose="02070309020205020404" pitchFamily="49" charset="0"/>
              </a:rPr>
              <a:t>                         Cluster#</a:t>
            </a:r>
          </a:p>
          <a:p>
            <a:r>
              <a:rPr lang="en-US" sz="1300" dirty="0">
                <a:solidFill>
                  <a:srgbClr val="7030A0"/>
                </a:solidFill>
                <a:latin typeface="Courier New" panose="02070309020205020404" pitchFamily="49" charset="0"/>
                <a:cs typeface="Courier New" panose="02070309020205020404" pitchFamily="49" charset="0"/>
              </a:rPr>
              <a:t>Attribute    Full Data          0          1          2          3</a:t>
            </a:r>
          </a:p>
          <a:p>
            <a:r>
              <a:rPr lang="en-US" sz="1300" dirty="0">
                <a:solidFill>
                  <a:srgbClr val="7030A0"/>
                </a:solidFill>
                <a:latin typeface="Courier New" panose="02070309020205020404" pitchFamily="49" charset="0"/>
                <a:cs typeface="Courier New" panose="02070309020205020404" pitchFamily="49" charset="0"/>
              </a:rPr>
              <a:t>               (116.0)     (36.0)     (22.0)     (29.0)     (29.0)</a:t>
            </a:r>
          </a:p>
          <a:p>
            <a:r>
              <a:rPr lang="en-US" sz="1300" dirty="0">
                <a:solidFill>
                  <a:srgbClr val="7030A0"/>
                </a:solidFill>
                <a:latin typeface="Courier New" panose="02070309020205020404" pitchFamily="49" charset="0"/>
                <a:cs typeface="Courier New" panose="02070309020205020404" pitchFamily="49" charset="0"/>
              </a:rPr>
              <a:t>==================================================================</a:t>
            </a:r>
          </a:p>
          <a:p>
            <a:r>
              <a:rPr lang="en-US" sz="1300" dirty="0">
                <a:solidFill>
                  <a:srgbClr val="7030A0"/>
                </a:solidFill>
                <a:latin typeface="Courier New" panose="02070309020205020404" pitchFamily="49" charset="0"/>
                <a:cs typeface="Courier New" panose="02070309020205020404" pitchFamily="49" charset="0"/>
              </a:rPr>
              <a:t>ASD            27.1034         30    24.7727    25.1724    27.2069</a:t>
            </a:r>
          </a:p>
          <a:p>
            <a:r>
              <a:rPr lang="en-US" sz="1300" dirty="0">
                <a:solidFill>
                  <a:srgbClr val="7030A0"/>
                </a:solidFill>
                <a:latin typeface="Courier New" panose="02070309020205020404" pitchFamily="49" charset="0"/>
                <a:cs typeface="Courier New" panose="02070309020205020404" pitchFamily="49" charset="0"/>
              </a:rPr>
              <a:t>ARC            24.9741    27.8333    23.9091    20.5172    26.6897</a:t>
            </a:r>
          </a:p>
          <a:p>
            <a:r>
              <a:rPr lang="en-US" sz="1300" dirty="0">
                <a:solidFill>
                  <a:srgbClr val="7030A0"/>
                </a:solidFill>
                <a:latin typeface="Courier New" panose="02070309020205020404" pitchFamily="49" charset="0"/>
                <a:cs typeface="Courier New" panose="02070309020205020404" pitchFamily="49" charset="0"/>
              </a:rPr>
              <a:t>PRG            25.9483      28.75    21.8636     27.069    24.4483</a:t>
            </a:r>
          </a:p>
          <a:p>
            <a:r>
              <a:rPr lang="en-US" sz="1300" dirty="0">
                <a:solidFill>
                  <a:srgbClr val="7030A0"/>
                </a:solidFill>
                <a:latin typeface="Courier New" panose="02070309020205020404" pitchFamily="49" charset="0"/>
                <a:cs typeface="Courier New" panose="02070309020205020404" pitchFamily="49" charset="0"/>
              </a:rPr>
              <a:t>ANI            27.6638       29.5    25.1818    27.5172    27.4138</a:t>
            </a:r>
          </a:p>
          <a:p>
            <a:r>
              <a:rPr lang="en-US" sz="1300" dirty="0">
                <a:solidFill>
                  <a:srgbClr val="7030A0"/>
                </a:solidFill>
                <a:latin typeface="Courier New" panose="02070309020205020404" pitchFamily="49" charset="0"/>
                <a:cs typeface="Courier New" panose="02070309020205020404" pitchFamily="49" charset="0"/>
              </a:rPr>
              <a:t>MDL            23.3534    25.4167    19.6818    22.1034    24.8276</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7B7DF21C-5452-4E1D-BFA6-EDA41E06C5F1}"/>
              </a:ext>
            </a:extLst>
          </p:cNvPr>
          <p:cNvSpPr txBox="1"/>
          <p:nvPr/>
        </p:nvSpPr>
        <p:spPr>
          <a:xfrm>
            <a:off x="35496" y="868650"/>
            <a:ext cx="5765424" cy="400110"/>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 ignorati attributi relativi alle date</a:t>
            </a:r>
            <a:endParaRPr lang="en-US" dirty="0">
              <a:solidFill>
                <a:srgbClr val="92D050"/>
              </a:solidFill>
            </a:endParaRPr>
          </a:p>
        </p:txBody>
      </p:sp>
    </p:spTree>
    <p:extLst>
      <p:ext uri="{BB962C8B-B14F-4D97-AF65-F5344CB8AC3E}">
        <p14:creationId xmlns:p14="http://schemas.microsoft.com/office/powerpoint/2010/main" val="9660952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E90F1-2530-4502-82B1-0FB3D946B69B}"/>
              </a:ext>
            </a:extLst>
          </p:cNvPr>
          <p:cNvSpPr txBox="1">
            <a:spLocks/>
          </p:cNvSpPr>
          <p:nvPr/>
        </p:nvSpPr>
        <p:spPr>
          <a:xfrm>
            <a:off x="755576"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r"/>
            <a:r>
              <a:rPr lang="it-IT" sz="2400" b="1" dirty="0">
                <a:solidFill>
                  <a:schemeClr val="bg1"/>
                </a:solidFill>
              </a:rPr>
              <a:t>CLUSTER ANALYSIS</a:t>
            </a:r>
            <a:r>
              <a:rPr lang="it-IT" sz="2400" dirty="0">
                <a:solidFill>
                  <a:schemeClr val="bg1"/>
                </a:solidFill>
              </a:rPr>
              <a:t>: ESAMI DEL PRIMO ANNO </a:t>
            </a:r>
            <a:endParaRPr lang="en-US" sz="2400" dirty="0">
              <a:solidFill>
                <a:schemeClr val="bg1"/>
              </a:solidFill>
            </a:endParaRPr>
          </a:p>
        </p:txBody>
      </p:sp>
      <p:sp>
        <p:nvSpPr>
          <p:cNvPr id="4" name="CasellaDiTesto 3">
            <a:extLst>
              <a:ext uri="{FF2B5EF4-FFF2-40B4-BE49-F238E27FC236}">
                <a16:creationId xmlns:a16="http://schemas.microsoft.com/office/drawing/2014/main" id="{AE2B6B7C-7603-4DF2-A5B7-C47F0529B323}"/>
              </a:ext>
            </a:extLst>
          </p:cNvPr>
          <p:cNvSpPr txBox="1"/>
          <p:nvPr/>
        </p:nvSpPr>
        <p:spPr>
          <a:xfrm>
            <a:off x="2194439" y="1484784"/>
            <a:ext cx="5351873" cy="5293757"/>
          </a:xfrm>
          <a:prstGeom prst="rect">
            <a:avLst/>
          </a:prstGeom>
          <a:noFill/>
        </p:spPr>
        <p:txBody>
          <a:bodyPr wrap="square" rtlCol="0">
            <a:spAutoFit/>
          </a:bodyPr>
          <a:lstStyle/>
          <a:p>
            <a:r>
              <a:rPr lang="en-US" sz="1300" dirty="0">
                <a:solidFill>
                  <a:srgbClr val="7030A0"/>
                </a:solidFill>
                <a:latin typeface="Courier New" panose="02070309020205020404" pitchFamily="49" charset="0"/>
                <a:cs typeface="Courier New" panose="02070309020205020404" pitchFamily="49" charset="0"/>
              </a:rPr>
              <a:t>=== Model and evaluation on training set ===</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Clustered Instances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0       36 ( 31%)</a:t>
            </a:r>
          </a:p>
          <a:p>
            <a:r>
              <a:rPr lang="en-US" sz="1300" dirty="0">
                <a:solidFill>
                  <a:srgbClr val="7030A0"/>
                </a:solidFill>
                <a:latin typeface="Courier New" panose="02070309020205020404" pitchFamily="49" charset="0"/>
                <a:cs typeface="Courier New" panose="02070309020205020404" pitchFamily="49" charset="0"/>
              </a:rPr>
              <a:t>1       22 ( 19%)</a:t>
            </a:r>
          </a:p>
          <a:p>
            <a:r>
              <a:rPr lang="en-US" sz="1300" dirty="0">
                <a:solidFill>
                  <a:srgbClr val="7030A0"/>
                </a:solidFill>
                <a:latin typeface="Courier New" panose="02070309020205020404" pitchFamily="49" charset="0"/>
                <a:cs typeface="Courier New" panose="02070309020205020404" pitchFamily="49" charset="0"/>
              </a:rPr>
              <a:t>2       29 ( 25%)</a:t>
            </a:r>
          </a:p>
          <a:p>
            <a:r>
              <a:rPr lang="en-US" sz="1300" dirty="0">
                <a:solidFill>
                  <a:srgbClr val="7030A0"/>
                </a:solidFill>
                <a:latin typeface="Courier New" panose="02070309020205020404" pitchFamily="49" charset="0"/>
                <a:cs typeface="Courier New" panose="02070309020205020404" pitchFamily="49" charset="0"/>
              </a:rPr>
              <a:t>3       29 ( 25%)</a:t>
            </a:r>
          </a:p>
          <a:p>
            <a:endParaRPr lang="en-US" sz="1300" dirty="0">
              <a:solidFill>
                <a:srgbClr val="7030A0"/>
              </a:solidFill>
              <a:latin typeface="Courier New" panose="02070309020205020404" pitchFamily="49" charset="0"/>
              <a:cs typeface="Courier New" panose="02070309020205020404" pitchFamily="49" charset="0"/>
            </a:endParaRP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 attribute: </a:t>
            </a:r>
            <a:r>
              <a:rPr lang="en-US" sz="1300" dirty="0" err="1">
                <a:solidFill>
                  <a:srgbClr val="7030A0"/>
                </a:solidFill>
                <a:latin typeface="Courier New" panose="02070309020205020404" pitchFamily="49" charset="0"/>
                <a:cs typeface="Courier New" panose="02070309020205020404" pitchFamily="49" charset="0"/>
              </a:rPr>
              <a:t>coorte</a:t>
            </a:r>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Classes to Clusters:</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  0  1  2  3  &lt;-- assigned to cluster</a:t>
            </a:r>
          </a:p>
          <a:p>
            <a:r>
              <a:rPr lang="en-US" sz="1300" dirty="0">
                <a:solidFill>
                  <a:srgbClr val="7030A0"/>
                </a:solidFill>
                <a:latin typeface="Courier New" panose="02070309020205020404" pitchFamily="49" charset="0"/>
                <a:cs typeface="Courier New" panose="02070309020205020404" pitchFamily="49" charset="0"/>
              </a:rPr>
              <a:t>  6  2  0  6 | 2010</a:t>
            </a:r>
          </a:p>
          <a:p>
            <a:r>
              <a:rPr lang="en-US" sz="1300" dirty="0">
                <a:solidFill>
                  <a:srgbClr val="7030A0"/>
                </a:solidFill>
                <a:latin typeface="Courier New" panose="02070309020205020404" pitchFamily="49" charset="0"/>
                <a:cs typeface="Courier New" panose="02070309020205020404" pitchFamily="49" charset="0"/>
              </a:rPr>
              <a:t>  4 10  2  3 | 2011</a:t>
            </a:r>
          </a:p>
          <a:p>
            <a:r>
              <a:rPr lang="en-US" sz="1300" dirty="0">
                <a:solidFill>
                  <a:srgbClr val="7030A0"/>
                </a:solidFill>
                <a:latin typeface="Courier New" panose="02070309020205020404" pitchFamily="49" charset="0"/>
                <a:cs typeface="Courier New" panose="02070309020205020404" pitchFamily="49" charset="0"/>
              </a:rPr>
              <a:t> 13  7 10  7 | 2012</a:t>
            </a:r>
          </a:p>
          <a:p>
            <a:r>
              <a:rPr lang="en-US" sz="1300" dirty="0">
                <a:solidFill>
                  <a:srgbClr val="7030A0"/>
                </a:solidFill>
                <a:latin typeface="Courier New" panose="02070309020205020404" pitchFamily="49" charset="0"/>
                <a:cs typeface="Courier New" panose="02070309020205020404" pitchFamily="49" charset="0"/>
              </a:rPr>
              <a:t> 13  3 17 13 | 2013</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dirty="0">
                <a:solidFill>
                  <a:srgbClr val="7030A0"/>
                </a:solidFill>
                <a:latin typeface="Courier New" panose="02070309020205020404" pitchFamily="49" charset="0"/>
                <a:cs typeface="Courier New" panose="02070309020205020404" pitchFamily="49" charset="0"/>
              </a:rPr>
              <a:t>Cluster 0 &lt;-- 2012</a:t>
            </a:r>
          </a:p>
          <a:p>
            <a:r>
              <a:rPr lang="en-US" sz="1300" dirty="0">
                <a:solidFill>
                  <a:srgbClr val="7030A0"/>
                </a:solidFill>
                <a:latin typeface="Courier New" panose="02070309020205020404" pitchFamily="49" charset="0"/>
                <a:cs typeface="Courier New" panose="02070309020205020404" pitchFamily="49" charset="0"/>
              </a:rPr>
              <a:t>Cluster 1 &lt;-- 2011</a:t>
            </a:r>
          </a:p>
          <a:p>
            <a:r>
              <a:rPr lang="en-US" sz="1300" dirty="0">
                <a:solidFill>
                  <a:srgbClr val="7030A0"/>
                </a:solidFill>
                <a:latin typeface="Courier New" panose="02070309020205020404" pitchFamily="49" charset="0"/>
                <a:cs typeface="Courier New" panose="02070309020205020404" pitchFamily="49" charset="0"/>
              </a:rPr>
              <a:t>Cluster 2 &lt;-- 2013</a:t>
            </a:r>
          </a:p>
          <a:p>
            <a:r>
              <a:rPr lang="en-US" sz="1300" dirty="0">
                <a:solidFill>
                  <a:srgbClr val="7030A0"/>
                </a:solidFill>
                <a:latin typeface="Courier New" panose="02070309020205020404" pitchFamily="49" charset="0"/>
                <a:cs typeface="Courier New" panose="02070309020205020404" pitchFamily="49" charset="0"/>
              </a:rPr>
              <a:t>Cluster 3 &lt;-- 2010</a:t>
            </a:r>
          </a:p>
          <a:p>
            <a:endParaRPr lang="en-US" sz="1300" dirty="0">
              <a:solidFill>
                <a:srgbClr val="7030A0"/>
              </a:solidFill>
              <a:latin typeface="Courier New" panose="02070309020205020404" pitchFamily="49" charset="0"/>
              <a:cs typeface="Courier New" panose="02070309020205020404" pitchFamily="49" charset="0"/>
            </a:endParaRPr>
          </a:p>
          <a:p>
            <a:r>
              <a:rPr lang="en-US" sz="1300" b="1" dirty="0">
                <a:solidFill>
                  <a:srgbClr val="7030A0"/>
                </a:solidFill>
                <a:latin typeface="Courier New" panose="02070309020205020404" pitchFamily="49" charset="0"/>
                <a:cs typeface="Courier New" panose="02070309020205020404" pitchFamily="49" charset="0"/>
              </a:rPr>
              <a:t>Incorrectly clustered instances :	70.0	 60.3448 %</a:t>
            </a:r>
          </a:p>
          <a:p>
            <a:endParaRPr lang="en-US" sz="1300" dirty="0">
              <a:solidFill>
                <a:srgbClr val="7030A0"/>
              </a:solidFill>
              <a:latin typeface="Courier New" panose="02070309020205020404" pitchFamily="49" charset="0"/>
              <a:cs typeface="Courier New" panose="02070309020205020404" pitchFamily="49" charset="0"/>
            </a:endParaRPr>
          </a:p>
        </p:txBody>
      </p:sp>
      <p:sp>
        <p:nvSpPr>
          <p:cNvPr id="7" name="CasellaDiTesto 6">
            <a:extLst>
              <a:ext uri="{FF2B5EF4-FFF2-40B4-BE49-F238E27FC236}">
                <a16:creationId xmlns:a16="http://schemas.microsoft.com/office/drawing/2014/main" id="{8D769F40-A6F4-4A96-BF35-D7AE9D6BAD28}"/>
              </a:ext>
            </a:extLst>
          </p:cNvPr>
          <p:cNvSpPr txBox="1"/>
          <p:nvPr/>
        </p:nvSpPr>
        <p:spPr>
          <a:xfrm>
            <a:off x="35496" y="868650"/>
            <a:ext cx="8172045" cy="954107"/>
          </a:xfrm>
          <a:prstGeom prst="rect">
            <a:avLst/>
          </a:prstGeom>
          <a:noFill/>
        </p:spPr>
        <p:txBody>
          <a:bodyPr wrap="none" rtlCol="0">
            <a:spAutoFit/>
          </a:bodyPr>
          <a:lstStyle/>
          <a:p>
            <a:r>
              <a:rPr lang="it-IT" sz="2000" b="1" dirty="0"/>
              <a:t>K-</a:t>
            </a:r>
            <a:r>
              <a:rPr lang="it-IT" sz="2000" b="1" dirty="0" err="1"/>
              <a:t>means</a:t>
            </a:r>
            <a:r>
              <a:rPr lang="it-IT" sz="2000" dirty="0"/>
              <a:t>, </a:t>
            </a:r>
            <a:r>
              <a:rPr lang="it-IT" sz="2000" b="1" dirty="0"/>
              <a:t>4 cluster, ignorati attributi relativi alle date</a:t>
            </a:r>
            <a:r>
              <a:rPr lang="it-IT" sz="2000" dirty="0"/>
              <a:t>: </a:t>
            </a:r>
            <a:r>
              <a:rPr lang="it-IT" dirty="0"/>
              <a:t>l’intuizione era corretta.</a:t>
            </a:r>
          </a:p>
          <a:p>
            <a:endParaRPr lang="it-IT" dirty="0"/>
          </a:p>
          <a:p>
            <a:endParaRPr lang="en-US" dirty="0">
              <a:solidFill>
                <a:srgbClr val="92D050"/>
              </a:solidFill>
            </a:endParaRPr>
          </a:p>
        </p:txBody>
      </p:sp>
    </p:spTree>
    <p:extLst>
      <p:ext uri="{BB962C8B-B14F-4D97-AF65-F5344CB8AC3E}">
        <p14:creationId xmlns:p14="http://schemas.microsoft.com/office/powerpoint/2010/main" val="342194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1270</TotalTime>
  <Words>4936</Words>
  <Application>Microsoft Office PowerPoint</Application>
  <PresentationFormat>Presentazione su schermo (4:3)</PresentationFormat>
  <Paragraphs>790</Paragraphs>
  <Slides>65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65</vt:i4>
      </vt:variant>
    </vt:vector>
  </HeadingPairs>
  <TitlesOfParts>
    <vt:vector size="70" baseType="lpstr">
      <vt:lpstr>Arial</vt:lpstr>
      <vt:lpstr>Calibri</vt:lpstr>
      <vt:lpstr>Courier New</vt:lpstr>
      <vt:lpstr>Times New Roman</vt:lpstr>
      <vt:lpstr>Tema di Office</vt:lpstr>
      <vt:lpstr>Progetto di Data Mining</vt:lpstr>
      <vt:lpstr>DATA UNDERSTANDING: DATASET </vt:lpstr>
      <vt:lpstr>Presentazione standard di PowerPoint</vt:lpstr>
      <vt:lpstr>DATA UNDERSTANDING: TECNICHE DI VISUALIZZAZIONE </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PREPROCESSING</vt:lpstr>
      <vt:lpstr>PRESTAZIONI GENERALI: dataset_gen.arff</vt:lpstr>
      <vt:lpstr>Presentazione standard di PowerPoint</vt:lpstr>
      <vt:lpstr>ESAMI DEL PRIMO ANNO: dataset_fy.arff</vt:lpstr>
      <vt:lpstr>ESAMI DEL PRIMO ANNO: dataset_fy.arff</vt:lpstr>
      <vt:lpstr>Presentazione standard di PowerPoint</vt:lpstr>
      <vt:lpstr>TOTALITÀ DEL DATASET: dataset_tot.arff</vt:lpstr>
      <vt:lpstr>Presentazione standard di PowerPoint</vt:lpstr>
      <vt:lpstr>‘’ALGORITMO’’ DI CLUSTER ANALYSIS</vt:lpstr>
      <vt:lpstr>‘’ALGORITMO’’ DI CLUSTER ANALYSIS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Cipriani, Simone (BHGE, Non-GE)</cp:lastModifiedBy>
  <cp:revision>261</cp:revision>
  <dcterms:created xsi:type="dcterms:W3CDTF">2018-01-08T07:58:31Z</dcterms:created>
  <dcterms:modified xsi:type="dcterms:W3CDTF">2018-01-18T11:46:07Z</dcterms:modified>
</cp:coreProperties>
</file>