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4" r:id="rId6"/>
    <p:sldId id="263" r:id="rId7"/>
    <p:sldId id="265" r:id="rId8"/>
    <p:sldId id="266" r:id="rId9"/>
    <p:sldId id="267" r:id="rId10"/>
    <p:sldId id="271" r:id="rId11"/>
    <p:sldId id="272" r:id="rId12"/>
    <p:sldId id="273" r:id="rId13"/>
    <p:sldId id="274" r:id="rId14"/>
    <p:sldId id="275" r:id="rId15"/>
    <p:sldId id="276" r:id="rId16"/>
    <p:sldId id="277" r:id="rId17"/>
    <p:sldId id="279" r:id="rId18"/>
    <p:sldId id="284" r:id="rId19"/>
    <p:sldId id="280" r:id="rId20"/>
    <p:sldId id="278" r:id="rId21"/>
    <p:sldId id="290" r:id="rId22"/>
    <p:sldId id="288" r:id="rId23"/>
    <p:sldId id="291" r:id="rId24"/>
    <p:sldId id="292" r:id="rId25"/>
    <p:sldId id="312" r:id="rId26"/>
    <p:sldId id="293" r:id="rId27"/>
    <p:sldId id="294" r:id="rId28"/>
    <p:sldId id="295" r:id="rId29"/>
    <p:sldId id="296" r:id="rId30"/>
    <p:sldId id="314" r:id="rId31"/>
    <p:sldId id="298" r:id="rId32"/>
    <p:sldId id="307" r:id="rId33"/>
    <p:sldId id="305" r:id="rId34"/>
    <p:sldId id="304" r:id="rId35"/>
    <p:sldId id="306" r:id="rId36"/>
    <p:sldId id="316" r:id="rId37"/>
    <p:sldId id="308" r:id="rId38"/>
    <p:sldId id="309" r:id="rId39"/>
    <p:sldId id="315" r:id="rId40"/>
    <p:sldId id="323" r:id="rId41"/>
    <p:sldId id="324" r:id="rId42"/>
    <p:sldId id="327" r:id="rId43"/>
    <p:sldId id="328" r:id="rId44"/>
    <p:sldId id="319" r:id="rId45"/>
    <p:sldId id="330" r:id="rId46"/>
    <p:sldId id="331" r:id="rId47"/>
    <p:sldId id="332" r:id="rId48"/>
    <p:sldId id="333" r:id="rId49"/>
    <p:sldId id="335" r:id="rId50"/>
    <p:sldId id="336" r:id="rId51"/>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16" autoAdjust="0"/>
  </p:normalViewPr>
  <p:slideViewPr>
    <p:cSldViewPr snapToObjects="1">
      <p:cViewPr varScale="1">
        <p:scale>
          <a:sx n="72" d="100"/>
          <a:sy n="72" d="100"/>
        </p:scale>
        <p:origin x="978" y="54"/>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29/01/2018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29/01/2018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 </a:t>
            </a:r>
            <a:r>
              <a:rPr lang="it-IT" b="1" dirty="0">
                <a:solidFill>
                  <a:srgbClr val="FF0000"/>
                </a:solidFill>
                <a:sym typeface="Wingdings" panose="05000000000000000000" pitchFamily="2" charset="2"/>
              </a:rPr>
              <a:t> SCARTATA*</a:t>
            </a:r>
            <a:endParaRPr lang="it-IT" b="1" dirty="0">
              <a:solidFill>
                <a:srgbClr val="FF0000"/>
              </a:solidFill>
            </a:endParaRPr>
          </a:p>
          <a:p>
            <a:pPr lvl="1" algn="just"/>
            <a:r>
              <a:rPr lang="it-IT" dirty="0">
                <a:solidFill>
                  <a:srgbClr val="0070C0"/>
                </a:solidFill>
              </a:rPr>
              <a:t>esami su </a:t>
            </a:r>
            <a:r>
              <a:rPr lang="it-IT" b="1" dirty="0">
                <a:solidFill>
                  <a:srgbClr val="0070C0"/>
                </a:solidFill>
              </a:rPr>
              <a:t>argomenti principalmente matematici </a:t>
            </a:r>
            <a:r>
              <a:rPr lang="it-IT" b="1" dirty="0">
                <a:solidFill>
                  <a:srgbClr val="FF0000"/>
                </a:solidFill>
                <a:sym typeface="Wingdings" panose="05000000000000000000" pitchFamily="2" charset="2"/>
              </a:rPr>
              <a:t> SCARTATA*</a:t>
            </a:r>
            <a:endParaRPr lang="it-IT" b="1" dirty="0">
              <a:solidFill>
                <a:srgbClr val="FF0000"/>
              </a:solidFill>
            </a:endParaRP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CasellaDiTesto 1">
            <a:extLst>
              <a:ext uri="{FF2B5EF4-FFF2-40B4-BE49-F238E27FC236}">
                <a16:creationId xmlns:a16="http://schemas.microsoft.com/office/drawing/2014/main" id="{B10D3DCA-023A-4F3A-A8A7-326926DCA64D}"/>
              </a:ext>
            </a:extLst>
          </p:cNvPr>
          <p:cNvSpPr txBox="1"/>
          <p:nvPr/>
        </p:nvSpPr>
        <p:spPr>
          <a:xfrm>
            <a:off x="323528" y="6021288"/>
            <a:ext cx="8640960" cy="646331"/>
          </a:xfrm>
          <a:prstGeom prst="rect">
            <a:avLst/>
          </a:prstGeom>
          <a:noFill/>
        </p:spPr>
        <p:txBody>
          <a:bodyPr wrap="square" rtlCol="0">
            <a:spAutoFit/>
          </a:bodyPr>
          <a:lstStyle/>
          <a:p>
            <a:r>
              <a:rPr lang="it-IT" b="1" dirty="0">
                <a:solidFill>
                  <a:srgbClr val="FF0000"/>
                </a:solidFill>
              </a:rPr>
              <a:t>* </a:t>
            </a:r>
            <a:r>
              <a:rPr lang="it-IT" dirty="0">
                <a:solidFill>
                  <a:srgbClr val="FF0000"/>
                </a:solidFill>
              </a:rPr>
              <a:t>Non si sono trovate visivamente correlazioni sufficienti a giustificare una cluster </a:t>
            </a:r>
            <a:r>
              <a:rPr lang="it-IT" dirty="0" err="1">
                <a:solidFill>
                  <a:srgbClr val="FF0000"/>
                </a:solidFill>
              </a:rPr>
              <a:t>analysis</a:t>
            </a:r>
            <a:r>
              <a:rPr lang="it-IT" dirty="0">
                <a:solidFill>
                  <a:srgbClr val="FF0000"/>
                </a:solidFill>
              </a:rPr>
              <a:t> su quel set di attributi – non sarà mostrata la fase di data </a:t>
            </a:r>
            <a:r>
              <a:rPr lang="it-IT" dirty="0" err="1">
                <a:solidFill>
                  <a:srgbClr val="FF0000"/>
                </a:solidFill>
              </a:rPr>
              <a:t>understanding</a:t>
            </a:r>
            <a:r>
              <a:rPr lang="it-IT" dirty="0">
                <a:solidFill>
                  <a:srgbClr val="FF0000"/>
                </a:solidFill>
              </a:rPr>
              <a:t> ai fini della brevità</a:t>
            </a:r>
            <a:endParaRPr lang="en-US" dirty="0">
              <a:solidFill>
                <a:srgbClr val="FF0000"/>
              </a:solidFill>
            </a:endParaRPr>
          </a:p>
        </p:txBody>
      </p:sp>
    </p:spTree>
    <p:extLst>
      <p:ext uri="{BB962C8B-B14F-4D97-AF65-F5344CB8AC3E}">
        <p14:creationId xmlns:p14="http://schemas.microsoft.com/office/powerpoint/2010/main" val="256716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4524315"/>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lineari.</a:t>
            </a:r>
          </a:p>
          <a:p>
            <a:endParaRPr lang="it-IT" dirty="0"/>
          </a:p>
          <a:p>
            <a:r>
              <a:rPr lang="it-IT" dirty="0"/>
              <a:t>Si nota un accenno di trama in due punti, sintomo di similarità fra due «fasce» di studenti.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485496"/>
          </a:xfrm>
        </p:spPr>
        <p:txBody>
          <a:bodyPr>
            <a:normAutofit fontScale="85000" lnSpcReduction="1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pPr marL="0" indent="0">
              <a:buNone/>
            </a:pPr>
            <a:endParaRPr lang="it-IT" dirty="0">
              <a:solidFill>
                <a:srgbClr val="00B050"/>
              </a:solidFill>
            </a:endParaRPr>
          </a:p>
          <a:p>
            <a:pPr marL="0" indent="0">
              <a:buNone/>
            </a:pPr>
            <a:r>
              <a:rPr lang="it-IT" dirty="0"/>
              <a:t>Inoltre, è stato deciso di provare ad esaminare anche la totalità del dataset.</a:t>
            </a: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29816"/>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46856" y="2194520"/>
            <a:ext cx="8229600" cy="4114800"/>
          </a:xfrm>
        </p:spPr>
        <p:txBody>
          <a:bodyPr>
            <a:normAutofit fontScale="92500" lnSpcReduction="10000"/>
          </a:bodyPr>
          <a:lstStyle/>
          <a:p>
            <a:pPr algn="just"/>
            <a:r>
              <a:rPr lang="it-IT" dirty="0"/>
              <a:t>Vista la quantità di attributi del dataset, si è scelto di dividerlo in tre parti ottimizzate per la successiva applicazione degli algoritmi di </a:t>
            </a:r>
            <a:r>
              <a:rPr lang="it-IT" dirty="0" err="1"/>
              <a:t>clustering</a:t>
            </a:r>
            <a:r>
              <a:rPr lang="it-IT" dirty="0"/>
              <a:t>.</a:t>
            </a:r>
          </a:p>
          <a:p>
            <a:pPr algn="just"/>
            <a:endParaRPr lang="it-IT" dirty="0"/>
          </a:p>
          <a:p>
            <a:pPr algn="just"/>
            <a:r>
              <a:rPr lang="it-IT" dirty="0"/>
              <a:t>Le operazioni descritte in seguito sono state eseguite direttamente nel software </a:t>
            </a:r>
            <a:r>
              <a:rPr lang="it-IT" dirty="0" err="1"/>
              <a:t>Weka</a:t>
            </a:r>
            <a:r>
              <a:rPr lang="it-IT" dirty="0"/>
              <a:t>, mediante l’applicazione di opportuni filtri.</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marL="342900" lvl="1" indent="0" algn="r">
              <a:buNone/>
            </a:pPr>
            <a:r>
              <a:rPr lang="it-IT" dirty="0" err="1">
                <a:solidFill>
                  <a:schemeClr val="bg1">
                    <a:lumMod val="50000"/>
                  </a:schemeClr>
                </a:solidFill>
              </a:rPr>
              <a:t>dataset_gen.arff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dataset_fy.arff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AB7E78C5-905A-4AD1-B43E-5B41D832CB2C}"/>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686619"/>
            <a:ext cx="8229600" cy="4766717"/>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(o una data) non presente può significare che l’esame non è stato superato, oppure che non è stato nemmeno sostenuto. Vista l’impossibilità di distinguere fra queste due situazioni, si è optato per </a:t>
            </a:r>
            <a:r>
              <a:rPr lang="it-IT" dirty="0">
                <a:solidFill>
                  <a:srgbClr val="0070C0"/>
                </a:solidFill>
              </a:rPr>
              <a:t>rimuovere le istanze</a:t>
            </a:r>
            <a:r>
              <a:rPr lang="it-IT" dirty="0"/>
              <a:t> che presentano valori mancanti</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204864"/>
            <a:ext cx="8229600" cy="4766717"/>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None/>
            </a:pPr>
            <a:r>
              <a:rPr lang="it-IT" dirty="0">
                <a:solidFill>
                  <a:schemeClr val="bg1">
                    <a:lumMod val="50000"/>
                  </a:schemeClr>
                </a:solidFill>
              </a:rPr>
              <a:t>Ancora sulla scelta di rimuovere le istanze con valori mancanti:</a:t>
            </a:r>
          </a:p>
          <a:p>
            <a:pPr marL="0" indent="0" algn="just">
              <a:buNone/>
            </a:pPr>
            <a:endParaRPr lang="it-IT" dirty="0">
              <a:solidFill>
                <a:schemeClr val="bg1">
                  <a:lumMod val="50000"/>
                </a:schemeClr>
              </a:solidFill>
            </a:endParaRPr>
          </a:p>
          <a:p>
            <a:pPr algn="just"/>
            <a:r>
              <a:rPr lang="it-IT" dirty="0"/>
              <a:t>L’altra ovvia strategia per risolvere questo problema sarebbe stata quella di </a:t>
            </a:r>
            <a:r>
              <a:rPr lang="it-IT" dirty="0">
                <a:solidFill>
                  <a:schemeClr val="bg1">
                    <a:lumMod val="50000"/>
                  </a:schemeClr>
                </a:solidFill>
              </a:rPr>
              <a:t>riempire gli attributi vuoti con la media o la moda dell’attributo.</a:t>
            </a:r>
            <a:r>
              <a:rPr lang="it-IT" dirty="0"/>
              <a:t> Questa strada non è stata scelta a causa della natura dei dati: nonostante per alcune coorti su alcuni esami la distribuzione dei risultati può sembrare gaussiana, in tutti gli altri casi verrebbe distorta sensibilmente.</a:t>
            </a:r>
          </a:p>
        </p:txBody>
      </p:sp>
      <p:sp>
        <p:nvSpPr>
          <p:cNvPr id="13" name="Titolo 1">
            <a:extLst>
              <a:ext uri="{FF2B5EF4-FFF2-40B4-BE49-F238E27FC236}">
                <a16:creationId xmlns:a16="http://schemas.microsoft.com/office/drawing/2014/main" id="{57181002-2BFC-420B-9603-D988E401C7C8}"/>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60692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F7146A03-5206-498D-9012-91F34CD2CFF0}"/>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060848"/>
            <a:ext cx="8229600" cy="4114800"/>
          </a:xfrm>
          <a:prstGeom prst="rect">
            <a:avLst/>
          </a:prstGeom>
        </p:spPr>
        <p:txBody>
          <a:bodyPr vert="horz" lIns="91440" tIns="45720" rIns="91440" bIns="45720" rtlCol="0">
            <a:normAutofit lnSpcReduction="1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chemeClr val="bg1">
                    <a:lumMod val="50000"/>
                  </a:schemeClr>
                </a:solidFill>
              </a:rPr>
              <a:t>Riguardo alla normalizzazione: 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 in quanto non contengono alcuna informazione.</a:t>
            </a:r>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1302608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050504"/>
            <a:ext cx="8229600" cy="4114800"/>
          </a:xfrm>
        </p:spPr>
        <p:txBody>
          <a:bodyPr>
            <a:normAutofit/>
          </a:bodyPr>
          <a:lstStyle/>
          <a:p>
            <a:pPr algn="just"/>
            <a:r>
              <a:rPr lang="it-IT" dirty="0"/>
              <a:t>Per ogni dataset </a:t>
            </a:r>
            <a:r>
              <a:rPr lang="it-IT" dirty="0" err="1"/>
              <a:t>preprocessato</a:t>
            </a:r>
            <a:r>
              <a:rPr lang="it-IT" dirty="0"/>
              <a:t>, si applicherà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a:t>
            </a:r>
          </a:p>
          <a:p>
            <a:pPr marL="0" indent="0" algn="just">
              <a:buNone/>
            </a:pPr>
            <a:endParaRPr lang="it-IT" dirty="0"/>
          </a:p>
          <a:p>
            <a:pPr lvl="1" algn="just"/>
            <a:r>
              <a:rPr lang="it-IT" dirty="0"/>
              <a:t>Si prevede di usare due algoritmi di </a:t>
            </a:r>
            <a:r>
              <a:rPr lang="it-IT" dirty="0" err="1">
                <a:solidFill>
                  <a:srgbClr val="FF0000"/>
                </a:solidFill>
              </a:rPr>
              <a:t>clustering</a:t>
            </a:r>
            <a:r>
              <a:rPr lang="it-IT" dirty="0">
                <a:solidFill>
                  <a:srgbClr val="FF0000"/>
                </a:solidFill>
              </a:rPr>
              <a:t> partizionale</a:t>
            </a:r>
            <a:r>
              <a:rPr lang="it-IT" dirty="0"/>
              <a:t>: </a:t>
            </a:r>
          </a:p>
          <a:p>
            <a:pPr lvl="2" algn="just"/>
            <a:r>
              <a:rPr lang="it-IT" dirty="0">
                <a:solidFill>
                  <a:srgbClr val="C00000"/>
                </a:solidFill>
              </a:rPr>
              <a:t>K-MEANS</a:t>
            </a:r>
          </a:p>
          <a:p>
            <a:pPr lvl="2" algn="just"/>
            <a:r>
              <a:rPr lang="it-IT" dirty="0">
                <a:solidFill>
                  <a:srgbClr val="C00000"/>
                </a:solidFill>
              </a:rPr>
              <a:t>DBSCAN</a:t>
            </a:r>
          </a:p>
          <a:p>
            <a:pPr marL="685800" lvl="2" indent="0" algn="just">
              <a:buNone/>
            </a:pPr>
            <a:endParaRPr lang="it-IT" dirty="0">
              <a:solidFill>
                <a:srgbClr val="C00000"/>
              </a:solidFill>
            </a:endParaRPr>
          </a:p>
          <a:p>
            <a:pPr lvl="1" algn="just"/>
            <a:r>
              <a:rPr lang="it-IT" dirty="0"/>
              <a:t>Inoltre, si userà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420888"/>
            <a:ext cx="8229600" cy="4114800"/>
          </a:xfrm>
        </p:spPr>
        <p:txBody>
          <a:bodyPr>
            <a:normAutofit/>
          </a:bodyPr>
          <a:lstStyle/>
          <a:p>
            <a:pPr algn="just"/>
            <a:r>
              <a:rPr lang="it-IT" dirty="0"/>
              <a:t>Una volta ottenuto un risultato soddisfacente, si eseguiranno (se necessarie) delle operazioni di </a:t>
            </a:r>
            <a:r>
              <a:rPr lang="it-IT" i="1" dirty="0" err="1"/>
              <a:t>postprocessing</a:t>
            </a:r>
            <a:r>
              <a:rPr lang="it-IT" dirty="0"/>
              <a:t> per rendere comprensibili e presentabili le informazioni ottenute.</a:t>
            </a:r>
          </a:p>
          <a:p>
            <a:pPr algn="just"/>
            <a:endParaRPr lang="it-IT" dirty="0"/>
          </a:p>
          <a:p>
            <a:pPr algn="just"/>
            <a:r>
              <a:rPr lang="it-IT" dirty="0"/>
              <a:t>Si commenterà poi quanto ottenuto evidenziando i punti interessanti e cercando di trarne delle conclusioni.</a:t>
            </a:r>
          </a:p>
        </p:txBody>
      </p:sp>
    </p:spTree>
    <p:extLst>
      <p:ext uri="{BB962C8B-B14F-4D97-AF65-F5344CB8AC3E}">
        <p14:creationId xmlns:p14="http://schemas.microsoft.com/office/powerpoint/2010/main" val="2012740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67544" y="1690152"/>
            <a:ext cx="8229600" cy="4403144"/>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p>
          <a:p>
            <a:pPr marL="0" indent="0" algn="ctr">
              <a:buNone/>
            </a:pPr>
            <a:r>
              <a:rPr lang="it-IT" sz="2200" b="1" dirty="0"/>
              <a:t>K-MEANS</a:t>
            </a:r>
          </a:p>
          <a:p>
            <a:pPr algn="just"/>
            <a:endParaRPr lang="it-IT" sz="1800" dirty="0"/>
          </a:p>
          <a:p>
            <a:pPr algn="just"/>
            <a:endParaRPr lang="it-IT" sz="1800"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algn="just"/>
            <a:r>
              <a:rPr lang="it-IT" sz="20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3140968"/>
            <a:ext cx="6022824" cy="1142260"/>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124744"/>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una scala di valori consistente.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a16="http://schemas.microsoft.com/office/drawing/2014/main" id="{8A5E1CC1-3426-4909-AE16-731320B8C526}"/>
              </a:ext>
            </a:extLst>
          </p:cNvPr>
          <p:cNvPicPr>
            <a:picLocks noChangeAspect="1"/>
          </p:cNvPicPr>
          <p:nvPr/>
        </p:nvPicPr>
        <p:blipFill>
          <a:blip r:embed="rId2"/>
          <a:stretch>
            <a:fillRect/>
          </a:stretch>
        </p:blipFill>
        <p:spPr>
          <a:xfrm>
            <a:off x="1432729" y="2811464"/>
            <a:ext cx="6401870" cy="482624"/>
          </a:xfrm>
          <a:prstGeom prst="rect">
            <a:avLst/>
          </a:prstGeom>
        </p:spPr>
      </p:pic>
      <p:pic>
        <p:nvPicPr>
          <p:cNvPr id="7" name="Immagine 6">
            <a:extLst>
              <a:ext uri="{FF2B5EF4-FFF2-40B4-BE49-F238E27FC236}">
                <a16:creationId xmlns:a16="http://schemas.microsoft.com/office/drawing/2014/main" id="{6327CE6B-7B82-4D42-9EE3-60F639D3A68E}"/>
              </a:ext>
            </a:extLst>
          </p:cNvPr>
          <p:cNvPicPr>
            <a:picLocks noChangeAspect="1"/>
          </p:cNvPicPr>
          <p:nvPr/>
        </p:nvPicPr>
        <p:blipFill>
          <a:blip r:embed="rId3"/>
          <a:stretch>
            <a:fillRect/>
          </a:stretch>
        </p:blipFill>
        <p:spPr>
          <a:xfrm>
            <a:off x="1490307" y="2115372"/>
            <a:ext cx="6286714" cy="577520"/>
          </a:xfrm>
          <a:prstGeom prst="rect">
            <a:avLst/>
          </a:prstGeom>
        </p:spPr>
      </p:pic>
      <p:pic>
        <p:nvPicPr>
          <p:cNvPr id="8" name="Immagine 7">
            <a:extLst>
              <a:ext uri="{FF2B5EF4-FFF2-40B4-BE49-F238E27FC236}">
                <a16:creationId xmlns:a16="http://schemas.microsoft.com/office/drawing/2014/main" id="{E960F73C-AF0C-413C-9822-563979ED7799}"/>
              </a:ext>
            </a:extLst>
          </p:cNvPr>
          <p:cNvPicPr>
            <a:picLocks noChangeAspect="1"/>
          </p:cNvPicPr>
          <p:nvPr/>
        </p:nvPicPr>
        <p:blipFill>
          <a:blip r:embed="rId4"/>
          <a:stretch>
            <a:fillRect/>
          </a:stretch>
        </p:blipFill>
        <p:spPr>
          <a:xfrm>
            <a:off x="1404162" y="4968043"/>
            <a:ext cx="6462140" cy="1197261"/>
          </a:xfrm>
          <a:prstGeom prst="rect">
            <a:avLst/>
          </a:prstGeom>
        </p:spPr>
      </p:pic>
      <p:sp>
        <p:nvSpPr>
          <p:cNvPr id="14" name="Titolo 1">
            <a:extLst>
              <a:ext uri="{FF2B5EF4-FFF2-40B4-BE49-F238E27FC236}">
                <a16:creationId xmlns:a16="http://schemas.microsoft.com/office/drawing/2014/main" id="{58903378-FC01-4358-BF63-3037E1FB512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Tree>
    <p:extLst>
      <p:ext uri="{BB962C8B-B14F-4D97-AF65-F5344CB8AC3E}">
        <p14:creationId xmlns:p14="http://schemas.microsoft.com/office/powerpoint/2010/main" val="2462833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B6591E6-BA33-4294-BAC8-9624E5AD0485}"/>
              </a:ext>
            </a:extLst>
          </p:cNvPr>
          <p:cNvSpPr txBox="1"/>
          <p:nvPr/>
        </p:nvSpPr>
        <p:spPr>
          <a:xfrm>
            <a:off x="3131840"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K-MEANS</a:t>
            </a:r>
            <a:r>
              <a:rPr lang="it-IT" sz="2000" dirty="0"/>
              <a:t>: miglior risultato con </a:t>
            </a:r>
            <a:r>
              <a:rPr lang="it-IT" sz="2000" b="1" dirty="0"/>
              <a:t>2 cluster</a:t>
            </a:r>
            <a:endParaRPr lang="en-US" sz="2000" dirty="0">
              <a:solidFill>
                <a:srgbClr val="FF0000"/>
              </a:solidFill>
            </a:endParaRPr>
          </a:p>
        </p:txBody>
      </p:sp>
      <p:sp>
        <p:nvSpPr>
          <p:cNvPr id="5" name="CasellaDiTesto 4">
            <a:extLst>
              <a:ext uri="{FF2B5EF4-FFF2-40B4-BE49-F238E27FC236}">
                <a16:creationId xmlns:a16="http://schemas.microsoft.com/office/drawing/2014/main" id="{70674E8D-C078-4DE8-83D7-61845D9F535C}"/>
              </a:ext>
            </a:extLst>
          </p:cNvPr>
          <p:cNvSpPr txBox="1"/>
          <p:nvPr/>
        </p:nvSpPr>
        <p:spPr>
          <a:xfrm>
            <a:off x="334779" y="1775718"/>
            <a:ext cx="2581037" cy="1815882"/>
          </a:xfrm>
          <a:prstGeom prst="rect">
            <a:avLst/>
          </a:prstGeom>
          <a:noFill/>
        </p:spPr>
        <p:txBody>
          <a:bodyPr wrap="square" rtlCol="0">
            <a:spAutoFit/>
          </a:bodyPr>
          <a:lstStyle/>
          <a:p>
            <a:r>
              <a:rPr lang="it-IT" sz="1600" dirty="0"/>
              <a:t>La SSE non è la più bassa fra tutti i </a:t>
            </a:r>
            <a:r>
              <a:rPr lang="it-IT" sz="1600" dirty="0" err="1"/>
              <a:t>run</a:t>
            </a:r>
            <a:r>
              <a:rPr lang="it-IT" sz="1600" dirty="0"/>
              <a:t> eseguiti, ma lo si era previsto prevedibile considerando che si è ridotto progressivamente il numero di cluster fino ad averne solo due.</a:t>
            </a:r>
            <a:endParaRPr lang="en-US" sz="1600" dirty="0"/>
          </a:p>
        </p:txBody>
      </p:sp>
      <p:sp>
        <p:nvSpPr>
          <p:cNvPr id="7" name="Titolo 1">
            <a:extLst>
              <a:ext uri="{FF2B5EF4-FFF2-40B4-BE49-F238E27FC236}">
                <a16:creationId xmlns:a16="http://schemas.microsoft.com/office/drawing/2014/main" id="{313A6EC9-8B41-4ACE-8E87-44C8C7AA4A34}"/>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239016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163D2D4-0BD4-4271-B77D-3DFA624BED5C}"/>
              </a:ext>
            </a:extLst>
          </p:cNvPr>
          <p:cNvPicPr>
            <a:picLocks noChangeAspect="1"/>
          </p:cNvPicPr>
          <p:nvPr/>
        </p:nvPicPr>
        <p:blipFill>
          <a:blip r:embed="rId2"/>
          <a:stretch>
            <a:fillRect/>
          </a:stretch>
        </p:blipFill>
        <p:spPr>
          <a:xfrm>
            <a:off x="2699792" y="925074"/>
            <a:ext cx="6255913" cy="5738259"/>
          </a:xfrm>
          <a:prstGeom prst="rect">
            <a:avLst/>
          </a:prstGeom>
        </p:spPr>
      </p:pic>
      <p:sp>
        <p:nvSpPr>
          <p:cNvPr id="4" name="CasellaDiTesto 3">
            <a:extLst>
              <a:ext uri="{FF2B5EF4-FFF2-40B4-BE49-F238E27FC236}">
                <a16:creationId xmlns:a16="http://schemas.microsoft.com/office/drawing/2014/main" id="{02A14900-ACDB-489C-823A-AE3FDA918908}"/>
              </a:ext>
            </a:extLst>
          </p:cNvPr>
          <p:cNvSpPr txBox="1"/>
          <p:nvPr/>
        </p:nvSpPr>
        <p:spPr>
          <a:xfrm>
            <a:off x="251520" y="3267561"/>
            <a:ext cx="2304256" cy="1169551"/>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F5D691F6-549D-4D80-9A23-A4D55A8547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669338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2538770"/>
            <a:ext cx="2088232" cy="1754326"/>
          </a:xfrm>
          <a:prstGeom prst="rect">
            <a:avLst/>
          </a:prstGeom>
          <a:noFill/>
        </p:spPr>
        <p:txBody>
          <a:bodyPr wrap="square" rtlCol="0">
            <a:spAutoFit/>
          </a:bodyPr>
          <a:lstStyle/>
          <a:p>
            <a:r>
              <a:rPr lang="it-IT" b="1" dirty="0"/>
              <a:t>Si noti come il numero di crediti conseguiti sia l’attributo polarizzante di questo subset.</a:t>
            </a:r>
          </a:p>
        </p:txBody>
      </p:sp>
      <p:pic>
        <p:nvPicPr>
          <p:cNvPr id="5" name="Immagine 4">
            <a:extLst>
              <a:ext uri="{FF2B5EF4-FFF2-40B4-BE49-F238E27FC236}">
                <a16:creationId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4209516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908720"/>
            <a:ext cx="8786192" cy="369332"/>
          </a:xfrm>
          <a:prstGeom prst="rect">
            <a:avLst/>
          </a:prstGeom>
          <a:noFill/>
        </p:spPr>
        <p:txBody>
          <a:bodyPr wrap="square" rtlCol="0">
            <a:spAutoFit/>
          </a:bodyPr>
          <a:lstStyle/>
          <a:p>
            <a:r>
              <a:rPr lang="it-IT" dirty="0"/>
              <a:t>Quanto notato prima è ulteriormente confermato da questa visualizzazione del risultato:</a:t>
            </a:r>
          </a:p>
        </p:txBody>
      </p:sp>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3" name="Immagine 2">
            <a:extLst>
              <a:ext uri="{FF2B5EF4-FFF2-40B4-BE49-F238E27FC236}">
                <a16:creationId xmlns:a16="http://schemas.microsoft.com/office/drawing/2014/main" id="{ED1F0F85-EBEE-4AEE-ABD9-CA2D36F8687D}"/>
              </a:ext>
            </a:extLst>
          </p:cNvPr>
          <p:cNvPicPr>
            <a:picLocks noChangeAspect="1"/>
          </p:cNvPicPr>
          <p:nvPr/>
        </p:nvPicPr>
        <p:blipFill>
          <a:blip r:embed="rId2"/>
          <a:stretch>
            <a:fillRect/>
          </a:stretch>
        </p:blipFill>
        <p:spPr>
          <a:xfrm>
            <a:off x="491567" y="1388318"/>
            <a:ext cx="8201025" cy="5353050"/>
          </a:xfrm>
          <a:prstGeom prst="rect">
            <a:avLst/>
          </a:prstGeom>
        </p:spPr>
      </p:pic>
    </p:spTree>
    <p:extLst>
      <p:ext uri="{BB962C8B-B14F-4D97-AF65-F5344CB8AC3E}">
        <p14:creationId xmlns:p14="http://schemas.microsoft.com/office/powerpoint/2010/main" val="2994948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4DD6608-7364-48AF-945D-F609EF71CE78}"/>
              </a:ext>
            </a:extLst>
          </p:cNvPr>
          <p:cNvSpPr txBox="1"/>
          <p:nvPr/>
        </p:nvSpPr>
        <p:spPr>
          <a:xfrm>
            <a:off x="177396" y="940658"/>
            <a:ext cx="6297108" cy="400110"/>
          </a:xfrm>
          <a:prstGeom prst="rect">
            <a:avLst/>
          </a:prstGeom>
          <a:noFill/>
        </p:spPr>
        <p:txBody>
          <a:bodyPr wrap="none" rtlCol="0">
            <a:spAutoFit/>
          </a:bodyPr>
          <a:lstStyle/>
          <a:p>
            <a:r>
              <a:rPr lang="it-IT" sz="2000" b="1" dirty="0"/>
              <a:t>DBSCAN</a:t>
            </a:r>
            <a:r>
              <a:rPr lang="it-IT" sz="2000" dirty="0"/>
              <a:t>: miglior risultato con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a16="http://schemas.microsoft.com/office/drawing/2014/main"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6" name="Titolo 1">
            <a:extLst>
              <a:ext uri="{FF2B5EF4-FFF2-40B4-BE49-F238E27FC236}">
                <a16:creationId xmlns:a16="http://schemas.microsoft.com/office/drawing/2014/main" id="{4C050881-64F8-4249-8A17-E8A5103EF36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732787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B44A795-CC1C-4A93-8420-8E0BEEC8C5FD}"/>
              </a:ext>
            </a:extLst>
          </p:cNvPr>
          <p:cNvPicPr>
            <a:picLocks noChangeAspect="1"/>
          </p:cNvPicPr>
          <p:nvPr/>
        </p:nvPicPr>
        <p:blipFill>
          <a:blip r:embed="rId2"/>
          <a:stretch>
            <a:fillRect/>
          </a:stretch>
        </p:blipFill>
        <p:spPr>
          <a:xfrm>
            <a:off x="3197881" y="1295400"/>
            <a:ext cx="5787295" cy="4953786"/>
          </a:xfrm>
          <a:prstGeom prst="rect">
            <a:avLst/>
          </a:prstGeom>
        </p:spPr>
      </p:pic>
      <p:sp>
        <p:nvSpPr>
          <p:cNvPr id="5" name="CasellaDiTesto 4">
            <a:extLst>
              <a:ext uri="{FF2B5EF4-FFF2-40B4-BE49-F238E27FC236}">
                <a16:creationId xmlns:a16="http://schemas.microsoft.com/office/drawing/2014/main" id="{72598055-FA93-469B-83E9-C44266CD32BC}"/>
              </a:ext>
            </a:extLst>
          </p:cNvPr>
          <p:cNvSpPr txBox="1"/>
          <p:nvPr/>
        </p:nvSpPr>
        <p:spPr>
          <a:xfrm>
            <a:off x="170768" y="908720"/>
            <a:ext cx="3027114" cy="5447645"/>
          </a:xfrm>
          <a:prstGeom prst="rect">
            <a:avLst/>
          </a:prstGeom>
          <a:noFill/>
        </p:spPr>
        <p:txBody>
          <a:bodyPr wrap="square" rtlCol="0">
            <a:spAutoFit/>
          </a:bodyPr>
          <a:lstStyle/>
          <a:p>
            <a:r>
              <a:rPr lang="it-IT" sz="1600" dirty="0"/>
              <a:t>Il raggruppamento con DBSCAN risulta abbastanza netto: il cluster 1 include gli studenti che non hanno ottenuto alcun risultato, il 2 quelli che ne hanno ottenuti di bassi mentre il cluster 0 racchiude i migliori.</a:t>
            </a:r>
          </a:p>
          <a:p>
            <a:endParaRPr lang="it-IT" sz="1600" dirty="0"/>
          </a:p>
          <a:p>
            <a:r>
              <a:rPr lang="it-IT" sz="1600" dirty="0"/>
              <a:t>Si noti come DBSCAN considera rumore le istanze che sono state proficue in un tipo di risultato, ma scarse in un altro</a:t>
            </a:r>
            <a:r>
              <a:rPr lang="it-IT" sz="1400" dirty="0"/>
              <a:t> (I.E. voto medio alto ma pochi crediti ottenuti).</a:t>
            </a:r>
            <a:endParaRPr lang="it-IT" sz="1600" dirty="0"/>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108 ( 61%)</a:t>
            </a:r>
          </a:p>
          <a:p>
            <a:r>
              <a:rPr lang="en-US" sz="1400" dirty="0">
                <a:solidFill>
                  <a:srgbClr val="7030A0"/>
                </a:solidFill>
                <a:latin typeface="Courier New" panose="02070309020205020404" pitchFamily="49" charset="0"/>
                <a:cs typeface="Courier New" panose="02070309020205020404" pitchFamily="49" charset="0"/>
              </a:rPr>
              <a:t>1       20 ( 11%)</a:t>
            </a:r>
          </a:p>
          <a:p>
            <a:r>
              <a:rPr lang="en-US" sz="1400" dirty="0">
                <a:solidFill>
                  <a:srgbClr val="7030A0"/>
                </a:solidFill>
                <a:latin typeface="Courier New" panose="02070309020205020404" pitchFamily="49" charset="0"/>
                <a:cs typeface="Courier New" panose="02070309020205020404" pitchFamily="49" charset="0"/>
              </a:rPr>
              <a:t>2       48 ( 27%)</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err="1">
                <a:solidFill>
                  <a:srgbClr val="7030A0"/>
                </a:solidFill>
                <a:latin typeface="Courier New" panose="02070309020205020404" pitchFamily="49" charset="0"/>
                <a:cs typeface="Courier New" panose="02070309020205020404" pitchFamily="49" charset="0"/>
              </a:rPr>
              <a:t>Unclustered</a:t>
            </a:r>
            <a:r>
              <a:rPr lang="en-US" sz="1400" dirty="0">
                <a:solidFill>
                  <a:srgbClr val="7030A0"/>
                </a:solidFill>
                <a:latin typeface="Courier New" panose="02070309020205020404" pitchFamily="49" charset="0"/>
                <a:cs typeface="Courier New" panose="02070309020205020404" pitchFamily="49" charset="0"/>
              </a:rPr>
              <a:t> instances : 36</a:t>
            </a:r>
          </a:p>
          <a:p>
            <a:endParaRPr lang="en-US" sz="1400" dirty="0"/>
          </a:p>
        </p:txBody>
      </p:sp>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267863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4" name="Immagine 3">
            <a:extLst>
              <a:ext uri="{FF2B5EF4-FFF2-40B4-BE49-F238E27FC236}">
                <a16:creationId xmlns:a16="http://schemas.microsoft.com/office/drawing/2014/main" id="{2E3A24DE-C270-46CC-A76E-7FACEA57CA76}"/>
              </a:ext>
            </a:extLst>
          </p:cNvPr>
          <p:cNvPicPr>
            <a:picLocks noChangeAspect="1"/>
          </p:cNvPicPr>
          <p:nvPr/>
        </p:nvPicPr>
        <p:blipFill>
          <a:blip r:embed="rId2"/>
          <a:stretch>
            <a:fillRect/>
          </a:stretch>
        </p:blipFill>
        <p:spPr>
          <a:xfrm>
            <a:off x="748593" y="1586126"/>
            <a:ext cx="7862838" cy="5227250"/>
          </a:xfrm>
          <a:prstGeom prst="rect">
            <a:avLst/>
          </a:prstGeom>
        </p:spPr>
      </p:pic>
      <p:sp>
        <p:nvSpPr>
          <p:cNvPr id="7" name="CasellaDiTesto 6">
            <a:extLst>
              <a:ext uri="{FF2B5EF4-FFF2-40B4-BE49-F238E27FC236}">
                <a16:creationId xmlns:a16="http://schemas.microsoft.com/office/drawing/2014/main" id="{882ACEAF-BF54-4822-B86D-3F01A5B52DD8}"/>
              </a:ext>
            </a:extLst>
          </p:cNvPr>
          <p:cNvSpPr txBox="1"/>
          <p:nvPr/>
        </p:nvSpPr>
        <p:spPr>
          <a:xfrm>
            <a:off x="467544" y="908720"/>
            <a:ext cx="8424936" cy="646331"/>
          </a:xfrm>
          <a:prstGeom prst="rect">
            <a:avLst/>
          </a:prstGeom>
          <a:noFill/>
        </p:spPr>
        <p:txBody>
          <a:bodyPr wrap="square" rtlCol="0">
            <a:spAutoFit/>
          </a:bodyPr>
          <a:lstStyle/>
          <a:p>
            <a:r>
              <a:rPr lang="it-IT" dirty="0"/>
              <a:t> Ecco come si presenta il risultato ottenuto con DBSCAN dopo una fase di </a:t>
            </a:r>
            <a:r>
              <a:rPr lang="it-IT" dirty="0" err="1"/>
              <a:t>postprocessing</a:t>
            </a:r>
            <a:r>
              <a:rPr lang="it-IT" dirty="0"/>
              <a:t> in cui si sono eliminati i punti di rumore:</a:t>
            </a:r>
          </a:p>
        </p:txBody>
      </p:sp>
    </p:spTree>
    <p:extLst>
      <p:ext uri="{BB962C8B-B14F-4D97-AF65-F5344CB8AC3E}">
        <p14:creationId xmlns:p14="http://schemas.microsoft.com/office/powerpoint/2010/main" val="280534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a:xfrm>
            <a:off x="457200" y="1988840"/>
            <a:ext cx="8229600" cy="4068764"/>
          </a:xfrm>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DE4EF4D7-E096-480B-8D27-E8621AA5EBA9}"/>
              </a:ext>
            </a:extLst>
          </p:cNvPr>
          <p:cNvSpPr txBox="1"/>
          <p:nvPr/>
        </p:nvSpPr>
        <p:spPr>
          <a:xfrm>
            <a:off x="395536" y="1431642"/>
            <a:ext cx="8945679" cy="517064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a:t>
            </a:r>
            <a:r>
              <a:rPr lang="en-US" sz="1300" b="1" dirty="0">
                <a:solidFill>
                  <a:srgbClr val="FF0000"/>
                </a:solidFill>
                <a:latin typeface="Courier New" panose="02070309020205020404" pitchFamily="49" charset="0"/>
                <a:cs typeface="Courier New" panose="02070309020205020404" pitchFamily="49" charset="0"/>
              </a:rPr>
              <a:t>508.19032167895875  </a:t>
            </a:r>
            <a:r>
              <a:rPr lang="en-US" sz="1600" b="1" dirty="0">
                <a:solidFill>
                  <a:srgbClr val="FF0000"/>
                </a:solidFill>
                <a:latin typeface="+mj-lt"/>
                <a:cs typeface="Courier New" panose="02070309020205020404" pitchFamily="49" charset="0"/>
                <a:sym typeface="Wingdings" panose="05000000000000000000" pitchFamily="2" charset="2"/>
              </a:rPr>
              <a:t> </a:t>
            </a:r>
            <a:r>
              <a:rPr lang="en-US" sz="2000" b="1" dirty="0">
                <a:solidFill>
                  <a:srgbClr val="FF0000"/>
                </a:solidFill>
                <a:latin typeface="+mj-lt"/>
                <a:cs typeface="Courier New" panose="02070309020205020404" pitchFamily="49" charset="0"/>
                <a:sym typeface="Wingdings" panose="05000000000000000000" pitchFamily="2" charset="2"/>
              </a:rPr>
              <a:t>!!!</a:t>
            </a:r>
            <a:endParaRPr lang="en-US" sz="2000" b="1" dirty="0">
              <a:solidFill>
                <a:srgbClr val="FF0000"/>
              </a:solidFill>
              <a:latin typeface="+mj-lt"/>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2013,24,2015-01-16,28,2017-01-26,22,2015-09-03,21,2015-06-30,19,2016-09-28</a:t>
            </a:r>
          </a:p>
          <a:p>
            <a:r>
              <a:rPr lang="en-US" sz="1300" dirty="0">
                <a:solidFill>
                  <a:srgbClr val="7030A0"/>
                </a:solidFill>
                <a:latin typeface="Courier New" panose="02070309020205020404" pitchFamily="49" charset="0"/>
                <a:cs typeface="Courier New" panose="02070309020205020404" pitchFamily="49" charset="0"/>
              </a:rPr>
              <a:t>Cluster 1: 2013,22,2014-09-12,25,2015-09-14,30,2015-01-08,28,2015-07-07,25,2016-02-08</a:t>
            </a:r>
          </a:p>
          <a:p>
            <a:r>
              <a:rPr lang="en-US" sz="1300" dirty="0">
                <a:solidFill>
                  <a:srgbClr val="7030A0"/>
                </a:solidFill>
                <a:latin typeface="Courier New" panose="02070309020205020404" pitchFamily="49" charset="0"/>
                <a:cs typeface="Courier New" panose="02070309020205020404" pitchFamily="49" charset="0"/>
              </a:rPr>
              <a:t>Cluster 2: 2012,31,2013-06-21,25,2013-07-08,27,2013-07-18,28,2014-09-16,24,2013-06-12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(116.0)     (25.0)     (48.0)     (43.0)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err="1">
                <a:solidFill>
                  <a:srgbClr val="7030A0"/>
                </a:solidFill>
                <a:latin typeface="Courier New" panose="02070309020205020404" pitchFamily="49" charset="0"/>
                <a:cs typeface="Courier New" panose="02070309020205020404" pitchFamily="49" charset="0"/>
              </a:rPr>
              <a:t>coorte</a:t>
            </a:r>
            <a:r>
              <a:rPr lang="en-US" sz="1300" dirty="0">
                <a:solidFill>
                  <a:srgbClr val="7030A0"/>
                </a:solidFill>
                <a:latin typeface="Courier New" panose="02070309020205020404" pitchFamily="49" charset="0"/>
                <a:cs typeface="Courier New" panose="02070309020205020404" pitchFamily="49" charset="0"/>
              </a:rPr>
              <a:t>              2013       2011       2013       2012</a:t>
            </a:r>
          </a:p>
          <a:p>
            <a:r>
              <a:rPr lang="en-US" sz="1300" dirty="0">
                <a:solidFill>
                  <a:srgbClr val="7030A0"/>
                </a:solidFill>
                <a:latin typeface="Courier New" panose="02070309020205020404" pitchFamily="49" charset="0"/>
                <a:cs typeface="Courier New" panose="02070309020205020404" pitchFamily="49" charset="0"/>
              </a:rPr>
              <a:t>ASD              27.1034      26.52      26.75    27.8372</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2012-07-11 2014-07-17 2013-07-11</a:t>
            </a:r>
          </a:p>
          <a:p>
            <a:r>
              <a:rPr lang="en-US" sz="1300" dirty="0">
                <a:solidFill>
                  <a:srgbClr val="7030A0"/>
                </a:solidFill>
                <a:latin typeface="Courier New" panose="02070309020205020404" pitchFamily="49" charset="0"/>
                <a:cs typeface="Courier New" panose="02070309020205020404" pitchFamily="49" charset="0"/>
              </a:rPr>
              <a:t>ARC              24.9741      24.36    24.4375    25.9302</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2011-08-30 2014-09-15 2014-02-28</a:t>
            </a:r>
          </a:p>
          <a:p>
            <a:r>
              <a:rPr lang="en-US" sz="1300" dirty="0">
                <a:solidFill>
                  <a:srgbClr val="7030A0"/>
                </a:solidFill>
                <a:latin typeface="Courier New" panose="02070309020205020404" pitchFamily="49" charset="0"/>
                <a:cs typeface="Courier New" panose="02070309020205020404" pitchFamily="49" charset="0"/>
              </a:rPr>
              <a:t>PRG              25.9483      24.44    26.1458    26.6047</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2012-07-10 2014-09-03 2013-07-18</a:t>
            </a:r>
          </a:p>
          <a:p>
            <a:r>
              <a:rPr lang="en-US" sz="1300" dirty="0">
                <a:solidFill>
                  <a:srgbClr val="7030A0"/>
                </a:solidFill>
                <a:latin typeface="Courier New" panose="02070309020205020404" pitchFamily="49" charset="0"/>
                <a:cs typeface="Courier New" panose="02070309020205020404" pitchFamily="49" charset="0"/>
              </a:rPr>
              <a:t>ANI              27.6638      26.36    28.7917    27.1628</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2013-07-01 2015-07-14 2014-07-23</a:t>
            </a:r>
          </a:p>
          <a:p>
            <a:r>
              <a:rPr lang="en-US" sz="1300" dirty="0">
                <a:solidFill>
                  <a:srgbClr val="7030A0"/>
                </a:solidFill>
                <a:latin typeface="Courier New" panose="02070309020205020404" pitchFamily="49" charset="0"/>
                <a:cs typeface="Courier New" panose="02070309020205020404" pitchFamily="49" charset="0"/>
              </a:rPr>
              <a:t>MDL              23.3534      21.92         24    23.4651</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2014-01-14 2015-02-05 2013-09-11</a:t>
            </a:r>
          </a:p>
        </p:txBody>
      </p:sp>
    </p:spTree>
    <p:extLst>
      <p:ext uri="{BB962C8B-B14F-4D97-AF65-F5344CB8AC3E}">
        <p14:creationId xmlns:p14="http://schemas.microsoft.com/office/powerpoint/2010/main" val="1816805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pic>
        <p:nvPicPr>
          <p:cNvPr id="6" name="Immagine 5">
            <a:extLst>
              <a:ext uri="{FF2B5EF4-FFF2-40B4-BE49-F238E27FC236}">
                <a16:creationId xmlns:a16="http://schemas.microsoft.com/office/drawing/2014/main" id="{DE2CB066-AB77-432F-8670-FBC5BE12C969}"/>
              </a:ext>
            </a:extLst>
          </p:cNvPr>
          <p:cNvPicPr>
            <a:picLocks noChangeAspect="1"/>
          </p:cNvPicPr>
          <p:nvPr/>
        </p:nvPicPr>
        <p:blipFill>
          <a:blip r:embed="rId2"/>
          <a:stretch>
            <a:fillRect/>
          </a:stretch>
        </p:blipFill>
        <p:spPr>
          <a:xfrm>
            <a:off x="0" y="1268760"/>
            <a:ext cx="9144000" cy="4818941"/>
          </a:xfrm>
          <a:prstGeom prst="rect">
            <a:avLst/>
          </a:prstGeom>
        </p:spPr>
      </p:pic>
      <p:sp>
        <p:nvSpPr>
          <p:cNvPr id="7" name="CasellaDiTesto 6">
            <a:extLst>
              <a:ext uri="{FF2B5EF4-FFF2-40B4-BE49-F238E27FC236}">
                <a16:creationId xmlns:a16="http://schemas.microsoft.com/office/drawing/2014/main" id="{61E23E78-97FE-41C0-B256-841146879765}"/>
              </a:ext>
            </a:extLst>
          </p:cNvPr>
          <p:cNvSpPr txBox="1"/>
          <p:nvPr/>
        </p:nvSpPr>
        <p:spPr>
          <a:xfrm>
            <a:off x="3203848" y="6167045"/>
            <a:ext cx="5832648" cy="646331"/>
          </a:xfrm>
          <a:prstGeom prst="rect">
            <a:avLst/>
          </a:prstGeom>
          <a:noFill/>
        </p:spPr>
        <p:txBody>
          <a:bodyPr wrap="square" rtlCol="0">
            <a:spAutoFit/>
          </a:bodyPr>
          <a:lstStyle/>
          <a:p>
            <a:pPr algn="just"/>
            <a:r>
              <a:rPr lang="it-IT" dirty="0"/>
              <a:t>Il risultato è sorprendente: i tre cluster hanno racchiuso quasi perfettamente tre anni di immatricolazione. </a:t>
            </a:r>
            <a:endParaRPr lang="en-US" dirty="0"/>
          </a:p>
        </p:txBody>
      </p:sp>
    </p:spTree>
    <p:extLst>
      <p:ext uri="{BB962C8B-B14F-4D97-AF65-F5344CB8AC3E}">
        <p14:creationId xmlns:p14="http://schemas.microsoft.com/office/powerpoint/2010/main" val="433196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3DE9891-857D-43E7-BFE1-4CB84E8A5888}"/>
              </a:ext>
            </a:extLst>
          </p:cNvPr>
          <p:cNvSpPr/>
          <p:nvPr/>
        </p:nvSpPr>
        <p:spPr>
          <a:xfrm>
            <a:off x="6516216" y="6165304"/>
            <a:ext cx="1080120"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179512" y="868650"/>
            <a:ext cx="8805664" cy="984885"/>
          </a:xfrm>
          <a:prstGeom prst="rect">
            <a:avLst/>
          </a:prstGeom>
          <a:noFill/>
        </p:spPr>
        <p:txBody>
          <a:bodyPr wrap="square" rtlCol="0">
            <a:spAutoFit/>
          </a:bodyPr>
          <a:lstStyle/>
          <a:p>
            <a:r>
              <a:rPr lang="it-IT" sz="2000" b="1" dirty="0"/>
              <a:t>Clustering gerarchico: </a:t>
            </a:r>
            <a:r>
              <a:rPr lang="it-IT" sz="2000" dirty="0"/>
              <a:t>4 cluster, distanze fra cluster con metodo GROUP AVERAGE  </a:t>
            </a:r>
            <a:endParaRPr lang="it-IT" sz="2000" dirty="0">
              <a:solidFill>
                <a:srgbClr val="00B050"/>
              </a:solidFill>
            </a:endParaRPr>
          </a:p>
          <a:p>
            <a:r>
              <a:rPr lang="it-IT" sz="2000" dirty="0">
                <a:solidFill>
                  <a:srgbClr val="00B050"/>
                </a:solidFill>
              </a:rPr>
              <a:t>	Sarà possibile racchiudere ogni coorte in un cluster? </a:t>
            </a:r>
            <a:endParaRPr lang="it-IT" dirty="0">
              <a:solidFill>
                <a:srgbClr val="00B050"/>
              </a:solidFill>
            </a:endParaRPr>
          </a:p>
          <a:p>
            <a:endParaRPr lang="en-US" dirty="0">
              <a:solidFill>
                <a:srgbClr val="92D050"/>
              </a:solidFill>
            </a:endParaRPr>
          </a:p>
        </p:txBody>
      </p:sp>
      <p:sp>
        <p:nvSpPr>
          <p:cNvPr id="6" name="Rettangolo 5">
            <a:extLst>
              <a:ext uri="{FF2B5EF4-FFF2-40B4-BE49-F238E27FC236}">
                <a16:creationId xmlns:a16="http://schemas.microsoft.com/office/drawing/2014/main" id="{38850E37-17D4-4562-9BBF-FCB3E5A1C332}"/>
              </a:ext>
            </a:extLst>
          </p:cNvPr>
          <p:cNvSpPr/>
          <p:nvPr/>
        </p:nvSpPr>
        <p:spPr>
          <a:xfrm>
            <a:off x="2267744" y="1406381"/>
            <a:ext cx="8262664" cy="5262979"/>
          </a:xfrm>
          <a:prstGeom prst="rect">
            <a:avLst/>
          </a:prstGeom>
        </p:spPr>
        <p:txBody>
          <a:bodyPr wrap="square">
            <a:spAutoFit/>
          </a:bodyPr>
          <a:lstStyle/>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( 11%)</a:t>
            </a:r>
          </a:p>
          <a:p>
            <a:r>
              <a:rPr lang="en-US" sz="1400" dirty="0">
                <a:solidFill>
                  <a:srgbClr val="7030A0"/>
                </a:solidFill>
                <a:latin typeface="Courier New" panose="02070309020205020404" pitchFamily="49" charset="0"/>
                <a:cs typeface="Courier New" panose="02070309020205020404" pitchFamily="49" charset="0"/>
              </a:rPr>
              <a:t>1       48 ( 41%)</a:t>
            </a:r>
          </a:p>
          <a:p>
            <a:r>
              <a:rPr lang="en-US" sz="1400" dirty="0">
                <a:solidFill>
                  <a:srgbClr val="7030A0"/>
                </a:solidFill>
                <a:latin typeface="Courier New" panose="02070309020205020404" pitchFamily="49" charset="0"/>
                <a:cs typeface="Courier New" panose="02070309020205020404" pitchFamily="49" charset="0"/>
              </a:rPr>
              <a:t>2       39 ( 34%)</a:t>
            </a:r>
          </a:p>
          <a:p>
            <a:r>
              <a:rPr lang="en-US" sz="1400" dirty="0">
                <a:solidFill>
                  <a:srgbClr val="7030A0"/>
                </a:solidFill>
                <a:latin typeface="Courier New" panose="02070309020205020404" pitchFamily="49" charset="0"/>
                <a:cs typeface="Courier New" panose="02070309020205020404" pitchFamily="49" charset="0"/>
              </a:rPr>
              <a:t>3       16 ( 14%)</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13  1  0  0 | 2010</a:t>
            </a:r>
          </a:p>
          <a:p>
            <a:r>
              <a:rPr lang="en-US" sz="1400" dirty="0">
                <a:solidFill>
                  <a:srgbClr val="7030A0"/>
                </a:solidFill>
                <a:latin typeface="Courier New" panose="02070309020205020404" pitchFamily="49" charset="0"/>
                <a:cs typeface="Courier New" panose="02070309020205020404" pitchFamily="49" charset="0"/>
              </a:rPr>
              <a:t>  0  0 11  8 | 2011</a:t>
            </a:r>
          </a:p>
          <a:p>
            <a:r>
              <a:rPr lang="en-US" sz="1400" dirty="0">
                <a:solidFill>
                  <a:srgbClr val="7030A0"/>
                </a:solidFill>
                <a:latin typeface="Courier New" panose="02070309020205020404" pitchFamily="49" charset="0"/>
                <a:cs typeface="Courier New" panose="02070309020205020404" pitchFamily="49" charset="0"/>
              </a:rPr>
              <a:t>  0  1 28  8 | 2012</a:t>
            </a:r>
          </a:p>
          <a:p>
            <a:r>
              <a:rPr lang="en-US" sz="1400" dirty="0">
                <a:solidFill>
                  <a:srgbClr val="7030A0"/>
                </a:solidFill>
                <a:latin typeface="Courier New" panose="02070309020205020404" pitchFamily="49" charset="0"/>
                <a:cs typeface="Courier New" panose="02070309020205020404" pitchFamily="49" charset="0"/>
              </a:rPr>
              <a:t>  0 46  0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21.0	 </a:t>
            </a:r>
            <a:r>
              <a:rPr lang="en-US" sz="1400" b="1" dirty="0">
                <a:solidFill>
                  <a:srgbClr val="FF0000"/>
                </a:solidFill>
                <a:latin typeface="Courier New" panose="02070309020205020404" pitchFamily="49" charset="0"/>
                <a:cs typeface="Courier New" panose="02070309020205020404" pitchFamily="49" charset="0"/>
              </a:rPr>
              <a:t>18.1034 %</a:t>
            </a:r>
          </a:p>
        </p:txBody>
      </p:sp>
    </p:spTree>
    <p:extLst>
      <p:ext uri="{BB962C8B-B14F-4D97-AF65-F5344CB8AC3E}">
        <p14:creationId xmlns:p14="http://schemas.microsoft.com/office/powerpoint/2010/main" val="3670508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35496" y="868650"/>
            <a:ext cx="8457508" cy="677108"/>
          </a:xfrm>
          <a:prstGeom prst="rect">
            <a:avLst/>
          </a:prstGeom>
          <a:noFill/>
        </p:spPr>
        <p:txBody>
          <a:bodyPr wrap="none" rtlCol="0">
            <a:spAutoFit/>
          </a:bodyPr>
          <a:lstStyle/>
          <a:p>
            <a:r>
              <a:rPr lang="it-IT" sz="2000" b="1" dirty="0"/>
              <a:t>Clustering gerarchico: 4 cluster,  AVG  </a:t>
            </a:r>
            <a:r>
              <a:rPr lang="it-IT" sz="2000" dirty="0">
                <a:solidFill>
                  <a:srgbClr val="00B050"/>
                </a:solidFill>
              </a:rPr>
              <a:t>–  Racchiudere ogni coorte in un cluster? </a:t>
            </a:r>
            <a:endParaRPr lang="it-IT" dirty="0">
              <a:solidFill>
                <a:srgbClr val="00B050"/>
              </a:solidFill>
            </a:endParaRPr>
          </a:p>
          <a:p>
            <a:endParaRPr lang="en-US" dirty="0">
              <a:solidFill>
                <a:srgbClr val="92D050"/>
              </a:solidFill>
            </a:endParaRPr>
          </a:p>
        </p:txBody>
      </p:sp>
      <p:pic>
        <p:nvPicPr>
          <p:cNvPr id="5" name="Immagine 4">
            <a:extLst>
              <a:ext uri="{FF2B5EF4-FFF2-40B4-BE49-F238E27FC236}">
                <a16:creationId xmlns:a16="http://schemas.microsoft.com/office/drawing/2014/main" id="{8BFFACC6-58B1-4702-B9E4-4AC512DC686C}"/>
              </a:ext>
            </a:extLst>
          </p:cNvPr>
          <p:cNvPicPr>
            <a:picLocks noChangeAspect="1"/>
          </p:cNvPicPr>
          <p:nvPr/>
        </p:nvPicPr>
        <p:blipFill rotWithShape="1">
          <a:blip r:embed="rId2"/>
          <a:srcRect b="8674"/>
          <a:stretch/>
        </p:blipFill>
        <p:spPr>
          <a:xfrm>
            <a:off x="1155615" y="1556792"/>
            <a:ext cx="7429522" cy="3902955"/>
          </a:xfrm>
          <a:prstGeom prst="rect">
            <a:avLst/>
          </a:prstGeom>
        </p:spPr>
      </p:pic>
      <p:sp>
        <p:nvSpPr>
          <p:cNvPr id="4" name="Parentesi graffa chiusa 3">
            <a:extLst>
              <a:ext uri="{FF2B5EF4-FFF2-40B4-BE49-F238E27FC236}">
                <a16:creationId xmlns:a16="http://schemas.microsoft.com/office/drawing/2014/main" id="{433AE686-1FCE-4151-B906-BD07411AEEFA}"/>
              </a:ext>
            </a:extLst>
          </p:cNvPr>
          <p:cNvSpPr/>
          <p:nvPr/>
        </p:nvSpPr>
        <p:spPr>
          <a:xfrm rot="5400000">
            <a:off x="3798801" y="5204203"/>
            <a:ext cx="360040" cy="97388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Parentesi graffa chiusa 7">
            <a:extLst>
              <a:ext uri="{FF2B5EF4-FFF2-40B4-BE49-F238E27FC236}">
                <a16:creationId xmlns:a16="http://schemas.microsoft.com/office/drawing/2014/main" id="{3C009765-CBCD-4639-8F2F-20B9B6308E9F}"/>
              </a:ext>
            </a:extLst>
          </p:cNvPr>
          <p:cNvSpPr/>
          <p:nvPr/>
        </p:nvSpPr>
        <p:spPr>
          <a:xfrm rot="5400000">
            <a:off x="6369544" y="3857596"/>
            <a:ext cx="360040" cy="36670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Parentesi graffa chiusa 8">
            <a:extLst>
              <a:ext uri="{FF2B5EF4-FFF2-40B4-BE49-F238E27FC236}">
                <a16:creationId xmlns:a16="http://schemas.microsoft.com/office/drawing/2014/main" id="{38D4E0BE-2B1D-4AC0-9E80-85BE65C41883}"/>
              </a:ext>
            </a:extLst>
          </p:cNvPr>
          <p:cNvSpPr/>
          <p:nvPr/>
        </p:nvSpPr>
        <p:spPr>
          <a:xfrm rot="5400000">
            <a:off x="2358641" y="4988179"/>
            <a:ext cx="360040" cy="14059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Parentesi graffa chiusa 9">
            <a:extLst>
              <a:ext uri="{FF2B5EF4-FFF2-40B4-BE49-F238E27FC236}">
                <a16:creationId xmlns:a16="http://schemas.microsoft.com/office/drawing/2014/main" id="{06D8F6B0-DCCC-4720-8CCB-0F72A2BD72DA}"/>
              </a:ext>
            </a:extLst>
          </p:cNvPr>
          <p:cNvSpPr/>
          <p:nvPr/>
        </p:nvSpPr>
        <p:spPr>
          <a:xfrm rot="5400000">
            <a:off x="1188484" y="5323169"/>
            <a:ext cx="360040" cy="7359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asellaDiTesto 5">
            <a:extLst>
              <a:ext uri="{FF2B5EF4-FFF2-40B4-BE49-F238E27FC236}">
                <a16:creationId xmlns:a16="http://schemas.microsoft.com/office/drawing/2014/main" id="{B45761F4-C789-4EAF-A87D-4F2FBE2E8CCC}"/>
              </a:ext>
            </a:extLst>
          </p:cNvPr>
          <p:cNvSpPr txBox="1"/>
          <p:nvPr/>
        </p:nvSpPr>
        <p:spPr>
          <a:xfrm>
            <a:off x="6228184" y="5928936"/>
            <a:ext cx="1440160" cy="369332"/>
          </a:xfrm>
          <a:prstGeom prst="rect">
            <a:avLst/>
          </a:prstGeom>
          <a:noFill/>
        </p:spPr>
        <p:txBody>
          <a:bodyPr wrap="square" rtlCol="0">
            <a:spAutoFit/>
          </a:bodyPr>
          <a:lstStyle/>
          <a:p>
            <a:r>
              <a:rPr lang="it-IT" dirty="0"/>
              <a:t>2013</a:t>
            </a:r>
            <a:endParaRPr lang="en-US" dirty="0"/>
          </a:p>
        </p:txBody>
      </p:sp>
      <p:sp>
        <p:nvSpPr>
          <p:cNvPr id="11" name="CasellaDiTesto 10">
            <a:extLst>
              <a:ext uri="{FF2B5EF4-FFF2-40B4-BE49-F238E27FC236}">
                <a16:creationId xmlns:a16="http://schemas.microsoft.com/office/drawing/2014/main" id="{F5C482E3-8033-42B7-8FA6-7B068D3C14E3}"/>
              </a:ext>
            </a:extLst>
          </p:cNvPr>
          <p:cNvSpPr txBox="1"/>
          <p:nvPr/>
        </p:nvSpPr>
        <p:spPr>
          <a:xfrm>
            <a:off x="1043608" y="5928936"/>
            <a:ext cx="1440160" cy="369332"/>
          </a:xfrm>
          <a:prstGeom prst="rect">
            <a:avLst/>
          </a:prstGeom>
          <a:noFill/>
        </p:spPr>
        <p:txBody>
          <a:bodyPr wrap="square" rtlCol="0">
            <a:spAutoFit/>
          </a:bodyPr>
          <a:lstStyle/>
          <a:p>
            <a:r>
              <a:rPr lang="it-IT" dirty="0"/>
              <a:t>2010</a:t>
            </a:r>
            <a:endParaRPr lang="en-US" dirty="0"/>
          </a:p>
        </p:txBody>
      </p:sp>
      <p:sp>
        <p:nvSpPr>
          <p:cNvPr id="12" name="CasellaDiTesto 11">
            <a:extLst>
              <a:ext uri="{FF2B5EF4-FFF2-40B4-BE49-F238E27FC236}">
                <a16:creationId xmlns:a16="http://schemas.microsoft.com/office/drawing/2014/main" id="{6408B78C-0EE1-45D6-BA53-EB67F4A83336}"/>
              </a:ext>
            </a:extLst>
          </p:cNvPr>
          <p:cNvSpPr txBox="1"/>
          <p:nvPr/>
        </p:nvSpPr>
        <p:spPr>
          <a:xfrm>
            <a:off x="2182131" y="5928936"/>
            <a:ext cx="1440160" cy="369332"/>
          </a:xfrm>
          <a:prstGeom prst="rect">
            <a:avLst/>
          </a:prstGeom>
          <a:noFill/>
        </p:spPr>
        <p:txBody>
          <a:bodyPr wrap="square" rtlCol="0">
            <a:spAutoFit/>
          </a:bodyPr>
          <a:lstStyle/>
          <a:p>
            <a:r>
              <a:rPr lang="it-IT" dirty="0"/>
              <a:t>2011</a:t>
            </a:r>
            <a:endParaRPr lang="en-US" dirty="0"/>
          </a:p>
        </p:txBody>
      </p:sp>
      <p:sp>
        <p:nvSpPr>
          <p:cNvPr id="13" name="CasellaDiTesto 12">
            <a:extLst>
              <a:ext uri="{FF2B5EF4-FFF2-40B4-BE49-F238E27FC236}">
                <a16:creationId xmlns:a16="http://schemas.microsoft.com/office/drawing/2014/main" id="{774B6CA8-9F86-4BFB-85BC-8C7390FA9578}"/>
              </a:ext>
            </a:extLst>
          </p:cNvPr>
          <p:cNvSpPr txBox="1"/>
          <p:nvPr/>
        </p:nvSpPr>
        <p:spPr>
          <a:xfrm>
            <a:off x="3707904" y="5928936"/>
            <a:ext cx="1440160" cy="369332"/>
          </a:xfrm>
          <a:prstGeom prst="rect">
            <a:avLst/>
          </a:prstGeom>
          <a:noFill/>
        </p:spPr>
        <p:txBody>
          <a:bodyPr wrap="square" rtlCol="0">
            <a:spAutoFit/>
          </a:bodyPr>
          <a:lstStyle/>
          <a:p>
            <a:r>
              <a:rPr lang="it-IT" dirty="0"/>
              <a:t>2012</a:t>
            </a:r>
            <a:endParaRPr lang="en-US" dirty="0"/>
          </a:p>
        </p:txBody>
      </p:sp>
    </p:spTree>
    <p:extLst>
      <p:ext uri="{BB962C8B-B14F-4D97-AF65-F5344CB8AC3E}">
        <p14:creationId xmlns:p14="http://schemas.microsoft.com/office/powerpoint/2010/main" val="1441092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8" name="CasellaDiTesto 7">
            <a:extLst>
              <a:ext uri="{FF2B5EF4-FFF2-40B4-BE49-F238E27FC236}">
                <a16:creationId xmlns:a16="http://schemas.microsoft.com/office/drawing/2014/main" id="{E149416A-4211-4305-B846-7B8B2A1F09D9}"/>
              </a:ext>
            </a:extLst>
          </p:cNvPr>
          <p:cNvSpPr txBox="1"/>
          <p:nvPr/>
        </p:nvSpPr>
        <p:spPr>
          <a:xfrm>
            <a:off x="107504" y="862261"/>
            <a:ext cx="8877672" cy="1600438"/>
          </a:xfrm>
          <a:prstGeom prst="rect">
            <a:avLst/>
          </a:prstGeom>
          <a:noFill/>
        </p:spPr>
        <p:txBody>
          <a:bodyPr wrap="square" rtlCol="0">
            <a:spAutoFit/>
          </a:bodyPr>
          <a:lstStyle/>
          <a:p>
            <a:pPr algn="just"/>
            <a:r>
              <a:rPr lang="it-IT" sz="1600" dirty="0"/>
              <a:t>Sembrerebbe tutto molto bello, ma la descrizione visiva del </a:t>
            </a:r>
            <a:r>
              <a:rPr lang="it-IT" sz="1600" dirty="0" err="1"/>
              <a:t>clustering</a:t>
            </a:r>
            <a:r>
              <a:rPr lang="it-IT" sz="1600" dirty="0"/>
              <a:t> mostra che gli attributi che più hanno influenzato il risultato siano le date, che sono interessanti fino ad un certo punto in questo tipo di interpretazione delle suddivisioni ottenute.</a:t>
            </a:r>
          </a:p>
          <a:p>
            <a:pPr algn="just"/>
            <a:endParaRPr lang="it-IT" sz="1600" dirty="0"/>
          </a:p>
          <a:p>
            <a:pPr algn="just"/>
            <a:r>
              <a:rPr lang="it-IT" sz="1600" dirty="0"/>
              <a:t>È stato verificato che non ci sono correlazioni fra i voti ottenuti e la coorte di immatricolazione.</a:t>
            </a:r>
          </a:p>
          <a:p>
            <a:pPr algn="just"/>
            <a:endParaRPr lang="en-US" sz="1600" dirty="0"/>
          </a:p>
        </p:txBody>
      </p:sp>
      <p:pic>
        <p:nvPicPr>
          <p:cNvPr id="10" name="Immagine 9">
            <a:extLst>
              <a:ext uri="{FF2B5EF4-FFF2-40B4-BE49-F238E27FC236}">
                <a16:creationId xmlns:a16="http://schemas.microsoft.com/office/drawing/2014/main" id="{F9381A52-75F1-49C6-924F-22ADD7F690A9}"/>
              </a:ext>
            </a:extLst>
          </p:cNvPr>
          <p:cNvPicPr>
            <a:picLocks noChangeAspect="1"/>
          </p:cNvPicPr>
          <p:nvPr/>
        </p:nvPicPr>
        <p:blipFill>
          <a:blip r:embed="rId2"/>
          <a:stretch>
            <a:fillRect/>
          </a:stretch>
        </p:blipFill>
        <p:spPr>
          <a:xfrm>
            <a:off x="323528" y="2259802"/>
            <a:ext cx="8568952" cy="4193534"/>
          </a:xfrm>
          <a:prstGeom prst="rect">
            <a:avLst/>
          </a:prstGeom>
        </p:spPr>
      </p:pic>
    </p:spTree>
    <p:extLst>
      <p:ext uri="{BB962C8B-B14F-4D97-AF65-F5344CB8AC3E}">
        <p14:creationId xmlns:p14="http://schemas.microsoft.com/office/powerpoint/2010/main" val="2088599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sp>
        <p:nvSpPr>
          <p:cNvPr id="7" name="CasellaDiTesto 6">
            <a:extLst>
              <a:ext uri="{FF2B5EF4-FFF2-40B4-BE49-F238E27FC236}">
                <a16:creationId xmlns:a16="http://schemas.microsoft.com/office/drawing/2014/main" id="{7424FBBA-7B8F-4B34-9185-0A88726B01D0}"/>
              </a:ext>
            </a:extLst>
          </p:cNvPr>
          <p:cNvSpPr txBox="1"/>
          <p:nvPr/>
        </p:nvSpPr>
        <p:spPr>
          <a:xfrm>
            <a:off x="107504" y="868650"/>
            <a:ext cx="8956426" cy="677108"/>
          </a:xfrm>
          <a:prstGeom prst="rect">
            <a:avLst/>
          </a:prstGeom>
          <a:noFill/>
        </p:spPr>
        <p:txBody>
          <a:bodyPr wrap="none" rtlCol="0">
            <a:spAutoFit/>
          </a:bodyPr>
          <a:lstStyle/>
          <a:p>
            <a:r>
              <a:rPr lang="it-IT" sz="2000" b="1" dirty="0"/>
              <a:t>Clustering gerarchico: </a:t>
            </a:r>
            <a:r>
              <a:rPr lang="it-IT" sz="2000" dirty="0"/>
              <a:t>4 cluster,  distanze fra cluster con il metodo GROUP AVERAGE</a:t>
            </a:r>
            <a:r>
              <a:rPr lang="it-IT" sz="2000" dirty="0">
                <a:solidFill>
                  <a:srgbClr val="00B050"/>
                </a:solidFill>
              </a:rPr>
              <a:t> </a:t>
            </a:r>
            <a:endParaRPr lang="it-IT" dirty="0">
              <a:solidFill>
                <a:srgbClr val="00B050"/>
              </a:solidFill>
            </a:endParaRPr>
          </a:p>
          <a:p>
            <a:endParaRPr lang="en-US" dirty="0">
              <a:solidFill>
                <a:srgbClr val="92D050"/>
              </a:solidFill>
            </a:endParaRPr>
          </a:p>
        </p:txBody>
      </p:sp>
      <p:sp>
        <p:nvSpPr>
          <p:cNvPr id="10" name="Rettangolo 9">
            <a:extLst>
              <a:ext uri="{FF2B5EF4-FFF2-40B4-BE49-F238E27FC236}">
                <a16:creationId xmlns:a16="http://schemas.microsoft.com/office/drawing/2014/main" id="{FA045FE1-9D46-455D-A8BF-C449B208F718}"/>
              </a:ext>
            </a:extLst>
          </p:cNvPr>
          <p:cNvSpPr/>
          <p:nvPr/>
        </p:nvSpPr>
        <p:spPr>
          <a:xfrm>
            <a:off x="1907704" y="1334953"/>
            <a:ext cx="5544616" cy="5478423"/>
          </a:xfrm>
          <a:prstGeom prst="rect">
            <a:avLst/>
          </a:prstGeom>
        </p:spPr>
        <p:txBody>
          <a:bodyPr wrap="square">
            <a:spAutoFit/>
          </a:bodyPr>
          <a:lstStyle/>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6%)</a:t>
            </a:r>
          </a:p>
          <a:p>
            <a:r>
              <a:rPr lang="en-US" sz="1400" dirty="0">
                <a:solidFill>
                  <a:srgbClr val="7030A0"/>
                </a:solidFill>
                <a:latin typeface="Courier New" panose="02070309020205020404" pitchFamily="49" charset="0"/>
                <a:cs typeface="Courier New" panose="02070309020205020404" pitchFamily="49" charset="0"/>
              </a:rPr>
              <a:t>1      103 ( 49%)</a:t>
            </a:r>
          </a:p>
          <a:p>
            <a:r>
              <a:rPr lang="en-US" sz="1400" dirty="0">
                <a:solidFill>
                  <a:srgbClr val="7030A0"/>
                </a:solidFill>
                <a:latin typeface="Courier New" panose="02070309020205020404" pitchFamily="49" charset="0"/>
                <a:cs typeface="Courier New" panose="02070309020205020404" pitchFamily="49" charset="0"/>
              </a:rPr>
              <a:t>2       72 ( 34%)</a:t>
            </a:r>
          </a:p>
          <a:p>
            <a:r>
              <a:rPr lang="en-US" sz="1400" dirty="0">
                <a:solidFill>
                  <a:srgbClr val="7030A0"/>
                </a:solidFill>
                <a:latin typeface="Courier New" panose="02070309020205020404" pitchFamily="49" charset="0"/>
                <a:cs typeface="Courier New" panose="02070309020205020404" pitchFamily="49" charset="0"/>
              </a:rPr>
              <a:t>3       24 ( 11%)</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12  9  3  6 | 2010</a:t>
            </a:r>
          </a:p>
          <a:p>
            <a:r>
              <a:rPr lang="en-US" sz="1400" dirty="0">
                <a:solidFill>
                  <a:srgbClr val="7030A0"/>
                </a:solidFill>
                <a:latin typeface="Courier New" panose="02070309020205020404" pitchFamily="49" charset="0"/>
                <a:cs typeface="Courier New" panose="02070309020205020404" pitchFamily="49" charset="0"/>
              </a:rPr>
              <a:t>  0 10 11 17 | 2011</a:t>
            </a:r>
          </a:p>
          <a:p>
            <a:r>
              <a:rPr lang="en-US" sz="1400" dirty="0">
                <a:solidFill>
                  <a:srgbClr val="7030A0"/>
                </a:solidFill>
                <a:latin typeface="Courier New" panose="02070309020205020404" pitchFamily="49" charset="0"/>
                <a:cs typeface="Courier New" panose="02070309020205020404" pitchFamily="49" charset="0"/>
              </a:rPr>
              <a:t>  0 11 47  1 | 2012</a:t>
            </a:r>
          </a:p>
          <a:p>
            <a:r>
              <a:rPr lang="en-US" sz="1400" dirty="0">
                <a:solidFill>
                  <a:srgbClr val="7030A0"/>
                </a:solidFill>
                <a:latin typeface="Courier New" panose="02070309020205020404" pitchFamily="49" charset="0"/>
                <a:cs typeface="Courier New" panose="02070309020205020404" pitchFamily="49" charset="0"/>
              </a:rPr>
              <a:t>  1 73 11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Incorrectly clustered instances :	63.0	 </a:t>
            </a:r>
            <a:r>
              <a:rPr lang="en-US" sz="1400" b="1" dirty="0">
                <a:solidFill>
                  <a:srgbClr val="FF0000"/>
                </a:solidFill>
                <a:latin typeface="Courier New" panose="02070309020205020404" pitchFamily="49" charset="0"/>
                <a:cs typeface="Courier New" panose="02070309020205020404" pitchFamily="49" charset="0"/>
              </a:rPr>
              <a:t>29.717  %</a:t>
            </a:r>
          </a:p>
        </p:txBody>
      </p:sp>
    </p:spTree>
    <p:extLst>
      <p:ext uri="{BB962C8B-B14F-4D97-AF65-F5344CB8AC3E}">
        <p14:creationId xmlns:p14="http://schemas.microsoft.com/office/powerpoint/2010/main" val="114482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6" name="Immagine 5">
            <a:extLst>
              <a:ext uri="{FF2B5EF4-FFF2-40B4-BE49-F238E27FC236}">
                <a16:creationId xmlns:a16="http://schemas.microsoft.com/office/drawing/2014/main" id="{B358F6F2-833C-4200-9D4F-D01BEC135146}"/>
              </a:ext>
            </a:extLst>
          </p:cNvPr>
          <p:cNvPicPr>
            <a:picLocks noChangeAspect="1"/>
          </p:cNvPicPr>
          <p:nvPr/>
        </p:nvPicPr>
        <p:blipFill>
          <a:blip r:embed="rId2"/>
          <a:stretch>
            <a:fillRect/>
          </a:stretch>
        </p:blipFill>
        <p:spPr>
          <a:xfrm>
            <a:off x="528073" y="1377481"/>
            <a:ext cx="8087854" cy="4067743"/>
          </a:xfrm>
          <a:prstGeom prst="rect">
            <a:avLst/>
          </a:prstGeom>
        </p:spPr>
      </p:pic>
      <p:sp>
        <p:nvSpPr>
          <p:cNvPr id="9" name="Rettangolo 8">
            <a:extLst>
              <a:ext uri="{FF2B5EF4-FFF2-40B4-BE49-F238E27FC236}">
                <a16:creationId xmlns:a16="http://schemas.microsoft.com/office/drawing/2014/main" id="{77985625-5F71-43C0-A67B-794D29A23598}"/>
              </a:ext>
            </a:extLst>
          </p:cNvPr>
          <p:cNvSpPr/>
          <p:nvPr/>
        </p:nvSpPr>
        <p:spPr>
          <a:xfrm>
            <a:off x="395536" y="2701345"/>
            <a:ext cx="1368152" cy="2825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ttangolo 12">
            <a:extLst>
              <a:ext uri="{FF2B5EF4-FFF2-40B4-BE49-F238E27FC236}">
                <a16:creationId xmlns:a16="http://schemas.microsoft.com/office/drawing/2014/main" id="{A3DBDD2A-9BB6-4186-8CE0-E7F7A3ED78B9}"/>
              </a:ext>
            </a:extLst>
          </p:cNvPr>
          <p:cNvSpPr/>
          <p:nvPr/>
        </p:nvSpPr>
        <p:spPr>
          <a:xfrm>
            <a:off x="5396753" y="2701345"/>
            <a:ext cx="3219174" cy="2825960"/>
          </a:xfrm>
          <a:prstGeom prst="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ttangolo 13">
            <a:extLst>
              <a:ext uri="{FF2B5EF4-FFF2-40B4-BE49-F238E27FC236}">
                <a16:creationId xmlns:a16="http://schemas.microsoft.com/office/drawing/2014/main" id="{EFE99C83-40B4-4D1C-80D3-6351AAD3B9B2}"/>
              </a:ext>
            </a:extLst>
          </p:cNvPr>
          <p:cNvSpPr/>
          <p:nvPr/>
        </p:nvSpPr>
        <p:spPr>
          <a:xfrm>
            <a:off x="1896225" y="2701345"/>
            <a:ext cx="3473634" cy="2825960"/>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6" name="Connettore 2 15">
            <a:extLst>
              <a:ext uri="{FF2B5EF4-FFF2-40B4-BE49-F238E27FC236}">
                <a16:creationId xmlns:a16="http://schemas.microsoft.com/office/drawing/2014/main" id="{6A0B721B-5D73-43C2-83AA-6DF82D905B18}"/>
              </a:ext>
            </a:extLst>
          </p:cNvPr>
          <p:cNvCxnSpPr>
            <a:cxnSpLocks/>
          </p:cNvCxnSpPr>
          <p:nvPr/>
        </p:nvCxnSpPr>
        <p:spPr>
          <a:xfrm flipV="1">
            <a:off x="1846729" y="5468472"/>
            <a:ext cx="1" cy="2647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3" name="CasellaDiTesto 22">
            <a:extLst>
              <a:ext uri="{FF2B5EF4-FFF2-40B4-BE49-F238E27FC236}">
                <a16:creationId xmlns:a16="http://schemas.microsoft.com/office/drawing/2014/main" id="{B8592850-5CED-46EF-A864-B0887000ABF0}"/>
              </a:ext>
            </a:extLst>
          </p:cNvPr>
          <p:cNvSpPr txBox="1"/>
          <p:nvPr/>
        </p:nvSpPr>
        <p:spPr>
          <a:xfrm>
            <a:off x="1547664" y="5651956"/>
            <a:ext cx="720080" cy="369332"/>
          </a:xfrm>
          <a:prstGeom prst="rect">
            <a:avLst/>
          </a:prstGeom>
          <a:noFill/>
        </p:spPr>
        <p:txBody>
          <a:bodyPr wrap="square" rtlCol="0">
            <a:spAutoFit/>
          </a:bodyPr>
          <a:lstStyle/>
          <a:p>
            <a:r>
              <a:rPr lang="it-IT" dirty="0"/>
              <a:t>2010</a:t>
            </a:r>
            <a:endParaRPr lang="en-US" dirty="0"/>
          </a:p>
        </p:txBody>
      </p:sp>
      <p:sp>
        <p:nvSpPr>
          <p:cNvPr id="24" name="CasellaDiTesto 23">
            <a:extLst>
              <a:ext uri="{FF2B5EF4-FFF2-40B4-BE49-F238E27FC236}">
                <a16:creationId xmlns:a16="http://schemas.microsoft.com/office/drawing/2014/main" id="{BEEBC8E0-2E6A-4639-8BD9-1C8585B63073}"/>
              </a:ext>
            </a:extLst>
          </p:cNvPr>
          <p:cNvSpPr txBox="1"/>
          <p:nvPr/>
        </p:nvSpPr>
        <p:spPr>
          <a:xfrm>
            <a:off x="660485" y="5651956"/>
            <a:ext cx="720080" cy="369332"/>
          </a:xfrm>
          <a:prstGeom prst="rect">
            <a:avLst/>
          </a:prstGeom>
          <a:noFill/>
        </p:spPr>
        <p:txBody>
          <a:bodyPr wrap="square" rtlCol="0">
            <a:spAutoFit/>
          </a:bodyPr>
          <a:lstStyle/>
          <a:p>
            <a:r>
              <a:rPr lang="it-IT" dirty="0"/>
              <a:t>2011</a:t>
            </a:r>
            <a:endParaRPr lang="en-US" dirty="0"/>
          </a:p>
        </p:txBody>
      </p:sp>
      <p:sp>
        <p:nvSpPr>
          <p:cNvPr id="25" name="CasellaDiTesto 24">
            <a:extLst>
              <a:ext uri="{FF2B5EF4-FFF2-40B4-BE49-F238E27FC236}">
                <a16:creationId xmlns:a16="http://schemas.microsoft.com/office/drawing/2014/main" id="{DD89EE12-1E67-4852-8E4B-756CAFEB8755}"/>
              </a:ext>
            </a:extLst>
          </p:cNvPr>
          <p:cNvSpPr txBox="1"/>
          <p:nvPr/>
        </p:nvSpPr>
        <p:spPr>
          <a:xfrm>
            <a:off x="3261701" y="5651956"/>
            <a:ext cx="720080" cy="369332"/>
          </a:xfrm>
          <a:prstGeom prst="rect">
            <a:avLst/>
          </a:prstGeom>
          <a:noFill/>
        </p:spPr>
        <p:txBody>
          <a:bodyPr wrap="square" rtlCol="0">
            <a:spAutoFit/>
          </a:bodyPr>
          <a:lstStyle/>
          <a:p>
            <a:r>
              <a:rPr lang="it-IT" dirty="0"/>
              <a:t>2013</a:t>
            </a:r>
            <a:endParaRPr lang="en-US" dirty="0"/>
          </a:p>
        </p:txBody>
      </p:sp>
      <p:sp>
        <p:nvSpPr>
          <p:cNvPr id="26" name="CasellaDiTesto 25">
            <a:extLst>
              <a:ext uri="{FF2B5EF4-FFF2-40B4-BE49-F238E27FC236}">
                <a16:creationId xmlns:a16="http://schemas.microsoft.com/office/drawing/2014/main" id="{8081AE62-D3F8-448E-A215-6ADF10EB2088}"/>
              </a:ext>
            </a:extLst>
          </p:cNvPr>
          <p:cNvSpPr txBox="1"/>
          <p:nvPr/>
        </p:nvSpPr>
        <p:spPr>
          <a:xfrm>
            <a:off x="6660232" y="5651956"/>
            <a:ext cx="720080" cy="369332"/>
          </a:xfrm>
          <a:prstGeom prst="rect">
            <a:avLst/>
          </a:prstGeom>
          <a:noFill/>
        </p:spPr>
        <p:txBody>
          <a:bodyPr wrap="square" rtlCol="0">
            <a:spAutoFit/>
          </a:bodyPr>
          <a:lstStyle/>
          <a:p>
            <a:r>
              <a:rPr lang="it-IT" dirty="0"/>
              <a:t>2012</a:t>
            </a:r>
            <a:endParaRPr lang="en-US" dirty="0"/>
          </a:p>
        </p:txBody>
      </p:sp>
      <p:sp>
        <p:nvSpPr>
          <p:cNvPr id="27" name="CasellaDiTesto 26">
            <a:extLst>
              <a:ext uri="{FF2B5EF4-FFF2-40B4-BE49-F238E27FC236}">
                <a16:creationId xmlns:a16="http://schemas.microsoft.com/office/drawing/2014/main" id="{0D80012B-B325-41A0-9BE2-9CE2C50FD595}"/>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3954119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4" name="Immagine 3">
            <a:extLst>
              <a:ext uri="{FF2B5EF4-FFF2-40B4-BE49-F238E27FC236}">
                <a16:creationId xmlns:a16="http://schemas.microsoft.com/office/drawing/2014/main" id="{437E5D83-325A-4F50-A1A9-8DC3FDC440E4}"/>
              </a:ext>
            </a:extLst>
          </p:cNvPr>
          <p:cNvPicPr>
            <a:picLocks noChangeAspect="1"/>
          </p:cNvPicPr>
          <p:nvPr/>
        </p:nvPicPr>
        <p:blipFill>
          <a:blip r:embed="rId2"/>
          <a:stretch>
            <a:fillRect/>
          </a:stretch>
        </p:blipFill>
        <p:spPr>
          <a:xfrm>
            <a:off x="258051" y="1420369"/>
            <a:ext cx="8676456" cy="5413747"/>
          </a:xfrm>
          <a:prstGeom prst="rect">
            <a:avLst/>
          </a:prstGeom>
        </p:spPr>
      </p:pic>
      <p:sp>
        <p:nvSpPr>
          <p:cNvPr id="9" name="CasellaDiTesto 8">
            <a:extLst>
              <a:ext uri="{FF2B5EF4-FFF2-40B4-BE49-F238E27FC236}">
                <a16:creationId xmlns:a16="http://schemas.microsoft.com/office/drawing/2014/main" id="{243575C0-2896-4D22-B427-80E0559EAD6F}"/>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1861082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5" name="Immagine 4">
            <a:extLst>
              <a:ext uri="{FF2B5EF4-FFF2-40B4-BE49-F238E27FC236}">
                <a16:creationId xmlns:a16="http://schemas.microsoft.com/office/drawing/2014/main" id="{CB119B6D-C7E2-4EF4-8EBE-36B53BE87BF1}"/>
              </a:ext>
            </a:extLst>
          </p:cNvPr>
          <p:cNvPicPr>
            <a:picLocks noChangeAspect="1"/>
          </p:cNvPicPr>
          <p:nvPr/>
        </p:nvPicPr>
        <p:blipFill>
          <a:blip r:embed="rId2"/>
          <a:stretch>
            <a:fillRect/>
          </a:stretch>
        </p:blipFill>
        <p:spPr>
          <a:xfrm>
            <a:off x="755576" y="1310637"/>
            <a:ext cx="7560840" cy="5376327"/>
          </a:xfrm>
          <a:prstGeom prst="rect">
            <a:avLst/>
          </a:prstGeom>
        </p:spPr>
      </p:pic>
      <p:sp>
        <p:nvSpPr>
          <p:cNvPr id="7" name="CasellaDiTesto 6">
            <a:extLst>
              <a:ext uri="{FF2B5EF4-FFF2-40B4-BE49-F238E27FC236}">
                <a16:creationId xmlns:a16="http://schemas.microsoft.com/office/drawing/2014/main" id="{77E3AE59-8A85-42BA-9B2A-CB28022A9CDC}"/>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276851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CONCLUSIONI</a:t>
            </a:r>
          </a:p>
        </p:txBody>
      </p:sp>
      <p:sp>
        <p:nvSpPr>
          <p:cNvPr id="3" name="Segnaposto contenuto 2"/>
          <p:cNvSpPr>
            <a:spLocks noGrp="1"/>
          </p:cNvSpPr>
          <p:nvPr>
            <p:ph idx="1"/>
          </p:nvPr>
        </p:nvSpPr>
        <p:spPr/>
        <p:txBody>
          <a:bodyPr/>
          <a:lstStyle/>
          <a:p>
            <a:pPr marL="0" indent="0" algn="just">
              <a:buNone/>
            </a:pPr>
            <a:r>
              <a:rPr lang="it-IT" dirty="0">
                <a:solidFill>
                  <a:srgbClr val="FF0000"/>
                </a:solidFill>
              </a:rPr>
              <a:t>Alla luce dei risultati della cluster </a:t>
            </a:r>
            <a:r>
              <a:rPr lang="it-IT" dirty="0" err="1">
                <a:solidFill>
                  <a:srgbClr val="FF0000"/>
                </a:solidFill>
              </a:rPr>
              <a:t>analysis</a:t>
            </a:r>
            <a:r>
              <a:rPr lang="it-IT" dirty="0">
                <a:solidFill>
                  <a:srgbClr val="FF0000"/>
                </a:solidFill>
              </a:rPr>
              <a:t>, cosa si è scoperto?</a:t>
            </a:r>
            <a:endParaRPr lang="it-IT" sz="1800" dirty="0">
              <a:solidFill>
                <a:schemeClr val="bg1">
                  <a:lumMod val="50000"/>
                </a:schemeClr>
              </a:solidFill>
            </a:endParaRPr>
          </a:p>
          <a:p>
            <a:pPr marL="0" indent="0" algn="just">
              <a:buNone/>
            </a:pPr>
            <a:endParaRPr lang="it-IT" sz="1800" dirty="0">
              <a:solidFill>
                <a:schemeClr val="bg1">
                  <a:lumMod val="50000"/>
                </a:schemeClr>
              </a:solidFill>
            </a:endParaRPr>
          </a:p>
          <a:p>
            <a:pPr algn="just"/>
            <a:r>
              <a:rPr lang="it-IT" dirty="0"/>
              <a:t> È stato possibile ricondurre i cluster generati alle coorti di immatricolazione, ma solo grazie agli attributi di date. </a:t>
            </a:r>
          </a:p>
          <a:p>
            <a:pPr lvl="1" algn="just"/>
            <a:r>
              <a:rPr lang="it-IT" dirty="0"/>
              <a:t>L’algoritmo migliore per fare questo si è rivelato essere quello </a:t>
            </a:r>
            <a:r>
              <a:rPr lang="it-IT" dirty="0" err="1"/>
              <a:t>agglomerativo</a:t>
            </a:r>
            <a:r>
              <a:rPr lang="it-IT" dirty="0"/>
              <a:t>.</a:t>
            </a:r>
          </a:p>
          <a:p>
            <a:pPr algn="just"/>
            <a:endParaRPr lang="it-IT" dirty="0"/>
          </a:p>
          <a:p>
            <a:pPr algn="just"/>
            <a:r>
              <a:rPr lang="it-IT" dirty="0"/>
              <a:t>Nella divisione fra studenti performanti e meno performanti, l’attributo più incisivo è il numero di crediti ottenuti.</a:t>
            </a:r>
          </a:p>
        </p:txBody>
      </p:sp>
      <p:sp>
        <p:nvSpPr>
          <p:cNvPr id="4"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CONCLUSIONI</a:t>
            </a:r>
            <a:endParaRPr lang="en-US" sz="2400" dirty="0">
              <a:solidFill>
                <a:schemeClr val="bg1"/>
              </a:solidFill>
            </a:endParaRPr>
          </a:p>
        </p:txBody>
      </p:sp>
    </p:spTree>
    <p:extLst>
      <p:ext uri="{BB962C8B-B14F-4D97-AF65-F5344CB8AC3E}">
        <p14:creationId xmlns:p14="http://schemas.microsoft.com/office/powerpoint/2010/main" val="352178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CONCLUSIONI</a:t>
            </a:r>
          </a:p>
        </p:txBody>
      </p:sp>
      <p:sp>
        <p:nvSpPr>
          <p:cNvPr id="3" name="Segnaposto contenuto 2"/>
          <p:cNvSpPr>
            <a:spLocks noGrp="1"/>
          </p:cNvSpPr>
          <p:nvPr>
            <p:ph idx="1"/>
          </p:nvPr>
        </p:nvSpPr>
        <p:spPr/>
        <p:txBody>
          <a:bodyPr>
            <a:normAutofit lnSpcReduction="10000"/>
          </a:bodyPr>
          <a:lstStyle/>
          <a:p>
            <a:pPr marL="0" indent="0" algn="just">
              <a:buNone/>
            </a:pPr>
            <a:r>
              <a:rPr lang="it-IT" dirty="0">
                <a:solidFill>
                  <a:srgbClr val="FF0000"/>
                </a:solidFill>
              </a:rPr>
              <a:t>Alla luce dei risultati della cluster </a:t>
            </a:r>
            <a:r>
              <a:rPr lang="it-IT" dirty="0" err="1">
                <a:solidFill>
                  <a:srgbClr val="FF0000"/>
                </a:solidFill>
              </a:rPr>
              <a:t>analysis</a:t>
            </a:r>
            <a:r>
              <a:rPr lang="it-IT" dirty="0">
                <a:solidFill>
                  <a:srgbClr val="FF0000"/>
                </a:solidFill>
              </a:rPr>
              <a:t>, cosa si è scoperto?</a:t>
            </a:r>
            <a:endParaRPr lang="it-IT" sz="1800" dirty="0">
              <a:solidFill>
                <a:schemeClr val="bg1">
                  <a:lumMod val="50000"/>
                </a:schemeClr>
              </a:solidFill>
            </a:endParaRPr>
          </a:p>
          <a:p>
            <a:pPr marL="0" indent="0" algn="just">
              <a:buNone/>
            </a:pPr>
            <a:endParaRPr lang="it-IT" sz="1800" dirty="0">
              <a:solidFill>
                <a:schemeClr val="bg1">
                  <a:lumMod val="50000"/>
                </a:schemeClr>
              </a:solidFill>
            </a:endParaRPr>
          </a:p>
          <a:p>
            <a:pPr algn="just"/>
            <a:r>
              <a:rPr lang="it-IT" dirty="0"/>
              <a:t>Gli studenti hanno avuto una forte tendenza a trascurare gli esami difficili continuando ad acquisire crediti.</a:t>
            </a:r>
          </a:p>
          <a:p>
            <a:pPr lvl="1" algn="just"/>
            <a:r>
              <a:rPr lang="it-IT" dirty="0">
                <a:solidFill>
                  <a:schemeClr val="bg1">
                    <a:lumMod val="50000"/>
                  </a:schemeClr>
                </a:solidFill>
              </a:rPr>
              <a:t>(ma questo lo si è notato in fase di data </a:t>
            </a:r>
            <a:r>
              <a:rPr lang="it-IT" dirty="0" err="1">
                <a:solidFill>
                  <a:schemeClr val="bg1">
                    <a:lumMod val="50000"/>
                  </a:schemeClr>
                </a:solidFill>
              </a:rPr>
              <a:t>understanding</a:t>
            </a:r>
            <a:r>
              <a:rPr lang="it-IT" dirty="0">
                <a:solidFill>
                  <a:schemeClr val="bg1">
                    <a:lumMod val="50000"/>
                  </a:schemeClr>
                </a:solidFill>
              </a:rPr>
              <a:t>)</a:t>
            </a:r>
          </a:p>
          <a:p>
            <a:pPr lvl="1" algn="just"/>
            <a:endParaRPr lang="it-IT" dirty="0">
              <a:solidFill>
                <a:schemeClr val="bg1">
                  <a:lumMod val="50000"/>
                </a:schemeClr>
              </a:solidFill>
            </a:endParaRPr>
          </a:p>
          <a:p>
            <a:pPr marL="0" lvl="1" indent="0" algn="just">
              <a:buNone/>
            </a:pPr>
            <a:r>
              <a:rPr lang="it-IT" sz="2400" dirty="0">
                <a:solidFill>
                  <a:srgbClr val="002060"/>
                </a:solidFill>
              </a:rPr>
              <a:t>Quest’ultimo punto è forse l’aspetto più interessante che si è notato in tutta questa analisi: quel comportamento non è in generale una buona pratica, si potrebbe pensare di scoraggiarla ulteriormente, magari irrigidendo ed ampliando l’albero delle propedeuticità.</a:t>
            </a:r>
          </a:p>
        </p:txBody>
      </p:sp>
      <p:sp>
        <p:nvSpPr>
          <p:cNvPr id="4"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CONCLUSIONI</a:t>
            </a:r>
            <a:endParaRPr lang="en-US" sz="2400" dirty="0">
              <a:solidFill>
                <a:schemeClr val="bg1"/>
              </a:solidFill>
            </a:endParaRPr>
          </a:p>
        </p:txBody>
      </p:sp>
    </p:spTree>
    <p:extLst>
      <p:ext uri="{BB962C8B-B14F-4D97-AF65-F5344CB8AC3E}">
        <p14:creationId xmlns:p14="http://schemas.microsoft.com/office/powerpoint/2010/main" val="211343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1472</TotalTime>
  <Words>3416</Words>
  <Application>Microsoft Office PowerPoint</Application>
  <PresentationFormat>Presentazione su schermo (4:3)</PresentationFormat>
  <Paragraphs>529</Paragraphs>
  <Slides>50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50</vt:i4>
      </vt:variant>
    </vt:vector>
  </HeadingPairs>
  <TitlesOfParts>
    <vt:vector size="56" baseType="lpstr">
      <vt:lpstr>Arial</vt:lpstr>
      <vt:lpstr>Calibri</vt:lpstr>
      <vt:lpstr>Courier New</vt:lpstr>
      <vt:lpstr>Times New Roman</vt:lpstr>
      <vt:lpstr>Wingdings</vt:lpstr>
      <vt:lpstr>Tema di Office</vt:lpstr>
      <vt:lpstr>Progetto di Data Mining</vt:lpstr>
      <vt:lpstr>DATA UNDERSTANDING: DATASET </vt:lpstr>
      <vt:lpstr>Presentazione standard di PowerPoint</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ESAMI DEL PRIMO ANNO: dataset_fy.arff</vt:lpstr>
      <vt:lpstr>Presentazione standard di PowerPoint</vt:lpstr>
      <vt:lpstr>TOTALITÀ DEL DATASET: dataset_tot.arff</vt:lpstr>
      <vt:lpstr>Presentazione standard di PowerPoint</vt:lpstr>
      <vt:lpstr>‘’ALGORITMO’’ DI CLUSTER ANALYSIS</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298</cp:revision>
  <dcterms:created xsi:type="dcterms:W3CDTF">2018-01-08T07:58:31Z</dcterms:created>
  <dcterms:modified xsi:type="dcterms:W3CDTF">2018-01-29T10:33:49Z</dcterms:modified>
</cp:coreProperties>
</file>