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6AF8-55D3-47F4-80DB-E559E88D88E0}" type="datetimeFigureOut">
              <a:rPr lang="it-IT" smtClean="0"/>
              <a:t>06/01/2018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958-6B49-4C6C-B960-981DEFE40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20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6AF8-55D3-47F4-80DB-E559E88D88E0}" type="datetimeFigureOut">
              <a:rPr lang="it-IT" smtClean="0"/>
              <a:t>06/01/2018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958-6B49-4C6C-B960-981DEFE40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67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6AF8-55D3-47F4-80DB-E559E88D88E0}" type="datetimeFigureOut">
              <a:rPr lang="it-IT" smtClean="0"/>
              <a:t>06/01/2018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958-6B49-4C6C-B960-981DEFE40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54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6AF8-55D3-47F4-80DB-E559E88D88E0}" type="datetimeFigureOut">
              <a:rPr lang="it-IT" smtClean="0"/>
              <a:t>06/01/2018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958-6B49-4C6C-B960-981DEFE40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083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6AF8-55D3-47F4-80DB-E559E88D88E0}" type="datetimeFigureOut">
              <a:rPr lang="it-IT" smtClean="0"/>
              <a:t>06/01/2018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958-6B49-4C6C-B960-981DEFE40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72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6AF8-55D3-47F4-80DB-E559E88D88E0}" type="datetimeFigureOut">
              <a:rPr lang="it-IT" smtClean="0"/>
              <a:t>06/01/2018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958-6B49-4C6C-B960-981DEFE40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77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6AF8-55D3-47F4-80DB-E559E88D88E0}" type="datetimeFigureOut">
              <a:rPr lang="it-IT" smtClean="0"/>
              <a:t>06/01/2018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958-6B49-4C6C-B960-981DEFE40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97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6AF8-55D3-47F4-80DB-E559E88D88E0}" type="datetimeFigureOut">
              <a:rPr lang="it-IT" smtClean="0"/>
              <a:t>06/01/2018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958-6B49-4C6C-B960-981DEFE40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64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6AF8-55D3-47F4-80DB-E559E88D88E0}" type="datetimeFigureOut">
              <a:rPr lang="it-IT" smtClean="0"/>
              <a:t>06/01/2018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958-6B49-4C6C-B960-981DEFE40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50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6AF8-55D3-47F4-80DB-E559E88D88E0}" type="datetimeFigureOut">
              <a:rPr lang="it-IT" smtClean="0"/>
              <a:t>06/01/2018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958-6B49-4C6C-B960-981DEFE40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661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6AF8-55D3-47F4-80DB-E559E88D88E0}" type="datetimeFigureOut">
              <a:rPr lang="it-IT" smtClean="0"/>
              <a:t>06/01/2018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5958-6B49-4C6C-B960-981DEFE40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25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6AF8-55D3-47F4-80DB-E559E88D88E0}" type="datetimeFigureOut">
              <a:rPr lang="it-IT" smtClean="0"/>
              <a:t>06/01/2018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958-6B49-4C6C-B960-981DEFE406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44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Progetto per </a:t>
            </a:r>
            <a:r>
              <a:rPr lang="it-IT" b="1" dirty="0" smtClean="0"/>
              <a:t>Data </a:t>
            </a:r>
            <a:r>
              <a:rPr lang="it-IT" b="1" dirty="0" err="1"/>
              <a:t>Mining</a:t>
            </a:r>
            <a:r>
              <a:rPr lang="it-IT" b="1" dirty="0"/>
              <a:t> and </a:t>
            </a:r>
            <a:r>
              <a:rPr lang="it-IT" b="1" dirty="0" smtClean="0"/>
              <a:t>Organization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51165" y="3602038"/>
            <a:ext cx="11083635" cy="1655762"/>
          </a:xfrm>
        </p:spPr>
        <p:txBody>
          <a:bodyPr/>
          <a:lstStyle/>
          <a:p>
            <a:r>
              <a:rPr lang="it-IT" sz="2800" dirty="0">
                <a:solidFill>
                  <a:srgbClr val="FF0000"/>
                </a:solidFill>
              </a:rPr>
              <a:t>Simone Cipriani, </a:t>
            </a:r>
            <a:r>
              <a:rPr lang="it-IT" sz="2800" b="1" dirty="0" smtClean="0">
                <a:solidFill>
                  <a:srgbClr val="FF0000"/>
                </a:solidFill>
              </a:rPr>
              <a:t>5951907</a:t>
            </a:r>
          </a:p>
          <a:p>
            <a:endParaRPr lang="it-IT" dirty="0"/>
          </a:p>
          <a:p>
            <a:r>
              <a:rPr lang="it-IT" dirty="0" err="1"/>
              <a:t>Repository</a:t>
            </a:r>
            <a:r>
              <a:rPr lang="it-IT" dirty="0"/>
              <a:t> </a:t>
            </a:r>
            <a:r>
              <a:rPr lang="it-IT" b="1" dirty="0" err="1"/>
              <a:t>git</a:t>
            </a:r>
            <a:r>
              <a:rPr lang="it-IT" dirty="0"/>
              <a:t> disponibile su: </a:t>
            </a:r>
            <a:r>
              <a:rPr lang="it-IT" i="1" dirty="0" smtClean="0">
                <a:solidFill>
                  <a:srgbClr val="0070C0"/>
                </a:solidFill>
              </a:rPr>
              <a:t>https</a:t>
            </a:r>
            <a:r>
              <a:rPr lang="it-IT" i="1" dirty="0">
                <a:solidFill>
                  <a:srgbClr val="0070C0"/>
                </a:solidFill>
              </a:rPr>
              <a:t>://github.com/gesucca/datamining-class-homework</a:t>
            </a:r>
            <a:endParaRPr lang="it-IT" dirty="0">
              <a:solidFill>
                <a:srgbClr val="0070C0"/>
              </a:solidFill>
            </a:endParaRPr>
          </a:p>
          <a:p>
            <a:endParaRPr lang="it-I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/>
              <a:t>DATA UNDERSTANDING: </a:t>
            </a:r>
            <a:r>
              <a:rPr lang="it-IT" dirty="0" smtClean="0"/>
              <a:t>DATASET</a:t>
            </a:r>
            <a:r>
              <a:rPr lang="it-IT" b="1" dirty="0" smtClean="0"/>
              <a:t> 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000" dirty="0" smtClean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it-IT" sz="2000" dirty="0" smtClean="0">
                <a:cs typeface="Courier New" panose="02070309020205020404" pitchFamily="49" charset="0"/>
              </a:rPr>
              <a:t>Il </a:t>
            </a:r>
            <a:r>
              <a:rPr lang="it-IT" sz="2000" dirty="0" err="1" smtClean="0">
                <a:cs typeface="Courier New" panose="02070309020205020404" pitchFamily="49" charset="0"/>
              </a:rPr>
              <a:t>dataset</a:t>
            </a:r>
            <a:r>
              <a:rPr lang="it-IT" sz="2000" dirty="0" smtClean="0">
                <a:cs typeface="Courier New" panose="02070309020205020404" pitchFamily="49" charset="0"/>
              </a:rPr>
              <a:t> fornito comprende dati relativi alle prestazioni degli studenti immatricolati nel CDL Informatica. </a:t>
            </a:r>
            <a:r>
              <a:rPr lang="it-IT" sz="2000" dirty="0">
                <a:cs typeface="Courier New" panose="02070309020205020404" pitchFamily="49" charset="0"/>
              </a:rPr>
              <a:t>Ogni istanza rappresenta uno studente. </a:t>
            </a:r>
            <a:endParaRPr lang="it-IT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 Anni Coorti 2010-2013: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2010 - produttività fino ad aprile 2014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2011 - produttività fino ad aprile 2015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2012 - produttività fino ad aprile 2016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immatricolati coorte 2013 - produttività fino ad aprile 2017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DATA UNDERSTANDING: </a:t>
            </a:r>
            <a:r>
              <a:rPr lang="it-IT" dirty="0"/>
              <a:t>DATASET</a:t>
            </a:r>
            <a:r>
              <a:rPr lang="it-IT" b="1" dirty="0"/>
              <a:t> </a:t>
            </a: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571236"/>
              </p:ext>
            </p:extLst>
          </p:nvPr>
        </p:nvGraphicFramePr>
        <p:xfrm>
          <a:off x="1847558" y="3545057"/>
          <a:ext cx="8496883" cy="239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952">
                  <a:extLst>
                    <a:ext uri="{9D8B030D-6E8A-4147-A177-3AD203B41FA5}">
                      <a16:colId xmlns:a16="http://schemas.microsoft.com/office/drawing/2014/main" val="807059028"/>
                    </a:ext>
                  </a:extLst>
                </a:gridCol>
                <a:gridCol w="716899">
                  <a:extLst>
                    <a:ext uri="{9D8B030D-6E8A-4147-A177-3AD203B41FA5}">
                      <a16:colId xmlns:a16="http://schemas.microsoft.com/office/drawing/2014/main" val="3957048853"/>
                    </a:ext>
                  </a:extLst>
                </a:gridCol>
                <a:gridCol w="1042762">
                  <a:extLst>
                    <a:ext uri="{9D8B030D-6E8A-4147-A177-3AD203B41FA5}">
                      <a16:colId xmlns:a16="http://schemas.microsoft.com/office/drawing/2014/main" val="3530217452"/>
                    </a:ext>
                  </a:extLst>
                </a:gridCol>
                <a:gridCol w="1401211">
                  <a:extLst>
                    <a:ext uri="{9D8B030D-6E8A-4147-A177-3AD203B41FA5}">
                      <a16:colId xmlns:a16="http://schemas.microsoft.com/office/drawing/2014/main" val="2216707341"/>
                    </a:ext>
                  </a:extLst>
                </a:gridCol>
                <a:gridCol w="1091641">
                  <a:extLst>
                    <a:ext uri="{9D8B030D-6E8A-4147-A177-3AD203B41FA5}">
                      <a16:colId xmlns:a16="http://schemas.microsoft.com/office/drawing/2014/main" val="958190292"/>
                    </a:ext>
                  </a:extLst>
                </a:gridCol>
                <a:gridCol w="488795">
                  <a:extLst>
                    <a:ext uri="{9D8B030D-6E8A-4147-A177-3AD203B41FA5}">
                      <a16:colId xmlns:a16="http://schemas.microsoft.com/office/drawing/2014/main" val="424608249"/>
                    </a:ext>
                  </a:extLst>
                </a:gridCol>
                <a:gridCol w="965370">
                  <a:extLst>
                    <a:ext uri="{9D8B030D-6E8A-4147-A177-3AD203B41FA5}">
                      <a16:colId xmlns:a16="http://schemas.microsoft.com/office/drawing/2014/main" val="1424326084"/>
                    </a:ext>
                  </a:extLst>
                </a:gridCol>
                <a:gridCol w="488795">
                  <a:extLst>
                    <a:ext uri="{9D8B030D-6E8A-4147-A177-3AD203B41FA5}">
                      <a16:colId xmlns:a16="http://schemas.microsoft.com/office/drawing/2014/main" val="3392580486"/>
                    </a:ext>
                  </a:extLst>
                </a:gridCol>
                <a:gridCol w="965370">
                  <a:extLst>
                    <a:ext uri="{9D8B030D-6E8A-4147-A177-3AD203B41FA5}">
                      <a16:colId xmlns:a16="http://schemas.microsoft.com/office/drawing/2014/main" val="1129838862"/>
                    </a:ext>
                  </a:extLst>
                </a:gridCol>
                <a:gridCol w="505088">
                  <a:extLst>
                    <a:ext uri="{9D8B030D-6E8A-4147-A177-3AD203B41FA5}">
                      <a16:colId xmlns:a16="http://schemas.microsoft.com/office/drawing/2014/main" val="1356684913"/>
                    </a:ext>
                  </a:extLst>
                </a:gridCol>
              </a:tblGrid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coorte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test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crediti_totali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crediti_con_voto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voto_medio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ASD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data_ASD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ARC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data_ARC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637119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2010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159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2011-06-15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2014-01-28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595908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2010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159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2011-07-06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2012-09-20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3033991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2010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159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2011-06-15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2011-08-30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6898549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2010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159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2011-06-15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2012-09-24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195534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2010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159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2011-06-15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2013-07-24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627976"/>
                  </a:ext>
                </a:extLst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3725007" y="2094793"/>
            <a:ext cx="2071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Attributi relativi alle prestazioni generali dello studente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387385" y="2233292"/>
            <a:ext cx="207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Attributi relativi ai singoli esami</a:t>
            </a:r>
            <a:endParaRPr lang="it-IT" dirty="0"/>
          </a:p>
        </p:txBody>
      </p:sp>
      <p:sp>
        <p:nvSpPr>
          <p:cNvPr id="9" name="Parentesi graffa aperta 8"/>
          <p:cNvSpPr/>
          <p:nvPr/>
        </p:nvSpPr>
        <p:spPr>
          <a:xfrm rot="5400000">
            <a:off x="4570776" y="1208847"/>
            <a:ext cx="380150" cy="42529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arentesi graffa aperta 9"/>
          <p:cNvSpPr/>
          <p:nvPr/>
        </p:nvSpPr>
        <p:spPr>
          <a:xfrm rot="5400000">
            <a:off x="7479409" y="2641186"/>
            <a:ext cx="473146" cy="1334599"/>
          </a:xfrm>
          <a:prstGeom prst="leftBrace">
            <a:avLst>
              <a:gd name="adj1" fmla="val 8333"/>
              <a:gd name="adj2" fmla="val 48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Parentesi graffa aperta 10"/>
          <p:cNvSpPr/>
          <p:nvPr/>
        </p:nvSpPr>
        <p:spPr>
          <a:xfrm rot="5400000">
            <a:off x="8853956" y="2641185"/>
            <a:ext cx="473146" cy="1334599"/>
          </a:xfrm>
          <a:prstGeom prst="leftBrace">
            <a:avLst>
              <a:gd name="adj1" fmla="val 8333"/>
              <a:gd name="adj2" fmla="val 48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DATA UNDERSTANDING: </a:t>
            </a:r>
            <a:r>
              <a:rPr lang="it-IT" sz="2800" dirty="0" smtClean="0"/>
              <a:t>TECNICHE DI VISUALIZZAZIONE</a:t>
            </a:r>
            <a:r>
              <a:rPr lang="it-IT" sz="2800" b="1" dirty="0" smtClean="0"/>
              <a:t> 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9063"/>
          </a:xfrm>
        </p:spPr>
        <p:txBody>
          <a:bodyPr/>
          <a:lstStyle/>
          <a:p>
            <a:pPr algn="just"/>
            <a:r>
              <a:rPr lang="it-IT" dirty="0" smtClean="0"/>
              <a:t>Sono stati programmati degli script in linguaggio R per avvalersi di alcune tecniche di visualizzazione.</a:t>
            </a:r>
          </a:p>
          <a:p>
            <a:pPr algn="just"/>
            <a:r>
              <a:rPr lang="it-IT" dirty="0" smtClean="0"/>
              <a:t>Preparazione del </a:t>
            </a:r>
            <a:r>
              <a:rPr lang="it-IT" dirty="0" err="1" smtClean="0"/>
              <a:t>dataset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424161" y="3214688"/>
            <a:ext cx="8454559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the repo root path before importing data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!!!</a:t>
            </a:r>
            <a:endParaRPr lang="it-IT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("C:/simone_robamia/unifi/datamining-class-homework/")</a:t>
            </a:r>
            <a:endParaRPr lang="it-IT" sz="14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read.csv("res/TRE ANNI IMMATRICOLATI 2010-2013 PER STUDENTI.csv")</a:t>
            </a:r>
          </a:p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gather some info about the imported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endParaRPr lang="it-IT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(students)</a:t>
            </a:r>
            <a:endParaRPr lang="it-IT" sz="14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it-IT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ADJUST DATA ATTRIBUTES </a:t>
            </a:r>
            <a:endParaRPr lang="it-IT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"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coorte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to nominal by making it a factor </a:t>
            </a:r>
            <a:endParaRPr lang="it-IT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it-IT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students[, c(1)] &lt;-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(students[, c(1)], factor)</a:t>
            </a:r>
            <a:endParaRPr lang="it-IT" sz="14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it-IT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ok, let's take a look at it now</a:t>
            </a:r>
            <a:endParaRPr lang="it-IT" sz="1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46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DATA UNDERSTANDING: </a:t>
            </a:r>
            <a:r>
              <a:rPr lang="it-IT" sz="2800" dirty="0"/>
              <a:t>TECNICHE DI VISUALIZZAZIONE</a:t>
            </a:r>
            <a:r>
              <a:rPr lang="it-IT" sz="2800" b="1" dirty="0"/>
              <a:t> 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 smtClean="0"/>
              <a:t>Dato l’elevato numero degli attributi del </a:t>
            </a:r>
            <a:r>
              <a:rPr lang="it-IT" dirty="0" err="1" smtClean="0"/>
              <a:t>dataset</a:t>
            </a:r>
            <a:r>
              <a:rPr lang="it-IT" dirty="0" smtClean="0"/>
              <a:t>, è stato necessario fare delle scelte relative a cosa visualizzare – e con quale tecnica.</a:t>
            </a:r>
          </a:p>
          <a:p>
            <a:pPr algn="just"/>
            <a:r>
              <a:rPr lang="it-IT" dirty="0" smtClean="0"/>
              <a:t>Le scelte sono state compiute su base intuitiva a seguito di un’analisi sommaria delle caratteristiche del </a:t>
            </a:r>
            <a:r>
              <a:rPr lang="it-IT" dirty="0" err="1" smtClean="0"/>
              <a:t>dataset</a:t>
            </a:r>
            <a:r>
              <a:rPr lang="it-IT" dirty="0" smtClean="0"/>
              <a:t>.</a:t>
            </a:r>
          </a:p>
          <a:p>
            <a:pPr algn="just"/>
            <a:r>
              <a:rPr lang="it-IT" dirty="0" smtClean="0"/>
              <a:t>È stato quindi deciso di effettuare una ricerca visiva di correlazioni fra valori di attributi relativi:</a:t>
            </a:r>
          </a:p>
          <a:p>
            <a:pPr lvl="1" algn="just"/>
            <a:r>
              <a:rPr lang="it-IT" dirty="0" smtClean="0">
                <a:solidFill>
                  <a:srgbClr val="0070C0"/>
                </a:solidFill>
              </a:rPr>
              <a:t>Alle prestazioni generali degli studenti durante tutto il periodo esaminato</a:t>
            </a:r>
          </a:p>
          <a:p>
            <a:pPr lvl="1" algn="just"/>
            <a:r>
              <a:rPr lang="it-IT" dirty="0" smtClean="0">
                <a:solidFill>
                  <a:srgbClr val="0070C0"/>
                </a:solidFill>
              </a:rPr>
              <a:t>Alle prestazioni nei singoli esami</a:t>
            </a:r>
          </a:p>
          <a:p>
            <a:pPr lvl="1" algn="just"/>
            <a:r>
              <a:rPr lang="it-IT" dirty="0" smtClean="0">
                <a:solidFill>
                  <a:srgbClr val="0070C0"/>
                </a:solidFill>
              </a:rPr>
              <a:t>Ai risultati di gruppi di esami</a:t>
            </a:r>
          </a:p>
        </p:txBody>
      </p:sp>
    </p:spTree>
    <p:extLst>
      <p:ext uri="{BB962C8B-B14F-4D97-AF65-F5344CB8AC3E}">
        <p14:creationId xmlns:p14="http://schemas.microsoft.com/office/powerpoint/2010/main" val="15444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259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Tema di Office</vt:lpstr>
      <vt:lpstr>Progetto per Data Mining and Organization </vt:lpstr>
      <vt:lpstr>DATA UNDERSTANDING: DATASET </vt:lpstr>
      <vt:lpstr>DATA UNDERSTANDING: DATASET </vt:lpstr>
      <vt:lpstr>DATA UNDERSTANDING: TECNICHE DI VISUALIZZAZIONE </vt:lpstr>
      <vt:lpstr>DATA UNDERSTANDING: TECNICHE DI VISUALIZZAZIONE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per Data Mining and Organization </dc:title>
  <dc:creator>Utente Windows</dc:creator>
  <cp:lastModifiedBy>Utente Windows</cp:lastModifiedBy>
  <cp:revision>10</cp:revision>
  <dcterms:created xsi:type="dcterms:W3CDTF">2018-01-06T15:06:58Z</dcterms:created>
  <dcterms:modified xsi:type="dcterms:W3CDTF">2018-01-06T15:50:14Z</dcterms:modified>
</cp:coreProperties>
</file>