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293" r:id="rId36"/>
    <p:sldId id="294" r:id="rId37"/>
    <p:sldId id="295" r:id="rId38"/>
    <p:sldId id="296" r:id="rId39"/>
    <p:sldId id="298" r:id="rId40"/>
    <p:sldId id="300" r:id="rId41"/>
    <p:sldId id="301" r:id="rId42"/>
    <p:sldId id="303" r:id="rId43"/>
    <p:sldId id="302" r:id="rId44"/>
    <p:sldId id="305" r:id="rId45"/>
    <p:sldId id="304" r:id="rId46"/>
    <p:sldId id="306" r:id="rId47"/>
    <p:sldId id="297" r:id="rId48"/>
    <p:sldId id="299" r:id="rId49"/>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16" autoAdjust="0"/>
  </p:normalViewPr>
  <p:slideViewPr>
    <p:cSldViewPr snapToObjects="1">
      <p:cViewPr varScale="1">
        <p:scale>
          <a:sx n="71" d="100"/>
          <a:sy n="71" d="100"/>
        </p:scale>
        <p:origin x="1008" y="54"/>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114800"/>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r>
              <a:rPr lang="it-IT" dirty="0">
                <a:solidFill>
                  <a:srgbClr val="00B050"/>
                </a:solidFill>
              </a:rPr>
              <a:t>Totalità del dataset</a:t>
            </a: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548680"/>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132856"/>
            <a:ext cx="8229600" cy="4114800"/>
          </a:xfrm>
        </p:spPr>
        <p:txBody>
          <a:bodyPr>
            <a:normAutofit/>
          </a:bodyPr>
          <a:lstStyle/>
          <a:p>
            <a:pPr algn="just"/>
            <a:r>
              <a:rPr lang="it-IT" dirty="0"/>
              <a:t>Vista la quantità di attributi del dataset, si è scelto di dividerlo in tre </a:t>
            </a:r>
            <a:r>
              <a:rPr lang="it-IT" dirty="0" err="1"/>
              <a:t>sottoset</a:t>
            </a:r>
            <a:r>
              <a:rPr lang="it-IT" dirty="0"/>
              <a:t> ottimizzati per la successiva applicazione degli algoritmi di </a:t>
            </a:r>
            <a:r>
              <a:rPr lang="it-IT" dirty="0" err="1"/>
              <a:t>clustering</a:t>
            </a:r>
            <a:r>
              <a:rPr lang="it-IT" dirty="0"/>
              <a:t>.</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lvl="1" algn="just"/>
            <a:r>
              <a:rPr lang="it-IT" dirty="0" err="1">
                <a:solidFill>
                  <a:schemeClr val="bg1">
                    <a:lumMod val="50000"/>
                  </a:schemeClr>
                </a:solidFill>
              </a:rPr>
              <a:t>dataset_gen.arff</a:t>
            </a:r>
            <a:endParaRPr lang="it-IT" dirty="0">
              <a:solidFill>
                <a:schemeClr val="bg1">
                  <a:lumMod val="50000"/>
                </a:schemeClr>
              </a:solidFill>
            </a:endParaRPr>
          </a:p>
          <a:p>
            <a:pPr lvl="1" algn="just"/>
            <a:r>
              <a:rPr lang="it-IT" dirty="0" err="1">
                <a:solidFill>
                  <a:schemeClr val="bg1">
                    <a:lumMod val="50000"/>
                  </a:schemeClr>
                </a:solidFill>
              </a:rPr>
              <a:t>dataset_fy.arff</a:t>
            </a:r>
            <a:endParaRPr lang="it-IT" dirty="0">
              <a:solidFill>
                <a:schemeClr val="bg1">
                  <a:lumMod val="50000"/>
                </a:schemeClr>
              </a:solidFill>
            </a:endParaRPr>
          </a:p>
          <a:p>
            <a:pPr lvl="1" algn="just"/>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a16="http://schemas.microsoft.com/office/drawing/2014/main" id="{48F6C17E-28BF-4CE9-B9B7-A318B8C3A351}"/>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50504"/>
            <a:ext cx="8229600" cy="4114800"/>
          </a:xfrm>
          <a:prstGeom prst="rect">
            <a:avLst/>
          </a:prstGeom>
        </p:spPr>
        <p:txBody>
          <a:bodyPr vert="horz" lIns="91440" tIns="45720" rIns="91440" bIns="45720" rtlCol="0">
            <a:normAutofit fontScale="77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pari a zero può significare sia che l’esame non è stato superato, sia che non è stato nemmeno sostenuto. Nell’impossibilità di distinguere fra queste due situazioni, si è optato per </a:t>
            </a:r>
            <a:r>
              <a:rPr lang="it-IT" i="1" u="sng" dirty="0"/>
              <a:t>concentrarsi soltanto sui risultati degli esami superati con successo</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a16="http://schemas.microsoft.com/office/drawing/2014/main" id="{A4058E24-A699-4E88-B85B-E8AA30C62C9F}"/>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122512"/>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rgbClr val="FF0000"/>
                </a:solidFill>
              </a:rPr>
              <a:t>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a:t>
            </a:r>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1302608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988840"/>
            <a:ext cx="8229600" cy="4114800"/>
          </a:xfrm>
        </p:spPr>
        <p:txBody>
          <a:bodyPr>
            <a:normAutofit fontScale="92500" lnSpcReduction="10000"/>
          </a:bodyPr>
          <a:lstStyle/>
          <a:p>
            <a:pPr algn="just"/>
            <a:r>
              <a:rPr lang="it-IT" dirty="0"/>
              <a:t>Per ogni dataset </a:t>
            </a:r>
            <a:r>
              <a:rPr lang="it-IT" dirty="0" err="1"/>
              <a:t>preprocessato</a:t>
            </a:r>
            <a:r>
              <a:rPr lang="it-IT" dirty="0"/>
              <a:t>, si è applicato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I risultati che verranno presentati saranno quelli ritenuti migliori o interessanti.</a:t>
            </a:r>
          </a:p>
          <a:p>
            <a:pPr algn="just"/>
            <a:endParaRPr lang="it-IT" dirty="0"/>
          </a:p>
          <a:p>
            <a:pPr algn="just"/>
            <a:r>
              <a:rPr lang="it-IT" dirty="0"/>
              <a:t>Si è usato due algoritmi di </a:t>
            </a:r>
            <a:r>
              <a:rPr lang="it-IT" dirty="0" err="1">
                <a:solidFill>
                  <a:srgbClr val="FF0000"/>
                </a:solidFill>
              </a:rPr>
              <a:t>clustering</a:t>
            </a:r>
            <a:r>
              <a:rPr lang="it-IT" dirty="0">
                <a:solidFill>
                  <a:srgbClr val="FF0000"/>
                </a:solidFill>
              </a:rPr>
              <a:t> partizionale</a:t>
            </a:r>
            <a:r>
              <a:rPr lang="it-IT" dirty="0"/>
              <a:t>: </a:t>
            </a:r>
          </a:p>
          <a:p>
            <a:pPr lvl="1" algn="just"/>
            <a:r>
              <a:rPr lang="it-IT" dirty="0">
                <a:solidFill>
                  <a:srgbClr val="C00000"/>
                </a:solidFill>
              </a:rPr>
              <a:t>K-MEANS</a:t>
            </a:r>
          </a:p>
          <a:p>
            <a:pPr lvl="1" algn="just"/>
            <a:r>
              <a:rPr lang="it-IT" dirty="0">
                <a:solidFill>
                  <a:srgbClr val="C00000"/>
                </a:solidFill>
              </a:rPr>
              <a:t>DBSCAN</a:t>
            </a:r>
          </a:p>
          <a:p>
            <a:pPr marL="0" indent="0" algn="just">
              <a:buNone/>
            </a:pPr>
            <a:endParaRPr lang="it-IT" dirty="0"/>
          </a:p>
          <a:p>
            <a:pPr algn="just"/>
            <a:r>
              <a:rPr lang="it-IT" dirty="0"/>
              <a:t>È stato inoltre applicato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980728"/>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a:t>
            </a:r>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endParaRPr lang="it-IT" sz="1800" dirty="0"/>
          </a:p>
          <a:p>
            <a:pPr algn="just"/>
            <a:r>
              <a:rPr lang="it-IT" sz="18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a:p>
            <a:pPr algn="just"/>
            <a:r>
              <a:rPr lang="it-IT" sz="1800" dirty="0"/>
              <a:t>Questo flag impedisce al software </a:t>
            </a:r>
            <a:r>
              <a:rPr lang="it-IT" sz="1800" dirty="0" err="1"/>
              <a:t>Weka</a:t>
            </a:r>
            <a:r>
              <a:rPr lang="it-IT" sz="1800" dirty="0"/>
              <a:t> di rimpiazzare i valori mancanti con la media/moda degli altri, di fatto ignorandoli come avevamo scelto.</a:t>
            </a:r>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1988840"/>
            <a:ext cx="6022824" cy="1142260"/>
          </a:xfrm>
          <a:prstGeom prst="rect">
            <a:avLst/>
          </a:prstGeom>
        </p:spPr>
      </p:pic>
      <p:pic>
        <p:nvPicPr>
          <p:cNvPr id="15" name="Immagine 14">
            <a:extLst>
              <a:ext uri="{FF2B5EF4-FFF2-40B4-BE49-F238E27FC236}">
                <a16:creationId xmlns:a16="http://schemas.microsoft.com/office/drawing/2014/main" id="{B7799BFB-29F3-4C01-8932-E76C3707570B}"/>
              </a:ext>
            </a:extLst>
          </p:cNvPr>
          <p:cNvPicPr>
            <a:picLocks noChangeAspect="1"/>
          </p:cNvPicPr>
          <p:nvPr/>
        </p:nvPicPr>
        <p:blipFill>
          <a:blip r:embed="rId3"/>
          <a:stretch>
            <a:fillRect/>
          </a:stretch>
        </p:blipFill>
        <p:spPr>
          <a:xfrm>
            <a:off x="1232983" y="4293096"/>
            <a:ext cx="6678034" cy="526347"/>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Isolare gli studenti peggiori, medi e migliori: </a:t>
            </a:r>
            <a:r>
              <a:rPr lang="it-IT" sz="2000" b="1" dirty="0"/>
              <a:t>K-MEANS, 3 cluster</a:t>
            </a:r>
            <a:endParaRPr lang="en-US" sz="2000"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
        <p:nvSpPr>
          <p:cNvPr id="5" name="CasellaDiTesto 4">
            <a:extLst>
              <a:ext uri="{FF2B5EF4-FFF2-40B4-BE49-F238E27FC236}">
                <a16:creationId xmlns:a16="http://schemas.microsoft.com/office/drawing/2014/main" id="{41BAB8D5-FD07-4549-826E-FFEBF87D1079}"/>
              </a:ext>
            </a:extLst>
          </p:cNvPr>
          <p:cNvSpPr txBox="1"/>
          <p:nvPr/>
        </p:nvSpPr>
        <p:spPr>
          <a:xfrm>
            <a:off x="334779" y="1484784"/>
            <a:ext cx="1572925" cy="523220"/>
          </a:xfrm>
          <a:prstGeom prst="rect">
            <a:avLst/>
          </a:prstGeom>
          <a:noFill/>
        </p:spPr>
        <p:txBody>
          <a:bodyPr wrap="square" rtlCol="0">
            <a:spAutoFit/>
          </a:bodyPr>
          <a:lstStyle/>
          <a:p>
            <a:r>
              <a:rPr lang="it-IT" sz="1400" dirty="0">
                <a:solidFill>
                  <a:schemeClr val="bg1">
                    <a:lumMod val="50000"/>
                  </a:schemeClr>
                </a:solidFill>
              </a:rPr>
              <a:t>N.B. : si è ignorato l’attributo coorte</a:t>
            </a:r>
            <a:endParaRPr lang="en-US" sz="1400" dirty="0">
              <a:solidFill>
                <a:schemeClr val="bg1">
                  <a:lumMod val="50000"/>
                </a:schemeClr>
              </a:solidFill>
            </a:endParaRPr>
          </a:p>
        </p:txBody>
      </p:sp>
    </p:spTree>
    <p:extLst>
      <p:ext uri="{BB962C8B-B14F-4D97-AF65-F5344CB8AC3E}">
        <p14:creationId xmlns:p14="http://schemas.microsoft.com/office/powerpoint/2010/main" val="3922649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pic>
        <p:nvPicPr>
          <p:cNvPr id="9" name="Immagine 8">
            <a:extLst>
              <a:ext uri="{FF2B5EF4-FFF2-40B4-BE49-F238E27FC236}">
                <a16:creationId xmlns:a16="http://schemas.microsoft.com/office/drawing/2014/main"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a16="http://schemas.microsoft.com/office/drawing/2014/main" id="{819D419F-5164-4F34-A366-4900F9CF529F}"/>
              </a:ext>
            </a:extLst>
          </p:cNvPr>
          <p:cNvSpPr txBox="1"/>
          <p:nvPr/>
        </p:nvSpPr>
        <p:spPr>
          <a:xfrm>
            <a:off x="251520" y="1052736"/>
            <a:ext cx="1872208" cy="4770537"/>
          </a:xfrm>
          <a:prstGeom prst="rect">
            <a:avLst/>
          </a:prstGeom>
          <a:noFill/>
        </p:spPr>
        <p:txBody>
          <a:bodyPr wrap="square" rtlCol="0">
            <a:spAutoFit/>
          </a:bodyPr>
          <a:lstStyle/>
          <a:p>
            <a:r>
              <a:rPr lang="it-IT" sz="1600" dirty="0"/>
              <a:t>L’intento sembra essere riuscito. </a:t>
            </a:r>
          </a:p>
          <a:p>
            <a:endParaRPr lang="it-IT" sz="1600" dirty="0"/>
          </a:p>
          <a:p>
            <a:r>
              <a:rPr lang="it-IT" sz="1600" dirty="0"/>
              <a:t>Non è ci si può ritenere sorpresi dal fatto che l’aspetto rispetto al quali la suddivisione risulta più netta sia il numero di crediti conseguiti, in quanto ci sono ben due attributi che esprimono praticamente la stessa cosa: </a:t>
            </a:r>
            <a:r>
              <a:rPr lang="it-IT" sz="1600" i="1" dirty="0"/>
              <a:t>i CFU senza voto sono soltanto 6 su 180</a:t>
            </a:r>
            <a:r>
              <a:rPr lang="it-IT" sz="1600" dirty="0"/>
              <a:t>.</a:t>
            </a:r>
          </a:p>
          <a:p>
            <a:endParaRPr lang="it-IT" sz="1600" dirty="0"/>
          </a:p>
        </p:txBody>
      </p:sp>
    </p:spTree>
    <p:extLst>
      <p:ext uri="{BB962C8B-B14F-4D97-AF65-F5344CB8AC3E}">
        <p14:creationId xmlns:p14="http://schemas.microsoft.com/office/powerpoint/2010/main" val="1777676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Si ripete l’analisi di prima, ignorando l’attributo </a:t>
            </a:r>
            <a:r>
              <a:rPr lang="it-IT" sz="2000" i="1" dirty="0" err="1"/>
              <a:t>crediti_totali</a:t>
            </a:r>
            <a:endParaRPr lang="en-US" sz="2000" i="1" dirty="0"/>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12.427801609802732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72,46.938776,53.846154</a:t>
            </a:r>
          </a:p>
          <a:p>
            <a:r>
              <a:rPr lang="en-US" sz="1300" dirty="0">
                <a:solidFill>
                  <a:srgbClr val="7030A0"/>
                </a:solidFill>
                <a:latin typeface="Courier New" panose="02070309020205020404" pitchFamily="49" charset="0"/>
                <a:cs typeface="Courier New" panose="02070309020205020404" pitchFamily="49" charset="0"/>
              </a:rPr>
              <a:t>Cluster 1: 80,100,61.538462</a:t>
            </a:r>
          </a:p>
          <a:p>
            <a:r>
              <a:rPr lang="en-US" sz="1300" dirty="0">
                <a:solidFill>
                  <a:srgbClr val="7030A0"/>
                </a:solidFill>
                <a:latin typeface="Courier New" panose="02070309020205020404" pitchFamily="49" charset="0"/>
                <a:cs typeface="Courier New" panose="02070309020205020404" pitchFamily="49" charset="0"/>
              </a:rPr>
              <a:t>Cluster 2: 40,0,0</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(59.0)    (116.0)     (37.0)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59.322    61.3793    42.9189</a:t>
            </a:r>
          </a:p>
          <a:p>
            <a:r>
              <a:rPr lang="en-US" sz="1300" dirty="0">
                <a:solidFill>
                  <a:srgbClr val="7030A0"/>
                </a:solidFill>
                <a:latin typeface="Courier New" panose="02070309020205020404" pitchFamily="49" charset="0"/>
                <a:cs typeface="Courier New" panose="02070309020205020404" pitchFamily="49" charset="0"/>
              </a:rPr>
              <a:t>                   +/-15.9495 +/-15.4233 +/-14.0172 +/-14.4114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60.0982    28.8481    93.8951     3.9713</a:t>
            </a:r>
          </a:p>
          <a:p>
            <a:r>
              <a:rPr lang="en-US" sz="1300" dirty="0">
                <a:solidFill>
                  <a:srgbClr val="7030A0"/>
                </a:solidFill>
                <a:latin typeface="Courier New" panose="02070309020205020404" pitchFamily="49" charset="0"/>
                <a:cs typeface="Courier New" panose="02070309020205020404" pitchFamily="49" charset="0"/>
              </a:rPr>
              <a:t>                   +/-40.1568 +/-19.4555  +/-9.2117  +/-7.1985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46.4078    49.8044    56.1008    10.6029</a:t>
            </a:r>
          </a:p>
          <a:p>
            <a:r>
              <a:rPr lang="en-US" sz="1300" dirty="0">
                <a:solidFill>
                  <a:srgbClr val="7030A0"/>
                </a:solidFill>
                <a:latin typeface="Courier New" panose="02070309020205020404" pitchFamily="49" charset="0"/>
                <a:cs typeface="Courier New" panose="02070309020205020404" pitchFamily="49" charset="0"/>
              </a:rPr>
              <a:t>                   +/-22.3971 +/-15.6056 +/-15.0812 +/-13.4891</a:t>
            </a:r>
          </a:p>
        </p:txBody>
      </p:sp>
      <p:sp>
        <p:nvSpPr>
          <p:cNvPr id="13" name="CasellaDiTesto 12">
            <a:extLst>
              <a:ext uri="{FF2B5EF4-FFF2-40B4-BE49-F238E27FC236}">
                <a16:creationId xmlns:a16="http://schemas.microsoft.com/office/drawing/2014/main" id="{6C773C28-4AD3-48D2-A238-082301BCCFB6}"/>
              </a:ext>
            </a:extLst>
          </p:cNvPr>
          <p:cNvSpPr txBox="1"/>
          <p:nvPr/>
        </p:nvSpPr>
        <p:spPr>
          <a:xfrm>
            <a:off x="190763" y="1772816"/>
            <a:ext cx="1788949" cy="1077218"/>
          </a:xfrm>
          <a:prstGeom prst="rect">
            <a:avLst/>
          </a:prstGeom>
          <a:noFill/>
        </p:spPr>
        <p:txBody>
          <a:bodyPr wrap="square" rtlCol="0">
            <a:spAutoFit/>
          </a:bodyPr>
          <a:lstStyle/>
          <a:p>
            <a:r>
              <a:rPr lang="it-IT" sz="1600" dirty="0"/>
              <a:t>I cluster così creati hanno una minore SSE: dovrebbero essere migliori.</a:t>
            </a:r>
            <a:endParaRPr lang="en-US" sz="1600" dirty="0"/>
          </a:p>
        </p:txBody>
      </p:sp>
    </p:spTree>
    <p:extLst>
      <p:ext uri="{BB962C8B-B14F-4D97-AF65-F5344CB8AC3E}">
        <p14:creationId xmlns:p14="http://schemas.microsoft.com/office/powerpoint/2010/main" val="59839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4209131-7A47-4680-A74D-035E8E785ADA}"/>
              </a:ext>
            </a:extLst>
          </p:cNvPr>
          <p:cNvPicPr>
            <a:picLocks noChangeAspect="1"/>
          </p:cNvPicPr>
          <p:nvPr/>
        </p:nvPicPr>
        <p:blipFill>
          <a:blip r:embed="rId2"/>
          <a:stretch>
            <a:fillRect/>
          </a:stretch>
        </p:blipFill>
        <p:spPr>
          <a:xfrm>
            <a:off x="2411760" y="1048488"/>
            <a:ext cx="6566148" cy="5536364"/>
          </a:xfrm>
          <a:prstGeom prst="rect">
            <a:avLst/>
          </a:prstGeom>
        </p:spPr>
      </p:pic>
      <p:sp>
        <p:nvSpPr>
          <p:cNvPr id="3" name="CasellaDiTesto 2">
            <a:extLst>
              <a:ext uri="{FF2B5EF4-FFF2-40B4-BE49-F238E27FC236}">
                <a16:creationId xmlns:a16="http://schemas.microsoft.com/office/drawing/2014/main" id="{39214C3A-B6DD-4256-B431-05F611C3C755}"/>
              </a:ext>
            </a:extLst>
          </p:cNvPr>
          <p:cNvSpPr txBox="1"/>
          <p:nvPr/>
        </p:nvSpPr>
        <p:spPr>
          <a:xfrm>
            <a:off x="251520" y="1052736"/>
            <a:ext cx="2160240" cy="4524315"/>
          </a:xfrm>
          <a:prstGeom prst="rect">
            <a:avLst/>
          </a:prstGeom>
          <a:noFill/>
        </p:spPr>
        <p:txBody>
          <a:bodyPr wrap="square" rtlCol="0">
            <a:spAutoFit/>
          </a:bodyPr>
          <a:lstStyle/>
          <a:p>
            <a:r>
              <a:rPr lang="it-IT" sz="1600" dirty="0"/>
              <a:t>Non considerando il numero totale di crediti nel calcolo delle similarità fra istanze, il cluster degli studenti meno performanti si riduce sensibilmente.</a:t>
            </a:r>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59 ( 28%)</a:t>
            </a:r>
          </a:p>
          <a:p>
            <a:r>
              <a:rPr lang="en-US" sz="1400" dirty="0">
                <a:solidFill>
                  <a:srgbClr val="7030A0"/>
                </a:solidFill>
                <a:latin typeface="Courier New" panose="02070309020205020404" pitchFamily="49" charset="0"/>
                <a:cs typeface="Courier New" panose="02070309020205020404" pitchFamily="49" charset="0"/>
              </a:rPr>
              <a:t>1      116 ( 55%)</a:t>
            </a:r>
          </a:p>
          <a:p>
            <a:pPr marL="342900" indent="-342900">
              <a:buAutoNum type="arabicPlain" startAt="2"/>
            </a:pPr>
            <a:r>
              <a:rPr lang="en-US" sz="1400" dirty="0">
                <a:solidFill>
                  <a:srgbClr val="7030A0"/>
                </a:solidFill>
                <a:latin typeface="Courier New" panose="02070309020205020404" pitchFamily="49" charset="0"/>
                <a:cs typeface="Courier New" panose="02070309020205020404" pitchFamily="49" charset="0"/>
              </a:rPr>
              <a:t>     37 ( 17%)</a:t>
            </a: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r>
              <a:rPr lang="it-IT" sz="1600" dirty="0"/>
              <a:t>Ha senso la divisione in tre cluster?</a:t>
            </a:r>
          </a:p>
        </p:txBody>
      </p:sp>
      <p:sp>
        <p:nvSpPr>
          <p:cNvPr id="4" name="Titolo 1">
            <a:extLst>
              <a:ext uri="{FF2B5EF4-FFF2-40B4-BE49-F238E27FC236}">
                <a16:creationId xmlns:a16="http://schemas.microsoft.com/office/drawing/2014/main" id="{D35507EC-FEF0-4B1D-9175-124D3764F163}"/>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Tree>
    <p:extLst>
      <p:ext uri="{BB962C8B-B14F-4D97-AF65-F5344CB8AC3E}">
        <p14:creationId xmlns:p14="http://schemas.microsoft.com/office/powerpoint/2010/main" val="2987197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26268A-07EA-4858-962B-C4BE46DC2C59}"/>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3" name="CasellaDiTesto 2">
            <a:extLst>
              <a:ext uri="{FF2B5EF4-FFF2-40B4-BE49-F238E27FC236}">
                <a16:creationId xmlns:a16="http://schemas.microsoft.com/office/drawing/2014/main" id="{4B6591E6-BA33-4294-BAC8-9624E5AD0485}"/>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a:t>
            </a:r>
            <a:r>
              <a:rPr lang="it-IT" sz="2000" b="1" dirty="0" err="1"/>
              <a:t>means</a:t>
            </a:r>
            <a:r>
              <a:rPr lang="it-IT" sz="2000" b="1" dirty="0"/>
              <a:t>, 2 cluster:</a:t>
            </a:r>
            <a:endParaRPr lang="en-US" sz="2000" dirty="0">
              <a:solidFill>
                <a:srgbClr val="FF0000"/>
              </a:solidFill>
            </a:endParaRPr>
          </a:p>
        </p:txBody>
      </p:sp>
      <p:sp>
        <p:nvSpPr>
          <p:cNvPr id="5" name="CasellaDiTesto 4">
            <a:extLst>
              <a:ext uri="{FF2B5EF4-FFF2-40B4-BE49-F238E27FC236}">
                <a16:creationId xmlns:a16="http://schemas.microsoft.com/office/drawing/2014/main" id="{70674E8D-C078-4DE8-83D7-61845D9F535C}"/>
              </a:ext>
            </a:extLst>
          </p:cNvPr>
          <p:cNvSpPr txBox="1"/>
          <p:nvPr/>
        </p:nvSpPr>
        <p:spPr>
          <a:xfrm>
            <a:off x="190763" y="1556792"/>
            <a:ext cx="1772262" cy="1815882"/>
          </a:xfrm>
          <a:prstGeom prst="rect">
            <a:avLst/>
          </a:prstGeom>
          <a:noFill/>
        </p:spPr>
        <p:txBody>
          <a:bodyPr wrap="square" rtlCol="0">
            <a:spAutoFit/>
          </a:bodyPr>
          <a:lstStyle/>
          <a:p>
            <a:r>
              <a:rPr lang="it-IT" sz="1600" dirty="0"/>
              <a:t>La SSE è aumentata, ma era prevedibile considerando che tutte le istanze sono ora divise fra due soli cluster.</a:t>
            </a:r>
            <a:endParaRPr lang="en-US" sz="1600" dirty="0"/>
          </a:p>
        </p:txBody>
      </p:sp>
    </p:spTree>
    <p:extLst>
      <p:ext uri="{BB962C8B-B14F-4D97-AF65-F5344CB8AC3E}">
        <p14:creationId xmlns:p14="http://schemas.microsoft.com/office/powerpoint/2010/main" val="2239016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163D2D4-0BD4-4271-B77D-3DFA624BED5C}"/>
              </a:ext>
            </a:extLst>
          </p:cNvPr>
          <p:cNvPicPr>
            <a:picLocks noChangeAspect="1"/>
          </p:cNvPicPr>
          <p:nvPr/>
        </p:nvPicPr>
        <p:blipFill>
          <a:blip r:embed="rId2"/>
          <a:stretch>
            <a:fillRect/>
          </a:stretch>
        </p:blipFill>
        <p:spPr>
          <a:xfrm>
            <a:off x="2838970" y="1052736"/>
            <a:ext cx="6116735" cy="5610597"/>
          </a:xfrm>
          <a:prstGeom prst="rect">
            <a:avLst/>
          </a:prstGeom>
        </p:spPr>
      </p:pic>
      <p:sp>
        <p:nvSpPr>
          <p:cNvPr id="3" name="Titolo 1">
            <a:extLst>
              <a:ext uri="{FF2B5EF4-FFF2-40B4-BE49-F238E27FC236}">
                <a16:creationId xmlns:a16="http://schemas.microsoft.com/office/drawing/2014/main" id="{A7B2D814-CD09-44E4-BDDF-F8553BD109E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a:extLst>
              <a:ext uri="{FF2B5EF4-FFF2-40B4-BE49-F238E27FC236}">
                <a16:creationId xmlns:a16="http://schemas.microsoft.com/office/drawing/2014/main" id="{02A14900-ACDB-489C-823A-AE3FDA918908}"/>
              </a:ext>
            </a:extLst>
          </p:cNvPr>
          <p:cNvSpPr txBox="1"/>
          <p:nvPr/>
        </p:nvSpPr>
        <p:spPr>
          <a:xfrm>
            <a:off x="251520" y="1052736"/>
            <a:ext cx="2160240" cy="3108543"/>
          </a:xfrm>
          <a:prstGeom prst="rect">
            <a:avLst/>
          </a:prstGeom>
          <a:noFill/>
        </p:spPr>
        <p:txBody>
          <a:bodyPr wrap="square" rtlCol="0">
            <a:spAutoFit/>
          </a:bodyPr>
          <a:lstStyle/>
          <a:p>
            <a:r>
              <a:rPr lang="it-IT" sz="1600" dirty="0"/>
              <a:t>Visivamente, la ripartizione delle istanze sembra migliore. </a:t>
            </a:r>
          </a:p>
          <a:p>
            <a:endParaRPr lang="it-IT" sz="1600" dirty="0"/>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9338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A7B2D814-CD09-44E4-BDDF-F8553BD109E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a:extLst>
              <a:ext uri="{FF2B5EF4-FFF2-40B4-BE49-F238E27FC236}">
                <a16:creationId xmlns:a16="http://schemas.microsoft.com/office/drawing/2014/main" id="{02A14900-ACDB-489C-823A-AE3FDA918908}"/>
              </a:ext>
            </a:extLst>
          </p:cNvPr>
          <p:cNvSpPr txBox="1"/>
          <p:nvPr/>
        </p:nvSpPr>
        <p:spPr>
          <a:xfrm>
            <a:off x="198984" y="1131709"/>
            <a:ext cx="2088232" cy="2585323"/>
          </a:xfrm>
          <a:prstGeom prst="rect">
            <a:avLst/>
          </a:prstGeom>
          <a:noFill/>
        </p:spPr>
        <p:txBody>
          <a:bodyPr wrap="square" rtlCol="0">
            <a:spAutoFit/>
          </a:bodyPr>
          <a:lstStyle/>
          <a:p>
            <a:r>
              <a:rPr lang="it-IT" dirty="0"/>
              <a:t>Si noti come il numero di crediti conseguiti resti in ogni caso l’attributo polarizzante di questo subset.</a:t>
            </a:r>
          </a:p>
          <a:p>
            <a:endParaRPr lang="it-IT" dirty="0"/>
          </a:p>
          <a:p>
            <a:r>
              <a:rPr lang="it-IT" dirty="0"/>
              <a:t>Lo sarà anche per l’intero dataset?</a:t>
            </a:r>
          </a:p>
        </p:txBody>
      </p:sp>
      <p:pic>
        <p:nvPicPr>
          <p:cNvPr id="5" name="Immagine 4">
            <a:extLst>
              <a:ext uri="{FF2B5EF4-FFF2-40B4-BE49-F238E27FC236}">
                <a16:creationId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Tree>
    <p:extLst>
      <p:ext uri="{BB962C8B-B14F-4D97-AF65-F5344CB8AC3E}">
        <p14:creationId xmlns:p14="http://schemas.microsoft.com/office/powerpoint/2010/main" val="4209516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35496" y="836712"/>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547664" y="1335534"/>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0920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a16="http://schemas.microsoft.com/office/drawing/2014/main"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4" name="Titolo 1">
            <a:extLst>
              <a:ext uri="{FF2B5EF4-FFF2-40B4-BE49-F238E27FC236}">
                <a16:creationId xmlns:a16="http://schemas.microsoft.com/office/drawing/2014/main"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6" name="CasellaDiTesto 5">
            <a:extLst>
              <a:ext uri="{FF2B5EF4-FFF2-40B4-BE49-F238E27FC236}">
                <a16:creationId xmlns:a16="http://schemas.microsoft.com/office/drawing/2014/main"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8" name="CasellaDiTesto 7">
            <a:extLst>
              <a:ext uri="{FF2B5EF4-FFF2-40B4-BE49-F238E27FC236}">
                <a16:creationId xmlns:a16="http://schemas.microsoft.com/office/drawing/2014/main" id="{3E41BA0D-016D-4524-809B-180F0531C9A3}"/>
              </a:ext>
            </a:extLst>
          </p:cNvPr>
          <p:cNvSpPr txBox="1"/>
          <p:nvPr/>
        </p:nvSpPr>
        <p:spPr>
          <a:xfrm>
            <a:off x="35496" y="836712"/>
            <a:ext cx="8807860" cy="369332"/>
          </a:xfrm>
          <a:prstGeom prst="rect">
            <a:avLst/>
          </a:prstGeom>
          <a:noFill/>
        </p:spPr>
        <p:txBody>
          <a:bodyPr wrap="none" rtlCol="0">
            <a:spAutoFit/>
          </a:bodyPr>
          <a:lstStyle/>
          <a:p>
            <a:r>
              <a:rPr lang="it-IT" b="1" dirty="0"/>
              <a:t>K-</a:t>
            </a:r>
            <a:r>
              <a:rPr lang="it-IT" b="1" dirty="0" err="1"/>
              <a:t>means</a:t>
            </a:r>
            <a:r>
              <a:rPr lang="it-IT" dirty="0"/>
              <a:t>, </a:t>
            </a:r>
            <a:r>
              <a:rPr lang="it-IT"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Tree>
    <p:extLst>
      <p:ext uri="{BB962C8B-B14F-4D97-AF65-F5344CB8AC3E}">
        <p14:creationId xmlns:p14="http://schemas.microsoft.com/office/powerpoint/2010/main" val="225316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983</TotalTime>
  <Words>3469</Words>
  <Application>Microsoft Office PowerPoint</Application>
  <PresentationFormat>Presentazione su schermo (4:3)</PresentationFormat>
  <Paragraphs>547</Paragraphs>
  <Slides>48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48</vt:i4>
      </vt:variant>
    </vt:vector>
  </HeadingPairs>
  <TitlesOfParts>
    <vt:vector size="53"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Presentazione standard di PowerPoint</vt:lpstr>
      <vt:lpstr>TOTALITÀ DEL DATASET: dataset_tot.arff</vt:lpstr>
      <vt:lpstr>Presentazione standard di PowerPoint</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196</cp:revision>
  <dcterms:created xsi:type="dcterms:W3CDTF">2018-01-08T07:58:31Z</dcterms:created>
  <dcterms:modified xsi:type="dcterms:W3CDTF">2018-01-17T09:54:23Z</dcterms:modified>
</cp:coreProperties>
</file>