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4"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4" r:id="rId23"/>
    <p:sldId id="280" r:id="rId24"/>
    <p:sldId id="281" r:id="rId25"/>
    <p:sldId id="282" r:id="rId26"/>
    <p:sldId id="283" r:id="rId27"/>
    <p:sldId id="285" r:id="rId28"/>
    <p:sldId id="286" r:id="rId29"/>
    <p:sldId id="287" r:id="rId30"/>
    <p:sldId id="278" r:id="rId31"/>
    <p:sldId id="290" r:id="rId32"/>
    <p:sldId id="288" r:id="rId33"/>
    <p:sldId id="291" r:id="rId34"/>
    <p:sldId id="292" r:id="rId35"/>
    <p:sldId id="312" r:id="rId36"/>
    <p:sldId id="293" r:id="rId37"/>
    <p:sldId id="294" r:id="rId38"/>
    <p:sldId id="295" r:id="rId39"/>
    <p:sldId id="296" r:id="rId40"/>
    <p:sldId id="314" r:id="rId41"/>
    <p:sldId id="298" r:id="rId42"/>
    <p:sldId id="307" r:id="rId43"/>
    <p:sldId id="300" r:id="rId44"/>
    <p:sldId id="301" r:id="rId45"/>
    <p:sldId id="303" r:id="rId46"/>
    <p:sldId id="302" r:id="rId47"/>
    <p:sldId id="305" r:id="rId48"/>
    <p:sldId id="304" r:id="rId49"/>
    <p:sldId id="306" r:id="rId50"/>
    <p:sldId id="316" r:id="rId51"/>
    <p:sldId id="297" r:id="rId52"/>
    <p:sldId id="299" r:id="rId53"/>
    <p:sldId id="308" r:id="rId54"/>
    <p:sldId id="309" r:id="rId55"/>
    <p:sldId id="315" r:id="rId56"/>
    <p:sldId id="310" r:id="rId57"/>
    <p:sldId id="317" r:id="rId58"/>
    <p:sldId id="311" r:id="rId59"/>
    <p:sldId id="323" r:id="rId60"/>
    <p:sldId id="324" r:id="rId61"/>
    <p:sldId id="313" r:id="rId62"/>
    <p:sldId id="318" r:id="rId63"/>
    <p:sldId id="319" r:id="rId64"/>
    <p:sldId id="320" r:id="rId65"/>
    <p:sldId id="321" r:id="rId66"/>
    <p:sldId id="327" r:id="rId67"/>
    <p:sldId id="328" r:id="rId68"/>
    <p:sldId id="325" r:id="rId69"/>
    <p:sldId id="326" r:id="rId70"/>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16" autoAdjust="0"/>
  </p:normalViewPr>
  <p:slideViewPr>
    <p:cSldViewPr snapToObjects="1">
      <p:cViewPr varScale="1">
        <p:scale>
          <a:sx n="71" d="100"/>
          <a:sy n="71" d="100"/>
        </p:scale>
        <p:origin x="1008" y="66"/>
      </p:cViewPr>
      <p:guideLst>
        <p:guide orient="horz" pos="2160"/>
        <p:guide pos="2880"/>
      </p:guideLst>
    </p:cSldViewPr>
  </p:slideViewPr>
  <p:outlineViewPr>
    <p:cViewPr>
      <p:scale>
        <a:sx n="33" d="100"/>
        <a:sy n="33" d="100"/>
      </p:scale>
      <p:origin x="0" y="56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9"/>
            <a:ext cx="7772400" cy="1470025"/>
          </a:xfrm>
        </p:spPr>
        <p:txBody>
          <a:bodyPr/>
          <a:lstStyle/>
          <a:p>
            <a:r>
              <a:rPr lang="it-IT"/>
              <a:t>Fare clic per modificare lo stile del titolo dello schema</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2"/>
            <a:ext cx="2057400" cy="58515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457200" y="274642"/>
            <a:ext cx="6019800" cy="58515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685800"/>
            <a:ext cx="8229600" cy="1143000"/>
          </a:xfrm>
        </p:spPr>
        <p:txBody>
          <a:bodyPr/>
          <a:lstStyle/>
          <a:p>
            <a:r>
              <a:rPr lang="it-IT" dirty="0"/>
              <a:t>Fare clic per modificare lo stile del titolo dello schema</a:t>
            </a:r>
          </a:p>
        </p:txBody>
      </p:sp>
      <p:sp>
        <p:nvSpPr>
          <p:cNvPr id="3" name="Segnaposto contenuto 2"/>
          <p:cNvSpPr>
            <a:spLocks noGrp="1"/>
          </p:cNvSpPr>
          <p:nvPr>
            <p:ph idx="1"/>
          </p:nvPr>
        </p:nvSpPr>
        <p:spPr>
          <a:xfrm>
            <a:off x="457200" y="2057400"/>
            <a:ext cx="8229600" cy="4068764"/>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4"/>
            <a:ext cx="7772400" cy="1362075"/>
          </a:xfrm>
        </p:spPr>
        <p:txBody>
          <a:bodyPr anchor="t"/>
          <a:lstStyle>
            <a:lvl1pPr algn="l">
              <a:defRPr sz="3000" b="1" cap="all"/>
            </a:lvl1pPr>
          </a:lstStyle>
          <a:p>
            <a:r>
              <a:rPr lang="it-IT"/>
              <a:t>Fare clic per modificare lo stile del titolo dello schema</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 dello schema</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 dello schema</a:t>
            </a:r>
          </a:p>
        </p:txBody>
      </p:sp>
      <p:sp>
        <p:nvSpPr>
          <p:cNvPr id="3" name="Segnaposto data 2"/>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2" y="273050"/>
            <a:ext cx="3008313" cy="1162050"/>
          </a:xfrm>
        </p:spPr>
        <p:txBody>
          <a:bodyPr anchor="b"/>
          <a:lstStyle>
            <a:lvl1pPr algn="l">
              <a:defRPr sz="1500" b="1"/>
            </a:lvl1pPr>
          </a:lstStyle>
          <a:p>
            <a:r>
              <a:rPr lang="it-IT"/>
              <a:t>Fare clic per modificare lo stile del titolo dello schema</a:t>
            </a:r>
          </a:p>
        </p:txBody>
      </p:sp>
      <p:sp>
        <p:nvSpPr>
          <p:cNvPr id="3" name="Segnaposto contenuto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1500" b="1"/>
            </a:lvl1pPr>
          </a:lstStyle>
          <a:p>
            <a:r>
              <a:rPr lang="it-IT"/>
              <a:t>Fare clic per modificare lo stile del titolo dello schema</a:t>
            </a:r>
          </a:p>
        </p:txBody>
      </p:sp>
      <p:sp>
        <p:nvSpPr>
          <p:cNvPr id="3" name="Segnaposto immagine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dirty="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dirty="0"/>
              <a:t>Fare clic per modificare stile</a:t>
            </a:r>
          </a:p>
        </p:txBody>
      </p:sp>
      <p:sp>
        <p:nvSpPr>
          <p:cNvPr id="3" name="Segnaposto testo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57198A3-6BD0-1345-BB48-4E51D4346A8E}" type="datetimeFigureOut">
              <a:rPr lang="it-IT" smtClean="0"/>
              <a:pPr/>
              <a:t>18/01/2018</a:t>
            </a:fld>
            <a:endParaRPr lang="it-IT" dirty="0"/>
          </a:p>
        </p:txBody>
      </p:sp>
      <p:sp>
        <p:nvSpPr>
          <p:cNvPr id="5" name="Segnaposto piè di pagina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B06865-0A5C-4946-9ED1-740E2A2631BD}" type="slidenum">
              <a:rPr lang="it-IT" smtClean="0"/>
              <a:pPr/>
              <a:t>‹N›</a:t>
            </a:fld>
            <a:endParaRPr lang="it-IT" dirty="0"/>
          </a:p>
        </p:txBody>
      </p:sp>
      <p:pic>
        <p:nvPicPr>
          <p:cNvPr id="7" name="Immagine 6" descr="header.png"/>
          <p:cNvPicPr>
            <a:picLocks noChangeAspect="1"/>
          </p:cNvPicPr>
          <p:nvPr userDrawn="1"/>
        </p:nvPicPr>
        <p:blipFill>
          <a:blip r:embed="rId13"/>
          <a:stretch>
            <a:fillRect/>
          </a:stretch>
        </p:blipFill>
        <p:spPr>
          <a:xfrm>
            <a:off x="0" y="-1"/>
            <a:ext cx="9144000" cy="797513"/>
          </a:xfrm>
          <a:prstGeom prst="rect">
            <a:avLst/>
          </a:prstGeom>
        </p:spPr>
      </p:pic>
      <p:pic>
        <p:nvPicPr>
          <p:cNvPr id="8" name="Immagine 7" descr="salomon.png"/>
          <p:cNvPicPr>
            <a:picLocks noChangeAspect="1"/>
          </p:cNvPicPr>
          <p:nvPr userDrawn="1"/>
        </p:nvPicPr>
        <p:blipFill>
          <a:blip r:embed="rId14"/>
          <a:stretch>
            <a:fillRect/>
          </a:stretch>
        </p:blipFill>
        <p:spPr>
          <a:xfrm>
            <a:off x="0" y="5163429"/>
            <a:ext cx="2163936" cy="1694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it-IT"/>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657350" y="2286003"/>
            <a:ext cx="5829300" cy="1102519"/>
          </a:xfrm>
        </p:spPr>
        <p:txBody>
          <a:bodyPr>
            <a:normAutofit/>
          </a:bodyPr>
          <a:lstStyle/>
          <a:p>
            <a:r>
              <a:rPr lang="it-IT" sz="4400" dirty="0"/>
              <a:t>Progetto di </a:t>
            </a:r>
            <a:r>
              <a:rPr lang="it-IT" sz="4400" b="1" dirty="0"/>
              <a:t>Data </a:t>
            </a:r>
            <a:r>
              <a:rPr lang="it-IT" sz="4400" b="1" dirty="0" err="1"/>
              <a:t>Mining</a:t>
            </a:r>
            <a:endParaRPr lang="it-IT" sz="4400" b="1" dirty="0"/>
          </a:p>
        </p:txBody>
      </p:sp>
      <p:sp>
        <p:nvSpPr>
          <p:cNvPr id="3" name="Sottotitolo 2"/>
          <p:cNvSpPr>
            <a:spLocks noGrp="1"/>
          </p:cNvSpPr>
          <p:nvPr>
            <p:ph type="subTitle" idx="1"/>
          </p:nvPr>
        </p:nvSpPr>
        <p:spPr>
          <a:xfrm>
            <a:off x="990600" y="3771900"/>
            <a:ext cx="7391400" cy="1314450"/>
          </a:xfrm>
        </p:spPr>
        <p:txBody>
          <a:bodyPr>
            <a:normAutofit fontScale="92500" lnSpcReduction="20000"/>
          </a:bodyPr>
          <a:lstStyle/>
          <a:p>
            <a:r>
              <a:rPr lang="it-IT" dirty="0">
                <a:solidFill>
                  <a:srgbClr val="FF0000"/>
                </a:solidFill>
              </a:rPr>
              <a:t>Simone Cipriani, </a:t>
            </a:r>
            <a:r>
              <a:rPr lang="it-IT" b="1" dirty="0">
                <a:solidFill>
                  <a:srgbClr val="FF0000"/>
                </a:solidFill>
              </a:rPr>
              <a:t>5951907</a:t>
            </a:r>
          </a:p>
          <a:p>
            <a:endParaRPr lang="it-IT" sz="2000" dirty="0"/>
          </a:p>
          <a:p>
            <a:r>
              <a:rPr lang="it-IT" sz="2000" dirty="0"/>
              <a:t>Repository </a:t>
            </a:r>
            <a:r>
              <a:rPr lang="it-IT" sz="2000" b="1" dirty="0" err="1"/>
              <a:t>git</a:t>
            </a:r>
            <a:r>
              <a:rPr lang="it-IT" sz="2000" dirty="0"/>
              <a:t>: </a:t>
            </a:r>
          </a:p>
          <a:p>
            <a:r>
              <a:rPr lang="it-IT" sz="2000" i="1" dirty="0">
                <a:solidFill>
                  <a:srgbClr val="0070C0"/>
                </a:solidFill>
              </a:rPr>
              <a:t>https://github.com/gesucca/datamining-class-homework</a:t>
            </a:r>
            <a:endParaRPr lang="it-IT" sz="2000" dirty="0">
              <a:solidFill>
                <a:srgbClr val="0070C0"/>
              </a:solidFill>
            </a:endParaRPr>
          </a:p>
          <a:p>
            <a:endParaRPr lang="it-IT" sz="2000" dirty="0">
              <a:solidFill>
                <a:srgbClr val="0070C0"/>
              </a:solidFill>
            </a:endParaRPr>
          </a:p>
          <a:p>
            <a:endParaRPr lang="it-IT"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Y:\GOOGLE_DRIVE\PC_SYNC\istruzione\UNIFI_ANNO_3\DMO\datamining-class-homework\img\scatter_plot_3.png"/>
          <p:cNvPicPr>
            <a:picLocks noChangeAspect="1" noChangeArrowheads="1"/>
          </p:cNvPicPr>
          <p:nvPr/>
        </p:nvPicPr>
        <p:blipFill>
          <a:blip r:embed="rId2"/>
          <a:srcRect t="8480" r="3253" b="2009"/>
          <a:stretch>
            <a:fillRect/>
          </a:stretch>
        </p:blipFill>
        <p:spPr bwMode="auto">
          <a:xfrm>
            <a:off x="2571736" y="857232"/>
            <a:ext cx="6572264" cy="6000768"/>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4" name="CasellaDiTesto 3"/>
          <p:cNvSpPr txBox="1"/>
          <p:nvPr/>
        </p:nvSpPr>
        <p:spPr>
          <a:xfrm>
            <a:off x="172378" y="945668"/>
            <a:ext cx="2399358" cy="4770537"/>
          </a:xfrm>
          <a:prstGeom prst="rect">
            <a:avLst/>
          </a:prstGeom>
          <a:noFill/>
        </p:spPr>
        <p:txBody>
          <a:bodyPr wrap="square" rtlCol="0">
            <a:spAutoFit/>
          </a:bodyPr>
          <a:lstStyle/>
          <a:p>
            <a:r>
              <a:rPr lang="it-IT" sz="1600" dirty="0"/>
              <a:t>Fra gli studenti che hanno conseguiti tutti i crediti, si può notare una consistente densità nella fascia che va circa dal 22 al 29. Si può anche notare una assenza di voti medi inferiore al 22 fra coloro che hanno conseguito più di 100 CFU.</a:t>
            </a:r>
          </a:p>
          <a:p>
            <a:endParaRPr lang="it-IT" sz="1600" dirty="0"/>
          </a:p>
          <a:p>
            <a:r>
              <a:rPr lang="it-IT" sz="1600" dirty="0"/>
              <a:t>Un altro aspetto che potrebbe rivelarsi interessante è che, fra la coorte di studenti del 2013, vari studenti hanno conseguito un solo esame con un voto superiore al 20. Cosa può implicare?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B948AE74-754E-4EF7-AC16-36C5BC20D8A2}"/>
              </a:ext>
            </a:extLst>
          </p:cNvPr>
          <p:cNvSpPr txBox="1"/>
          <p:nvPr/>
        </p:nvSpPr>
        <p:spPr>
          <a:xfrm>
            <a:off x="857224" y="4500570"/>
            <a:ext cx="7572428" cy="954107"/>
          </a:xfrm>
          <a:prstGeom prst="rect">
            <a:avLst/>
          </a:prstGeom>
          <a:noFill/>
        </p:spPr>
        <p:txBody>
          <a:bodyPr wrap="square" rtlCol="0">
            <a:spAutoFit/>
          </a:bodyPr>
          <a:lstStyle/>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(students[,4]~students[,1],data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="Total Marked 	</a:t>
            </a:r>
            <a:r>
              <a:rPr lang="en-US" sz="1400" dirty="0" err="1">
                <a:solidFill>
                  <a:srgbClr val="002060"/>
                </a:solidFill>
                <a:latin typeface="Courier New" panose="02070309020205020404" pitchFamily="49" charset="0"/>
                <a:cs typeface="Courier New" panose="02070309020205020404" pitchFamily="49" charset="0"/>
              </a:rPr>
              <a:t>CFU",col</a:t>
            </a:r>
            <a:r>
              <a:rPr lang="en-US" sz="1400" dirty="0">
                <a:solidFill>
                  <a:srgbClr val="002060"/>
                </a:solidFill>
                <a:latin typeface="Courier New" panose="02070309020205020404" pitchFamily="49" charset="0"/>
                <a:cs typeface="Courier New" panose="02070309020205020404" pitchFamily="49" charset="0"/>
              </a:rPr>
              <a:t>=colors)</a:t>
            </a:r>
          </a:p>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(students[,5]~students[,1],data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="Avg. Exam 	</a:t>
            </a:r>
            <a:r>
              <a:rPr lang="en-US" sz="1400" dirty="0" err="1">
                <a:solidFill>
                  <a:srgbClr val="002060"/>
                </a:solidFill>
                <a:latin typeface="Courier New" panose="02070309020205020404" pitchFamily="49" charset="0"/>
                <a:cs typeface="Courier New" panose="02070309020205020404" pitchFamily="49" charset="0"/>
              </a:rPr>
              <a:t>Score",col</a:t>
            </a:r>
            <a:r>
              <a:rPr lang="en-US" sz="1400" dirty="0">
                <a:solidFill>
                  <a:srgbClr val="002060"/>
                </a:solidFill>
                <a:latin typeface="Courier New" panose="02070309020205020404" pitchFamily="49" charset="0"/>
                <a:cs typeface="Courier New" panose="02070309020205020404" pitchFamily="49" charset="0"/>
              </a:rPr>
              <a:t>=colors)</a:t>
            </a:r>
            <a:endParaRPr lang="it-IT" sz="1000" dirty="0">
              <a:solidFill>
                <a:srgbClr val="002060"/>
              </a:solidFill>
              <a:latin typeface="Courier New" panose="02070309020205020404" pitchFamily="49" charset="0"/>
              <a:cs typeface="Courier New" panose="02070309020205020404" pitchFamily="49" charset="0"/>
            </a:endParaRPr>
          </a:p>
        </p:txBody>
      </p:sp>
      <p:sp>
        <p:nvSpPr>
          <p:cNvPr id="8"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9" name="Segnaposto contenuto 2">
            <a:extLst>
              <a:ext uri="{FF2B5EF4-FFF2-40B4-BE49-F238E27FC236}">
                <a16:creationId xmlns:a16="http://schemas.microsoft.com/office/drawing/2014/main" id="{C2E44FE5-CCA1-4E8F-905A-F2F5CDF25092}"/>
              </a:ext>
            </a:extLst>
          </p:cNvPr>
          <p:cNvSpPr txBox="1">
            <a:spLocks/>
          </p:cNvSpPr>
          <p:nvPr/>
        </p:nvSpPr>
        <p:spPr>
          <a:xfrm>
            <a:off x="457200" y="1600200"/>
            <a:ext cx="8229600" cy="121920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lang="it-IT" sz="2400" dirty="0"/>
              <a:t>Viste le possibili informazioni che sembra possibile estrarre, si è deciso di insistere sull’analisi visiva degli attributi </a:t>
            </a:r>
            <a:r>
              <a:rPr lang="it-IT" sz="2400" i="1" dirty="0"/>
              <a:t>voto medio </a:t>
            </a:r>
            <a:r>
              <a:rPr lang="it-IT" sz="2400" dirty="0"/>
              <a:t>e </a:t>
            </a:r>
            <a:r>
              <a:rPr lang="it-IT" sz="2400" i="1" dirty="0"/>
              <a:t>numero totale di crediti</a:t>
            </a:r>
            <a:r>
              <a:rPr lang="it-IT" sz="2400" dirty="0"/>
              <a:t> conseguiti.</a:t>
            </a: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egnaposto contenuto 2">
            <a:extLst>
              <a:ext uri="{FF2B5EF4-FFF2-40B4-BE49-F238E27FC236}">
                <a16:creationId xmlns:a16="http://schemas.microsoft.com/office/drawing/2014/main" id="{89886170-B615-43F8-AA8E-D5565391C42A}"/>
              </a:ext>
            </a:extLst>
          </p:cNvPr>
          <p:cNvSpPr txBox="1">
            <a:spLocks/>
          </p:cNvSpPr>
          <p:nvPr/>
        </p:nvSpPr>
        <p:spPr>
          <a:xfrm>
            <a:off x="457200" y="4613700"/>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1" name="Segnaposto contenuto 2">
            <a:extLst>
              <a:ext uri="{FF2B5EF4-FFF2-40B4-BE49-F238E27FC236}">
                <a16:creationId xmlns:a16="http://schemas.microsoft.com/office/drawing/2014/main" id="{7D6E6495-424C-4525-948E-C30098166953}"/>
              </a:ext>
            </a:extLst>
          </p:cNvPr>
          <p:cNvSpPr txBox="1">
            <a:spLocks/>
          </p:cNvSpPr>
          <p:nvPr/>
        </p:nvSpPr>
        <p:spPr>
          <a:xfrm>
            <a:off x="457200" y="3424246"/>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Sono stati quindi realizzati dei diagrammi a scatola e baffi con il seguente script:</a:t>
            </a:r>
          </a:p>
          <a:p>
            <a:pPr marL="0" indent="0" algn="just">
              <a:buFont typeface="Arial"/>
              <a:buNone/>
            </a:pPr>
            <a:endParaRPr lang="it-IT" dirty="0"/>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box_plot_1.png"/>
          <p:cNvPicPr>
            <a:picLocks noChangeAspect="1" noChangeArrowheads="1"/>
          </p:cNvPicPr>
          <p:nvPr/>
        </p:nvPicPr>
        <p:blipFill>
          <a:blip r:embed="rId2"/>
          <a:srcRect t="9089" r="4761"/>
          <a:stretch>
            <a:fillRect/>
          </a:stretch>
        </p:blipFill>
        <p:spPr bwMode="auto">
          <a:xfrm>
            <a:off x="2714613" y="829283"/>
            <a:ext cx="6429388" cy="6028717"/>
          </a:xfrm>
          <a:prstGeom prst="rect">
            <a:avLst/>
          </a:prstGeom>
          <a:noFill/>
        </p:spPr>
      </p:pic>
      <p:sp>
        <p:nvSpPr>
          <p:cNvPr id="3" name="CasellaDiTesto 2"/>
          <p:cNvSpPr txBox="1"/>
          <p:nvPr/>
        </p:nvSpPr>
        <p:spPr>
          <a:xfrm>
            <a:off x="142844" y="829283"/>
            <a:ext cx="2857520" cy="5016758"/>
          </a:xfrm>
          <a:prstGeom prst="rect">
            <a:avLst/>
          </a:prstGeom>
          <a:noFill/>
        </p:spPr>
        <p:txBody>
          <a:bodyPr wrap="square" rtlCol="0">
            <a:spAutoFit/>
          </a:bodyPr>
          <a:lstStyle/>
          <a:p>
            <a:r>
              <a:rPr lang="it-IT" dirty="0"/>
              <a:t>Si noti come gli immatricolati nelle annate 2010 e 2011 hanno prestazioni molto simili sul fronte dei crediti conseguiti. La coorte 2012 risulta la migliore, avendo addirittura per mediana il massimo ammontare di crediti ottenibili </a:t>
            </a:r>
            <a:r>
              <a:rPr lang="it-IT" sz="1400" dirty="0"/>
              <a:t>(non si ignorino però le istanze considerate </a:t>
            </a:r>
            <a:r>
              <a:rPr lang="it-IT" sz="1400" dirty="0" err="1"/>
              <a:t>outliers</a:t>
            </a:r>
            <a:r>
              <a:rPr lang="it-IT" sz="1400" dirty="0"/>
              <a:t> dall’algoritmo di </a:t>
            </a:r>
            <a:r>
              <a:rPr lang="it-IT" sz="1400" dirty="0" err="1"/>
              <a:t>plotting</a:t>
            </a:r>
            <a:r>
              <a:rPr lang="it-IT" sz="1400" dirty="0"/>
              <a:t>)</a:t>
            </a:r>
            <a:r>
              <a:rPr lang="it-IT" dirty="0"/>
              <a:t>, mentre gli studenti immatricolati nel 2013 sono stati i meno performanti.</a:t>
            </a:r>
          </a:p>
          <a:p>
            <a:endParaRPr lang="it-IT" dirty="0"/>
          </a:p>
          <a:p>
            <a:r>
              <a:rPr lang="it-IT" i="1" dirty="0"/>
              <a:t>Perché?  Coincidenza? Cambiamenti nel </a:t>
            </a:r>
            <a:r>
              <a:rPr lang="it-IT" i="1" dirty="0" err="1"/>
              <a:t>CDL</a:t>
            </a:r>
            <a:r>
              <a:rPr lang="it-IT" i="1" dirty="0"/>
              <a:t>?</a:t>
            </a:r>
          </a:p>
        </p:txBody>
      </p:sp>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4098" name="Picture 2" descr="Y:\GOOGLE_DRIVE\PC_SYNC\istruzione\UNIFI_ANNO_3\DMO\datamining-class-homework\img\box_plot_2.png"/>
          <p:cNvPicPr>
            <a:picLocks noChangeAspect="1" noChangeArrowheads="1"/>
          </p:cNvPicPr>
          <p:nvPr/>
        </p:nvPicPr>
        <p:blipFill>
          <a:blip r:embed="rId2"/>
          <a:srcRect l="4286" t="8531" r="4286"/>
          <a:stretch>
            <a:fillRect/>
          </a:stretch>
        </p:blipFill>
        <p:spPr bwMode="auto">
          <a:xfrm>
            <a:off x="3000364" y="820325"/>
            <a:ext cx="6143636" cy="6037675"/>
          </a:xfrm>
          <a:prstGeom prst="rect">
            <a:avLst/>
          </a:prstGeom>
          <a:noFill/>
        </p:spPr>
      </p:pic>
      <p:sp>
        <p:nvSpPr>
          <p:cNvPr id="4" name="CasellaDiTesto 3"/>
          <p:cNvSpPr txBox="1"/>
          <p:nvPr/>
        </p:nvSpPr>
        <p:spPr>
          <a:xfrm>
            <a:off x="142844" y="829283"/>
            <a:ext cx="2857520" cy="4031873"/>
          </a:xfrm>
          <a:prstGeom prst="rect">
            <a:avLst/>
          </a:prstGeom>
          <a:noFill/>
        </p:spPr>
        <p:txBody>
          <a:bodyPr wrap="square" rtlCol="0">
            <a:spAutoFit/>
          </a:bodyPr>
          <a:lstStyle/>
          <a:p>
            <a:r>
              <a:rPr lang="it-IT" sz="2000" dirty="0"/>
              <a:t>Nel caso del voto medio, si evidenzia solo un leggero peggioramento negli immatricolati nel 2011 rispetti alle altre coorti di studenti.</a:t>
            </a:r>
          </a:p>
          <a:p>
            <a:endParaRPr lang="it-IT" sz="2000" dirty="0"/>
          </a:p>
          <a:p>
            <a:r>
              <a:rPr lang="it-IT" sz="2000" dirty="0"/>
              <a:t>Sono degni di attenzione anche i due </a:t>
            </a:r>
            <a:r>
              <a:rPr lang="it-IT" sz="2000" dirty="0" err="1"/>
              <a:t>outliers</a:t>
            </a:r>
            <a:r>
              <a:rPr lang="it-IT" sz="2000" dirty="0"/>
              <a:t> nella coorte 2013. </a:t>
            </a:r>
          </a:p>
          <a:p>
            <a:endParaRPr lang="it-IT" sz="2000" dirty="0"/>
          </a:p>
          <a:p>
            <a:endParaRPr lang="it-IT" sz="2000" dirty="0"/>
          </a:p>
          <a:p>
            <a:r>
              <a:rPr lang="it-IT" sz="1400" i="1" dirty="0"/>
              <a:t>Un </a:t>
            </a:r>
            <a:r>
              <a:rPr lang="it-IT" sz="1400" i="1" u="sng" dirty="0"/>
              <a:t>voto medio</a:t>
            </a:r>
            <a:r>
              <a:rPr lang="it-IT" sz="1400" i="1" dirty="0"/>
              <a:t> di 30 e lode!?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071546"/>
            <a:ext cx="8229600" cy="4867292"/>
          </a:xfrm>
        </p:spPr>
        <p:txBody>
          <a:bodyPr>
            <a:normAutofit/>
          </a:bodyPr>
          <a:lstStyle/>
          <a:p>
            <a:pPr algn="just"/>
            <a:r>
              <a:rPr lang="it-IT" dirty="0"/>
              <a:t>Una scelta significativa nell’ambito di questa analisi è stata la suddivisione degli esami in vari gruppi.</a:t>
            </a:r>
          </a:p>
          <a:p>
            <a:pPr algn="just">
              <a:buNone/>
            </a:pPr>
            <a:endParaRPr lang="it-IT" dirty="0"/>
          </a:p>
          <a:p>
            <a:pPr algn="just"/>
            <a:r>
              <a:rPr lang="it-IT" dirty="0"/>
              <a:t>Si è cercato di raggruppare </a:t>
            </a:r>
            <a:r>
              <a:rPr lang="it-IT" i="1" dirty="0"/>
              <a:t>intuitivamente</a:t>
            </a:r>
            <a:r>
              <a:rPr lang="it-IT" dirty="0"/>
              <a:t> esami i cui risultati potrebbero essere correlati in qualche modo. L’ovvio rischio che si è scelto di correre è di non notare correlazioni che esistono, ma non sono intuitive.</a:t>
            </a:r>
          </a:p>
          <a:p>
            <a:pPr algn="just">
              <a:buNone/>
            </a:pPr>
            <a:endParaRPr lang="it-IT" dirty="0"/>
          </a:p>
          <a:p>
            <a:pPr algn="just"/>
            <a:r>
              <a:rPr lang="it-IT" dirty="0"/>
              <a:t>La suddivisione più sensata è sembrata essere la seguente:</a:t>
            </a:r>
          </a:p>
          <a:p>
            <a:pPr lvl="1" algn="just"/>
            <a:r>
              <a:rPr lang="it-IT" dirty="0">
                <a:solidFill>
                  <a:srgbClr val="0070C0"/>
                </a:solidFill>
              </a:rPr>
              <a:t>esami del </a:t>
            </a:r>
            <a:r>
              <a:rPr lang="it-IT" b="1" dirty="0">
                <a:solidFill>
                  <a:srgbClr val="0070C0"/>
                </a:solidFill>
              </a:rPr>
              <a:t>primo anno</a:t>
            </a:r>
          </a:p>
          <a:p>
            <a:pPr lvl="1" algn="just"/>
            <a:r>
              <a:rPr lang="it-IT" dirty="0">
                <a:solidFill>
                  <a:srgbClr val="0070C0"/>
                </a:solidFill>
              </a:rPr>
              <a:t>esami su </a:t>
            </a:r>
            <a:r>
              <a:rPr lang="it-IT" b="1" dirty="0">
                <a:solidFill>
                  <a:srgbClr val="0070C0"/>
                </a:solidFill>
              </a:rPr>
              <a:t>argomenti principalmente informatici</a:t>
            </a:r>
          </a:p>
          <a:p>
            <a:pPr lvl="1" algn="just"/>
            <a:r>
              <a:rPr lang="it-IT" dirty="0">
                <a:solidFill>
                  <a:srgbClr val="0070C0"/>
                </a:solidFill>
              </a:rPr>
              <a:t>esami su </a:t>
            </a:r>
            <a:r>
              <a:rPr lang="it-IT" b="1" dirty="0">
                <a:solidFill>
                  <a:srgbClr val="0070C0"/>
                </a:solidFill>
              </a:rPr>
              <a:t>argomenti principalmente matematici</a:t>
            </a:r>
          </a:p>
          <a:p>
            <a:pPr lvl="1" algn="just"/>
            <a:endParaRPr lang="it-IT" dirty="0"/>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4" name="Segnaposto contenuto 2">
            <a:extLst>
              <a:ext uri="{FF2B5EF4-FFF2-40B4-BE49-F238E27FC236}">
                <a16:creationId xmlns:a16="http://schemas.microsoft.com/office/drawing/2014/main" id="{C2E44FE5-CCA1-4E8F-905A-F2F5CDF25092}"/>
              </a:ext>
            </a:extLst>
          </p:cNvPr>
          <p:cNvSpPr txBox="1">
            <a:spLocks/>
          </p:cNvSpPr>
          <p:nvPr/>
        </p:nvSpPr>
        <p:spPr>
          <a:xfrm>
            <a:off x="457200" y="107154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Il seguente script R ha generato i</a:t>
            </a:r>
            <a:r>
              <a:rPr kumimoji="0" lang="it-IT" sz="2000" b="0" i="0" u="none" strike="noStrike" kern="1200" cap="none" spc="0" normalizeH="0" noProof="0" dirty="0">
                <a:ln>
                  <a:noFill/>
                </a:ln>
                <a:solidFill>
                  <a:schemeClr val="tx1"/>
                </a:solidFill>
                <a:effectLst/>
                <a:uLnTx/>
                <a:uFillTx/>
                <a:latin typeface="+mn-lt"/>
                <a:ea typeface="+mn-ea"/>
                <a:cs typeface="+mn-cs"/>
              </a:rPr>
              <a:t> grafici di dispersione, le matrici di correlazione e di deviazione standard utilizzate per l’analisi visiva del gruppo di esami del primo anno.</a:t>
            </a:r>
            <a:endParaRPr kumimoji="0" lang="it-IT"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asellaDiTesto 4">
            <a:extLst>
              <a:ext uri="{FF2B5EF4-FFF2-40B4-BE49-F238E27FC236}">
                <a16:creationId xmlns:a16="http://schemas.microsoft.com/office/drawing/2014/main" id="{4D7DE968-07D5-4816-AE85-8F06E200182B}"/>
              </a:ext>
            </a:extLst>
          </p:cNvPr>
          <p:cNvSpPr txBox="1"/>
          <p:nvPr/>
        </p:nvSpPr>
        <p:spPr>
          <a:xfrm>
            <a:off x="1171580" y="2143116"/>
            <a:ext cx="7972452" cy="3185487"/>
          </a:xfrm>
          <a:prstGeom prst="rect">
            <a:avLst/>
          </a:prstGeom>
          <a:noFill/>
        </p:spPr>
        <p:txBody>
          <a:bodyPr wrap="squar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general first year exams performances</a:t>
            </a:r>
          </a:p>
          <a:p>
            <a:r>
              <a:rPr lang="en-US" sz="1200" dirty="0">
                <a:solidFill>
                  <a:srgbClr val="002060"/>
                </a:solidFill>
                <a:latin typeface="Courier New" panose="02070309020205020404" pitchFamily="49" charset="0"/>
                <a:cs typeface="Courier New" panose="02070309020205020404" pitchFamily="49" charset="0"/>
              </a:rPr>
              <a:t>students_subset2 &lt;- students[,-c(1 : 5, 7, 9, 11, 13, 15 : 45)]</a:t>
            </a:r>
          </a:p>
          <a:p>
            <a:r>
              <a:rPr lang="en-US" sz="1200" dirty="0">
                <a:solidFill>
                  <a:srgbClr val="002060"/>
                </a:solidFill>
                <a:latin typeface="Courier New" panose="02070309020205020404" pitchFamily="49" charset="0"/>
                <a:cs typeface="Courier New" panose="02070309020205020404" pitchFamily="49" charset="0"/>
              </a:rPr>
              <a:t>pairs(students_subset2, </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 &lt;- scale(students_subset2)</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Students",main</a:t>
            </a:r>
            <a:r>
              <a:rPr lang="en-US" sz="1200" dirty="0">
                <a:solidFill>
                  <a:srgbClr val="002060"/>
                </a:solidFill>
                <a:latin typeface="Courier New" panose="02070309020205020404" pitchFamily="49" charset="0"/>
                <a:cs typeface="Courier New" panose="02070309020205020404" pitchFamily="49" charset="0"/>
              </a:rPr>
              <a:t>="Standard Deviations from Mean Mark")</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matrix &lt;- </a:t>
            </a:r>
            <a:r>
              <a:rPr lang="en-US" sz="1200" dirty="0" err="1">
                <a:solidFill>
                  <a:srgbClr val="002060"/>
                </a:solidFill>
                <a:latin typeface="Courier New" panose="02070309020205020404" pitchFamily="49" charset="0"/>
                <a:cs typeface="Courier New" panose="02070309020205020404" pitchFamily="49" charset="0"/>
              </a:rPr>
              <a:t>as.matrix</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cm &lt;- </a:t>
            </a:r>
            <a:r>
              <a:rPr lang="en-US" sz="1200" dirty="0" err="1">
                <a:solidFill>
                  <a:srgbClr val="002060"/>
                </a:solidFill>
                <a:latin typeface="Courier New" panose="02070309020205020404" pitchFamily="49" charset="0"/>
                <a:cs typeface="Courier New" panose="02070309020205020404" pitchFamily="49" charset="0"/>
              </a:rPr>
              <a:t>cor</a:t>
            </a:r>
            <a:r>
              <a:rPr lang="en-US" sz="1200" dirty="0">
                <a:solidFill>
                  <a:srgbClr val="002060"/>
                </a:solidFill>
                <a:latin typeface="Courier New" panose="02070309020205020404" pitchFamily="49" charset="0"/>
                <a:cs typeface="Courier New" panose="02070309020205020404" pitchFamily="49" charset="0"/>
              </a:rPr>
              <a:t>(t(matrix), method="</a:t>
            </a:r>
            <a:r>
              <a:rPr lang="en-US" sz="1200" dirty="0" err="1">
                <a:solidFill>
                  <a:srgbClr val="002060"/>
                </a:solidFill>
                <a:latin typeface="Courier New" panose="02070309020205020404" pitchFamily="49" charset="0"/>
                <a:cs typeface="Courier New" panose="02070309020205020404" pitchFamily="49" charset="0"/>
              </a:rPr>
              <a:t>pearson</a:t>
            </a:r>
            <a:r>
              <a:rPr lang="en-US" sz="1200" dirty="0">
                <a:solidFill>
                  <a:srgbClr val="002060"/>
                </a:solidFill>
                <a:latin typeface="Courier New" panose="02070309020205020404" pitchFamily="49" charset="0"/>
                <a:cs typeface="Courier New" panose="02070309020205020404" pitchFamily="49" charset="0"/>
              </a:rPr>
              <a:t>")</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cm,main</a:t>
            </a:r>
            <a:r>
              <a:rPr lang="en-US" sz="1200" dirty="0">
                <a:solidFill>
                  <a:srgbClr val="002060"/>
                </a:solidFill>
                <a:latin typeface="Courier New" panose="02070309020205020404" pitchFamily="49" charset="0"/>
                <a:cs typeface="Courier New" panose="02070309020205020404" pitchFamily="49" charset="0"/>
              </a:rPr>
              <a:t>="Correlation Matrix considering 1st Year exams", </a:t>
            </a:r>
            <a:r>
              <a:rPr lang="en-US" sz="1200" dirty="0" err="1">
                <a:solidFill>
                  <a:srgbClr val="002060"/>
                </a:solidFill>
                <a:latin typeface="Courier New" panose="02070309020205020404" pitchFamily="49" charset="0"/>
                <a:cs typeface="Courier New" panose="02070309020205020404" pitchFamily="49" charset="0"/>
              </a:rPr>
              <a:t>xlab</a:t>
            </a:r>
            <a:r>
              <a:rPr lang="en-US" sz="1200" dirty="0">
                <a:solidFill>
                  <a:srgbClr val="002060"/>
                </a:solidFill>
                <a:latin typeface="Courier New" panose="02070309020205020404" pitchFamily="49" charset="0"/>
                <a:cs typeface="Courier New" panose="02070309020205020404" pitchFamily="49" charset="0"/>
              </a:rPr>
              <a:t>="Students", 	</a:t>
            </a:r>
            <a:r>
              <a:rPr lang="en-US" sz="1200" dirty="0" err="1">
                <a:solidFill>
                  <a:srgbClr val="002060"/>
                </a:solidFill>
                <a:latin typeface="Courier New" panose="02070309020205020404" pitchFamily="49" charset="0"/>
                <a:cs typeface="Courier New" panose="02070309020205020404" pitchFamily="49" charset="0"/>
              </a:rPr>
              <a:t>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Students",zlim</a:t>
            </a:r>
            <a:r>
              <a:rPr lang="en-US" sz="1200" dirty="0">
                <a:solidFill>
                  <a:srgbClr val="002060"/>
                </a:solidFill>
                <a:latin typeface="Courier New" panose="02070309020205020404" pitchFamily="49" charset="0"/>
                <a:cs typeface="Courier New" panose="02070309020205020404" pitchFamily="49" charset="0"/>
              </a:rPr>
              <a:t> = c(-1,1),</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(50))</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
        <p:nvSpPr>
          <p:cNvPr id="6" name="Segnaposto contenuto 2">
            <a:extLst>
              <a:ext uri="{FF2B5EF4-FFF2-40B4-BE49-F238E27FC236}">
                <a16:creationId xmlns:a16="http://schemas.microsoft.com/office/drawing/2014/main" id="{C2E44FE5-CCA1-4E8F-905A-F2F5CDF25092}"/>
              </a:ext>
            </a:extLst>
          </p:cNvPr>
          <p:cNvSpPr txBox="1">
            <a:spLocks/>
          </p:cNvSpPr>
          <p:nvPr/>
        </p:nvSpPr>
        <p:spPr>
          <a:xfrm>
            <a:off x="457200" y="535782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Per gli altri gruppi di esami, gli script sono stati</a:t>
            </a:r>
            <a:r>
              <a:rPr kumimoji="0" lang="it-IT" sz="2000" b="0" i="0" u="none" strike="noStrike" kern="1200" cap="none" spc="0" normalizeH="0" noProof="0" dirty="0">
                <a:ln>
                  <a:noFill/>
                </a:ln>
                <a:solidFill>
                  <a:schemeClr val="tx1"/>
                </a:solidFill>
                <a:effectLst/>
                <a:uLnTx/>
                <a:uFillTx/>
                <a:latin typeface="+mn-lt"/>
                <a:ea typeface="+mn-ea"/>
                <a:cs typeface="+mn-cs"/>
              </a:rPr>
              <a:t> molto simili.</a:t>
            </a:r>
          </a:p>
          <a:p>
            <a:pPr marL="714375" lvl="1" indent="-257175" algn="just" defTabSz="342900">
              <a:spcBef>
                <a:spcPct val="20000"/>
              </a:spcBef>
              <a:buFont typeface="Arial"/>
              <a:buChar char="•"/>
            </a:pPr>
            <a:r>
              <a:rPr lang="it-IT" sz="1600" baseline="0" dirty="0">
                <a:solidFill>
                  <a:schemeClr val="bg1">
                    <a:lumMod val="50000"/>
                  </a:schemeClr>
                </a:solidFill>
              </a:rPr>
              <a:t>Si</a:t>
            </a:r>
            <a:r>
              <a:rPr lang="it-IT" sz="1600" dirty="0">
                <a:solidFill>
                  <a:schemeClr val="bg1">
                    <a:lumMod val="50000"/>
                  </a:schemeClr>
                </a:solidFill>
              </a:rPr>
              <a:t> consulti il file dataset_analysis.R nella </a:t>
            </a:r>
            <a:r>
              <a:rPr lang="it-IT" sz="1600" dirty="0" err="1">
                <a:solidFill>
                  <a:schemeClr val="bg1">
                    <a:lumMod val="50000"/>
                  </a:schemeClr>
                </a:solidFill>
              </a:rPr>
              <a:t>root</a:t>
            </a:r>
            <a:r>
              <a:rPr lang="it-IT" sz="1600" dirty="0">
                <a:solidFill>
                  <a:schemeClr val="bg1">
                    <a:lumMod val="50000"/>
                  </a:schemeClr>
                </a:solidFill>
              </a:rPr>
              <a:t> della </a:t>
            </a:r>
            <a:r>
              <a:rPr lang="it-IT" sz="1600" dirty="0" err="1">
                <a:solidFill>
                  <a:schemeClr val="bg1">
                    <a:lumMod val="50000"/>
                  </a:schemeClr>
                </a:solidFill>
              </a:rPr>
              <a:t>repository</a:t>
            </a:r>
            <a:endParaRPr kumimoji="0" lang="it-IT" sz="1600" b="0" i="0" u="none" strike="noStrike" kern="1200" cap="none" spc="0" normalizeH="0" baseline="0" noProof="0" dirty="0">
              <a:ln>
                <a:noFill/>
              </a:ln>
              <a:solidFill>
                <a:schemeClr val="bg1">
                  <a:lumMod val="50000"/>
                </a:schemeClr>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4_gen.png"/>
          <p:cNvPicPr>
            <a:picLocks noChangeAspect="1" noChangeArrowheads="1"/>
          </p:cNvPicPr>
          <p:nvPr/>
        </p:nvPicPr>
        <p:blipFill>
          <a:blip r:embed="rId2"/>
          <a:srcRect t="2180" r="1679" b="3491"/>
          <a:stretch>
            <a:fillRect/>
          </a:stretch>
        </p:blipFill>
        <p:spPr bwMode="auto">
          <a:xfrm>
            <a:off x="1" y="809469"/>
            <a:ext cx="9144000" cy="6048531"/>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2050" name="Picture 2" descr="Y:\GOOGLE_DRIVE\PC_SYNC\istruzione\UNIFI_ANNO_3\DMO\datamining-class-homework\img\corr_matrix_1.png"/>
          <p:cNvPicPr>
            <a:picLocks noChangeAspect="1" noChangeArrowheads="1"/>
          </p:cNvPicPr>
          <p:nvPr/>
        </p:nvPicPr>
        <p:blipFill>
          <a:blip r:embed="rId2"/>
          <a:srcRect l="10160" t="1247" r="7218" b="6914"/>
          <a:stretch>
            <a:fillRect/>
          </a:stretch>
        </p:blipFill>
        <p:spPr bwMode="auto">
          <a:xfrm>
            <a:off x="1785918" y="808021"/>
            <a:ext cx="7358082" cy="6049979"/>
          </a:xfrm>
          <a:prstGeom prst="rect">
            <a:avLst/>
          </a:prstGeom>
          <a:noFill/>
        </p:spPr>
      </p:pic>
      <p:sp>
        <p:nvSpPr>
          <p:cNvPr id="4" name="CasellaDiTesto 3"/>
          <p:cNvSpPr txBox="1"/>
          <p:nvPr/>
        </p:nvSpPr>
        <p:spPr>
          <a:xfrm>
            <a:off x="107504" y="836712"/>
            <a:ext cx="1785950" cy="5909310"/>
          </a:xfrm>
          <a:prstGeom prst="rect">
            <a:avLst/>
          </a:prstGeom>
          <a:noFill/>
        </p:spPr>
        <p:txBody>
          <a:bodyPr wrap="square" rtlCol="0">
            <a:spAutoFit/>
          </a:bodyPr>
          <a:lstStyle/>
          <a:p>
            <a:r>
              <a:rPr lang="it-IT" dirty="0"/>
              <a:t>Come misura di correlazione è stata scelta la correlazione di </a:t>
            </a:r>
            <a:r>
              <a:rPr lang="it-IT" dirty="0" err="1"/>
              <a:t>Pearson</a:t>
            </a:r>
            <a:r>
              <a:rPr lang="it-IT" dirty="0"/>
              <a:t>, ricercando quindi relazioni monotone.</a:t>
            </a:r>
          </a:p>
          <a:p>
            <a:endParaRPr lang="it-IT" dirty="0"/>
          </a:p>
          <a:p>
            <a:r>
              <a:rPr lang="it-IT" dirty="0"/>
              <a:t>Si nota un accenno di trama in due punti, sintomo di similarità fra due «fasce» di studenti. Si cercherà di individuarle in seguito con le tecniche di </a:t>
            </a:r>
            <a:r>
              <a:rPr lang="it-IT" dirty="0" err="1"/>
              <a:t>clustering</a:t>
            </a:r>
            <a:r>
              <a:rPr lang="it-IT"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std_dev_matrix_1.png"/>
          <p:cNvPicPr>
            <a:picLocks noChangeAspect="1" noChangeArrowheads="1"/>
          </p:cNvPicPr>
          <p:nvPr/>
        </p:nvPicPr>
        <p:blipFill rotWithShape="1">
          <a:blip r:embed="rId2"/>
          <a:srcRect l="15104" t="9877" r="12468" b="3924"/>
          <a:stretch/>
        </p:blipFill>
        <p:spPr bwMode="auto">
          <a:xfrm>
            <a:off x="2771800" y="812538"/>
            <a:ext cx="6048672" cy="6045462"/>
          </a:xfrm>
          <a:prstGeom prst="rect">
            <a:avLst/>
          </a:prstGeom>
          <a:noFill/>
        </p:spPr>
      </p:pic>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CasellaDiTesto 1">
            <a:extLst>
              <a:ext uri="{FF2B5EF4-FFF2-40B4-BE49-F238E27FC236}">
                <a16:creationId xmlns:a16="http://schemas.microsoft.com/office/drawing/2014/main" id="{C6A91D90-B7CB-4D25-8EF0-BC7014B8AA3B}"/>
              </a:ext>
            </a:extLst>
          </p:cNvPr>
          <p:cNvSpPr txBox="1"/>
          <p:nvPr/>
        </p:nvSpPr>
        <p:spPr>
          <a:xfrm>
            <a:off x="179512" y="1052736"/>
            <a:ext cx="2304256" cy="4801314"/>
          </a:xfrm>
          <a:prstGeom prst="rect">
            <a:avLst/>
          </a:prstGeom>
          <a:noFill/>
        </p:spPr>
        <p:txBody>
          <a:bodyPr wrap="square" rtlCol="0">
            <a:spAutoFit/>
          </a:bodyPr>
          <a:lstStyle/>
          <a:p>
            <a:r>
              <a:rPr lang="it-IT" dirty="0"/>
              <a:t>Si può evidenziare che i colori più «tiepidi» della deviazione standard per gli esami di </a:t>
            </a:r>
            <a:r>
              <a:rPr lang="it-IT" i="1" dirty="0"/>
              <a:t>‘Matematica Discreta e Logica’</a:t>
            </a:r>
            <a:r>
              <a:rPr lang="it-IT" dirty="0"/>
              <a:t> e </a:t>
            </a:r>
            <a:r>
              <a:rPr lang="it-IT" i="1" dirty="0"/>
              <a:t>‘Architetture degli Elaboratori’ </a:t>
            </a:r>
            <a:r>
              <a:rPr lang="it-IT" dirty="0"/>
              <a:t>stanno ad indicare una minore tendenza a discostarsi dal voto medio.</a:t>
            </a:r>
          </a:p>
          <a:p>
            <a:endParaRPr lang="it-IT" dirty="0"/>
          </a:p>
          <a:p>
            <a:r>
              <a:rPr lang="it-IT" dirty="0"/>
              <a:t>Perché studenti di vari anni tendono a convergere verso lo stesso voto in quei due esami?</a:t>
            </a:r>
            <a:endParaRPr lang="en-US" dirty="0"/>
          </a:p>
        </p:txBody>
      </p:sp>
      <p:sp>
        <p:nvSpPr>
          <p:cNvPr id="3" name="CasellaDiTesto 2"/>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algn="just"/>
            <a:r>
              <a:rPr lang="it-IT" dirty="0"/>
              <a:t>Dall’analisi visiva dei vari grafici prodotti non si è stati in grado di concludere molto di concreto. Eppure si ritiene possibile che qualche informazione interessante si possa nascondere dentro l’insieme di dati degli esami del primo anno; occorre </a:t>
            </a:r>
            <a:r>
              <a:rPr lang="it-IT" dirty="0">
                <a:solidFill>
                  <a:srgbClr val="00B050"/>
                </a:solidFill>
              </a:rPr>
              <a:t>scendere nel dettaglio</a:t>
            </a:r>
            <a:r>
              <a:rPr lang="it-IT" dirty="0"/>
              <a:t>.</a:t>
            </a:r>
          </a:p>
          <a:p>
            <a:pPr algn="just"/>
            <a:r>
              <a:rPr lang="it-IT" dirty="0"/>
              <a:t>Si veda un sommario dei seguenti attributi:</a:t>
            </a:r>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1029" name="Immagine 1">
            <a:extLst>
              <a:ext uri="{FF2B5EF4-FFF2-40B4-BE49-F238E27FC236}">
                <a16:creationId xmlns:a16="http://schemas.microsoft.com/office/drawing/2014/main" id="{FF70ADEF-A2E9-4C5E-8EBB-4FBF20834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03" r="4819"/>
          <a:stretch>
            <a:fillRect/>
          </a:stretch>
        </p:blipFill>
        <p:spPr bwMode="auto">
          <a:xfrm>
            <a:off x="104360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Immagine 2">
            <a:extLst>
              <a:ext uri="{FF2B5EF4-FFF2-40B4-BE49-F238E27FC236}">
                <a16:creationId xmlns:a16="http://schemas.microsoft.com/office/drawing/2014/main" id="{ABB1ACCA-6BB7-4698-9D8F-83EBBEEBB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84" b="-2"/>
          <a:stretch>
            <a:fillRect/>
          </a:stretch>
        </p:blipFill>
        <p:spPr bwMode="auto">
          <a:xfrm>
            <a:off x="248376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Immagine 3">
            <a:extLst>
              <a:ext uri="{FF2B5EF4-FFF2-40B4-BE49-F238E27FC236}">
                <a16:creationId xmlns:a16="http://schemas.microsoft.com/office/drawing/2014/main" id="{F26E6F2B-58E7-47FC-929F-0A5F434D4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4185450"/>
            <a:ext cx="134589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magine 4">
            <a:extLst>
              <a:ext uri="{FF2B5EF4-FFF2-40B4-BE49-F238E27FC236}">
                <a16:creationId xmlns:a16="http://schemas.microsoft.com/office/drawing/2014/main" id="{B209195C-077D-4451-AEBF-025EFF6439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1175" y="4185451"/>
            <a:ext cx="140438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magine 5">
            <a:extLst>
              <a:ext uri="{FF2B5EF4-FFF2-40B4-BE49-F238E27FC236}">
                <a16:creationId xmlns:a16="http://schemas.microsoft.com/office/drawing/2014/main" id="{0BE8FA7A-9877-4E8C-AD1E-B6DB161AD2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7" y="4185450"/>
            <a:ext cx="1332217" cy="16052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622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DE7282-AE7E-472D-8672-9E1189329188}"/>
              </a:ext>
            </a:extLst>
          </p:cNvPr>
          <p:cNvSpPr>
            <a:spLocks noGrp="1"/>
          </p:cNvSpPr>
          <p:nvPr>
            <p:ph type="title"/>
          </p:nvPr>
        </p:nvSpPr>
        <p:spPr>
          <a:xfrm>
            <a:off x="457200" y="838200"/>
            <a:ext cx="8229600" cy="857250"/>
          </a:xfrm>
        </p:spPr>
        <p:txBody>
          <a:bodyPr/>
          <a:lstStyle/>
          <a:p>
            <a:r>
              <a:rPr lang="it-IT" b="1" dirty="0"/>
              <a:t>DATA UNDERSTANDING: </a:t>
            </a:r>
            <a:r>
              <a:rPr lang="it-IT" dirty="0"/>
              <a:t>DATASET</a:t>
            </a:r>
            <a:r>
              <a:rPr lang="it-IT" b="1" dirty="0"/>
              <a:t> </a:t>
            </a:r>
            <a:endParaRPr lang="en-US" dirty="0"/>
          </a:p>
        </p:txBody>
      </p:sp>
      <p:sp>
        <p:nvSpPr>
          <p:cNvPr id="3" name="Segnaposto contenuto 2">
            <a:extLst>
              <a:ext uri="{FF2B5EF4-FFF2-40B4-BE49-F238E27FC236}">
                <a16:creationId xmlns:a16="http://schemas.microsoft.com/office/drawing/2014/main" id="{CFAC3122-428C-490C-856C-A6D8B422D33B}"/>
              </a:ext>
            </a:extLst>
          </p:cNvPr>
          <p:cNvSpPr>
            <a:spLocks noGrp="1"/>
          </p:cNvSpPr>
          <p:nvPr>
            <p:ph idx="1"/>
          </p:nvPr>
        </p:nvSpPr>
        <p:spPr>
          <a:xfrm>
            <a:off x="457200" y="2206230"/>
            <a:ext cx="8229600" cy="3394472"/>
          </a:xfrm>
        </p:spPr>
        <p:txBody>
          <a:bodyPr>
            <a:normAutofit fontScale="70000" lnSpcReduction="20000"/>
          </a:bodyPr>
          <a:lstStyle/>
          <a:p>
            <a:pPr marL="0" indent="0">
              <a:buNone/>
            </a:pPr>
            <a:endParaRPr lang="it-IT" dirty="0">
              <a:cs typeface="Courier New" panose="02070309020205020404" pitchFamily="49" charset="0"/>
            </a:endParaRPr>
          </a:p>
          <a:p>
            <a:pPr marL="0" indent="0" algn="just">
              <a:buNone/>
            </a:pPr>
            <a:r>
              <a:rPr lang="it-IT" sz="2600" dirty="0">
                <a:cs typeface="Courier New" panose="02070309020205020404" pitchFamily="49" charset="0"/>
              </a:rPr>
              <a:t>Il dataset fornito comprende dati relativi alle prestazioni degli studenti immatricolati nel CDL Informatica. Ogni istanza rappresenta uno studente. </a:t>
            </a:r>
          </a:p>
          <a:p>
            <a:pPr marL="0" indent="0">
              <a:buNone/>
            </a:pPr>
            <a:endParaRPr lang="it-IT" dirty="0">
              <a:cs typeface="Courier New" panose="02070309020205020404" pitchFamily="49" charset="0"/>
            </a:endParaRPr>
          </a:p>
          <a:p>
            <a:pPr marL="0" indent="0">
              <a:buNone/>
            </a:pPr>
            <a:endParaRPr lang="it-IT" dirty="0">
              <a:cs typeface="Courier New" panose="02070309020205020404" pitchFamily="49" charset="0"/>
            </a:endParaRPr>
          </a:p>
          <a:p>
            <a:pPr marL="0" indent="0">
              <a:buNone/>
            </a:pP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Tre Anni Coorti 2010-2013:</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2010 - produttività fino ad aprile 2014</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2011 - produttività fino ad aprile 2015</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2012 - produttività fino ad aprile 2016</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2013 - produttività fino ad aprile 2017</a:t>
            </a:r>
            <a:br>
              <a:rPr lang="it-IT" dirty="0">
                <a:latin typeface="Courier New" panose="02070309020205020404" pitchFamily="49" charset="0"/>
                <a:cs typeface="Courier New" panose="02070309020205020404" pitchFamily="49" charset="0"/>
              </a:rPr>
            </a:br>
            <a:endParaRPr lang="it-IT" dirty="0">
              <a:latin typeface="Courier New" panose="02070309020205020404" pitchFamily="49" charset="0"/>
              <a:cs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4194171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r>
              <a:rPr lang="it-IT" dirty="0"/>
              <a:t>Gli esami che non sono stati superati dal maggior numero di istanze dell’intero dataset e che quindi hanno creato maggiore difficoltà agli studenti sono, piuttosto comprensibilmente, </a:t>
            </a:r>
            <a:r>
              <a:rPr lang="it-IT" i="1" dirty="0"/>
              <a:t>Matematica Discreta e Logica</a:t>
            </a:r>
            <a:r>
              <a:rPr lang="it-IT" dirty="0"/>
              <a:t> e </a:t>
            </a:r>
            <a:r>
              <a:rPr lang="it-IT" i="1" dirty="0"/>
              <a:t>Architetture degli Elaboratori</a:t>
            </a:r>
            <a:r>
              <a:rPr lang="it-IT" dirty="0"/>
              <a:t>.</a:t>
            </a:r>
          </a:p>
          <a:p>
            <a:pPr marL="0" indent="0">
              <a:buNone/>
            </a:pPr>
            <a:endParaRPr lang="it-IT" dirty="0"/>
          </a:p>
          <a:p>
            <a:r>
              <a:rPr lang="it-IT" dirty="0"/>
              <a:t>Si è inoltre notato nella matrice della derivazione standard che quei due esami presentano una differenza rispetto agli altri.</a:t>
            </a:r>
          </a:p>
          <a:p>
            <a:pPr marL="0" indent="0">
              <a:buNone/>
            </a:pPr>
            <a:endParaRPr lang="it-IT" dirty="0"/>
          </a:p>
          <a:p>
            <a:r>
              <a:rPr lang="it-IT" dirty="0"/>
              <a:t>Vale la pena indagare oltre.</a:t>
            </a:r>
            <a:endParaRPr lang="en-US"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12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pic>
        <p:nvPicPr>
          <p:cNvPr id="4" name="Immagine 3">
            <a:extLst>
              <a:ext uri="{FF2B5EF4-FFF2-40B4-BE49-F238E27FC236}">
                <a16:creationId xmlns:a16="http://schemas.microsoft.com/office/drawing/2014/main" id="{F4900E39-D326-4961-A676-A7CB1548AA48}"/>
              </a:ext>
            </a:extLst>
          </p:cNvPr>
          <p:cNvPicPr>
            <a:picLocks noChangeAspect="1"/>
          </p:cNvPicPr>
          <p:nvPr/>
        </p:nvPicPr>
        <p:blipFill rotWithShape="1">
          <a:blip r:embed="rId2"/>
          <a:srcRect t="10568" r="5001" b="2274"/>
          <a:stretch/>
        </p:blipFill>
        <p:spPr>
          <a:xfrm>
            <a:off x="2555776" y="830474"/>
            <a:ext cx="6588224" cy="6035498"/>
          </a:xfrm>
          <a:prstGeom prst="rect">
            <a:avLst/>
          </a:prstGeom>
        </p:spPr>
      </p:pic>
      <p:sp>
        <p:nvSpPr>
          <p:cNvPr id="5" name="CasellaDiTesto 4">
            <a:extLst>
              <a:ext uri="{FF2B5EF4-FFF2-40B4-BE49-F238E27FC236}">
                <a16:creationId xmlns:a16="http://schemas.microsoft.com/office/drawing/2014/main" id="{7874969C-F4FA-477B-8991-D590C8411ED4}"/>
              </a:ext>
            </a:extLst>
          </p:cNvPr>
          <p:cNvSpPr txBox="1"/>
          <p:nvPr/>
        </p:nvSpPr>
        <p:spPr>
          <a:xfrm>
            <a:off x="179512" y="830474"/>
            <a:ext cx="2376264" cy="5632311"/>
          </a:xfrm>
          <a:prstGeom prst="rect">
            <a:avLst/>
          </a:prstGeom>
          <a:noFill/>
        </p:spPr>
        <p:txBody>
          <a:bodyPr wrap="square" rtlCol="0">
            <a:spAutoFit/>
          </a:bodyPr>
          <a:lstStyle/>
          <a:p>
            <a:r>
              <a:rPr lang="it-IT" dirty="0"/>
              <a:t>Si riesce a notare una blanda tendenza ad aumentare dei CFU all’aumentare del voto ottenuto in M.D.L. (dal 25 in poi).</a:t>
            </a:r>
          </a:p>
          <a:p>
            <a:endParaRPr lang="it-IT" dirty="0"/>
          </a:p>
          <a:p>
            <a:r>
              <a:rPr lang="it-IT" dirty="0"/>
              <a:t>C’è inoltre una chiara indicazione che molti studenti – con quelli della coorte 2012 ad estremizzare questa caratteristica – ad ignorare totalmente questo esame ottenendo comunque altri CFU.</a:t>
            </a:r>
          </a:p>
          <a:p>
            <a:endParaRPr lang="it-IT" dirty="0"/>
          </a:p>
          <a:p>
            <a:r>
              <a:rPr lang="it-IT" sz="1200" dirty="0">
                <a:solidFill>
                  <a:srgbClr val="FF0000"/>
                </a:solidFill>
              </a:rPr>
              <a:t>Come è possibile ottenere 150 CFU senza dare MDL? Propedeuticità?? I dati </a:t>
            </a:r>
            <a:r>
              <a:rPr lang="it-IT" sz="1200" u="sng" dirty="0">
                <a:solidFill>
                  <a:srgbClr val="FF0000"/>
                </a:solidFill>
              </a:rPr>
              <a:t>sono</a:t>
            </a:r>
            <a:r>
              <a:rPr lang="it-IT" sz="1200" dirty="0">
                <a:solidFill>
                  <a:srgbClr val="FF0000"/>
                </a:solidFill>
              </a:rPr>
              <a:t> corretti???</a:t>
            </a:r>
            <a:endParaRPr lang="en-US" sz="1200" dirty="0">
              <a:solidFill>
                <a:srgbClr val="FF0000"/>
              </a:solidFill>
            </a:endParaRPr>
          </a:p>
        </p:txBody>
      </p:sp>
    </p:spTree>
    <p:extLst>
      <p:ext uri="{BB962C8B-B14F-4D97-AF65-F5344CB8AC3E}">
        <p14:creationId xmlns:p14="http://schemas.microsoft.com/office/powerpoint/2010/main" val="900000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07504" y="860519"/>
            <a:ext cx="2376264" cy="4862870"/>
          </a:xfrm>
          <a:prstGeom prst="rect">
            <a:avLst/>
          </a:prstGeom>
          <a:noFill/>
        </p:spPr>
        <p:txBody>
          <a:bodyPr wrap="square" rtlCol="0">
            <a:spAutoFit/>
          </a:bodyPr>
          <a:lstStyle/>
          <a:p>
            <a:r>
              <a:rPr lang="it-IT" sz="1600" dirty="0"/>
              <a:t>Incrociando il voto conseguito in M.D.L. e la data in cui l’esame è stato superato, si riescono a notare due aspetti:</a:t>
            </a:r>
          </a:p>
          <a:p>
            <a:endParaRPr lang="it-IT" sz="1600" dirty="0"/>
          </a:p>
          <a:p>
            <a:pPr marL="285750" indent="-285750">
              <a:buFont typeface="Arial" panose="020B0604020202020204" pitchFamily="34" charset="0"/>
              <a:buChar char="•"/>
            </a:pPr>
            <a:r>
              <a:rPr lang="it-IT" sz="1600" dirty="0"/>
              <a:t>Chi ha dato </a:t>
            </a:r>
            <a:r>
              <a:rPr lang="it-IT" sz="1600" dirty="0">
                <a:solidFill>
                  <a:srgbClr val="00B050"/>
                </a:solidFill>
              </a:rPr>
              <a:t>l’esame al primo appello </a:t>
            </a:r>
            <a:r>
              <a:rPr lang="it-IT" sz="1600" dirty="0"/>
              <a:t>del suo anno, ha conseguito </a:t>
            </a:r>
            <a:r>
              <a:rPr lang="it-IT" sz="1600" dirty="0">
                <a:solidFill>
                  <a:srgbClr val="00B050"/>
                </a:solidFill>
              </a:rPr>
              <a:t>un voto alto </a:t>
            </a:r>
            <a:r>
              <a:rPr lang="it-IT" sz="1400" dirty="0"/>
              <a:t>(si vedano ad esempio gli studenti dell’annata 2010)</a:t>
            </a:r>
            <a:endParaRPr lang="it-IT" sz="1600" dirty="0"/>
          </a:p>
          <a:p>
            <a:pPr marL="285750" indent="-285750">
              <a:buFont typeface="Arial" panose="020B0604020202020204" pitchFamily="34" charset="0"/>
              <a:buChar char="•"/>
            </a:pPr>
            <a:r>
              <a:rPr lang="it-IT" sz="1600" dirty="0"/>
              <a:t>La maggioranza degli studenti ha </a:t>
            </a:r>
            <a:r>
              <a:rPr lang="it-IT" sz="1600" dirty="0">
                <a:solidFill>
                  <a:srgbClr val="00B050"/>
                </a:solidFill>
              </a:rPr>
              <a:t>superato M.D.L. qualche anno dopo </a:t>
            </a:r>
            <a:r>
              <a:rPr lang="it-IT" sz="1600" dirty="0"/>
              <a:t>il suo anno di immatricolazione </a:t>
            </a:r>
            <a:r>
              <a:rPr lang="it-IT" sz="1400" dirty="0"/>
              <a:t>(comportamento estremizzato dagli studenti di coorte 2012)</a:t>
            </a:r>
            <a:endParaRPr lang="en-US" sz="1600" dirty="0"/>
          </a:p>
        </p:txBody>
      </p:sp>
      <p:pic>
        <p:nvPicPr>
          <p:cNvPr id="6" name="Immagine 5">
            <a:extLst>
              <a:ext uri="{FF2B5EF4-FFF2-40B4-BE49-F238E27FC236}">
                <a16:creationId xmlns:a16="http://schemas.microsoft.com/office/drawing/2014/main" id="{9458EE13-47D6-4D9A-8717-496F591F06B8}"/>
              </a:ext>
            </a:extLst>
          </p:cNvPr>
          <p:cNvPicPr>
            <a:picLocks noChangeAspect="1"/>
          </p:cNvPicPr>
          <p:nvPr/>
        </p:nvPicPr>
        <p:blipFill rotWithShape="1">
          <a:blip r:embed="rId2"/>
          <a:srcRect l="5001" t="10567" r="5001" b="8314"/>
          <a:stretch/>
        </p:blipFill>
        <p:spPr>
          <a:xfrm>
            <a:off x="2411760" y="795082"/>
            <a:ext cx="6732240" cy="6059016"/>
          </a:xfrm>
          <a:prstGeom prst="rect">
            <a:avLst/>
          </a:prstGeom>
        </p:spPr>
      </p:pic>
    </p:spTree>
    <p:extLst>
      <p:ext uri="{BB962C8B-B14F-4D97-AF65-F5344CB8AC3E}">
        <p14:creationId xmlns:p14="http://schemas.microsoft.com/office/powerpoint/2010/main" val="374421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A.D.E.</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79512" y="1000467"/>
            <a:ext cx="2376264" cy="5170646"/>
          </a:xfrm>
          <a:prstGeom prst="rect">
            <a:avLst/>
          </a:prstGeom>
          <a:noFill/>
        </p:spPr>
        <p:txBody>
          <a:bodyPr wrap="square" rtlCol="0">
            <a:spAutoFit/>
          </a:bodyPr>
          <a:lstStyle/>
          <a:p>
            <a:r>
              <a:rPr lang="it-IT" dirty="0"/>
              <a:t>Nel caso di </a:t>
            </a:r>
            <a:r>
              <a:rPr lang="it-IT" i="1" dirty="0"/>
              <a:t>Architetture degli Elaboratori</a:t>
            </a:r>
            <a:r>
              <a:rPr lang="it-IT" dirty="0"/>
              <a:t>, le tendenze evidenziate prima sono mitigate.</a:t>
            </a:r>
          </a:p>
          <a:p>
            <a:endParaRPr lang="it-IT" dirty="0"/>
          </a:p>
          <a:p>
            <a:r>
              <a:rPr lang="it-IT" dirty="0"/>
              <a:t>Rimane comunque importante la quantità di studenti che hanno conseguito molti crediti senza superare l’esame di </a:t>
            </a:r>
            <a:r>
              <a:rPr lang="it-IT" dirty="0" err="1"/>
              <a:t>A.d.E</a:t>
            </a:r>
            <a:r>
              <a:rPr lang="it-IT" dirty="0"/>
              <a:t>: si potrebbe speculare che l’ignorare esami difficili sia una pratica comune nel pool di studenti descritti dal dataset.</a:t>
            </a:r>
          </a:p>
          <a:p>
            <a:endParaRPr lang="it-IT" sz="1200" dirty="0">
              <a:solidFill>
                <a:srgbClr val="FF0000"/>
              </a:solidFill>
            </a:endParaRPr>
          </a:p>
          <a:p>
            <a:endParaRPr lang="it-IT" sz="1200" dirty="0">
              <a:solidFill>
                <a:srgbClr val="FF0000"/>
              </a:solidFill>
            </a:endParaRPr>
          </a:p>
        </p:txBody>
      </p:sp>
      <p:pic>
        <p:nvPicPr>
          <p:cNvPr id="7" name="Immagine 6">
            <a:extLst>
              <a:ext uri="{FF2B5EF4-FFF2-40B4-BE49-F238E27FC236}">
                <a16:creationId xmlns:a16="http://schemas.microsoft.com/office/drawing/2014/main" id="{620D3825-6CEE-4DC3-80C0-2B4DE9BAFB11}"/>
              </a:ext>
            </a:extLst>
          </p:cNvPr>
          <p:cNvPicPr>
            <a:picLocks noChangeAspect="1"/>
          </p:cNvPicPr>
          <p:nvPr/>
        </p:nvPicPr>
        <p:blipFill rotWithShape="1">
          <a:blip r:embed="rId2"/>
          <a:srcRect t="10567" r="5001" b="2532"/>
          <a:stretch/>
        </p:blipFill>
        <p:spPr>
          <a:xfrm>
            <a:off x="2555776" y="862748"/>
            <a:ext cx="6554398" cy="5986717"/>
          </a:xfrm>
          <a:prstGeom prst="rect">
            <a:avLst/>
          </a:prstGeom>
        </p:spPr>
      </p:pic>
    </p:spTree>
    <p:extLst>
      <p:ext uri="{BB962C8B-B14F-4D97-AF65-F5344CB8AC3E}">
        <p14:creationId xmlns:p14="http://schemas.microsoft.com/office/powerpoint/2010/main" val="610790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4" name="Immagine 3">
            <a:extLst>
              <a:ext uri="{FF2B5EF4-FFF2-40B4-BE49-F238E27FC236}">
                <a16:creationId xmlns:a16="http://schemas.microsoft.com/office/drawing/2014/main" id="{DDAB6CB2-835E-4883-A81D-1C56D77A1786}"/>
              </a:ext>
            </a:extLst>
          </p:cNvPr>
          <p:cNvPicPr>
            <a:picLocks noChangeAspect="1"/>
          </p:cNvPicPr>
          <p:nvPr/>
        </p:nvPicPr>
        <p:blipFill rotWithShape="1">
          <a:blip r:embed="rId2"/>
          <a:srcRect l="1963" t="1928" r="1963" b="2461"/>
          <a:stretch/>
        </p:blipFill>
        <p:spPr>
          <a:xfrm>
            <a:off x="0" y="797096"/>
            <a:ext cx="9141804" cy="6060904"/>
          </a:xfrm>
          <a:prstGeom prst="rect">
            <a:avLst/>
          </a:prstGeom>
        </p:spPr>
      </p:pic>
    </p:spTree>
    <p:extLst>
      <p:ext uri="{BB962C8B-B14F-4D97-AF65-F5344CB8AC3E}">
        <p14:creationId xmlns:p14="http://schemas.microsoft.com/office/powerpoint/2010/main" val="2780798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6" name="Immagine 5">
            <a:extLst>
              <a:ext uri="{FF2B5EF4-FFF2-40B4-BE49-F238E27FC236}">
                <a16:creationId xmlns:a16="http://schemas.microsoft.com/office/drawing/2014/main" id="{7B230C2C-FFE4-446A-9950-E9347D7D05AB}"/>
              </a:ext>
            </a:extLst>
          </p:cNvPr>
          <p:cNvPicPr>
            <a:picLocks noChangeAspect="1"/>
          </p:cNvPicPr>
          <p:nvPr/>
        </p:nvPicPr>
        <p:blipFill rotWithShape="1">
          <a:blip r:embed="rId2"/>
          <a:srcRect l="9838" t="1567" r="5901" b="6360"/>
          <a:stretch/>
        </p:blipFill>
        <p:spPr>
          <a:xfrm>
            <a:off x="1809564" y="836712"/>
            <a:ext cx="7344816" cy="5937857"/>
          </a:xfrm>
          <a:prstGeom prst="rect">
            <a:avLst/>
          </a:prstGeom>
        </p:spPr>
      </p:pic>
      <p:sp>
        <p:nvSpPr>
          <p:cNvPr id="8" name="CasellaDiTesto 7">
            <a:extLst>
              <a:ext uri="{FF2B5EF4-FFF2-40B4-BE49-F238E27FC236}">
                <a16:creationId xmlns:a16="http://schemas.microsoft.com/office/drawing/2014/main" id="{8834E3B8-21D8-45DE-8FE9-9B887BB61C46}"/>
              </a:ext>
            </a:extLst>
          </p:cNvPr>
          <p:cNvSpPr txBox="1"/>
          <p:nvPr/>
        </p:nvSpPr>
        <p:spPr>
          <a:xfrm>
            <a:off x="35496" y="980728"/>
            <a:ext cx="1863198" cy="4247317"/>
          </a:xfrm>
          <a:prstGeom prst="rect">
            <a:avLst/>
          </a:prstGeom>
          <a:noFill/>
        </p:spPr>
        <p:txBody>
          <a:bodyPr wrap="square" rtlCol="0">
            <a:spAutoFit/>
          </a:bodyPr>
          <a:lstStyle/>
          <a:p>
            <a:r>
              <a:rPr lang="it-IT" dirty="0"/>
              <a:t>Si nota che le correlazioni sono meno spostate verso valori estremi dello spettro di analisi: gli item del dataset, rispetto a questo gruppo di esami, sono più «sparsi» rispetto a quelli presenti nell’insieme di esami del primo anno.</a:t>
            </a:r>
            <a:endParaRPr lang="en-US" dirty="0"/>
          </a:p>
        </p:txBody>
      </p:sp>
    </p:spTree>
    <p:extLst>
      <p:ext uri="{BB962C8B-B14F-4D97-AF65-F5344CB8AC3E}">
        <p14:creationId xmlns:p14="http://schemas.microsoft.com/office/powerpoint/2010/main" val="3418713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sp>
        <p:nvSpPr>
          <p:cNvPr id="8" name="CasellaDiTesto 7">
            <a:extLst>
              <a:ext uri="{FF2B5EF4-FFF2-40B4-BE49-F238E27FC236}">
                <a16:creationId xmlns:a16="http://schemas.microsoft.com/office/drawing/2014/main" id="{8834E3B8-21D8-45DE-8FE9-9B887BB61C46}"/>
              </a:ext>
            </a:extLst>
          </p:cNvPr>
          <p:cNvSpPr txBox="1"/>
          <p:nvPr/>
        </p:nvSpPr>
        <p:spPr>
          <a:xfrm>
            <a:off x="179512" y="908720"/>
            <a:ext cx="2736306" cy="3539430"/>
          </a:xfrm>
          <a:prstGeom prst="rect">
            <a:avLst/>
          </a:prstGeom>
          <a:noFill/>
        </p:spPr>
        <p:txBody>
          <a:bodyPr wrap="square" rtlCol="0">
            <a:spAutoFit/>
          </a:bodyPr>
          <a:lstStyle/>
          <a:p>
            <a:r>
              <a:rPr lang="it-IT" sz="1600" dirty="0"/>
              <a:t>Con l’avvicinarsi agli esami del terzo anno – eccezione fatta per </a:t>
            </a:r>
            <a:r>
              <a:rPr lang="it-IT" sz="1600" i="1" dirty="0"/>
              <a:t>Architetture degli Elaboratori </a:t>
            </a:r>
            <a:r>
              <a:rPr lang="it-IT" sz="1600" dirty="0"/>
              <a:t>– si nota che il voto  conseguito da ogni studente tende a discostarsi sempre meno dalla media.</a:t>
            </a:r>
          </a:p>
          <a:p>
            <a:endParaRPr lang="it-IT" sz="1600" dirty="0"/>
          </a:p>
          <a:p>
            <a:r>
              <a:rPr lang="it-IT" sz="1600" dirty="0"/>
              <a:t>Si noti come per </a:t>
            </a:r>
            <a:r>
              <a:rPr lang="it-IT" sz="1600" i="1" dirty="0"/>
              <a:t>Informatica Teorica</a:t>
            </a:r>
            <a:r>
              <a:rPr lang="it-IT" sz="1600" dirty="0"/>
              <a:t>, notoriamente l’esame più ostico dell’intero </a:t>
            </a:r>
            <a:r>
              <a:rPr lang="it-IT" sz="1600" dirty="0" err="1"/>
              <a:t>CdL</a:t>
            </a:r>
            <a:r>
              <a:rPr lang="it-IT" sz="1600" dirty="0"/>
              <a:t>, i pochi studenti che lo superano risultano ampiamente </a:t>
            </a:r>
            <a:r>
              <a:rPr lang="it-IT" sz="1600" u="sng" dirty="0"/>
              <a:t>sopra la media</a:t>
            </a:r>
            <a:r>
              <a:rPr lang="it-IT" sz="1600" b="1" u="sng" dirty="0"/>
              <a:t>*</a:t>
            </a:r>
            <a:r>
              <a:rPr lang="it-IT" sz="1600" dirty="0"/>
              <a:t>:</a:t>
            </a:r>
            <a:endParaRPr lang="en-US" sz="1600" dirty="0"/>
          </a:p>
        </p:txBody>
      </p:sp>
      <p:pic>
        <p:nvPicPr>
          <p:cNvPr id="3" name="Immagine 2">
            <a:extLst>
              <a:ext uri="{FF2B5EF4-FFF2-40B4-BE49-F238E27FC236}">
                <a16:creationId xmlns:a16="http://schemas.microsoft.com/office/drawing/2014/main" id="{46AE51FB-8A1D-4822-A152-48C2F3ACE934}"/>
              </a:ext>
            </a:extLst>
          </p:cNvPr>
          <p:cNvPicPr>
            <a:picLocks noChangeAspect="1"/>
          </p:cNvPicPr>
          <p:nvPr/>
        </p:nvPicPr>
        <p:blipFill rotWithShape="1">
          <a:blip r:embed="rId2"/>
          <a:srcRect l="14873" t="9187" r="11207" b="3806"/>
          <a:stretch/>
        </p:blipFill>
        <p:spPr>
          <a:xfrm>
            <a:off x="2843808" y="842147"/>
            <a:ext cx="6084168" cy="6014111"/>
          </a:xfrm>
          <a:prstGeom prst="rect">
            <a:avLst/>
          </a:prstGeom>
        </p:spPr>
      </p:pic>
      <p:pic>
        <p:nvPicPr>
          <p:cNvPr id="4" name="Immagine 3">
            <a:extLst>
              <a:ext uri="{FF2B5EF4-FFF2-40B4-BE49-F238E27FC236}">
                <a16:creationId xmlns:a16="http://schemas.microsoft.com/office/drawing/2014/main" id="{385FEB4C-BBD5-48F4-848A-17A28F5B1A67}"/>
              </a:ext>
            </a:extLst>
          </p:cNvPr>
          <p:cNvPicPr>
            <a:picLocks noChangeAspect="1"/>
          </p:cNvPicPr>
          <p:nvPr/>
        </p:nvPicPr>
        <p:blipFill>
          <a:blip r:embed="rId3"/>
          <a:stretch>
            <a:fillRect/>
          </a:stretch>
        </p:blipFill>
        <p:spPr>
          <a:xfrm>
            <a:off x="792562" y="4448150"/>
            <a:ext cx="1789784" cy="1827332"/>
          </a:xfrm>
          <a:prstGeom prst="rect">
            <a:avLst/>
          </a:prstGeom>
        </p:spPr>
      </p:pic>
      <p:sp>
        <p:nvSpPr>
          <p:cNvPr id="7" name="CasellaDiTesto 6">
            <a:extLst>
              <a:ext uri="{FF2B5EF4-FFF2-40B4-BE49-F238E27FC236}">
                <a16:creationId xmlns:a16="http://schemas.microsoft.com/office/drawing/2014/main" id="{326F753B-F4BC-49D8-A98B-ADE5E730E776}"/>
              </a:ext>
            </a:extLst>
          </p:cNvPr>
          <p:cNvSpPr txBox="1"/>
          <p:nvPr/>
        </p:nvSpPr>
        <p:spPr>
          <a:xfrm>
            <a:off x="156792" y="6396335"/>
            <a:ext cx="2664297" cy="461665"/>
          </a:xfrm>
          <a:prstGeom prst="rect">
            <a:avLst/>
          </a:prstGeom>
          <a:noFill/>
        </p:spPr>
        <p:txBody>
          <a:bodyPr wrap="square" rtlCol="0">
            <a:spAutoFit/>
          </a:bodyPr>
          <a:lstStyle/>
          <a:p>
            <a:r>
              <a:rPr lang="it-IT" sz="1200" b="1" dirty="0">
                <a:solidFill>
                  <a:srgbClr val="FF0000"/>
                </a:solidFill>
              </a:rPr>
              <a:t>*</a:t>
            </a:r>
            <a:r>
              <a:rPr lang="it-IT" sz="1200" dirty="0">
                <a:solidFill>
                  <a:srgbClr val="FF0000"/>
                </a:solidFill>
              </a:rPr>
              <a:t> calcolata considerando pari a 0 il voto di chi non ha dato/superato l’esame!</a:t>
            </a:r>
            <a:endParaRPr lang="en-US" sz="1200" dirty="0">
              <a:solidFill>
                <a:srgbClr val="FF0000"/>
              </a:solidFill>
            </a:endParaRPr>
          </a:p>
        </p:txBody>
      </p:sp>
      <p:sp>
        <p:nvSpPr>
          <p:cNvPr id="9" name="CasellaDiTesto 8"/>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extLst>
      <p:ext uri="{BB962C8B-B14F-4D97-AF65-F5344CB8AC3E}">
        <p14:creationId xmlns:p14="http://schemas.microsoft.com/office/powerpoint/2010/main" val="230562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5" name="Immagine 4">
            <a:extLst>
              <a:ext uri="{FF2B5EF4-FFF2-40B4-BE49-F238E27FC236}">
                <a16:creationId xmlns:a16="http://schemas.microsoft.com/office/drawing/2014/main" id="{B4B3C881-0701-4521-8412-982149D31A0D}"/>
              </a:ext>
            </a:extLst>
          </p:cNvPr>
          <p:cNvPicPr>
            <a:picLocks noChangeAspect="1"/>
          </p:cNvPicPr>
          <p:nvPr/>
        </p:nvPicPr>
        <p:blipFill rotWithShape="1">
          <a:blip r:embed="rId2"/>
          <a:srcRect l="2750" t="3343" r="1963" b="3343"/>
          <a:stretch/>
        </p:blipFill>
        <p:spPr>
          <a:xfrm>
            <a:off x="1288" y="764704"/>
            <a:ext cx="9144000" cy="6093296"/>
          </a:xfrm>
          <a:prstGeom prst="rect">
            <a:avLst/>
          </a:prstGeom>
        </p:spPr>
      </p:pic>
      <p:sp>
        <p:nvSpPr>
          <p:cNvPr id="6" name="CasellaDiTesto 5">
            <a:extLst>
              <a:ext uri="{FF2B5EF4-FFF2-40B4-BE49-F238E27FC236}">
                <a16:creationId xmlns:a16="http://schemas.microsoft.com/office/drawing/2014/main" id="{08DE6B2F-C638-43AA-B074-2F2BE8803629}"/>
              </a:ext>
            </a:extLst>
          </p:cNvPr>
          <p:cNvSpPr txBox="1"/>
          <p:nvPr/>
        </p:nvSpPr>
        <p:spPr>
          <a:xfrm>
            <a:off x="35496" y="5517232"/>
            <a:ext cx="5904656" cy="1354217"/>
          </a:xfrm>
          <a:prstGeom prst="rect">
            <a:avLst/>
          </a:prstGeom>
          <a:noFill/>
        </p:spPr>
        <p:txBody>
          <a:bodyPr wrap="square" rtlCol="0">
            <a:spAutoFit/>
          </a:bodyPr>
          <a:lstStyle/>
          <a:p>
            <a:r>
              <a:rPr lang="it-IT" dirty="0"/>
              <a:t>Un aspetto che balza immediatamente alla vista è l’enorme quantità di studenti che ha conseguito 18 ad </a:t>
            </a:r>
            <a:r>
              <a:rPr lang="it-IT" i="1" dirty="0"/>
              <a:t>Analisi 2</a:t>
            </a:r>
            <a:r>
              <a:rPr lang="it-IT" dirty="0"/>
              <a:t>.</a:t>
            </a:r>
          </a:p>
          <a:p>
            <a:endParaRPr lang="it-IT" dirty="0"/>
          </a:p>
          <a:p>
            <a:r>
              <a:rPr lang="it-IT" sz="1400" i="1" dirty="0"/>
              <a:t>N.d.A. : se il dataset comprendesse dati della coorte 2015, anche l’autore sarebbe fra quei 18.</a:t>
            </a:r>
            <a:endParaRPr lang="en-US" sz="1400" i="1" dirty="0"/>
          </a:p>
        </p:txBody>
      </p:sp>
    </p:spTree>
    <p:extLst>
      <p:ext uri="{BB962C8B-B14F-4D97-AF65-F5344CB8AC3E}">
        <p14:creationId xmlns:p14="http://schemas.microsoft.com/office/powerpoint/2010/main" val="1638393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2" name="Immagine 1"/>
          <p:cNvPicPr>
            <a:picLocks noChangeAspect="1"/>
          </p:cNvPicPr>
          <p:nvPr/>
        </p:nvPicPr>
        <p:blipFill rotWithShape="1">
          <a:blip r:embed="rId2">
            <a:extLst>
              <a:ext uri="{28A0092B-C50C-407E-A947-70E740481C1C}">
                <a14:useLocalDpi xmlns:a14="http://schemas.microsoft.com/office/drawing/2010/main" val="0"/>
              </a:ext>
            </a:extLst>
          </a:blip>
          <a:srcRect l="9051" t="1130" r="6688" b="6360"/>
          <a:stretch/>
        </p:blipFill>
        <p:spPr>
          <a:xfrm>
            <a:off x="1691680" y="818784"/>
            <a:ext cx="7460976" cy="6060353"/>
          </a:xfrm>
          <a:prstGeom prst="rect">
            <a:avLst/>
          </a:prstGeom>
        </p:spPr>
      </p:pic>
      <p:sp>
        <p:nvSpPr>
          <p:cNvPr id="7" name="CasellaDiTesto 6">
            <a:extLst>
              <a:ext uri="{FF2B5EF4-FFF2-40B4-BE49-F238E27FC236}">
                <a16:creationId xmlns:a16="http://schemas.microsoft.com/office/drawing/2014/main" id="{8834E3B8-21D8-45DE-8FE9-9B887BB61C46}"/>
              </a:ext>
            </a:extLst>
          </p:cNvPr>
          <p:cNvSpPr txBox="1"/>
          <p:nvPr/>
        </p:nvSpPr>
        <p:spPr>
          <a:xfrm>
            <a:off x="35496" y="1037049"/>
            <a:ext cx="1863198" cy="5632311"/>
          </a:xfrm>
          <a:prstGeom prst="rect">
            <a:avLst/>
          </a:prstGeom>
          <a:noFill/>
        </p:spPr>
        <p:txBody>
          <a:bodyPr wrap="square" rtlCol="0">
            <a:spAutoFit/>
          </a:bodyPr>
          <a:lstStyle/>
          <a:p>
            <a:r>
              <a:rPr lang="it-IT" dirty="0"/>
              <a:t>Due aspetti interessanti: una fascia di studenti con correlazione nulla ed una «casella» di forti correlazioni all’incirca nel centro della matrice.</a:t>
            </a:r>
          </a:p>
          <a:p>
            <a:endParaRPr lang="it-IT" dirty="0"/>
          </a:p>
          <a:p>
            <a:r>
              <a:rPr lang="it-IT" dirty="0"/>
              <a:t>Dei due, il primo è sicuramente il più inusuale. Quale aspetto reale può generare una osservazione come questa?</a:t>
            </a:r>
          </a:p>
          <a:p>
            <a:r>
              <a:rPr lang="it-IT" dirty="0"/>
              <a:t> </a:t>
            </a:r>
            <a:endParaRPr lang="en-US" dirty="0"/>
          </a:p>
        </p:txBody>
      </p:sp>
    </p:spTree>
    <p:extLst>
      <p:ext uri="{BB962C8B-B14F-4D97-AF65-F5344CB8AC3E}">
        <p14:creationId xmlns:p14="http://schemas.microsoft.com/office/powerpoint/2010/main" val="82586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4" name="Immagine 3"/>
          <p:cNvPicPr>
            <a:picLocks noChangeAspect="1"/>
          </p:cNvPicPr>
          <p:nvPr/>
        </p:nvPicPr>
        <p:blipFill rotWithShape="1">
          <a:blip r:embed="rId2">
            <a:extLst>
              <a:ext uri="{28A0092B-C50C-407E-A947-70E740481C1C}">
                <a14:useLocalDpi xmlns:a14="http://schemas.microsoft.com/office/drawing/2010/main" val="0"/>
              </a:ext>
            </a:extLst>
          </a:blip>
          <a:srcRect l="15938" t="10567" r="12153" b="4933"/>
          <a:stretch/>
        </p:blipFill>
        <p:spPr>
          <a:xfrm>
            <a:off x="2771800" y="836712"/>
            <a:ext cx="6094372" cy="6014183"/>
          </a:xfrm>
          <a:prstGeom prst="rect">
            <a:avLst/>
          </a:prstGeom>
        </p:spPr>
      </p:pic>
      <p:sp>
        <p:nvSpPr>
          <p:cNvPr id="5" name="CasellaDiTesto 4"/>
          <p:cNvSpPr txBox="1"/>
          <p:nvPr/>
        </p:nvSpPr>
        <p:spPr>
          <a:xfrm>
            <a:off x="215112" y="908720"/>
            <a:ext cx="2412672" cy="5724644"/>
          </a:xfrm>
          <a:prstGeom prst="rect">
            <a:avLst/>
          </a:prstGeom>
          <a:noFill/>
        </p:spPr>
        <p:txBody>
          <a:bodyPr wrap="square" rtlCol="0">
            <a:spAutoFit/>
          </a:bodyPr>
          <a:lstStyle/>
          <a:p>
            <a:r>
              <a:rPr lang="it-IT" dirty="0"/>
              <a:t>Si possono notare le stesse caratteristiche evidenziate per quanto riguarda gli esami a tema principalmente informatico. </a:t>
            </a:r>
          </a:p>
          <a:p>
            <a:endParaRPr lang="it-IT" dirty="0"/>
          </a:p>
          <a:p>
            <a:r>
              <a:rPr lang="it-IT" dirty="0"/>
              <a:t>In questo caso, il ruolo del «cattivo» non lo interpreta più Informatica Teorica ma è condiviso da Fisica Generale e Calcolo Numerico.</a:t>
            </a:r>
          </a:p>
          <a:p>
            <a:endParaRPr lang="it-IT" dirty="0"/>
          </a:p>
          <a:p>
            <a:r>
              <a:rPr lang="it-IT" sz="1600" dirty="0"/>
              <a:t>N.B. – Calcolo Numerico tratta argomenti che trascendono i confini fra l’informatica e la matematica: è saggio inserirlo in questo gruppo?</a:t>
            </a:r>
          </a:p>
        </p:txBody>
      </p:sp>
      <p:sp>
        <p:nvSpPr>
          <p:cNvPr id="8" name="CasellaDiTesto 7"/>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extLst>
      <p:ext uri="{BB962C8B-B14F-4D97-AF65-F5344CB8AC3E}">
        <p14:creationId xmlns:p14="http://schemas.microsoft.com/office/powerpoint/2010/main" val="221958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03B2811F-5DE8-42D1-8BA0-DFADE2068770}"/>
              </a:ext>
            </a:extLst>
          </p:cNvPr>
          <p:cNvGraphicFramePr>
            <a:graphicFrameLocks/>
          </p:cNvGraphicFramePr>
          <p:nvPr>
            <p:extLst>
              <p:ext uri="{D42A27DB-BD31-4B8C-83A1-F6EECF244321}">
                <p14:modId xmlns:p14="http://schemas.microsoft.com/office/powerpoint/2010/main" val="2417831910"/>
              </p:ext>
            </p:extLst>
          </p:nvPr>
        </p:nvGraphicFramePr>
        <p:xfrm>
          <a:off x="1385671" y="3516043"/>
          <a:ext cx="6372663" cy="1793634"/>
        </p:xfrm>
        <a:graphic>
          <a:graphicData uri="http://schemas.openxmlformats.org/drawingml/2006/table">
            <a:tbl>
              <a:tblPr>
                <a:tableStyleId>{5C22544A-7EE6-4342-B048-85BDC9FD1C3A}</a:tableStyleId>
              </a:tblPr>
              <a:tblGrid>
                <a:gridCol w="623214">
                  <a:extLst>
                    <a:ext uri="{9D8B030D-6E8A-4147-A177-3AD203B41FA5}">
                      <a16:colId xmlns:a16="http://schemas.microsoft.com/office/drawing/2014/main" val="807059028"/>
                    </a:ext>
                  </a:extLst>
                </a:gridCol>
                <a:gridCol w="537674">
                  <a:extLst>
                    <a:ext uri="{9D8B030D-6E8A-4147-A177-3AD203B41FA5}">
                      <a16:colId xmlns:a16="http://schemas.microsoft.com/office/drawing/2014/main" val="3957048853"/>
                    </a:ext>
                  </a:extLst>
                </a:gridCol>
                <a:gridCol w="782072">
                  <a:extLst>
                    <a:ext uri="{9D8B030D-6E8A-4147-A177-3AD203B41FA5}">
                      <a16:colId xmlns:a16="http://schemas.microsoft.com/office/drawing/2014/main" val="3530217452"/>
                    </a:ext>
                  </a:extLst>
                </a:gridCol>
                <a:gridCol w="1050908">
                  <a:extLst>
                    <a:ext uri="{9D8B030D-6E8A-4147-A177-3AD203B41FA5}">
                      <a16:colId xmlns:a16="http://schemas.microsoft.com/office/drawing/2014/main" val="2216707341"/>
                    </a:ext>
                  </a:extLst>
                </a:gridCol>
                <a:gridCol w="818731">
                  <a:extLst>
                    <a:ext uri="{9D8B030D-6E8A-4147-A177-3AD203B41FA5}">
                      <a16:colId xmlns:a16="http://schemas.microsoft.com/office/drawing/2014/main" val="958190292"/>
                    </a:ext>
                  </a:extLst>
                </a:gridCol>
                <a:gridCol w="366596">
                  <a:extLst>
                    <a:ext uri="{9D8B030D-6E8A-4147-A177-3AD203B41FA5}">
                      <a16:colId xmlns:a16="http://schemas.microsoft.com/office/drawing/2014/main" val="424608249"/>
                    </a:ext>
                  </a:extLst>
                </a:gridCol>
                <a:gridCol w="724028">
                  <a:extLst>
                    <a:ext uri="{9D8B030D-6E8A-4147-A177-3AD203B41FA5}">
                      <a16:colId xmlns:a16="http://schemas.microsoft.com/office/drawing/2014/main" val="1424326084"/>
                    </a:ext>
                  </a:extLst>
                </a:gridCol>
                <a:gridCol w="366596">
                  <a:extLst>
                    <a:ext uri="{9D8B030D-6E8A-4147-A177-3AD203B41FA5}">
                      <a16:colId xmlns:a16="http://schemas.microsoft.com/office/drawing/2014/main" val="3392580486"/>
                    </a:ext>
                  </a:extLst>
                </a:gridCol>
                <a:gridCol w="724028">
                  <a:extLst>
                    <a:ext uri="{9D8B030D-6E8A-4147-A177-3AD203B41FA5}">
                      <a16:colId xmlns:a16="http://schemas.microsoft.com/office/drawing/2014/main" val="1129838862"/>
                    </a:ext>
                  </a:extLst>
                </a:gridCol>
                <a:gridCol w="378816">
                  <a:extLst>
                    <a:ext uri="{9D8B030D-6E8A-4147-A177-3AD203B41FA5}">
                      <a16:colId xmlns:a16="http://schemas.microsoft.com/office/drawing/2014/main" val="1356684913"/>
                    </a:ext>
                  </a:extLst>
                </a:gridCol>
              </a:tblGrid>
              <a:tr h="298939">
                <a:tc>
                  <a:txBody>
                    <a:bodyPr/>
                    <a:lstStyle/>
                    <a:p>
                      <a:pPr algn="l" fontAlgn="b"/>
                      <a:r>
                        <a:rPr lang="it-IT" sz="1050" b="1" u="none" strike="noStrike">
                          <a:effectLst/>
                        </a:rPr>
                        <a:t>coorte</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a:effectLst/>
                        </a:rPr>
                        <a:t>test</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crediti_totali</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crediti_con_voto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voto_medio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data_ASD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ARC</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data_ARC</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23763711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13</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2014-01-28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178595908"/>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27</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2011-07-06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dirty="0">
                          <a:effectLst/>
                        </a:rPr>
                        <a:t>2012-09-20</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483033991"/>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dirty="0">
                          <a:effectLst/>
                        </a:rPr>
                        <a:t>159</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31</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2011-08-30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22689854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2012-09-24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4100195534"/>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2013-07-24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873627976"/>
                  </a:ext>
                </a:extLst>
              </a:tr>
            </a:tbl>
          </a:graphicData>
        </a:graphic>
      </p:graphicFrame>
      <p:sp>
        <p:nvSpPr>
          <p:cNvPr id="5" name="CasellaDiTesto 4">
            <a:extLst>
              <a:ext uri="{FF2B5EF4-FFF2-40B4-BE49-F238E27FC236}">
                <a16:creationId xmlns:a16="http://schemas.microsoft.com/office/drawing/2014/main" id="{4839FC3D-5F35-4ED1-80D7-54F621353955}"/>
              </a:ext>
            </a:extLst>
          </p:cNvPr>
          <p:cNvSpPr txBox="1"/>
          <p:nvPr/>
        </p:nvSpPr>
        <p:spPr>
          <a:xfrm>
            <a:off x="2717555" y="2362200"/>
            <a:ext cx="1854445" cy="830997"/>
          </a:xfrm>
          <a:prstGeom prst="rect">
            <a:avLst/>
          </a:prstGeom>
          <a:noFill/>
        </p:spPr>
        <p:txBody>
          <a:bodyPr wrap="square" rtlCol="0">
            <a:spAutoFit/>
          </a:bodyPr>
          <a:lstStyle/>
          <a:p>
            <a:pPr algn="ctr"/>
            <a:r>
              <a:rPr lang="it-IT" sz="1600" dirty="0">
                <a:solidFill>
                  <a:srgbClr val="00B050"/>
                </a:solidFill>
              </a:rPr>
              <a:t>Attributi relativi alle prestazioni generali dello studente</a:t>
            </a:r>
          </a:p>
        </p:txBody>
      </p:sp>
      <p:sp>
        <p:nvSpPr>
          <p:cNvPr id="6" name="CasellaDiTesto 5">
            <a:extLst>
              <a:ext uri="{FF2B5EF4-FFF2-40B4-BE49-F238E27FC236}">
                <a16:creationId xmlns:a16="http://schemas.microsoft.com/office/drawing/2014/main" id="{358BE0C9-56D0-4996-A83C-BA5CB4041A73}"/>
              </a:ext>
            </a:extLst>
          </p:cNvPr>
          <p:cNvSpPr txBox="1"/>
          <p:nvPr/>
        </p:nvSpPr>
        <p:spPr>
          <a:xfrm>
            <a:off x="5413525" y="2454532"/>
            <a:ext cx="1807793" cy="646331"/>
          </a:xfrm>
          <a:prstGeom prst="rect">
            <a:avLst/>
          </a:prstGeom>
          <a:noFill/>
        </p:spPr>
        <p:txBody>
          <a:bodyPr wrap="square" rtlCol="0">
            <a:spAutoFit/>
          </a:bodyPr>
          <a:lstStyle/>
          <a:p>
            <a:pPr algn="ctr"/>
            <a:r>
              <a:rPr lang="it-IT" dirty="0">
                <a:solidFill>
                  <a:srgbClr val="0070C0"/>
                </a:solidFill>
              </a:rPr>
              <a:t>Attributi relativi ai singoli esami</a:t>
            </a:r>
          </a:p>
        </p:txBody>
      </p:sp>
      <p:sp>
        <p:nvSpPr>
          <p:cNvPr id="7" name="Parentesi graffa aperta 6">
            <a:extLst>
              <a:ext uri="{FF2B5EF4-FFF2-40B4-BE49-F238E27FC236}">
                <a16:creationId xmlns:a16="http://schemas.microsoft.com/office/drawing/2014/main" id="{3812CE3F-F149-44E9-8AF6-22A08F7F5DA5}"/>
              </a:ext>
            </a:extLst>
          </p:cNvPr>
          <p:cNvSpPr/>
          <p:nvPr/>
        </p:nvSpPr>
        <p:spPr>
          <a:xfrm rot="5400000">
            <a:off x="3428082" y="1763887"/>
            <a:ext cx="285113" cy="3189685"/>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it-IT" sz="1350" dirty="0">
              <a:solidFill>
                <a:srgbClr val="00B050"/>
              </a:solidFill>
            </a:endParaRPr>
          </a:p>
        </p:txBody>
      </p:sp>
      <p:sp>
        <p:nvSpPr>
          <p:cNvPr id="8" name="Parentesi graffa aperta 7">
            <a:extLst>
              <a:ext uri="{FF2B5EF4-FFF2-40B4-BE49-F238E27FC236}">
                <a16:creationId xmlns:a16="http://schemas.microsoft.com/office/drawing/2014/main" id="{490FED5E-FA7D-48B9-B708-A87236365557}"/>
              </a:ext>
            </a:extLst>
          </p:cNvPr>
          <p:cNvSpPr/>
          <p:nvPr/>
        </p:nvSpPr>
        <p:spPr>
          <a:xfrm rot="5400000">
            <a:off x="5581753" y="2810339"/>
            <a:ext cx="354860" cy="1056556"/>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9" name="Parentesi graffa aperta 8">
            <a:extLst>
              <a:ext uri="{FF2B5EF4-FFF2-40B4-BE49-F238E27FC236}">
                <a16:creationId xmlns:a16="http://schemas.microsoft.com/office/drawing/2014/main" id="{8AD44BE2-ACD6-4E6D-AC66-F9D3093A6EFF}"/>
              </a:ext>
            </a:extLst>
          </p:cNvPr>
          <p:cNvSpPr/>
          <p:nvPr/>
        </p:nvSpPr>
        <p:spPr>
          <a:xfrm rot="5400000">
            <a:off x="6640467" y="2838141"/>
            <a:ext cx="354860" cy="1000949"/>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11" name="Titolo 1">
            <a:extLst>
              <a:ext uri="{FF2B5EF4-FFF2-40B4-BE49-F238E27FC236}">
                <a16:creationId xmlns:a16="http://schemas.microsoft.com/office/drawing/2014/main" id="{E4B142F6-989A-44B5-AF67-3A1BB4088781}"/>
              </a:ext>
            </a:extLst>
          </p:cNvPr>
          <p:cNvSpPr txBox="1">
            <a:spLocks/>
          </p:cNvSpPr>
          <p:nvPr/>
        </p:nvSpPr>
        <p:spPr>
          <a:xfrm>
            <a:off x="457200" y="838200"/>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b="1"/>
              <a:t>DATA UNDERSTANDING: </a:t>
            </a:r>
            <a:r>
              <a:rPr lang="it-IT"/>
              <a:t>DATASET</a:t>
            </a:r>
            <a:r>
              <a:rPr lang="it-IT" b="1"/>
              <a:t> </a:t>
            </a:r>
            <a:endParaRPr lang="en-US" dirty="0"/>
          </a:p>
        </p:txBody>
      </p:sp>
    </p:spTree>
    <p:extLst>
      <p:ext uri="{BB962C8B-B14F-4D97-AF65-F5344CB8AC3E}">
        <p14:creationId xmlns:p14="http://schemas.microsoft.com/office/powerpoint/2010/main" val="352598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618456"/>
            <a:ext cx="8229600" cy="4485496"/>
          </a:xfrm>
        </p:spPr>
        <p:txBody>
          <a:bodyPr>
            <a:normAutofit fontScale="92500" lnSpcReduction="20000"/>
          </a:bodyPr>
          <a:lstStyle/>
          <a:p>
            <a:pPr marL="0" indent="0" algn="just">
              <a:buNone/>
            </a:pPr>
            <a:r>
              <a:rPr lang="it-IT" dirty="0"/>
              <a:t>A seguito di questa lunga fase di data </a:t>
            </a:r>
            <a:r>
              <a:rPr lang="it-IT" dirty="0" err="1"/>
              <a:t>understanding</a:t>
            </a:r>
            <a:r>
              <a:rPr lang="it-IT" dirty="0"/>
              <a:t>, si è in grado di rispondere alla domanda fondamentale di questo intero progetto:</a:t>
            </a:r>
          </a:p>
          <a:p>
            <a:pPr marL="0" indent="0" algn="just">
              <a:buNone/>
            </a:pPr>
            <a:endParaRPr lang="it-IT" dirty="0"/>
          </a:p>
          <a:p>
            <a:pPr algn="just"/>
            <a:r>
              <a:rPr lang="it-IT" dirty="0">
                <a:solidFill>
                  <a:srgbClr val="FF0000"/>
                </a:solidFill>
              </a:rPr>
              <a:t>Quale aspetto del dataset vale la pena analizzare con le tecniche di </a:t>
            </a:r>
            <a:r>
              <a:rPr lang="it-IT" dirty="0" err="1">
                <a:solidFill>
                  <a:srgbClr val="FF0000"/>
                </a:solidFill>
              </a:rPr>
              <a:t>clustering</a:t>
            </a:r>
            <a:r>
              <a:rPr lang="it-IT" dirty="0">
                <a:solidFill>
                  <a:srgbClr val="FF0000"/>
                </a:solidFill>
              </a:rPr>
              <a:t>?</a:t>
            </a:r>
          </a:p>
          <a:p>
            <a:pPr marL="0" indent="0" algn="just">
              <a:buNone/>
            </a:pPr>
            <a:endParaRPr lang="it-IT" dirty="0">
              <a:solidFill>
                <a:srgbClr val="FF0000"/>
              </a:solidFill>
            </a:endParaRPr>
          </a:p>
          <a:p>
            <a:pPr marL="0" indent="0" algn="just">
              <a:buNone/>
            </a:pPr>
            <a:r>
              <a:rPr lang="it-IT" dirty="0"/>
              <a:t>Fra quelli esaminati con le tecniche di visualizzazione, è stato scelto non considerare la suddivisione degli esami riguardo all’argomento, ma di concentrarsi su:</a:t>
            </a:r>
          </a:p>
          <a:p>
            <a:pPr marL="0" indent="0" algn="just">
              <a:buNone/>
            </a:pPr>
            <a:endParaRPr lang="it-IT" dirty="0"/>
          </a:p>
          <a:p>
            <a:r>
              <a:rPr lang="it-IT" dirty="0">
                <a:solidFill>
                  <a:srgbClr val="00B050"/>
                </a:solidFill>
              </a:rPr>
              <a:t>Prestazioni generali</a:t>
            </a:r>
          </a:p>
          <a:p>
            <a:r>
              <a:rPr lang="it-IT" dirty="0">
                <a:solidFill>
                  <a:srgbClr val="00B050"/>
                </a:solidFill>
              </a:rPr>
              <a:t>Esami del primo anno</a:t>
            </a:r>
          </a:p>
          <a:p>
            <a:pPr marL="0" indent="0">
              <a:buNone/>
            </a:pPr>
            <a:endParaRPr lang="it-IT" dirty="0">
              <a:solidFill>
                <a:srgbClr val="00B050"/>
              </a:solidFill>
            </a:endParaRPr>
          </a:p>
          <a:p>
            <a:pPr marL="0" indent="0">
              <a:buNone/>
            </a:pPr>
            <a:r>
              <a:rPr lang="it-IT" dirty="0"/>
              <a:t>Inoltre, è stato deciso di esaminare anche la totalità del dataset.</a:t>
            </a:r>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29816"/>
            <a:ext cx="8229600" cy="1143000"/>
          </a:xfrm>
        </p:spPr>
        <p:txBody>
          <a:bodyPr>
            <a:noAutofit/>
          </a:bodyPr>
          <a:lstStyle/>
          <a:p>
            <a:r>
              <a:rPr lang="it-IT" sz="2700" dirty="0"/>
              <a:t>CONCLUSIONI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CONCLUSIONI</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6726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917848"/>
            <a:ext cx="8229600" cy="1143000"/>
          </a:xfrm>
        </p:spPr>
        <p:txBody>
          <a:bodyPr>
            <a:noAutofit/>
          </a:bodyPr>
          <a:lstStyle/>
          <a:p>
            <a:r>
              <a:rPr lang="it-IT" sz="2700" dirty="0"/>
              <a:t>PREPROCESSING</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PREPROCESSING</a:t>
            </a:r>
            <a:endParaRPr lang="en-US" sz="2400" b="1"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46856" y="2194520"/>
            <a:ext cx="8229600" cy="4114800"/>
          </a:xfrm>
        </p:spPr>
        <p:txBody>
          <a:bodyPr>
            <a:normAutofit fontScale="92500" lnSpcReduction="10000"/>
          </a:bodyPr>
          <a:lstStyle/>
          <a:p>
            <a:pPr algn="just"/>
            <a:r>
              <a:rPr lang="it-IT" dirty="0"/>
              <a:t>Vista la quantità di attributi del dataset, si è scelto di dividerlo in tre parti ottimizzate per la successiva applicazione degli algoritmi di </a:t>
            </a:r>
            <a:r>
              <a:rPr lang="it-IT" dirty="0" err="1"/>
              <a:t>clustering</a:t>
            </a:r>
            <a:r>
              <a:rPr lang="it-IT" dirty="0"/>
              <a:t>.</a:t>
            </a:r>
          </a:p>
          <a:p>
            <a:pPr algn="just"/>
            <a:endParaRPr lang="it-IT" dirty="0"/>
          </a:p>
          <a:p>
            <a:pPr algn="just"/>
            <a:r>
              <a:rPr lang="it-IT" dirty="0"/>
              <a:t>Le operazioni descritte in seguito sono state eseguite direttamente nel software </a:t>
            </a:r>
            <a:r>
              <a:rPr lang="it-IT" dirty="0" err="1"/>
              <a:t>Weka</a:t>
            </a:r>
            <a:r>
              <a:rPr lang="it-IT" dirty="0"/>
              <a:t>, mediante l’applicazione di opportuni filtri.</a:t>
            </a:r>
          </a:p>
          <a:p>
            <a:pPr algn="just"/>
            <a:endParaRPr lang="it-IT" dirty="0"/>
          </a:p>
          <a:p>
            <a:pPr algn="just"/>
            <a:r>
              <a:rPr lang="it-IT" dirty="0"/>
              <a:t>I tre set ottenuti dal </a:t>
            </a:r>
            <a:r>
              <a:rPr lang="it-IT" dirty="0" err="1"/>
              <a:t>preprocessing</a:t>
            </a:r>
            <a:r>
              <a:rPr lang="it-IT" dirty="0"/>
              <a:t> sono stati esportati dal software </a:t>
            </a:r>
            <a:r>
              <a:rPr lang="it-IT" dirty="0" err="1"/>
              <a:t>Weka</a:t>
            </a:r>
            <a:r>
              <a:rPr lang="it-IT" dirty="0"/>
              <a:t> e salvati come segue:</a:t>
            </a:r>
          </a:p>
          <a:p>
            <a:pPr marL="342900" lvl="1" indent="0" algn="r">
              <a:buNone/>
            </a:pPr>
            <a:r>
              <a:rPr lang="it-IT" dirty="0" err="1">
                <a:solidFill>
                  <a:schemeClr val="bg1">
                    <a:lumMod val="50000"/>
                  </a:schemeClr>
                </a:solidFill>
              </a:rPr>
              <a:t>dataset_gen.arff</a:t>
            </a:r>
            <a:endParaRPr lang="it-IT" dirty="0">
              <a:solidFill>
                <a:schemeClr val="bg1">
                  <a:lumMod val="50000"/>
                </a:schemeClr>
              </a:solidFill>
            </a:endParaRPr>
          </a:p>
          <a:p>
            <a:pPr marL="342900" lvl="1" indent="0" algn="r">
              <a:buNone/>
            </a:pPr>
            <a:r>
              <a:rPr lang="it-IT" dirty="0" err="1">
                <a:solidFill>
                  <a:schemeClr val="bg1">
                    <a:lumMod val="50000"/>
                  </a:schemeClr>
                </a:solidFill>
              </a:rPr>
              <a:t>dataset_fy.arff</a:t>
            </a:r>
            <a:endParaRPr lang="it-IT" dirty="0">
              <a:solidFill>
                <a:schemeClr val="bg1">
                  <a:lumMod val="50000"/>
                </a:schemeClr>
              </a:solidFill>
            </a:endParaRPr>
          </a:p>
          <a:p>
            <a:pPr marL="342900" lvl="1" indent="0" algn="r">
              <a:buNone/>
            </a:pPr>
            <a:r>
              <a:rPr lang="it-IT" dirty="0" err="1">
                <a:solidFill>
                  <a:schemeClr val="bg1">
                    <a:lumMod val="50000"/>
                  </a:schemeClr>
                </a:solidFill>
              </a:rPr>
              <a:t>dataset_tot.arff</a:t>
            </a:r>
            <a:endParaRPr lang="it-IT" dirty="0">
              <a:solidFill>
                <a:schemeClr val="bg1">
                  <a:lumMod val="50000"/>
                </a:schemeClr>
              </a:solidFill>
            </a:endParaRPr>
          </a:p>
        </p:txBody>
      </p:sp>
    </p:spTree>
    <p:extLst>
      <p:ext uri="{BB962C8B-B14F-4D97-AF65-F5344CB8AC3E}">
        <p14:creationId xmlns:p14="http://schemas.microsoft.com/office/powerpoint/2010/main" val="2423480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PRESTAZIONI GENERALI: </a:t>
            </a:r>
            <a:r>
              <a:rPr lang="it-IT" sz="2800" dirty="0" err="1">
                <a:solidFill>
                  <a:schemeClr val="bg1">
                    <a:lumMod val="50000"/>
                  </a:schemeClr>
                </a:solidFill>
              </a:rPr>
              <a:t>dataset_gen.arff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2060848"/>
            <a:ext cx="8229600" cy="4114800"/>
          </a:xfrm>
          <a:prstGeom prst="rect">
            <a:avLst/>
          </a:prstGeom>
        </p:spPr>
        <p:txBody>
          <a:bodyPr vert="horz" lIns="91440" tIns="45720" rIns="91440" bIns="45720" rtlCol="0">
            <a:normAutofit fontScale="92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Come attributo di </a:t>
            </a:r>
            <a:r>
              <a:rPr lang="it-IT" dirty="0">
                <a:solidFill>
                  <a:srgbClr val="0070C0"/>
                </a:solidFill>
              </a:rPr>
              <a:t>classe</a:t>
            </a:r>
            <a:r>
              <a:rPr lang="it-IT" dirty="0"/>
              <a:t> </a:t>
            </a:r>
            <a:r>
              <a:rPr lang="it-IT" sz="1900" dirty="0"/>
              <a:t>(utile per effettuare valutazioni successive al </a:t>
            </a:r>
            <a:r>
              <a:rPr lang="it-IT" sz="1900" dirty="0" err="1"/>
              <a:t>clustering</a:t>
            </a:r>
            <a:r>
              <a:rPr lang="it-IT" sz="1900" dirty="0"/>
              <a:t>) </a:t>
            </a:r>
            <a:r>
              <a:rPr lang="it-IT" dirty="0"/>
              <a:t>è stato ovviamente scelta la </a:t>
            </a:r>
            <a:r>
              <a:rPr lang="it-IT" dirty="0">
                <a:solidFill>
                  <a:srgbClr val="0070C0"/>
                </a:solidFill>
              </a:rPr>
              <a:t>coorte di appartenenza</a:t>
            </a:r>
            <a:r>
              <a:rPr lang="it-IT" dirty="0"/>
              <a:t>. Il tipo dell’attributo è stato trasformato da numerico a nominale tramite l’apposito filtro del software </a:t>
            </a:r>
            <a:r>
              <a:rPr lang="it-IT" dirty="0" err="1"/>
              <a:t>Weka</a:t>
            </a:r>
            <a:r>
              <a:rPr lang="it-IT" dirty="0"/>
              <a:t>.</a:t>
            </a:r>
          </a:p>
          <a:p>
            <a:pPr algn="just"/>
            <a:endParaRPr lang="it-IT" dirty="0"/>
          </a:p>
          <a:p>
            <a:pPr algn="just"/>
            <a:r>
              <a:rPr lang="it-IT" dirty="0"/>
              <a:t>Gli altri attributi considerati sono tutti quanti discreti e quantitativi, quindi calcolare una misura di similarità </a:t>
            </a:r>
            <a:r>
              <a:rPr lang="it-IT" sz="1900" dirty="0"/>
              <a:t>(I.E. distanza euclidea) </a:t>
            </a:r>
            <a:r>
              <a:rPr lang="it-IT" dirty="0"/>
              <a:t>è già possibile senza ulteriori modifiche. Tuttavia, si è scelto di </a:t>
            </a:r>
            <a:r>
              <a:rPr lang="it-IT" dirty="0">
                <a:solidFill>
                  <a:srgbClr val="0070C0"/>
                </a:solidFill>
              </a:rPr>
              <a:t>normalizzare</a:t>
            </a:r>
            <a:r>
              <a:rPr lang="it-IT" dirty="0"/>
              <a:t> tali attributi in una scala da 0 a 100 al fine di rendere coerente la scala di valutazione.</a:t>
            </a:r>
          </a:p>
          <a:p>
            <a:pPr algn="just"/>
            <a:endParaRPr lang="it-IT" dirty="0"/>
          </a:p>
          <a:p>
            <a:pPr algn="just"/>
            <a:r>
              <a:rPr lang="it-IT" dirty="0"/>
              <a:t>Sono inoltre stati </a:t>
            </a:r>
            <a:r>
              <a:rPr lang="it-IT" dirty="0">
                <a:solidFill>
                  <a:srgbClr val="0070C0"/>
                </a:solidFill>
              </a:rPr>
              <a:t>rimossi tutti gli altri </a:t>
            </a:r>
            <a:r>
              <a:rPr lang="it-IT" dirty="0"/>
              <a:t>attributi ai fini di snellire il dataset e renderlo più semplice da utilizzare.</a:t>
            </a:r>
          </a:p>
          <a:p>
            <a:pPr lvl="1" algn="just"/>
            <a:endParaRPr lang="it-IT" dirty="0">
              <a:solidFill>
                <a:srgbClr val="00B050"/>
              </a:solidFill>
            </a:endParaRPr>
          </a:p>
        </p:txBody>
      </p:sp>
      <p:sp>
        <p:nvSpPr>
          <p:cNvPr id="13" name="Titolo 1">
            <a:extLst>
              <a:ext uri="{FF2B5EF4-FFF2-40B4-BE49-F238E27FC236}">
                <a16:creationId xmlns:a16="http://schemas.microsoft.com/office/drawing/2014/main" id="{99A45114-C156-4F6A-AC08-8D30CDF758E4}"/>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PREST. GEN.</a:t>
            </a:r>
            <a:endParaRPr lang="en-US" sz="2400" dirty="0">
              <a:solidFill>
                <a:schemeClr val="bg1"/>
              </a:solidFill>
            </a:endParaRPr>
          </a:p>
        </p:txBody>
      </p:sp>
    </p:spTree>
    <p:extLst>
      <p:ext uri="{BB962C8B-B14F-4D97-AF65-F5344CB8AC3E}">
        <p14:creationId xmlns:p14="http://schemas.microsoft.com/office/powerpoint/2010/main" val="1180049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DA46C43-4ACE-4E2E-8825-FE76A70AAF83}"/>
              </a:ext>
            </a:extLst>
          </p:cNvPr>
          <p:cNvPicPr>
            <a:picLocks noChangeAspect="1"/>
          </p:cNvPicPr>
          <p:nvPr/>
        </p:nvPicPr>
        <p:blipFill rotWithShape="1">
          <a:blip r:embed="rId2"/>
          <a:srcRect l="697" t="1288" r="697" b="833"/>
          <a:stretch/>
        </p:blipFill>
        <p:spPr>
          <a:xfrm>
            <a:off x="395536" y="1340768"/>
            <a:ext cx="8389440" cy="5313312"/>
          </a:xfrm>
          <a:prstGeom prst="rect">
            <a:avLst/>
          </a:prstGeom>
        </p:spPr>
      </p:pic>
      <p:sp>
        <p:nvSpPr>
          <p:cNvPr id="5" name="CasellaDiTesto 4">
            <a:extLst>
              <a:ext uri="{FF2B5EF4-FFF2-40B4-BE49-F238E27FC236}">
                <a16:creationId xmlns:a16="http://schemas.microsoft.com/office/drawing/2014/main" id="{BECF5BEE-81C1-430F-85B8-7A4B47CC2646}"/>
              </a:ext>
            </a:extLst>
          </p:cNvPr>
          <p:cNvSpPr txBox="1"/>
          <p:nvPr/>
        </p:nvSpPr>
        <p:spPr>
          <a:xfrm>
            <a:off x="179512" y="908720"/>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6" name="Titolo 1">
            <a:extLst>
              <a:ext uri="{FF2B5EF4-FFF2-40B4-BE49-F238E27FC236}">
                <a16:creationId xmlns:a16="http://schemas.microsoft.com/office/drawing/2014/main" id="{AB7E78C5-905A-4AD1-B43E-5B41D832CB2C}"/>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PREST. GEN.</a:t>
            </a:r>
            <a:endParaRPr lang="en-US" sz="2400" dirty="0">
              <a:solidFill>
                <a:schemeClr val="bg1"/>
              </a:solidFill>
            </a:endParaRPr>
          </a:p>
        </p:txBody>
      </p:sp>
    </p:spTree>
    <p:extLst>
      <p:ext uri="{BB962C8B-B14F-4D97-AF65-F5344CB8AC3E}">
        <p14:creationId xmlns:p14="http://schemas.microsoft.com/office/powerpoint/2010/main" val="1415498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701824"/>
            <a:ext cx="8229600" cy="1143000"/>
          </a:xfrm>
        </p:spPr>
        <p:txBody>
          <a:bodyPr>
            <a:noAutofit/>
          </a:bodyPr>
          <a:lstStyle/>
          <a:p>
            <a:r>
              <a:rPr lang="it-IT" sz="2700" dirty="0"/>
              <a:t>ESAMI DEL PRIMO ANNO: </a:t>
            </a:r>
            <a:r>
              <a:rPr lang="it-IT" sz="2800" dirty="0" err="1">
                <a:solidFill>
                  <a:schemeClr val="bg1">
                    <a:lumMod val="50000"/>
                  </a:schemeClr>
                </a:solidFill>
              </a:rPr>
              <a:t>dataset_fy.arff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686619"/>
            <a:ext cx="8229600" cy="4766717"/>
          </a:xfrm>
          <a:prstGeom prst="rect">
            <a:avLst/>
          </a:prstGeom>
        </p:spPr>
        <p:txBody>
          <a:bodyPr vert="horz" lIns="91440" tIns="45720" rIns="91440" bIns="45720" rtlCol="0">
            <a:normAutofit fontScale="92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stesse considerazioni espresse nel caso del </a:t>
            </a:r>
            <a:r>
              <a:rPr lang="it-IT" dirty="0" err="1"/>
              <a:t>sottoset</a:t>
            </a:r>
            <a:r>
              <a:rPr lang="it-IT" dirty="0"/>
              <a:t> precedente riguardo all’attributo classe e la rimozione degli attributi non pertinenti all’analisi.</a:t>
            </a:r>
          </a:p>
          <a:p>
            <a:pPr marL="0" indent="0" algn="just">
              <a:buNone/>
            </a:pPr>
            <a:endParaRPr lang="it-IT" dirty="0"/>
          </a:p>
          <a:p>
            <a:pPr algn="just"/>
            <a:r>
              <a:rPr lang="it-IT" dirty="0"/>
              <a:t>Una scelta significativa che è stata fatta è </a:t>
            </a:r>
            <a:r>
              <a:rPr lang="it-IT" dirty="0">
                <a:solidFill>
                  <a:srgbClr val="0070C0"/>
                </a:solidFill>
              </a:rPr>
              <a:t>ignorare i valori mancanti</a:t>
            </a:r>
            <a:r>
              <a:rPr lang="it-IT" dirty="0"/>
              <a:t>: un voto (o una data) non presente può significare che l’esame non è stato superato, oppure che non è stato nemmeno sostenuto. Vista l’impossibilità di distinguere fra queste due situazioni, si è optato per </a:t>
            </a:r>
            <a:r>
              <a:rPr lang="it-IT" dirty="0">
                <a:solidFill>
                  <a:srgbClr val="0070C0"/>
                </a:solidFill>
              </a:rPr>
              <a:t>rimuovere le istanze</a:t>
            </a:r>
            <a:r>
              <a:rPr lang="it-IT" dirty="0"/>
              <a:t> che presentano valori mancanti</a:t>
            </a:r>
            <a:r>
              <a:rPr lang="it-IT" i="1" dirty="0"/>
              <a:t>.</a:t>
            </a:r>
          </a:p>
          <a:p>
            <a:pPr lvl="1" algn="just"/>
            <a:r>
              <a:rPr lang="it-IT" dirty="0">
                <a:solidFill>
                  <a:srgbClr val="FF0000"/>
                </a:solidFill>
              </a:rPr>
              <a:t>Si è ben coscienti che questa decisione limita il tipo di informazione che sarà possibile estrapolare dai dati, ma si ritiene comunque preferibile ottenere poche informazioni corrette che rischiare di trarre conclusioni confuse.</a:t>
            </a:r>
          </a:p>
          <a:p>
            <a:pPr algn="just"/>
            <a:endParaRPr lang="it-IT" dirty="0"/>
          </a:p>
          <a:p>
            <a:pPr algn="just"/>
            <a:r>
              <a:rPr lang="it-IT" dirty="0"/>
              <a:t>Riguardo agli attributi indicanti il voto di un esame, nessuna operazione è stata compiuta in quanto la scala di valutazione risulta già consistente (da 18 a 31). </a:t>
            </a:r>
          </a:p>
          <a:p>
            <a:pPr algn="just"/>
            <a:endParaRPr lang="it-IT" dirty="0"/>
          </a:p>
        </p:txBody>
      </p:sp>
      <p:sp>
        <p:nvSpPr>
          <p:cNvPr id="14" name="Titolo 1">
            <a:extLst>
              <a:ext uri="{FF2B5EF4-FFF2-40B4-BE49-F238E27FC236}">
                <a16:creationId xmlns:a16="http://schemas.microsoft.com/office/drawing/2014/main" id="{74AF2697-5DC0-4CD9-9CF8-8527412089F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PRIMO ANNO</a:t>
            </a:r>
            <a:endParaRPr lang="en-US" sz="2400" dirty="0">
              <a:solidFill>
                <a:schemeClr val="bg1"/>
              </a:solidFill>
            </a:endParaRPr>
          </a:p>
        </p:txBody>
      </p:sp>
    </p:spTree>
    <p:extLst>
      <p:ext uri="{BB962C8B-B14F-4D97-AF65-F5344CB8AC3E}">
        <p14:creationId xmlns:p14="http://schemas.microsoft.com/office/powerpoint/2010/main" val="2174579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701824"/>
            <a:ext cx="8229600" cy="1143000"/>
          </a:xfrm>
        </p:spPr>
        <p:txBody>
          <a:bodyPr>
            <a:noAutofit/>
          </a:bodyPr>
          <a:lstStyle/>
          <a:p>
            <a:r>
              <a:rPr lang="it-IT" sz="2700" dirty="0"/>
              <a:t>ESAMI DEL PRIMO ANNO: </a:t>
            </a:r>
            <a:r>
              <a:rPr lang="it-IT" sz="2800" dirty="0" err="1">
                <a:solidFill>
                  <a:schemeClr val="bg1">
                    <a:lumMod val="50000"/>
                  </a:schemeClr>
                </a:solidFill>
              </a:rPr>
              <a:t>dataset_fy.arff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2204864"/>
            <a:ext cx="8229600" cy="4766717"/>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None/>
            </a:pPr>
            <a:r>
              <a:rPr lang="it-IT" dirty="0">
                <a:solidFill>
                  <a:schemeClr val="bg1">
                    <a:lumMod val="50000"/>
                  </a:schemeClr>
                </a:solidFill>
              </a:rPr>
              <a:t>Ancora sulla scelta di rimuovere le istanze con valori mancanti:</a:t>
            </a:r>
          </a:p>
          <a:p>
            <a:pPr marL="0" indent="0" algn="just">
              <a:buNone/>
            </a:pPr>
            <a:endParaRPr lang="it-IT" dirty="0">
              <a:solidFill>
                <a:schemeClr val="bg1">
                  <a:lumMod val="50000"/>
                </a:schemeClr>
              </a:solidFill>
            </a:endParaRPr>
          </a:p>
          <a:p>
            <a:pPr algn="just"/>
            <a:r>
              <a:rPr lang="it-IT" dirty="0"/>
              <a:t>L’altra ovvia strategia per risolvere questo problema sarebbe stata quella di </a:t>
            </a:r>
            <a:r>
              <a:rPr lang="it-IT" dirty="0">
                <a:solidFill>
                  <a:schemeClr val="bg1">
                    <a:lumMod val="50000"/>
                  </a:schemeClr>
                </a:solidFill>
              </a:rPr>
              <a:t>riempire gli attributi vuoti con la media o la moda dell’attributo.</a:t>
            </a:r>
            <a:r>
              <a:rPr lang="it-IT" dirty="0"/>
              <a:t> Questa strada non è stata scelta a causa della natura dei dati: nonostante per alcune coorti su alcuni esami la distribuzione dei risultati può sembrare gaussiana, in tutti gli altri casi si sarebbe distorta sensibilmente.</a:t>
            </a:r>
          </a:p>
        </p:txBody>
      </p:sp>
      <p:sp>
        <p:nvSpPr>
          <p:cNvPr id="13" name="Titolo 1">
            <a:extLst>
              <a:ext uri="{FF2B5EF4-FFF2-40B4-BE49-F238E27FC236}">
                <a16:creationId xmlns:a16="http://schemas.microsoft.com/office/drawing/2014/main" id="{57181002-2BFC-420B-9603-D988E401C7C8}"/>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PRIMO ANNO</a:t>
            </a:r>
            <a:endParaRPr lang="en-US" sz="2400" dirty="0">
              <a:solidFill>
                <a:schemeClr val="bg1"/>
              </a:solidFill>
            </a:endParaRPr>
          </a:p>
        </p:txBody>
      </p:sp>
    </p:spTree>
    <p:extLst>
      <p:ext uri="{BB962C8B-B14F-4D97-AF65-F5344CB8AC3E}">
        <p14:creationId xmlns:p14="http://schemas.microsoft.com/office/powerpoint/2010/main" val="606924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433DA16F-D536-4619-9DCD-EF2DA640EAA3}"/>
              </a:ext>
            </a:extLst>
          </p:cNvPr>
          <p:cNvPicPr>
            <a:picLocks noChangeAspect="1"/>
          </p:cNvPicPr>
          <p:nvPr/>
        </p:nvPicPr>
        <p:blipFill>
          <a:blip r:embed="rId2"/>
          <a:stretch>
            <a:fillRect/>
          </a:stretch>
        </p:blipFill>
        <p:spPr>
          <a:xfrm>
            <a:off x="-2577" y="1123964"/>
            <a:ext cx="9144000" cy="5734036"/>
          </a:xfrm>
          <a:prstGeom prst="rect">
            <a:avLst/>
          </a:prstGeom>
        </p:spPr>
      </p:pic>
      <p:sp>
        <p:nvSpPr>
          <p:cNvPr id="5" name="CasellaDiTesto 4">
            <a:extLst>
              <a:ext uri="{FF2B5EF4-FFF2-40B4-BE49-F238E27FC236}">
                <a16:creationId xmlns:a16="http://schemas.microsoft.com/office/drawing/2014/main" id="{441C4DC8-3C4D-4FEC-8306-5805693390D0}"/>
              </a:ext>
            </a:extLst>
          </p:cNvPr>
          <p:cNvSpPr txBox="1"/>
          <p:nvPr/>
        </p:nvSpPr>
        <p:spPr>
          <a:xfrm>
            <a:off x="35496" y="764704"/>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6" name="Titolo 1">
            <a:extLst>
              <a:ext uri="{FF2B5EF4-FFF2-40B4-BE49-F238E27FC236}">
                <a16:creationId xmlns:a16="http://schemas.microsoft.com/office/drawing/2014/main" id="{F7146A03-5206-498D-9012-91F34CD2CFF0}"/>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PRIMO ANNO</a:t>
            </a:r>
            <a:endParaRPr lang="en-US" sz="2400" dirty="0">
              <a:solidFill>
                <a:schemeClr val="bg1"/>
              </a:solidFill>
            </a:endParaRPr>
          </a:p>
        </p:txBody>
      </p:sp>
    </p:spTree>
    <p:extLst>
      <p:ext uri="{BB962C8B-B14F-4D97-AF65-F5344CB8AC3E}">
        <p14:creationId xmlns:p14="http://schemas.microsoft.com/office/powerpoint/2010/main" val="2790463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TOTALITÀ DEL DATASET: </a:t>
            </a:r>
            <a:r>
              <a:rPr lang="it-IT" sz="2800" dirty="0" err="1">
                <a:solidFill>
                  <a:schemeClr val="bg1">
                    <a:lumMod val="50000"/>
                  </a:schemeClr>
                </a:solidFill>
              </a:rPr>
              <a:t>dataset_tot.arff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467544" y="2060848"/>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considerazioni espresse precedentemente riguardo all’attributo</a:t>
            </a:r>
            <a:r>
              <a:rPr lang="it-IT" dirty="0">
                <a:solidFill>
                  <a:srgbClr val="0070C0"/>
                </a:solidFill>
              </a:rPr>
              <a:t> classe</a:t>
            </a:r>
            <a:r>
              <a:rPr lang="it-IT" dirty="0"/>
              <a:t>, alla </a:t>
            </a:r>
            <a:r>
              <a:rPr lang="it-IT" dirty="0">
                <a:solidFill>
                  <a:srgbClr val="0070C0"/>
                </a:solidFill>
              </a:rPr>
              <a:t>normalizzazione</a:t>
            </a:r>
            <a:r>
              <a:rPr lang="it-IT" dirty="0"/>
              <a:t> degli attributi numerici e alla scelta di </a:t>
            </a:r>
            <a:r>
              <a:rPr lang="it-IT" dirty="0">
                <a:solidFill>
                  <a:srgbClr val="0070C0"/>
                </a:solidFill>
              </a:rPr>
              <a:t>ignorare i valori mancanti</a:t>
            </a:r>
            <a:r>
              <a:rPr lang="it-IT" dirty="0"/>
              <a:t>.</a:t>
            </a:r>
          </a:p>
          <a:p>
            <a:pPr lvl="1" algn="just"/>
            <a:r>
              <a:rPr lang="it-IT" sz="1600" dirty="0">
                <a:solidFill>
                  <a:schemeClr val="bg1">
                    <a:lumMod val="50000"/>
                  </a:schemeClr>
                </a:solidFill>
              </a:rPr>
              <a:t>Riguardo alla normalizzazione: un attributo voto pari a zero significa che è stato conseguito il voto minimo sufficiente per quella materia, non che l’esame non è stato superato!</a:t>
            </a:r>
          </a:p>
          <a:p>
            <a:pPr algn="just"/>
            <a:endParaRPr lang="it-IT" dirty="0"/>
          </a:p>
          <a:p>
            <a:pPr algn="just"/>
            <a:r>
              <a:rPr lang="it-IT" dirty="0"/>
              <a:t>Riguardo ad </a:t>
            </a:r>
            <a:r>
              <a:rPr lang="it-IT" i="1" dirty="0"/>
              <a:t>Inglese</a:t>
            </a:r>
            <a:r>
              <a:rPr lang="it-IT" dirty="0"/>
              <a:t> e </a:t>
            </a:r>
            <a:r>
              <a:rPr lang="it-IT" i="1" dirty="0"/>
              <a:t>Competenze</a:t>
            </a:r>
            <a:r>
              <a:rPr lang="it-IT" dirty="0"/>
              <a:t> </a:t>
            </a:r>
            <a:r>
              <a:rPr lang="it-IT" i="1" dirty="0"/>
              <a:t>Aziendali,</a:t>
            </a:r>
            <a:r>
              <a:rPr lang="it-IT" dirty="0"/>
              <a:t> non ci sono ovviamente dati relativi al voto: la presenza di un valore nell’attributo data è indice dell’avvenuta acquisizione dell’idoneità. </a:t>
            </a:r>
            <a:r>
              <a:rPr lang="it-IT" dirty="0">
                <a:solidFill>
                  <a:srgbClr val="0070C0"/>
                </a:solidFill>
              </a:rPr>
              <a:t>Gli attributi relativi alla valutazione di questi due corsi sono stati semplicemente eliminati</a:t>
            </a:r>
            <a:r>
              <a:rPr lang="it-IT" dirty="0"/>
              <a:t>.</a:t>
            </a:r>
          </a:p>
          <a:p>
            <a:pPr algn="just"/>
            <a:endParaRPr lang="it-IT" dirty="0"/>
          </a:p>
        </p:txBody>
      </p:sp>
      <p:sp>
        <p:nvSpPr>
          <p:cNvPr id="14" name="Titolo 1">
            <a:extLst>
              <a:ext uri="{FF2B5EF4-FFF2-40B4-BE49-F238E27FC236}">
                <a16:creationId xmlns:a16="http://schemas.microsoft.com/office/drawing/2014/main" id="{42DB3707-21C9-48D1-B7B2-B5432493365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TUTTO IL DATASET</a:t>
            </a:r>
            <a:endParaRPr lang="en-US" sz="2400" dirty="0">
              <a:solidFill>
                <a:schemeClr val="bg1"/>
              </a:solidFill>
            </a:endParaRPr>
          </a:p>
        </p:txBody>
      </p:sp>
    </p:spTree>
    <p:extLst>
      <p:ext uri="{BB962C8B-B14F-4D97-AF65-F5344CB8AC3E}">
        <p14:creationId xmlns:p14="http://schemas.microsoft.com/office/powerpoint/2010/main" val="594740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6645B02-7D19-47DF-AF35-6848CA195F3F}"/>
              </a:ext>
            </a:extLst>
          </p:cNvPr>
          <p:cNvPicPr>
            <a:picLocks noChangeAspect="1"/>
          </p:cNvPicPr>
          <p:nvPr/>
        </p:nvPicPr>
        <p:blipFill>
          <a:blip r:embed="rId2"/>
          <a:stretch>
            <a:fillRect/>
          </a:stretch>
        </p:blipFill>
        <p:spPr>
          <a:xfrm>
            <a:off x="1" y="836713"/>
            <a:ext cx="9144000" cy="6021288"/>
          </a:xfrm>
          <a:prstGeom prst="rect">
            <a:avLst/>
          </a:prstGeom>
        </p:spPr>
      </p:pic>
      <p:sp>
        <p:nvSpPr>
          <p:cNvPr id="6" name="Titolo 1">
            <a:extLst>
              <a:ext uri="{FF2B5EF4-FFF2-40B4-BE49-F238E27FC236}">
                <a16:creationId xmlns:a16="http://schemas.microsoft.com/office/drawing/2014/main" id="{8B558D66-B033-44AA-8FAE-F1A060AFC11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TUTTO IL DATASET</a:t>
            </a:r>
            <a:endParaRPr lang="en-US" sz="2400" dirty="0">
              <a:solidFill>
                <a:schemeClr val="bg1"/>
              </a:solidFill>
            </a:endParaRPr>
          </a:p>
        </p:txBody>
      </p:sp>
    </p:spTree>
    <p:extLst>
      <p:ext uri="{BB962C8B-B14F-4D97-AF65-F5344CB8AC3E}">
        <p14:creationId xmlns:p14="http://schemas.microsoft.com/office/powerpoint/2010/main" val="1302608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917848"/>
            <a:ext cx="8229600" cy="1143000"/>
          </a:xfrm>
        </p:spPr>
        <p:txBody>
          <a:bodyPr>
            <a:noAutofit/>
          </a:bodyPr>
          <a:lstStyle/>
          <a:p>
            <a:r>
              <a:rPr lang="it-IT" sz="2700" i="1" dirty="0"/>
              <a:t>‘’ALGORITMO’’</a:t>
            </a:r>
            <a:r>
              <a:rPr lang="it-IT" sz="2700" dirty="0"/>
              <a:t> DI CLUSTER ANALYSIS</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2050504"/>
            <a:ext cx="8229600" cy="4114800"/>
          </a:xfrm>
        </p:spPr>
        <p:txBody>
          <a:bodyPr>
            <a:normAutofit/>
          </a:bodyPr>
          <a:lstStyle/>
          <a:p>
            <a:pPr algn="just"/>
            <a:r>
              <a:rPr lang="it-IT" dirty="0"/>
              <a:t>Per ogni dataset </a:t>
            </a:r>
            <a:r>
              <a:rPr lang="it-IT" dirty="0" err="1"/>
              <a:t>preprocessato</a:t>
            </a:r>
            <a:r>
              <a:rPr lang="it-IT" dirty="0"/>
              <a:t>, si applicherà ripetutamente un algoritmo di </a:t>
            </a:r>
            <a:r>
              <a:rPr lang="it-IT" dirty="0" err="1"/>
              <a:t>clustering</a:t>
            </a:r>
            <a:r>
              <a:rPr lang="it-IT" dirty="0"/>
              <a:t> cambiandone di volta in volta i parametri </a:t>
            </a:r>
            <a:r>
              <a:rPr lang="it-IT" sz="1900" dirty="0"/>
              <a:t>(ad esempio, il </a:t>
            </a:r>
            <a:r>
              <a:rPr lang="it-IT" sz="1900" dirty="0" err="1"/>
              <a:t>seed</a:t>
            </a:r>
            <a:r>
              <a:rPr lang="it-IT" sz="1900" dirty="0"/>
              <a:t> per generare casualmente la posizione dei </a:t>
            </a:r>
            <a:r>
              <a:rPr lang="it-IT" sz="1900" dirty="0" err="1"/>
              <a:t>centroidi</a:t>
            </a:r>
            <a:r>
              <a:rPr lang="it-IT" sz="1900" dirty="0"/>
              <a:t> iniziali) </a:t>
            </a:r>
            <a:r>
              <a:rPr lang="it-IT" dirty="0"/>
              <a:t>e valutandone le prestazioni. </a:t>
            </a:r>
          </a:p>
          <a:p>
            <a:pPr marL="0" indent="0" algn="just">
              <a:buNone/>
            </a:pPr>
            <a:endParaRPr lang="it-IT" dirty="0"/>
          </a:p>
          <a:p>
            <a:pPr lvl="1" algn="just"/>
            <a:r>
              <a:rPr lang="it-IT" dirty="0"/>
              <a:t>Si prevede di usare due algoritmi di </a:t>
            </a:r>
            <a:r>
              <a:rPr lang="it-IT" dirty="0" err="1">
                <a:solidFill>
                  <a:srgbClr val="FF0000"/>
                </a:solidFill>
              </a:rPr>
              <a:t>clustering</a:t>
            </a:r>
            <a:r>
              <a:rPr lang="it-IT" dirty="0">
                <a:solidFill>
                  <a:srgbClr val="FF0000"/>
                </a:solidFill>
              </a:rPr>
              <a:t> partizionale</a:t>
            </a:r>
            <a:r>
              <a:rPr lang="it-IT" dirty="0"/>
              <a:t>: </a:t>
            </a:r>
          </a:p>
          <a:p>
            <a:pPr lvl="2" algn="just"/>
            <a:r>
              <a:rPr lang="it-IT" dirty="0">
                <a:solidFill>
                  <a:srgbClr val="C00000"/>
                </a:solidFill>
              </a:rPr>
              <a:t>K-MEANS</a:t>
            </a:r>
          </a:p>
          <a:p>
            <a:pPr lvl="2" algn="just"/>
            <a:r>
              <a:rPr lang="it-IT" dirty="0">
                <a:solidFill>
                  <a:srgbClr val="C00000"/>
                </a:solidFill>
              </a:rPr>
              <a:t>DBSCAN</a:t>
            </a:r>
          </a:p>
          <a:p>
            <a:pPr marL="685800" lvl="2" indent="0" algn="just">
              <a:buNone/>
            </a:pPr>
            <a:endParaRPr lang="it-IT" dirty="0">
              <a:solidFill>
                <a:srgbClr val="C00000"/>
              </a:solidFill>
            </a:endParaRPr>
          </a:p>
          <a:p>
            <a:pPr lvl="1" algn="just"/>
            <a:r>
              <a:rPr lang="it-IT" dirty="0"/>
              <a:t>Inoltre, si userà anche un algoritmo </a:t>
            </a:r>
            <a:r>
              <a:rPr lang="it-IT" dirty="0" err="1"/>
              <a:t>agglomerativo</a:t>
            </a:r>
            <a:r>
              <a:rPr lang="it-IT" dirty="0"/>
              <a:t> per la creazione di </a:t>
            </a:r>
            <a:r>
              <a:rPr lang="it-IT" dirty="0">
                <a:solidFill>
                  <a:srgbClr val="FF0000"/>
                </a:solidFill>
              </a:rPr>
              <a:t>cluster gerarchici</a:t>
            </a:r>
            <a:r>
              <a:rPr lang="it-IT" dirty="0"/>
              <a:t>.</a:t>
            </a:r>
          </a:p>
        </p:txBody>
      </p:sp>
    </p:spTree>
    <p:extLst>
      <p:ext uri="{BB962C8B-B14F-4D97-AF65-F5344CB8AC3E}">
        <p14:creationId xmlns:p14="http://schemas.microsoft.com/office/powerpoint/2010/main" val="121729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DB8311-28AC-4322-BAB4-1A023048D71F}"/>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CC238F9E-7369-42B5-8E90-F7EFC93ED268}"/>
              </a:ext>
            </a:extLst>
          </p:cNvPr>
          <p:cNvSpPr>
            <a:spLocks noGrp="1"/>
          </p:cNvSpPr>
          <p:nvPr>
            <p:ph idx="1"/>
          </p:nvPr>
        </p:nvSpPr>
        <p:spPr>
          <a:xfrm>
            <a:off x="457200" y="1981200"/>
            <a:ext cx="8229600" cy="1219200"/>
          </a:xfrm>
        </p:spPr>
        <p:txBody>
          <a:bodyPr>
            <a:normAutofit fontScale="70000" lnSpcReduction="20000"/>
          </a:bodyPr>
          <a:lstStyle/>
          <a:p>
            <a:pPr algn="just"/>
            <a:r>
              <a:rPr lang="it-IT" sz="2800" dirty="0"/>
              <a:t>Sono stati programmati degli script in linguaggio </a:t>
            </a:r>
            <a:r>
              <a:rPr lang="it-IT" sz="2800" b="1" dirty="0">
                <a:solidFill>
                  <a:srgbClr val="FF0000"/>
                </a:solidFill>
              </a:rPr>
              <a:t>R</a:t>
            </a:r>
            <a:r>
              <a:rPr lang="it-IT" sz="2800" dirty="0"/>
              <a:t> per avvalersi di alcune tecniche di visualizzazione.</a:t>
            </a:r>
          </a:p>
          <a:p>
            <a:pPr marL="0" indent="0" algn="just">
              <a:buNone/>
            </a:pPr>
            <a:endParaRPr lang="it-IT" sz="2800" dirty="0"/>
          </a:p>
          <a:p>
            <a:pPr algn="just"/>
            <a:r>
              <a:rPr lang="it-IT" sz="2800" dirty="0"/>
              <a:t>Preparazione del dataset:</a:t>
            </a:r>
          </a:p>
          <a:p>
            <a:endParaRPr lang="en-US" dirty="0"/>
          </a:p>
        </p:txBody>
      </p:sp>
      <p:sp>
        <p:nvSpPr>
          <p:cNvPr id="4" name="CasellaDiTesto 3">
            <a:extLst>
              <a:ext uri="{FF2B5EF4-FFF2-40B4-BE49-F238E27FC236}">
                <a16:creationId xmlns:a16="http://schemas.microsoft.com/office/drawing/2014/main" id="{4D7DE968-07D5-4816-AE85-8F06E200182B}"/>
              </a:ext>
            </a:extLst>
          </p:cNvPr>
          <p:cNvSpPr txBox="1"/>
          <p:nvPr/>
        </p:nvSpPr>
        <p:spPr>
          <a:xfrm>
            <a:off x="1371600" y="3268267"/>
            <a:ext cx="7343677" cy="2816156"/>
          </a:xfrm>
          <a:prstGeom prst="rect">
            <a:avLst/>
          </a:prstGeom>
          <a:noFill/>
        </p:spPr>
        <p:txBody>
          <a:bodyPr wrap="non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set the repo root path before importing data!!!</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setwd</a:t>
            </a:r>
            <a:r>
              <a:rPr lang="en-US" sz="1200" dirty="0">
                <a:solidFill>
                  <a:srgbClr val="002060"/>
                </a:solidFill>
                <a:latin typeface="Courier New" panose="02070309020205020404" pitchFamily="49" charset="0"/>
                <a:cs typeface="Courier New" panose="02070309020205020404" pitchFamily="49" charset="0"/>
              </a:rPr>
              <a:t>("C:/simone_robamia/unifi/datamining-class-homework/")</a:t>
            </a:r>
            <a:endParaRPr lang="it-IT" sz="1200" dirty="0">
              <a:solidFill>
                <a:srgbClr val="002060"/>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 &lt;- read.csv("res/TRE ANNI IMMATRICOLATI 2010-2013 PER STUDENTI.csv")</a:t>
            </a:r>
          </a:p>
          <a:p>
            <a:r>
              <a:rPr lang="it-IT" sz="1200" dirty="0">
                <a:solidFill>
                  <a:schemeClr val="bg1">
                    <a:lumMod val="50000"/>
                  </a:schemeClr>
                </a:solidFill>
                <a:latin typeface="Courier New" panose="02070309020205020404" pitchFamily="49" charset="0"/>
                <a:cs typeface="Courier New" panose="02070309020205020404" pitchFamily="49" charset="0"/>
              </a:rPr>
              <a:t> </a:t>
            </a:r>
          </a:p>
          <a:p>
            <a:r>
              <a:rPr lang="en-US" sz="1200" dirty="0">
                <a:solidFill>
                  <a:schemeClr val="bg1">
                    <a:lumMod val="50000"/>
                  </a:schemeClr>
                </a:solidFill>
                <a:latin typeface="Courier New" panose="02070309020205020404" pitchFamily="49" charset="0"/>
                <a:cs typeface="Courier New" panose="02070309020205020404" pitchFamily="49" charset="0"/>
              </a:rPr>
              <a:t># gather some info about the imported dataset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str</a:t>
            </a:r>
            <a:r>
              <a:rPr lang="en-US" sz="1200" dirty="0">
                <a:solidFill>
                  <a:srgbClr val="002060"/>
                </a:solidFill>
                <a:latin typeface="Courier New" panose="02070309020205020404" pitchFamily="49" charset="0"/>
                <a:cs typeface="Courier New" panose="02070309020205020404" pitchFamily="49" charset="0"/>
              </a:rPr>
              <a:t>(students)</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ADJUST DATA ATTRIBUTES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convert "</a:t>
            </a:r>
            <a:r>
              <a:rPr lang="en-US" sz="1200" dirty="0" err="1">
                <a:solidFill>
                  <a:schemeClr val="bg1">
                    <a:lumMod val="50000"/>
                  </a:schemeClr>
                </a:solidFill>
                <a:latin typeface="Courier New" panose="02070309020205020404" pitchFamily="49" charset="0"/>
                <a:cs typeface="Courier New" panose="02070309020205020404" pitchFamily="49" charset="0"/>
              </a:rPr>
              <a:t>coorte</a:t>
            </a:r>
            <a:r>
              <a:rPr lang="en-US" sz="1200" dirty="0">
                <a:solidFill>
                  <a:schemeClr val="bg1">
                    <a:lumMod val="50000"/>
                  </a:schemeClr>
                </a:solidFill>
                <a:latin typeface="Courier New" panose="02070309020205020404" pitchFamily="49" charset="0"/>
                <a:cs typeface="Courier New" panose="02070309020205020404" pitchFamily="49" charset="0"/>
              </a:rPr>
              <a:t>" to nominal by making it a factor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students[, c(1)] &lt;- </a:t>
            </a:r>
            <a:r>
              <a:rPr lang="en-US" sz="1200" dirty="0" err="1">
                <a:solidFill>
                  <a:srgbClr val="002060"/>
                </a:solidFill>
                <a:latin typeface="Courier New" panose="02070309020205020404" pitchFamily="49" charset="0"/>
                <a:cs typeface="Courier New" panose="02070309020205020404" pitchFamily="49" charset="0"/>
              </a:rPr>
              <a:t>sapply</a:t>
            </a:r>
            <a:r>
              <a:rPr lang="en-US" sz="1200" dirty="0">
                <a:solidFill>
                  <a:srgbClr val="002060"/>
                </a:solidFill>
                <a:latin typeface="Courier New" panose="02070309020205020404" pitchFamily="49" charset="0"/>
                <a:cs typeface="Courier New" panose="02070309020205020404" pitchFamily="49" charset="0"/>
              </a:rPr>
              <a:t>(students[, c(1)], factor)</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ok, let's take a look at it now</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str</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r>
              <a:rPr lang="it-IT" sz="1200" dirty="0" err="1">
                <a:solidFill>
                  <a:srgbClr val="002060"/>
                </a:solidFill>
                <a:latin typeface="Courier New" panose="02070309020205020404" pitchFamily="49" charset="0"/>
                <a:cs typeface="Courier New" panose="02070309020205020404" pitchFamily="49" charset="0"/>
              </a:rPr>
              <a:t>summary</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0630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45840"/>
            <a:ext cx="8229600" cy="1143000"/>
          </a:xfrm>
        </p:spPr>
        <p:txBody>
          <a:bodyPr>
            <a:noAutofit/>
          </a:bodyPr>
          <a:lstStyle/>
          <a:p>
            <a:r>
              <a:rPr lang="it-IT" sz="2700" i="1" dirty="0"/>
              <a:t>‘’ALGORITMO’’</a:t>
            </a:r>
            <a:r>
              <a:rPr lang="it-IT" sz="2700" dirty="0"/>
              <a:t> DI CLUSTER ANALYSIS</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2420888"/>
            <a:ext cx="8229600" cy="4114800"/>
          </a:xfrm>
        </p:spPr>
        <p:txBody>
          <a:bodyPr>
            <a:normAutofit/>
          </a:bodyPr>
          <a:lstStyle/>
          <a:p>
            <a:pPr algn="just"/>
            <a:r>
              <a:rPr lang="it-IT" dirty="0"/>
              <a:t>Una volta ottenuto un risultato soddisfacente, si eseguiranno (se necessarie) delle operazioni di </a:t>
            </a:r>
            <a:r>
              <a:rPr lang="it-IT" i="1" dirty="0" err="1"/>
              <a:t>postprocessing</a:t>
            </a:r>
            <a:r>
              <a:rPr lang="it-IT" dirty="0"/>
              <a:t> per rendere comprensibili e presentabili le informazioni ottenute.</a:t>
            </a:r>
          </a:p>
          <a:p>
            <a:pPr algn="just"/>
            <a:endParaRPr lang="it-IT" dirty="0"/>
          </a:p>
          <a:p>
            <a:pPr algn="just"/>
            <a:r>
              <a:rPr lang="it-IT" dirty="0"/>
              <a:t>Si commenterà poi quanto ottenuto evidenziando i punti interessanti e cercando di trarne delle conclusioni.</a:t>
            </a:r>
          </a:p>
        </p:txBody>
      </p:sp>
    </p:spTree>
    <p:extLst>
      <p:ext uri="{BB962C8B-B14F-4D97-AF65-F5344CB8AC3E}">
        <p14:creationId xmlns:p14="http://schemas.microsoft.com/office/powerpoint/2010/main" val="2012740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IMPOSTAZIONI ALGORITMI</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67544" y="1690152"/>
            <a:ext cx="8229600" cy="4403144"/>
          </a:xfrm>
        </p:spPr>
        <p:txBody>
          <a:bodyPr>
            <a:normAutofit/>
          </a:bodyPr>
          <a:lstStyle/>
          <a:p>
            <a:pPr marL="0" indent="0" algn="just">
              <a:buNone/>
            </a:pPr>
            <a:r>
              <a:rPr lang="it-IT" sz="2200" dirty="0"/>
              <a:t>Impostazioni comuni ai vari algoritmi di </a:t>
            </a:r>
            <a:r>
              <a:rPr lang="it-IT" sz="2200" dirty="0" err="1"/>
              <a:t>clustering</a:t>
            </a:r>
            <a:r>
              <a:rPr lang="it-IT" sz="2200" dirty="0"/>
              <a:t> impiegati: </a:t>
            </a:r>
          </a:p>
          <a:p>
            <a:pPr marL="0" indent="0" algn="ctr">
              <a:buNone/>
            </a:pPr>
            <a:r>
              <a:rPr lang="it-IT" sz="2200" b="1" dirty="0"/>
              <a:t>K-MEANS</a:t>
            </a:r>
          </a:p>
          <a:p>
            <a:pPr algn="just"/>
            <a:endParaRPr lang="it-IT" sz="1800" dirty="0"/>
          </a:p>
          <a:p>
            <a:pPr algn="just"/>
            <a:endParaRPr lang="it-IT" sz="1800" dirty="0"/>
          </a:p>
          <a:p>
            <a:pPr algn="just"/>
            <a:endParaRPr lang="it-IT" sz="1800" dirty="0"/>
          </a:p>
          <a:p>
            <a:pPr algn="just"/>
            <a:endParaRPr lang="it-IT" sz="1800" dirty="0"/>
          </a:p>
          <a:p>
            <a:pPr marL="0" indent="0" algn="just">
              <a:buNone/>
            </a:pPr>
            <a:endParaRPr lang="it-IT" sz="1800" dirty="0"/>
          </a:p>
          <a:p>
            <a:pPr marL="0" indent="0" algn="just">
              <a:buNone/>
            </a:pPr>
            <a:endParaRPr lang="it-IT" sz="1800" dirty="0"/>
          </a:p>
          <a:p>
            <a:pPr algn="just"/>
            <a:r>
              <a:rPr lang="it-IT" sz="2000" dirty="0"/>
              <a:t>La distanza euclidea è una metrica per la distanza lineare piuttosto standard, non si sono viste ragioni per cui non potrebbe essere utilizzata su questo dataset.</a:t>
            </a:r>
          </a:p>
          <a:p>
            <a:pPr algn="just"/>
            <a:endParaRPr lang="it-IT" sz="1800" dirty="0"/>
          </a:p>
          <a:p>
            <a:pPr algn="just"/>
            <a:endParaRPr lang="it-IT" sz="1800" dirty="0"/>
          </a:p>
          <a:p>
            <a:pPr algn="just"/>
            <a:endParaRPr lang="it-IT" sz="1800" dirty="0"/>
          </a:p>
        </p:txBody>
      </p:sp>
      <p:pic>
        <p:nvPicPr>
          <p:cNvPr id="14" name="Immagine 13">
            <a:extLst>
              <a:ext uri="{FF2B5EF4-FFF2-40B4-BE49-F238E27FC236}">
                <a16:creationId xmlns:a16="http://schemas.microsoft.com/office/drawing/2014/main" id="{308C74C4-E63C-43CF-8511-DF9D91A0B6EA}"/>
              </a:ext>
            </a:extLst>
          </p:cNvPr>
          <p:cNvPicPr>
            <a:picLocks noChangeAspect="1"/>
          </p:cNvPicPr>
          <p:nvPr/>
        </p:nvPicPr>
        <p:blipFill>
          <a:blip r:embed="rId2"/>
          <a:stretch>
            <a:fillRect/>
          </a:stretch>
        </p:blipFill>
        <p:spPr>
          <a:xfrm>
            <a:off x="1560588" y="3140968"/>
            <a:ext cx="6022824" cy="1142260"/>
          </a:xfrm>
          <a:prstGeom prst="rect">
            <a:avLst/>
          </a:prstGeom>
        </p:spPr>
      </p:pic>
    </p:spTree>
    <p:extLst>
      <p:ext uri="{BB962C8B-B14F-4D97-AF65-F5344CB8AC3E}">
        <p14:creationId xmlns:p14="http://schemas.microsoft.com/office/powerpoint/2010/main" val="3066013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1124744"/>
            <a:ext cx="8229600" cy="5688632"/>
          </a:xfrm>
        </p:spPr>
        <p:txBody>
          <a:bodyPr>
            <a:normAutofit/>
          </a:bodyPr>
          <a:lstStyle/>
          <a:p>
            <a:pPr marL="0" indent="0" algn="just">
              <a:buNone/>
            </a:pPr>
            <a:r>
              <a:rPr lang="it-IT" sz="2200" dirty="0"/>
              <a:t>Impostazioni comuni ai vari algoritmi di </a:t>
            </a:r>
            <a:r>
              <a:rPr lang="it-IT" sz="2200" dirty="0" err="1"/>
              <a:t>clustering</a:t>
            </a:r>
            <a:r>
              <a:rPr lang="it-IT" sz="2200" dirty="0"/>
              <a:t> impiegati: </a:t>
            </a:r>
            <a:r>
              <a:rPr lang="it-IT" sz="2200" b="1" dirty="0"/>
              <a:t>DBSCAN</a:t>
            </a:r>
          </a:p>
          <a:p>
            <a:pPr marL="0" indent="0" algn="just">
              <a:buNone/>
            </a:pPr>
            <a:endParaRPr lang="it-IT" sz="2200" b="1" dirty="0"/>
          </a:p>
          <a:p>
            <a:pPr algn="just"/>
            <a:endParaRPr lang="it-IT" sz="1800" dirty="0"/>
          </a:p>
          <a:p>
            <a:pPr algn="just"/>
            <a:endParaRPr lang="it-IT" sz="1800" dirty="0"/>
          </a:p>
          <a:p>
            <a:pPr marL="0" indent="0" algn="just">
              <a:buNone/>
            </a:pPr>
            <a:endParaRPr lang="it-IT" sz="1800" dirty="0"/>
          </a:p>
          <a:p>
            <a:pPr marL="0" indent="0" algn="just">
              <a:buNone/>
            </a:pPr>
            <a:endParaRPr lang="it-IT" sz="1800" dirty="0"/>
          </a:p>
          <a:p>
            <a:pPr marL="0" indent="0" algn="just">
              <a:buNone/>
            </a:pPr>
            <a:endParaRPr lang="it-IT" sz="1800" dirty="0"/>
          </a:p>
          <a:p>
            <a:pPr algn="just"/>
            <a:r>
              <a:rPr lang="it-IT" sz="1800" dirty="0"/>
              <a:t>Nella distanza euclidea è stato settato a </a:t>
            </a:r>
            <a:r>
              <a:rPr lang="it-IT" sz="1800" i="1" dirty="0" err="1"/>
              <a:t>true</a:t>
            </a:r>
            <a:r>
              <a:rPr lang="it-IT" sz="1800" dirty="0"/>
              <a:t> questo flag in quanto ogni attributo numerico ha già una scala di valori consistente. Inoltre, questo consente di poter impostare valori su una scala da 0 a 100 (in linea con quella degli attributi) per il parametro epsilon di DBSCAN:</a:t>
            </a:r>
          </a:p>
          <a:p>
            <a:pPr marL="0" indent="0" algn="just">
              <a:buNone/>
            </a:pPr>
            <a:endParaRPr lang="it-IT" sz="1800" dirty="0"/>
          </a:p>
        </p:txBody>
      </p:sp>
      <p:pic>
        <p:nvPicPr>
          <p:cNvPr id="5" name="Immagine 4">
            <a:extLst>
              <a:ext uri="{FF2B5EF4-FFF2-40B4-BE49-F238E27FC236}">
                <a16:creationId xmlns:a16="http://schemas.microsoft.com/office/drawing/2014/main" id="{8A5E1CC1-3426-4909-AE16-731320B8C526}"/>
              </a:ext>
            </a:extLst>
          </p:cNvPr>
          <p:cNvPicPr>
            <a:picLocks noChangeAspect="1"/>
          </p:cNvPicPr>
          <p:nvPr/>
        </p:nvPicPr>
        <p:blipFill>
          <a:blip r:embed="rId2"/>
          <a:stretch>
            <a:fillRect/>
          </a:stretch>
        </p:blipFill>
        <p:spPr>
          <a:xfrm>
            <a:off x="1432729" y="2811464"/>
            <a:ext cx="6401870" cy="482624"/>
          </a:xfrm>
          <a:prstGeom prst="rect">
            <a:avLst/>
          </a:prstGeom>
        </p:spPr>
      </p:pic>
      <p:pic>
        <p:nvPicPr>
          <p:cNvPr id="7" name="Immagine 6">
            <a:extLst>
              <a:ext uri="{FF2B5EF4-FFF2-40B4-BE49-F238E27FC236}">
                <a16:creationId xmlns:a16="http://schemas.microsoft.com/office/drawing/2014/main" id="{6327CE6B-7B82-4D42-9EE3-60F639D3A68E}"/>
              </a:ext>
            </a:extLst>
          </p:cNvPr>
          <p:cNvPicPr>
            <a:picLocks noChangeAspect="1"/>
          </p:cNvPicPr>
          <p:nvPr/>
        </p:nvPicPr>
        <p:blipFill>
          <a:blip r:embed="rId3"/>
          <a:stretch>
            <a:fillRect/>
          </a:stretch>
        </p:blipFill>
        <p:spPr>
          <a:xfrm>
            <a:off x="1490307" y="2115372"/>
            <a:ext cx="6286714" cy="577520"/>
          </a:xfrm>
          <a:prstGeom prst="rect">
            <a:avLst/>
          </a:prstGeom>
        </p:spPr>
      </p:pic>
      <p:pic>
        <p:nvPicPr>
          <p:cNvPr id="8" name="Immagine 7">
            <a:extLst>
              <a:ext uri="{FF2B5EF4-FFF2-40B4-BE49-F238E27FC236}">
                <a16:creationId xmlns:a16="http://schemas.microsoft.com/office/drawing/2014/main" id="{E960F73C-AF0C-413C-9822-563979ED7799}"/>
              </a:ext>
            </a:extLst>
          </p:cNvPr>
          <p:cNvPicPr>
            <a:picLocks noChangeAspect="1"/>
          </p:cNvPicPr>
          <p:nvPr/>
        </p:nvPicPr>
        <p:blipFill>
          <a:blip r:embed="rId4"/>
          <a:stretch>
            <a:fillRect/>
          </a:stretch>
        </p:blipFill>
        <p:spPr>
          <a:xfrm>
            <a:off x="1404162" y="4968043"/>
            <a:ext cx="6462140" cy="1197261"/>
          </a:xfrm>
          <a:prstGeom prst="rect">
            <a:avLst/>
          </a:prstGeom>
        </p:spPr>
      </p:pic>
      <p:sp>
        <p:nvSpPr>
          <p:cNvPr id="14" name="Titolo 1">
            <a:extLst>
              <a:ext uri="{FF2B5EF4-FFF2-40B4-BE49-F238E27FC236}">
                <a16:creationId xmlns:a16="http://schemas.microsoft.com/office/drawing/2014/main" id="{58903378-FC01-4358-BF63-3037E1FB512A}"/>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IMPOSTAZIONI ALGORITMI</a:t>
            </a:r>
            <a:endParaRPr lang="en-US" sz="2400" dirty="0">
              <a:solidFill>
                <a:schemeClr val="bg1"/>
              </a:solidFill>
            </a:endParaRPr>
          </a:p>
        </p:txBody>
      </p:sp>
    </p:spTree>
    <p:extLst>
      <p:ext uri="{BB962C8B-B14F-4D97-AF65-F5344CB8AC3E}">
        <p14:creationId xmlns:p14="http://schemas.microsoft.com/office/powerpoint/2010/main" val="2462833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id="{06404A80-AB25-46AA-AACA-C85B9C0735BB}"/>
              </a:ext>
            </a:extLst>
          </p:cNvPr>
          <p:cNvSpPr txBox="1"/>
          <p:nvPr/>
        </p:nvSpPr>
        <p:spPr>
          <a:xfrm>
            <a:off x="190763" y="908720"/>
            <a:ext cx="8701717" cy="400110"/>
          </a:xfrm>
          <a:prstGeom prst="rect">
            <a:avLst/>
          </a:prstGeom>
          <a:noFill/>
        </p:spPr>
        <p:txBody>
          <a:bodyPr wrap="square" rtlCol="0">
            <a:spAutoFit/>
          </a:bodyPr>
          <a:lstStyle/>
          <a:p>
            <a:r>
              <a:rPr lang="it-IT" sz="2000" b="1" dirty="0"/>
              <a:t>K-MEANS, 3 cluster</a:t>
            </a:r>
            <a:r>
              <a:rPr lang="it-IT" sz="2000" dirty="0"/>
              <a:t>: isolare gli studenti peggiori, medi e migliori.</a:t>
            </a:r>
            <a:endParaRPr lang="en-US" sz="2000" dirty="0">
              <a:solidFill>
                <a:srgbClr val="FF0000"/>
              </a:solidFill>
            </a:endParaRPr>
          </a:p>
        </p:txBody>
      </p:sp>
      <p:sp>
        <p:nvSpPr>
          <p:cNvPr id="22" name="CasellaDiTesto 21">
            <a:extLst>
              <a:ext uri="{FF2B5EF4-FFF2-40B4-BE49-F238E27FC236}">
                <a16:creationId xmlns:a16="http://schemas.microsoft.com/office/drawing/2014/main" id="{668096B2-6438-4407-9090-1AC58395B6FF}"/>
              </a:ext>
            </a:extLst>
          </p:cNvPr>
          <p:cNvSpPr txBox="1"/>
          <p:nvPr/>
        </p:nvSpPr>
        <p:spPr>
          <a:xfrm>
            <a:off x="1963025" y="1375603"/>
            <a:ext cx="7793551" cy="5293757"/>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20</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16.061359541603178</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72,98.333333,100,76.923077</a:t>
            </a:r>
          </a:p>
          <a:p>
            <a:r>
              <a:rPr lang="en-US" sz="1300" dirty="0">
                <a:solidFill>
                  <a:srgbClr val="7030A0"/>
                </a:solidFill>
                <a:latin typeface="Courier New" panose="02070309020205020404" pitchFamily="49" charset="0"/>
                <a:cs typeface="Courier New" panose="02070309020205020404" pitchFamily="49" charset="0"/>
              </a:rPr>
              <a:t>Cluster 1: 68,98.333333,100,46.153846</a:t>
            </a:r>
          </a:p>
          <a:p>
            <a:r>
              <a:rPr lang="en-US" sz="1300" dirty="0">
                <a:solidFill>
                  <a:srgbClr val="7030A0"/>
                </a:solidFill>
                <a:latin typeface="Courier New" panose="02070309020205020404" pitchFamily="49" charset="0"/>
                <a:cs typeface="Courier New" panose="02070309020205020404" pitchFamily="49" charset="0"/>
              </a:rPr>
              <a:t>Cluster 2: 52,51.666667,55.102041,46.153846</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(212.0)    (109.0)     (37.0)     (66.0)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62.1284    56.8649    50.4848</a:t>
            </a:r>
          </a:p>
          <a:p>
            <a:r>
              <a:rPr lang="en-US" sz="1300" dirty="0">
                <a:solidFill>
                  <a:srgbClr val="7030A0"/>
                </a:solidFill>
                <a:latin typeface="Courier New" panose="02070309020205020404" pitchFamily="49" charset="0"/>
                <a:cs typeface="Courier New" panose="02070309020205020404" pitchFamily="49" charset="0"/>
              </a:rPr>
              <a:t>                   +/-15.9495 +/-13.8197 +/-17.2597 +/-16.0425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crediti_totali</a:t>
            </a:r>
            <a:r>
              <a:rPr lang="en-US" sz="1300" dirty="0">
                <a:solidFill>
                  <a:srgbClr val="7030A0"/>
                </a:solidFill>
                <a:latin typeface="Courier New" panose="02070309020205020404" pitchFamily="49" charset="0"/>
                <a:cs typeface="Courier New" panose="02070309020205020404" pitchFamily="49" charset="0"/>
              </a:rPr>
              <a:t>        58.5404     91.208    47.8979    10.5556</a:t>
            </a:r>
          </a:p>
          <a:p>
            <a:r>
              <a:rPr lang="en-US" sz="1300" dirty="0">
                <a:solidFill>
                  <a:srgbClr val="7030A0"/>
                </a:solidFill>
                <a:latin typeface="Courier New" panose="02070309020205020404" pitchFamily="49" charset="0"/>
                <a:cs typeface="Courier New" panose="02070309020205020404" pitchFamily="49" charset="0"/>
              </a:rPr>
              <a:t>                   +/-37.2117  +/-9.4386 +/-10.7281  +/-9.5512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60.0982    95.3941    50.3034     7.2975</a:t>
            </a:r>
          </a:p>
          <a:p>
            <a:r>
              <a:rPr lang="en-US" sz="1300" dirty="0">
                <a:solidFill>
                  <a:srgbClr val="7030A0"/>
                </a:solidFill>
                <a:latin typeface="Courier New" panose="02070309020205020404" pitchFamily="49" charset="0"/>
                <a:cs typeface="Courier New" panose="02070309020205020404" pitchFamily="49" charset="0"/>
              </a:rPr>
              <a:t>                   +/-40.1568  +/-7.2122 +/-13.1235  +/-8.8492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46.4078    56.3162    47.6091    29.3706</a:t>
            </a:r>
          </a:p>
          <a:p>
            <a:r>
              <a:rPr lang="en-US" sz="1300" dirty="0">
                <a:solidFill>
                  <a:srgbClr val="7030A0"/>
                </a:solidFill>
                <a:latin typeface="Courier New" panose="02070309020205020404" pitchFamily="49" charset="0"/>
                <a:cs typeface="Courier New" panose="02070309020205020404" pitchFamily="49" charset="0"/>
              </a:rPr>
              <a:t>                   +/-22.3971 +/-15.0199 +/-13.4264 +/-26.3345</a:t>
            </a:r>
          </a:p>
        </p:txBody>
      </p:sp>
      <p:sp>
        <p:nvSpPr>
          <p:cNvPr id="5" name="CasellaDiTesto 4">
            <a:extLst>
              <a:ext uri="{FF2B5EF4-FFF2-40B4-BE49-F238E27FC236}">
                <a16:creationId xmlns:a16="http://schemas.microsoft.com/office/drawing/2014/main" id="{41BAB8D5-FD07-4549-826E-FFEBF87D1079}"/>
              </a:ext>
            </a:extLst>
          </p:cNvPr>
          <p:cNvSpPr txBox="1"/>
          <p:nvPr/>
        </p:nvSpPr>
        <p:spPr>
          <a:xfrm>
            <a:off x="334779" y="1484784"/>
            <a:ext cx="1572925" cy="523220"/>
          </a:xfrm>
          <a:prstGeom prst="rect">
            <a:avLst/>
          </a:prstGeom>
          <a:noFill/>
        </p:spPr>
        <p:txBody>
          <a:bodyPr wrap="square" rtlCol="0">
            <a:spAutoFit/>
          </a:bodyPr>
          <a:lstStyle/>
          <a:p>
            <a:r>
              <a:rPr lang="it-IT" sz="1400" dirty="0">
                <a:solidFill>
                  <a:schemeClr val="bg1">
                    <a:lumMod val="50000"/>
                  </a:schemeClr>
                </a:solidFill>
              </a:rPr>
              <a:t>N.B. : si è ignorato l’attributo coorte</a:t>
            </a:r>
            <a:endParaRPr lang="en-US" sz="1400" dirty="0">
              <a:solidFill>
                <a:schemeClr val="bg1">
                  <a:lumMod val="50000"/>
                </a:schemeClr>
              </a:solidFill>
            </a:endParaRPr>
          </a:p>
        </p:txBody>
      </p:sp>
    </p:spTree>
    <p:extLst>
      <p:ext uri="{BB962C8B-B14F-4D97-AF65-F5344CB8AC3E}">
        <p14:creationId xmlns:p14="http://schemas.microsoft.com/office/powerpoint/2010/main" val="3922649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40EB505B-7149-49A2-B454-29193F7D3F6A}"/>
              </a:ext>
            </a:extLst>
          </p:cNvPr>
          <p:cNvPicPr>
            <a:picLocks noChangeAspect="1"/>
          </p:cNvPicPr>
          <p:nvPr/>
        </p:nvPicPr>
        <p:blipFill>
          <a:blip r:embed="rId2"/>
          <a:stretch>
            <a:fillRect/>
          </a:stretch>
        </p:blipFill>
        <p:spPr>
          <a:xfrm>
            <a:off x="2411760" y="943223"/>
            <a:ext cx="6501408" cy="5721644"/>
          </a:xfrm>
          <a:prstGeom prst="rect">
            <a:avLst/>
          </a:prstGeom>
        </p:spPr>
      </p:pic>
      <p:sp>
        <p:nvSpPr>
          <p:cNvPr id="11" name="CasellaDiTesto 10">
            <a:extLst>
              <a:ext uri="{FF2B5EF4-FFF2-40B4-BE49-F238E27FC236}">
                <a16:creationId xmlns:a16="http://schemas.microsoft.com/office/drawing/2014/main" id="{819D419F-5164-4F34-A366-4900F9CF529F}"/>
              </a:ext>
            </a:extLst>
          </p:cNvPr>
          <p:cNvSpPr txBox="1"/>
          <p:nvPr/>
        </p:nvSpPr>
        <p:spPr>
          <a:xfrm>
            <a:off x="251520" y="1052736"/>
            <a:ext cx="1872208" cy="4770537"/>
          </a:xfrm>
          <a:prstGeom prst="rect">
            <a:avLst/>
          </a:prstGeom>
          <a:noFill/>
        </p:spPr>
        <p:txBody>
          <a:bodyPr wrap="square" rtlCol="0">
            <a:spAutoFit/>
          </a:bodyPr>
          <a:lstStyle/>
          <a:p>
            <a:r>
              <a:rPr lang="it-IT" sz="1600" dirty="0"/>
              <a:t>L’intento sembra essere riuscito. </a:t>
            </a:r>
          </a:p>
          <a:p>
            <a:endParaRPr lang="it-IT" sz="1600" dirty="0"/>
          </a:p>
          <a:p>
            <a:r>
              <a:rPr lang="it-IT" sz="1600" dirty="0"/>
              <a:t>Non è ci si può ritenere sorpresi dal fatto che l’aspetto rispetto al quali la suddivisione risulta più netta sia il numero di crediti conseguiti, in quanto ci sono ben due attributi che esprimono praticamente la stessa cosa: </a:t>
            </a:r>
            <a:r>
              <a:rPr lang="it-IT" sz="1600" i="1" dirty="0"/>
              <a:t>i CFU senza voto sono soltanto 6 su 180</a:t>
            </a:r>
            <a:r>
              <a:rPr lang="it-IT" sz="1600" dirty="0"/>
              <a:t>.</a:t>
            </a:r>
          </a:p>
          <a:p>
            <a:endParaRPr lang="it-IT" sz="1600" dirty="0"/>
          </a:p>
        </p:txBody>
      </p:sp>
      <p:sp>
        <p:nvSpPr>
          <p:cNvPr id="5" name="Titolo 1">
            <a:extLst>
              <a:ext uri="{FF2B5EF4-FFF2-40B4-BE49-F238E27FC236}">
                <a16:creationId xmlns:a16="http://schemas.microsoft.com/office/drawing/2014/main" id="{342FAA27-69E1-4402-8B17-294BC0E63A4D}"/>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1777676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id="{06404A80-AB25-46AA-AACA-C85B9C0735BB}"/>
              </a:ext>
            </a:extLst>
          </p:cNvPr>
          <p:cNvSpPr txBox="1"/>
          <p:nvPr/>
        </p:nvSpPr>
        <p:spPr>
          <a:xfrm>
            <a:off x="190763" y="908720"/>
            <a:ext cx="8701717" cy="400110"/>
          </a:xfrm>
          <a:prstGeom prst="rect">
            <a:avLst/>
          </a:prstGeom>
          <a:noFill/>
        </p:spPr>
        <p:txBody>
          <a:bodyPr wrap="square" rtlCol="0">
            <a:spAutoFit/>
          </a:bodyPr>
          <a:lstStyle/>
          <a:p>
            <a:r>
              <a:rPr lang="it-IT" sz="2000" dirty="0"/>
              <a:t>Si ripete l’analisi di prima, ignorando l’attributo </a:t>
            </a:r>
            <a:r>
              <a:rPr lang="it-IT" sz="2000" i="1" dirty="0" err="1"/>
              <a:t>crediti_totali</a:t>
            </a:r>
            <a:endParaRPr lang="en-US" sz="2000" i="1" dirty="0"/>
          </a:p>
        </p:txBody>
      </p:sp>
      <p:sp>
        <p:nvSpPr>
          <p:cNvPr id="22" name="CasellaDiTesto 21">
            <a:extLst>
              <a:ext uri="{FF2B5EF4-FFF2-40B4-BE49-F238E27FC236}">
                <a16:creationId xmlns:a16="http://schemas.microsoft.com/office/drawing/2014/main" id="{668096B2-6438-4407-9090-1AC58395B6FF}"/>
              </a:ext>
            </a:extLst>
          </p:cNvPr>
          <p:cNvSpPr txBox="1"/>
          <p:nvPr/>
        </p:nvSpPr>
        <p:spPr>
          <a:xfrm>
            <a:off x="1963025" y="1340768"/>
            <a:ext cx="7793551" cy="5293757"/>
          </a:xfrm>
          <a:prstGeom prst="rect">
            <a:avLst/>
          </a:prstGeom>
          <a:noFill/>
        </p:spPr>
        <p:txBody>
          <a:bodyPr wrap="square" rtlCol="0">
            <a:spAutoFit/>
          </a:bodyPr>
          <a:lstStyle/>
          <a:p>
            <a:r>
              <a:rPr lang="en-US" sz="1300" dirty="0" err="1">
                <a:solidFill>
                  <a:srgbClr val="7030A0"/>
                </a:solidFill>
                <a:latin typeface="Courier New" panose="02070309020205020404" pitchFamily="49" charset="0"/>
                <a:cs typeface="Courier New" panose="02070309020205020404" pitchFamily="49" charset="0"/>
              </a:rPr>
              <a:t>kMeans</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Number of iterations: 4</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12.427801609802732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72,46.938776,53.846154</a:t>
            </a:r>
          </a:p>
          <a:p>
            <a:r>
              <a:rPr lang="en-US" sz="1300" dirty="0">
                <a:solidFill>
                  <a:srgbClr val="7030A0"/>
                </a:solidFill>
                <a:latin typeface="Courier New" panose="02070309020205020404" pitchFamily="49" charset="0"/>
                <a:cs typeface="Courier New" panose="02070309020205020404" pitchFamily="49" charset="0"/>
              </a:rPr>
              <a:t>Cluster 1: 80,100,61.538462</a:t>
            </a:r>
          </a:p>
          <a:p>
            <a:r>
              <a:rPr lang="en-US" sz="1300" dirty="0">
                <a:solidFill>
                  <a:srgbClr val="7030A0"/>
                </a:solidFill>
                <a:latin typeface="Courier New" panose="02070309020205020404" pitchFamily="49" charset="0"/>
                <a:cs typeface="Courier New" panose="02070309020205020404" pitchFamily="49" charset="0"/>
              </a:rPr>
              <a:t>Cluster 2: 40,0,0</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(212.0)     (59.0)    (116.0)     (37.0)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59.322    61.3793    42.9189</a:t>
            </a:r>
          </a:p>
          <a:p>
            <a:r>
              <a:rPr lang="en-US" sz="1300" dirty="0">
                <a:solidFill>
                  <a:srgbClr val="7030A0"/>
                </a:solidFill>
                <a:latin typeface="Courier New" panose="02070309020205020404" pitchFamily="49" charset="0"/>
                <a:cs typeface="Courier New" panose="02070309020205020404" pitchFamily="49" charset="0"/>
              </a:rPr>
              <a:t>                   +/-15.9495 +/-15.4233 +/-14.0172 +/-14.4114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60.0982    28.8481    93.8951     3.9713</a:t>
            </a:r>
          </a:p>
          <a:p>
            <a:r>
              <a:rPr lang="en-US" sz="1300" dirty="0">
                <a:solidFill>
                  <a:srgbClr val="7030A0"/>
                </a:solidFill>
                <a:latin typeface="Courier New" panose="02070309020205020404" pitchFamily="49" charset="0"/>
                <a:cs typeface="Courier New" panose="02070309020205020404" pitchFamily="49" charset="0"/>
              </a:rPr>
              <a:t>                   +/-40.1568 +/-19.4555  +/-9.2117  +/-7.1985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46.4078    49.8044    56.1008    10.6029</a:t>
            </a:r>
          </a:p>
          <a:p>
            <a:r>
              <a:rPr lang="en-US" sz="1300" dirty="0">
                <a:solidFill>
                  <a:srgbClr val="7030A0"/>
                </a:solidFill>
                <a:latin typeface="Courier New" panose="02070309020205020404" pitchFamily="49" charset="0"/>
                <a:cs typeface="Courier New" panose="02070309020205020404" pitchFamily="49" charset="0"/>
              </a:rPr>
              <a:t>                   +/-22.3971 +/-15.6056 +/-15.0812 +/-13.4891</a:t>
            </a:r>
          </a:p>
        </p:txBody>
      </p:sp>
      <p:sp>
        <p:nvSpPr>
          <p:cNvPr id="13" name="CasellaDiTesto 12">
            <a:extLst>
              <a:ext uri="{FF2B5EF4-FFF2-40B4-BE49-F238E27FC236}">
                <a16:creationId xmlns:a16="http://schemas.microsoft.com/office/drawing/2014/main" id="{6C773C28-4AD3-48D2-A238-082301BCCFB6}"/>
              </a:ext>
            </a:extLst>
          </p:cNvPr>
          <p:cNvSpPr txBox="1"/>
          <p:nvPr/>
        </p:nvSpPr>
        <p:spPr>
          <a:xfrm>
            <a:off x="190763" y="1772816"/>
            <a:ext cx="1788949" cy="1077218"/>
          </a:xfrm>
          <a:prstGeom prst="rect">
            <a:avLst/>
          </a:prstGeom>
          <a:noFill/>
        </p:spPr>
        <p:txBody>
          <a:bodyPr wrap="square" rtlCol="0">
            <a:spAutoFit/>
          </a:bodyPr>
          <a:lstStyle/>
          <a:p>
            <a:r>
              <a:rPr lang="it-IT" sz="1600" dirty="0"/>
              <a:t>I cluster così creati hanno una minore SSE: dovrebbero essere migliori.</a:t>
            </a:r>
            <a:endParaRPr lang="en-US" sz="1600" dirty="0"/>
          </a:p>
        </p:txBody>
      </p:sp>
      <p:sp>
        <p:nvSpPr>
          <p:cNvPr id="14" name="Titolo 1">
            <a:extLst>
              <a:ext uri="{FF2B5EF4-FFF2-40B4-BE49-F238E27FC236}">
                <a16:creationId xmlns:a16="http://schemas.microsoft.com/office/drawing/2014/main" id="{8E6898C4-1A1D-4F95-9FDA-BD45F101C99C}"/>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5983920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D4209131-7A47-4680-A74D-035E8E785ADA}"/>
              </a:ext>
            </a:extLst>
          </p:cNvPr>
          <p:cNvPicPr>
            <a:picLocks noChangeAspect="1"/>
          </p:cNvPicPr>
          <p:nvPr/>
        </p:nvPicPr>
        <p:blipFill>
          <a:blip r:embed="rId2"/>
          <a:stretch>
            <a:fillRect/>
          </a:stretch>
        </p:blipFill>
        <p:spPr>
          <a:xfrm>
            <a:off x="2411760" y="1048488"/>
            <a:ext cx="6566148" cy="5536364"/>
          </a:xfrm>
          <a:prstGeom prst="rect">
            <a:avLst/>
          </a:prstGeom>
        </p:spPr>
      </p:pic>
      <p:sp>
        <p:nvSpPr>
          <p:cNvPr id="3" name="CasellaDiTesto 2">
            <a:extLst>
              <a:ext uri="{FF2B5EF4-FFF2-40B4-BE49-F238E27FC236}">
                <a16:creationId xmlns:a16="http://schemas.microsoft.com/office/drawing/2014/main" id="{39214C3A-B6DD-4256-B431-05F611C3C755}"/>
              </a:ext>
            </a:extLst>
          </p:cNvPr>
          <p:cNvSpPr txBox="1"/>
          <p:nvPr/>
        </p:nvSpPr>
        <p:spPr>
          <a:xfrm>
            <a:off x="251520" y="1052736"/>
            <a:ext cx="2160240" cy="4524315"/>
          </a:xfrm>
          <a:prstGeom prst="rect">
            <a:avLst/>
          </a:prstGeom>
          <a:noFill/>
        </p:spPr>
        <p:txBody>
          <a:bodyPr wrap="square" rtlCol="0">
            <a:spAutoFit/>
          </a:bodyPr>
          <a:lstStyle/>
          <a:p>
            <a:r>
              <a:rPr lang="it-IT" sz="1600" dirty="0"/>
              <a:t>Non considerando il numero totale di crediti nel calcolo delle similarità fra istanze, il cluster degli studenti meno performanti si riduce sensibilmente.</a:t>
            </a:r>
          </a:p>
          <a:p>
            <a:endParaRPr lang="it-IT" sz="1600" dirty="0"/>
          </a:p>
          <a:p>
            <a:endParaRPr lang="en-US" sz="1600" dirty="0"/>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59 ( 28%)</a:t>
            </a:r>
          </a:p>
          <a:p>
            <a:r>
              <a:rPr lang="en-US" sz="1400" dirty="0">
                <a:solidFill>
                  <a:srgbClr val="7030A0"/>
                </a:solidFill>
                <a:latin typeface="Courier New" panose="02070309020205020404" pitchFamily="49" charset="0"/>
                <a:cs typeface="Courier New" panose="02070309020205020404" pitchFamily="49" charset="0"/>
              </a:rPr>
              <a:t>1      116 ( 55%)</a:t>
            </a:r>
          </a:p>
          <a:p>
            <a:pPr marL="342900" indent="-342900">
              <a:buAutoNum type="arabicPlain" startAt="2"/>
            </a:pPr>
            <a:r>
              <a:rPr lang="en-US" sz="1400" dirty="0">
                <a:solidFill>
                  <a:srgbClr val="7030A0"/>
                </a:solidFill>
                <a:latin typeface="Courier New" panose="02070309020205020404" pitchFamily="49" charset="0"/>
                <a:cs typeface="Courier New" panose="02070309020205020404" pitchFamily="49" charset="0"/>
              </a:rPr>
              <a:t>     37 ( 17%)</a:t>
            </a:r>
          </a:p>
          <a:p>
            <a:pPr marL="342900" indent="-342900">
              <a:buAutoNum type="arabicPlain" startAt="2"/>
            </a:pPr>
            <a:endParaRPr lang="it-IT" sz="1400" dirty="0">
              <a:solidFill>
                <a:srgbClr val="7030A0"/>
              </a:solidFill>
              <a:latin typeface="Courier New" panose="02070309020205020404" pitchFamily="49" charset="0"/>
              <a:cs typeface="Courier New" panose="02070309020205020404" pitchFamily="49" charset="0"/>
            </a:endParaRPr>
          </a:p>
          <a:p>
            <a:pPr marL="342900" indent="-342900">
              <a:buAutoNum type="arabicPlain" startAt="2"/>
            </a:pPr>
            <a:endParaRPr lang="it-IT" sz="1400" dirty="0">
              <a:solidFill>
                <a:srgbClr val="7030A0"/>
              </a:solidFill>
              <a:latin typeface="Courier New" panose="02070309020205020404" pitchFamily="49" charset="0"/>
              <a:cs typeface="Courier New" panose="02070309020205020404" pitchFamily="49" charset="0"/>
            </a:endParaRPr>
          </a:p>
          <a:p>
            <a:r>
              <a:rPr lang="it-IT" sz="1600" dirty="0"/>
              <a:t>Ha senso la divisione in tre cluster?</a:t>
            </a:r>
          </a:p>
        </p:txBody>
      </p:sp>
      <p:sp>
        <p:nvSpPr>
          <p:cNvPr id="5" name="Titolo 1">
            <a:extLst>
              <a:ext uri="{FF2B5EF4-FFF2-40B4-BE49-F238E27FC236}">
                <a16:creationId xmlns:a16="http://schemas.microsoft.com/office/drawing/2014/main" id="{1E5F98EA-AE96-4514-98A7-9D7BDEA18628}"/>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2987197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4B6591E6-BA33-4294-BAC8-9624E5AD0485}"/>
              </a:ext>
            </a:extLst>
          </p:cNvPr>
          <p:cNvSpPr txBox="1"/>
          <p:nvPr/>
        </p:nvSpPr>
        <p:spPr>
          <a:xfrm>
            <a:off x="3131840" y="1340768"/>
            <a:ext cx="7793551" cy="5293757"/>
          </a:xfrm>
          <a:prstGeom prst="rect">
            <a:avLst/>
          </a:prstGeom>
          <a:noFill/>
        </p:spPr>
        <p:txBody>
          <a:bodyPr wrap="square" rtlCol="0">
            <a:spAutoFit/>
          </a:bodyPr>
          <a:lstStyle/>
          <a:p>
            <a:r>
              <a:rPr lang="en-US" sz="1300" dirty="0" err="1">
                <a:solidFill>
                  <a:srgbClr val="7030A0"/>
                </a:solidFill>
                <a:latin typeface="Courier New" panose="02070309020205020404" pitchFamily="49" charset="0"/>
                <a:cs typeface="Courier New" panose="02070309020205020404" pitchFamily="49" charset="0"/>
              </a:rPr>
              <a:t>kMeans</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Number of iterations: 5</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17.367195628626366</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68,100,46.153846</a:t>
            </a:r>
          </a:p>
          <a:p>
            <a:r>
              <a:rPr lang="en-US" sz="1300" dirty="0">
                <a:solidFill>
                  <a:srgbClr val="7030A0"/>
                </a:solidFill>
                <a:latin typeface="Courier New" panose="02070309020205020404" pitchFamily="49" charset="0"/>
                <a:cs typeface="Courier New" panose="02070309020205020404" pitchFamily="49" charset="0"/>
              </a:rPr>
              <a:t>Cluster 1: 68,79.591837,30.769231</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a:t>
            </a:r>
          </a:p>
          <a:p>
            <a:r>
              <a:rPr lang="en-US" sz="1300" dirty="0">
                <a:solidFill>
                  <a:srgbClr val="7030A0"/>
                </a:solidFill>
                <a:latin typeface="Courier New" panose="02070309020205020404" pitchFamily="49" charset="0"/>
                <a:cs typeface="Courier New" panose="02070309020205020404" pitchFamily="49" charset="0"/>
              </a:rPr>
              <a:t>                      (212.0)    (125.0)     (87.0)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61.312    52.2299</a:t>
            </a:r>
          </a:p>
          <a:p>
            <a:r>
              <a:rPr lang="en-US" sz="1300" dirty="0">
                <a:solidFill>
                  <a:srgbClr val="7030A0"/>
                </a:solidFill>
                <a:latin typeface="Courier New" panose="02070309020205020404" pitchFamily="49" charset="0"/>
                <a:cs typeface="Courier New" panose="02070309020205020404" pitchFamily="49" charset="0"/>
              </a:rPr>
              <a:t>                   +/-15.9495 +/-13.9379 +/-17.1706</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60.0982    91.2327    15.3648</a:t>
            </a:r>
          </a:p>
          <a:p>
            <a:r>
              <a:rPr lang="en-US" sz="1300" dirty="0">
                <a:solidFill>
                  <a:srgbClr val="7030A0"/>
                </a:solidFill>
                <a:latin typeface="Courier New" panose="02070309020205020404" pitchFamily="49" charset="0"/>
                <a:cs typeface="Courier New" panose="02070309020205020404" pitchFamily="49" charset="0"/>
              </a:rPr>
              <a:t>                   +/-40.1568 +/-13.0856 +/-16.6204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46.4078    55.7538    32.9797</a:t>
            </a:r>
          </a:p>
          <a:p>
            <a:r>
              <a:rPr lang="en-US" sz="1300" dirty="0">
                <a:solidFill>
                  <a:srgbClr val="7030A0"/>
                </a:solidFill>
                <a:latin typeface="Courier New" panose="02070309020205020404" pitchFamily="49" charset="0"/>
                <a:cs typeface="Courier New" panose="02070309020205020404" pitchFamily="49" charset="0"/>
              </a:rPr>
              <a:t>                   +/-22.3971 +/-15.1551 +/-24.2943</a:t>
            </a:r>
          </a:p>
        </p:txBody>
      </p:sp>
      <p:sp>
        <p:nvSpPr>
          <p:cNvPr id="4" name="CasellaDiTesto 3">
            <a:extLst>
              <a:ext uri="{FF2B5EF4-FFF2-40B4-BE49-F238E27FC236}">
                <a16:creationId xmlns:a16="http://schemas.microsoft.com/office/drawing/2014/main" id="{56133E89-75C3-4991-8C88-F821FE270BA1}"/>
              </a:ext>
            </a:extLst>
          </p:cNvPr>
          <p:cNvSpPr txBox="1"/>
          <p:nvPr/>
        </p:nvSpPr>
        <p:spPr>
          <a:xfrm>
            <a:off x="190763" y="908720"/>
            <a:ext cx="8701717" cy="400110"/>
          </a:xfrm>
          <a:prstGeom prst="rect">
            <a:avLst/>
          </a:prstGeom>
          <a:noFill/>
        </p:spPr>
        <p:txBody>
          <a:bodyPr wrap="square" rtlCol="0">
            <a:spAutoFit/>
          </a:bodyPr>
          <a:lstStyle/>
          <a:p>
            <a:r>
              <a:rPr lang="it-IT" sz="2000" b="1" dirty="0"/>
              <a:t>K-</a:t>
            </a:r>
            <a:r>
              <a:rPr lang="it-IT" sz="2000" b="1" dirty="0" err="1"/>
              <a:t>means</a:t>
            </a:r>
            <a:r>
              <a:rPr lang="it-IT" sz="2000" b="1" dirty="0"/>
              <a:t>, 2 cluster:</a:t>
            </a:r>
            <a:endParaRPr lang="en-US" sz="2000" dirty="0">
              <a:solidFill>
                <a:srgbClr val="FF0000"/>
              </a:solidFill>
            </a:endParaRPr>
          </a:p>
        </p:txBody>
      </p:sp>
      <p:sp>
        <p:nvSpPr>
          <p:cNvPr id="5" name="CasellaDiTesto 4">
            <a:extLst>
              <a:ext uri="{FF2B5EF4-FFF2-40B4-BE49-F238E27FC236}">
                <a16:creationId xmlns:a16="http://schemas.microsoft.com/office/drawing/2014/main" id="{70674E8D-C078-4DE8-83D7-61845D9F535C}"/>
              </a:ext>
            </a:extLst>
          </p:cNvPr>
          <p:cNvSpPr txBox="1"/>
          <p:nvPr/>
        </p:nvSpPr>
        <p:spPr>
          <a:xfrm>
            <a:off x="334779" y="1775718"/>
            <a:ext cx="2581037" cy="1077218"/>
          </a:xfrm>
          <a:prstGeom prst="rect">
            <a:avLst/>
          </a:prstGeom>
          <a:noFill/>
        </p:spPr>
        <p:txBody>
          <a:bodyPr wrap="square" rtlCol="0">
            <a:spAutoFit/>
          </a:bodyPr>
          <a:lstStyle/>
          <a:p>
            <a:r>
              <a:rPr lang="it-IT" sz="1600" dirty="0"/>
              <a:t>La SSE è aumentata, ma era prevedibile considerando che tutte le istanze sono ora divise fra due soli cluster.</a:t>
            </a:r>
            <a:endParaRPr lang="en-US" sz="1600" dirty="0"/>
          </a:p>
        </p:txBody>
      </p:sp>
      <p:sp>
        <p:nvSpPr>
          <p:cNvPr id="7" name="Titolo 1">
            <a:extLst>
              <a:ext uri="{FF2B5EF4-FFF2-40B4-BE49-F238E27FC236}">
                <a16:creationId xmlns:a16="http://schemas.microsoft.com/office/drawing/2014/main" id="{313A6EC9-8B41-4ACE-8E87-44C8C7AA4A34}"/>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22390161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3163D2D4-0BD4-4271-B77D-3DFA624BED5C}"/>
              </a:ext>
            </a:extLst>
          </p:cNvPr>
          <p:cNvPicPr>
            <a:picLocks noChangeAspect="1"/>
          </p:cNvPicPr>
          <p:nvPr/>
        </p:nvPicPr>
        <p:blipFill>
          <a:blip r:embed="rId2"/>
          <a:stretch>
            <a:fillRect/>
          </a:stretch>
        </p:blipFill>
        <p:spPr>
          <a:xfrm>
            <a:off x="2699792" y="925074"/>
            <a:ext cx="6255913" cy="5738259"/>
          </a:xfrm>
          <a:prstGeom prst="rect">
            <a:avLst/>
          </a:prstGeom>
        </p:spPr>
      </p:pic>
      <p:sp>
        <p:nvSpPr>
          <p:cNvPr id="4" name="CasellaDiTesto 3">
            <a:extLst>
              <a:ext uri="{FF2B5EF4-FFF2-40B4-BE49-F238E27FC236}">
                <a16:creationId xmlns:a16="http://schemas.microsoft.com/office/drawing/2014/main" id="{02A14900-ACDB-489C-823A-AE3FDA918908}"/>
              </a:ext>
            </a:extLst>
          </p:cNvPr>
          <p:cNvSpPr txBox="1"/>
          <p:nvPr/>
        </p:nvSpPr>
        <p:spPr>
          <a:xfrm>
            <a:off x="251520" y="1052736"/>
            <a:ext cx="2304256" cy="2646878"/>
          </a:xfrm>
          <a:prstGeom prst="rect">
            <a:avLst/>
          </a:prstGeom>
          <a:noFill/>
        </p:spPr>
        <p:txBody>
          <a:bodyPr wrap="square" rtlCol="0">
            <a:spAutoFit/>
          </a:bodyPr>
          <a:lstStyle/>
          <a:p>
            <a:r>
              <a:rPr lang="it-IT" sz="1600" dirty="0"/>
              <a:t>Visivamente, la ripartizione delle istanze sembrerebbe migliore. </a:t>
            </a:r>
          </a:p>
          <a:p>
            <a:endParaRPr lang="it-IT" sz="1600" dirty="0"/>
          </a:p>
          <a:p>
            <a:endParaRPr lang="it-IT" sz="1600" dirty="0"/>
          </a:p>
          <a:p>
            <a:endParaRPr lang="en-US" sz="1600" dirty="0"/>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125 ( 59%)</a:t>
            </a:r>
          </a:p>
          <a:p>
            <a:r>
              <a:rPr lang="en-US" sz="1400" dirty="0">
                <a:solidFill>
                  <a:srgbClr val="7030A0"/>
                </a:solidFill>
                <a:latin typeface="Courier New" panose="02070309020205020404" pitchFamily="49" charset="0"/>
                <a:cs typeface="Courier New" panose="02070309020205020404" pitchFamily="49" charset="0"/>
              </a:rPr>
              <a:t>1       87 ( 41%)</a:t>
            </a:r>
            <a:endParaRPr lang="it-IT" sz="1400" dirty="0">
              <a:solidFill>
                <a:srgbClr val="7030A0"/>
              </a:solidFill>
              <a:latin typeface="Courier New" panose="02070309020205020404" pitchFamily="49" charset="0"/>
              <a:cs typeface="Courier New" panose="02070309020205020404" pitchFamily="49" charset="0"/>
            </a:endParaRPr>
          </a:p>
          <a:p>
            <a:endParaRPr lang="it-IT" sz="1400" dirty="0">
              <a:solidFill>
                <a:srgbClr val="7030A0"/>
              </a:solidFill>
              <a:latin typeface="Courier New" panose="02070309020205020404" pitchFamily="49" charset="0"/>
              <a:cs typeface="Courier New" panose="02070309020205020404" pitchFamily="49" charset="0"/>
            </a:endParaRPr>
          </a:p>
        </p:txBody>
      </p:sp>
      <p:sp>
        <p:nvSpPr>
          <p:cNvPr id="5" name="Titolo 1">
            <a:extLst>
              <a:ext uri="{FF2B5EF4-FFF2-40B4-BE49-F238E27FC236}">
                <a16:creationId xmlns:a16="http://schemas.microsoft.com/office/drawing/2014/main" id="{F5D691F6-549D-4D80-9A23-A4D55A85472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669338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2A14900-ACDB-489C-823A-AE3FDA918908}"/>
              </a:ext>
            </a:extLst>
          </p:cNvPr>
          <p:cNvSpPr txBox="1"/>
          <p:nvPr/>
        </p:nvSpPr>
        <p:spPr>
          <a:xfrm>
            <a:off x="198984" y="2538770"/>
            <a:ext cx="2088232" cy="1754326"/>
          </a:xfrm>
          <a:prstGeom prst="rect">
            <a:avLst/>
          </a:prstGeom>
          <a:noFill/>
        </p:spPr>
        <p:txBody>
          <a:bodyPr wrap="square" rtlCol="0">
            <a:spAutoFit/>
          </a:bodyPr>
          <a:lstStyle/>
          <a:p>
            <a:r>
              <a:rPr lang="it-IT" dirty="0"/>
              <a:t>Si noti come il numero di crediti conseguiti resti in ogni caso l’attributo polarizzante di questo subset.</a:t>
            </a:r>
          </a:p>
        </p:txBody>
      </p:sp>
      <p:pic>
        <p:nvPicPr>
          <p:cNvPr id="5" name="Immagine 4">
            <a:extLst>
              <a:ext uri="{FF2B5EF4-FFF2-40B4-BE49-F238E27FC236}">
                <a16:creationId xmlns:a16="http://schemas.microsoft.com/office/drawing/2014/main" id="{061F8370-B4EA-4559-8045-3337D381B130}"/>
              </a:ext>
            </a:extLst>
          </p:cNvPr>
          <p:cNvPicPr>
            <a:picLocks noChangeAspect="1"/>
          </p:cNvPicPr>
          <p:nvPr/>
        </p:nvPicPr>
        <p:blipFill>
          <a:blip r:embed="rId2"/>
          <a:stretch>
            <a:fillRect/>
          </a:stretch>
        </p:blipFill>
        <p:spPr>
          <a:xfrm>
            <a:off x="2411760" y="929573"/>
            <a:ext cx="6573416" cy="5766155"/>
          </a:xfrm>
          <a:prstGeom prst="rect">
            <a:avLst/>
          </a:prstGeom>
        </p:spPr>
      </p:pic>
      <p:sp>
        <p:nvSpPr>
          <p:cNvPr id="6" name="Titolo 1">
            <a:extLst>
              <a:ext uri="{FF2B5EF4-FFF2-40B4-BE49-F238E27FC236}">
                <a16:creationId xmlns:a16="http://schemas.microsoft.com/office/drawing/2014/main" id="{75E35811-7206-4EA7-A8BD-00E10C7AF7C7}"/>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420951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4967C-09DD-4EA6-AC32-17512312F7E2}"/>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23407BAC-789A-4215-9D0F-526E6C25FC7F}"/>
              </a:ext>
            </a:extLst>
          </p:cNvPr>
          <p:cNvSpPr>
            <a:spLocks noGrp="1"/>
          </p:cNvSpPr>
          <p:nvPr>
            <p:ph idx="1"/>
          </p:nvPr>
        </p:nvSpPr>
        <p:spPr/>
        <p:txBody>
          <a:bodyPr>
            <a:normAutofit/>
          </a:bodyPr>
          <a:lstStyle/>
          <a:p>
            <a:pPr algn="just"/>
            <a:r>
              <a:rPr lang="it-IT" sz="2000" dirty="0"/>
              <a:t>Dato l’elevato numero degli attributi del dataset, è stato necessario fare delle scelte relative a cosa visualizzare – e con quale tecnica.</a:t>
            </a:r>
          </a:p>
          <a:p>
            <a:pPr marL="0" indent="0" algn="just">
              <a:buNone/>
            </a:pPr>
            <a:endParaRPr lang="it-IT" sz="2000" dirty="0"/>
          </a:p>
          <a:p>
            <a:pPr algn="just"/>
            <a:r>
              <a:rPr lang="it-IT" sz="2000" dirty="0"/>
              <a:t>Le scelte sono state compiute su base intuitiva a seguito di un’analisi sommaria delle caratteristiche del dataset.</a:t>
            </a:r>
          </a:p>
          <a:p>
            <a:pPr marL="0" indent="0" algn="just">
              <a:buNone/>
            </a:pPr>
            <a:endParaRPr lang="it-IT" sz="2000" dirty="0"/>
          </a:p>
          <a:p>
            <a:pPr algn="just"/>
            <a:r>
              <a:rPr lang="it-IT" sz="2000" dirty="0"/>
              <a:t>È stato quindi deciso di effettuare una ricerca visiva di correlazioni fra valori di attributi relativi a:</a:t>
            </a:r>
          </a:p>
          <a:p>
            <a:pPr lvl="1" algn="just"/>
            <a:r>
              <a:rPr lang="it-IT" sz="2000" b="1" dirty="0">
                <a:solidFill>
                  <a:srgbClr val="0070C0"/>
                </a:solidFill>
              </a:rPr>
              <a:t>Prestazioni generali </a:t>
            </a:r>
            <a:r>
              <a:rPr lang="it-IT" sz="2000" dirty="0">
                <a:solidFill>
                  <a:srgbClr val="0070C0"/>
                </a:solidFill>
              </a:rPr>
              <a:t>degli studenti durante tutto il periodo esaminato</a:t>
            </a:r>
          </a:p>
          <a:p>
            <a:pPr lvl="1" algn="just"/>
            <a:r>
              <a:rPr lang="it-IT" sz="2000" b="1" dirty="0">
                <a:solidFill>
                  <a:srgbClr val="0070C0"/>
                </a:solidFill>
              </a:rPr>
              <a:t>Prestazioni</a:t>
            </a:r>
            <a:r>
              <a:rPr lang="it-IT" sz="2000" dirty="0">
                <a:solidFill>
                  <a:srgbClr val="0070C0"/>
                </a:solidFill>
              </a:rPr>
              <a:t> nei </a:t>
            </a:r>
            <a:r>
              <a:rPr lang="it-IT" sz="2000" b="1" dirty="0">
                <a:solidFill>
                  <a:srgbClr val="0070C0"/>
                </a:solidFill>
              </a:rPr>
              <a:t>singoli esami</a:t>
            </a:r>
          </a:p>
          <a:p>
            <a:pPr lvl="1" algn="just"/>
            <a:r>
              <a:rPr lang="it-IT" sz="2000" dirty="0">
                <a:solidFill>
                  <a:srgbClr val="0070C0"/>
                </a:solidFill>
              </a:rPr>
              <a:t>Risultati di </a:t>
            </a:r>
            <a:r>
              <a:rPr lang="it-IT" sz="2000" b="1" dirty="0">
                <a:solidFill>
                  <a:srgbClr val="0070C0"/>
                </a:solidFill>
              </a:rPr>
              <a:t>gruppi di esami</a:t>
            </a:r>
          </a:p>
          <a:p>
            <a:endParaRPr lang="en-US" sz="2000" dirty="0"/>
          </a:p>
        </p:txBody>
      </p:sp>
    </p:spTree>
    <p:extLst>
      <p:ext uri="{BB962C8B-B14F-4D97-AF65-F5344CB8AC3E}">
        <p14:creationId xmlns:p14="http://schemas.microsoft.com/office/powerpoint/2010/main" val="529427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2A14900-ACDB-489C-823A-AE3FDA918908}"/>
              </a:ext>
            </a:extLst>
          </p:cNvPr>
          <p:cNvSpPr txBox="1"/>
          <p:nvPr/>
        </p:nvSpPr>
        <p:spPr>
          <a:xfrm>
            <a:off x="198984" y="908720"/>
            <a:ext cx="8786192" cy="369332"/>
          </a:xfrm>
          <a:prstGeom prst="rect">
            <a:avLst/>
          </a:prstGeom>
          <a:noFill/>
        </p:spPr>
        <p:txBody>
          <a:bodyPr wrap="square" rtlCol="0">
            <a:spAutoFit/>
          </a:bodyPr>
          <a:lstStyle/>
          <a:p>
            <a:r>
              <a:rPr lang="it-IT" dirty="0"/>
              <a:t>Quanto notato prima è ulteriormente confermato da questa visualizzazione del risultato:</a:t>
            </a:r>
          </a:p>
        </p:txBody>
      </p:sp>
      <p:sp>
        <p:nvSpPr>
          <p:cNvPr id="6" name="Titolo 1">
            <a:extLst>
              <a:ext uri="{FF2B5EF4-FFF2-40B4-BE49-F238E27FC236}">
                <a16:creationId xmlns:a16="http://schemas.microsoft.com/office/drawing/2014/main" id="{75E35811-7206-4EA7-A8BD-00E10C7AF7C7}"/>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pic>
        <p:nvPicPr>
          <p:cNvPr id="3" name="Immagine 2">
            <a:extLst>
              <a:ext uri="{FF2B5EF4-FFF2-40B4-BE49-F238E27FC236}">
                <a16:creationId xmlns:a16="http://schemas.microsoft.com/office/drawing/2014/main" id="{ED1F0F85-EBEE-4AEE-ABD9-CA2D36F8687D}"/>
              </a:ext>
            </a:extLst>
          </p:cNvPr>
          <p:cNvPicPr>
            <a:picLocks noChangeAspect="1"/>
          </p:cNvPicPr>
          <p:nvPr/>
        </p:nvPicPr>
        <p:blipFill>
          <a:blip r:embed="rId2"/>
          <a:stretch>
            <a:fillRect/>
          </a:stretch>
        </p:blipFill>
        <p:spPr>
          <a:xfrm>
            <a:off x="491567" y="1388318"/>
            <a:ext cx="8201025" cy="5353050"/>
          </a:xfrm>
          <a:prstGeom prst="rect">
            <a:avLst/>
          </a:prstGeom>
        </p:spPr>
      </p:pic>
    </p:spTree>
    <p:extLst>
      <p:ext uri="{BB962C8B-B14F-4D97-AF65-F5344CB8AC3E}">
        <p14:creationId xmlns:p14="http://schemas.microsoft.com/office/powerpoint/2010/main" val="29949483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id="{06404A80-AB25-46AA-AACA-C85B9C0735BB}"/>
              </a:ext>
            </a:extLst>
          </p:cNvPr>
          <p:cNvSpPr txBox="1"/>
          <p:nvPr/>
        </p:nvSpPr>
        <p:spPr>
          <a:xfrm>
            <a:off x="35496" y="868650"/>
            <a:ext cx="900759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a:t>
            </a:r>
            <a:r>
              <a:rPr lang="it-IT" dirty="0"/>
              <a:t>: </a:t>
            </a:r>
            <a:r>
              <a:rPr lang="it-IT" dirty="0">
                <a:solidFill>
                  <a:srgbClr val="92D050"/>
                </a:solidFill>
              </a:rPr>
              <a:t>sarà possibile racchiudere ogni coorte di immatricolazione in un cluster?</a:t>
            </a:r>
            <a:endParaRPr lang="en-US" dirty="0">
              <a:solidFill>
                <a:srgbClr val="92D050"/>
              </a:solidFill>
            </a:endParaRPr>
          </a:p>
        </p:txBody>
      </p:sp>
      <p:sp>
        <p:nvSpPr>
          <p:cNvPr id="22" name="CasellaDiTesto 21">
            <a:extLst>
              <a:ext uri="{FF2B5EF4-FFF2-40B4-BE49-F238E27FC236}">
                <a16:creationId xmlns:a16="http://schemas.microsoft.com/office/drawing/2014/main" id="{668096B2-6438-4407-9090-1AC58395B6FF}"/>
              </a:ext>
            </a:extLst>
          </p:cNvPr>
          <p:cNvSpPr txBox="1"/>
          <p:nvPr/>
        </p:nvSpPr>
        <p:spPr>
          <a:xfrm>
            <a:off x="1547664" y="1335534"/>
            <a:ext cx="7793551" cy="5693866"/>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16</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13.790683723267037</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72,98.333333,100,76.923077</a:t>
            </a:r>
          </a:p>
          <a:p>
            <a:r>
              <a:rPr lang="en-US" sz="1300" dirty="0">
                <a:solidFill>
                  <a:srgbClr val="7030A0"/>
                </a:solidFill>
                <a:latin typeface="Courier New" panose="02070309020205020404" pitchFamily="49" charset="0"/>
                <a:cs typeface="Courier New" panose="02070309020205020404" pitchFamily="49" charset="0"/>
              </a:rPr>
              <a:t>Cluster 1: 68,98.333333,100,46.153846</a:t>
            </a:r>
          </a:p>
          <a:p>
            <a:r>
              <a:rPr lang="en-US" sz="1300" dirty="0">
                <a:solidFill>
                  <a:srgbClr val="7030A0"/>
                </a:solidFill>
                <a:latin typeface="Courier New" panose="02070309020205020404" pitchFamily="49" charset="0"/>
                <a:cs typeface="Courier New" panose="02070309020205020404" pitchFamily="49" charset="0"/>
              </a:rPr>
              <a:t>Cluster 2: 52,51.666667,55.102041,46.153846</a:t>
            </a:r>
          </a:p>
          <a:p>
            <a:r>
              <a:rPr lang="en-US" sz="1300" dirty="0">
                <a:solidFill>
                  <a:srgbClr val="7030A0"/>
                </a:solidFill>
                <a:latin typeface="Courier New" panose="02070309020205020404" pitchFamily="49" charset="0"/>
                <a:cs typeface="Courier New" panose="02070309020205020404" pitchFamily="49" charset="0"/>
              </a:rPr>
              <a:t>Cluster 3: 64,98.333333,100,84.615385</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          3</a:t>
            </a:r>
          </a:p>
          <a:p>
            <a:r>
              <a:rPr lang="en-US" sz="1300" dirty="0">
                <a:solidFill>
                  <a:srgbClr val="7030A0"/>
                </a:solidFill>
                <a:latin typeface="Courier New" panose="02070309020205020404" pitchFamily="49" charset="0"/>
                <a:cs typeface="Courier New" panose="02070309020205020404" pitchFamily="49" charset="0"/>
              </a:rPr>
              <a:t>                      (212.0)     (44.0)     (38.0)     (63.0)     (67.0)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73.5455    57.5789    50.4127    53.8507</a:t>
            </a:r>
          </a:p>
          <a:p>
            <a:r>
              <a:rPr lang="en-US" sz="1300" dirty="0">
                <a:solidFill>
                  <a:srgbClr val="7030A0"/>
                </a:solidFill>
                <a:latin typeface="Courier New" panose="02070309020205020404" pitchFamily="49" charset="0"/>
                <a:cs typeface="Courier New" panose="02070309020205020404" pitchFamily="49" charset="0"/>
              </a:rPr>
              <a:t>                   +/-15.9495 +/-10.8509 +/-16.4146 +/-16.3753 +/-10.0261</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crediti_totali</a:t>
            </a:r>
            <a:r>
              <a:rPr lang="en-US" sz="1300" dirty="0">
                <a:solidFill>
                  <a:srgbClr val="7030A0"/>
                </a:solidFill>
                <a:latin typeface="Courier New" panose="02070309020205020404" pitchFamily="49" charset="0"/>
                <a:cs typeface="Courier New" panose="02070309020205020404" pitchFamily="49" charset="0"/>
              </a:rPr>
              <a:t>        58.5404    94.4318    45.1901     9.7619     88.408</a:t>
            </a:r>
          </a:p>
          <a:p>
            <a:r>
              <a:rPr lang="en-US" sz="1300" dirty="0">
                <a:solidFill>
                  <a:srgbClr val="7030A0"/>
                </a:solidFill>
                <a:latin typeface="Courier New" panose="02070309020205020404" pitchFamily="49" charset="0"/>
                <a:cs typeface="Courier New" panose="02070309020205020404" pitchFamily="49" charset="0"/>
              </a:rPr>
              <a:t>                   +/-37.2117  +/-7.0797 +/-10.9426  +/-8.9195 +/-10.6854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60.0982    97.5417    47.0999     6.4464    93.3293</a:t>
            </a:r>
          </a:p>
          <a:p>
            <a:r>
              <a:rPr lang="en-US" sz="1300" dirty="0">
                <a:solidFill>
                  <a:srgbClr val="7030A0"/>
                </a:solidFill>
                <a:latin typeface="Courier New" panose="02070309020205020404" pitchFamily="49" charset="0"/>
                <a:cs typeface="Courier New" panose="02070309020205020404" pitchFamily="49" charset="0"/>
              </a:rPr>
              <a:t>                   +/-40.1568  +/-5.5947 +/-13.4997  +/-7.9987  +/-8.4861</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46.4078    68.5315    47.9757    28.4493     47.876</a:t>
            </a:r>
          </a:p>
          <a:p>
            <a:r>
              <a:rPr lang="en-US" sz="1300" dirty="0">
                <a:solidFill>
                  <a:srgbClr val="7030A0"/>
                </a:solidFill>
                <a:latin typeface="Courier New" panose="02070309020205020404" pitchFamily="49" charset="0"/>
                <a:cs typeface="Courier New" panose="02070309020205020404" pitchFamily="49" charset="0"/>
              </a:rPr>
              <a:t>                   +/-22.3971  +/-11.942 +/-15.1155 +/-25.9809 +/-10.5285</a:t>
            </a:r>
          </a:p>
          <a:p>
            <a:endParaRPr lang="en-US" sz="1300" dirty="0">
              <a:solidFill>
                <a:srgbClr val="7030A0"/>
              </a:solidFill>
              <a:latin typeface="Courier New" panose="02070309020205020404" pitchFamily="49" charset="0"/>
              <a:cs typeface="Courier New" panose="02070309020205020404" pitchFamily="49" charset="0"/>
            </a:endParaRPr>
          </a:p>
        </p:txBody>
      </p:sp>
      <p:sp>
        <p:nvSpPr>
          <p:cNvPr id="13" name="Titolo 1">
            <a:extLst>
              <a:ext uri="{FF2B5EF4-FFF2-40B4-BE49-F238E27FC236}">
                <a16:creationId xmlns:a16="http://schemas.microsoft.com/office/drawing/2014/main" id="{6C0970BD-A95D-440F-823E-A35077DB21DD}"/>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35409208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080D822E-4E68-4604-9664-53B8074A2FD8}"/>
              </a:ext>
            </a:extLst>
          </p:cNvPr>
          <p:cNvPicPr>
            <a:picLocks noChangeAspect="1"/>
          </p:cNvPicPr>
          <p:nvPr/>
        </p:nvPicPr>
        <p:blipFill>
          <a:blip r:embed="rId2"/>
          <a:stretch>
            <a:fillRect/>
          </a:stretch>
        </p:blipFill>
        <p:spPr>
          <a:xfrm>
            <a:off x="4175629" y="1956326"/>
            <a:ext cx="4932875" cy="3899071"/>
          </a:xfrm>
          <a:prstGeom prst="rect">
            <a:avLst/>
          </a:prstGeom>
        </p:spPr>
      </p:pic>
      <p:sp>
        <p:nvSpPr>
          <p:cNvPr id="3" name="CasellaDiTesto 2">
            <a:extLst>
              <a:ext uri="{FF2B5EF4-FFF2-40B4-BE49-F238E27FC236}">
                <a16:creationId xmlns:a16="http://schemas.microsoft.com/office/drawing/2014/main" id="{A2FB6AD7-1AAC-42BC-A30E-8F9404AAD329}"/>
              </a:ext>
            </a:extLst>
          </p:cNvPr>
          <p:cNvSpPr txBox="1"/>
          <p:nvPr/>
        </p:nvSpPr>
        <p:spPr>
          <a:xfrm>
            <a:off x="107504" y="908720"/>
            <a:ext cx="7632848" cy="5909310"/>
          </a:xfrm>
          <a:prstGeom prst="rect">
            <a:avLst/>
          </a:prstGeom>
          <a:noFill/>
        </p:spPr>
        <p:txBody>
          <a:bodyPr wrap="square" rtlCol="0">
            <a:spAutoFit/>
          </a:bodyPr>
          <a:lstStyle/>
          <a:p>
            <a:endParaRPr lang="it-IT"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44 ( 21%)</a:t>
            </a:r>
          </a:p>
          <a:p>
            <a:r>
              <a:rPr lang="en-US" sz="1400" dirty="0">
                <a:solidFill>
                  <a:srgbClr val="7030A0"/>
                </a:solidFill>
                <a:latin typeface="Courier New" panose="02070309020205020404" pitchFamily="49" charset="0"/>
                <a:cs typeface="Courier New" panose="02070309020205020404" pitchFamily="49" charset="0"/>
              </a:rPr>
              <a:t>1       38 ( 18%)</a:t>
            </a:r>
          </a:p>
          <a:p>
            <a:r>
              <a:rPr lang="en-US" sz="1400" dirty="0">
                <a:solidFill>
                  <a:srgbClr val="7030A0"/>
                </a:solidFill>
                <a:latin typeface="Courier New" panose="02070309020205020404" pitchFamily="49" charset="0"/>
                <a:cs typeface="Courier New" panose="02070309020205020404" pitchFamily="49" charset="0"/>
              </a:rPr>
              <a:t>2       63 ( 30%)</a:t>
            </a:r>
          </a:p>
          <a:p>
            <a:r>
              <a:rPr lang="en-US" sz="1400" dirty="0">
                <a:solidFill>
                  <a:srgbClr val="7030A0"/>
                </a:solidFill>
                <a:latin typeface="Courier New" panose="02070309020205020404" pitchFamily="49" charset="0"/>
                <a:cs typeface="Courier New" panose="02070309020205020404" pitchFamily="49" charset="0"/>
              </a:rPr>
              <a:t>3       67 ( 32%)</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 attribute: </a:t>
            </a:r>
            <a:r>
              <a:rPr lang="en-US" sz="1400" dirty="0" err="1">
                <a:solidFill>
                  <a:srgbClr val="7030A0"/>
                </a:solidFill>
                <a:latin typeface="Courier New" panose="02070309020205020404" pitchFamily="49" charset="0"/>
                <a:cs typeface="Courier New" panose="02070309020205020404" pitchFamily="49" charset="0"/>
              </a:rPr>
              <a:t>coorte</a:t>
            </a:r>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Classes to Clusters: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1  2  3  &lt;-- assigned to cluster</a:t>
            </a:r>
          </a:p>
          <a:p>
            <a:r>
              <a:rPr lang="en-US" sz="1400" dirty="0">
                <a:solidFill>
                  <a:srgbClr val="7030A0"/>
                </a:solidFill>
                <a:latin typeface="Courier New" panose="02070309020205020404" pitchFamily="49" charset="0"/>
                <a:cs typeface="Courier New" panose="02070309020205020404" pitchFamily="49" charset="0"/>
              </a:rPr>
              <a:t> 11  4  9  6 | 2010</a:t>
            </a:r>
          </a:p>
          <a:p>
            <a:r>
              <a:rPr lang="en-US" sz="1400" dirty="0">
                <a:solidFill>
                  <a:srgbClr val="7030A0"/>
                </a:solidFill>
                <a:latin typeface="Courier New" panose="02070309020205020404" pitchFamily="49" charset="0"/>
                <a:cs typeface="Courier New" panose="02070309020205020404" pitchFamily="49" charset="0"/>
              </a:rPr>
              <a:t>  3  7 12 16 | 2011</a:t>
            </a:r>
          </a:p>
          <a:p>
            <a:r>
              <a:rPr lang="en-US" sz="1400" dirty="0">
                <a:solidFill>
                  <a:srgbClr val="7030A0"/>
                </a:solidFill>
                <a:latin typeface="Courier New" panose="02070309020205020404" pitchFamily="49" charset="0"/>
                <a:cs typeface="Courier New" panose="02070309020205020404" pitchFamily="49" charset="0"/>
              </a:rPr>
              <a:t> 14  4 15 26 | 2012</a:t>
            </a:r>
          </a:p>
          <a:p>
            <a:r>
              <a:rPr lang="en-US" sz="1400" dirty="0">
                <a:solidFill>
                  <a:srgbClr val="7030A0"/>
                </a:solidFill>
                <a:latin typeface="Courier New" panose="02070309020205020404" pitchFamily="49" charset="0"/>
                <a:cs typeface="Courier New" panose="02070309020205020404" pitchFamily="49" charset="0"/>
              </a:rPr>
              <a:t> 16 23 27 19 | 2013</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 &lt;-- 2010</a:t>
            </a:r>
          </a:p>
          <a:p>
            <a:r>
              <a:rPr lang="en-US" sz="1400" dirty="0">
                <a:solidFill>
                  <a:srgbClr val="7030A0"/>
                </a:solidFill>
                <a:latin typeface="Courier New" panose="02070309020205020404" pitchFamily="49" charset="0"/>
                <a:cs typeface="Courier New" panose="02070309020205020404" pitchFamily="49" charset="0"/>
              </a:rPr>
              <a:t>Cluster 1 &lt;-- 2013</a:t>
            </a:r>
          </a:p>
          <a:p>
            <a:r>
              <a:rPr lang="en-US" sz="1400" dirty="0">
                <a:solidFill>
                  <a:srgbClr val="7030A0"/>
                </a:solidFill>
                <a:latin typeface="Courier New" panose="02070309020205020404" pitchFamily="49" charset="0"/>
                <a:cs typeface="Courier New" panose="02070309020205020404" pitchFamily="49" charset="0"/>
              </a:rPr>
              <a:t>Cluster 2 &lt;-- 2011</a:t>
            </a:r>
          </a:p>
          <a:p>
            <a:r>
              <a:rPr lang="en-US" sz="1400" dirty="0">
                <a:solidFill>
                  <a:srgbClr val="7030A0"/>
                </a:solidFill>
                <a:latin typeface="Courier New" panose="02070309020205020404" pitchFamily="49" charset="0"/>
                <a:cs typeface="Courier New" panose="02070309020205020404" pitchFamily="49" charset="0"/>
              </a:rPr>
              <a:t>Cluster 3 &lt;-- 2012</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b="1" dirty="0">
                <a:solidFill>
                  <a:srgbClr val="7030A0"/>
                </a:solidFill>
                <a:latin typeface="Courier New" panose="02070309020205020404" pitchFamily="49" charset="0"/>
                <a:cs typeface="Courier New" panose="02070309020205020404" pitchFamily="49" charset="0"/>
              </a:rPr>
              <a:t>Incorrectly clustered instances :	140.0	 66.0377 %</a:t>
            </a:r>
          </a:p>
        </p:txBody>
      </p:sp>
      <p:sp>
        <p:nvSpPr>
          <p:cNvPr id="6" name="CasellaDiTesto 5">
            <a:extLst>
              <a:ext uri="{FF2B5EF4-FFF2-40B4-BE49-F238E27FC236}">
                <a16:creationId xmlns:a16="http://schemas.microsoft.com/office/drawing/2014/main" id="{2A68C364-2686-425C-9BA3-CF65B9ABD59A}"/>
              </a:ext>
            </a:extLst>
          </p:cNvPr>
          <p:cNvSpPr txBox="1"/>
          <p:nvPr/>
        </p:nvSpPr>
        <p:spPr>
          <a:xfrm>
            <a:off x="6012160" y="6372036"/>
            <a:ext cx="2930033" cy="369332"/>
          </a:xfrm>
          <a:prstGeom prst="rect">
            <a:avLst/>
          </a:prstGeom>
          <a:noFill/>
        </p:spPr>
        <p:txBody>
          <a:bodyPr wrap="none" rtlCol="0">
            <a:spAutoFit/>
          </a:bodyPr>
          <a:lstStyle/>
          <a:p>
            <a:r>
              <a:rPr lang="it-IT" dirty="0">
                <a:solidFill>
                  <a:srgbClr val="FF0000"/>
                </a:solidFill>
              </a:rPr>
              <a:t>La risposta è chiarissima: </a:t>
            </a:r>
            <a:r>
              <a:rPr lang="it-IT" b="1" dirty="0">
                <a:solidFill>
                  <a:srgbClr val="FF0000"/>
                </a:solidFill>
              </a:rPr>
              <a:t>NO</a:t>
            </a:r>
            <a:r>
              <a:rPr lang="it-IT" dirty="0">
                <a:solidFill>
                  <a:srgbClr val="FF0000"/>
                </a:solidFill>
              </a:rPr>
              <a:t>.</a:t>
            </a:r>
            <a:endParaRPr lang="en-US" dirty="0">
              <a:solidFill>
                <a:srgbClr val="FF0000"/>
              </a:solidFill>
            </a:endParaRPr>
          </a:p>
        </p:txBody>
      </p:sp>
      <p:sp>
        <p:nvSpPr>
          <p:cNvPr id="7" name="Titolo 1">
            <a:extLst>
              <a:ext uri="{FF2B5EF4-FFF2-40B4-BE49-F238E27FC236}">
                <a16:creationId xmlns:a16="http://schemas.microsoft.com/office/drawing/2014/main" id="{C950CE4A-C482-4D41-B8A3-03FFC1B93B18}"/>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
        <p:nvSpPr>
          <p:cNvPr id="9" name="CasellaDiTesto 8">
            <a:extLst>
              <a:ext uri="{FF2B5EF4-FFF2-40B4-BE49-F238E27FC236}">
                <a16:creationId xmlns:a16="http://schemas.microsoft.com/office/drawing/2014/main" id="{FB2DF3C1-3F77-4973-9427-6FAA4E57F35A}"/>
              </a:ext>
            </a:extLst>
          </p:cNvPr>
          <p:cNvSpPr txBox="1"/>
          <p:nvPr/>
        </p:nvSpPr>
        <p:spPr>
          <a:xfrm>
            <a:off x="35496" y="868650"/>
            <a:ext cx="900759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a:t>
            </a:r>
            <a:r>
              <a:rPr lang="it-IT" dirty="0"/>
              <a:t>: </a:t>
            </a:r>
            <a:r>
              <a:rPr lang="it-IT" dirty="0">
                <a:solidFill>
                  <a:srgbClr val="92D050"/>
                </a:solidFill>
              </a:rPr>
              <a:t>sarà possibile racchiudere ogni coorte di immatricolazione in un cluster?</a:t>
            </a:r>
            <a:endParaRPr lang="en-US" dirty="0">
              <a:solidFill>
                <a:srgbClr val="92D050"/>
              </a:solidFill>
            </a:endParaRPr>
          </a:p>
        </p:txBody>
      </p:sp>
    </p:spTree>
    <p:extLst>
      <p:ext uri="{BB962C8B-B14F-4D97-AF65-F5344CB8AC3E}">
        <p14:creationId xmlns:p14="http://schemas.microsoft.com/office/powerpoint/2010/main" val="22531668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94DD6608-7364-48AF-945D-F609EF71CE78}"/>
              </a:ext>
            </a:extLst>
          </p:cNvPr>
          <p:cNvSpPr txBox="1"/>
          <p:nvPr/>
        </p:nvSpPr>
        <p:spPr>
          <a:xfrm>
            <a:off x="177396" y="940658"/>
            <a:ext cx="4178580" cy="400110"/>
          </a:xfrm>
          <a:prstGeom prst="rect">
            <a:avLst/>
          </a:prstGeom>
          <a:noFill/>
        </p:spPr>
        <p:txBody>
          <a:bodyPr wrap="none" rtlCol="0">
            <a:spAutoFit/>
          </a:bodyPr>
          <a:lstStyle/>
          <a:p>
            <a:r>
              <a:rPr lang="it-IT" sz="2000" b="1" dirty="0"/>
              <a:t>DBSCAN</a:t>
            </a:r>
            <a:r>
              <a:rPr lang="it-IT" sz="2000" dirty="0"/>
              <a:t>, </a:t>
            </a:r>
            <a:r>
              <a:rPr lang="it-IT" sz="2000" i="1" dirty="0"/>
              <a:t>epsilon</a:t>
            </a:r>
            <a:r>
              <a:rPr lang="it-IT" sz="2000" dirty="0"/>
              <a:t> = 14.9, </a:t>
            </a:r>
            <a:r>
              <a:rPr lang="it-IT" sz="2000" i="1" dirty="0" err="1"/>
              <a:t>minPoints</a:t>
            </a:r>
            <a:r>
              <a:rPr lang="it-IT" sz="2000" dirty="0"/>
              <a:t> = 8</a:t>
            </a:r>
            <a:endParaRPr lang="en-US" dirty="0">
              <a:solidFill>
                <a:srgbClr val="FF0000"/>
              </a:solidFill>
            </a:endParaRPr>
          </a:p>
        </p:txBody>
      </p:sp>
      <p:sp>
        <p:nvSpPr>
          <p:cNvPr id="4" name="CasellaDiTesto 3">
            <a:extLst>
              <a:ext uri="{FF2B5EF4-FFF2-40B4-BE49-F238E27FC236}">
                <a16:creationId xmlns:a16="http://schemas.microsoft.com/office/drawing/2014/main" id="{1F284633-DD10-4167-BC54-D591F9192112}"/>
              </a:ext>
            </a:extLst>
          </p:cNvPr>
          <p:cNvSpPr txBox="1"/>
          <p:nvPr/>
        </p:nvSpPr>
        <p:spPr>
          <a:xfrm>
            <a:off x="1475656" y="1692672"/>
            <a:ext cx="6408712" cy="4616648"/>
          </a:xfrm>
          <a:prstGeom prst="rect">
            <a:avLst/>
          </a:prstGeom>
          <a:noFill/>
        </p:spPr>
        <p:txBody>
          <a:bodyPr wrap="square" rtlCol="0">
            <a:spAutoFit/>
          </a:bodyPr>
          <a:lstStyle/>
          <a:p>
            <a:r>
              <a:rPr lang="en-US" sz="1400" dirty="0">
                <a:solidFill>
                  <a:srgbClr val="7030A0"/>
                </a:solidFill>
                <a:latin typeface="Courier New" panose="02070309020205020404" pitchFamily="49" charset="0"/>
                <a:cs typeface="Courier New" panose="02070309020205020404" pitchFamily="49" charset="0"/>
              </a:rPr>
              <a:t>DBSCAN clustering results</a:t>
            </a:r>
          </a:p>
          <a:p>
            <a:r>
              <a:rPr lang="en-US" sz="1400" dirty="0">
                <a:solidFill>
                  <a:srgbClr val="7030A0"/>
                </a:solidFill>
                <a:latin typeface="Courier New" panose="02070309020205020404" pitchFamily="49" charset="0"/>
                <a:cs typeface="Courier New" panose="02070309020205020404" pitchFamily="49" charset="0"/>
              </a:rPr>
              <a:t>==========================================</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a:t>
            </a:r>
            <a:r>
              <a:rPr lang="en-US" sz="1400" dirty="0" err="1">
                <a:solidFill>
                  <a:srgbClr val="7030A0"/>
                </a:solidFill>
                <a:latin typeface="Courier New" panose="02070309020205020404" pitchFamily="49" charset="0"/>
                <a:cs typeface="Courier New" panose="02070309020205020404" pitchFamily="49" charset="0"/>
              </a:rPr>
              <a:t>DataObjects</a:t>
            </a:r>
            <a:r>
              <a:rPr lang="en-US" sz="1400" dirty="0">
                <a:solidFill>
                  <a:srgbClr val="7030A0"/>
                </a:solidFill>
                <a:latin typeface="Courier New" panose="02070309020205020404" pitchFamily="49" charset="0"/>
                <a:cs typeface="Courier New" panose="02070309020205020404" pitchFamily="49" charset="0"/>
              </a:rPr>
              <a:t>: 212</a:t>
            </a:r>
          </a:p>
          <a:p>
            <a:r>
              <a:rPr lang="en-US" sz="1400" dirty="0">
                <a:solidFill>
                  <a:srgbClr val="7030A0"/>
                </a:solidFill>
                <a:latin typeface="Courier New" panose="02070309020205020404" pitchFamily="49" charset="0"/>
                <a:cs typeface="Courier New" panose="02070309020205020404" pitchFamily="49" charset="0"/>
              </a:rPr>
              <a:t>Number of attributes: 3</a:t>
            </a:r>
          </a:p>
          <a:p>
            <a:r>
              <a:rPr lang="en-US" sz="1400" dirty="0">
                <a:solidFill>
                  <a:srgbClr val="7030A0"/>
                </a:solidFill>
                <a:latin typeface="Courier New" panose="02070309020205020404" pitchFamily="49" charset="0"/>
                <a:cs typeface="Courier New" panose="02070309020205020404" pitchFamily="49" charset="0"/>
              </a:rPr>
              <a:t>Epsilon: 14.9; </a:t>
            </a:r>
            <a:r>
              <a:rPr lang="en-US" sz="1400" dirty="0" err="1">
                <a:solidFill>
                  <a:srgbClr val="7030A0"/>
                </a:solidFill>
                <a:latin typeface="Courier New" panose="02070309020205020404" pitchFamily="49" charset="0"/>
                <a:cs typeface="Courier New" panose="02070309020205020404" pitchFamily="49" charset="0"/>
              </a:rPr>
              <a:t>minPoints</a:t>
            </a:r>
            <a:r>
              <a:rPr lang="en-US" sz="1400" dirty="0">
                <a:solidFill>
                  <a:srgbClr val="7030A0"/>
                </a:solidFill>
                <a:latin typeface="Courier New" panose="02070309020205020404" pitchFamily="49" charset="0"/>
                <a:cs typeface="Courier New" panose="02070309020205020404" pitchFamily="49" charset="0"/>
              </a:rPr>
              <a:t>: 8</a:t>
            </a:r>
          </a:p>
          <a:p>
            <a:r>
              <a:rPr lang="en-US" sz="1400" dirty="0">
                <a:solidFill>
                  <a:srgbClr val="7030A0"/>
                </a:solidFill>
                <a:latin typeface="Courier New" panose="02070309020205020404" pitchFamily="49" charset="0"/>
                <a:cs typeface="Courier New" panose="02070309020205020404" pitchFamily="49" charset="0"/>
              </a:rPr>
              <a:t>Distance-type: </a:t>
            </a:r>
          </a:p>
          <a:p>
            <a:r>
              <a:rPr lang="en-US" sz="1400" dirty="0">
                <a:solidFill>
                  <a:srgbClr val="7030A0"/>
                </a:solidFill>
                <a:latin typeface="Courier New" panose="02070309020205020404" pitchFamily="49" charset="0"/>
                <a:cs typeface="Courier New" panose="02070309020205020404" pitchFamily="49" charset="0"/>
              </a:rPr>
              <a:t>Number of generated clusters: 3</a:t>
            </a:r>
          </a:p>
          <a:p>
            <a:r>
              <a:rPr lang="en-US" sz="1400" dirty="0">
                <a:solidFill>
                  <a:srgbClr val="7030A0"/>
                </a:solidFill>
                <a:latin typeface="Courier New" panose="02070309020205020404" pitchFamily="49" charset="0"/>
                <a:cs typeface="Courier New" panose="02070309020205020404" pitchFamily="49" charset="0"/>
              </a:rPr>
              <a:t>Elapsed time: .0</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52,100,46.153846             --&gt;  0</a:t>
            </a:r>
          </a:p>
          <a:p>
            <a:r>
              <a:rPr lang="en-US" sz="1400" dirty="0">
                <a:solidFill>
                  <a:srgbClr val="7030A0"/>
                </a:solidFill>
                <a:latin typeface="Courier New" panose="02070309020205020404" pitchFamily="49" charset="0"/>
                <a:cs typeface="Courier New" panose="02070309020205020404" pitchFamily="49" charset="0"/>
              </a:rPr>
              <a:t>(  1.) 88,100,69.230769             --&gt;  0</a:t>
            </a:r>
          </a:p>
          <a:p>
            <a:r>
              <a:rPr lang="en-US" sz="1400" dirty="0">
                <a:solidFill>
                  <a:srgbClr val="7030A0"/>
                </a:solidFill>
                <a:latin typeface="Courier New" panose="02070309020205020404" pitchFamily="49" charset="0"/>
                <a:cs typeface="Courier New" panose="02070309020205020404" pitchFamily="49" charset="0"/>
              </a:rPr>
              <a:t>(  2.) 64,100,84.615385             --&gt;  0</a:t>
            </a:r>
          </a:p>
          <a:p>
            <a:r>
              <a:rPr lang="en-US" sz="1400" dirty="0">
                <a:solidFill>
                  <a:srgbClr val="7030A0"/>
                </a:solidFill>
                <a:latin typeface="Courier New" panose="02070309020205020404" pitchFamily="49" charset="0"/>
                <a:cs typeface="Courier New" panose="02070309020205020404" pitchFamily="49" charset="0"/>
              </a:rPr>
              <a:t>(  3.) 76,100,61.538462             --&gt;  0</a:t>
            </a:r>
          </a:p>
          <a:p>
            <a:r>
              <a:rPr lang="it-IT" sz="1400" dirty="0">
                <a:solidFill>
                  <a:srgbClr val="7030A0"/>
                </a:solidFill>
                <a:latin typeface="Courier New" panose="02070309020205020404" pitchFamily="49" charset="0"/>
                <a:cs typeface="Courier New" panose="02070309020205020404" pitchFamily="49" charset="0"/>
              </a:rPr>
              <a:t>[...</a:t>
            </a:r>
            <a:r>
              <a:rPr lang="en-US" sz="1400" dirty="0">
                <a:solidFill>
                  <a:srgbClr val="7030A0"/>
                </a:solidFill>
                <a:latin typeface="Courier New" panose="02070309020205020404" pitchFamily="49" charset="0"/>
                <a:cs typeface="Courier New" panose="02070309020205020404" pitchFamily="49" charset="0"/>
              </a:rPr>
              <a:t>]</a:t>
            </a:r>
            <a:endParaRPr lang="it-IT"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(209.) 56,71.428571,76.923077       --&gt;  NOISE</a:t>
            </a:r>
          </a:p>
          <a:p>
            <a:r>
              <a:rPr lang="en-US" sz="1400" dirty="0">
                <a:solidFill>
                  <a:srgbClr val="7030A0"/>
                </a:solidFill>
                <a:latin typeface="Courier New" panose="02070309020205020404" pitchFamily="49" charset="0"/>
                <a:cs typeface="Courier New" panose="02070309020205020404" pitchFamily="49" charset="0"/>
              </a:rPr>
              <a:t>(210.) 40,75.510204,46.153846       --&gt;  0</a:t>
            </a:r>
          </a:p>
          <a:p>
            <a:r>
              <a:rPr lang="en-US" sz="1400" dirty="0">
                <a:solidFill>
                  <a:srgbClr val="7030A0"/>
                </a:solidFill>
                <a:latin typeface="Courier New" panose="02070309020205020404" pitchFamily="49" charset="0"/>
                <a:cs typeface="Courier New" panose="02070309020205020404" pitchFamily="49" charset="0"/>
              </a:rPr>
              <a:t>(211.) 76,42.857143,53.846154       --&gt;  2</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Time taken to build model (full training data) : 0 seconds</a:t>
            </a:r>
          </a:p>
        </p:txBody>
      </p:sp>
      <p:sp>
        <p:nvSpPr>
          <p:cNvPr id="6" name="Titolo 1">
            <a:extLst>
              <a:ext uri="{FF2B5EF4-FFF2-40B4-BE49-F238E27FC236}">
                <a16:creationId xmlns:a16="http://schemas.microsoft.com/office/drawing/2014/main" id="{4C050881-64F8-4249-8A17-E8A5103EF36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7327873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9B44A795-CC1C-4A93-8420-8E0BEEC8C5FD}"/>
              </a:ext>
            </a:extLst>
          </p:cNvPr>
          <p:cNvPicPr>
            <a:picLocks noChangeAspect="1"/>
          </p:cNvPicPr>
          <p:nvPr/>
        </p:nvPicPr>
        <p:blipFill>
          <a:blip r:embed="rId2"/>
          <a:stretch>
            <a:fillRect/>
          </a:stretch>
        </p:blipFill>
        <p:spPr>
          <a:xfrm>
            <a:off x="3197881" y="1295400"/>
            <a:ext cx="5787295" cy="4953786"/>
          </a:xfrm>
          <a:prstGeom prst="rect">
            <a:avLst/>
          </a:prstGeom>
        </p:spPr>
      </p:pic>
      <p:sp>
        <p:nvSpPr>
          <p:cNvPr id="5" name="CasellaDiTesto 4">
            <a:extLst>
              <a:ext uri="{FF2B5EF4-FFF2-40B4-BE49-F238E27FC236}">
                <a16:creationId xmlns:a16="http://schemas.microsoft.com/office/drawing/2014/main" id="{72598055-FA93-469B-83E9-C44266CD32BC}"/>
              </a:ext>
            </a:extLst>
          </p:cNvPr>
          <p:cNvSpPr txBox="1"/>
          <p:nvPr/>
        </p:nvSpPr>
        <p:spPr>
          <a:xfrm>
            <a:off x="170768" y="908720"/>
            <a:ext cx="3027114" cy="5447645"/>
          </a:xfrm>
          <a:prstGeom prst="rect">
            <a:avLst/>
          </a:prstGeom>
          <a:noFill/>
        </p:spPr>
        <p:txBody>
          <a:bodyPr wrap="square" rtlCol="0">
            <a:spAutoFit/>
          </a:bodyPr>
          <a:lstStyle/>
          <a:p>
            <a:r>
              <a:rPr lang="it-IT" sz="1600" dirty="0"/>
              <a:t>Il raggruppamento con DBSCAN risulta abbastanza netto: il cluster 1 include gli studenti che non hanno ottenuto alcun risultato, il 2 quelli che ne hanno ottenuti di bassi mentre il cluster 0 racchiude i migliori.</a:t>
            </a:r>
          </a:p>
          <a:p>
            <a:endParaRPr lang="it-IT" sz="1600" dirty="0"/>
          </a:p>
          <a:p>
            <a:r>
              <a:rPr lang="it-IT" sz="1600" dirty="0"/>
              <a:t>Si noti come DBSCAN considera rumore le istanze che sono state proficue in un tipo di risultato, ma scarse in un altro</a:t>
            </a:r>
            <a:r>
              <a:rPr lang="it-IT" sz="1400" dirty="0"/>
              <a:t> (I.E. voto medio alto ma pochi crediti ottenuti).</a:t>
            </a:r>
            <a:endParaRPr lang="it-IT" sz="1600" dirty="0"/>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108 ( 61%)</a:t>
            </a:r>
          </a:p>
          <a:p>
            <a:r>
              <a:rPr lang="en-US" sz="1400" dirty="0">
                <a:solidFill>
                  <a:srgbClr val="7030A0"/>
                </a:solidFill>
                <a:latin typeface="Courier New" panose="02070309020205020404" pitchFamily="49" charset="0"/>
                <a:cs typeface="Courier New" panose="02070309020205020404" pitchFamily="49" charset="0"/>
              </a:rPr>
              <a:t>1       20 ( 11%)</a:t>
            </a:r>
          </a:p>
          <a:p>
            <a:r>
              <a:rPr lang="en-US" sz="1400" dirty="0">
                <a:solidFill>
                  <a:srgbClr val="7030A0"/>
                </a:solidFill>
                <a:latin typeface="Courier New" panose="02070309020205020404" pitchFamily="49" charset="0"/>
                <a:cs typeface="Courier New" panose="02070309020205020404" pitchFamily="49" charset="0"/>
              </a:rPr>
              <a:t>2       48 ( 27%)</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err="1">
                <a:solidFill>
                  <a:srgbClr val="7030A0"/>
                </a:solidFill>
                <a:latin typeface="Courier New" panose="02070309020205020404" pitchFamily="49" charset="0"/>
                <a:cs typeface="Courier New" panose="02070309020205020404" pitchFamily="49" charset="0"/>
              </a:rPr>
              <a:t>Unclustered</a:t>
            </a:r>
            <a:r>
              <a:rPr lang="en-US" sz="1400" dirty="0">
                <a:solidFill>
                  <a:srgbClr val="7030A0"/>
                </a:solidFill>
                <a:latin typeface="Courier New" panose="02070309020205020404" pitchFamily="49" charset="0"/>
                <a:cs typeface="Courier New" panose="02070309020205020404" pitchFamily="49" charset="0"/>
              </a:rPr>
              <a:t> instances : 36</a:t>
            </a:r>
          </a:p>
          <a:p>
            <a:endParaRPr lang="en-US" sz="1400" dirty="0"/>
          </a:p>
        </p:txBody>
      </p:sp>
      <p:sp>
        <p:nvSpPr>
          <p:cNvPr id="6" name="Titolo 1">
            <a:extLst>
              <a:ext uri="{FF2B5EF4-FFF2-40B4-BE49-F238E27FC236}">
                <a16:creationId xmlns:a16="http://schemas.microsoft.com/office/drawing/2014/main" id="{024F5E59-6924-4FD1-9D3F-2C83A67D2BE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3267863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024F5E59-6924-4FD1-9D3F-2C83A67D2BE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pic>
        <p:nvPicPr>
          <p:cNvPr id="4" name="Immagine 3">
            <a:extLst>
              <a:ext uri="{FF2B5EF4-FFF2-40B4-BE49-F238E27FC236}">
                <a16:creationId xmlns:a16="http://schemas.microsoft.com/office/drawing/2014/main" id="{2E3A24DE-C270-46CC-A76E-7FACEA57CA76}"/>
              </a:ext>
            </a:extLst>
          </p:cNvPr>
          <p:cNvPicPr>
            <a:picLocks noChangeAspect="1"/>
          </p:cNvPicPr>
          <p:nvPr/>
        </p:nvPicPr>
        <p:blipFill>
          <a:blip r:embed="rId2"/>
          <a:stretch>
            <a:fillRect/>
          </a:stretch>
        </p:blipFill>
        <p:spPr>
          <a:xfrm>
            <a:off x="748593" y="1586126"/>
            <a:ext cx="7862838" cy="5227250"/>
          </a:xfrm>
          <a:prstGeom prst="rect">
            <a:avLst/>
          </a:prstGeom>
        </p:spPr>
      </p:pic>
      <p:sp>
        <p:nvSpPr>
          <p:cNvPr id="7" name="CasellaDiTesto 6">
            <a:extLst>
              <a:ext uri="{FF2B5EF4-FFF2-40B4-BE49-F238E27FC236}">
                <a16:creationId xmlns:a16="http://schemas.microsoft.com/office/drawing/2014/main" id="{882ACEAF-BF54-4822-B86D-3F01A5B52DD8}"/>
              </a:ext>
            </a:extLst>
          </p:cNvPr>
          <p:cNvSpPr txBox="1"/>
          <p:nvPr/>
        </p:nvSpPr>
        <p:spPr>
          <a:xfrm>
            <a:off x="467544" y="908720"/>
            <a:ext cx="8424936" cy="646331"/>
          </a:xfrm>
          <a:prstGeom prst="rect">
            <a:avLst/>
          </a:prstGeom>
          <a:noFill/>
        </p:spPr>
        <p:txBody>
          <a:bodyPr wrap="square" rtlCol="0">
            <a:spAutoFit/>
          </a:bodyPr>
          <a:lstStyle/>
          <a:p>
            <a:r>
              <a:rPr lang="it-IT" dirty="0"/>
              <a:t> Ecco come si presenta il risultato ottenuto con DBSCAN dopo una fase di </a:t>
            </a:r>
            <a:r>
              <a:rPr lang="it-IT" dirty="0" err="1"/>
              <a:t>postprocessing</a:t>
            </a:r>
            <a:r>
              <a:rPr lang="it-IT" dirty="0"/>
              <a:t> in cui si sono eliminati i punti di rumore:</a:t>
            </a:r>
          </a:p>
        </p:txBody>
      </p:sp>
    </p:spTree>
    <p:extLst>
      <p:ext uri="{BB962C8B-B14F-4D97-AF65-F5344CB8AC3E}">
        <p14:creationId xmlns:p14="http://schemas.microsoft.com/office/powerpoint/2010/main" val="28053428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951B41F6-93D5-48F6-8CDE-BC7CE47E6E3E}"/>
              </a:ext>
            </a:extLst>
          </p:cNvPr>
          <p:cNvSpPr txBox="1"/>
          <p:nvPr/>
        </p:nvSpPr>
        <p:spPr>
          <a:xfrm>
            <a:off x="312337" y="980728"/>
            <a:ext cx="6188489" cy="400110"/>
          </a:xfrm>
          <a:prstGeom prst="rect">
            <a:avLst/>
          </a:prstGeom>
          <a:noFill/>
        </p:spPr>
        <p:txBody>
          <a:bodyPr wrap="none" rtlCol="0">
            <a:spAutoFit/>
          </a:bodyPr>
          <a:lstStyle/>
          <a:p>
            <a:r>
              <a:rPr lang="it-IT" sz="2000" b="1" dirty="0"/>
              <a:t>CLUSTERING GERARCHICO:</a:t>
            </a:r>
            <a:r>
              <a:rPr lang="it-IT" sz="2000" dirty="0"/>
              <a:t> 2 cluster, COMPLETE LINKAGE</a:t>
            </a:r>
          </a:p>
        </p:txBody>
      </p:sp>
      <p:sp>
        <p:nvSpPr>
          <p:cNvPr id="7" name="CasellaDiTesto 6">
            <a:extLst>
              <a:ext uri="{FF2B5EF4-FFF2-40B4-BE49-F238E27FC236}">
                <a16:creationId xmlns:a16="http://schemas.microsoft.com/office/drawing/2014/main" id="{F96353AB-D6C1-4AB1-800F-2A6FB1A96608}"/>
              </a:ext>
            </a:extLst>
          </p:cNvPr>
          <p:cNvSpPr txBox="1"/>
          <p:nvPr/>
        </p:nvSpPr>
        <p:spPr>
          <a:xfrm>
            <a:off x="1521444" y="2457949"/>
            <a:ext cx="6336704" cy="4185761"/>
          </a:xfrm>
          <a:prstGeom prst="rect">
            <a:avLst/>
          </a:prstGeom>
          <a:noFill/>
        </p:spPr>
        <p:txBody>
          <a:bodyPr wrap="square" rtlCol="0">
            <a:spAutoFit/>
          </a:bodyPr>
          <a:lstStyle/>
          <a:p>
            <a:r>
              <a:rPr lang="en-US" sz="1400" dirty="0">
                <a:solidFill>
                  <a:srgbClr val="7030A0"/>
                </a:solidFill>
                <a:latin typeface="Courier New" panose="02070309020205020404" pitchFamily="49" charset="0"/>
                <a:cs typeface="Courier New" panose="02070309020205020404" pitchFamily="49" charset="0"/>
              </a:rPr>
              <a:t>=== Clustering model (full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a:t>
            </a:r>
          </a:p>
          <a:p>
            <a:r>
              <a:rPr lang="en-US" sz="1400" dirty="0">
                <a:solidFill>
                  <a:srgbClr val="7030A0"/>
                </a:solidFill>
                <a:latin typeface="Courier New" panose="02070309020205020404" pitchFamily="49" charset="0"/>
                <a:cs typeface="Courier New" panose="02070309020205020404" pitchFamily="49" charset="0"/>
              </a:rPr>
              <a:t>[...]</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1</a:t>
            </a:r>
          </a:p>
          <a:p>
            <a:r>
              <a:rPr lang="en-US" sz="1400" dirty="0">
                <a:solidFill>
                  <a:srgbClr val="7030A0"/>
                </a:solidFill>
                <a:latin typeface="Courier New" panose="02070309020205020404" pitchFamily="49" charset="0"/>
                <a:cs typeface="Courier New" panose="02070309020205020404" pitchFamily="49" charset="0"/>
              </a:rPr>
              <a:t>[...]</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Time taken to build model (full training data) : 0.04 seconds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121 ( 57%)</a:t>
            </a:r>
          </a:p>
          <a:p>
            <a:r>
              <a:rPr lang="en-US" sz="1400" dirty="0">
                <a:solidFill>
                  <a:srgbClr val="7030A0"/>
                </a:solidFill>
                <a:latin typeface="Courier New" panose="02070309020205020404" pitchFamily="49" charset="0"/>
                <a:cs typeface="Courier New" panose="02070309020205020404" pitchFamily="49" charset="0"/>
              </a:rPr>
              <a:t>1       91 ( 43%)</a:t>
            </a:r>
          </a:p>
          <a:p>
            <a:endParaRPr lang="en-US" sz="1400" dirty="0">
              <a:solidFill>
                <a:srgbClr val="7030A0"/>
              </a:solidFill>
              <a:latin typeface="Courier New" panose="02070309020205020404" pitchFamily="49" charset="0"/>
              <a:cs typeface="Courier New" panose="02070309020205020404" pitchFamily="49" charset="0"/>
            </a:endParaRPr>
          </a:p>
        </p:txBody>
      </p:sp>
      <p:sp>
        <p:nvSpPr>
          <p:cNvPr id="8" name="CasellaDiTesto 7"/>
          <p:cNvSpPr txBox="1"/>
          <p:nvPr/>
        </p:nvSpPr>
        <p:spPr>
          <a:xfrm>
            <a:off x="500034" y="1428736"/>
            <a:ext cx="8143932" cy="830997"/>
          </a:xfrm>
          <a:prstGeom prst="rect">
            <a:avLst/>
          </a:prstGeom>
          <a:noFill/>
        </p:spPr>
        <p:txBody>
          <a:bodyPr wrap="square" rtlCol="0">
            <a:spAutoFit/>
          </a:bodyPr>
          <a:lstStyle/>
          <a:p>
            <a:r>
              <a:rPr lang="it-IT" sz="1600" dirty="0"/>
              <a:t>Per definire la distanza fra cluster è stato scelto il metodo COMPLETE LINKAGE perché ha una buona robustezza nei confronti di istanze </a:t>
            </a:r>
            <a:r>
              <a:rPr lang="it-IT" sz="1600" dirty="0" err="1"/>
              <a:t>outliers</a:t>
            </a:r>
            <a:r>
              <a:rPr lang="it-IT" sz="1600" dirty="0"/>
              <a:t> e il suo </a:t>
            </a:r>
            <a:r>
              <a:rPr lang="it-IT" sz="1600" dirty="0" err="1"/>
              <a:t>drawback</a:t>
            </a:r>
            <a:r>
              <a:rPr lang="it-IT" sz="1600" dirty="0"/>
              <a:t> – la tendenza a dividere cluster grandi – non ci impatta visto che ci interessa considerare pochi cluster.</a:t>
            </a:r>
          </a:p>
        </p:txBody>
      </p:sp>
      <p:sp>
        <p:nvSpPr>
          <p:cNvPr id="6" name="Titolo 1">
            <a:extLst>
              <a:ext uri="{FF2B5EF4-FFF2-40B4-BE49-F238E27FC236}">
                <a16:creationId xmlns:a16="http://schemas.microsoft.com/office/drawing/2014/main" id="{C0973030-EDA0-48AE-BB51-B36BFFDBD345}"/>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3392579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D7A408BB-22C7-4F78-A609-5733EB29B78A}"/>
              </a:ext>
            </a:extLst>
          </p:cNvPr>
          <p:cNvPicPr>
            <a:picLocks noChangeAspect="1"/>
          </p:cNvPicPr>
          <p:nvPr/>
        </p:nvPicPr>
        <p:blipFill>
          <a:blip r:embed="rId2"/>
          <a:stretch>
            <a:fillRect/>
          </a:stretch>
        </p:blipFill>
        <p:spPr>
          <a:xfrm>
            <a:off x="600764" y="1452307"/>
            <a:ext cx="8075692" cy="5309433"/>
          </a:xfrm>
          <a:prstGeom prst="rect">
            <a:avLst/>
          </a:prstGeom>
        </p:spPr>
      </p:pic>
      <p:sp>
        <p:nvSpPr>
          <p:cNvPr id="3" name="CasellaDiTesto 2">
            <a:extLst>
              <a:ext uri="{FF2B5EF4-FFF2-40B4-BE49-F238E27FC236}">
                <a16:creationId xmlns:a16="http://schemas.microsoft.com/office/drawing/2014/main" id="{0A0E4215-7736-4FA3-8434-227D7BE73353}"/>
              </a:ext>
            </a:extLst>
          </p:cNvPr>
          <p:cNvSpPr txBox="1"/>
          <p:nvPr/>
        </p:nvSpPr>
        <p:spPr>
          <a:xfrm>
            <a:off x="539552" y="836712"/>
            <a:ext cx="8603317" cy="584775"/>
          </a:xfrm>
          <a:prstGeom prst="rect">
            <a:avLst/>
          </a:prstGeom>
          <a:noFill/>
        </p:spPr>
        <p:txBody>
          <a:bodyPr wrap="none" rtlCol="0">
            <a:spAutoFit/>
          </a:bodyPr>
          <a:lstStyle/>
          <a:p>
            <a:r>
              <a:rPr lang="it-IT" dirty="0"/>
              <a:t>I risultati ottenuti sono del tutto identici a quelli dati da K-MEANS.</a:t>
            </a:r>
          </a:p>
          <a:p>
            <a:r>
              <a:rPr lang="it-IT" sz="1400" dirty="0">
                <a:solidFill>
                  <a:schemeClr val="bg1">
                    <a:lumMod val="50000"/>
                  </a:schemeClr>
                </a:solidFill>
              </a:rPr>
              <a:t>N.B. : per quanto sembri strano, non è un errore. Si è controllato varie volte di non aver confuso i file o le immagini. </a:t>
            </a:r>
            <a:endParaRPr lang="en-US" sz="1400" dirty="0">
              <a:solidFill>
                <a:schemeClr val="bg1">
                  <a:lumMod val="50000"/>
                </a:schemeClr>
              </a:solidFill>
            </a:endParaRPr>
          </a:p>
        </p:txBody>
      </p:sp>
      <p:sp>
        <p:nvSpPr>
          <p:cNvPr id="4" name="Titolo 1">
            <a:extLst>
              <a:ext uri="{FF2B5EF4-FFF2-40B4-BE49-F238E27FC236}">
                <a16:creationId xmlns:a16="http://schemas.microsoft.com/office/drawing/2014/main" id="{AE360BD4-A1B6-46F2-9A8C-FF37FC8F42B6}"/>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34682949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2AECC886-D79F-4427-ACBA-01D78B26E783}"/>
              </a:ext>
            </a:extLst>
          </p:cNvPr>
          <p:cNvPicPr>
            <a:picLocks noChangeAspect="1"/>
          </p:cNvPicPr>
          <p:nvPr/>
        </p:nvPicPr>
        <p:blipFill>
          <a:blip r:embed="rId2"/>
          <a:stretch>
            <a:fillRect/>
          </a:stretch>
        </p:blipFill>
        <p:spPr>
          <a:xfrm>
            <a:off x="2133712" y="2214554"/>
            <a:ext cx="5224370" cy="4526838"/>
          </a:xfrm>
          <a:prstGeom prst="rect">
            <a:avLst/>
          </a:prstGeom>
        </p:spPr>
      </p:pic>
      <p:sp>
        <p:nvSpPr>
          <p:cNvPr id="4" name="CasellaDiTesto 3"/>
          <p:cNvSpPr txBox="1"/>
          <p:nvPr/>
        </p:nvSpPr>
        <p:spPr>
          <a:xfrm>
            <a:off x="285720" y="1071546"/>
            <a:ext cx="8699456" cy="1477328"/>
          </a:xfrm>
          <a:prstGeom prst="rect">
            <a:avLst/>
          </a:prstGeom>
          <a:noFill/>
        </p:spPr>
        <p:txBody>
          <a:bodyPr wrap="square" rtlCol="0">
            <a:spAutoFit/>
          </a:bodyPr>
          <a:lstStyle/>
          <a:p>
            <a:r>
              <a:rPr lang="it-IT" dirty="0"/>
              <a:t>L’algoritmo è stato lanciato con l’intento di creare due cluster ma, come si può vedere dal </a:t>
            </a:r>
            <a:r>
              <a:rPr lang="it-IT" dirty="0" err="1"/>
              <a:t>dendrogramma</a:t>
            </a:r>
            <a:r>
              <a:rPr lang="it-IT" dirty="0"/>
              <a:t>, si potrebbero considerare altre suddivisioni.</a:t>
            </a:r>
          </a:p>
          <a:p>
            <a:endParaRPr lang="it-IT" dirty="0"/>
          </a:p>
          <a:p>
            <a:r>
              <a:rPr lang="it-IT" i="1" dirty="0"/>
              <a:t>Sarebbe opportuno? Cosa dovrebbero rappresentare? </a:t>
            </a:r>
          </a:p>
          <a:p>
            <a:r>
              <a:rPr lang="it-IT" i="1" dirty="0">
                <a:solidFill>
                  <a:schemeClr val="bg1">
                    <a:lumMod val="50000"/>
                  </a:schemeClr>
                </a:solidFill>
              </a:rPr>
              <a:t>No e niente, quindi si è lasciato perdere.</a:t>
            </a:r>
          </a:p>
        </p:txBody>
      </p:sp>
      <p:sp>
        <p:nvSpPr>
          <p:cNvPr id="5" name="Titolo 1">
            <a:extLst>
              <a:ext uri="{FF2B5EF4-FFF2-40B4-BE49-F238E27FC236}">
                <a16:creationId xmlns:a16="http://schemas.microsoft.com/office/drawing/2014/main" id="{90D544D6-5EAD-45C4-AA81-063A6A80102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58DB65B-D8DD-48DF-A878-FA272D8E6861}"/>
              </a:ext>
            </a:extLst>
          </p:cNvPr>
          <p:cNvSpPr txBox="1"/>
          <p:nvPr/>
        </p:nvSpPr>
        <p:spPr>
          <a:xfrm>
            <a:off x="190763" y="908720"/>
            <a:ext cx="8701717" cy="400110"/>
          </a:xfrm>
          <a:prstGeom prst="rect">
            <a:avLst/>
          </a:prstGeom>
          <a:noFill/>
        </p:spPr>
        <p:txBody>
          <a:bodyPr wrap="square" rtlCol="0">
            <a:spAutoFit/>
          </a:bodyPr>
          <a:lstStyle/>
          <a:p>
            <a:r>
              <a:rPr lang="it-IT" sz="2000" b="1" dirty="0"/>
              <a:t>K-MEANS, 3 cluster</a:t>
            </a:r>
            <a:r>
              <a:rPr lang="it-IT" sz="2000" dirty="0"/>
              <a:t>: isolare gli studenti peggiori, medi e migliori.</a:t>
            </a:r>
            <a:endParaRPr lang="en-US" sz="2000" dirty="0">
              <a:solidFill>
                <a:srgbClr val="FF0000"/>
              </a:solidFill>
            </a:endParaRPr>
          </a:p>
        </p:txBody>
      </p:sp>
      <p:sp>
        <p:nvSpPr>
          <p:cNvPr id="3" name="Titolo 1">
            <a:extLst>
              <a:ext uri="{FF2B5EF4-FFF2-40B4-BE49-F238E27FC236}">
                <a16:creationId xmlns:a16="http://schemas.microsoft.com/office/drawing/2014/main" id="{1FB02768-21F2-44C2-862A-967BBC69ACF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DE4EF4D7-E096-480B-8D27-E8621AA5EBA9}"/>
              </a:ext>
            </a:extLst>
          </p:cNvPr>
          <p:cNvSpPr txBox="1"/>
          <p:nvPr/>
        </p:nvSpPr>
        <p:spPr>
          <a:xfrm>
            <a:off x="395536" y="1431642"/>
            <a:ext cx="8945679" cy="5093702"/>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5</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508.19032167895875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2013,24,2015-01-16,28,2017-01-26,22,2015-09-03,21,2015-06-30,19,2016-09-28</a:t>
            </a:r>
          </a:p>
          <a:p>
            <a:r>
              <a:rPr lang="en-US" sz="1300" dirty="0">
                <a:solidFill>
                  <a:srgbClr val="7030A0"/>
                </a:solidFill>
                <a:latin typeface="Courier New" panose="02070309020205020404" pitchFamily="49" charset="0"/>
                <a:cs typeface="Courier New" panose="02070309020205020404" pitchFamily="49" charset="0"/>
              </a:rPr>
              <a:t>Cluster 1: 2013,22,2014-09-12,25,2015-09-14,30,2015-01-08,28,2015-07-07,25,2016-02-08</a:t>
            </a:r>
          </a:p>
          <a:p>
            <a:r>
              <a:rPr lang="en-US" sz="1300" dirty="0">
                <a:solidFill>
                  <a:srgbClr val="7030A0"/>
                </a:solidFill>
                <a:latin typeface="Courier New" panose="02070309020205020404" pitchFamily="49" charset="0"/>
                <a:cs typeface="Courier New" panose="02070309020205020404" pitchFamily="49" charset="0"/>
              </a:rPr>
              <a:t>Cluster 2: 2012,31,2013-06-21,25,2013-07-08,27,2013-07-18,28,2014-09-16,24,2013-06-12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(116.0)     (25.0)     (48.0)     (43.0)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err="1">
                <a:solidFill>
                  <a:srgbClr val="7030A0"/>
                </a:solidFill>
                <a:latin typeface="Courier New" panose="02070309020205020404" pitchFamily="49" charset="0"/>
                <a:cs typeface="Courier New" panose="02070309020205020404" pitchFamily="49" charset="0"/>
              </a:rPr>
              <a:t>coorte</a:t>
            </a:r>
            <a:r>
              <a:rPr lang="en-US" sz="1300" dirty="0">
                <a:solidFill>
                  <a:srgbClr val="7030A0"/>
                </a:solidFill>
                <a:latin typeface="Courier New" panose="02070309020205020404" pitchFamily="49" charset="0"/>
                <a:cs typeface="Courier New" panose="02070309020205020404" pitchFamily="49" charset="0"/>
              </a:rPr>
              <a:t>              2013       2011       2013       2012</a:t>
            </a:r>
          </a:p>
          <a:p>
            <a:r>
              <a:rPr lang="en-US" sz="1300" dirty="0">
                <a:solidFill>
                  <a:srgbClr val="7030A0"/>
                </a:solidFill>
                <a:latin typeface="Courier New" panose="02070309020205020404" pitchFamily="49" charset="0"/>
                <a:cs typeface="Courier New" panose="02070309020205020404" pitchFamily="49" charset="0"/>
              </a:rPr>
              <a:t>ASD              27.1034      26.52      26.75    27.8372</a:t>
            </a:r>
          </a:p>
          <a:p>
            <a:r>
              <a:rPr lang="en-US" sz="1300" dirty="0" err="1">
                <a:solidFill>
                  <a:srgbClr val="7030A0"/>
                </a:solidFill>
                <a:latin typeface="Courier New" panose="02070309020205020404" pitchFamily="49" charset="0"/>
                <a:cs typeface="Courier New" panose="02070309020205020404" pitchFamily="49" charset="0"/>
              </a:rPr>
              <a:t>data_ASD</a:t>
            </a:r>
            <a:r>
              <a:rPr lang="en-US" sz="1300" dirty="0">
                <a:solidFill>
                  <a:srgbClr val="7030A0"/>
                </a:solidFill>
                <a:latin typeface="Courier New" panose="02070309020205020404" pitchFamily="49" charset="0"/>
                <a:cs typeface="Courier New" panose="02070309020205020404" pitchFamily="49" charset="0"/>
              </a:rPr>
              <a:t>      2014-07-17 2012-07-11 2014-07-17 2013-07-11</a:t>
            </a:r>
          </a:p>
          <a:p>
            <a:r>
              <a:rPr lang="en-US" sz="1300" dirty="0">
                <a:solidFill>
                  <a:srgbClr val="7030A0"/>
                </a:solidFill>
                <a:latin typeface="Courier New" panose="02070309020205020404" pitchFamily="49" charset="0"/>
                <a:cs typeface="Courier New" panose="02070309020205020404" pitchFamily="49" charset="0"/>
              </a:rPr>
              <a:t>ARC              24.9741      24.36    24.4375    25.9302</a:t>
            </a:r>
          </a:p>
          <a:p>
            <a:r>
              <a:rPr lang="en-US" sz="1300" dirty="0" err="1">
                <a:solidFill>
                  <a:srgbClr val="7030A0"/>
                </a:solidFill>
                <a:latin typeface="Courier New" panose="02070309020205020404" pitchFamily="49" charset="0"/>
                <a:cs typeface="Courier New" panose="02070309020205020404" pitchFamily="49" charset="0"/>
              </a:rPr>
              <a:t>data_ARC</a:t>
            </a:r>
            <a:r>
              <a:rPr lang="en-US" sz="1300" dirty="0">
                <a:solidFill>
                  <a:srgbClr val="7030A0"/>
                </a:solidFill>
                <a:latin typeface="Courier New" panose="02070309020205020404" pitchFamily="49" charset="0"/>
                <a:cs typeface="Courier New" panose="02070309020205020404" pitchFamily="49" charset="0"/>
              </a:rPr>
              <a:t>      2014-02-28 2011-08-30 2014-09-15 2014-02-28</a:t>
            </a:r>
          </a:p>
          <a:p>
            <a:r>
              <a:rPr lang="en-US" sz="1300" dirty="0">
                <a:solidFill>
                  <a:srgbClr val="7030A0"/>
                </a:solidFill>
                <a:latin typeface="Courier New" panose="02070309020205020404" pitchFamily="49" charset="0"/>
                <a:cs typeface="Courier New" panose="02070309020205020404" pitchFamily="49" charset="0"/>
              </a:rPr>
              <a:t>PRG              25.9483      24.44    26.1458    26.6047</a:t>
            </a:r>
          </a:p>
          <a:p>
            <a:r>
              <a:rPr lang="en-US" sz="1300" dirty="0" err="1">
                <a:solidFill>
                  <a:srgbClr val="7030A0"/>
                </a:solidFill>
                <a:latin typeface="Courier New" panose="02070309020205020404" pitchFamily="49" charset="0"/>
                <a:cs typeface="Courier New" panose="02070309020205020404" pitchFamily="49" charset="0"/>
              </a:rPr>
              <a:t>data_PRG</a:t>
            </a:r>
            <a:r>
              <a:rPr lang="en-US" sz="1300" dirty="0">
                <a:solidFill>
                  <a:srgbClr val="7030A0"/>
                </a:solidFill>
                <a:latin typeface="Courier New" panose="02070309020205020404" pitchFamily="49" charset="0"/>
                <a:cs typeface="Courier New" panose="02070309020205020404" pitchFamily="49" charset="0"/>
              </a:rPr>
              <a:t>      2014-09-03 2012-07-10 2014-09-03 2013-07-18</a:t>
            </a:r>
          </a:p>
          <a:p>
            <a:r>
              <a:rPr lang="en-US" sz="1300" dirty="0">
                <a:solidFill>
                  <a:srgbClr val="7030A0"/>
                </a:solidFill>
                <a:latin typeface="Courier New" panose="02070309020205020404" pitchFamily="49" charset="0"/>
                <a:cs typeface="Courier New" panose="02070309020205020404" pitchFamily="49" charset="0"/>
              </a:rPr>
              <a:t>ANI              27.6638      26.36    28.7917    27.1628</a:t>
            </a:r>
          </a:p>
          <a:p>
            <a:r>
              <a:rPr lang="en-US" sz="1300" dirty="0" err="1">
                <a:solidFill>
                  <a:srgbClr val="7030A0"/>
                </a:solidFill>
                <a:latin typeface="Courier New" panose="02070309020205020404" pitchFamily="49" charset="0"/>
                <a:cs typeface="Courier New" panose="02070309020205020404" pitchFamily="49" charset="0"/>
              </a:rPr>
              <a:t>data_ANI</a:t>
            </a:r>
            <a:r>
              <a:rPr lang="en-US" sz="1300" dirty="0">
                <a:solidFill>
                  <a:srgbClr val="7030A0"/>
                </a:solidFill>
                <a:latin typeface="Courier New" panose="02070309020205020404" pitchFamily="49" charset="0"/>
                <a:cs typeface="Courier New" panose="02070309020205020404" pitchFamily="49" charset="0"/>
              </a:rPr>
              <a:t>      2015-07-14 2013-07-01 2015-07-14 2014-07-23</a:t>
            </a:r>
          </a:p>
          <a:p>
            <a:r>
              <a:rPr lang="en-US" sz="1300" dirty="0">
                <a:solidFill>
                  <a:srgbClr val="7030A0"/>
                </a:solidFill>
                <a:latin typeface="Courier New" panose="02070309020205020404" pitchFamily="49" charset="0"/>
                <a:cs typeface="Courier New" panose="02070309020205020404" pitchFamily="49" charset="0"/>
              </a:rPr>
              <a:t>MDL              23.3534      21.92         24    23.4651</a:t>
            </a:r>
          </a:p>
          <a:p>
            <a:r>
              <a:rPr lang="en-US" sz="1300" dirty="0" err="1">
                <a:solidFill>
                  <a:srgbClr val="7030A0"/>
                </a:solidFill>
                <a:latin typeface="Courier New" panose="02070309020205020404" pitchFamily="49" charset="0"/>
                <a:cs typeface="Courier New" panose="02070309020205020404" pitchFamily="49" charset="0"/>
              </a:rPr>
              <a:t>data_MDL</a:t>
            </a:r>
            <a:r>
              <a:rPr lang="en-US" sz="1300" dirty="0">
                <a:solidFill>
                  <a:srgbClr val="7030A0"/>
                </a:solidFill>
                <a:latin typeface="Courier New" panose="02070309020205020404" pitchFamily="49" charset="0"/>
                <a:cs typeface="Courier New" panose="02070309020205020404" pitchFamily="49" charset="0"/>
              </a:rPr>
              <a:t>      2015-02-05 2014-01-14 2015-02-05 2013-09-11</a:t>
            </a:r>
          </a:p>
        </p:txBody>
      </p:sp>
    </p:spTree>
    <p:extLst>
      <p:ext uri="{BB962C8B-B14F-4D97-AF65-F5344CB8AC3E}">
        <p14:creationId xmlns:p14="http://schemas.microsoft.com/office/powerpoint/2010/main" val="1816805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948AE74-754E-4EF7-AC16-36C5BC20D8A2}"/>
              </a:ext>
            </a:extLst>
          </p:cNvPr>
          <p:cNvSpPr txBox="1"/>
          <p:nvPr/>
        </p:nvSpPr>
        <p:spPr>
          <a:xfrm>
            <a:off x="1524000" y="2383810"/>
            <a:ext cx="6705600" cy="2492990"/>
          </a:xfrm>
          <a:prstGeom prst="rect">
            <a:avLst/>
          </a:prstGeom>
          <a:noFill/>
        </p:spPr>
        <p:txBody>
          <a:bodyPr wrap="square" rtlCol="0">
            <a:spAutoFit/>
          </a:bodyPr>
          <a:lstStyle/>
          <a:p>
            <a:r>
              <a:rPr lang="en-US" sz="1200" dirty="0">
                <a:solidFill>
                  <a:srgbClr val="002060"/>
                </a:solidFill>
                <a:latin typeface="Courier New" panose="02070309020205020404" pitchFamily="49" charset="0"/>
                <a:cs typeface="Courier New" panose="02070309020205020404" pitchFamily="49" charset="0"/>
              </a:rPr>
              <a:t>colors &lt;- c("</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 "green", "orange")</a:t>
            </a:r>
          </a:p>
          <a:p>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 &lt;- students[,1]</a:t>
            </a:r>
          </a:p>
          <a:p>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 &lt;- colors[</a:t>
            </a:r>
            <a:r>
              <a:rPr lang="en-US" sz="1200" dirty="0" err="1">
                <a:solidFill>
                  <a:srgbClr val="002060"/>
                </a:solidFill>
                <a:latin typeface="Courier New" panose="02070309020205020404" pitchFamily="49" charset="0"/>
                <a:cs typeface="Courier New" panose="02070309020205020404" pitchFamily="49" charset="0"/>
              </a:rPr>
              <a:t>as.numeric</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library(seriation)</a:t>
            </a:r>
          </a:p>
          <a:p>
            <a:endParaRPr lang="en-US"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general attributes</a:t>
            </a:r>
          </a:p>
          <a:p>
            <a:r>
              <a:rPr lang="en-US" sz="1200" dirty="0">
                <a:solidFill>
                  <a:srgbClr val="002060"/>
                </a:solidFill>
                <a:latin typeface="Courier New" panose="02070309020205020404" pitchFamily="49" charset="0"/>
                <a:cs typeface="Courier New" panose="02070309020205020404" pitchFamily="49" charset="0"/>
              </a:rPr>
              <a:t>students_subset1 &lt;- students[,-c(1, 6 : 45)]</a:t>
            </a:r>
          </a:p>
          <a:p>
            <a:r>
              <a:rPr lang="en-US" sz="1200" dirty="0">
                <a:solidFill>
                  <a:srgbClr val="002060"/>
                </a:solidFill>
                <a:latin typeface="Courier New" panose="02070309020205020404" pitchFamily="49" charset="0"/>
                <a:cs typeface="Courier New" panose="02070309020205020404" pitchFamily="49" charset="0"/>
              </a:rPr>
              <a:t>pairs(students_subset1, col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endParaRPr lang="it-IT" sz="900" dirty="0">
              <a:solidFill>
                <a:srgbClr val="002060"/>
              </a:solidFill>
              <a:latin typeface="Courier New" panose="02070309020205020404" pitchFamily="49" charset="0"/>
              <a:cs typeface="Courier New" panose="02070309020205020404" pitchFamily="49" charset="0"/>
            </a:endParaRPr>
          </a:p>
        </p:txBody>
      </p:sp>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990600"/>
            <a:ext cx="8229600" cy="1219200"/>
          </a:xfrm>
        </p:spPr>
        <p:txBody>
          <a:bodyPr>
            <a:normAutofit/>
          </a:bodyPr>
          <a:lstStyle/>
          <a:p>
            <a:pPr algn="just"/>
            <a:r>
              <a:rPr lang="it-IT" dirty="0"/>
              <a:t>Lo script </a:t>
            </a:r>
            <a:r>
              <a:rPr lang="it-IT" dirty="0">
                <a:solidFill>
                  <a:srgbClr val="FF0000"/>
                </a:solidFill>
              </a:rPr>
              <a:t>R</a:t>
            </a:r>
            <a:r>
              <a:rPr lang="it-IT" dirty="0"/>
              <a:t> che segue plotta dei grafici di dispersione relativi a coppie di attributi relativi alle prestazioni generali degli studenti. </a:t>
            </a:r>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0" name="Segnaposto contenuto 2">
            <a:extLst>
              <a:ext uri="{FF2B5EF4-FFF2-40B4-BE49-F238E27FC236}">
                <a16:creationId xmlns:a16="http://schemas.microsoft.com/office/drawing/2014/main" id="{7D6E6495-424C-4525-948E-C30098166953}"/>
              </a:ext>
            </a:extLst>
          </p:cNvPr>
          <p:cNvSpPr txBox="1">
            <a:spLocks/>
          </p:cNvSpPr>
          <p:nvPr/>
        </p:nvSpPr>
        <p:spPr>
          <a:xfrm>
            <a:off x="609600" y="5181600"/>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Lo scopo è quello di individuare visivamente delle correlazioni significative fra questi attributi.</a:t>
            </a:r>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58DB65B-D8DD-48DF-A878-FA272D8E6861}"/>
              </a:ext>
            </a:extLst>
          </p:cNvPr>
          <p:cNvSpPr txBox="1"/>
          <p:nvPr/>
        </p:nvSpPr>
        <p:spPr>
          <a:xfrm>
            <a:off x="190763" y="908720"/>
            <a:ext cx="8701717" cy="400110"/>
          </a:xfrm>
          <a:prstGeom prst="rect">
            <a:avLst/>
          </a:prstGeom>
          <a:noFill/>
        </p:spPr>
        <p:txBody>
          <a:bodyPr wrap="square" rtlCol="0">
            <a:spAutoFit/>
          </a:bodyPr>
          <a:lstStyle/>
          <a:p>
            <a:r>
              <a:rPr lang="it-IT" sz="2000" b="1" dirty="0"/>
              <a:t>K-MEANS, 3 cluster</a:t>
            </a:r>
            <a:r>
              <a:rPr lang="it-IT" sz="2000" dirty="0"/>
              <a:t>: isolare gli studenti peggiori, medi e migliori.</a:t>
            </a:r>
            <a:endParaRPr lang="en-US" sz="2000" dirty="0">
              <a:solidFill>
                <a:srgbClr val="FF0000"/>
              </a:solidFill>
            </a:endParaRPr>
          </a:p>
        </p:txBody>
      </p:sp>
      <p:sp>
        <p:nvSpPr>
          <p:cNvPr id="3" name="Titolo 1">
            <a:extLst>
              <a:ext uri="{FF2B5EF4-FFF2-40B4-BE49-F238E27FC236}">
                <a16:creationId xmlns:a16="http://schemas.microsoft.com/office/drawing/2014/main" id="{1FB02768-21F2-44C2-862A-967BBC69ACF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pic>
        <p:nvPicPr>
          <p:cNvPr id="6" name="Immagine 5">
            <a:extLst>
              <a:ext uri="{FF2B5EF4-FFF2-40B4-BE49-F238E27FC236}">
                <a16:creationId xmlns:a16="http://schemas.microsoft.com/office/drawing/2014/main" id="{DE2CB066-AB77-432F-8670-FBC5BE12C969}"/>
              </a:ext>
            </a:extLst>
          </p:cNvPr>
          <p:cNvPicPr>
            <a:picLocks noChangeAspect="1"/>
          </p:cNvPicPr>
          <p:nvPr/>
        </p:nvPicPr>
        <p:blipFill>
          <a:blip r:embed="rId2"/>
          <a:stretch>
            <a:fillRect/>
          </a:stretch>
        </p:blipFill>
        <p:spPr>
          <a:xfrm>
            <a:off x="0" y="1268760"/>
            <a:ext cx="9144000" cy="4818941"/>
          </a:xfrm>
          <a:prstGeom prst="rect">
            <a:avLst/>
          </a:prstGeom>
        </p:spPr>
      </p:pic>
      <p:sp>
        <p:nvSpPr>
          <p:cNvPr id="7" name="CasellaDiTesto 6">
            <a:extLst>
              <a:ext uri="{FF2B5EF4-FFF2-40B4-BE49-F238E27FC236}">
                <a16:creationId xmlns:a16="http://schemas.microsoft.com/office/drawing/2014/main" id="{61E23E78-97FE-41C0-B256-841146879765}"/>
              </a:ext>
            </a:extLst>
          </p:cNvPr>
          <p:cNvSpPr txBox="1"/>
          <p:nvPr/>
        </p:nvSpPr>
        <p:spPr>
          <a:xfrm>
            <a:off x="3203848" y="6167045"/>
            <a:ext cx="5832648" cy="646331"/>
          </a:xfrm>
          <a:prstGeom prst="rect">
            <a:avLst/>
          </a:prstGeom>
          <a:noFill/>
        </p:spPr>
        <p:txBody>
          <a:bodyPr wrap="square" rtlCol="0">
            <a:spAutoFit/>
          </a:bodyPr>
          <a:lstStyle/>
          <a:p>
            <a:pPr algn="just"/>
            <a:r>
              <a:rPr lang="it-IT" dirty="0"/>
              <a:t>Il risultato è sorprendente: i tre cluster hanno racchiuso quasi perfettamente tre anni di immatricolazione. </a:t>
            </a:r>
            <a:endParaRPr lang="en-US" dirty="0"/>
          </a:p>
        </p:txBody>
      </p:sp>
    </p:spTree>
    <p:extLst>
      <p:ext uri="{BB962C8B-B14F-4D97-AF65-F5344CB8AC3E}">
        <p14:creationId xmlns:p14="http://schemas.microsoft.com/office/powerpoint/2010/main" val="4331963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AE2B6B7C-7603-4DF2-A5B7-C47F0529B323}"/>
              </a:ext>
            </a:extLst>
          </p:cNvPr>
          <p:cNvSpPr txBox="1"/>
          <p:nvPr/>
        </p:nvSpPr>
        <p:spPr>
          <a:xfrm>
            <a:off x="594873" y="1503650"/>
            <a:ext cx="8945679" cy="5093702"/>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4</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473.24837627629233</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30,2011-06-15,28,2011-09-13,30,2011-06-20,30,2012-09-17,28,2011-07-05</a:t>
            </a:r>
          </a:p>
          <a:p>
            <a:r>
              <a:rPr lang="en-US" sz="1300" dirty="0">
                <a:solidFill>
                  <a:srgbClr val="7030A0"/>
                </a:solidFill>
                <a:latin typeface="Courier New" panose="02070309020205020404" pitchFamily="49" charset="0"/>
                <a:cs typeface="Courier New" panose="02070309020205020404" pitchFamily="49" charset="0"/>
              </a:rPr>
              <a:t>Cluster 1: 28,2011-07-06,26,2012-09-20,25,2011-09-23,29,2011-07-26,22,2012-07-12</a:t>
            </a:r>
          </a:p>
          <a:p>
            <a:r>
              <a:rPr lang="en-US" sz="1300" dirty="0">
                <a:solidFill>
                  <a:srgbClr val="7030A0"/>
                </a:solidFill>
                <a:latin typeface="Courier New" panose="02070309020205020404" pitchFamily="49" charset="0"/>
                <a:cs typeface="Courier New" panose="02070309020205020404" pitchFamily="49" charset="0"/>
              </a:rPr>
              <a:t>Cluster 2: 30,2014-06-13,26,2014-07-24,30,2014-09-03,31,2015-07-07,27,2014-09-09</a:t>
            </a:r>
          </a:p>
          <a:p>
            <a:r>
              <a:rPr lang="en-US" sz="1300" dirty="0">
                <a:solidFill>
                  <a:srgbClr val="7030A0"/>
                </a:solidFill>
                <a:latin typeface="Courier New" panose="02070309020205020404" pitchFamily="49" charset="0"/>
                <a:cs typeface="Courier New" panose="02070309020205020404" pitchFamily="49" charset="0"/>
              </a:rPr>
              <a:t>Cluster 3: 30,2013-09-19,30,2015-09-14,27,2014-02-04,28,2014-07-23,23,2014-02-05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          3</a:t>
            </a:r>
          </a:p>
          <a:p>
            <a:r>
              <a:rPr lang="en-US" sz="1300" dirty="0">
                <a:solidFill>
                  <a:srgbClr val="7030A0"/>
                </a:solidFill>
                <a:latin typeface="Courier New" panose="02070309020205020404" pitchFamily="49" charset="0"/>
                <a:cs typeface="Courier New" panose="02070309020205020404" pitchFamily="49" charset="0"/>
              </a:rPr>
              <a:t>                 (116.0)     (18.0)     (29.0)     (40.0)     (29.0)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ASD              27.1034    28.6667    26.1724     27.325    26.7586</a:t>
            </a:r>
          </a:p>
          <a:p>
            <a:r>
              <a:rPr lang="en-US" sz="1300" dirty="0" err="1">
                <a:solidFill>
                  <a:srgbClr val="7030A0"/>
                </a:solidFill>
                <a:latin typeface="Courier New" panose="02070309020205020404" pitchFamily="49" charset="0"/>
                <a:cs typeface="Courier New" panose="02070309020205020404" pitchFamily="49" charset="0"/>
              </a:rPr>
              <a:t>data_ASD</a:t>
            </a:r>
            <a:r>
              <a:rPr lang="en-US" sz="1300" dirty="0">
                <a:solidFill>
                  <a:srgbClr val="7030A0"/>
                </a:solidFill>
                <a:latin typeface="Courier New" panose="02070309020205020404" pitchFamily="49" charset="0"/>
                <a:cs typeface="Courier New" panose="02070309020205020404" pitchFamily="49" charset="0"/>
              </a:rPr>
              <a:t>      2014-07-17 2011-06-15 2012-07-11 2014-06-11 2013-07-11</a:t>
            </a:r>
          </a:p>
          <a:p>
            <a:r>
              <a:rPr lang="en-US" sz="1300" dirty="0">
                <a:solidFill>
                  <a:srgbClr val="7030A0"/>
                </a:solidFill>
                <a:latin typeface="Courier New" panose="02070309020205020404" pitchFamily="49" charset="0"/>
                <a:cs typeface="Courier New" panose="02070309020205020404" pitchFamily="49" charset="0"/>
              </a:rPr>
              <a:t>ARC              24.9741    27.4444    23.4828     24.375    25.7586</a:t>
            </a:r>
          </a:p>
          <a:p>
            <a:r>
              <a:rPr lang="en-US" sz="1300" dirty="0" err="1">
                <a:solidFill>
                  <a:srgbClr val="7030A0"/>
                </a:solidFill>
                <a:latin typeface="Courier New" panose="02070309020205020404" pitchFamily="49" charset="0"/>
                <a:cs typeface="Courier New" panose="02070309020205020404" pitchFamily="49" charset="0"/>
              </a:rPr>
              <a:t>data_ARC</a:t>
            </a:r>
            <a:r>
              <a:rPr lang="en-US" sz="1300" dirty="0">
                <a:solidFill>
                  <a:srgbClr val="7030A0"/>
                </a:solidFill>
                <a:latin typeface="Courier New" panose="02070309020205020404" pitchFamily="49" charset="0"/>
                <a:cs typeface="Courier New" panose="02070309020205020404" pitchFamily="49" charset="0"/>
              </a:rPr>
              <a:t>      2014-02-28 2013-06-12 2013-07-08 2014-07-24 2014-02-28</a:t>
            </a:r>
          </a:p>
          <a:p>
            <a:r>
              <a:rPr lang="en-US" sz="1300" dirty="0">
                <a:solidFill>
                  <a:srgbClr val="7030A0"/>
                </a:solidFill>
                <a:latin typeface="Courier New" panose="02070309020205020404" pitchFamily="49" charset="0"/>
                <a:cs typeface="Courier New" panose="02070309020205020404" pitchFamily="49" charset="0"/>
              </a:rPr>
              <a:t>PRG              25.9483    27.1111    24.8276     27.125    24.7241</a:t>
            </a:r>
          </a:p>
          <a:p>
            <a:r>
              <a:rPr lang="en-US" sz="1300" dirty="0" err="1">
                <a:solidFill>
                  <a:srgbClr val="7030A0"/>
                </a:solidFill>
                <a:latin typeface="Courier New" panose="02070309020205020404" pitchFamily="49" charset="0"/>
                <a:cs typeface="Courier New" panose="02070309020205020404" pitchFamily="49" charset="0"/>
              </a:rPr>
              <a:t>data_PRG</a:t>
            </a:r>
            <a:r>
              <a:rPr lang="en-US" sz="1300" dirty="0">
                <a:solidFill>
                  <a:srgbClr val="7030A0"/>
                </a:solidFill>
                <a:latin typeface="Courier New" panose="02070309020205020404" pitchFamily="49" charset="0"/>
                <a:cs typeface="Courier New" panose="02070309020205020404" pitchFamily="49" charset="0"/>
              </a:rPr>
              <a:t>      2014-09-03 2011-06-20 2013-07-18 2014-09-03 2014-02-04</a:t>
            </a:r>
          </a:p>
          <a:p>
            <a:r>
              <a:rPr lang="en-US" sz="1300" dirty="0">
                <a:solidFill>
                  <a:srgbClr val="7030A0"/>
                </a:solidFill>
                <a:latin typeface="Courier New" panose="02070309020205020404" pitchFamily="49" charset="0"/>
                <a:cs typeface="Courier New" panose="02070309020205020404" pitchFamily="49" charset="0"/>
              </a:rPr>
              <a:t>ANI              27.6638    28.3333    27.9655     28.875    25.2759</a:t>
            </a:r>
          </a:p>
          <a:p>
            <a:r>
              <a:rPr lang="en-US" sz="1300" dirty="0" err="1">
                <a:solidFill>
                  <a:srgbClr val="7030A0"/>
                </a:solidFill>
                <a:latin typeface="Courier New" panose="02070309020205020404" pitchFamily="49" charset="0"/>
                <a:cs typeface="Courier New" panose="02070309020205020404" pitchFamily="49" charset="0"/>
              </a:rPr>
              <a:t>data_ANI</a:t>
            </a:r>
            <a:r>
              <a:rPr lang="en-US" sz="1300" dirty="0">
                <a:solidFill>
                  <a:srgbClr val="7030A0"/>
                </a:solidFill>
                <a:latin typeface="Courier New" panose="02070309020205020404" pitchFamily="49" charset="0"/>
                <a:cs typeface="Courier New" panose="02070309020205020404" pitchFamily="49" charset="0"/>
              </a:rPr>
              <a:t>      2015-07-14 2013-01-22 2015-07-14 2015-07-07 2014-07-23</a:t>
            </a:r>
          </a:p>
          <a:p>
            <a:r>
              <a:rPr lang="en-US" sz="1300" dirty="0">
                <a:solidFill>
                  <a:srgbClr val="7030A0"/>
                </a:solidFill>
                <a:latin typeface="Courier New" panose="02070309020205020404" pitchFamily="49" charset="0"/>
                <a:cs typeface="Courier New" panose="02070309020205020404" pitchFamily="49" charset="0"/>
              </a:rPr>
              <a:t>MDL              23.3534    26.4444    21.4828     24.025    22.3793</a:t>
            </a:r>
          </a:p>
          <a:p>
            <a:r>
              <a:rPr lang="en-US" sz="1300" dirty="0" err="1">
                <a:solidFill>
                  <a:srgbClr val="7030A0"/>
                </a:solidFill>
                <a:latin typeface="Courier New" panose="02070309020205020404" pitchFamily="49" charset="0"/>
                <a:cs typeface="Courier New" panose="02070309020205020404" pitchFamily="49" charset="0"/>
              </a:rPr>
              <a:t>data_MDL</a:t>
            </a:r>
            <a:r>
              <a:rPr lang="en-US" sz="1300" dirty="0">
                <a:solidFill>
                  <a:srgbClr val="7030A0"/>
                </a:solidFill>
                <a:latin typeface="Courier New" panose="02070309020205020404" pitchFamily="49" charset="0"/>
                <a:cs typeface="Courier New" panose="02070309020205020404" pitchFamily="49" charset="0"/>
              </a:rPr>
              <a:t>      2015-02-05 2013-07-03 2014-01-14 2015-02-05 2013-09-11</a:t>
            </a:r>
          </a:p>
        </p:txBody>
      </p:sp>
      <p:sp>
        <p:nvSpPr>
          <p:cNvPr id="5" name="CasellaDiTesto 4">
            <a:extLst>
              <a:ext uri="{FF2B5EF4-FFF2-40B4-BE49-F238E27FC236}">
                <a16:creationId xmlns:a16="http://schemas.microsoft.com/office/drawing/2014/main" id="{7B7DF21C-5452-4E1D-BFA6-EDA41E06C5F1}"/>
              </a:ext>
            </a:extLst>
          </p:cNvPr>
          <p:cNvSpPr txBox="1"/>
          <p:nvPr/>
        </p:nvSpPr>
        <p:spPr>
          <a:xfrm>
            <a:off x="35496" y="868650"/>
            <a:ext cx="900759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a:t>
            </a:r>
            <a:r>
              <a:rPr lang="it-IT" dirty="0"/>
              <a:t>: </a:t>
            </a:r>
            <a:r>
              <a:rPr lang="it-IT" dirty="0">
                <a:solidFill>
                  <a:srgbClr val="92D050"/>
                </a:solidFill>
              </a:rPr>
              <a:t>sarà possibile racchiudere ogni coorte di immatricolazione in un cluster?</a:t>
            </a:r>
            <a:endParaRPr lang="en-US" dirty="0">
              <a:solidFill>
                <a:srgbClr val="92D050"/>
              </a:solidFill>
            </a:endParaRPr>
          </a:p>
        </p:txBody>
      </p:sp>
    </p:spTree>
    <p:extLst>
      <p:ext uri="{BB962C8B-B14F-4D97-AF65-F5344CB8AC3E}">
        <p14:creationId xmlns:p14="http://schemas.microsoft.com/office/powerpoint/2010/main" val="22283940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AE2B6B7C-7603-4DF2-A5B7-C47F0529B323}"/>
              </a:ext>
            </a:extLst>
          </p:cNvPr>
          <p:cNvSpPr txBox="1"/>
          <p:nvPr/>
        </p:nvSpPr>
        <p:spPr>
          <a:xfrm>
            <a:off x="3756631" y="1531324"/>
            <a:ext cx="5351873" cy="5293757"/>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Clustered Instances</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0       18 ( 16%)</a:t>
            </a:r>
          </a:p>
          <a:p>
            <a:r>
              <a:rPr lang="en-US" sz="1300" dirty="0">
                <a:solidFill>
                  <a:srgbClr val="7030A0"/>
                </a:solidFill>
                <a:latin typeface="Courier New" panose="02070309020205020404" pitchFamily="49" charset="0"/>
                <a:cs typeface="Courier New" panose="02070309020205020404" pitchFamily="49" charset="0"/>
              </a:rPr>
              <a:t>1       29 ( 25%)</a:t>
            </a:r>
          </a:p>
          <a:p>
            <a:r>
              <a:rPr lang="en-US" sz="1300" dirty="0">
                <a:solidFill>
                  <a:srgbClr val="7030A0"/>
                </a:solidFill>
                <a:latin typeface="Courier New" panose="02070309020205020404" pitchFamily="49" charset="0"/>
                <a:cs typeface="Courier New" panose="02070309020205020404" pitchFamily="49" charset="0"/>
              </a:rPr>
              <a:t>2       40 ( 34%)</a:t>
            </a:r>
          </a:p>
          <a:p>
            <a:r>
              <a:rPr lang="en-US" sz="1300" dirty="0">
                <a:solidFill>
                  <a:srgbClr val="7030A0"/>
                </a:solidFill>
                <a:latin typeface="Courier New" panose="02070309020205020404" pitchFamily="49" charset="0"/>
                <a:cs typeface="Courier New" panose="02070309020205020404" pitchFamily="49" charset="0"/>
              </a:rPr>
              <a:t>3       29 ( 25%)</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Class attribute: </a:t>
            </a:r>
            <a:r>
              <a:rPr lang="en-US" sz="1300" dirty="0" err="1">
                <a:solidFill>
                  <a:srgbClr val="7030A0"/>
                </a:solidFill>
                <a:latin typeface="Courier New" panose="02070309020205020404" pitchFamily="49" charset="0"/>
                <a:cs typeface="Courier New" panose="02070309020205020404" pitchFamily="49" charset="0"/>
              </a:rPr>
              <a:t>coorte</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Classes to Clusters:</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  0  1  2  3  &lt;-- assigned to cluster</a:t>
            </a:r>
          </a:p>
          <a:p>
            <a:r>
              <a:rPr lang="en-US" sz="1300" dirty="0">
                <a:solidFill>
                  <a:srgbClr val="7030A0"/>
                </a:solidFill>
                <a:latin typeface="Courier New" panose="02070309020205020404" pitchFamily="49" charset="0"/>
                <a:cs typeface="Courier New" panose="02070309020205020404" pitchFamily="49" charset="0"/>
              </a:rPr>
              <a:t> 10  0  3  1 | 2010</a:t>
            </a:r>
          </a:p>
          <a:p>
            <a:r>
              <a:rPr lang="en-US" sz="1300" dirty="0">
                <a:solidFill>
                  <a:srgbClr val="7030A0"/>
                </a:solidFill>
                <a:latin typeface="Courier New" panose="02070309020205020404" pitchFamily="49" charset="0"/>
                <a:cs typeface="Courier New" panose="02070309020205020404" pitchFamily="49" charset="0"/>
              </a:rPr>
              <a:t>  0 13  3  3 | 2011</a:t>
            </a:r>
          </a:p>
          <a:p>
            <a:r>
              <a:rPr lang="en-US" sz="1300" dirty="0">
                <a:solidFill>
                  <a:srgbClr val="7030A0"/>
                </a:solidFill>
                <a:latin typeface="Courier New" panose="02070309020205020404" pitchFamily="49" charset="0"/>
                <a:cs typeface="Courier New" panose="02070309020205020404" pitchFamily="49" charset="0"/>
              </a:rPr>
              <a:t>  5  5  4 23 | 2012</a:t>
            </a:r>
          </a:p>
          <a:p>
            <a:r>
              <a:rPr lang="en-US" sz="1300" dirty="0">
                <a:solidFill>
                  <a:srgbClr val="7030A0"/>
                </a:solidFill>
                <a:latin typeface="Courier New" panose="02070309020205020404" pitchFamily="49" charset="0"/>
                <a:cs typeface="Courier New" panose="02070309020205020404" pitchFamily="49" charset="0"/>
              </a:rPr>
              <a:t>  3 11 30  2 | 2013</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&lt;-- 2010</a:t>
            </a:r>
          </a:p>
          <a:p>
            <a:r>
              <a:rPr lang="en-US" sz="1300" dirty="0">
                <a:solidFill>
                  <a:srgbClr val="7030A0"/>
                </a:solidFill>
                <a:latin typeface="Courier New" panose="02070309020205020404" pitchFamily="49" charset="0"/>
                <a:cs typeface="Courier New" panose="02070309020205020404" pitchFamily="49" charset="0"/>
              </a:rPr>
              <a:t>Cluster 1 &lt;-- 2011</a:t>
            </a:r>
          </a:p>
          <a:p>
            <a:r>
              <a:rPr lang="en-US" sz="1300" dirty="0">
                <a:solidFill>
                  <a:srgbClr val="7030A0"/>
                </a:solidFill>
                <a:latin typeface="Courier New" panose="02070309020205020404" pitchFamily="49" charset="0"/>
                <a:cs typeface="Courier New" panose="02070309020205020404" pitchFamily="49" charset="0"/>
              </a:rPr>
              <a:t>Cluster 2 &lt;-- 2013</a:t>
            </a:r>
          </a:p>
          <a:p>
            <a:r>
              <a:rPr lang="en-US" sz="1300" dirty="0">
                <a:solidFill>
                  <a:srgbClr val="7030A0"/>
                </a:solidFill>
                <a:latin typeface="Courier New" panose="02070309020205020404" pitchFamily="49" charset="0"/>
                <a:cs typeface="Courier New" panose="02070309020205020404" pitchFamily="49" charset="0"/>
              </a:rPr>
              <a:t>Cluster 3 &lt;-- 2012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b="1" dirty="0">
                <a:solidFill>
                  <a:srgbClr val="7030A0"/>
                </a:solidFill>
                <a:latin typeface="Courier New" panose="02070309020205020404" pitchFamily="49" charset="0"/>
                <a:cs typeface="Courier New" panose="02070309020205020404" pitchFamily="49" charset="0"/>
              </a:rPr>
              <a:t>Incorrectly clustered instances :	40.0	 34.4828 %</a:t>
            </a:r>
          </a:p>
          <a:p>
            <a:endParaRPr lang="en-US" sz="1300" dirty="0">
              <a:solidFill>
                <a:srgbClr val="7030A0"/>
              </a:solidFill>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8CB0D2E6-EFC1-45C2-950A-917C6D6370EB}"/>
              </a:ext>
            </a:extLst>
          </p:cNvPr>
          <p:cNvSpPr txBox="1"/>
          <p:nvPr/>
        </p:nvSpPr>
        <p:spPr>
          <a:xfrm>
            <a:off x="35496" y="868650"/>
            <a:ext cx="900759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a:t>
            </a:r>
            <a:r>
              <a:rPr lang="it-IT" dirty="0"/>
              <a:t>: </a:t>
            </a:r>
            <a:r>
              <a:rPr lang="it-IT" dirty="0">
                <a:solidFill>
                  <a:srgbClr val="92D050"/>
                </a:solidFill>
              </a:rPr>
              <a:t>sarà possibile racchiudere ogni coorte di immatricolazione in un cluster?</a:t>
            </a:r>
            <a:endParaRPr lang="en-US" dirty="0">
              <a:solidFill>
                <a:srgbClr val="92D050"/>
              </a:solidFill>
            </a:endParaRPr>
          </a:p>
        </p:txBody>
      </p:sp>
      <p:sp>
        <p:nvSpPr>
          <p:cNvPr id="6" name="CasellaDiTesto 5">
            <a:extLst>
              <a:ext uri="{FF2B5EF4-FFF2-40B4-BE49-F238E27FC236}">
                <a16:creationId xmlns:a16="http://schemas.microsoft.com/office/drawing/2014/main" id="{A4369B9C-3941-4BCC-9DA0-0DF19D7D1C21}"/>
              </a:ext>
            </a:extLst>
          </p:cNvPr>
          <p:cNvSpPr txBox="1"/>
          <p:nvPr/>
        </p:nvSpPr>
        <p:spPr>
          <a:xfrm>
            <a:off x="323528" y="2222862"/>
            <a:ext cx="3312368" cy="2862322"/>
          </a:xfrm>
          <a:prstGeom prst="rect">
            <a:avLst/>
          </a:prstGeom>
          <a:noFill/>
        </p:spPr>
        <p:txBody>
          <a:bodyPr wrap="square" rtlCol="0">
            <a:spAutoFit/>
          </a:bodyPr>
          <a:lstStyle/>
          <a:p>
            <a:r>
              <a:rPr lang="it-IT" dirty="0"/>
              <a:t>Per questo dataset il margine di errore sensibilmente minore dell’altro può portare a pensare che l’intento sia riuscito.</a:t>
            </a:r>
          </a:p>
          <a:p>
            <a:endParaRPr lang="it-IT" dirty="0"/>
          </a:p>
          <a:p>
            <a:r>
              <a:rPr lang="it-IT" dirty="0"/>
              <a:t>Purtroppo, le similitudini che hanno spostato sensibilmente il risultato di questa analisi sono state quelle fra le date. </a:t>
            </a:r>
          </a:p>
          <a:p>
            <a:endParaRPr lang="it-IT" dirty="0"/>
          </a:p>
        </p:txBody>
      </p:sp>
    </p:spTree>
    <p:extLst>
      <p:ext uri="{BB962C8B-B14F-4D97-AF65-F5344CB8AC3E}">
        <p14:creationId xmlns:p14="http://schemas.microsoft.com/office/powerpoint/2010/main" val="23350080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pic>
        <p:nvPicPr>
          <p:cNvPr id="7" name="Immagine 6">
            <a:extLst>
              <a:ext uri="{FF2B5EF4-FFF2-40B4-BE49-F238E27FC236}">
                <a16:creationId xmlns:a16="http://schemas.microsoft.com/office/drawing/2014/main" id="{74F000B2-7516-4AA5-8BF6-82D022420CC1}"/>
              </a:ext>
            </a:extLst>
          </p:cNvPr>
          <p:cNvPicPr>
            <a:picLocks noChangeAspect="1"/>
          </p:cNvPicPr>
          <p:nvPr/>
        </p:nvPicPr>
        <p:blipFill>
          <a:blip r:embed="rId2"/>
          <a:stretch>
            <a:fillRect/>
          </a:stretch>
        </p:blipFill>
        <p:spPr>
          <a:xfrm>
            <a:off x="953852" y="2530874"/>
            <a:ext cx="7236296" cy="3778446"/>
          </a:xfrm>
          <a:prstGeom prst="rect">
            <a:avLst/>
          </a:prstGeom>
        </p:spPr>
      </p:pic>
      <p:sp>
        <p:nvSpPr>
          <p:cNvPr id="8" name="CasellaDiTesto 7">
            <a:extLst>
              <a:ext uri="{FF2B5EF4-FFF2-40B4-BE49-F238E27FC236}">
                <a16:creationId xmlns:a16="http://schemas.microsoft.com/office/drawing/2014/main" id="{E149416A-4211-4305-B846-7B8B2A1F09D9}"/>
              </a:ext>
            </a:extLst>
          </p:cNvPr>
          <p:cNvSpPr txBox="1"/>
          <p:nvPr/>
        </p:nvSpPr>
        <p:spPr>
          <a:xfrm>
            <a:off x="457200" y="862261"/>
            <a:ext cx="8229600" cy="1846659"/>
          </a:xfrm>
          <a:prstGeom prst="rect">
            <a:avLst/>
          </a:prstGeom>
          <a:noFill/>
        </p:spPr>
        <p:txBody>
          <a:bodyPr wrap="square" rtlCol="0">
            <a:spAutoFit/>
          </a:bodyPr>
          <a:lstStyle/>
          <a:p>
            <a:pPr algn="just"/>
            <a:r>
              <a:rPr lang="it-IT" sz="1600" dirty="0"/>
              <a:t>Osservando la descrizione visiva del </a:t>
            </a:r>
            <a:r>
              <a:rPr lang="it-IT" sz="1600" dirty="0" err="1"/>
              <a:t>clustering</a:t>
            </a:r>
            <a:r>
              <a:rPr lang="it-IT" sz="1600" dirty="0"/>
              <a:t>, si nota che aggiungendo il quarto cluster la corrispondenza cluster-coorte è molto più debole di prima: verrebbe da pensare che il risultato precedente sia stato solo frutto di una coincidenza.</a:t>
            </a:r>
          </a:p>
          <a:p>
            <a:pPr algn="just"/>
            <a:endParaRPr lang="it-IT" sz="1600" dirty="0"/>
          </a:p>
          <a:p>
            <a:pPr algn="just"/>
            <a:r>
              <a:rPr lang="it-IT" sz="1600" dirty="0"/>
              <a:t>Si potrebbe inoltre intuire che non ci siano correlazioni fra i voti ottenuti e la coorte di immatricolazione…</a:t>
            </a:r>
          </a:p>
          <a:p>
            <a:pPr algn="just"/>
            <a:endParaRPr lang="en-US" sz="1600" dirty="0"/>
          </a:p>
        </p:txBody>
      </p:sp>
      <p:sp>
        <p:nvSpPr>
          <p:cNvPr id="9" name="CasellaDiTesto 8">
            <a:extLst>
              <a:ext uri="{FF2B5EF4-FFF2-40B4-BE49-F238E27FC236}">
                <a16:creationId xmlns:a16="http://schemas.microsoft.com/office/drawing/2014/main" id="{B234C5EC-5839-4BDF-BB7E-F2C7D2D82B18}"/>
              </a:ext>
            </a:extLst>
          </p:cNvPr>
          <p:cNvSpPr txBox="1"/>
          <p:nvPr/>
        </p:nvSpPr>
        <p:spPr>
          <a:xfrm>
            <a:off x="3111152" y="6444044"/>
            <a:ext cx="8229600" cy="338554"/>
          </a:xfrm>
          <a:prstGeom prst="rect">
            <a:avLst/>
          </a:prstGeom>
          <a:noFill/>
        </p:spPr>
        <p:txBody>
          <a:bodyPr wrap="square" rtlCol="0">
            <a:spAutoFit/>
          </a:bodyPr>
          <a:lstStyle/>
          <a:p>
            <a:pPr algn="ctr"/>
            <a:r>
              <a:rPr lang="it-IT" sz="1600" i="1" dirty="0">
                <a:solidFill>
                  <a:srgbClr val="00B050"/>
                </a:solidFill>
              </a:rPr>
              <a:t>… ma tanto vale togliersi comunque il dubbio</a:t>
            </a:r>
            <a:endParaRPr lang="en-US" sz="1600" i="1" dirty="0">
              <a:solidFill>
                <a:srgbClr val="00B050"/>
              </a:solidFill>
            </a:endParaRPr>
          </a:p>
        </p:txBody>
      </p:sp>
    </p:spTree>
    <p:extLst>
      <p:ext uri="{BB962C8B-B14F-4D97-AF65-F5344CB8AC3E}">
        <p14:creationId xmlns:p14="http://schemas.microsoft.com/office/powerpoint/2010/main" val="20885992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AE2B6B7C-7603-4DF2-A5B7-C47F0529B323}"/>
              </a:ext>
            </a:extLst>
          </p:cNvPr>
          <p:cNvSpPr txBox="1"/>
          <p:nvPr/>
        </p:nvSpPr>
        <p:spPr>
          <a:xfrm>
            <a:off x="1187624" y="1727805"/>
            <a:ext cx="8945679" cy="4293483"/>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11</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21.816736314540037</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30,31,30,23,25</a:t>
            </a:r>
          </a:p>
          <a:p>
            <a:r>
              <a:rPr lang="en-US" sz="1300" dirty="0">
                <a:solidFill>
                  <a:srgbClr val="7030A0"/>
                </a:solidFill>
                <a:latin typeface="Courier New" panose="02070309020205020404" pitchFamily="49" charset="0"/>
                <a:cs typeface="Courier New" panose="02070309020205020404" pitchFamily="49" charset="0"/>
              </a:rPr>
              <a:t>Cluster 1: 25,25,21,30,20</a:t>
            </a:r>
          </a:p>
          <a:p>
            <a:r>
              <a:rPr lang="en-US" sz="1300" dirty="0">
                <a:solidFill>
                  <a:srgbClr val="7030A0"/>
                </a:solidFill>
                <a:latin typeface="Courier New" panose="02070309020205020404" pitchFamily="49" charset="0"/>
                <a:cs typeface="Courier New" panose="02070309020205020404" pitchFamily="49" charset="0"/>
              </a:rPr>
              <a:t>Cluster 2: 26,20,28,25,23</a:t>
            </a:r>
          </a:p>
          <a:p>
            <a:r>
              <a:rPr lang="en-US" sz="1300" dirty="0">
                <a:solidFill>
                  <a:srgbClr val="7030A0"/>
                </a:solidFill>
                <a:latin typeface="Courier New" panose="02070309020205020404" pitchFamily="49" charset="0"/>
                <a:cs typeface="Courier New" panose="02070309020205020404" pitchFamily="49" charset="0"/>
              </a:rPr>
              <a:t>Cluster 3: 26,24,23,30,30</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          3</a:t>
            </a:r>
          </a:p>
          <a:p>
            <a:r>
              <a:rPr lang="en-US" sz="1300" dirty="0">
                <a:solidFill>
                  <a:srgbClr val="7030A0"/>
                </a:solidFill>
                <a:latin typeface="Courier New" panose="02070309020205020404" pitchFamily="49" charset="0"/>
                <a:cs typeface="Courier New" panose="02070309020205020404" pitchFamily="49" charset="0"/>
              </a:rPr>
              <a:t>               (116.0)     (36.0)     (22.0)     (29.0)     (29.0)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ASD            27.1034         30    24.7727    25.1724    27.2069</a:t>
            </a:r>
          </a:p>
          <a:p>
            <a:r>
              <a:rPr lang="en-US" sz="1300" dirty="0">
                <a:solidFill>
                  <a:srgbClr val="7030A0"/>
                </a:solidFill>
                <a:latin typeface="Courier New" panose="02070309020205020404" pitchFamily="49" charset="0"/>
                <a:cs typeface="Courier New" panose="02070309020205020404" pitchFamily="49" charset="0"/>
              </a:rPr>
              <a:t>ARC            24.9741    27.8333    23.9091    20.5172    26.6897</a:t>
            </a:r>
          </a:p>
          <a:p>
            <a:r>
              <a:rPr lang="en-US" sz="1300" dirty="0">
                <a:solidFill>
                  <a:srgbClr val="7030A0"/>
                </a:solidFill>
                <a:latin typeface="Courier New" panose="02070309020205020404" pitchFamily="49" charset="0"/>
                <a:cs typeface="Courier New" panose="02070309020205020404" pitchFamily="49" charset="0"/>
              </a:rPr>
              <a:t>PRG            25.9483      28.75    21.8636     27.069    24.4483</a:t>
            </a:r>
          </a:p>
          <a:p>
            <a:r>
              <a:rPr lang="en-US" sz="1300" dirty="0">
                <a:solidFill>
                  <a:srgbClr val="7030A0"/>
                </a:solidFill>
                <a:latin typeface="Courier New" panose="02070309020205020404" pitchFamily="49" charset="0"/>
                <a:cs typeface="Courier New" panose="02070309020205020404" pitchFamily="49" charset="0"/>
              </a:rPr>
              <a:t>ANI            27.6638       29.5    25.1818    27.5172    27.4138</a:t>
            </a:r>
          </a:p>
          <a:p>
            <a:r>
              <a:rPr lang="en-US" sz="1300" dirty="0">
                <a:solidFill>
                  <a:srgbClr val="7030A0"/>
                </a:solidFill>
                <a:latin typeface="Courier New" panose="02070309020205020404" pitchFamily="49" charset="0"/>
                <a:cs typeface="Courier New" panose="02070309020205020404" pitchFamily="49" charset="0"/>
              </a:rPr>
              <a:t>MDL            23.3534    25.4167    19.6818    22.1034    24.8276</a:t>
            </a:r>
          </a:p>
          <a:p>
            <a:endParaRPr lang="en-US" sz="1300" dirty="0">
              <a:solidFill>
                <a:srgbClr val="7030A0"/>
              </a:solidFill>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7B7DF21C-5452-4E1D-BFA6-EDA41E06C5F1}"/>
              </a:ext>
            </a:extLst>
          </p:cNvPr>
          <p:cNvSpPr txBox="1"/>
          <p:nvPr/>
        </p:nvSpPr>
        <p:spPr>
          <a:xfrm>
            <a:off x="35496" y="868650"/>
            <a:ext cx="576542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 ignorati attributi relativi alle date</a:t>
            </a:r>
            <a:endParaRPr lang="en-US" dirty="0">
              <a:solidFill>
                <a:srgbClr val="92D050"/>
              </a:solidFill>
            </a:endParaRPr>
          </a:p>
        </p:txBody>
      </p:sp>
    </p:spTree>
    <p:extLst>
      <p:ext uri="{BB962C8B-B14F-4D97-AF65-F5344CB8AC3E}">
        <p14:creationId xmlns:p14="http://schemas.microsoft.com/office/powerpoint/2010/main" val="9660952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AE2B6B7C-7603-4DF2-A5B7-C47F0529B323}"/>
              </a:ext>
            </a:extLst>
          </p:cNvPr>
          <p:cNvSpPr txBox="1"/>
          <p:nvPr/>
        </p:nvSpPr>
        <p:spPr>
          <a:xfrm>
            <a:off x="2194439" y="1484784"/>
            <a:ext cx="5351873" cy="5293757"/>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Clustered Instances</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0       36 ( 31%)</a:t>
            </a:r>
          </a:p>
          <a:p>
            <a:r>
              <a:rPr lang="en-US" sz="1300" dirty="0">
                <a:solidFill>
                  <a:srgbClr val="7030A0"/>
                </a:solidFill>
                <a:latin typeface="Courier New" panose="02070309020205020404" pitchFamily="49" charset="0"/>
                <a:cs typeface="Courier New" panose="02070309020205020404" pitchFamily="49" charset="0"/>
              </a:rPr>
              <a:t>1       22 ( 19%)</a:t>
            </a:r>
          </a:p>
          <a:p>
            <a:r>
              <a:rPr lang="en-US" sz="1300" dirty="0">
                <a:solidFill>
                  <a:srgbClr val="7030A0"/>
                </a:solidFill>
                <a:latin typeface="Courier New" panose="02070309020205020404" pitchFamily="49" charset="0"/>
                <a:cs typeface="Courier New" panose="02070309020205020404" pitchFamily="49" charset="0"/>
              </a:rPr>
              <a:t>2       29 ( 25%)</a:t>
            </a:r>
          </a:p>
          <a:p>
            <a:r>
              <a:rPr lang="en-US" sz="1300" dirty="0">
                <a:solidFill>
                  <a:srgbClr val="7030A0"/>
                </a:solidFill>
                <a:latin typeface="Courier New" panose="02070309020205020404" pitchFamily="49" charset="0"/>
                <a:cs typeface="Courier New" panose="02070309020205020404" pitchFamily="49" charset="0"/>
              </a:rPr>
              <a:t>3       29 ( 25%)</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Class attribute: </a:t>
            </a:r>
            <a:r>
              <a:rPr lang="en-US" sz="1300" dirty="0" err="1">
                <a:solidFill>
                  <a:srgbClr val="7030A0"/>
                </a:solidFill>
                <a:latin typeface="Courier New" panose="02070309020205020404" pitchFamily="49" charset="0"/>
                <a:cs typeface="Courier New" panose="02070309020205020404" pitchFamily="49" charset="0"/>
              </a:rPr>
              <a:t>coorte</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Classes to Clusters:</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  0  1  2  3  &lt;-- assigned to cluster</a:t>
            </a:r>
          </a:p>
          <a:p>
            <a:r>
              <a:rPr lang="en-US" sz="1300" dirty="0">
                <a:solidFill>
                  <a:srgbClr val="7030A0"/>
                </a:solidFill>
                <a:latin typeface="Courier New" panose="02070309020205020404" pitchFamily="49" charset="0"/>
                <a:cs typeface="Courier New" panose="02070309020205020404" pitchFamily="49" charset="0"/>
              </a:rPr>
              <a:t>  6  2  0  6 | 2010</a:t>
            </a:r>
          </a:p>
          <a:p>
            <a:r>
              <a:rPr lang="en-US" sz="1300" dirty="0">
                <a:solidFill>
                  <a:srgbClr val="7030A0"/>
                </a:solidFill>
                <a:latin typeface="Courier New" panose="02070309020205020404" pitchFamily="49" charset="0"/>
                <a:cs typeface="Courier New" panose="02070309020205020404" pitchFamily="49" charset="0"/>
              </a:rPr>
              <a:t>  4 10  2  3 | 2011</a:t>
            </a:r>
          </a:p>
          <a:p>
            <a:r>
              <a:rPr lang="en-US" sz="1300" dirty="0">
                <a:solidFill>
                  <a:srgbClr val="7030A0"/>
                </a:solidFill>
                <a:latin typeface="Courier New" panose="02070309020205020404" pitchFamily="49" charset="0"/>
                <a:cs typeface="Courier New" panose="02070309020205020404" pitchFamily="49" charset="0"/>
              </a:rPr>
              <a:t> 13  7 10  7 | 2012</a:t>
            </a:r>
          </a:p>
          <a:p>
            <a:r>
              <a:rPr lang="en-US" sz="1300" dirty="0">
                <a:solidFill>
                  <a:srgbClr val="7030A0"/>
                </a:solidFill>
                <a:latin typeface="Courier New" panose="02070309020205020404" pitchFamily="49" charset="0"/>
                <a:cs typeface="Courier New" panose="02070309020205020404" pitchFamily="49" charset="0"/>
              </a:rPr>
              <a:t> 13  3 17 13 | 2013</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&lt;-- 2012</a:t>
            </a:r>
          </a:p>
          <a:p>
            <a:r>
              <a:rPr lang="en-US" sz="1300" dirty="0">
                <a:solidFill>
                  <a:srgbClr val="7030A0"/>
                </a:solidFill>
                <a:latin typeface="Courier New" panose="02070309020205020404" pitchFamily="49" charset="0"/>
                <a:cs typeface="Courier New" panose="02070309020205020404" pitchFamily="49" charset="0"/>
              </a:rPr>
              <a:t>Cluster 1 &lt;-- 2011</a:t>
            </a:r>
          </a:p>
          <a:p>
            <a:r>
              <a:rPr lang="en-US" sz="1300" dirty="0">
                <a:solidFill>
                  <a:srgbClr val="7030A0"/>
                </a:solidFill>
                <a:latin typeface="Courier New" panose="02070309020205020404" pitchFamily="49" charset="0"/>
                <a:cs typeface="Courier New" panose="02070309020205020404" pitchFamily="49" charset="0"/>
              </a:rPr>
              <a:t>Cluster 2 &lt;-- 2013</a:t>
            </a:r>
          </a:p>
          <a:p>
            <a:r>
              <a:rPr lang="en-US" sz="1300" dirty="0">
                <a:solidFill>
                  <a:srgbClr val="7030A0"/>
                </a:solidFill>
                <a:latin typeface="Courier New" panose="02070309020205020404" pitchFamily="49" charset="0"/>
                <a:cs typeface="Courier New" panose="02070309020205020404" pitchFamily="49" charset="0"/>
              </a:rPr>
              <a:t>Cluster 3 &lt;-- 2010</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b="1" dirty="0">
                <a:solidFill>
                  <a:srgbClr val="7030A0"/>
                </a:solidFill>
                <a:latin typeface="Courier New" panose="02070309020205020404" pitchFamily="49" charset="0"/>
                <a:cs typeface="Courier New" panose="02070309020205020404" pitchFamily="49" charset="0"/>
              </a:rPr>
              <a:t>Incorrectly clustered instances :	70.0	 60.3448 %</a:t>
            </a:r>
          </a:p>
          <a:p>
            <a:endParaRPr lang="en-US" sz="1300" dirty="0">
              <a:solidFill>
                <a:srgbClr val="7030A0"/>
              </a:solidFill>
              <a:latin typeface="Courier New" panose="02070309020205020404" pitchFamily="49" charset="0"/>
              <a:cs typeface="Courier New" panose="02070309020205020404" pitchFamily="49" charset="0"/>
            </a:endParaRPr>
          </a:p>
        </p:txBody>
      </p:sp>
      <p:sp>
        <p:nvSpPr>
          <p:cNvPr id="7" name="CasellaDiTesto 6">
            <a:extLst>
              <a:ext uri="{FF2B5EF4-FFF2-40B4-BE49-F238E27FC236}">
                <a16:creationId xmlns:a16="http://schemas.microsoft.com/office/drawing/2014/main" id="{8D769F40-A6F4-4A96-BF35-D7AE9D6BAD28}"/>
              </a:ext>
            </a:extLst>
          </p:cNvPr>
          <p:cNvSpPr txBox="1"/>
          <p:nvPr/>
        </p:nvSpPr>
        <p:spPr>
          <a:xfrm>
            <a:off x="35496" y="868650"/>
            <a:ext cx="8172045" cy="954107"/>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 ignorati attributi relativi alle date</a:t>
            </a:r>
            <a:r>
              <a:rPr lang="it-IT" sz="2000" dirty="0"/>
              <a:t>: </a:t>
            </a:r>
            <a:r>
              <a:rPr lang="it-IT" dirty="0"/>
              <a:t>l’intuizione era corretta.</a:t>
            </a:r>
          </a:p>
          <a:p>
            <a:endParaRPr lang="it-IT" dirty="0"/>
          </a:p>
          <a:p>
            <a:endParaRPr lang="en-US" dirty="0">
              <a:solidFill>
                <a:srgbClr val="92D050"/>
              </a:solidFill>
            </a:endParaRPr>
          </a:p>
        </p:txBody>
      </p:sp>
    </p:spTree>
    <p:extLst>
      <p:ext uri="{BB962C8B-B14F-4D97-AF65-F5344CB8AC3E}">
        <p14:creationId xmlns:p14="http://schemas.microsoft.com/office/powerpoint/2010/main" val="34219476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84CF1E-FCD9-4E84-90E4-204A4ED4AD6D}"/>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3" name="CasellaDiTesto 2">
            <a:extLst>
              <a:ext uri="{FF2B5EF4-FFF2-40B4-BE49-F238E27FC236}">
                <a16:creationId xmlns:a16="http://schemas.microsoft.com/office/drawing/2014/main" id="{3CF26DA8-87E4-45B9-90DB-71C7D507C80A}"/>
              </a:ext>
            </a:extLst>
          </p:cNvPr>
          <p:cNvSpPr txBox="1"/>
          <p:nvPr/>
        </p:nvSpPr>
        <p:spPr>
          <a:xfrm>
            <a:off x="35496" y="868650"/>
            <a:ext cx="8925520" cy="677108"/>
          </a:xfrm>
          <a:prstGeom prst="rect">
            <a:avLst/>
          </a:prstGeom>
          <a:noFill/>
        </p:spPr>
        <p:txBody>
          <a:bodyPr wrap="none" rtlCol="0">
            <a:spAutoFit/>
          </a:bodyPr>
          <a:lstStyle/>
          <a:p>
            <a:r>
              <a:rPr lang="it-IT" sz="2000" b="1" dirty="0"/>
              <a:t>Clustering gerarchico: 4 cluster,  MEAN  </a:t>
            </a:r>
            <a:r>
              <a:rPr lang="it-IT" sz="2000" dirty="0">
                <a:solidFill>
                  <a:srgbClr val="00B050"/>
                </a:solidFill>
              </a:rPr>
              <a:t>–  Racchiudere ogni coorte di in un cluster? </a:t>
            </a:r>
            <a:endParaRPr lang="it-IT" dirty="0">
              <a:solidFill>
                <a:srgbClr val="00B050"/>
              </a:solidFill>
            </a:endParaRPr>
          </a:p>
          <a:p>
            <a:endParaRPr lang="en-US" dirty="0">
              <a:solidFill>
                <a:srgbClr val="92D050"/>
              </a:solidFill>
            </a:endParaRPr>
          </a:p>
        </p:txBody>
      </p:sp>
      <p:sp>
        <p:nvSpPr>
          <p:cNvPr id="6" name="Rettangolo 5">
            <a:extLst>
              <a:ext uri="{FF2B5EF4-FFF2-40B4-BE49-F238E27FC236}">
                <a16:creationId xmlns:a16="http://schemas.microsoft.com/office/drawing/2014/main" id="{38850E37-17D4-4562-9BBF-FCB3E5A1C332}"/>
              </a:ext>
            </a:extLst>
          </p:cNvPr>
          <p:cNvSpPr/>
          <p:nvPr/>
        </p:nvSpPr>
        <p:spPr>
          <a:xfrm>
            <a:off x="2267744" y="1262365"/>
            <a:ext cx="8262664" cy="5262979"/>
          </a:xfrm>
          <a:prstGeom prst="rect">
            <a:avLst/>
          </a:prstGeom>
        </p:spPr>
        <p:txBody>
          <a:bodyPr wrap="square">
            <a:spAutoFit/>
          </a:bodyPr>
          <a:lstStyle/>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13 ( 11%)</a:t>
            </a:r>
          </a:p>
          <a:p>
            <a:r>
              <a:rPr lang="en-US" sz="1400" dirty="0">
                <a:solidFill>
                  <a:srgbClr val="7030A0"/>
                </a:solidFill>
                <a:latin typeface="Courier New" panose="02070309020205020404" pitchFamily="49" charset="0"/>
                <a:cs typeface="Courier New" panose="02070309020205020404" pitchFamily="49" charset="0"/>
              </a:rPr>
              <a:t>1       48 ( 41%)</a:t>
            </a:r>
          </a:p>
          <a:p>
            <a:r>
              <a:rPr lang="en-US" sz="1400" dirty="0">
                <a:solidFill>
                  <a:srgbClr val="7030A0"/>
                </a:solidFill>
                <a:latin typeface="Courier New" panose="02070309020205020404" pitchFamily="49" charset="0"/>
                <a:cs typeface="Courier New" panose="02070309020205020404" pitchFamily="49" charset="0"/>
              </a:rPr>
              <a:t>2       39 ( 34%)</a:t>
            </a:r>
          </a:p>
          <a:p>
            <a:r>
              <a:rPr lang="en-US" sz="1400" dirty="0">
                <a:solidFill>
                  <a:srgbClr val="7030A0"/>
                </a:solidFill>
                <a:latin typeface="Courier New" panose="02070309020205020404" pitchFamily="49" charset="0"/>
                <a:cs typeface="Courier New" panose="02070309020205020404" pitchFamily="49" charset="0"/>
              </a:rPr>
              <a:t>3       16 ( 14%)</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 attribute: </a:t>
            </a:r>
            <a:r>
              <a:rPr lang="en-US" sz="1400" dirty="0" err="1">
                <a:solidFill>
                  <a:srgbClr val="7030A0"/>
                </a:solidFill>
                <a:latin typeface="Courier New" panose="02070309020205020404" pitchFamily="49" charset="0"/>
                <a:cs typeface="Courier New" panose="02070309020205020404" pitchFamily="49" charset="0"/>
              </a:rPr>
              <a:t>coorte</a:t>
            </a:r>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Classes to Clusters: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1  2  3  &lt;-- assigned to cluster</a:t>
            </a:r>
          </a:p>
          <a:p>
            <a:r>
              <a:rPr lang="en-US" sz="1400" dirty="0">
                <a:solidFill>
                  <a:srgbClr val="7030A0"/>
                </a:solidFill>
                <a:latin typeface="Courier New" panose="02070309020205020404" pitchFamily="49" charset="0"/>
                <a:cs typeface="Courier New" panose="02070309020205020404" pitchFamily="49" charset="0"/>
              </a:rPr>
              <a:t> 13  1  0  0 | 2010</a:t>
            </a:r>
          </a:p>
          <a:p>
            <a:r>
              <a:rPr lang="en-US" sz="1400" dirty="0">
                <a:solidFill>
                  <a:srgbClr val="7030A0"/>
                </a:solidFill>
                <a:latin typeface="Courier New" panose="02070309020205020404" pitchFamily="49" charset="0"/>
                <a:cs typeface="Courier New" panose="02070309020205020404" pitchFamily="49" charset="0"/>
              </a:rPr>
              <a:t>  0  0 11  8 | 2011</a:t>
            </a:r>
          </a:p>
          <a:p>
            <a:r>
              <a:rPr lang="en-US" sz="1400" dirty="0">
                <a:solidFill>
                  <a:srgbClr val="7030A0"/>
                </a:solidFill>
                <a:latin typeface="Courier New" panose="02070309020205020404" pitchFamily="49" charset="0"/>
                <a:cs typeface="Courier New" panose="02070309020205020404" pitchFamily="49" charset="0"/>
              </a:rPr>
              <a:t>  0  1 28  8 | 2012</a:t>
            </a:r>
          </a:p>
          <a:p>
            <a:r>
              <a:rPr lang="en-US" sz="1400" dirty="0">
                <a:solidFill>
                  <a:srgbClr val="7030A0"/>
                </a:solidFill>
                <a:latin typeface="Courier New" panose="02070309020205020404" pitchFamily="49" charset="0"/>
                <a:cs typeface="Courier New" panose="02070309020205020404" pitchFamily="49" charset="0"/>
              </a:rPr>
              <a:t>  0 46  0  0 | 2013</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 &lt;-- 2010</a:t>
            </a:r>
          </a:p>
          <a:p>
            <a:r>
              <a:rPr lang="en-US" sz="1400" dirty="0">
                <a:solidFill>
                  <a:srgbClr val="7030A0"/>
                </a:solidFill>
                <a:latin typeface="Courier New" panose="02070309020205020404" pitchFamily="49" charset="0"/>
                <a:cs typeface="Courier New" panose="02070309020205020404" pitchFamily="49" charset="0"/>
              </a:rPr>
              <a:t>Cluster 1 &lt;-- 2013</a:t>
            </a:r>
          </a:p>
          <a:p>
            <a:r>
              <a:rPr lang="en-US" sz="1400" dirty="0">
                <a:solidFill>
                  <a:srgbClr val="7030A0"/>
                </a:solidFill>
                <a:latin typeface="Courier New" panose="02070309020205020404" pitchFamily="49" charset="0"/>
                <a:cs typeface="Courier New" panose="02070309020205020404" pitchFamily="49" charset="0"/>
              </a:rPr>
              <a:t>Cluster 2 &lt;-- 2012</a:t>
            </a:r>
          </a:p>
          <a:p>
            <a:r>
              <a:rPr lang="en-US" sz="1400" dirty="0">
                <a:solidFill>
                  <a:srgbClr val="7030A0"/>
                </a:solidFill>
                <a:latin typeface="Courier New" panose="02070309020205020404" pitchFamily="49" charset="0"/>
                <a:cs typeface="Courier New" panose="02070309020205020404" pitchFamily="49" charset="0"/>
              </a:rPr>
              <a:t>Cluster 3 &lt;-- 2011</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b="1" dirty="0">
                <a:solidFill>
                  <a:srgbClr val="7030A0"/>
                </a:solidFill>
                <a:latin typeface="Courier New" panose="02070309020205020404" pitchFamily="49" charset="0"/>
                <a:cs typeface="Courier New" panose="02070309020205020404" pitchFamily="49" charset="0"/>
              </a:rPr>
              <a:t>Incorrectly clustered instances :	21.0	 </a:t>
            </a:r>
            <a:r>
              <a:rPr lang="en-US" sz="1400" b="1" dirty="0">
                <a:solidFill>
                  <a:srgbClr val="FF0000"/>
                </a:solidFill>
                <a:latin typeface="Courier New" panose="02070309020205020404" pitchFamily="49" charset="0"/>
                <a:cs typeface="Courier New" panose="02070309020205020404" pitchFamily="49" charset="0"/>
              </a:rPr>
              <a:t>18.1034 %</a:t>
            </a:r>
          </a:p>
        </p:txBody>
      </p:sp>
    </p:spTree>
    <p:extLst>
      <p:ext uri="{BB962C8B-B14F-4D97-AF65-F5344CB8AC3E}">
        <p14:creationId xmlns:p14="http://schemas.microsoft.com/office/powerpoint/2010/main" val="36705089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84CF1E-FCD9-4E84-90E4-204A4ED4AD6D}"/>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3" name="CasellaDiTesto 2">
            <a:extLst>
              <a:ext uri="{FF2B5EF4-FFF2-40B4-BE49-F238E27FC236}">
                <a16:creationId xmlns:a16="http://schemas.microsoft.com/office/drawing/2014/main" id="{3CF26DA8-87E4-45B9-90DB-71C7D507C80A}"/>
              </a:ext>
            </a:extLst>
          </p:cNvPr>
          <p:cNvSpPr txBox="1"/>
          <p:nvPr/>
        </p:nvSpPr>
        <p:spPr>
          <a:xfrm>
            <a:off x="35496" y="868650"/>
            <a:ext cx="8925520" cy="677108"/>
          </a:xfrm>
          <a:prstGeom prst="rect">
            <a:avLst/>
          </a:prstGeom>
          <a:noFill/>
        </p:spPr>
        <p:txBody>
          <a:bodyPr wrap="none" rtlCol="0">
            <a:spAutoFit/>
          </a:bodyPr>
          <a:lstStyle/>
          <a:p>
            <a:r>
              <a:rPr lang="it-IT" sz="2000" b="1" dirty="0"/>
              <a:t>Clustering gerarchico: 4 cluster,  MEAN  </a:t>
            </a:r>
            <a:r>
              <a:rPr lang="it-IT" sz="2000" dirty="0">
                <a:solidFill>
                  <a:srgbClr val="00B050"/>
                </a:solidFill>
              </a:rPr>
              <a:t>–  Racchiudere ogni coorte di in un cluster? </a:t>
            </a:r>
            <a:endParaRPr lang="it-IT" dirty="0">
              <a:solidFill>
                <a:srgbClr val="00B050"/>
              </a:solidFill>
            </a:endParaRPr>
          </a:p>
          <a:p>
            <a:endParaRPr lang="en-US" dirty="0">
              <a:solidFill>
                <a:srgbClr val="92D050"/>
              </a:solidFill>
            </a:endParaRPr>
          </a:p>
        </p:txBody>
      </p:sp>
      <p:pic>
        <p:nvPicPr>
          <p:cNvPr id="5" name="Immagine 4">
            <a:extLst>
              <a:ext uri="{FF2B5EF4-FFF2-40B4-BE49-F238E27FC236}">
                <a16:creationId xmlns:a16="http://schemas.microsoft.com/office/drawing/2014/main" id="{8BFFACC6-58B1-4702-B9E4-4AC512DC686C}"/>
              </a:ext>
            </a:extLst>
          </p:cNvPr>
          <p:cNvPicPr>
            <a:picLocks noChangeAspect="1"/>
          </p:cNvPicPr>
          <p:nvPr/>
        </p:nvPicPr>
        <p:blipFill>
          <a:blip r:embed="rId2"/>
          <a:stretch>
            <a:fillRect/>
          </a:stretch>
        </p:blipFill>
        <p:spPr>
          <a:xfrm>
            <a:off x="2699792" y="3501008"/>
            <a:ext cx="4725013" cy="2717928"/>
          </a:xfrm>
          <a:prstGeom prst="rect">
            <a:avLst/>
          </a:prstGeom>
        </p:spPr>
      </p:pic>
      <p:pic>
        <p:nvPicPr>
          <p:cNvPr id="7" name="Immagine 6">
            <a:extLst>
              <a:ext uri="{FF2B5EF4-FFF2-40B4-BE49-F238E27FC236}">
                <a16:creationId xmlns:a16="http://schemas.microsoft.com/office/drawing/2014/main" id="{AD2D9DDD-64F1-4DA4-A728-A02BB108A6ED}"/>
              </a:ext>
            </a:extLst>
          </p:cNvPr>
          <p:cNvPicPr>
            <a:picLocks noChangeAspect="1"/>
          </p:cNvPicPr>
          <p:nvPr/>
        </p:nvPicPr>
        <p:blipFill>
          <a:blip r:embed="rId3"/>
          <a:stretch>
            <a:fillRect/>
          </a:stretch>
        </p:blipFill>
        <p:spPr>
          <a:xfrm>
            <a:off x="1403648" y="1641204"/>
            <a:ext cx="4781458" cy="3287559"/>
          </a:xfrm>
          <a:prstGeom prst="rect">
            <a:avLst/>
          </a:prstGeom>
        </p:spPr>
      </p:pic>
    </p:spTree>
    <p:extLst>
      <p:ext uri="{BB962C8B-B14F-4D97-AF65-F5344CB8AC3E}">
        <p14:creationId xmlns:p14="http://schemas.microsoft.com/office/powerpoint/2010/main" val="14410929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AE2B6B7C-7603-4DF2-A5B7-C47F0529B323}"/>
              </a:ext>
            </a:extLst>
          </p:cNvPr>
          <p:cNvSpPr txBox="1"/>
          <p:nvPr/>
        </p:nvSpPr>
        <p:spPr>
          <a:xfrm>
            <a:off x="429933" y="1484784"/>
            <a:ext cx="8390539" cy="5447645"/>
          </a:xfrm>
          <a:prstGeom prst="rect">
            <a:avLst/>
          </a:prstGeom>
          <a:noFill/>
        </p:spPr>
        <p:txBody>
          <a:bodyPr wrap="square" rtlCol="0">
            <a:spAutoFit/>
          </a:bodyPr>
          <a:lstStyle/>
          <a:p>
            <a:r>
              <a:rPr lang="en-US" sz="1200" dirty="0">
                <a:solidFill>
                  <a:srgbClr val="7030A0"/>
                </a:solidFill>
                <a:latin typeface="Courier New" panose="02070309020205020404" pitchFamily="49" charset="0"/>
                <a:cs typeface="Courier New" panose="02070309020205020404" pitchFamily="49" charset="0"/>
              </a:rPr>
              <a:t>DBSCAN clustering results</a:t>
            </a:r>
          </a:p>
          <a:p>
            <a:r>
              <a:rPr lang="en-US" sz="1200" dirty="0">
                <a:solidFill>
                  <a:srgbClr val="7030A0"/>
                </a:solidFill>
                <a:latin typeface="Courier New" panose="02070309020205020404" pitchFamily="49" charset="0"/>
                <a:cs typeface="Courier New" panose="02070309020205020404" pitchFamily="49" charset="0"/>
              </a:rPr>
              <a:t>========================================================================================</a:t>
            </a:r>
          </a:p>
          <a:p>
            <a:endParaRPr lang="en-US" sz="1200" dirty="0">
              <a:solidFill>
                <a:srgbClr val="7030A0"/>
              </a:solidFill>
              <a:latin typeface="Courier New" panose="02070309020205020404" pitchFamily="49" charset="0"/>
              <a:cs typeface="Courier New" panose="02070309020205020404" pitchFamily="49" charset="0"/>
            </a:endParaRPr>
          </a:p>
          <a:p>
            <a:r>
              <a:rPr lang="en-US" sz="1200" dirty="0">
                <a:solidFill>
                  <a:srgbClr val="7030A0"/>
                </a:solidFill>
                <a:latin typeface="Courier New" panose="02070309020205020404" pitchFamily="49" charset="0"/>
                <a:cs typeface="Courier New" panose="02070309020205020404" pitchFamily="49" charset="0"/>
              </a:rPr>
              <a:t>Clustered </a:t>
            </a:r>
            <a:r>
              <a:rPr lang="en-US" sz="1200" dirty="0" err="1">
                <a:solidFill>
                  <a:srgbClr val="7030A0"/>
                </a:solidFill>
                <a:latin typeface="Courier New" panose="02070309020205020404" pitchFamily="49" charset="0"/>
                <a:cs typeface="Courier New" panose="02070309020205020404" pitchFamily="49" charset="0"/>
              </a:rPr>
              <a:t>DataObjects</a:t>
            </a:r>
            <a:r>
              <a:rPr lang="en-US" sz="1200" dirty="0">
                <a:solidFill>
                  <a:srgbClr val="7030A0"/>
                </a:solidFill>
                <a:latin typeface="Courier New" panose="02070309020205020404" pitchFamily="49" charset="0"/>
                <a:cs typeface="Courier New" panose="02070309020205020404" pitchFamily="49" charset="0"/>
              </a:rPr>
              <a:t>: 116</a:t>
            </a:r>
          </a:p>
          <a:p>
            <a:r>
              <a:rPr lang="en-US" sz="1200" dirty="0">
                <a:solidFill>
                  <a:srgbClr val="7030A0"/>
                </a:solidFill>
                <a:latin typeface="Courier New" panose="02070309020205020404" pitchFamily="49" charset="0"/>
                <a:cs typeface="Courier New" panose="02070309020205020404" pitchFamily="49" charset="0"/>
              </a:rPr>
              <a:t>Number of attributes: 11</a:t>
            </a:r>
          </a:p>
          <a:p>
            <a:r>
              <a:rPr lang="en-US" sz="1200" dirty="0">
                <a:solidFill>
                  <a:srgbClr val="7030A0"/>
                </a:solidFill>
                <a:latin typeface="Courier New" panose="02070309020205020404" pitchFamily="49" charset="0"/>
                <a:cs typeface="Courier New" panose="02070309020205020404" pitchFamily="49" charset="0"/>
              </a:rPr>
              <a:t>Epsilon: 5.0; </a:t>
            </a:r>
            <a:r>
              <a:rPr lang="en-US" sz="1200" dirty="0" err="1">
                <a:solidFill>
                  <a:srgbClr val="7030A0"/>
                </a:solidFill>
                <a:latin typeface="Courier New" panose="02070309020205020404" pitchFamily="49" charset="0"/>
                <a:cs typeface="Courier New" panose="02070309020205020404" pitchFamily="49" charset="0"/>
              </a:rPr>
              <a:t>minPoints</a:t>
            </a:r>
            <a:r>
              <a:rPr lang="en-US" sz="1200" dirty="0">
                <a:solidFill>
                  <a:srgbClr val="7030A0"/>
                </a:solidFill>
                <a:latin typeface="Courier New" panose="02070309020205020404" pitchFamily="49" charset="0"/>
                <a:cs typeface="Courier New" panose="02070309020205020404" pitchFamily="49" charset="0"/>
              </a:rPr>
              <a:t>: 4</a:t>
            </a:r>
          </a:p>
          <a:p>
            <a:r>
              <a:rPr lang="en-US" sz="1200" dirty="0">
                <a:solidFill>
                  <a:srgbClr val="7030A0"/>
                </a:solidFill>
                <a:latin typeface="Courier New" panose="02070309020205020404" pitchFamily="49" charset="0"/>
                <a:cs typeface="Courier New" panose="02070309020205020404" pitchFamily="49" charset="0"/>
              </a:rPr>
              <a:t>Distance-type: </a:t>
            </a:r>
          </a:p>
          <a:p>
            <a:r>
              <a:rPr lang="en-US" sz="1200" dirty="0">
                <a:solidFill>
                  <a:srgbClr val="7030A0"/>
                </a:solidFill>
                <a:latin typeface="Courier New" panose="02070309020205020404" pitchFamily="49" charset="0"/>
                <a:cs typeface="Courier New" panose="02070309020205020404" pitchFamily="49" charset="0"/>
              </a:rPr>
              <a:t>Number of generated clusters: 1</a:t>
            </a:r>
          </a:p>
          <a:p>
            <a:r>
              <a:rPr lang="en-US" sz="1200" dirty="0">
                <a:solidFill>
                  <a:srgbClr val="7030A0"/>
                </a:solidFill>
                <a:latin typeface="Courier New" panose="02070309020205020404" pitchFamily="49" charset="0"/>
                <a:cs typeface="Courier New" panose="02070309020205020404" pitchFamily="49" charset="0"/>
              </a:rPr>
              <a:t>Elapsed time: .0</a:t>
            </a:r>
          </a:p>
          <a:p>
            <a:endParaRPr lang="en-US" sz="1200" dirty="0">
              <a:solidFill>
                <a:srgbClr val="7030A0"/>
              </a:solidFill>
              <a:latin typeface="Courier New" panose="02070309020205020404" pitchFamily="49" charset="0"/>
              <a:cs typeface="Courier New" panose="02070309020205020404" pitchFamily="49" charset="0"/>
            </a:endParaRPr>
          </a:p>
          <a:p>
            <a:r>
              <a:rPr lang="en-US" sz="1200" dirty="0">
                <a:solidFill>
                  <a:srgbClr val="7030A0"/>
                </a:solidFill>
                <a:latin typeface="Courier New" panose="02070309020205020404" pitchFamily="49" charset="0"/>
                <a:cs typeface="Courier New" panose="02070309020205020404" pitchFamily="49" charset="0"/>
              </a:rPr>
              <a:t>(  0.) 2010,22,2011-06-15,24,2014-01-28,21,2012-02-23,19,2013-07-18,24,2012-  --&gt;  NOISE</a:t>
            </a:r>
          </a:p>
          <a:p>
            <a:r>
              <a:rPr lang="en-US" sz="1200" dirty="0">
                <a:solidFill>
                  <a:srgbClr val="7030A0"/>
                </a:solidFill>
                <a:latin typeface="Courier New" panose="02070309020205020404" pitchFamily="49" charset="0"/>
                <a:cs typeface="Courier New" panose="02070309020205020404" pitchFamily="49" charset="0"/>
              </a:rPr>
              <a:t>(  1.) 2010,28,2011-07-06,26,2012-09-20,25,2011-09-23,29,2011-07-26,22,2012-  --&gt;  0</a:t>
            </a:r>
          </a:p>
          <a:p>
            <a:r>
              <a:rPr lang="en-US" sz="1200" dirty="0">
                <a:solidFill>
                  <a:srgbClr val="7030A0"/>
                </a:solidFill>
                <a:latin typeface="Courier New" panose="02070309020205020404" pitchFamily="49" charset="0"/>
                <a:cs typeface="Courier New" panose="02070309020205020404" pitchFamily="49" charset="0"/>
              </a:rPr>
              <a:t>(  2.) 2010,31,2011-06-15,30,2011-08-30,28,2011-06-20,28,2012-02-22,30,2011-  --&gt;  0</a:t>
            </a:r>
          </a:p>
          <a:p>
            <a:r>
              <a:rPr lang="it-IT" sz="1200" dirty="0">
                <a:solidFill>
                  <a:srgbClr val="7030A0"/>
                </a:solidFill>
                <a:latin typeface="Courier New" panose="02070309020205020404" pitchFamily="49" charset="0"/>
                <a:cs typeface="Courier New" panose="02070309020205020404" pitchFamily="49" charset="0"/>
              </a:rPr>
              <a:t>…</a:t>
            </a:r>
            <a:endParaRPr lang="en-US" sz="1200" dirty="0">
              <a:solidFill>
                <a:srgbClr val="7030A0"/>
              </a:solidFill>
              <a:latin typeface="Courier New" panose="02070309020205020404" pitchFamily="49" charset="0"/>
              <a:cs typeface="Courier New" panose="02070309020205020404" pitchFamily="49" charset="0"/>
            </a:endParaRPr>
          </a:p>
          <a:p>
            <a:r>
              <a:rPr lang="en-US" sz="1200" dirty="0">
                <a:solidFill>
                  <a:srgbClr val="7030A0"/>
                </a:solidFill>
                <a:latin typeface="Courier New" panose="02070309020205020404" pitchFamily="49" charset="0"/>
                <a:cs typeface="Courier New" panose="02070309020205020404" pitchFamily="49" charset="0"/>
              </a:rPr>
              <a:t>(113.) 2013,30,2014-07-17,31,2015-06-16,26,2014-07-28,30,2016-06-21,25,2016-  --&gt;  0</a:t>
            </a:r>
          </a:p>
          <a:p>
            <a:r>
              <a:rPr lang="en-US" sz="1200" dirty="0">
                <a:solidFill>
                  <a:srgbClr val="7030A0"/>
                </a:solidFill>
                <a:latin typeface="Courier New" panose="02070309020205020404" pitchFamily="49" charset="0"/>
                <a:cs typeface="Courier New" panose="02070309020205020404" pitchFamily="49" charset="0"/>
              </a:rPr>
              <a:t>(114.) 2013,26,2014-06-11,25,2016-07-18,23,2015-02-23,23,2015-09-22,27,2016-  --&gt;  NOISE</a:t>
            </a:r>
          </a:p>
          <a:p>
            <a:r>
              <a:rPr lang="en-US" sz="1200" dirty="0">
                <a:solidFill>
                  <a:srgbClr val="7030A0"/>
                </a:solidFill>
                <a:latin typeface="Courier New" panose="02070309020205020404" pitchFamily="49" charset="0"/>
                <a:cs typeface="Courier New" panose="02070309020205020404" pitchFamily="49" charset="0"/>
              </a:rPr>
              <a:t>(115.) 2013,27,2014-09-12,28,2015-02-13,26,2015-01-08,30,2014-06-10,24,2014-  --&gt;  0</a:t>
            </a:r>
          </a:p>
          <a:p>
            <a:endParaRPr lang="en-US" sz="1200" dirty="0">
              <a:solidFill>
                <a:srgbClr val="7030A0"/>
              </a:solidFill>
              <a:latin typeface="Courier New" panose="02070309020205020404" pitchFamily="49" charset="0"/>
              <a:cs typeface="Courier New" panose="02070309020205020404" pitchFamily="49" charset="0"/>
            </a:endParaRPr>
          </a:p>
          <a:p>
            <a:endParaRPr lang="en-US" sz="1200" dirty="0">
              <a:solidFill>
                <a:srgbClr val="7030A0"/>
              </a:solidFill>
              <a:latin typeface="Courier New" panose="02070309020205020404" pitchFamily="49" charset="0"/>
              <a:cs typeface="Courier New" panose="02070309020205020404" pitchFamily="49" charset="0"/>
            </a:endParaRPr>
          </a:p>
          <a:p>
            <a:r>
              <a:rPr lang="en-US" sz="1200" dirty="0">
                <a:solidFill>
                  <a:srgbClr val="7030A0"/>
                </a:solidFill>
                <a:latin typeface="Courier New" panose="02070309020205020404" pitchFamily="49" charset="0"/>
                <a:cs typeface="Courier New" panose="02070309020205020404" pitchFamily="49" charset="0"/>
              </a:rPr>
              <a:t>Time taken to build model (full training data) : 0 seconds</a:t>
            </a:r>
          </a:p>
          <a:p>
            <a:endParaRPr lang="en-US" sz="1200" dirty="0">
              <a:solidFill>
                <a:srgbClr val="7030A0"/>
              </a:solidFill>
              <a:latin typeface="Courier New" panose="02070309020205020404" pitchFamily="49" charset="0"/>
              <a:cs typeface="Courier New" panose="02070309020205020404" pitchFamily="49" charset="0"/>
            </a:endParaRPr>
          </a:p>
          <a:p>
            <a:r>
              <a:rPr lang="en-US" sz="12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200" dirty="0">
              <a:solidFill>
                <a:srgbClr val="7030A0"/>
              </a:solidFill>
              <a:latin typeface="Courier New" panose="02070309020205020404" pitchFamily="49" charset="0"/>
              <a:cs typeface="Courier New" panose="02070309020205020404" pitchFamily="49" charset="0"/>
            </a:endParaRPr>
          </a:p>
          <a:p>
            <a:r>
              <a:rPr lang="en-US" sz="1200" b="1" dirty="0">
                <a:solidFill>
                  <a:srgbClr val="7030A0"/>
                </a:solidFill>
                <a:latin typeface="Courier New" panose="02070309020205020404" pitchFamily="49" charset="0"/>
                <a:cs typeface="Courier New" panose="02070309020205020404" pitchFamily="49" charset="0"/>
              </a:rPr>
              <a:t>Clustered Instances</a:t>
            </a:r>
          </a:p>
          <a:p>
            <a:endParaRPr lang="en-US" sz="1200" b="1" dirty="0">
              <a:solidFill>
                <a:srgbClr val="7030A0"/>
              </a:solidFill>
              <a:latin typeface="Courier New" panose="02070309020205020404" pitchFamily="49" charset="0"/>
              <a:cs typeface="Courier New" panose="02070309020205020404" pitchFamily="49" charset="0"/>
            </a:endParaRPr>
          </a:p>
          <a:p>
            <a:r>
              <a:rPr lang="en-US" sz="1200" b="1" dirty="0">
                <a:solidFill>
                  <a:srgbClr val="7030A0"/>
                </a:solidFill>
                <a:latin typeface="Courier New" panose="02070309020205020404" pitchFamily="49" charset="0"/>
                <a:cs typeface="Courier New" panose="02070309020205020404" pitchFamily="49" charset="0"/>
              </a:rPr>
              <a:t>0       88 (100%)</a:t>
            </a:r>
          </a:p>
          <a:p>
            <a:endParaRPr lang="en-US" sz="1200" b="1" dirty="0">
              <a:solidFill>
                <a:srgbClr val="7030A0"/>
              </a:solidFill>
              <a:latin typeface="Courier New" panose="02070309020205020404" pitchFamily="49" charset="0"/>
              <a:cs typeface="Courier New" panose="02070309020205020404" pitchFamily="49" charset="0"/>
            </a:endParaRPr>
          </a:p>
          <a:p>
            <a:r>
              <a:rPr lang="en-US" sz="1200" b="1" dirty="0" err="1">
                <a:solidFill>
                  <a:srgbClr val="7030A0"/>
                </a:solidFill>
                <a:latin typeface="Courier New" panose="02070309020205020404" pitchFamily="49" charset="0"/>
                <a:cs typeface="Courier New" panose="02070309020205020404" pitchFamily="49" charset="0"/>
              </a:rPr>
              <a:t>Unclustered</a:t>
            </a:r>
            <a:r>
              <a:rPr lang="en-US" sz="1200" b="1" dirty="0">
                <a:solidFill>
                  <a:srgbClr val="7030A0"/>
                </a:solidFill>
                <a:latin typeface="Courier New" panose="02070309020205020404" pitchFamily="49" charset="0"/>
                <a:cs typeface="Courier New" panose="02070309020205020404" pitchFamily="49" charset="0"/>
              </a:rPr>
              <a:t> instances : 28</a:t>
            </a:r>
          </a:p>
          <a:p>
            <a:endParaRPr lang="en-US" sz="1200" dirty="0">
              <a:solidFill>
                <a:srgbClr val="7030A0"/>
              </a:solidFill>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2D0B1DE4-A8CF-471B-8EC0-77CBC65F7666}"/>
              </a:ext>
            </a:extLst>
          </p:cNvPr>
          <p:cNvSpPr txBox="1"/>
          <p:nvPr/>
        </p:nvSpPr>
        <p:spPr>
          <a:xfrm>
            <a:off x="177396" y="940658"/>
            <a:ext cx="4018151" cy="400110"/>
          </a:xfrm>
          <a:prstGeom prst="rect">
            <a:avLst/>
          </a:prstGeom>
          <a:noFill/>
        </p:spPr>
        <p:txBody>
          <a:bodyPr wrap="none" rtlCol="0">
            <a:spAutoFit/>
          </a:bodyPr>
          <a:lstStyle/>
          <a:p>
            <a:r>
              <a:rPr lang="it-IT" sz="2000" b="1" dirty="0"/>
              <a:t>DBSCAN</a:t>
            </a:r>
            <a:r>
              <a:rPr lang="it-IT" sz="2000" dirty="0"/>
              <a:t>, </a:t>
            </a:r>
            <a:r>
              <a:rPr lang="it-IT" sz="2000" i="1" dirty="0"/>
              <a:t>epsilon</a:t>
            </a:r>
            <a:r>
              <a:rPr lang="it-IT" sz="2000" dirty="0"/>
              <a:t> = 5.0, </a:t>
            </a:r>
            <a:r>
              <a:rPr lang="it-IT" sz="2000" i="1" dirty="0" err="1"/>
              <a:t>minPoints</a:t>
            </a:r>
            <a:r>
              <a:rPr lang="it-IT" sz="2000" dirty="0"/>
              <a:t> = 4</a:t>
            </a:r>
            <a:endParaRPr lang="en-US" dirty="0">
              <a:solidFill>
                <a:srgbClr val="FF0000"/>
              </a:solidFill>
            </a:endParaRPr>
          </a:p>
        </p:txBody>
      </p:sp>
    </p:spTree>
    <p:extLst>
      <p:ext uri="{BB962C8B-B14F-4D97-AF65-F5344CB8AC3E}">
        <p14:creationId xmlns:p14="http://schemas.microsoft.com/office/powerpoint/2010/main" val="18985519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6" name="CasellaDiTesto 5">
            <a:extLst>
              <a:ext uri="{FF2B5EF4-FFF2-40B4-BE49-F238E27FC236}">
                <a16:creationId xmlns:a16="http://schemas.microsoft.com/office/drawing/2014/main" id="{1014E6A1-4A0D-4489-AFAE-061ADA41E1F6}"/>
              </a:ext>
            </a:extLst>
          </p:cNvPr>
          <p:cNvSpPr txBox="1"/>
          <p:nvPr/>
        </p:nvSpPr>
        <p:spPr>
          <a:xfrm>
            <a:off x="177397" y="836712"/>
            <a:ext cx="8807780" cy="1077218"/>
          </a:xfrm>
          <a:prstGeom prst="rect">
            <a:avLst/>
          </a:prstGeom>
          <a:noFill/>
        </p:spPr>
        <p:txBody>
          <a:bodyPr wrap="square" rtlCol="0">
            <a:spAutoFit/>
          </a:bodyPr>
          <a:lstStyle/>
          <a:p>
            <a:pPr algn="just"/>
            <a:r>
              <a:rPr lang="it-IT" sz="1600" dirty="0"/>
              <a:t>Non è stato possibile creare più di un cluster con DBSCAN, indipendentemente dalle impostazioni fornite all’algoritmo. Nella seguente visualizzazione </a:t>
            </a:r>
            <a:r>
              <a:rPr lang="it-IT" sz="1600" dirty="0" err="1"/>
              <a:t>postprocessata</a:t>
            </a:r>
            <a:r>
              <a:rPr lang="it-IT" sz="1600" dirty="0"/>
              <a:t> si può notare che le istanze considerate rumore non appartengono a una particolare categoria di risultati: dati i diversi risultati ottenuti con K-MEANS, si può dire che DBSCAN non è adatto a questi dati.</a:t>
            </a:r>
            <a:endParaRPr lang="en-US" sz="1400" dirty="0">
              <a:solidFill>
                <a:srgbClr val="FF0000"/>
              </a:solidFill>
            </a:endParaRPr>
          </a:p>
        </p:txBody>
      </p:sp>
      <p:pic>
        <p:nvPicPr>
          <p:cNvPr id="3" name="Immagine 2">
            <a:extLst>
              <a:ext uri="{FF2B5EF4-FFF2-40B4-BE49-F238E27FC236}">
                <a16:creationId xmlns:a16="http://schemas.microsoft.com/office/drawing/2014/main" id="{B8605DBA-EFD3-479D-B156-EE4DAB7DDF86}"/>
              </a:ext>
            </a:extLst>
          </p:cNvPr>
          <p:cNvPicPr>
            <a:picLocks noChangeAspect="1"/>
          </p:cNvPicPr>
          <p:nvPr/>
        </p:nvPicPr>
        <p:blipFill>
          <a:blip r:embed="rId2"/>
          <a:stretch>
            <a:fillRect/>
          </a:stretch>
        </p:blipFill>
        <p:spPr>
          <a:xfrm>
            <a:off x="1161990" y="2017876"/>
            <a:ext cx="6862894" cy="4795500"/>
          </a:xfrm>
          <a:prstGeom prst="rect">
            <a:avLst/>
          </a:prstGeom>
        </p:spPr>
      </p:pic>
    </p:spTree>
    <p:extLst>
      <p:ext uri="{BB962C8B-B14F-4D97-AF65-F5344CB8AC3E}">
        <p14:creationId xmlns:p14="http://schemas.microsoft.com/office/powerpoint/2010/main" val="1939102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6" name="Immagine 5">
            <a:extLst>
              <a:ext uri="{FF2B5EF4-FFF2-40B4-BE49-F238E27FC236}">
                <a16:creationId xmlns:a16="http://schemas.microsoft.com/office/drawing/2014/main" id="{66350360-19E7-45DE-B04C-AFFD8C1853A5}"/>
              </a:ext>
            </a:extLst>
          </p:cNvPr>
          <p:cNvPicPr>
            <a:picLocks noChangeAspect="1"/>
          </p:cNvPicPr>
          <p:nvPr/>
        </p:nvPicPr>
        <p:blipFill rotWithShape="1">
          <a:blip r:embed="rId2"/>
          <a:srcRect t="2898" r="1887" b="1708"/>
          <a:stretch/>
        </p:blipFill>
        <p:spPr>
          <a:xfrm>
            <a:off x="0" y="838199"/>
            <a:ext cx="9144000" cy="6019801"/>
          </a:xfrm>
          <a:prstGeom prst="rect">
            <a:avLst/>
          </a:prstGeom>
        </p:spPr>
      </p:pic>
    </p:spTree>
    <p:extLst>
      <p:ext uri="{BB962C8B-B14F-4D97-AF65-F5344CB8AC3E}">
        <p14:creationId xmlns:p14="http://schemas.microsoft.com/office/powerpoint/2010/main" val="66570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2028844"/>
            <a:ext cx="8229600" cy="4114800"/>
          </a:xfrm>
        </p:spPr>
        <p:txBody>
          <a:bodyPr>
            <a:normAutofit/>
          </a:bodyPr>
          <a:lstStyle/>
          <a:p>
            <a:pPr algn="just"/>
            <a:r>
              <a:rPr lang="it-IT" dirty="0"/>
              <a:t>La correlazione fra la quantità di </a:t>
            </a:r>
            <a:r>
              <a:rPr lang="it-IT" i="1" dirty="0"/>
              <a:t>crediti totali </a:t>
            </a:r>
            <a:r>
              <a:rPr lang="it-IT" dirty="0"/>
              <a:t>e quella dei soli </a:t>
            </a:r>
            <a:r>
              <a:rPr lang="it-IT" i="1" dirty="0"/>
              <a:t>crediti con voto </a:t>
            </a:r>
            <a:r>
              <a:rPr lang="it-IT" dirty="0"/>
              <a:t>è tanto palese quanto banale: il primo ammontare contiene il secondo, e la loro differenza è minima.</a:t>
            </a:r>
          </a:p>
          <a:p>
            <a:pPr lvl="1" algn="just"/>
            <a:r>
              <a:rPr lang="it-IT" dirty="0"/>
              <a:t>Non c’è bisogno di analizzare questo aspetto nel dettaglio.</a:t>
            </a:r>
          </a:p>
          <a:p>
            <a:pPr marL="0" indent="0" algn="just">
              <a:buNone/>
            </a:pPr>
            <a:endParaRPr lang="it-IT" dirty="0"/>
          </a:p>
          <a:p>
            <a:pPr marL="0" indent="0" algn="just">
              <a:buNone/>
            </a:pPr>
            <a:r>
              <a:rPr lang="it-IT" dirty="0"/>
              <a:t>Appare invece più interessante quello che accade fra altri attributi:</a:t>
            </a:r>
          </a:p>
          <a:p>
            <a:pPr algn="just"/>
            <a:r>
              <a:rPr lang="it-IT" dirty="0">
                <a:solidFill>
                  <a:srgbClr val="0070C0"/>
                </a:solidFill>
              </a:rPr>
              <a:t>punteggio del </a:t>
            </a:r>
            <a:r>
              <a:rPr lang="it-IT" i="1" dirty="0">
                <a:solidFill>
                  <a:srgbClr val="0070C0"/>
                </a:solidFill>
              </a:rPr>
              <a:t>test </a:t>
            </a:r>
            <a:r>
              <a:rPr lang="it-IT" dirty="0">
                <a:solidFill>
                  <a:srgbClr val="0070C0"/>
                </a:solidFill>
              </a:rPr>
              <a:t>di ingresso il </a:t>
            </a:r>
            <a:r>
              <a:rPr lang="it-IT" i="1" dirty="0">
                <a:solidFill>
                  <a:srgbClr val="0070C0"/>
                </a:solidFill>
              </a:rPr>
              <a:t>valore atteso del voto </a:t>
            </a:r>
          </a:p>
          <a:p>
            <a:pPr algn="just"/>
            <a:r>
              <a:rPr lang="it-IT" dirty="0">
                <a:solidFill>
                  <a:srgbClr val="0070C0"/>
                </a:solidFill>
              </a:rPr>
              <a:t>quantità di </a:t>
            </a:r>
            <a:r>
              <a:rPr lang="it-IT" i="1" dirty="0">
                <a:solidFill>
                  <a:srgbClr val="0070C0"/>
                </a:solidFill>
              </a:rPr>
              <a:t>crediti</a:t>
            </a:r>
            <a:r>
              <a:rPr lang="it-IT" dirty="0">
                <a:solidFill>
                  <a:srgbClr val="0070C0"/>
                </a:solidFill>
              </a:rPr>
              <a:t> ottenuti e il </a:t>
            </a:r>
            <a:r>
              <a:rPr lang="it-IT" i="1" dirty="0">
                <a:solidFill>
                  <a:srgbClr val="0070C0"/>
                </a:solidFill>
              </a:rPr>
              <a:t>valore atteso del voto </a:t>
            </a: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57240"/>
            <a:ext cx="8229600" cy="1143000"/>
          </a:xfrm>
        </p:spPr>
        <p:txBody>
          <a:bodyPr>
            <a:noAutofit/>
          </a:bodyPr>
          <a:lstStyle/>
          <a:p>
            <a:r>
              <a:rPr lang="it-IT" sz="2700" dirty="0"/>
              <a:t>CONSIDERAZIONI</a:t>
            </a:r>
            <a:endParaRPr lang="en-US" sz="2700" dirty="0"/>
          </a:p>
        </p:txBody>
      </p:sp>
    </p:spTree>
    <p:extLst>
      <p:ext uri="{BB962C8B-B14F-4D97-AF65-F5344CB8AC3E}">
        <p14:creationId xmlns:p14="http://schemas.microsoft.com/office/powerpoint/2010/main" val="129202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2.png"/>
          <p:cNvPicPr>
            <a:picLocks noChangeAspect="1" noChangeArrowheads="1"/>
          </p:cNvPicPr>
          <p:nvPr/>
        </p:nvPicPr>
        <p:blipFill>
          <a:blip r:embed="rId2"/>
          <a:srcRect t="10060" r="4017"/>
          <a:stretch>
            <a:fillRect/>
          </a:stretch>
        </p:blipFill>
        <p:spPr bwMode="auto">
          <a:xfrm>
            <a:off x="2428860" y="842303"/>
            <a:ext cx="6429420" cy="6015697"/>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5" name="CasellaDiTesto 4"/>
          <p:cNvSpPr txBox="1"/>
          <p:nvPr/>
        </p:nvSpPr>
        <p:spPr>
          <a:xfrm>
            <a:off x="214282" y="1000108"/>
            <a:ext cx="2214578" cy="3693319"/>
          </a:xfrm>
          <a:prstGeom prst="rect">
            <a:avLst/>
          </a:prstGeom>
          <a:noFill/>
        </p:spPr>
        <p:txBody>
          <a:bodyPr wrap="square" rtlCol="0">
            <a:spAutoFit/>
          </a:bodyPr>
          <a:lstStyle/>
          <a:p>
            <a:r>
              <a:rPr lang="it-IT" dirty="0"/>
              <a:t>A seguito di una analisi visiva, si potrebbe </a:t>
            </a:r>
            <a:r>
              <a:rPr lang="it-IT" u="sng" dirty="0"/>
              <a:t>speculare</a:t>
            </a:r>
            <a:r>
              <a:rPr lang="it-IT" dirty="0"/>
              <a:t> che esista una correlazione lineare fra i due attributi: gli studenti che conseguono un punteggio alto nel test di ingresso sono più propensi ad ottenere voti alti negli esami.</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Unifi</Template>
  <TotalTime>1320</TotalTime>
  <Words>5254</Words>
  <Application>Microsoft Office PowerPoint</Application>
  <PresentationFormat>Presentazione su schermo (4:3)</PresentationFormat>
  <Paragraphs>850</Paragraphs>
  <Slides>69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69</vt:i4>
      </vt:variant>
    </vt:vector>
  </HeadingPairs>
  <TitlesOfParts>
    <vt:vector size="74" baseType="lpstr">
      <vt:lpstr>Arial</vt:lpstr>
      <vt:lpstr>Calibri</vt:lpstr>
      <vt:lpstr>Courier New</vt:lpstr>
      <vt:lpstr>Times New Roman</vt:lpstr>
      <vt:lpstr>Tema di Office</vt:lpstr>
      <vt:lpstr>Progetto di Data Mining</vt:lpstr>
      <vt:lpstr>DATA UNDERSTANDING: DATASET </vt:lpstr>
      <vt:lpstr>Presentazione standard di PowerPoint</vt:lpstr>
      <vt:lpstr>DATA UNDERSTANDING: TECNICHE DI VISUALIZZAZIONE </vt:lpstr>
      <vt:lpstr>DATA UNDERSTANDING: TECNICHE DI VISUALIZZAZIONE </vt:lpstr>
      <vt:lpstr>Presentazione standard di PowerPoint</vt:lpstr>
      <vt:lpstr>Presentazione standard di PowerPoint</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CONSIDERAZIONI</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CONCLUSIONI</vt:lpstr>
      <vt:lpstr>PREPROCESSING</vt:lpstr>
      <vt:lpstr>PRESTAZIONI GENERALI: dataset_gen.arff</vt:lpstr>
      <vt:lpstr>Presentazione standard di PowerPoint</vt:lpstr>
      <vt:lpstr>ESAMI DEL PRIMO ANNO: dataset_fy.arff</vt:lpstr>
      <vt:lpstr>ESAMI DEL PRIMO ANNO: dataset_fy.arff</vt:lpstr>
      <vt:lpstr>Presentazione standard di PowerPoint</vt:lpstr>
      <vt:lpstr>TOTALITÀ DEL DATASET: dataset_tot.arff</vt:lpstr>
      <vt:lpstr>Presentazione standard di PowerPoint</vt:lpstr>
      <vt:lpstr>‘’ALGORITMO’’ DI CLUSTER ANALYSIS</vt:lpstr>
      <vt:lpstr>‘’ALGORITMO’’ DI CLUSTER ANALYSIS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Cipriani, Simone (BHGE, Non-GE)</dc:creator>
  <cp:lastModifiedBy>Cipriani, Simone (BHGE, Non-GE)</cp:lastModifiedBy>
  <cp:revision>271</cp:revision>
  <dcterms:created xsi:type="dcterms:W3CDTF">2018-01-08T07:58:31Z</dcterms:created>
  <dcterms:modified xsi:type="dcterms:W3CDTF">2018-01-18T14:09:14Z</dcterms:modified>
</cp:coreProperties>
</file>