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293" r:id="rId36"/>
    <p:sldId id="294" r:id="rId37"/>
    <p:sldId id="295" r:id="rId38"/>
    <p:sldId id="296" r:id="rId39"/>
    <p:sldId id="298" r:id="rId40"/>
    <p:sldId id="307" r:id="rId41"/>
    <p:sldId id="300" r:id="rId42"/>
    <p:sldId id="301" r:id="rId43"/>
    <p:sldId id="303" r:id="rId44"/>
    <p:sldId id="302" r:id="rId45"/>
    <p:sldId id="305" r:id="rId46"/>
    <p:sldId id="304" r:id="rId47"/>
    <p:sldId id="306" r:id="rId48"/>
    <p:sldId id="297" r:id="rId49"/>
    <p:sldId id="299" r:id="rId50"/>
    <p:sldId id="308" r:id="rId51"/>
    <p:sldId id="309" r:id="rId52"/>
    <p:sldId id="310" r:id="rId53"/>
    <p:sldId id="311" r:id="rId54"/>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3816" autoAdjust="0"/>
  </p:normalViewPr>
  <p:slideViewPr>
    <p:cSldViewPr snapToObjects="1">
      <p:cViewPr varScale="1">
        <p:scale>
          <a:sx n="64" d="100"/>
          <a:sy n="64" d="100"/>
        </p:scale>
        <p:origin x="-1506" y="-108"/>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17/01/2018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17/01/2018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xmlns=""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xmlns=""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xmlns=""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xmlns=""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xmlns=""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xmlns=""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xmlns=""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xmlns=""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xmlns=""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xmlns=""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xmlns=""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xmlns=""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Immagine 2">
            <a:extLst>
              <a:ext uri="{FF2B5EF4-FFF2-40B4-BE49-F238E27FC236}">
                <a16:creationId xmlns:a16="http://schemas.microsoft.com/office/drawing/2014/main" xmlns=""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Immagine 3">
            <a:extLst>
              <a:ext uri="{FF2B5EF4-FFF2-40B4-BE49-F238E27FC236}">
                <a16:creationId xmlns:a16="http://schemas.microsoft.com/office/drawing/2014/main" xmlns=""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Immagine 4">
            <a:extLst>
              <a:ext uri="{FF2B5EF4-FFF2-40B4-BE49-F238E27FC236}">
                <a16:creationId xmlns:a16="http://schemas.microsoft.com/office/drawing/2014/main" xmlns=""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5" name="Immagine 5">
            <a:extLst>
              <a:ext uri="{FF2B5EF4-FFF2-40B4-BE49-F238E27FC236}">
                <a16:creationId xmlns:a16="http://schemas.microsoft.com/office/drawing/2014/main" xmlns=""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xmlns=""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r>
              <a:rPr lang="it-IT" dirty="0">
                <a:latin typeface="Courier New" panose="02070309020205020404" pitchFamily="49" charset="0"/>
                <a:cs typeface="Courier New" panose="02070309020205020404" pitchFamily="49" charset="0"/>
              </a:rPr>
              <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xmlns=""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xmlns=""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xmlns=""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xmlns=""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xmlns=""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xmlns=""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xmlns=""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xmlns=""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xmlns=""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xmlns=""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xmlns=""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xmlns=""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xmlns=""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xmlns=""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xmlns=""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xmlns=""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xmlns=""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xmlns=""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xmlns=""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xmlns=""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xmlns=""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xmlns=""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xmlns=""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xmlns=""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xmlns=""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xmlns=""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xmlns=""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xmlns=""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xmlns=""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xmlns=""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xmlns="" id="{03B2811F-5DE8-42D1-8BA0-DFADE2068770}"/>
              </a:ext>
            </a:extLst>
          </p:cNvPr>
          <p:cNvGraphicFramePr>
            <a:graphicFrameLocks/>
          </p:cNvGraphicFramePr>
          <p:nvPr>
            <p:extLst>
              <p:ext uri="{D42A27DB-BD31-4B8C-83A1-F6EECF244321}">
                <p14:modId xmlns:p14="http://schemas.microsoft.com/office/powerpoint/2010/main" xmlns=""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xmlns="" val="807059028"/>
                    </a:ext>
                  </a:extLst>
                </a:gridCol>
                <a:gridCol w="537674">
                  <a:extLst>
                    <a:ext uri="{9D8B030D-6E8A-4147-A177-3AD203B41FA5}">
                      <a16:colId xmlns:a16="http://schemas.microsoft.com/office/drawing/2014/main" xmlns="" val="3957048853"/>
                    </a:ext>
                  </a:extLst>
                </a:gridCol>
                <a:gridCol w="782072">
                  <a:extLst>
                    <a:ext uri="{9D8B030D-6E8A-4147-A177-3AD203B41FA5}">
                      <a16:colId xmlns:a16="http://schemas.microsoft.com/office/drawing/2014/main" xmlns="" val="3530217452"/>
                    </a:ext>
                  </a:extLst>
                </a:gridCol>
                <a:gridCol w="1050908">
                  <a:extLst>
                    <a:ext uri="{9D8B030D-6E8A-4147-A177-3AD203B41FA5}">
                      <a16:colId xmlns:a16="http://schemas.microsoft.com/office/drawing/2014/main" xmlns="" val="2216707341"/>
                    </a:ext>
                  </a:extLst>
                </a:gridCol>
                <a:gridCol w="818731">
                  <a:extLst>
                    <a:ext uri="{9D8B030D-6E8A-4147-A177-3AD203B41FA5}">
                      <a16:colId xmlns:a16="http://schemas.microsoft.com/office/drawing/2014/main" xmlns="" val="958190292"/>
                    </a:ext>
                  </a:extLst>
                </a:gridCol>
                <a:gridCol w="366596">
                  <a:extLst>
                    <a:ext uri="{9D8B030D-6E8A-4147-A177-3AD203B41FA5}">
                      <a16:colId xmlns:a16="http://schemas.microsoft.com/office/drawing/2014/main" xmlns="" val="424608249"/>
                    </a:ext>
                  </a:extLst>
                </a:gridCol>
                <a:gridCol w="724028">
                  <a:extLst>
                    <a:ext uri="{9D8B030D-6E8A-4147-A177-3AD203B41FA5}">
                      <a16:colId xmlns:a16="http://schemas.microsoft.com/office/drawing/2014/main" xmlns="" val="1424326084"/>
                    </a:ext>
                  </a:extLst>
                </a:gridCol>
                <a:gridCol w="366596">
                  <a:extLst>
                    <a:ext uri="{9D8B030D-6E8A-4147-A177-3AD203B41FA5}">
                      <a16:colId xmlns:a16="http://schemas.microsoft.com/office/drawing/2014/main" xmlns="" val="3392580486"/>
                    </a:ext>
                  </a:extLst>
                </a:gridCol>
                <a:gridCol w="724028">
                  <a:extLst>
                    <a:ext uri="{9D8B030D-6E8A-4147-A177-3AD203B41FA5}">
                      <a16:colId xmlns:a16="http://schemas.microsoft.com/office/drawing/2014/main" xmlns="" val="1129838862"/>
                    </a:ext>
                  </a:extLst>
                </a:gridCol>
                <a:gridCol w="378816">
                  <a:extLst>
                    <a:ext uri="{9D8B030D-6E8A-4147-A177-3AD203B41FA5}">
                      <a16:colId xmlns:a16="http://schemas.microsoft.com/office/drawing/2014/main" xmlns=""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xmlns=""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xmlns=""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xmlns=""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xmlns=""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xmlns=""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xmlns="" val="873627976"/>
                  </a:ext>
                </a:extLst>
              </a:tr>
            </a:tbl>
          </a:graphicData>
        </a:graphic>
      </p:graphicFrame>
      <p:sp>
        <p:nvSpPr>
          <p:cNvPr id="5" name="CasellaDiTesto 4">
            <a:extLst>
              <a:ext uri="{FF2B5EF4-FFF2-40B4-BE49-F238E27FC236}">
                <a16:creationId xmlns:a16="http://schemas.microsoft.com/office/drawing/2014/main" xmlns=""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xmlns=""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xmlns=""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xmlns=""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xmlns=""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xmlns=""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xmlns=""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r>
              <a:rPr lang="it-IT" dirty="0">
                <a:solidFill>
                  <a:srgbClr val="00B050"/>
                </a:solidFill>
              </a:rPr>
              <a:t>Totalità del dataset</a:t>
            </a:r>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836712"/>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xmlns="" id="{980E4580-A772-4A19-8FBB-C5151CC05195}"/>
              </a:ext>
            </a:extLst>
          </p:cNvPr>
          <p:cNvSpPr>
            <a:spLocks noGrp="1"/>
          </p:cNvSpPr>
          <p:nvPr>
            <p:ph idx="1"/>
          </p:nvPr>
        </p:nvSpPr>
        <p:spPr>
          <a:xfrm>
            <a:off x="457200" y="2132856"/>
            <a:ext cx="8229600" cy="4114800"/>
          </a:xfrm>
        </p:spPr>
        <p:txBody>
          <a:bodyPr>
            <a:normAutofit/>
          </a:bodyPr>
          <a:lstStyle/>
          <a:p>
            <a:pPr algn="just"/>
            <a:r>
              <a:rPr lang="it-IT" dirty="0"/>
              <a:t>Vista la quantità di attributi del dataset, si è scelto di dividerlo in tre </a:t>
            </a:r>
            <a:r>
              <a:rPr lang="it-IT" dirty="0" err="1"/>
              <a:t>sottoset</a:t>
            </a:r>
            <a:r>
              <a:rPr lang="it-IT" dirty="0"/>
              <a:t> ottimizzati per la successiva applicazione degli algoritmi di </a:t>
            </a:r>
            <a:r>
              <a:rPr lang="it-IT" dirty="0" err="1"/>
              <a:t>clustering</a:t>
            </a:r>
            <a:r>
              <a:rPr lang="it-IT" dirty="0"/>
              <a:t>.</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lvl="1" algn="just"/>
            <a:r>
              <a:rPr lang="it-IT" dirty="0" err="1">
                <a:solidFill>
                  <a:schemeClr val="bg1">
                    <a:lumMod val="50000"/>
                  </a:schemeClr>
                </a:solidFill>
              </a:rPr>
              <a:t>dataset_gen.arff</a:t>
            </a:r>
            <a:endParaRPr lang="it-IT" dirty="0">
              <a:solidFill>
                <a:schemeClr val="bg1">
                  <a:lumMod val="50000"/>
                </a:schemeClr>
              </a:solidFill>
            </a:endParaRPr>
          </a:p>
          <a:p>
            <a:pPr lvl="1" algn="just"/>
            <a:r>
              <a:rPr lang="it-IT" dirty="0" err="1">
                <a:solidFill>
                  <a:schemeClr val="bg1">
                    <a:lumMod val="50000"/>
                  </a:schemeClr>
                </a:solidFill>
              </a:rPr>
              <a:t>dataset_fy.arff</a:t>
            </a:r>
            <a:endParaRPr lang="it-IT" dirty="0">
              <a:solidFill>
                <a:schemeClr val="bg1">
                  <a:lumMod val="50000"/>
                </a:schemeClr>
              </a:solidFill>
            </a:endParaRPr>
          </a:p>
          <a:p>
            <a:pPr lvl="1" algn="just"/>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xmlns=""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xmlns=""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xmlns=""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xmlns=""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xmlns=""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xmlns="" id="{48F6C17E-28BF-4CE9-B9B7-A318B8C3A351}"/>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xmlns=""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836712"/>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2050504"/>
            <a:ext cx="8229600" cy="4114800"/>
          </a:xfrm>
          <a:prstGeom prst="rect">
            <a:avLst/>
          </a:prstGeom>
        </p:spPr>
        <p:txBody>
          <a:bodyPr vert="horz" lIns="91440" tIns="45720" rIns="91440" bIns="45720" rtlCol="0">
            <a:normAutofit fontScale="77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pari a zero può significare sia che l’esame non è stato superato, sia che non è stato nemmeno sostenuto. Nell’impossibilità di distinguere fra queste due situazioni, si è optato per </a:t>
            </a:r>
            <a:r>
              <a:rPr lang="it-IT" i="1" u="sng" dirty="0"/>
              <a:t>concentrarsi soltanto sui risultati degli esami superati con successo</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xmlns=""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xmlns=""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xmlns=""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xmlns=""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xmlns="" id="{A4058E24-A699-4E88-B85B-E8AA30C62C9F}"/>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xmlns="" val="2790463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917848"/>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467544" y="2122512"/>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rgbClr val="FF0000"/>
                </a:solidFill>
              </a:rPr>
              <a:t>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xmlns=""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xmlns="" val="59474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xmlns=""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xmlns=""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xmlns="" val="1302608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xmlns="" id="{980E4580-A772-4A19-8FBB-C5151CC05195}"/>
              </a:ext>
            </a:extLst>
          </p:cNvPr>
          <p:cNvSpPr>
            <a:spLocks noGrp="1"/>
          </p:cNvSpPr>
          <p:nvPr>
            <p:ph idx="1"/>
          </p:nvPr>
        </p:nvSpPr>
        <p:spPr>
          <a:xfrm>
            <a:off x="457200" y="1988840"/>
            <a:ext cx="8229600" cy="4114800"/>
          </a:xfrm>
        </p:spPr>
        <p:txBody>
          <a:bodyPr>
            <a:normAutofit fontScale="92500" lnSpcReduction="10000"/>
          </a:bodyPr>
          <a:lstStyle/>
          <a:p>
            <a:pPr algn="just"/>
            <a:r>
              <a:rPr lang="it-IT" dirty="0"/>
              <a:t>Per ogni dataset </a:t>
            </a:r>
            <a:r>
              <a:rPr lang="it-IT" dirty="0" err="1"/>
              <a:t>preprocessato</a:t>
            </a:r>
            <a:r>
              <a:rPr lang="it-IT" dirty="0"/>
              <a:t>, si è applicato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I risultati che verranno presentati saranno quelli ritenuti migliori o interessanti.</a:t>
            </a:r>
          </a:p>
          <a:p>
            <a:pPr algn="just"/>
            <a:endParaRPr lang="it-IT" dirty="0"/>
          </a:p>
          <a:p>
            <a:pPr algn="just"/>
            <a:r>
              <a:rPr lang="it-IT" dirty="0"/>
              <a:t>Si è usato due algoritmi di </a:t>
            </a:r>
            <a:r>
              <a:rPr lang="it-IT" dirty="0" err="1">
                <a:solidFill>
                  <a:srgbClr val="FF0000"/>
                </a:solidFill>
              </a:rPr>
              <a:t>clustering</a:t>
            </a:r>
            <a:r>
              <a:rPr lang="it-IT" dirty="0">
                <a:solidFill>
                  <a:srgbClr val="FF0000"/>
                </a:solidFill>
              </a:rPr>
              <a:t> partizionale</a:t>
            </a:r>
            <a:r>
              <a:rPr lang="it-IT" dirty="0"/>
              <a:t>: </a:t>
            </a:r>
          </a:p>
          <a:p>
            <a:pPr lvl="1" algn="just"/>
            <a:r>
              <a:rPr lang="it-IT" dirty="0">
                <a:solidFill>
                  <a:srgbClr val="C00000"/>
                </a:solidFill>
              </a:rPr>
              <a:t>K-MEANS</a:t>
            </a:r>
          </a:p>
          <a:p>
            <a:pPr lvl="1" algn="just"/>
            <a:r>
              <a:rPr lang="it-IT" dirty="0">
                <a:solidFill>
                  <a:srgbClr val="C00000"/>
                </a:solidFill>
              </a:rPr>
              <a:t>DBSCAN</a:t>
            </a:r>
          </a:p>
          <a:p>
            <a:pPr marL="0" indent="0" algn="just">
              <a:buNone/>
            </a:pPr>
            <a:endParaRPr lang="it-IT" dirty="0"/>
          </a:p>
          <a:p>
            <a:pPr algn="just"/>
            <a:r>
              <a:rPr lang="it-IT" dirty="0"/>
              <a:t>È stato inoltre applicato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xmlns="" val="121729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xmlns="" id="{980E4580-A772-4A19-8FBB-C5151CC05195}"/>
              </a:ext>
            </a:extLst>
          </p:cNvPr>
          <p:cNvSpPr>
            <a:spLocks noGrp="1"/>
          </p:cNvSpPr>
          <p:nvPr>
            <p:ph idx="1"/>
          </p:nvPr>
        </p:nvSpPr>
        <p:spPr>
          <a:xfrm>
            <a:off x="457200" y="1052736"/>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K-MEANS</a:t>
            </a:r>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endParaRPr lang="it-IT" sz="1800" dirty="0"/>
          </a:p>
          <a:p>
            <a:pPr algn="just"/>
            <a:r>
              <a:rPr lang="it-IT" sz="18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a:p>
            <a:pPr algn="just"/>
            <a:r>
              <a:rPr lang="it-IT" sz="1800" dirty="0"/>
              <a:t>Questo flag impedisce al software </a:t>
            </a:r>
            <a:r>
              <a:rPr lang="it-IT" sz="1800" dirty="0" err="1"/>
              <a:t>Weka</a:t>
            </a:r>
            <a:r>
              <a:rPr lang="it-IT" sz="1800" dirty="0"/>
              <a:t> di rimpiazzare i valori mancanti con la media/moda degli altri, di fatto ignorandoli come avevamo scelto.</a:t>
            </a:r>
          </a:p>
          <a:p>
            <a:pPr algn="just"/>
            <a:endParaRPr lang="it-IT" sz="1800" dirty="0"/>
          </a:p>
        </p:txBody>
      </p:sp>
      <p:pic>
        <p:nvPicPr>
          <p:cNvPr id="14" name="Immagine 13">
            <a:extLst>
              <a:ext uri="{FF2B5EF4-FFF2-40B4-BE49-F238E27FC236}">
                <a16:creationId xmlns:a16="http://schemas.microsoft.com/office/drawing/2014/main" xmlns="" id="{308C74C4-E63C-43CF-8511-DF9D91A0B6EA}"/>
              </a:ext>
            </a:extLst>
          </p:cNvPr>
          <p:cNvPicPr>
            <a:picLocks noChangeAspect="1"/>
          </p:cNvPicPr>
          <p:nvPr/>
        </p:nvPicPr>
        <p:blipFill>
          <a:blip r:embed="rId2"/>
          <a:stretch>
            <a:fillRect/>
          </a:stretch>
        </p:blipFill>
        <p:spPr>
          <a:xfrm>
            <a:off x="1560588" y="1988840"/>
            <a:ext cx="6022824" cy="1142260"/>
          </a:xfrm>
          <a:prstGeom prst="rect">
            <a:avLst/>
          </a:prstGeom>
        </p:spPr>
      </p:pic>
      <p:pic>
        <p:nvPicPr>
          <p:cNvPr id="15" name="Immagine 14">
            <a:extLst>
              <a:ext uri="{FF2B5EF4-FFF2-40B4-BE49-F238E27FC236}">
                <a16:creationId xmlns:a16="http://schemas.microsoft.com/office/drawing/2014/main" xmlns="" id="{B7799BFB-29F3-4C01-8932-E76C3707570B}"/>
              </a:ext>
            </a:extLst>
          </p:cNvPr>
          <p:cNvPicPr>
            <a:picLocks noChangeAspect="1"/>
          </p:cNvPicPr>
          <p:nvPr/>
        </p:nvPicPr>
        <p:blipFill>
          <a:blip r:embed="rId3"/>
          <a:stretch>
            <a:fillRect/>
          </a:stretch>
        </p:blipFill>
        <p:spPr>
          <a:xfrm>
            <a:off x="1232983" y="4293096"/>
            <a:ext cx="6678034" cy="526347"/>
          </a:xfrm>
          <a:prstGeom prst="rect">
            <a:avLst/>
          </a:prstGeom>
        </p:spPr>
      </p:pic>
    </p:spTree>
    <p:extLst>
      <p:ext uri="{BB962C8B-B14F-4D97-AF65-F5344CB8AC3E}">
        <p14:creationId xmlns:p14="http://schemas.microsoft.com/office/powerpoint/2010/main" xmlns="" val="30660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xmlns=""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xmlns=""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xmlns="" id="{980E4580-A772-4A19-8FBB-C5151CC05195}"/>
              </a:ext>
            </a:extLst>
          </p:cNvPr>
          <p:cNvSpPr>
            <a:spLocks noGrp="1"/>
          </p:cNvSpPr>
          <p:nvPr>
            <p:ph idx="1"/>
          </p:nvPr>
        </p:nvSpPr>
        <p:spPr>
          <a:xfrm>
            <a:off x="457200" y="908720"/>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subito una normalizzazione.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xmlns="" id="{8A5E1CC1-3426-4909-AE16-731320B8C526}"/>
              </a:ext>
            </a:extLst>
          </p:cNvPr>
          <p:cNvPicPr>
            <a:picLocks noChangeAspect="1"/>
          </p:cNvPicPr>
          <p:nvPr/>
        </p:nvPicPr>
        <p:blipFill>
          <a:blip r:embed="rId2"/>
          <a:stretch>
            <a:fillRect/>
          </a:stretch>
        </p:blipFill>
        <p:spPr>
          <a:xfrm>
            <a:off x="1432729" y="2568565"/>
            <a:ext cx="6401870" cy="482624"/>
          </a:xfrm>
          <a:prstGeom prst="rect">
            <a:avLst/>
          </a:prstGeom>
        </p:spPr>
      </p:pic>
      <p:pic>
        <p:nvPicPr>
          <p:cNvPr id="7" name="Immagine 6">
            <a:extLst>
              <a:ext uri="{FF2B5EF4-FFF2-40B4-BE49-F238E27FC236}">
                <a16:creationId xmlns:a16="http://schemas.microsoft.com/office/drawing/2014/main" xmlns="" id="{6327CE6B-7B82-4D42-9EE3-60F639D3A68E}"/>
              </a:ext>
            </a:extLst>
          </p:cNvPr>
          <p:cNvPicPr>
            <a:picLocks noChangeAspect="1"/>
          </p:cNvPicPr>
          <p:nvPr/>
        </p:nvPicPr>
        <p:blipFill>
          <a:blip r:embed="rId3"/>
          <a:stretch>
            <a:fillRect/>
          </a:stretch>
        </p:blipFill>
        <p:spPr>
          <a:xfrm>
            <a:off x="1490307" y="1872473"/>
            <a:ext cx="6286714" cy="577520"/>
          </a:xfrm>
          <a:prstGeom prst="rect">
            <a:avLst/>
          </a:prstGeom>
        </p:spPr>
      </p:pic>
      <p:pic>
        <p:nvPicPr>
          <p:cNvPr id="8" name="Immagine 7">
            <a:extLst>
              <a:ext uri="{FF2B5EF4-FFF2-40B4-BE49-F238E27FC236}">
                <a16:creationId xmlns:a16="http://schemas.microsoft.com/office/drawing/2014/main" xmlns="" id="{E960F73C-AF0C-413C-9822-563979ED7799}"/>
              </a:ext>
            </a:extLst>
          </p:cNvPr>
          <p:cNvPicPr>
            <a:picLocks noChangeAspect="1"/>
          </p:cNvPicPr>
          <p:nvPr/>
        </p:nvPicPr>
        <p:blipFill>
          <a:blip r:embed="rId4"/>
          <a:stretch>
            <a:fillRect/>
          </a:stretch>
        </p:blipFill>
        <p:spPr>
          <a:xfrm>
            <a:off x="1404162" y="4725144"/>
            <a:ext cx="6462140" cy="1197261"/>
          </a:xfrm>
          <a:prstGeom prst="rect">
            <a:avLst/>
          </a:prstGeom>
        </p:spPr>
      </p:pic>
    </p:spTree>
    <p:extLst>
      <p:ext uri="{BB962C8B-B14F-4D97-AF65-F5344CB8AC3E}">
        <p14:creationId xmlns:p14="http://schemas.microsoft.com/office/powerpoint/2010/main" xmlns="" val="2462833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xmlns=""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Isolare gli studenti peggiori, medi e migliori: </a:t>
            </a:r>
            <a:r>
              <a:rPr lang="it-IT" sz="2000" b="1" dirty="0"/>
              <a:t>K-MEANS, 3 cluster</a:t>
            </a:r>
            <a:endParaRPr lang="en-US" sz="2000" dirty="0">
              <a:solidFill>
                <a:srgbClr val="FF0000"/>
              </a:solidFill>
            </a:endParaRPr>
          </a:p>
        </p:txBody>
      </p:sp>
      <p:sp>
        <p:nvSpPr>
          <p:cNvPr id="22" name="CasellaDiTesto 21">
            <a:extLst>
              <a:ext uri="{FF2B5EF4-FFF2-40B4-BE49-F238E27FC236}">
                <a16:creationId xmlns:a16="http://schemas.microsoft.com/office/drawing/2014/main" xmlns=""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xmlns=""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xmlns="" val="3922649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xmlns=""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pic>
        <p:nvPicPr>
          <p:cNvPr id="9" name="Immagine 8">
            <a:extLst>
              <a:ext uri="{FF2B5EF4-FFF2-40B4-BE49-F238E27FC236}">
                <a16:creationId xmlns:a16="http://schemas.microsoft.com/office/drawing/2014/main" xmlns=""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xmlns=""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Tree>
    <p:extLst>
      <p:ext uri="{BB962C8B-B14F-4D97-AF65-F5344CB8AC3E}">
        <p14:creationId xmlns:p14="http://schemas.microsoft.com/office/powerpoint/2010/main" xmlns="" val="1777676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xmlns=""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xmlns=""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xmlns=""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Tree>
    <p:extLst>
      <p:ext uri="{BB962C8B-B14F-4D97-AF65-F5344CB8AC3E}">
        <p14:creationId xmlns:p14="http://schemas.microsoft.com/office/powerpoint/2010/main" xmlns="" val="59839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xmlns=""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xmlns=""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4" name="Titolo 1">
            <a:extLst>
              <a:ext uri="{FF2B5EF4-FFF2-40B4-BE49-F238E27FC236}">
                <a16:creationId xmlns:a16="http://schemas.microsoft.com/office/drawing/2014/main" xmlns="" id="{D35507EC-FEF0-4B1D-9175-124D3764F163}"/>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p14="http://schemas.microsoft.com/office/powerpoint/2010/main" xmlns="" val="298719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326268A-07EA-4858-962B-C4BE46DC2C59}"/>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3" name="CasellaDiTesto 2">
            <a:extLst>
              <a:ext uri="{FF2B5EF4-FFF2-40B4-BE49-F238E27FC236}">
                <a16:creationId xmlns:a16="http://schemas.microsoft.com/office/drawing/2014/main" xmlns="" id="{4B6591E6-BA33-4294-BAC8-9624E5AD0485}"/>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xmlns=""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xmlns="" id="{70674E8D-C078-4DE8-83D7-61845D9F535C}"/>
              </a:ext>
            </a:extLst>
          </p:cNvPr>
          <p:cNvSpPr txBox="1"/>
          <p:nvPr/>
        </p:nvSpPr>
        <p:spPr>
          <a:xfrm>
            <a:off x="190763" y="1556792"/>
            <a:ext cx="1772262" cy="1815882"/>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Tree>
    <p:extLst>
      <p:ext uri="{BB962C8B-B14F-4D97-AF65-F5344CB8AC3E}">
        <p14:creationId xmlns:p14="http://schemas.microsoft.com/office/powerpoint/2010/main" xmlns="" val="2239016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xmlns=""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3" name="Titolo 1">
            <a:extLst>
              <a:ext uri="{FF2B5EF4-FFF2-40B4-BE49-F238E27FC236}">
                <a16:creationId xmlns:a16="http://schemas.microsoft.com/office/drawing/2014/main" xmlns=""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a16="http://schemas.microsoft.com/office/drawing/2014/main" xmlns="" id="{02A14900-ACDB-489C-823A-AE3FDA918908}"/>
              </a:ext>
            </a:extLst>
          </p:cNvPr>
          <p:cNvSpPr txBox="1"/>
          <p:nvPr/>
        </p:nvSpPr>
        <p:spPr>
          <a:xfrm>
            <a:off x="251520" y="1052736"/>
            <a:ext cx="2160240" cy="3108543"/>
          </a:xfrm>
          <a:prstGeom prst="rect">
            <a:avLst/>
          </a:prstGeom>
          <a:noFill/>
        </p:spPr>
        <p:txBody>
          <a:bodyPr wrap="square" rtlCol="0">
            <a:spAutoFit/>
          </a:bodyPr>
          <a:lstStyle/>
          <a:p>
            <a:r>
              <a:rPr lang="it-IT" sz="1600" dirty="0"/>
              <a:t>Visivamente, la ripartizione delle istanze sembra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669338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xmlns="" id="{A7B2D814-CD09-44E4-BDDF-F8553BD109E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a:extLst>
              <a:ext uri="{FF2B5EF4-FFF2-40B4-BE49-F238E27FC236}">
                <a16:creationId xmlns:a16="http://schemas.microsoft.com/office/drawing/2014/main" xmlns="" id="{02A14900-ACDB-489C-823A-AE3FDA918908}"/>
              </a:ext>
            </a:extLst>
          </p:cNvPr>
          <p:cNvSpPr txBox="1"/>
          <p:nvPr/>
        </p:nvSpPr>
        <p:spPr>
          <a:xfrm>
            <a:off x="198984" y="1131709"/>
            <a:ext cx="2088232" cy="2585323"/>
          </a:xfrm>
          <a:prstGeom prst="rect">
            <a:avLst/>
          </a:prstGeom>
          <a:noFill/>
        </p:spPr>
        <p:txBody>
          <a:bodyPr wrap="square" rtlCol="0">
            <a:spAutoFit/>
          </a:bodyPr>
          <a:lstStyle/>
          <a:p>
            <a:r>
              <a:rPr lang="it-IT" dirty="0"/>
              <a:t>Si noti come il numero di crediti conseguiti resti in ogni caso l’attributo polarizzante di questo subset.</a:t>
            </a:r>
          </a:p>
          <a:p>
            <a:endParaRPr lang="it-IT" dirty="0"/>
          </a:p>
          <a:p>
            <a:r>
              <a:rPr lang="it-IT" dirty="0"/>
              <a:t>Lo sarà anche per l’intero dataset?</a:t>
            </a:r>
          </a:p>
        </p:txBody>
      </p:sp>
      <p:pic>
        <p:nvPicPr>
          <p:cNvPr id="5" name="Immagine 4">
            <a:extLst>
              <a:ext uri="{FF2B5EF4-FFF2-40B4-BE49-F238E27FC236}">
                <a16:creationId xmlns:a16="http://schemas.microsoft.com/office/drawing/2014/main" xmlns=""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Tree>
    <p:extLst>
      <p:ext uri="{BB962C8B-B14F-4D97-AF65-F5344CB8AC3E}">
        <p14:creationId xmlns:p14="http://schemas.microsoft.com/office/powerpoint/2010/main" xmlns="" val="4209516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xmlns=""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xmlns=""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xmlns=""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xmlns=""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xmlns=""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xmlns=""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xmlns=""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xmlns="" id="{06404A80-AB25-46AA-AACA-C85B9C0735BB}"/>
              </a:ext>
            </a:extLst>
          </p:cNvPr>
          <p:cNvSpPr txBox="1"/>
          <p:nvPr/>
        </p:nvSpPr>
        <p:spPr>
          <a:xfrm>
            <a:off x="35496" y="940658"/>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
        <p:nvSpPr>
          <p:cNvPr id="22" name="CasellaDiTesto 21">
            <a:extLst>
              <a:ext uri="{FF2B5EF4-FFF2-40B4-BE49-F238E27FC236}">
                <a16:creationId xmlns:a16="http://schemas.microsoft.com/office/drawing/2014/main" xmlns=""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540920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xmlns=""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xmlns=""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4" name="Titolo 1">
            <a:extLst>
              <a:ext uri="{FF2B5EF4-FFF2-40B4-BE49-F238E27FC236}">
                <a16:creationId xmlns:a16="http://schemas.microsoft.com/office/drawing/2014/main" xmlns=""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6" name="CasellaDiTesto 5">
            <a:extLst>
              <a:ext uri="{FF2B5EF4-FFF2-40B4-BE49-F238E27FC236}">
                <a16:creationId xmlns:a16="http://schemas.microsoft.com/office/drawing/2014/main" xmlns=""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8" name="CasellaDiTesto 7">
            <a:extLst>
              <a:ext uri="{FF2B5EF4-FFF2-40B4-BE49-F238E27FC236}">
                <a16:creationId xmlns:a16="http://schemas.microsoft.com/office/drawing/2014/main" xmlns="" id="{3E41BA0D-016D-4524-809B-180F0531C9A3}"/>
              </a:ext>
            </a:extLst>
          </p:cNvPr>
          <p:cNvSpPr txBox="1"/>
          <p:nvPr/>
        </p:nvSpPr>
        <p:spPr>
          <a:xfrm>
            <a:off x="35496" y="836712"/>
            <a:ext cx="8807860" cy="369332"/>
          </a:xfrm>
          <a:prstGeom prst="rect">
            <a:avLst/>
          </a:prstGeom>
          <a:noFill/>
        </p:spPr>
        <p:txBody>
          <a:bodyPr wrap="none" rtlCol="0">
            <a:spAutoFit/>
          </a:bodyPr>
          <a:lstStyle/>
          <a:p>
            <a:r>
              <a:rPr lang="it-IT" b="1" dirty="0"/>
              <a:t>K-</a:t>
            </a:r>
            <a:r>
              <a:rPr lang="it-IT" b="1" dirty="0" err="1"/>
              <a:t>means</a:t>
            </a:r>
            <a:r>
              <a:rPr lang="it-IT" dirty="0"/>
              <a:t>, </a:t>
            </a:r>
            <a:r>
              <a:rPr lang="it-IT"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Tree>
    <p:extLst>
      <p:ext uri="{BB962C8B-B14F-4D97-AF65-F5344CB8AC3E}">
        <p14:creationId xmlns:p14="http://schemas.microsoft.com/office/powerpoint/2010/main" xmlns="" val="22531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xmlns=""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xmlns=""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xmlns=""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xmlns=""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5" name="Titolo 1">
            <a:extLst>
              <a:ext uri="{FF2B5EF4-FFF2-40B4-BE49-F238E27FC236}">
                <a16:creationId xmlns:a16="http://schemas.microsoft.com/office/drawing/2014/main" xmlns="" id="{8123421C-DFC7-4630-BAFF-465CE92E0C6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Tree>
    <p:extLst>
      <p:ext uri="{BB962C8B-B14F-4D97-AF65-F5344CB8AC3E}">
        <p14:creationId xmlns:p14="http://schemas.microsoft.com/office/powerpoint/2010/main" xmlns="" val="732787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xmlns=""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4" name="Titolo 1">
            <a:extLst>
              <a:ext uri="{FF2B5EF4-FFF2-40B4-BE49-F238E27FC236}">
                <a16:creationId xmlns:a16="http://schemas.microsoft.com/office/drawing/2014/main" xmlns="" id="{79BFF712-4669-40E1-AC79-0A7615C45E1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5" name="CasellaDiTesto 4">
            <a:extLst>
              <a:ext uri="{FF2B5EF4-FFF2-40B4-BE49-F238E27FC236}">
                <a16:creationId xmlns:a16="http://schemas.microsoft.com/office/drawing/2014/main" xmlns=""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Tree>
    <p:extLst>
      <p:ext uri="{BB962C8B-B14F-4D97-AF65-F5344CB8AC3E}">
        <p14:creationId xmlns:p14="http://schemas.microsoft.com/office/powerpoint/2010/main" xmlns="" val="3267863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490F4C1-B771-44D1-87E7-7B1A928721C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5" name="CasellaDiTesto 4">
            <a:extLst>
              <a:ext uri="{FF2B5EF4-FFF2-40B4-BE49-F238E27FC236}">
                <a16:creationId xmlns:a16="http://schemas.microsoft.com/office/drawing/2014/main" xmlns="" id="{951B41F6-93D5-48F6-8CDE-BC7CE47E6E3E}"/>
              </a:ext>
            </a:extLst>
          </p:cNvPr>
          <p:cNvSpPr txBox="1"/>
          <p:nvPr/>
        </p:nvSpPr>
        <p:spPr>
          <a:xfrm>
            <a:off x="312337" y="1028626"/>
            <a:ext cx="6188489" cy="400110"/>
          </a:xfrm>
          <a:prstGeom prst="rect">
            <a:avLst/>
          </a:prstGeom>
          <a:noFill/>
        </p:spPr>
        <p:txBody>
          <a:bodyPr wrap="none" rtlCol="0">
            <a:spAutoFit/>
          </a:bodyPr>
          <a:lstStyle/>
          <a:p>
            <a:r>
              <a:rPr lang="it-IT" sz="2000" b="1" dirty="0"/>
              <a:t>CLUSTERING GERARCHICO:</a:t>
            </a:r>
            <a:r>
              <a:rPr lang="it-IT" sz="2000" dirty="0"/>
              <a:t> 2 </a:t>
            </a:r>
            <a:r>
              <a:rPr lang="it-IT" sz="2000" dirty="0" smtClean="0"/>
              <a:t>cluster, COMPLETE LINKAGE</a:t>
            </a:r>
            <a:endParaRPr lang="it-IT" sz="2000" dirty="0"/>
          </a:p>
        </p:txBody>
      </p:sp>
      <p:sp>
        <p:nvSpPr>
          <p:cNvPr id="7" name="CasellaDiTesto 6">
            <a:extLst>
              <a:ext uri="{FF2B5EF4-FFF2-40B4-BE49-F238E27FC236}">
                <a16:creationId xmlns:a16="http://schemas.microsoft.com/office/drawing/2014/main" xmlns="" id="{F96353AB-D6C1-4AB1-800F-2A6FB1A96608}"/>
              </a:ext>
            </a:extLst>
          </p:cNvPr>
          <p:cNvSpPr txBox="1"/>
          <p:nvPr/>
        </p:nvSpPr>
        <p:spPr>
          <a:xfrm>
            <a:off x="1521444" y="2457949"/>
            <a:ext cx="6336704" cy="418576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 Clustering model (full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1</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0.04 seconds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121 ( 57%)</a:t>
            </a:r>
          </a:p>
          <a:p>
            <a:r>
              <a:rPr lang="en-US" sz="1400" dirty="0">
                <a:solidFill>
                  <a:srgbClr val="7030A0"/>
                </a:solidFill>
                <a:latin typeface="Courier New" panose="02070309020205020404" pitchFamily="49" charset="0"/>
                <a:cs typeface="Courier New" panose="02070309020205020404" pitchFamily="49" charset="0"/>
              </a:rPr>
              <a:t>1       91 ( 43%)</a:t>
            </a:r>
          </a:p>
          <a:p>
            <a:endParaRPr lang="en-US" sz="1400" dirty="0">
              <a:solidFill>
                <a:srgbClr val="7030A0"/>
              </a:solidFill>
              <a:latin typeface="Courier New" panose="02070309020205020404" pitchFamily="49" charset="0"/>
              <a:cs typeface="Courier New" panose="02070309020205020404" pitchFamily="49" charset="0"/>
            </a:endParaRPr>
          </a:p>
        </p:txBody>
      </p:sp>
      <p:sp>
        <p:nvSpPr>
          <p:cNvPr id="8" name="CasellaDiTesto 7"/>
          <p:cNvSpPr txBox="1"/>
          <p:nvPr/>
        </p:nvSpPr>
        <p:spPr>
          <a:xfrm>
            <a:off x="500034" y="1428736"/>
            <a:ext cx="8143932" cy="830997"/>
          </a:xfrm>
          <a:prstGeom prst="rect">
            <a:avLst/>
          </a:prstGeom>
          <a:noFill/>
        </p:spPr>
        <p:txBody>
          <a:bodyPr wrap="square" rtlCol="0">
            <a:spAutoFit/>
          </a:bodyPr>
          <a:lstStyle/>
          <a:p>
            <a:r>
              <a:rPr lang="it-IT" sz="1600" dirty="0" smtClean="0"/>
              <a:t>Per definire la distanza fra cluster è stato scelto il metodo COMPLETE LINKAGE perché ha una buona robustezza nei confronti di istanze </a:t>
            </a:r>
            <a:r>
              <a:rPr lang="it-IT" sz="1600" dirty="0" err="1" smtClean="0"/>
              <a:t>outliers</a:t>
            </a:r>
            <a:r>
              <a:rPr lang="it-IT" sz="1600" dirty="0" smtClean="0"/>
              <a:t> e il suo </a:t>
            </a:r>
            <a:r>
              <a:rPr lang="it-IT" sz="1600" dirty="0" err="1" smtClean="0"/>
              <a:t>drawback</a:t>
            </a:r>
            <a:r>
              <a:rPr lang="it-IT" sz="1600" dirty="0" smtClean="0"/>
              <a:t> – la tendenza a dividere cluster grandi – non ci impatta visto che ci interessa considerare pochi cluster.</a:t>
            </a:r>
            <a:endParaRPr lang="it-IT" sz="1600" dirty="0"/>
          </a:p>
        </p:txBody>
      </p:sp>
    </p:spTree>
    <p:extLst>
      <p:ext uri="{BB962C8B-B14F-4D97-AF65-F5344CB8AC3E}">
        <p14:creationId xmlns:p14="http://schemas.microsoft.com/office/powerpoint/2010/main" xmlns="" val="3392579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xmlns="" id="{2AECC886-D79F-4427-ACBA-01D78B26E783}"/>
              </a:ext>
            </a:extLst>
          </p:cNvPr>
          <p:cNvPicPr>
            <a:picLocks noChangeAspect="1"/>
          </p:cNvPicPr>
          <p:nvPr/>
        </p:nvPicPr>
        <p:blipFill>
          <a:blip r:embed="rId2"/>
          <a:stretch>
            <a:fillRect/>
          </a:stretch>
        </p:blipFill>
        <p:spPr>
          <a:xfrm>
            <a:off x="1928794" y="2214554"/>
            <a:ext cx="5224370" cy="4526838"/>
          </a:xfrm>
          <a:prstGeom prst="rect">
            <a:avLst/>
          </a:prstGeom>
        </p:spPr>
      </p:pic>
      <p:sp>
        <p:nvSpPr>
          <p:cNvPr id="3" name="Titolo 1">
            <a:extLst>
              <a:ext uri="{FF2B5EF4-FFF2-40B4-BE49-F238E27FC236}">
                <a16:creationId xmlns:a16="http://schemas.microsoft.com/office/drawing/2014/main" xmlns="" id="{A490F4C1-B771-44D1-87E7-7B1A928721C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4" name="CasellaDiTesto 3"/>
          <p:cNvSpPr txBox="1"/>
          <p:nvPr/>
        </p:nvSpPr>
        <p:spPr>
          <a:xfrm>
            <a:off x="285720" y="1071546"/>
            <a:ext cx="8699456" cy="1477328"/>
          </a:xfrm>
          <a:prstGeom prst="rect">
            <a:avLst/>
          </a:prstGeom>
          <a:noFill/>
        </p:spPr>
        <p:txBody>
          <a:bodyPr wrap="square" rtlCol="0">
            <a:spAutoFit/>
          </a:bodyPr>
          <a:lstStyle/>
          <a:p>
            <a:r>
              <a:rPr lang="it-IT" dirty="0" smtClean="0"/>
              <a:t>L’algoritmo è stato lanciato con l’intento di creare due cluster ma, come si può vedere dal </a:t>
            </a:r>
            <a:r>
              <a:rPr lang="it-IT" dirty="0" err="1" smtClean="0"/>
              <a:t>dendrogramma</a:t>
            </a:r>
            <a:r>
              <a:rPr lang="it-IT" dirty="0" smtClean="0"/>
              <a:t>, si potrebbero considerare altre suddivisioni.</a:t>
            </a:r>
          </a:p>
          <a:p>
            <a:endParaRPr lang="it-IT" dirty="0" smtClean="0"/>
          </a:p>
          <a:p>
            <a:r>
              <a:rPr lang="it-IT" i="1" dirty="0" smtClean="0"/>
              <a:t>Sarebbe opportuno? Cosa dovrebbero rappresentare? </a:t>
            </a:r>
          </a:p>
          <a:p>
            <a:r>
              <a:rPr lang="it-IT" i="1" dirty="0" smtClean="0">
                <a:solidFill>
                  <a:schemeClr val="bg1">
                    <a:lumMod val="50000"/>
                  </a:schemeClr>
                </a:solidFill>
              </a:rPr>
              <a:t>No e niente, quindi si è lasciato perdere.</a:t>
            </a:r>
            <a:endParaRPr lang="it-IT" i="1" dirty="0">
              <a:solidFill>
                <a:schemeClr val="bg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xmlns=""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xmlns=""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xmlns=""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xmlns=""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xmlns=""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xmlns=""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xmlns=""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xmlns=""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xmlns=""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xmlns=""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xmlns=""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xmlns=""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1103</TotalTime>
  <Words>3707</Words>
  <Application>Microsoft Office PowerPoint</Application>
  <PresentationFormat>Presentazione su schermo (4:3)</PresentationFormat>
  <Paragraphs>622</Paragraphs>
  <Slides>53</Slides>
  <Notes>0</Notes>
  <HiddenSlides>0</HiddenSlides>
  <MMClips>0</MMClips>
  <ScaleCrop>false</ScaleCrop>
  <HeadingPairs>
    <vt:vector size="4" baseType="variant">
      <vt:variant>
        <vt:lpstr>Tema</vt:lpstr>
      </vt:variant>
      <vt:variant>
        <vt:i4>1</vt:i4>
      </vt:variant>
      <vt:variant>
        <vt:lpstr>Titoli diapositive</vt:lpstr>
      </vt:variant>
      <vt:variant>
        <vt:i4>53</vt:i4>
      </vt:variant>
    </vt:vector>
  </HeadingPairs>
  <TitlesOfParts>
    <vt:vector size="54" baseType="lpstr">
      <vt:lpstr>Tema di Office</vt:lpstr>
      <vt:lpstr>Progetto di Data Mining</vt:lpstr>
      <vt:lpstr>DATA UNDERSTANDING: DATASET </vt:lpstr>
      <vt:lpstr>Diapositiva 3</vt:lpstr>
      <vt:lpstr>DATA UNDERSTANDING: TECNICHE DI VISUALIZZAZIONE </vt:lpstr>
      <vt:lpstr>DATA UNDERSTANDING: TECNICHE DI VISUALIZZAZIONE </vt:lpstr>
      <vt:lpstr>Diapositiva 6</vt:lpstr>
      <vt:lpstr>Diapositiva 7</vt:lpstr>
      <vt:lpstr>CONSIDERAZIONI</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CONSIDERAZIONI</vt:lpstr>
      <vt:lpstr>CONSIDERAZIONI</vt:lpstr>
      <vt:lpstr>Diapositiva 21</vt:lpstr>
      <vt:lpstr>Diapositiva 22</vt:lpstr>
      <vt:lpstr>Diapositiva 23</vt:lpstr>
      <vt:lpstr>Diapositiva 24</vt:lpstr>
      <vt:lpstr>Diapositiva 25</vt:lpstr>
      <vt:lpstr>Diapositiva 26</vt:lpstr>
      <vt:lpstr>Diapositiva 27</vt:lpstr>
      <vt:lpstr>Diapositiva 28</vt:lpstr>
      <vt:lpstr>Diapositiva 29</vt:lpstr>
      <vt:lpstr>CONCLUSIONI</vt:lpstr>
      <vt:lpstr>PREPROCESSING</vt:lpstr>
      <vt:lpstr>PRESTAZIONI GENERALI: dataset_gen.arff</vt:lpstr>
      <vt:lpstr>Diapositiva 33</vt:lpstr>
      <vt:lpstr>ESAMI DEL PRIMO ANNO: dataset_fy.arff</vt:lpstr>
      <vt:lpstr>Diapositiva 35</vt:lpstr>
      <vt:lpstr>TOTALITÀ DEL DATASET: dataset_tot.arff</vt:lpstr>
      <vt:lpstr>Diapositiva 37</vt:lpstr>
      <vt:lpstr>ALGORITMO DI CLUSTER ANALYSIS</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SS!dev</cp:lastModifiedBy>
  <cp:revision>216</cp:revision>
  <dcterms:created xsi:type="dcterms:W3CDTF">2018-01-08T07:58:31Z</dcterms:created>
  <dcterms:modified xsi:type="dcterms:W3CDTF">2018-01-17T16:19:19Z</dcterms:modified>
</cp:coreProperties>
</file>