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4" r:id="rId23"/>
    <p:sldId id="280" r:id="rId24"/>
    <p:sldId id="281" r:id="rId25"/>
    <p:sldId id="282" r:id="rId26"/>
    <p:sldId id="283" r:id="rId27"/>
    <p:sldId id="285" r:id="rId28"/>
    <p:sldId id="278" r:id="rId29"/>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640" autoAdjust="0"/>
  </p:normalViewPr>
  <p:slideViewPr>
    <p:cSldViewPr snapToObjects="1">
      <p:cViewPr varScale="1">
        <p:scale>
          <a:sx n="71" d="100"/>
          <a:sy n="71" d="100"/>
        </p:scale>
        <p:origin x="1008" y="60"/>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11/01/2018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11/01/2018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11/01/2018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11/01/2018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11/01/2018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11/01/2018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11/01/2018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11/01/2018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11/01/2018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11/01/2018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11/01/2018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11/01/2018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031873"/>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400" i="1" dirty="0"/>
              <a:t>Un </a:t>
            </a:r>
            <a:r>
              <a:rPr lang="it-IT" sz="1400" i="1" u="sng" dirty="0"/>
              <a:t>voto medio</a:t>
            </a:r>
            <a:r>
              <a:rPr lang="it-IT" sz="1400" i="1" dirty="0"/>
              <a:t> di 30 e lode!?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a:t>
            </a:r>
          </a:p>
          <a:p>
            <a:pPr lvl="1" algn="just"/>
            <a:r>
              <a:rPr lang="it-IT" dirty="0">
                <a:solidFill>
                  <a:srgbClr val="0070C0"/>
                </a:solidFill>
              </a:rPr>
              <a:t>esami su </a:t>
            </a:r>
            <a:r>
              <a:rPr lang="it-IT" b="1" dirty="0">
                <a:solidFill>
                  <a:srgbClr val="0070C0"/>
                </a:solidFill>
              </a:rPr>
              <a:t>argomenti principalmente matematici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5909310"/>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 Si cercherà di individuarle in seguito con le tecniche di </a:t>
            </a:r>
            <a:r>
              <a:rPr lang="it-IT" dirty="0" err="1"/>
              <a:t>clustering</a:t>
            </a:r>
            <a:r>
              <a:rPr lang="it-IT"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8206" t="9877" r="12468" b="3924"/>
          <a:stretch/>
        </p:blipFill>
        <p:spPr bwMode="auto">
          <a:xfrm>
            <a:off x="2483768" y="812538"/>
            <a:ext cx="6624736"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8" y="4189259"/>
            <a:ext cx="1329056" cy="16014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val="374421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val="6107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4" name="Immagine 3">
            <a:extLst>
              <a:ext uri="{FF2B5EF4-FFF2-40B4-BE49-F238E27FC236}">
                <a16:creationId xmlns:a16="http://schemas.microsoft.com/office/drawing/2014/main" id="{DDAB6CB2-835E-4883-A81D-1C56D77A1786}"/>
              </a:ext>
            </a:extLst>
          </p:cNvPr>
          <p:cNvPicPr>
            <a:picLocks noChangeAspect="1"/>
          </p:cNvPicPr>
          <p:nvPr/>
        </p:nvPicPr>
        <p:blipFill rotWithShape="1">
          <a:blip r:embed="rId2"/>
          <a:srcRect l="1963" t="1928" r="1963" b="2461"/>
          <a:stretch/>
        </p:blipFill>
        <p:spPr>
          <a:xfrm>
            <a:off x="0" y="797096"/>
            <a:ext cx="9141804" cy="6060904"/>
          </a:xfrm>
          <a:prstGeom prst="rect">
            <a:avLst/>
          </a:prstGeom>
        </p:spPr>
      </p:pic>
    </p:spTree>
    <p:extLst>
      <p:ext uri="{BB962C8B-B14F-4D97-AF65-F5344CB8AC3E}">
        <p14:creationId xmlns:p14="http://schemas.microsoft.com/office/powerpoint/2010/main" val="278079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6" name="Immagine 5">
            <a:extLst>
              <a:ext uri="{FF2B5EF4-FFF2-40B4-BE49-F238E27FC236}">
                <a16:creationId xmlns:a16="http://schemas.microsoft.com/office/drawing/2014/main" id="{7B230C2C-FFE4-446A-9950-E9347D7D05AB}"/>
              </a:ext>
            </a:extLst>
          </p:cNvPr>
          <p:cNvPicPr>
            <a:picLocks noChangeAspect="1"/>
          </p:cNvPicPr>
          <p:nvPr/>
        </p:nvPicPr>
        <p:blipFill rotWithShape="1">
          <a:blip r:embed="rId2"/>
          <a:srcRect l="9838" t="1567" r="5901" b="6360"/>
          <a:stretch/>
        </p:blipFill>
        <p:spPr>
          <a:xfrm>
            <a:off x="1809564" y="836712"/>
            <a:ext cx="7344816" cy="5937857"/>
          </a:xfrm>
          <a:prstGeom prst="rect">
            <a:avLst/>
          </a:prstGeom>
        </p:spPr>
      </p:pic>
      <p:sp>
        <p:nvSpPr>
          <p:cNvPr id="8" name="CasellaDiTesto 7">
            <a:extLst>
              <a:ext uri="{FF2B5EF4-FFF2-40B4-BE49-F238E27FC236}">
                <a16:creationId xmlns:a16="http://schemas.microsoft.com/office/drawing/2014/main" id="{8834E3B8-21D8-45DE-8FE9-9B887BB61C46}"/>
              </a:ext>
            </a:extLst>
          </p:cNvPr>
          <p:cNvSpPr txBox="1"/>
          <p:nvPr/>
        </p:nvSpPr>
        <p:spPr>
          <a:xfrm>
            <a:off x="35496" y="980728"/>
            <a:ext cx="1863198" cy="4247317"/>
          </a:xfrm>
          <a:prstGeom prst="rect">
            <a:avLst/>
          </a:prstGeom>
          <a:noFill/>
        </p:spPr>
        <p:txBody>
          <a:bodyPr wrap="square" rtlCol="0">
            <a:spAutoFit/>
          </a:bodyPr>
          <a:lstStyle/>
          <a:p>
            <a:r>
              <a:rPr lang="it-IT" dirty="0"/>
              <a:t>Si nota che le correlazioni sono meno spostate verso valori estremi dello spettro di analisi: gli item del dataset, rispetto a questo gruppo di esami, sono più «sparsi» rispetto a quelli presenti nell’insieme di esami del primo anno.</a:t>
            </a:r>
            <a:endParaRPr lang="en-US" dirty="0"/>
          </a:p>
        </p:txBody>
      </p:sp>
    </p:spTree>
    <p:extLst>
      <p:ext uri="{BB962C8B-B14F-4D97-AF65-F5344CB8AC3E}">
        <p14:creationId xmlns:p14="http://schemas.microsoft.com/office/powerpoint/2010/main" val="341871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sp>
        <p:nvSpPr>
          <p:cNvPr id="8" name="CasellaDiTesto 7">
            <a:extLst>
              <a:ext uri="{FF2B5EF4-FFF2-40B4-BE49-F238E27FC236}">
                <a16:creationId xmlns:a16="http://schemas.microsoft.com/office/drawing/2014/main" id="{8834E3B8-21D8-45DE-8FE9-9B887BB61C46}"/>
              </a:ext>
            </a:extLst>
          </p:cNvPr>
          <p:cNvSpPr txBox="1"/>
          <p:nvPr/>
        </p:nvSpPr>
        <p:spPr>
          <a:xfrm>
            <a:off x="251518" y="908720"/>
            <a:ext cx="2736306" cy="3539430"/>
          </a:xfrm>
          <a:prstGeom prst="rect">
            <a:avLst/>
          </a:prstGeom>
          <a:noFill/>
        </p:spPr>
        <p:txBody>
          <a:bodyPr wrap="square" rtlCol="0">
            <a:spAutoFit/>
          </a:bodyPr>
          <a:lstStyle/>
          <a:p>
            <a:r>
              <a:rPr lang="it-IT" sz="1600" dirty="0"/>
              <a:t>Con l’avvicinarsi agli esami del terzo anno – eccezione fatta per </a:t>
            </a:r>
            <a:r>
              <a:rPr lang="it-IT" sz="1600" i="1" dirty="0"/>
              <a:t>Architetture degli Elaboratori </a:t>
            </a:r>
            <a:r>
              <a:rPr lang="it-IT" sz="1600" dirty="0"/>
              <a:t>– si nota che il voto  conseguito da ogni studente tende a discostarsi sempre meno dalla media.</a:t>
            </a:r>
          </a:p>
          <a:p>
            <a:endParaRPr lang="it-IT" sz="1600" dirty="0"/>
          </a:p>
          <a:p>
            <a:r>
              <a:rPr lang="it-IT" sz="1600" dirty="0"/>
              <a:t>Si noti come per </a:t>
            </a:r>
            <a:r>
              <a:rPr lang="it-IT" sz="1600" i="1" dirty="0"/>
              <a:t>Informatica Teorica</a:t>
            </a:r>
            <a:r>
              <a:rPr lang="it-IT" sz="1600" dirty="0"/>
              <a:t>, notoriamente l’esame più ostico dell’intero </a:t>
            </a:r>
            <a:r>
              <a:rPr lang="it-IT" sz="1600" dirty="0" err="1"/>
              <a:t>CdL</a:t>
            </a:r>
            <a:r>
              <a:rPr lang="it-IT" sz="1600" dirty="0"/>
              <a:t>, i pochi studenti che lo superano risultano ampiamente </a:t>
            </a:r>
            <a:r>
              <a:rPr lang="it-IT" sz="1600" u="sng" dirty="0"/>
              <a:t>sopra la media</a:t>
            </a:r>
            <a:r>
              <a:rPr lang="it-IT" sz="1600" b="1" u="sng" dirty="0"/>
              <a:t>*</a:t>
            </a:r>
            <a:r>
              <a:rPr lang="it-IT" sz="1600" dirty="0"/>
              <a:t>:</a:t>
            </a:r>
            <a:endParaRPr lang="en-US" sz="1600" dirty="0"/>
          </a:p>
        </p:txBody>
      </p:sp>
      <p:pic>
        <p:nvPicPr>
          <p:cNvPr id="3" name="Immagine 2">
            <a:extLst>
              <a:ext uri="{FF2B5EF4-FFF2-40B4-BE49-F238E27FC236}">
                <a16:creationId xmlns:a16="http://schemas.microsoft.com/office/drawing/2014/main" id="{46AE51FB-8A1D-4822-A152-48C2F3ACE934}"/>
              </a:ext>
            </a:extLst>
          </p:cNvPr>
          <p:cNvPicPr>
            <a:picLocks noChangeAspect="1"/>
          </p:cNvPicPr>
          <p:nvPr/>
        </p:nvPicPr>
        <p:blipFill rotWithShape="1">
          <a:blip r:embed="rId2"/>
          <a:srcRect l="14873" t="9187" r="11207" b="3806"/>
          <a:stretch/>
        </p:blipFill>
        <p:spPr>
          <a:xfrm>
            <a:off x="3059833" y="842147"/>
            <a:ext cx="6084168" cy="6014111"/>
          </a:xfrm>
          <a:prstGeom prst="rect">
            <a:avLst/>
          </a:prstGeom>
        </p:spPr>
      </p:pic>
      <p:pic>
        <p:nvPicPr>
          <p:cNvPr id="4" name="Immagine 3">
            <a:extLst>
              <a:ext uri="{FF2B5EF4-FFF2-40B4-BE49-F238E27FC236}">
                <a16:creationId xmlns:a16="http://schemas.microsoft.com/office/drawing/2014/main" id="{385FEB4C-BBD5-48F4-848A-17A28F5B1A67}"/>
              </a:ext>
            </a:extLst>
          </p:cNvPr>
          <p:cNvPicPr>
            <a:picLocks noChangeAspect="1"/>
          </p:cNvPicPr>
          <p:nvPr/>
        </p:nvPicPr>
        <p:blipFill>
          <a:blip r:embed="rId3"/>
          <a:stretch>
            <a:fillRect/>
          </a:stretch>
        </p:blipFill>
        <p:spPr>
          <a:xfrm>
            <a:off x="792562" y="4448150"/>
            <a:ext cx="1789784" cy="1827332"/>
          </a:xfrm>
          <a:prstGeom prst="rect">
            <a:avLst/>
          </a:prstGeom>
        </p:spPr>
      </p:pic>
      <p:sp>
        <p:nvSpPr>
          <p:cNvPr id="7" name="CasellaDiTesto 6">
            <a:extLst>
              <a:ext uri="{FF2B5EF4-FFF2-40B4-BE49-F238E27FC236}">
                <a16:creationId xmlns:a16="http://schemas.microsoft.com/office/drawing/2014/main" id="{326F753B-F4BC-49D8-A98B-ADE5E730E776}"/>
              </a:ext>
            </a:extLst>
          </p:cNvPr>
          <p:cNvSpPr txBox="1"/>
          <p:nvPr/>
        </p:nvSpPr>
        <p:spPr>
          <a:xfrm>
            <a:off x="156792" y="6396335"/>
            <a:ext cx="2664297" cy="461665"/>
          </a:xfrm>
          <a:prstGeom prst="rect">
            <a:avLst/>
          </a:prstGeom>
          <a:noFill/>
        </p:spPr>
        <p:txBody>
          <a:bodyPr wrap="square" rtlCol="0">
            <a:spAutoFit/>
          </a:bodyPr>
          <a:lstStyle/>
          <a:p>
            <a:r>
              <a:rPr lang="it-IT" sz="1200" b="1" dirty="0">
                <a:solidFill>
                  <a:srgbClr val="FF0000"/>
                </a:solidFill>
              </a:rPr>
              <a:t>*</a:t>
            </a:r>
            <a:r>
              <a:rPr lang="it-IT" sz="1200" dirty="0">
                <a:solidFill>
                  <a:srgbClr val="FF0000"/>
                </a:solidFill>
              </a:rPr>
              <a:t> calcolata considerando pari a 0 il voto di chi non ha dato/superato l’esame!</a:t>
            </a:r>
            <a:endParaRPr lang="en-US" sz="1200" dirty="0">
              <a:solidFill>
                <a:srgbClr val="FF0000"/>
              </a:solidFill>
            </a:endParaRPr>
          </a:p>
        </p:txBody>
      </p:sp>
    </p:spTree>
    <p:extLst>
      <p:ext uri="{BB962C8B-B14F-4D97-AF65-F5344CB8AC3E}">
        <p14:creationId xmlns:p14="http://schemas.microsoft.com/office/powerpoint/2010/main" val="23056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5" name="Immagine 4">
            <a:extLst>
              <a:ext uri="{FF2B5EF4-FFF2-40B4-BE49-F238E27FC236}">
                <a16:creationId xmlns:a16="http://schemas.microsoft.com/office/drawing/2014/main" id="{B4B3C881-0701-4521-8412-982149D31A0D}"/>
              </a:ext>
            </a:extLst>
          </p:cNvPr>
          <p:cNvPicPr>
            <a:picLocks noChangeAspect="1"/>
          </p:cNvPicPr>
          <p:nvPr/>
        </p:nvPicPr>
        <p:blipFill rotWithShape="1">
          <a:blip r:embed="rId2"/>
          <a:srcRect l="2750" t="3343" r="1963" b="3343"/>
          <a:stretch/>
        </p:blipFill>
        <p:spPr>
          <a:xfrm>
            <a:off x="1288" y="764704"/>
            <a:ext cx="9144000" cy="6093296"/>
          </a:xfrm>
          <a:prstGeom prst="rect">
            <a:avLst/>
          </a:prstGeom>
        </p:spPr>
      </p:pic>
      <p:sp>
        <p:nvSpPr>
          <p:cNvPr id="6" name="CasellaDiTesto 5">
            <a:extLst>
              <a:ext uri="{FF2B5EF4-FFF2-40B4-BE49-F238E27FC236}">
                <a16:creationId xmlns:a16="http://schemas.microsoft.com/office/drawing/2014/main" id="{08DE6B2F-C638-43AA-B074-2F2BE8803629}"/>
              </a:ext>
            </a:extLst>
          </p:cNvPr>
          <p:cNvSpPr txBox="1"/>
          <p:nvPr/>
        </p:nvSpPr>
        <p:spPr>
          <a:xfrm>
            <a:off x="35496" y="5517232"/>
            <a:ext cx="5904656" cy="1354217"/>
          </a:xfrm>
          <a:prstGeom prst="rect">
            <a:avLst/>
          </a:prstGeom>
          <a:noFill/>
        </p:spPr>
        <p:txBody>
          <a:bodyPr wrap="square" rtlCol="0">
            <a:spAutoFit/>
          </a:bodyPr>
          <a:lstStyle/>
          <a:p>
            <a:r>
              <a:rPr lang="it-IT" dirty="0"/>
              <a:t>Un aspetto che balza immediatamente alla vista è l’enorme quantità di studenti che ha conseguito 18 ad </a:t>
            </a:r>
            <a:r>
              <a:rPr lang="it-IT" i="1" dirty="0"/>
              <a:t>Analisi 2</a:t>
            </a:r>
            <a:r>
              <a:rPr lang="it-IT" dirty="0"/>
              <a:t>.</a:t>
            </a:r>
          </a:p>
          <a:p>
            <a:endParaRPr lang="it-IT" dirty="0"/>
          </a:p>
          <a:p>
            <a:r>
              <a:rPr lang="it-IT" sz="1400" i="1" dirty="0"/>
              <a:t>N.d.A. : se il dataset comprendesse dati della coorte 2015, anche l’autore sarebbe fra quei 18.</a:t>
            </a:r>
            <a:endParaRPr lang="en-US" sz="1400" i="1" dirty="0"/>
          </a:p>
        </p:txBody>
      </p:sp>
    </p:spTree>
    <p:extLst>
      <p:ext uri="{BB962C8B-B14F-4D97-AF65-F5344CB8AC3E}">
        <p14:creationId xmlns:p14="http://schemas.microsoft.com/office/powerpoint/2010/main" val="163839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342900" lvl="1" indent="0" algn="just">
              <a:buNone/>
            </a:pPr>
            <a:endParaRPr lang="it-IT" dirty="0">
              <a:solidFill>
                <a:srgbClr val="00B0F0"/>
              </a:solidFill>
            </a:endParaRPr>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063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350</TotalTime>
  <Words>1751</Words>
  <Application>Microsoft Office PowerPoint</Application>
  <PresentationFormat>Presentazione su schermo (4:3)</PresentationFormat>
  <Paragraphs>249</Paragraphs>
  <Slides>28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28</vt:i4>
      </vt:variant>
    </vt:vector>
  </HeadingPairs>
  <TitlesOfParts>
    <vt:vector size="33" baseType="lpstr">
      <vt:lpstr>Arial</vt:lpstr>
      <vt:lpstr>Calibri</vt:lpstr>
      <vt:lpstr>Courier New</vt:lpstr>
      <vt:lpstr>Times New Roman</vt:lpstr>
      <vt:lpstr>Tema di Office</vt:lpstr>
      <vt:lpstr>Progetto di Data Mining</vt:lpstr>
      <vt:lpstr>DATA UNDERSTANDING: DATASET </vt:lpstr>
      <vt:lpstr>Presentazione standard di PowerPoint</vt:lpstr>
      <vt:lpstr>DATA UNDERSTANDING: TECNICHE DI VISUALIZZAZIONE </vt:lpstr>
      <vt:lpstr>DATA UNDERSTANDING: TECNICHE DI VISUALIZZAZIONE </vt:lpstr>
      <vt:lpstr>Presentazione standard di PowerPoint</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Cipriani, Simone (BHGE, Non-GE)</cp:lastModifiedBy>
  <cp:revision>67</cp:revision>
  <dcterms:created xsi:type="dcterms:W3CDTF">2018-01-08T07:58:31Z</dcterms:created>
  <dcterms:modified xsi:type="dcterms:W3CDTF">2018-01-11T11:11:42Z</dcterms:modified>
</cp:coreProperties>
</file>