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420" r:id="rId2"/>
    <p:sldId id="421" r:id="rId3"/>
    <p:sldId id="422" r:id="rId4"/>
    <p:sldId id="423" r:id="rId5"/>
    <p:sldId id="424" r:id="rId6"/>
    <p:sldId id="426" r:id="rId7"/>
    <p:sldId id="438" r:id="rId8"/>
    <p:sldId id="429" r:id="rId9"/>
    <p:sldId id="439" r:id="rId10"/>
    <p:sldId id="440" r:id="rId11"/>
    <p:sldId id="441" r:id="rId12"/>
    <p:sldId id="442" r:id="rId13"/>
    <p:sldId id="443" r:id="rId14"/>
    <p:sldId id="444" r:id="rId15"/>
    <p:sldId id="445" r:id="rId16"/>
    <p:sldId id="446" r:id="rId17"/>
    <p:sldId id="447" r:id="rId18"/>
    <p:sldId id="430" r:id="rId19"/>
    <p:sldId id="448" r:id="rId20"/>
    <p:sldId id="449" r:id="rId21"/>
    <p:sldId id="450" r:id="rId22"/>
    <p:sldId id="451" r:id="rId23"/>
    <p:sldId id="452" r:id="rId24"/>
    <p:sldId id="461" r:id="rId25"/>
    <p:sldId id="462" r:id="rId26"/>
    <p:sldId id="454" r:id="rId27"/>
    <p:sldId id="456" r:id="rId28"/>
    <p:sldId id="457" r:id="rId29"/>
    <p:sldId id="458" r:id="rId30"/>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70"/>
    <p:restoredTop sz="95884"/>
  </p:normalViewPr>
  <p:slideViewPr>
    <p:cSldViewPr snapToGrid="0" snapToObjects="1">
      <p:cViewPr varScale="1">
        <p:scale>
          <a:sx n="124" d="100"/>
          <a:sy n="124" d="100"/>
        </p:scale>
        <p:origin x="12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47B804-5DE2-EA4E-8E08-02FA8C01A37B}" type="datetimeFigureOut">
              <a:rPr lang="pt-PT" smtClean="0"/>
              <a:t>26/11/23</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3DFEB4-B49D-4341-8CED-9D2675DEE27A}" type="slidenum">
              <a:rPr lang="pt-PT" smtClean="0"/>
              <a:t>‹nº›</a:t>
            </a:fld>
            <a:endParaRPr lang="pt-PT"/>
          </a:p>
        </p:txBody>
      </p:sp>
    </p:spTree>
    <p:extLst>
      <p:ext uri="{BB962C8B-B14F-4D97-AF65-F5344CB8AC3E}">
        <p14:creationId xmlns:p14="http://schemas.microsoft.com/office/powerpoint/2010/main" val="3505361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F31BEE10-184D-8F4D-9DA4-AAF0C8E11F8D}" type="slidenum">
              <a:rPr lang="pt-PT" smtClean="0"/>
              <a:t>1</a:t>
            </a:fld>
            <a:endParaRPr lang="pt-PT"/>
          </a:p>
        </p:txBody>
      </p:sp>
    </p:spTree>
    <p:extLst>
      <p:ext uri="{BB962C8B-B14F-4D97-AF65-F5344CB8AC3E}">
        <p14:creationId xmlns:p14="http://schemas.microsoft.com/office/powerpoint/2010/main" val="2638098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F31BEE10-184D-8F4D-9DA4-AAF0C8E11F8D}" type="slidenum">
              <a:rPr lang="pt-PT" smtClean="0"/>
              <a:t>11</a:t>
            </a:fld>
            <a:endParaRPr lang="pt-PT"/>
          </a:p>
        </p:txBody>
      </p:sp>
    </p:spTree>
    <p:extLst>
      <p:ext uri="{BB962C8B-B14F-4D97-AF65-F5344CB8AC3E}">
        <p14:creationId xmlns:p14="http://schemas.microsoft.com/office/powerpoint/2010/main" val="1118876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F31BEE10-184D-8F4D-9DA4-AAF0C8E11F8D}" type="slidenum">
              <a:rPr lang="pt-PT" smtClean="0"/>
              <a:t>12</a:t>
            </a:fld>
            <a:endParaRPr lang="pt-PT"/>
          </a:p>
        </p:txBody>
      </p:sp>
    </p:spTree>
    <p:extLst>
      <p:ext uri="{BB962C8B-B14F-4D97-AF65-F5344CB8AC3E}">
        <p14:creationId xmlns:p14="http://schemas.microsoft.com/office/powerpoint/2010/main" val="2302795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F31BEE10-184D-8F4D-9DA4-AAF0C8E11F8D}" type="slidenum">
              <a:rPr lang="pt-PT" smtClean="0"/>
              <a:t>13</a:t>
            </a:fld>
            <a:endParaRPr lang="pt-PT"/>
          </a:p>
        </p:txBody>
      </p:sp>
    </p:spTree>
    <p:extLst>
      <p:ext uri="{BB962C8B-B14F-4D97-AF65-F5344CB8AC3E}">
        <p14:creationId xmlns:p14="http://schemas.microsoft.com/office/powerpoint/2010/main" val="1964828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F31BEE10-184D-8F4D-9DA4-AAF0C8E11F8D}" type="slidenum">
              <a:rPr lang="pt-PT" smtClean="0"/>
              <a:t>14</a:t>
            </a:fld>
            <a:endParaRPr lang="pt-PT"/>
          </a:p>
        </p:txBody>
      </p:sp>
    </p:spTree>
    <p:extLst>
      <p:ext uri="{BB962C8B-B14F-4D97-AF65-F5344CB8AC3E}">
        <p14:creationId xmlns:p14="http://schemas.microsoft.com/office/powerpoint/2010/main" val="2799692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F31BEE10-184D-8F4D-9DA4-AAF0C8E11F8D}" type="slidenum">
              <a:rPr lang="pt-PT" smtClean="0"/>
              <a:t>15</a:t>
            </a:fld>
            <a:endParaRPr lang="pt-PT"/>
          </a:p>
        </p:txBody>
      </p:sp>
    </p:spTree>
    <p:extLst>
      <p:ext uri="{BB962C8B-B14F-4D97-AF65-F5344CB8AC3E}">
        <p14:creationId xmlns:p14="http://schemas.microsoft.com/office/powerpoint/2010/main" val="28304738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F31BEE10-184D-8F4D-9DA4-AAF0C8E11F8D}" type="slidenum">
              <a:rPr lang="pt-PT" smtClean="0"/>
              <a:t>16</a:t>
            </a:fld>
            <a:endParaRPr lang="pt-PT"/>
          </a:p>
        </p:txBody>
      </p:sp>
    </p:spTree>
    <p:extLst>
      <p:ext uri="{BB962C8B-B14F-4D97-AF65-F5344CB8AC3E}">
        <p14:creationId xmlns:p14="http://schemas.microsoft.com/office/powerpoint/2010/main" val="1187252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F31BEE10-184D-8F4D-9DA4-AAF0C8E11F8D}" type="slidenum">
              <a:rPr lang="pt-PT" smtClean="0"/>
              <a:t>17</a:t>
            </a:fld>
            <a:endParaRPr lang="pt-PT"/>
          </a:p>
        </p:txBody>
      </p:sp>
    </p:spTree>
    <p:extLst>
      <p:ext uri="{BB962C8B-B14F-4D97-AF65-F5344CB8AC3E}">
        <p14:creationId xmlns:p14="http://schemas.microsoft.com/office/powerpoint/2010/main" val="4229340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F31BEE10-184D-8F4D-9DA4-AAF0C8E11F8D}" type="slidenum">
              <a:rPr lang="pt-PT" smtClean="0"/>
              <a:t>18</a:t>
            </a:fld>
            <a:endParaRPr lang="pt-PT"/>
          </a:p>
        </p:txBody>
      </p:sp>
    </p:spTree>
    <p:extLst>
      <p:ext uri="{BB962C8B-B14F-4D97-AF65-F5344CB8AC3E}">
        <p14:creationId xmlns:p14="http://schemas.microsoft.com/office/powerpoint/2010/main" val="18682699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F31BEE10-184D-8F4D-9DA4-AAF0C8E11F8D}" type="slidenum">
              <a:rPr lang="pt-PT" smtClean="0"/>
              <a:t>19</a:t>
            </a:fld>
            <a:endParaRPr lang="pt-PT"/>
          </a:p>
        </p:txBody>
      </p:sp>
    </p:spTree>
    <p:extLst>
      <p:ext uri="{BB962C8B-B14F-4D97-AF65-F5344CB8AC3E}">
        <p14:creationId xmlns:p14="http://schemas.microsoft.com/office/powerpoint/2010/main" val="1534803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F31BEE10-184D-8F4D-9DA4-AAF0C8E11F8D}" type="slidenum">
              <a:rPr lang="pt-PT" smtClean="0"/>
              <a:t>20</a:t>
            </a:fld>
            <a:endParaRPr lang="pt-PT"/>
          </a:p>
        </p:txBody>
      </p:sp>
    </p:spTree>
    <p:extLst>
      <p:ext uri="{BB962C8B-B14F-4D97-AF65-F5344CB8AC3E}">
        <p14:creationId xmlns:p14="http://schemas.microsoft.com/office/powerpoint/2010/main" val="3426471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F31BEE10-184D-8F4D-9DA4-AAF0C8E11F8D}" type="slidenum">
              <a:rPr lang="pt-PT" smtClean="0"/>
              <a:t>2</a:t>
            </a:fld>
            <a:endParaRPr lang="pt-PT"/>
          </a:p>
        </p:txBody>
      </p:sp>
    </p:spTree>
    <p:extLst>
      <p:ext uri="{BB962C8B-B14F-4D97-AF65-F5344CB8AC3E}">
        <p14:creationId xmlns:p14="http://schemas.microsoft.com/office/powerpoint/2010/main" val="24372313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F31BEE10-184D-8F4D-9DA4-AAF0C8E11F8D}" type="slidenum">
              <a:rPr lang="pt-PT" smtClean="0"/>
              <a:t>21</a:t>
            </a:fld>
            <a:endParaRPr lang="pt-PT"/>
          </a:p>
        </p:txBody>
      </p:sp>
    </p:spTree>
    <p:extLst>
      <p:ext uri="{BB962C8B-B14F-4D97-AF65-F5344CB8AC3E}">
        <p14:creationId xmlns:p14="http://schemas.microsoft.com/office/powerpoint/2010/main" val="36148047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F31BEE10-184D-8F4D-9DA4-AAF0C8E11F8D}" type="slidenum">
              <a:rPr lang="pt-PT" smtClean="0"/>
              <a:t>22</a:t>
            </a:fld>
            <a:endParaRPr lang="pt-PT"/>
          </a:p>
        </p:txBody>
      </p:sp>
    </p:spTree>
    <p:extLst>
      <p:ext uri="{BB962C8B-B14F-4D97-AF65-F5344CB8AC3E}">
        <p14:creationId xmlns:p14="http://schemas.microsoft.com/office/powerpoint/2010/main" val="32637081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F31BEE10-184D-8F4D-9DA4-AAF0C8E11F8D}" type="slidenum">
              <a:rPr lang="pt-PT" smtClean="0"/>
              <a:t>23</a:t>
            </a:fld>
            <a:endParaRPr lang="pt-PT"/>
          </a:p>
        </p:txBody>
      </p:sp>
    </p:spTree>
    <p:extLst>
      <p:ext uri="{BB962C8B-B14F-4D97-AF65-F5344CB8AC3E}">
        <p14:creationId xmlns:p14="http://schemas.microsoft.com/office/powerpoint/2010/main" val="13282919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F31BEE10-184D-8F4D-9DA4-AAF0C8E11F8D}" type="slidenum">
              <a:rPr lang="pt-PT" smtClean="0"/>
              <a:t>24</a:t>
            </a:fld>
            <a:endParaRPr lang="pt-PT"/>
          </a:p>
        </p:txBody>
      </p:sp>
    </p:spTree>
    <p:extLst>
      <p:ext uri="{BB962C8B-B14F-4D97-AF65-F5344CB8AC3E}">
        <p14:creationId xmlns:p14="http://schemas.microsoft.com/office/powerpoint/2010/main" val="3109985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F31BEE10-184D-8F4D-9DA4-AAF0C8E11F8D}" type="slidenum">
              <a:rPr lang="pt-PT" smtClean="0"/>
              <a:t>25</a:t>
            </a:fld>
            <a:endParaRPr lang="pt-PT"/>
          </a:p>
        </p:txBody>
      </p:sp>
    </p:spTree>
    <p:extLst>
      <p:ext uri="{BB962C8B-B14F-4D97-AF65-F5344CB8AC3E}">
        <p14:creationId xmlns:p14="http://schemas.microsoft.com/office/powerpoint/2010/main" val="26865249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F31BEE10-184D-8F4D-9DA4-AAF0C8E11F8D}" type="slidenum">
              <a:rPr lang="pt-PT" smtClean="0"/>
              <a:t>26</a:t>
            </a:fld>
            <a:endParaRPr lang="pt-PT"/>
          </a:p>
        </p:txBody>
      </p:sp>
    </p:spTree>
    <p:extLst>
      <p:ext uri="{BB962C8B-B14F-4D97-AF65-F5344CB8AC3E}">
        <p14:creationId xmlns:p14="http://schemas.microsoft.com/office/powerpoint/2010/main" val="34589943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F31BEE10-184D-8F4D-9DA4-AAF0C8E11F8D}" type="slidenum">
              <a:rPr lang="pt-PT" smtClean="0"/>
              <a:t>27</a:t>
            </a:fld>
            <a:endParaRPr lang="pt-PT"/>
          </a:p>
        </p:txBody>
      </p:sp>
    </p:spTree>
    <p:extLst>
      <p:ext uri="{BB962C8B-B14F-4D97-AF65-F5344CB8AC3E}">
        <p14:creationId xmlns:p14="http://schemas.microsoft.com/office/powerpoint/2010/main" val="1131938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F31BEE10-184D-8F4D-9DA4-AAF0C8E11F8D}" type="slidenum">
              <a:rPr lang="pt-PT" smtClean="0"/>
              <a:t>28</a:t>
            </a:fld>
            <a:endParaRPr lang="pt-PT"/>
          </a:p>
        </p:txBody>
      </p:sp>
    </p:spTree>
    <p:extLst>
      <p:ext uri="{BB962C8B-B14F-4D97-AF65-F5344CB8AC3E}">
        <p14:creationId xmlns:p14="http://schemas.microsoft.com/office/powerpoint/2010/main" val="24235629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F31BEE10-184D-8F4D-9DA4-AAF0C8E11F8D}" type="slidenum">
              <a:rPr lang="pt-PT" smtClean="0"/>
              <a:t>29</a:t>
            </a:fld>
            <a:endParaRPr lang="pt-PT"/>
          </a:p>
        </p:txBody>
      </p:sp>
    </p:spTree>
    <p:extLst>
      <p:ext uri="{BB962C8B-B14F-4D97-AF65-F5344CB8AC3E}">
        <p14:creationId xmlns:p14="http://schemas.microsoft.com/office/powerpoint/2010/main" val="2463415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F31BEE10-184D-8F4D-9DA4-AAF0C8E11F8D}" type="slidenum">
              <a:rPr lang="pt-PT" smtClean="0"/>
              <a:t>3</a:t>
            </a:fld>
            <a:endParaRPr lang="pt-PT"/>
          </a:p>
        </p:txBody>
      </p:sp>
    </p:spTree>
    <p:extLst>
      <p:ext uri="{BB962C8B-B14F-4D97-AF65-F5344CB8AC3E}">
        <p14:creationId xmlns:p14="http://schemas.microsoft.com/office/powerpoint/2010/main" val="3765454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F31BEE10-184D-8F4D-9DA4-AAF0C8E11F8D}" type="slidenum">
              <a:rPr lang="pt-PT" smtClean="0"/>
              <a:t>4</a:t>
            </a:fld>
            <a:endParaRPr lang="pt-PT"/>
          </a:p>
        </p:txBody>
      </p:sp>
    </p:spTree>
    <p:extLst>
      <p:ext uri="{BB962C8B-B14F-4D97-AF65-F5344CB8AC3E}">
        <p14:creationId xmlns:p14="http://schemas.microsoft.com/office/powerpoint/2010/main" val="3155970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F31BEE10-184D-8F4D-9DA4-AAF0C8E11F8D}" type="slidenum">
              <a:rPr lang="pt-PT" smtClean="0"/>
              <a:t>6</a:t>
            </a:fld>
            <a:endParaRPr lang="pt-PT"/>
          </a:p>
        </p:txBody>
      </p:sp>
    </p:spTree>
    <p:extLst>
      <p:ext uri="{BB962C8B-B14F-4D97-AF65-F5344CB8AC3E}">
        <p14:creationId xmlns:p14="http://schemas.microsoft.com/office/powerpoint/2010/main" val="147710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F31BEE10-184D-8F4D-9DA4-AAF0C8E11F8D}" type="slidenum">
              <a:rPr lang="pt-PT" smtClean="0"/>
              <a:t>7</a:t>
            </a:fld>
            <a:endParaRPr lang="pt-PT"/>
          </a:p>
        </p:txBody>
      </p:sp>
    </p:spTree>
    <p:extLst>
      <p:ext uri="{BB962C8B-B14F-4D97-AF65-F5344CB8AC3E}">
        <p14:creationId xmlns:p14="http://schemas.microsoft.com/office/powerpoint/2010/main" val="3570636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F31BEE10-184D-8F4D-9DA4-AAF0C8E11F8D}" type="slidenum">
              <a:rPr lang="pt-PT" smtClean="0"/>
              <a:t>8</a:t>
            </a:fld>
            <a:endParaRPr lang="pt-PT"/>
          </a:p>
        </p:txBody>
      </p:sp>
    </p:spTree>
    <p:extLst>
      <p:ext uri="{BB962C8B-B14F-4D97-AF65-F5344CB8AC3E}">
        <p14:creationId xmlns:p14="http://schemas.microsoft.com/office/powerpoint/2010/main" val="3193808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F31BEE10-184D-8F4D-9DA4-AAF0C8E11F8D}" type="slidenum">
              <a:rPr lang="pt-PT" smtClean="0"/>
              <a:t>9</a:t>
            </a:fld>
            <a:endParaRPr lang="pt-PT"/>
          </a:p>
        </p:txBody>
      </p:sp>
    </p:spTree>
    <p:extLst>
      <p:ext uri="{BB962C8B-B14F-4D97-AF65-F5344CB8AC3E}">
        <p14:creationId xmlns:p14="http://schemas.microsoft.com/office/powerpoint/2010/main" val="330804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F31BEE10-184D-8F4D-9DA4-AAF0C8E11F8D}" type="slidenum">
              <a:rPr lang="pt-PT" smtClean="0"/>
              <a:t>10</a:t>
            </a:fld>
            <a:endParaRPr lang="pt-PT"/>
          </a:p>
        </p:txBody>
      </p:sp>
    </p:spTree>
    <p:extLst>
      <p:ext uri="{BB962C8B-B14F-4D97-AF65-F5344CB8AC3E}">
        <p14:creationId xmlns:p14="http://schemas.microsoft.com/office/powerpoint/2010/main" val="3900336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CCCB1F-E6BB-8AA7-80CA-F7ECDB51F925}"/>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DD008F6D-3E14-DEB0-9D43-1AD046FD97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7AF7CCE5-B777-F412-B56D-A6C07A97FF58}"/>
              </a:ext>
            </a:extLst>
          </p:cNvPr>
          <p:cNvSpPr>
            <a:spLocks noGrp="1"/>
          </p:cNvSpPr>
          <p:nvPr>
            <p:ph type="dt" sz="half" idx="10"/>
          </p:nvPr>
        </p:nvSpPr>
        <p:spPr/>
        <p:txBody>
          <a:bodyPr/>
          <a:lstStyle/>
          <a:p>
            <a:fld id="{3240F990-4822-9E47-AC4C-D95C67E07CC8}" type="datetimeFigureOut">
              <a:rPr lang="pt-PT" smtClean="0"/>
              <a:t>26/11/23</a:t>
            </a:fld>
            <a:endParaRPr lang="pt-PT"/>
          </a:p>
        </p:txBody>
      </p:sp>
      <p:sp>
        <p:nvSpPr>
          <p:cNvPr id="5" name="Marcador de Posição do Rodapé 4">
            <a:extLst>
              <a:ext uri="{FF2B5EF4-FFF2-40B4-BE49-F238E27FC236}">
                <a16:creationId xmlns:a16="http://schemas.microsoft.com/office/drawing/2014/main" id="{F0FC230F-77B7-82B6-2899-E60C27349D85}"/>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D03FEBE8-DEF7-8E89-8096-96C81A2ADDCA}"/>
              </a:ext>
            </a:extLst>
          </p:cNvPr>
          <p:cNvSpPr>
            <a:spLocks noGrp="1"/>
          </p:cNvSpPr>
          <p:nvPr>
            <p:ph type="sldNum" sz="quarter" idx="12"/>
          </p:nvPr>
        </p:nvSpPr>
        <p:spPr/>
        <p:txBody>
          <a:bodyPr/>
          <a:lstStyle/>
          <a:p>
            <a:fld id="{6474F1D3-842F-E049-85E2-7F61D11DA417}" type="slidenum">
              <a:rPr lang="pt-PT" smtClean="0"/>
              <a:t>‹nº›</a:t>
            </a:fld>
            <a:endParaRPr lang="pt-PT"/>
          </a:p>
        </p:txBody>
      </p:sp>
    </p:spTree>
    <p:extLst>
      <p:ext uri="{BB962C8B-B14F-4D97-AF65-F5344CB8AC3E}">
        <p14:creationId xmlns:p14="http://schemas.microsoft.com/office/powerpoint/2010/main" val="4021069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03317A-58AD-8BB0-944D-23D9B7D83AFC}"/>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C69F4E1E-2C5F-2507-FC33-2D6FB20E61C6}"/>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F3A45B01-2F4B-8D42-3002-80FFFABAD5AE}"/>
              </a:ext>
            </a:extLst>
          </p:cNvPr>
          <p:cNvSpPr>
            <a:spLocks noGrp="1"/>
          </p:cNvSpPr>
          <p:nvPr>
            <p:ph type="dt" sz="half" idx="10"/>
          </p:nvPr>
        </p:nvSpPr>
        <p:spPr/>
        <p:txBody>
          <a:bodyPr/>
          <a:lstStyle/>
          <a:p>
            <a:fld id="{3240F990-4822-9E47-AC4C-D95C67E07CC8}" type="datetimeFigureOut">
              <a:rPr lang="pt-PT" smtClean="0"/>
              <a:t>26/11/23</a:t>
            </a:fld>
            <a:endParaRPr lang="pt-PT"/>
          </a:p>
        </p:txBody>
      </p:sp>
      <p:sp>
        <p:nvSpPr>
          <p:cNvPr id="5" name="Marcador de Posição do Rodapé 4">
            <a:extLst>
              <a:ext uri="{FF2B5EF4-FFF2-40B4-BE49-F238E27FC236}">
                <a16:creationId xmlns:a16="http://schemas.microsoft.com/office/drawing/2014/main" id="{119B7000-D388-BCC1-C619-E54BFDFCCE4B}"/>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BA9B7EDA-A535-CCD7-2FE4-20EEF6CFFDA8}"/>
              </a:ext>
            </a:extLst>
          </p:cNvPr>
          <p:cNvSpPr>
            <a:spLocks noGrp="1"/>
          </p:cNvSpPr>
          <p:nvPr>
            <p:ph type="sldNum" sz="quarter" idx="12"/>
          </p:nvPr>
        </p:nvSpPr>
        <p:spPr/>
        <p:txBody>
          <a:bodyPr/>
          <a:lstStyle/>
          <a:p>
            <a:fld id="{6474F1D3-842F-E049-85E2-7F61D11DA417}" type="slidenum">
              <a:rPr lang="pt-PT" smtClean="0"/>
              <a:t>‹nº›</a:t>
            </a:fld>
            <a:endParaRPr lang="pt-PT"/>
          </a:p>
        </p:txBody>
      </p:sp>
    </p:spTree>
    <p:extLst>
      <p:ext uri="{BB962C8B-B14F-4D97-AF65-F5344CB8AC3E}">
        <p14:creationId xmlns:p14="http://schemas.microsoft.com/office/powerpoint/2010/main" val="291680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54315D7-A65B-C95B-1BAA-2E6109A0BF8F}"/>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52E5930A-8DB6-B478-C00D-B0AF515DF248}"/>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CCF4724E-621F-641B-7776-65BC72475626}"/>
              </a:ext>
            </a:extLst>
          </p:cNvPr>
          <p:cNvSpPr>
            <a:spLocks noGrp="1"/>
          </p:cNvSpPr>
          <p:nvPr>
            <p:ph type="dt" sz="half" idx="10"/>
          </p:nvPr>
        </p:nvSpPr>
        <p:spPr/>
        <p:txBody>
          <a:bodyPr/>
          <a:lstStyle/>
          <a:p>
            <a:fld id="{3240F990-4822-9E47-AC4C-D95C67E07CC8}" type="datetimeFigureOut">
              <a:rPr lang="pt-PT" smtClean="0"/>
              <a:t>26/11/23</a:t>
            </a:fld>
            <a:endParaRPr lang="pt-PT"/>
          </a:p>
        </p:txBody>
      </p:sp>
      <p:sp>
        <p:nvSpPr>
          <p:cNvPr id="5" name="Marcador de Posição do Rodapé 4">
            <a:extLst>
              <a:ext uri="{FF2B5EF4-FFF2-40B4-BE49-F238E27FC236}">
                <a16:creationId xmlns:a16="http://schemas.microsoft.com/office/drawing/2014/main" id="{BE4E6CAA-EDB2-1336-2F6F-A42AA99B36C4}"/>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A6906611-AE64-3619-4676-D930AB2D9023}"/>
              </a:ext>
            </a:extLst>
          </p:cNvPr>
          <p:cNvSpPr>
            <a:spLocks noGrp="1"/>
          </p:cNvSpPr>
          <p:nvPr>
            <p:ph type="sldNum" sz="quarter" idx="12"/>
          </p:nvPr>
        </p:nvSpPr>
        <p:spPr/>
        <p:txBody>
          <a:bodyPr/>
          <a:lstStyle/>
          <a:p>
            <a:fld id="{6474F1D3-842F-E049-85E2-7F61D11DA417}" type="slidenum">
              <a:rPr lang="pt-PT" smtClean="0"/>
              <a:t>‹nº›</a:t>
            </a:fld>
            <a:endParaRPr lang="pt-PT"/>
          </a:p>
        </p:txBody>
      </p:sp>
    </p:spTree>
    <p:extLst>
      <p:ext uri="{BB962C8B-B14F-4D97-AF65-F5344CB8AC3E}">
        <p14:creationId xmlns:p14="http://schemas.microsoft.com/office/powerpoint/2010/main" val="1319924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CB97F8-5FD5-A7B7-50B0-CF0CD7110A5A}"/>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3043C53B-D1E0-A450-CFC9-D9906885909A}"/>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E5060BB9-C600-7F7A-F8FF-61E610DEDF6F}"/>
              </a:ext>
            </a:extLst>
          </p:cNvPr>
          <p:cNvSpPr>
            <a:spLocks noGrp="1"/>
          </p:cNvSpPr>
          <p:nvPr>
            <p:ph type="dt" sz="half" idx="10"/>
          </p:nvPr>
        </p:nvSpPr>
        <p:spPr/>
        <p:txBody>
          <a:bodyPr/>
          <a:lstStyle/>
          <a:p>
            <a:fld id="{3240F990-4822-9E47-AC4C-D95C67E07CC8}" type="datetimeFigureOut">
              <a:rPr lang="pt-PT" smtClean="0"/>
              <a:t>26/11/23</a:t>
            </a:fld>
            <a:endParaRPr lang="pt-PT"/>
          </a:p>
        </p:txBody>
      </p:sp>
      <p:sp>
        <p:nvSpPr>
          <p:cNvPr id="5" name="Marcador de Posição do Rodapé 4">
            <a:extLst>
              <a:ext uri="{FF2B5EF4-FFF2-40B4-BE49-F238E27FC236}">
                <a16:creationId xmlns:a16="http://schemas.microsoft.com/office/drawing/2014/main" id="{A0D5A1B9-7C66-4F81-0BFB-FD66980480FC}"/>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28308666-B7E2-75D3-A41D-E04CAD84AAF9}"/>
              </a:ext>
            </a:extLst>
          </p:cNvPr>
          <p:cNvSpPr>
            <a:spLocks noGrp="1"/>
          </p:cNvSpPr>
          <p:nvPr>
            <p:ph type="sldNum" sz="quarter" idx="12"/>
          </p:nvPr>
        </p:nvSpPr>
        <p:spPr/>
        <p:txBody>
          <a:bodyPr/>
          <a:lstStyle/>
          <a:p>
            <a:fld id="{6474F1D3-842F-E049-85E2-7F61D11DA417}" type="slidenum">
              <a:rPr lang="pt-PT" smtClean="0"/>
              <a:t>‹nº›</a:t>
            </a:fld>
            <a:endParaRPr lang="pt-PT"/>
          </a:p>
        </p:txBody>
      </p:sp>
    </p:spTree>
    <p:extLst>
      <p:ext uri="{BB962C8B-B14F-4D97-AF65-F5344CB8AC3E}">
        <p14:creationId xmlns:p14="http://schemas.microsoft.com/office/powerpoint/2010/main" val="2151209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D860C7-5875-0374-34A1-5FC6EB7B389C}"/>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6DF08D71-A32F-62F6-0A6B-9761BB3CD1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19CE6C5E-C701-DD14-B533-E31D65A5F12B}"/>
              </a:ext>
            </a:extLst>
          </p:cNvPr>
          <p:cNvSpPr>
            <a:spLocks noGrp="1"/>
          </p:cNvSpPr>
          <p:nvPr>
            <p:ph type="dt" sz="half" idx="10"/>
          </p:nvPr>
        </p:nvSpPr>
        <p:spPr/>
        <p:txBody>
          <a:bodyPr/>
          <a:lstStyle/>
          <a:p>
            <a:fld id="{3240F990-4822-9E47-AC4C-D95C67E07CC8}" type="datetimeFigureOut">
              <a:rPr lang="pt-PT" smtClean="0"/>
              <a:t>26/11/23</a:t>
            </a:fld>
            <a:endParaRPr lang="pt-PT"/>
          </a:p>
        </p:txBody>
      </p:sp>
      <p:sp>
        <p:nvSpPr>
          <p:cNvPr id="5" name="Marcador de Posição do Rodapé 4">
            <a:extLst>
              <a:ext uri="{FF2B5EF4-FFF2-40B4-BE49-F238E27FC236}">
                <a16:creationId xmlns:a16="http://schemas.microsoft.com/office/drawing/2014/main" id="{EF4415E3-7BD9-F478-DB40-BBB8F259B202}"/>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60983B70-ACB6-A533-BE57-40981DB87085}"/>
              </a:ext>
            </a:extLst>
          </p:cNvPr>
          <p:cNvSpPr>
            <a:spLocks noGrp="1"/>
          </p:cNvSpPr>
          <p:nvPr>
            <p:ph type="sldNum" sz="quarter" idx="12"/>
          </p:nvPr>
        </p:nvSpPr>
        <p:spPr/>
        <p:txBody>
          <a:bodyPr/>
          <a:lstStyle/>
          <a:p>
            <a:fld id="{6474F1D3-842F-E049-85E2-7F61D11DA417}" type="slidenum">
              <a:rPr lang="pt-PT" smtClean="0"/>
              <a:t>‹nº›</a:t>
            </a:fld>
            <a:endParaRPr lang="pt-PT"/>
          </a:p>
        </p:txBody>
      </p:sp>
    </p:spTree>
    <p:extLst>
      <p:ext uri="{BB962C8B-B14F-4D97-AF65-F5344CB8AC3E}">
        <p14:creationId xmlns:p14="http://schemas.microsoft.com/office/powerpoint/2010/main" val="558220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9D1C30-0441-52D4-1404-2A67775FC3D6}"/>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F744C036-27D9-C5E9-EAC7-7801175F5E39}"/>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872E6D4E-0EF4-D5CA-2C2F-6AF42AEE499A}"/>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68ABE785-67DC-F519-E769-D0A16EDF100F}"/>
              </a:ext>
            </a:extLst>
          </p:cNvPr>
          <p:cNvSpPr>
            <a:spLocks noGrp="1"/>
          </p:cNvSpPr>
          <p:nvPr>
            <p:ph type="dt" sz="half" idx="10"/>
          </p:nvPr>
        </p:nvSpPr>
        <p:spPr/>
        <p:txBody>
          <a:bodyPr/>
          <a:lstStyle/>
          <a:p>
            <a:fld id="{3240F990-4822-9E47-AC4C-D95C67E07CC8}" type="datetimeFigureOut">
              <a:rPr lang="pt-PT" smtClean="0"/>
              <a:t>26/11/23</a:t>
            </a:fld>
            <a:endParaRPr lang="pt-PT"/>
          </a:p>
        </p:txBody>
      </p:sp>
      <p:sp>
        <p:nvSpPr>
          <p:cNvPr id="6" name="Marcador de Posição do Rodapé 5">
            <a:extLst>
              <a:ext uri="{FF2B5EF4-FFF2-40B4-BE49-F238E27FC236}">
                <a16:creationId xmlns:a16="http://schemas.microsoft.com/office/drawing/2014/main" id="{AFC7AA56-A519-4F55-346D-845D7BB0B6E7}"/>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05AFED1E-45BE-95EC-8085-AB116B8BC2DA}"/>
              </a:ext>
            </a:extLst>
          </p:cNvPr>
          <p:cNvSpPr>
            <a:spLocks noGrp="1"/>
          </p:cNvSpPr>
          <p:nvPr>
            <p:ph type="sldNum" sz="quarter" idx="12"/>
          </p:nvPr>
        </p:nvSpPr>
        <p:spPr/>
        <p:txBody>
          <a:bodyPr/>
          <a:lstStyle/>
          <a:p>
            <a:fld id="{6474F1D3-842F-E049-85E2-7F61D11DA417}" type="slidenum">
              <a:rPr lang="pt-PT" smtClean="0"/>
              <a:t>‹nº›</a:t>
            </a:fld>
            <a:endParaRPr lang="pt-PT"/>
          </a:p>
        </p:txBody>
      </p:sp>
    </p:spTree>
    <p:extLst>
      <p:ext uri="{BB962C8B-B14F-4D97-AF65-F5344CB8AC3E}">
        <p14:creationId xmlns:p14="http://schemas.microsoft.com/office/powerpoint/2010/main" val="250331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A7FEBD-6B46-10F9-4918-ABBD865D814F}"/>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0FFE2F4A-812A-0934-1B16-69F2D033A1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07D0E529-995E-E7B2-17A1-8B5923F263A5}"/>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9224FBCB-C378-1AAC-A751-5E37BDC635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5636C3C7-7B30-2D53-9EC2-862C7FA2A7B1}"/>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443E7B82-73FA-3281-70D0-848D46122FC3}"/>
              </a:ext>
            </a:extLst>
          </p:cNvPr>
          <p:cNvSpPr>
            <a:spLocks noGrp="1"/>
          </p:cNvSpPr>
          <p:nvPr>
            <p:ph type="dt" sz="half" idx="10"/>
          </p:nvPr>
        </p:nvSpPr>
        <p:spPr/>
        <p:txBody>
          <a:bodyPr/>
          <a:lstStyle/>
          <a:p>
            <a:fld id="{3240F990-4822-9E47-AC4C-D95C67E07CC8}" type="datetimeFigureOut">
              <a:rPr lang="pt-PT" smtClean="0"/>
              <a:t>26/11/23</a:t>
            </a:fld>
            <a:endParaRPr lang="pt-PT"/>
          </a:p>
        </p:txBody>
      </p:sp>
      <p:sp>
        <p:nvSpPr>
          <p:cNvPr id="8" name="Marcador de Posição do Rodapé 7">
            <a:extLst>
              <a:ext uri="{FF2B5EF4-FFF2-40B4-BE49-F238E27FC236}">
                <a16:creationId xmlns:a16="http://schemas.microsoft.com/office/drawing/2014/main" id="{33D288F8-E301-CC58-11A9-5D670D35EFCC}"/>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97B661E7-CE7E-388C-D7EA-B5D2B535136B}"/>
              </a:ext>
            </a:extLst>
          </p:cNvPr>
          <p:cNvSpPr>
            <a:spLocks noGrp="1"/>
          </p:cNvSpPr>
          <p:nvPr>
            <p:ph type="sldNum" sz="quarter" idx="12"/>
          </p:nvPr>
        </p:nvSpPr>
        <p:spPr/>
        <p:txBody>
          <a:bodyPr/>
          <a:lstStyle/>
          <a:p>
            <a:fld id="{6474F1D3-842F-E049-85E2-7F61D11DA417}" type="slidenum">
              <a:rPr lang="pt-PT" smtClean="0"/>
              <a:t>‹nº›</a:t>
            </a:fld>
            <a:endParaRPr lang="pt-PT"/>
          </a:p>
        </p:txBody>
      </p:sp>
    </p:spTree>
    <p:extLst>
      <p:ext uri="{BB962C8B-B14F-4D97-AF65-F5344CB8AC3E}">
        <p14:creationId xmlns:p14="http://schemas.microsoft.com/office/powerpoint/2010/main" val="2137432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E174D0-DF24-3E3A-E94A-A6AB60FFDABB}"/>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B14A10E8-D5D8-206E-1D7E-71BAB44D6AF2}"/>
              </a:ext>
            </a:extLst>
          </p:cNvPr>
          <p:cNvSpPr>
            <a:spLocks noGrp="1"/>
          </p:cNvSpPr>
          <p:nvPr>
            <p:ph type="dt" sz="half" idx="10"/>
          </p:nvPr>
        </p:nvSpPr>
        <p:spPr/>
        <p:txBody>
          <a:bodyPr/>
          <a:lstStyle/>
          <a:p>
            <a:fld id="{3240F990-4822-9E47-AC4C-D95C67E07CC8}" type="datetimeFigureOut">
              <a:rPr lang="pt-PT" smtClean="0"/>
              <a:t>26/11/23</a:t>
            </a:fld>
            <a:endParaRPr lang="pt-PT"/>
          </a:p>
        </p:txBody>
      </p:sp>
      <p:sp>
        <p:nvSpPr>
          <p:cNvPr id="4" name="Marcador de Posição do Rodapé 3">
            <a:extLst>
              <a:ext uri="{FF2B5EF4-FFF2-40B4-BE49-F238E27FC236}">
                <a16:creationId xmlns:a16="http://schemas.microsoft.com/office/drawing/2014/main" id="{12AD7306-4B05-09C1-8B3B-78896463E405}"/>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B65E8C61-71EB-BA86-35D4-0E703204E600}"/>
              </a:ext>
            </a:extLst>
          </p:cNvPr>
          <p:cNvSpPr>
            <a:spLocks noGrp="1"/>
          </p:cNvSpPr>
          <p:nvPr>
            <p:ph type="sldNum" sz="quarter" idx="12"/>
          </p:nvPr>
        </p:nvSpPr>
        <p:spPr/>
        <p:txBody>
          <a:bodyPr/>
          <a:lstStyle/>
          <a:p>
            <a:fld id="{6474F1D3-842F-E049-85E2-7F61D11DA417}" type="slidenum">
              <a:rPr lang="pt-PT" smtClean="0"/>
              <a:t>‹nº›</a:t>
            </a:fld>
            <a:endParaRPr lang="pt-PT"/>
          </a:p>
        </p:txBody>
      </p:sp>
    </p:spTree>
    <p:extLst>
      <p:ext uri="{BB962C8B-B14F-4D97-AF65-F5344CB8AC3E}">
        <p14:creationId xmlns:p14="http://schemas.microsoft.com/office/powerpoint/2010/main" val="4129632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9FF8A6AA-65F1-078C-11F1-919D728842F9}"/>
              </a:ext>
            </a:extLst>
          </p:cNvPr>
          <p:cNvSpPr>
            <a:spLocks noGrp="1"/>
          </p:cNvSpPr>
          <p:nvPr>
            <p:ph type="dt" sz="half" idx="10"/>
          </p:nvPr>
        </p:nvSpPr>
        <p:spPr/>
        <p:txBody>
          <a:bodyPr/>
          <a:lstStyle/>
          <a:p>
            <a:fld id="{3240F990-4822-9E47-AC4C-D95C67E07CC8}" type="datetimeFigureOut">
              <a:rPr lang="pt-PT" smtClean="0"/>
              <a:t>26/11/23</a:t>
            </a:fld>
            <a:endParaRPr lang="pt-PT"/>
          </a:p>
        </p:txBody>
      </p:sp>
      <p:sp>
        <p:nvSpPr>
          <p:cNvPr id="3" name="Marcador de Posição do Rodapé 2">
            <a:extLst>
              <a:ext uri="{FF2B5EF4-FFF2-40B4-BE49-F238E27FC236}">
                <a16:creationId xmlns:a16="http://schemas.microsoft.com/office/drawing/2014/main" id="{2863B77B-D2A2-6338-3639-BC17EA017720}"/>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59A326B7-5CE3-ED53-7611-E908A31BBE9E}"/>
              </a:ext>
            </a:extLst>
          </p:cNvPr>
          <p:cNvSpPr>
            <a:spLocks noGrp="1"/>
          </p:cNvSpPr>
          <p:nvPr>
            <p:ph type="sldNum" sz="quarter" idx="12"/>
          </p:nvPr>
        </p:nvSpPr>
        <p:spPr/>
        <p:txBody>
          <a:bodyPr/>
          <a:lstStyle/>
          <a:p>
            <a:fld id="{6474F1D3-842F-E049-85E2-7F61D11DA417}" type="slidenum">
              <a:rPr lang="pt-PT" smtClean="0"/>
              <a:t>‹nº›</a:t>
            </a:fld>
            <a:endParaRPr lang="pt-PT"/>
          </a:p>
        </p:txBody>
      </p:sp>
    </p:spTree>
    <p:extLst>
      <p:ext uri="{BB962C8B-B14F-4D97-AF65-F5344CB8AC3E}">
        <p14:creationId xmlns:p14="http://schemas.microsoft.com/office/powerpoint/2010/main" val="357228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97FE33-B915-820D-E8B4-55E63D3E9CD1}"/>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A13854D8-3789-CD11-FD3F-6AB1354147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1BFB73F9-9292-B333-D008-FFC1A7746F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A70A3308-B5A4-4538-574E-B670E3544395}"/>
              </a:ext>
            </a:extLst>
          </p:cNvPr>
          <p:cNvSpPr>
            <a:spLocks noGrp="1"/>
          </p:cNvSpPr>
          <p:nvPr>
            <p:ph type="dt" sz="half" idx="10"/>
          </p:nvPr>
        </p:nvSpPr>
        <p:spPr/>
        <p:txBody>
          <a:bodyPr/>
          <a:lstStyle/>
          <a:p>
            <a:fld id="{3240F990-4822-9E47-AC4C-D95C67E07CC8}" type="datetimeFigureOut">
              <a:rPr lang="pt-PT" smtClean="0"/>
              <a:t>26/11/23</a:t>
            </a:fld>
            <a:endParaRPr lang="pt-PT"/>
          </a:p>
        </p:txBody>
      </p:sp>
      <p:sp>
        <p:nvSpPr>
          <p:cNvPr id="6" name="Marcador de Posição do Rodapé 5">
            <a:extLst>
              <a:ext uri="{FF2B5EF4-FFF2-40B4-BE49-F238E27FC236}">
                <a16:creationId xmlns:a16="http://schemas.microsoft.com/office/drawing/2014/main" id="{34E96C3F-7BD5-F7FD-677F-17261A18649F}"/>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29CDB188-0951-49E4-341C-483727427847}"/>
              </a:ext>
            </a:extLst>
          </p:cNvPr>
          <p:cNvSpPr>
            <a:spLocks noGrp="1"/>
          </p:cNvSpPr>
          <p:nvPr>
            <p:ph type="sldNum" sz="quarter" idx="12"/>
          </p:nvPr>
        </p:nvSpPr>
        <p:spPr/>
        <p:txBody>
          <a:bodyPr/>
          <a:lstStyle/>
          <a:p>
            <a:fld id="{6474F1D3-842F-E049-85E2-7F61D11DA417}" type="slidenum">
              <a:rPr lang="pt-PT" smtClean="0"/>
              <a:t>‹nº›</a:t>
            </a:fld>
            <a:endParaRPr lang="pt-PT"/>
          </a:p>
        </p:txBody>
      </p:sp>
    </p:spTree>
    <p:extLst>
      <p:ext uri="{BB962C8B-B14F-4D97-AF65-F5344CB8AC3E}">
        <p14:creationId xmlns:p14="http://schemas.microsoft.com/office/powerpoint/2010/main" val="2667729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C81BCB-204F-D493-0B64-5D036BC30DF5}"/>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22847C77-DAFF-215A-6AC1-490599B633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FA496DFA-8952-7120-BE82-4C9F1F6508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5BFD7861-A4F5-09AD-139E-6DF79D6D7327}"/>
              </a:ext>
            </a:extLst>
          </p:cNvPr>
          <p:cNvSpPr>
            <a:spLocks noGrp="1"/>
          </p:cNvSpPr>
          <p:nvPr>
            <p:ph type="dt" sz="half" idx="10"/>
          </p:nvPr>
        </p:nvSpPr>
        <p:spPr/>
        <p:txBody>
          <a:bodyPr/>
          <a:lstStyle/>
          <a:p>
            <a:fld id="{3240F990-4822-9E47-AC4C-D95C67E07CC8}" type="datetimeFigureOut">
              <a:rPr lang="pt-PT" smtClean="0"/>
              <a:t>26/11/23</a:t>
            </a:fld>
            <a:endParaRPr lang="pt-PT"/>
          </a:p>
        </p:txBody>
      </p:sp>
      <p:sp>
        <p:nvSpPr>
          <p:cNvPr id="6" name="Marcador de Posição do Rodapé 5">
            <a:extLst>
              <a:ext uri="{FF2B5EF4-FFF2-40B4-BE49-F238E27FC236}">
                <a16:creationId xmlns:a16="http://schemas.microsoft.com/office/drawing/2014/main" id="{665F8E81-A3D3-068B-CD1A-9106885E8EBA}"/>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086536D5-6195-F96F-CB5C-22D0C0842CC2}"/>
              </a:ext>
            </a:extLst>
          </p:cNvPr>
          <p:cNvSpPr>
            <a:spLocks noGrp="1"/>
          </p:cNvSpPr>
          <p:nvPr>
            <p:ph type="sldNum" sz="quarter" idx="12"/>
          </p:nvPr>
        </p:nvSpPr>
        <p:spPr/>
        <p:txBody>
          <a:bodyPr/>
          <a:lstStyle/>
          <a:p>
            <a:fld id="{6474F1D3-842F-E049-85E2-7F61D11DA417}" type="slidenum">
              <a:rPr lang="pt-PT" smtClean="0"/>
              <a:t>‹nº›</a:t>
            </a:fld>
            <a:endParaRPr lang="pt-PT"/>
          </a:p>
        </p:txBody>
      </p:sp>
    </p:spTree>
    <p:extLst>
      <p:ext uri="{BB962C8B-B14F-4D97-AF65-F5344CB8AC3E}">
        <p14:creationId xmlns:p14="http://schemas.microsoft.com/office/powerpoint/2010/main" val="1667093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9A19BFDA-55BA-2BC0-AFC0-11E588C664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62D123F2-347E-89C4-E314-716094C220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5D0C67DC-D953-8877-31B2-E3B0A82D56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40F990-4822-9E47-AC4C-D95C67E07CC8}" type="datetimeFigureOut">
              <a:rPr lang="pt-PT" smtClean="0"/>
              <a:t>26/11/23</a:t>
            </a:fld>
            <a:endParaRPr lang="pt-PT"/>
          </a:p>
        </p:txBody>
      </p:sp>
      <p:sp>
        <p:nvSpPr>
          <p:cNvPr id="5" name="Marcador de Posição do Rodapé 4">
            <a:extLst>
              <a:ext uri="{FF2B5EF4-FFF2-40B4-BE49-F238E27FC236}">
                <a16:creationId xmlns:a16="http://schemas.microsoft.com/office/drawing/2014/main" id="{92FDACE9-7C68-1B25-DA1E-902C8DBDB8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D019434D-3A33-AFA8-FE7A-A6FC33DC0A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74F1D3-842F-E049-85E2-7F61D11DA417}" type="slidenum">
              <a:rPr lang="pt-PT" smtClean="0"/>
              <a:t>‹nº›</a:t>
            </a:fld>
            <a:endParaRPr lang="pt-PT"/>
          </a:p>
        </p:txBody>
      </p:sp>
    </p:spTree>
    <p:extLst>
      <p:ext uri="{BB962C8B-B14F-4D97-AF65-F5344CB8AC3E}">
        <p14:creationId xmlns:p14="http://schemas.microsoft.com/office/powerpoint/2010/main" val="3122533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mysqltutorial.org/mysql-transaction.aspx" TargetMode="External"/><Relationship Id="rId3" Type="http://schemas.openxmlformats.org/officeDocument/2006/relationships/hyperlink" Target="https://dev.mysql.com/doc/refman/8.0/en/create-procedure.html" TargetMode="External"/><Relationship Id="rId7" Type="http://schemas.openxmlformats.org/officeDocument/2006/relationships/hyperlink" Target="https://www.mysqltutorial.org/create-the-first-trigger-in-mysql.aspx" TargetMode="External"/><Relationship Id="rId12"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mysqltutorial.org/mysql-stored-function/" TargetMode="External"/><Relationship Id="rId11" Type="http://schemas.openxmlformats.org/officeDocument/2006/relationships/hyperlink" Target="https://www.w3resource.com/mysql/mysql-transaction.php" TargetMode="External"/><Relationship Id="rId5" Type="http://schemas.openxmlformats.org/officeDocument/2006/relationships/hyperlink" Target="https://www.mysqltutorial.org/mysql-stored-procedure-tutorial.aspx" TargetMode="External"/><Relationship Id="rId10" Type="http://schemas.openxmlformats.org/officeDocument/2006/relationships/hyperlink" Target="https://www.w3resource.com/mysql/mysql-triggers.php" TargetMode="External"/><Relationship Id="rId4" Type="http://schemas.openxmlformats.org/officeDocument/2006/relationships/hyperlink" Target="https://dev.mysql.com/doc/refman/8.0/en/create-trigger.html" TargetMode="External"/><Relationship Id="rId9" Type="http://schemas.openxmlformats.org/officeDocument/2006/relationships/hyperlink" Target="https://www.w3resource.com/mysql/mysql-procedure.php"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sv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6.svg"/><Relationship Id="rId15" Type="http://schemas.openxmlformats.org/officeDocument/2006/relationships/image" Target="../media/image16.svg"/><Relationship Id="rId23" Type="http://schemas.openxmlformats.org/officeDocument/2006/relationships/image" Target="../media/image24.sv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 Id="rId30"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522B6F-4805-8641-92B4-F2B8173EB541}"/>
              </a:ext>
            </a:extLst>
          </p:cNvPr>
          <p:cNvSpPr>
            <a:spLocks noGrp="1"/>
          </p:cNvSpPr>
          <p:nvPr>
            <p:ph type="ctrTitle"/>
          </p:nvPr>
        </p:nvSpPr>
        <p:spPr>
          <a:xfrm>
            <a:off x="1437207" y="1312810"/>
            <a:ext cx="9144000" cy="893580"/>
          </a:xfrm>
        </p:spPr>
        <p:txBody>
          <a:bodyPr>
            <a:normAutofit fontScale="90000"/>
          </a:bodyPr>
          <a:lstStyle/>
          <a:p>
            <a:r>
              <a:rPr lang="pt-PT" dirty="0">
                <a:latin typeface="News Gothic MT" panose="020B0503020103020203" pitchFamily="34" charset="0"/>
              </a:rPr>
              <a:t>Bases de Dados</a:t>
            </a:r>
          </a:p>
        </p:txBody>
      </p:sp>
      <p:sp>
        <p:nvSpPr>
          <p:cNvPr id="3" name="Subtítulo 2">
            <a:extLst>
              <a:ext uri="{FF2B5EF4-FFF2-40B4-BE49-F238E27FC236}">
                <a16:creationId xmlns:a16="http://schemas.microsoft.com/office/drawing/2014/main" id="{F1A0FD27-7465-3743-A8DA-BBB391EB2534}"/>
              </a:ext>
            </a:extLst>
          </p:cNvPr>
          <p:cNvSpPr>
            <a:spLocks noGrp="1"/>
          </p:cNvSpPr>
          <p:nvPr>
            <p:ph type="subTitle" idx="1"/>
          </p:nvPr>
        </p:nvSpPr>
        <p:spPr>
          <a:xfrm>
            <a:off x="1658893" y="408118"/>
            <a:ext cx="9144000" cy="369332"/>
          </a:xfrm>
        </p:spPr>
        <p:txBody>
          <a:bodyPr>
            <a:normAutofit/>
          </a:bodyPr>
          <a:lstStyle/>
          <a:p>
            <a:r>
              <a:rPr lang="pt-PT" sz="1600" dirty="0">
                <a:latin typeface="News Gothic MT" panose="020B0503020103020203" pitchFamily="34" charset="0"/>
              </a:rPr>
              <a:t>Licenciatura em Ciências da Computação</a:t>
            </a:r>
          </a:p>
        </p:txBody>
      </p:sp>
      <p:sp>
        <p:nvSpPr>
          <p:cNvPr id="5" name="Título 1">
            <a:extLst>
              <a:ext uri="{FF2B5EF4-FFF2-40B4-BE49-F238E27FC236}">
                <a16:creationId xmlns:a16="http://schemas.microsoft.com/office/drawing/2014/main" id="{D39C5A37-93B5-B442-AB22-DD90D7519709}"/>
              </a:ext>
            </a:extLst>
          </p:cNvPr>
          <p:cNvSpPr txBox="1">
            <a:spLocks/>
          </p:cNvSpPr>
          <p:nvPr/>
        </p:nvSpPr>
        <p:spPr>
          <a:xfrm>
            <a:off x="1107988" y="2590413"/>
            <a:ext cx="10245812" cy="51688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PT" sz="2800" b="1" dirty="0">
                <a:latin typeface="News Gothic MT" panose="020B0503020103020203" pitchFamily="34" charset="0"/>
              </a:rPr>
              <a:t>Aula Prática 10 – SQL Avançada</a:t>
            </a:r>
            <a:endParaRPr lang="pt-PT" sz="2800" dirty="0">
              <a:latin typeface="News Gothic MT" panose="020B0503020103020203" pitchFamily="34" charset="0"/>
            </a:endParaRPr>
          </a:p>
        </p:txBody>
      </p:sp>
      <p:sp>
        <p:nvSpPr>
          <p:cNvPr id="6" name="Título 1">
            <a:extLst>
              <a:ext uri="{FF2B5EF4-FFF2-40B4-BE49-F238E27FC236}">
                <a16:creationId xmlns:a16="http://schemas.microsoft.com/office/drawing/2014/main" id="{3D64462F-3F89-7445-9797-3B09277B1953}"/>
              </a:ext>
            </a:extLst>
          </p:cNvPr>
          <p:cNvSpPr txBox="1">
            <a:spLocks/>
          </p:cNvSpPr>
          <p:nvPr/>
        </p:nvSpPr>
        <p:spPr>
          <a:xfrm>
            <a:off x="851108" y="4473382"/>
            <a:ext cx="2856470" cy="5168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pt-PT" sz="1600" b="1" dirty="0">
                <a:latin typeface="News Gothic MT" panose="020B0503020103020203" pitchFamily="34" charset="0"/>
              </a:rPr>
              <a:t>Docente: </a:t>
            </a:r>
            <a:r>
              <a:rPr lang="pt-PT" sz="1600" u="sng" dirty="0">
                <a:latin typeface="News Gothic MT" panose="020B0503020103020203" pitchFamily="34" charset="0"/>
              </a:rPr>
              <a:t>Regina Sousa</a:t>
            </a:r>
          </a:p>
        </p:txBody>
      </p:sp>
      <p:sp>
        <p:nvSpPr>
          <p:cNvPr id="4" name="Marcador de Posição do Rodapé 3">
            <a:extLst>
              <a:ext uri="{FF2B5EF4-FFF2-40B4-BE49-F238E27FC236}">
                <a16:creationId xmlns:a16="http://schemas.microsoft.com/office/drawing/2014/main" id="{C0E218E9-6DB5-0A43-87B9-D0DCBE84350E}"/>
              </a:ext>
            </a:extLst>
          </p:cNvPr>
          <p:cNvSpPr>
            <a:spLocks noGrp="1"/>
          </p:cNvSpPr>
          <p:nvPr>
            <p:ph type="ftr" sz="quarter" idx="11"/>
          </p:nvPr>
        </p:nvSpPr>
        <p:spPr/>
        <p:txBody>
          <a:bodyPr/>
          <a:lstStyle/>
          <a:p>
            <a:r>
              <a:rPr lang="pt-PT" b="1" dirty="0" err="1">
                <a:solidFill>
                  <a:schemeClr val="tx1"/>
                </a:solidFill>
                <a:latin typeface="News Gothic MT" panose="020B0503020103020203" pitchFamily="34" charset="0"/>
              </a:rPr>
              <a:t>regina.sousa@algoritmi.uminho.pt</a:t>
            </a:r>
            <a:endParaRPr lang="pt-PT" b="1" dirty="0">
              <a:solidFill>
                <a:schemeClr val="tx1"/>
              </a:solidFill>
              <a:latin typeface="News Gothic MT" panose="020B0503020103020203" pitchFamily="34" charset="0"/>
            </a:endParaRPr>
          </a:p>
        </p:txBody>
      </p:sp>
      <p:sp>
        <p:nvSpPr>
          <p:cNvPr id="7" name="Marcador de Posição do Número do Diapositivo 6">
            <a:extLst>
              <a:ext uri="{FF2B5EF4-FFF2-40B4-BE49-F238E27FC236}">
                <a16:creationId xmlns:a16="http://schemas.microsoft.com/office/drawing/2014/main" id="{4E19F5F5-7E78-8643-9285-B8096C6BB7FB}"/>
              </a:ext>
            </a:extLst>
          </p:cNvPr>
          <p:cNvSpPr>
            <a:spLocks noGrp="1"/>
          </p:cNvSpPr>
          <p:nvPr>
            <p:ph type="sldNum" sz="quarter" idx="12"/>
          </p:nvPr>
        </p:nvSpPr>
        <p:spPr/>
        <p:txBody>
          <a:bodyPr/>
          <a:lstStyle/>
          <a:p>
            <a:fld id="{3BF0F74B-A758-0542-82E3-C2CAB1C90F06}" type="slidenum">
              <a:rPr lang="pt-PT" b="1" smtClean="0">
                <a:solidFill>
                  <a:schemeClr val="tx1"/>
                </a:solidFill>
                <a:latin typeface="News Gothic MT" panose="020B0503020103020203" pitchFamily="34" charset="0"/>
              </a:rPr>
              <a:t>1</a:t>
            </a:fld>
            <a:endParaRPr lang="pt-PT" b="1" dirty="0">
              <a:solidFill>
                <a:schemeClr val="tx1"/>
              </a:solidFill>
              <a:latin typeface="News Gothic MT" panose="020B0503020103020203" pitchFamily="34" charset="0"/>
            </a:endParaRPr>
          </a:p>
        </p:txBody>
      </p:sp>
      <p:sp>
        <p:nvSpPr>
          <p:cNvPr id="10" name="Marcador de Posição do Rodapé 3">
            <a:extLst>
              <a:ext uri="{FF2B5EF4-FFF2-40B4-BE49-F238E27FC236}">
                <a16:creationId xmlns:a16="http://schemas.microsoft.com/office/drawing/2014/main" id="{1148076E-19F4-2045-9761-22B0B2F76AD9}"/>
              </a:ext>
            </a:extLst>
          </p:cNvPr>
          <p:cNvSpPr txBox="1">
            <a:spLocks/>
          </p:cNvSpPr>
          <p:nvPr/>
        </p:nvSpPr>
        <p:spPr>
          <a:xfrm>
            <a:off x="838200" y="6356350"/>
            <a:ext cx="4114800"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b="1" dirty="0">
                <a:solidFill>
                  <a:schemeClr val="tx1"/>
                </a:solidFill>
                <a:latin typeface="News Gothic MT" panose="020B0503020103020203" pitchFamily="34" charset="0"/>
              </a:rPr>
              <a:t>Universidade do Minho</a:t>
            </a:r>
          </a:p>
        </p:txBody>
      </p:sp>
      <p:sp>
        <p:nvSpPr>
          <p:cNvPr id="11" name="Retângulo 10">
            <a:extLst>
              <a:ext uri="{FF2B5EF4-FFF2-40B4-BE49-F238E27FC236}">
                <a16:creationId xmlns:a16="http://schemas.microsoft.com/office/drawing/2014/main" id="{016681E0-E5D8-B54C-98E0-B033C8F06B7F}"/>
              </a:ext>
            </a:extLst>
          </p:cNvPr>
          <p:cNvSpPr/>
          <p:nvPr/>
        </p:nvSpPr>
        <p:spPr>
          <a:xfrm>
            <a:off x="10498699" y="405709"/>
            <a:ext cx="1468672" cy="369332"/>
          </a:xfrm>
          <a:prstGeom prst="rect">
            <a:avLst/>
          </a:prstGeom>
        </p:spPr>
        <p:txBody>
          <a:bodyPr wrap="none">
            <a:spAutoFit/>
          </a:bodyPr>
          <a:lstStyle/>
          <a:p>
            <a:r>
              <a:rPr lang="pt-PT" b="1" dirty="0">
                <a:latin typeface="News Gothic MT" panose="020B0503020103020203" pitchFamily="34" charset="0"/>
              </a:rPr>
              <a:t>2023/2024</a:t>
            </a:r>
          </a:p>
        </p:txBody>
      </p:sp>
      <p:sp>
        <p:nvSpPr>
          <p:cNvPr id="8" name="CaixaDeTexto 7">
            <a:extLst>
              <a:ext uri="{FF2B5EF4-FFF2-40B4-BE49-F238E27FC236}">
                <a16:creationId xmlns:a16="http://schemas.microsoft.com/office/drawing/2014/main" id="{C3266658-3210-084E-90A7-3CF046EAF8CD}"/>
              </a:ext>
            </a:extLst>
          </p:cNvPr>
          <p:cNvSpPr txBox="1"/>
          <p:nvPr/>
        </p:nvSpPr>
        <p:spPr>
          <a:xfrm>
            <a:off x="851108" y="5108421"/>
            <a:ext cx="4301659" cy="830997"/>
          </a:xfrm>
          <a:prstGeom prst="rect">
            <a:avLst/>
          </a:prstGeom>
          <a:noFill/>
        </p:spPr>
        <p:txBody>
          <a:bodyPr wrap="square" rtlCol="0">
            <a:spAutoFit/>
          </a:bodyPr>
          <a:lstStyle/>
          <a:p>
            <a:r>
              <a:rPr lang="pt-PT" sz="1600" b="1" dirty="0">
                <a:latin typeface="News Gothic MT" panose="020B0503020103020203" pitchFamily="34" charset="0"/>
              </a:rPr>
              <a:t>Horário de Atendimento: </a:t>
            </a:r>
          </a:p>
          <a:p>
            <a:r>
              <a:rPr lang="pt-PT" sz="1600" dirty="0">
                <a:latin typeface="News Gothic MT" panose="020B0503020103020203" pitchFamily="34" charset="0"/>
              </a:rPr>
              <a:t>Segunda Feira 14h às 15h</a:t>
            </a:r>
          </a:p>
          <a:p>
            <a:r>
              <a:rPr lang="pt-PT" sz="1600" dirty="0">
                <a:latin typeface="News Gothic MT" panose="020B0503020103020203" pitchFamily="34" charset="0"/>
              </a:rPr>
              <a:t>Sala: 1.15 </a:t>
            </a:r>
          </a:p>
        </p:txBody>
      </p:sp>
      <p:sp>
        <p:nvSpPr>
          <p:cNvPr id="16" name="Retângulo 15">
            <a:extLst>
              <a:ext uri="{FF2B5EF4-FFF2-40B4-BE49-F238E27FC236}">
                <a16:creationId xmlns:a16="http://schemas.microsoft.com/office/drawing/2014/main" id="{BBF5BCFF-56BF-6F4F-BF0E-138608D45F1F}"/>
              </a:ext>
            </a:extLst>
          </p:cNvPr>
          <p:cNvSpPr/>
          <p:nvPr/>
        </p:nvSpPr>
        <p:spPr>
          <a:xfrm>
            <a:off x="10093435" y="5643645"/>
            <a:ext cx="1228221" cy="338554"/>
          </a:xfrm>
          <a:prstGeom prst="rect">
            <a:avLst/>
          </a:prstGeom>
        </p:spPr>
        <p:txBody>
          <a:bodyPr wrap="none">
            <a:spAutoFit/>
          </a:bodyPr>
          <a:lstStyle/>
          <a:p>
            <a:r>
              <a:rPr lang="pt-PT" sz="1600" b="1" dirty="0">
                <a:latin typeface="News Gothic MT" panose="020B0503020103020203" pitchFamily="34" charset="0"/>
              </a:rPr>
              <a:t>Versão 1.2</a:t>
            </a:r>
          </a:p>
        </p:txBody>
      </p:sp>
      <p:pic>
        <p:nvPicPr>
          <p:cNvPr id="22" name="Imagem 21">
            <a:extLst>
              <a:ext uri="{FF2B5EF4-FFF2-40B4-BE49-F238E27FC236}">
                <a16:creationId xmlns:a16="http://schemas.microsoft.com/office/drawing/2014/main" id="{9F405FB9-EFBB-ED4A-A1AA-5D0CBAF6A89C}"/>
              </a:ext>
            </a:extLst>
          </p:cNvPr>
          <p:cNvPicPr>
            <a:picLocks noChangeAspect="1"/>
          </p:cNvPicPr>
          <p:nvPr/>
        </p:nvPicPr>
        <p:blipFill>
          <a:blip r:embed="rId3"/>
          <a:stretch>
            <a:fillRect/>
          </a:stretch>
        </p:blipFill>
        <p:spPr>
          <a:xfrm>
            <a:off x="5039547" y="3430229"/>
            <a:ext cx="2382693" cy="2382693"/>
          </a:xfrm>
          <a:prstGeom prst="rect">
            <a:avLst/>
          </a:prstGeom>
        </p:spPr>
      </p:pic>
      <p:pic>
        <p:nvPicPr>
          <p:cNvPr id="9" name="Picture 2" descr="Menu">
            <a:extLst>
              <a:ext uri="{FF2B5EF4-FFF2-40B4-BE49-F238E27FC236}">
                <a16:creationId xmlns:a16="http://schemas.microsoft.com/office/drawing/2014/main" id="{FBB09C1F-A5AB-6224-AEBB-D43A5C8DF9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321" y="263995"/>
            <a:ext cx="1385328" cy="67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368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Rodapé 3">
            <a:extLst>
              <a:ext uri="{FF2B5EF4-FFF2-40B4-BE49-F238E27FC236}">
                <a16:creationId xmlns:a16="http://schemas.microsoft.com/office/drawing/2014/main" id="{DC066862-ED45-0B4E-88CC-98AACE95519E}"/>
              </a:ext>
            </a:extLst>
          </p:cNvPr>
          <p:cNvSpPr>
            <a:spLocks noGrp="1"/>
          </p:cNvSpPr>
          <p:nvPr>
            <p:ph type="ftr" sz="quarter" idx="11"/>
          </p:nvPr>
        </p:nvSpPr>
        <p:spPr/>
        <p:txBody>
          <a:bodyPr/>
          <a:lstStyle/>
          <a:p>
            <a:r>
              <a:rPr lang="pt-PT" b="1" dirty="0" err="1">
                <a:solidFill>
                  <a:schemeClr val="tx1"/>
                </a:solidFill>
                <a:latin typeface="News Gothic MT" panose="020B0503020103020203" pitchFamily="34" charset="0"/>
              </a:rPr>
              <a:t>regina.sousa@algoritmi.uminho.pt</a:t>
            </a:r>
            <a:endParaRPr lang="pt-PT" b="1" dirty="0">
              <a:solidFill>
                <a:schemeClr val="tx1"/>
              </a:solidFill>
              <a:latin typeface="News Gothic MT" panose="020B0503020103020203" pitchFamily="34" charset="0"/>
            </a:endParaRPr>
          </a:p>
        </p:txBody>
      </p:sp>
      <p:sp>
        <p:nvSpPr>
          <p:cNvPr id="5" name="Marcador de Posição do Número do Diapositivo 4">
            <a:extLst>
              <a:ext uri="{FF2B5EF4-FFF2-40B4-BE49-F238E27FC236}">
                <a16:creationId xmlns:a16="http://schemas.microsoft.com/office/drawing/2014/main" id="{984CA7FC-8467-634F-A82C-BC5817D44AEC}"/>
              </a:ext>
            </a:extLst>
          </p:cNvPr>
          <p:cNvSpPr>
            <a:spLocks noGrp="1"/>
          </p:cNvSpPr>
          <p:nvPr>
            <p:ph type="sldNum" sz="quarter" idx="12"/>
          </p:nvPr>
        </p:nvSpPr>
        <p:spPr/>
        <p:txBody>
          <a:bodyPr/>
          <a:lstStyle/>
          <a:p>
            <a:fld id="{3BF0F74B-A758-0542-82E3-C2CAB1C90F06}" type="slidenum">
              <a:rPr lang="pt-PT" b="1" smtClean="0">
                <a:solidFill>
                  <a:schemeClr val="tx1"/>
                </a:solidFill>
                <a:latin typeface="News Gothic MT" panose="020B0503020103020203" pitchFamily="34" charset="0"/>
              </a:rPr>
              <a:t>10</a:t>
            </a:fld>
            <a:endParaRPr lang="pt-PT" b="1">
              <a:solidFill>
                <a:schemeClr val="tx1"/>
              </a:solidFill>
              <a:latin typeface="News Gothic MT" panose="020B0503020103020203" pitchFamily="34" charset="0"/>
            </a:endParaRPr>
          </a:p>
        </p:txBody>
      </p:sp>
      <p:sp>
        <p:nvSpPr>
          <p:cNvPr id="8" name="Marcador de Posição do Rodapé 3">
            <a:extLst>
              <a:ext uri="{FF2B5EF4-FFF2-40B4-BE49-F238E27FC236}">
                <a16:creationId xmlns:a16="http://schemas.microsoft.com/office/drawing/2014/main" id="{478E0CF3-46D4-7447-BBDB-1CC8C2D5F8F4}"/>
              </a:ext>
            </a:extLst>
          </p:cNvPr>
          <p:cNvSpPr txBox="1">
            <a:spLocks/>
          </p:cNvSpPr>
          <p:nvPr/>
        </p:nvSpPr>
        <p:spPr>
          <a:xfrm>
            <a:off x="838200" y="6356350"/>
            <a:ext cx="4114800"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b="1" dirty="0">
                <a:solidFill>
                  <a:schemeClr val="tx1"/>
                </a:solidFill>
                <a:latin typeface="News Gothic MT" panose="020B0503020103020203" pitchFamily="34" charset="0"/>
              </a:rPr>
              <a:t>Universidade do Minho</a:t>
            </a:r>
          </a:p>
        </p:txBody>
      </p:sp>
      <p:sp>
        <p:nvSpPr>
          <p:cNvPr id="14" name="Retângulo 13">
            <a:extLst>
              <a:ext uri="{FF2B5EF4-FFF2-40B4-BE49-F238E27FC236}">
                <a16:creationId xmlns:a16="http://schemas.microsoft.com/office/drawing/2014/main" id="{266032A3-7EEE-3541-B9EB-93C80B426467}"/>
              </a:ext>
            </a:extLst>
          </p:cNvPr>
          <p:cNvSpPr/>
          <p:nvPr/>
        </p:nvSpPr>
        <p:spPr>
          <a:xfrm>
            <a:off x="178217" y="1182825"/>
            <a:ext cx="4914872" cy="523220"/>
          </a:xfrm>
          <a:prstGeom prst="rect">
            <a:avLst/>
          </a:prstGeom>
        </p:spPr>
        <p:txBody>
          <a:bodyPr wrap="none">
            <a:spAutoFit/>
          </a:bodyPr>
          <a:lstStyle/>
          <a:p>
            <a:r>
              <a:rPr lang="pt-PT" sz="2800" b="1" dirty="0">
                <a:latin typeface="News Gothic MT" panose="020B0503020103020203" pitchFamily="34" charset="0"/>
              </a:rPr>
              <a:t>Procedimentos (</a:t>
            </a:r>
            <a:r>
              <a:rPr lang="pt-PT" sz="2800" b="1" dirty="0" err="1">
                <a:latin typeface="News Gothic MT" panose="020B0503020103020203" pitchFamily="34" charset="0"/>
              </a:rPr>
              <a:t>Procedure</a:t>
            </a:r>
            <a:r>
              <a:rPr lang="pt-PT" sz="2800" b="1" dirty="0">
                <a:latin typeface="News Gothic MT" panose="020B0503020103020203" pitchFamily="34" charset="0"/>
              </a:rPr>
              <a:t>)</a:t>
            </a:r>
          </a:p>
        </p:txBody>
      </p:sp>
      <p:sp>
        <p:nvSpPr>
          <p:cNvPr id="15" name="Seta: Para Baixo 25">
            <a:extLst>
              <a:ext uri="{FF2B5EF4-FFF2-40B4-BE49-F238E27FC236}">
                <a16:creationId xmlns:a16="http://schemas.microsoft.com/office/drawing/2014/main" id="{328DF9E5-57A6-CFAA-066D-0FB691510B23}"/>
              </a:ext>
            </a:extLst>
          </p:cNvPr>
          <p:cNvSpPr/>
          <p:nvPr/>
        </p:nvSpPr>
        <p:spPr>
          <a:xfrm rot="16200000">
            <a:off x="457936" y="1836159"/>
            <a:ext cx="259906" cy="500627"/>
          </a:xfrm>
          <a:prstGeom prst="downArrow">
            <a:avLst>
              <a:gd name="adj1" fmla="val 36364"/>
              <a:gd name="adj2" fmla="val 59579"/>
            </a:avLst>
          </a:prstGeom>
          <a:solidFill>
            <a:srgbClr val="2AA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News Gothic MT" panose="020B0503020103020203" pitchFamily="34" charset="0"/>
            </a:endParaRPr>
          </a:p>
        </p:txBody>
      </p:sp>
      <p:sp>
        <p:nvSpPr>
          <p:cNvPr id="16" name="CaixaDeTexto 15">
            <a:extLst>
              <a:ext uri="{FF2B5EF4-FFF2-40B4-BE49-F238E27FC236}">
                <a16:creationId xmlns:a16="http://schemas.microsoft.com/office/drawing/2014/main" id="{3668E808-957D-FDC2-CB20-882547762484}"/>
              </a:ext>
            </a:extLst>
          </p:cNvPr>
          <p:cNvSpPr txBox="1"/>
          <p:nvPr/>
        </p:nvSpPr>
        <p:spPr>
          <a:xfrm>
            <a:off x="1053547" y="1571875"/>
            <a:ext cx="14401797" cy="626069"/>
          </a:xfrm>
          <a:prstGeom prst="rect">
            <a:avLst/>
          </a:prstGeom>
        </p:spPr>
        <p:txBody>
          <a:bodyPr wrap="square" lIns="0" tIns="0" rIns="0" bIns="0" rtlCol="0" anchor="t">
            <a:spAutoFit/>
          </a:bodyPr>
          <a:lstStyle>
            <a:defPPr>
              <a:defRPr lang="en-US"/>
            </a:defPPr>
            <a:lvl1pPr>
              <a:lnSpc>
                <a:spcPts val="5880"/>
              </a:lnSpc>
              <a:defRPr sz="6000">
                <a:latin typeface="DM Sans"/>
              </a:defRPr>
            </a:lvl1pPr>
          </a:lstStyle>
          <a:p>
            <a:r>
              <a:rPr lang="pt-PT" sz="1600" b="1" u="sng" dirty="0">
                <a:solidFill>
                  <a:srgbClr val="00B050"/>
                </a:solidFill>
                <a:latin typeface="News Gothic MT" panose="020B0503020103020203" pitchFamily="34" charset="0"/>
              </a:rPr>
              <a:t>Desvantagens</a:t>
            </a:r>
          </a:p>
        </p:txBody>
      </p:sp>
      <p:sp>
        <p:nvSpPr>
          <p:cNvPr id="2" name="Retângulo 1">
            <a:extLst>
              <a:ext uri="{FF2B5EF4-FFF2-40B4-BE49-F238E27FC236}">
                <a16:creationId xmlns:a16="http://schemas.microsoft.com/office/drawing/2014/main" id="{A2BB8DCA-659E-E414-27A9-8C8F2A1C0C8B}"/>
              </a:ext>
            </a:extLst>
          </p:cNvPr>
          <p:cNvSpPr/>
          <p:nvPr/>
        </p:nvSpPr>
        <p:spPr>
          <a:xfrm>
            <a:off x="824686" y="2282747"/>
            <a:ext cx="10711070" cy="2585323"/>
          </a:xfrm>
          <a:prstGeom prst="rect">
            <a:avLst/>
          </a:prstGeom>
        </p:spPr>
        <p:txBody>
          <a:bodyPr wrap="square">
            <a:spAutoFit/>
          </a:bodyPr>
          <a:lstStyle/>
          <a:p>
            <a:r>
              <a:rPr lang="pt-PT" dirty="0"/>
              <a:t>– Consumo de recursos: caso sejam usados muitos procedimentos armazenados, o uso de memória de cada conexão aumentará substancialmente. Além disso, o uso excessivo de um grande número de operações lógicas nos procedimentos armazenados aumentará o consumo de CPU;</a:t>
            </a:r>
          </a:p>
          <a:p>
            <a:endParaRPr lang="pt-PT" dirty="0"/>
          </a:p>
          <a:p>
            <a:br>
              <a:rPr lang="pt-PT" dirty="0"/>
            </a:br>
            <a:r>
              <a:rPr lang="pt-PT" dirty="0"/>
              <a:t>– Manutenção e Solução de Problemas: É difícil depurar procedimentos armazenados no MySQL,  porque, ao contrário de outros </a:t>
            </a:r>
            <a:r>
              <a:rPr lang="pt-PT" dirty="0" err="1"/>
              <a:t>SGBDs</a:t>
            </a:r>
            <a:r>
              <a:rPr lang="pt-PT" dirty="0"/>
              <a:t>, como Oracle e SQL Server, o MySQL não fornece nenhum recurso para depurar procedimentos.</a:t>
            </a:r>
          </a:p>
          <a:p>
            <a:endParaRPr lang="pt-PT" dirty="0"/>
          </a:p>
        </p:txBody>
      </p:sp>
      <p:sp>
        <p:nvSpPr>
          <p:cNvPr id="3" name="Subtítulo 2">
            <a:extLst>
              <a:ext uri="{FF2B5EF4-FFF2-40B4-BE49-F238E27FC236}">
                <a16:creationId xmlns:a16="http://schemas.microsoft.com/office/drawing/2014/main" id="{C58A1F7B-F3EE-CDA1-C4F1-FF5DBBC94842}"/>
              </a:ext>
            </a:extLst>
          </p:cNvPr>
          <p:cNvSpPr txBox="1">
            <a:spLocks/>
          </p:cNvSpPr>
          <p:nvPr/>
        </p:nvSpPr>
        <p:spPr>
          <a:xfrm>
            <a:off x="1658893" y="408118"/>
            <a:ext cx="9144000" cy="369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PT" sz="1600">
                <a:latin typeface="News Gothic MT" panose="020B0503020103020203" pitchFamily="34" charset="0"/>
              </a:rPr>
              <a:t>Licenciatura em Ciências da Computação</a:t>
            </a:r>
            <a:endParaRPr lang="pt-PT" sz="1600" dirty="0">
              <a:latin typeface="News Gothic MT" panose="020B0503020103020203" pitchFamily="34" charset="0"/>
            </a:endParaRPr>
          </a:p>
        </p:txBody>
      </p:sp>
      <p:sp>
        <p:nvSpPr>
          <p:cNvPr id="6" name="Retângulo 5">
            <a:extLst>
              <a:ext uri="{FF2B5EF4-FFF2-40B4-BE49-F238E27FC236}">
                <a16:creationId xmlns:a16="http://schemas.microsoft.com/office/drawing/2014/main" id="{9B8B9796-A0D7-6BB5-9C50-1732D30984E2}"/>
              </a:ext>
            </a:extLst>
          </p:cNvPr>
          <p:cNvSpPr/>
          <p:nvPr/>
        </p:nvSpPr>
        <p:spPr>
          <a:xfrm>
            <a:off x="10498699" y="405709"/>
            <a:ext cx="1468672" cy="369332"/>
          </a:xfrm>
          <a:prstGeom prst="rect">
            <a:avLst/>
          </a:prstGeom>
        </p:spPr>
        <p:txBody>
          <a:bodyPr wrap="none">
            <a:spAutoFit/>
          </a:bodyPr>
          <a:lstStyle/>
          <a:p>
            <a:pPr algn="ctr"/>
            <a:r>
              <a:rPr lang="pt-PT" b="1" dirty="0">
                <a:latin typeface="News Gothic MT" panose="020B0503020103020203" pitchFamily="34" charset="0"/>
              </a:rPr>
              <a:t>2023/2024</a:t>
            </a:r>
          </a:p>
        </p:txBody>
      </p:sp>
      <p:pic>
        <p:nvPicPr>
          <p:cNvPr id="7" name="Picture 2" descr="Menu">
            <a:extLst>
              <a:ext uri="{FF2B5EF4-FFF2-40B4-BE49-F238E27FC236}">
                <a16:creationId xmlns:a16="http://schemas.microsoft.com/office/drawing/2014/main" id="{69470CB5-BFDB-028F-253A-AE657B618E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21" y="263995"/>
            <a:ext cx="1385328" cy="67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600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Rodapé 3">
            <a:extLst>
              <a:ext uri="{FF2B5EF4-FFF2-40B4-BE49-F238E27FC236}">
                <a16:creationId xmlns:a16="http://schemas.microsoft.com/office/drawing/2014/main" id="{DC066862-ED45-0B4E-88CC-98AACE95519E}"/>
              </a:ext>
            </a:extLst>
          </p:cNvPr>
          <p:cNvSpPr>
            <a:spLocks noGrp="1"/>
          </p:cNvSpPr>
          <p:nvPr>
            <p:ph type="ftr" sz="quarter" idx="11"/>
          </p:nvPr>
        </p:nvSpPr>
        <p:spPr/>
        <p:txBody>
          <a:bodyPr/>
          <a:lstStyle/>
          <a:p>
            <a:r>
              <a:rPr lang="pt-PT" b="1" dirty="0" err="1">
                <a:solidFill>
                  <a:schemeClr val="tx1"/>
                </a:solidFill>
                <a:latin typeface="News Gothic MT" panose="020B0503020103020203" pitchFamily="34" charset="0"/>
              </a:rPr>
              <a:t>regina.sousa@algoritmi.uminho.pt</a:t>
            </a:r>
            <a:endParaRPr lang="pt-PT" b="1" dirty="0">
              <a:solidFill>
                <a:schemeClr val="tx1"/>
              </a:solidFill>
              <a:latin typeface="News Gothic MT" panose="020B0503020103020203" pitchFamily="34" charset="0"/>
            </a:endParaRPr>
          </a:p>
        </p:txBody>
      </p:sp>
      <p:sp>
        <p:nvSpPr>
          <p:cNvPr id="5" name="Marcador de Posição do Número do Diapositivo 4">
            <a:extLst>
              <a:ext uri="{FF2B5EF4-FFF2-40B4-BE49-F238E27FC236}">
                <a16:creationId xmlns:a16="http://schemas.microsoft.com/office/drawing/2014/main" id="{984CA7FC-8467-634F-A82C-BC5817D44AEC}"/>
              </a:ext>
            </a:extLst>
          </p:cNvPr>
          <p:cNvSpPr>
            <a:spLocks noGrp="1"/>
          </p:cNvSpPr>
          <p:nvPr>
            <p:ph type="sldNum" sz="quarter" idx="12"/>
          </p:nvPr>
        </p:nvSpPr>
        <p:spPr/>
        <p:txBody>
          <a:bodyPr/>
          <a:lstStyle/>
          <a:p>
            <a:fld id="{3BF0F74B-A758-0542-82E3-C2CAB1C90F06}" type="slidenum">
              <a:rPr lang="pt-PT" b="1" smtClean="0">
                <a:solidFill>
                  <a:schemeClr val="tx1"/>
                </a:solidFill>
                <a:latin typeface="News Gothic MT" panose="020B0503020103020203" pitchFamily="34" charset="0"/>
              </a:rPr>
              <a:t>11</a:t>
            </a:fld>
            <a:endParaRPr lang="pt-PT" b="1">
              <a:solidFill>
                <a:schemeClr val="tx1"/>
              </a:solidFill>
              <a:latin typeface="News Gothic MT" panose="020B0503020103020203" pitchFamily="34" charset="0"/>
            </a:endParaRPr>
          </a:p>
        </p:txBody>
      </p:sp>
      <p:sp>
        <p:nvSpPr>
          <p:cNvPr id="8" name="Marcador de Posição do Rodapé 3">
            <a:extLst>
              <a:ext uri="{FF2B5EF4-FFF2-40B4-BE49-F238E27FC236}">
                <a16:creationId xmlns:a16="http://schemas.microsoft.com/office/drawing/2014/main" id="{478E0CF3-46D4-7447-BBDB-1CC8C2D5F8F4}"/>
              </a:ext>
            </a:extLst>
          </p:cNvPr>
          <p:cNvSpPr txBox="1">
            <a:spLocks/>
          </p:cNvSpPr>
          <p:nvPr/>
        </p:nvSpPr>
        <p:spPr>
          <a:xfrm>
            <a:off x="838200" y="6356350"/>
            <a:ext cx="4114800"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b="1" dirty="0">
                <a:solidFill>
                  <a:schemeClr val="tx1"/>
                </a:solidFill>
                <a:latin typeface="News Gothic MT" panose="020B0503020103020203" pitchFamily="34" charset="0"/>
              </a:rPr>
              <a:t>Universidade do Minho</a:t>
            </a:r>
          </a:p>
        </p:txBody>
      </p:sp>
      <p:sp>
        <p:nvSpPr>
          <p:cNvPr id="14" name="Retângulo 13">
            <a:extLst>
              <a:ext uri="{FF2B5EF4-FFF2-40B4-BE49-F238E27FC236}">
                <a16:creationId xmlns:a16="http://schemas.microsoft.com/office/drawing/2014/main" id="{266032A3-7EEE-3541-B9EB-93C80B426467}"/>
              </a:ext>
            </a:extLst>
          </p:cNvPr>
          <p:cNvSpPr/>
          <p:nvPr/>
        </p:nvSpPr>
        <p:spPr>
          <a:xfrm>
            <a:off x="178217" y="1182825"/>
            <a:ext cx="4914872" cy="523220"/>
          </a:xfrm>
          <a:prstGeom prst="rect">
            <a:avLst/>
          </a:prstGeom>
        </p:spPr>
        <p:txBody>
          <a:bodyPr wrap="none">
            <a:spAutoFit/>
          </a:bodyPr>
          <a:lstStyle/>
          <a:p>
            <a:r>
              <a:rPr lang="pt-PT" sz="2800" b="1" dirty="0">
                <a:latin typeface="News Gothic MT" panose="020B0503020103020203" pitchFamily="34" charset="0"/>
              </a:rPr>
              <a:t>Procedimentos (</a:t>
            </a:r>
            <a:r>
              <a:rPr lang="pt-PT" sz="2800" b="1" dirty="0" err="1">
                <a:latin typeface="News Gothic MT" panose="020B0503020103020203" pitchFamily="34" charset="0"/>
              </a:rPr>
              <a:t>Procedure</a:t>
            </a:r>
            <a:r>
              <a:rPr lang="pt-PT" sz="2800" b="1" dirty="0">
                <a:latin typeface="News Gothic MT" panose="020B0503020103020203" pitchFamily="34" charset="0"/>
              </a:rPr>
              <a:t>)</a:t>
            </a:r>
          </a:p>
        </p:txBody>
      </p:sp>
      <p:sp>
        <p:nvSpPr>
          <p:cNvPr id="15" name="Seta: Para Baixo 25">
            <a:extLst>
              <a:ext uri="{FF2B5EF4-FFF2-40B4-BE49-F238E27FC236}">
                <a16:creationId xmlns:a16="http://schemas.microsoft.com/office/drawing/2014/main" id="{328DF9E5-57A6-CFAA-066D-0FB691510B23}"/>
              </a:ext>
            </a:extLst>
          </p:cNvPr>
          <p:cNvSpPr/>
          <p:nvPr/>
        </p:nvSpPr>
        <p:spPr>
          <a:xfrm rot="16200000">
            <a:off x="447998" y="1684392"/>
            <a:ext cx="259906" cy="500627"/>
          </a:xfrm>
          <a:prstGeom prst="downArrow">
            <a:avLst>
              <a:gd name="adj1" fmla="val 36364"/>
              <a:gd name="adj2" fmla="val 59579"/>
            </a:avLst>
          </a:prstGeom>
          <a:solidFill>
            <a:srgbClr val="2AA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News Gothic MT" panose="020B0503020103020203" pitchFamily="34" charset="0"/>
            </a:endParaRPr>
          </a:p>
        </p:txBody>
      </p:sp>
      <p:sp>
        <p:nvSpPr>
          <p:cNvPr id="16" name="CaixaDeTexto 15">
            <a:extLst>
              <a:ext uri="{FF2B5EF4-FFF2-40B4-BE49-F238E27FC236}">
                <a16:creationId xmlns:a16="http://schemas.microsoft.com/office/drawing/2014/main" id="{3668E808-957D-FDC2-CB20-882547762484}"/>
              </a:ext>
            </a:extLst>
          </p:cNvPr>
          <p:cNvSpPr txBox="1"/>
          <p:nvPr/>
        </p:nvSpPr>
        <p:spPr>
          <a:xfrm>
            <a:off x="1043609" y="1420108"/>
            <a:ext cx="14401797" cy="613501"/>
          </a:xfrm>
          <a:prstGeom prst="rect">
            <a:avLst/>
          </a:prstGeom>
        </p:spPr>
        <p:txBody>
          <a:bodyPr wrap="square" lIns="0" tIns="0" rIns="0" bIns="0" rtlCol="0" anchor="t">
            <a:spAutoFit/>
          </a:bodyPr>
          <a:lstStyle>
            <a:defPPr>
              <a:defRPr lang="en-US"/>
            </a:defPPr>
            <a:lvl1pPr>
              <a:lnSpc>
                <a:spcPts val="5880"/>
              </a:lnSpc>
              <a:defRPr sz="6000">
                <a:latin typeface="DM Sans"/>
              </a:defRPr>
            </a:lvl1pPr>
          </a:lstStyle>
          <a:p>
            <a:r>
              <a:rPr lang="pt-PT" sz="1600" b="1" u="sng" dirty="0" err="1">
                <a:solidFill>
                  <a:srgbClr val="00B050"/>
                </a:solidFill>
                <a:latin typeface="News Gothic MT" panose="020B0503020103020203" pitchFamily="34" charset="0"/>
              </a:rPr>
              <a:t>Síntaxe</a:t>
            </a:r>
            <a:r>
              <a:rPr lang="pt-PT" sz="1600" b="1" u="sng" dirty="0">
                <a:solidFill>
                  <a:srgbClr val="00B050"/>
                </a:solidFill>
                <a:latin typeface="News Gothic MT" panose="020B0503020103020203" pitchFamily="34" charset="0"/>
              </a:rPr>
              <a:t> para criação de um </a:t>
            </a:r>
            <a:r>
              <a:rPr lang="pt-PT" sz="1600" b="1" u="sng" dirty="0" err="1">
                <a:solidFill>
                  <a:srgbClr val="00B050"/>
                </a:solidFill>
                <a:latin typeface="News Gothic MT" panose="020B0503020103020203" pitchFamily="34" charset="0"/>
              </a:rPr>
              <a:t>procedure</a:t>
            </a:r>
            <a:endParaRPr lang="pt-PT" sz="1600" b="1" u="sng" dirty="0">
              <a:solidFill>
                <a:srgbClr val="00B050"/>
              </a:solidFill>
              <a:latin typeface="News Gothic MT" panose="020B0503020103020203" pitchFamily="34" charset="0"/>
            </a:endParaRPr>
          </a:p>
        </p:txBody>
      </p:sp>
      <p:sp>
        <p:nvSpPr>
          <p:cNvPr id="17" name="Retângulo 16">
            <a:extLst>
              <a:ext uri="{FF2B5EF4-FFF2-40B4-BE49-F238E27FC236}">
                <a16:creationId xmlns:a16="http://schemas.microsoft.com/office/drawing/2014/main" id="{C74A34AD-E7A4-2826-3E37-7569BD5533D2}"/>
              </a:ext>
            </a:extLst>
          </p:cNvPr>
          <p:cNvSpPr/>
          <p:nvPr/>
        </p:nvSpPr>
        <p:spPr>
          <a:xfrm>
            <a:off x="570798" y="2163366"/>
            <a:ext cx="10783002" cy="2735680"/>
          </a:xfrm>
          <a:prstGeom prst="rect">
            <a:avLst/>
          </a:prstGeom>
          <a:solidFill>
            <a:srgbClr val="84C19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8" name="CaixaDeTexto 17">
            <a:extLst>
              <a:ext uri="{FF2B5EF4-FFF2-40B4-BE49-F238E27FC236}">
                <a16:creationId xmlns:a16="http://schemas.microsoft.com/office/drawing/2014/main" id="{B5C525FB-AFA8-9F05-F591-73EDECC97E23}"/>
              </a:ext>
            </a:extLst>
          </p:cNvPr>
          <p:cNvSpPr txBox="1"/>
          <p:nvPr/>
        </p:nvSpPr>
        <p:spPr>
          <a:xfrm>
            <a:off x="723198" y="2193803"/>
            <a:ext cx="15774804" cy="2274597"/>
          </a:xfrm>
          <a:prstGeom prst="rect">
            <a:avLst/>
          </a:prstGeom>
          <a:noFill/>
        </p:spPr>
        <p:txBody>
          <a:bodyPr wrap="square" rtlCol="0">
            <a:spAutoFit/>
          </a:bodyPr>
          <a:lstStyle/>
          <a:p>
            <a:pPr>
              <a:lnSpc>
                <a:spcPct val="150000"/>
              </a:lnSpc>
            </a:pPr>
            <a:r>
              <a:rPr lang="pt-PT" sz="1600" dirty="0">
                <a:latin typeface="DM Sans" panose="020B0604020202020204" charset="0"/>
              </a:rPr>
              <a:t>DELIMITER &amp;&amp;  </a:t>
            </a:r>
          </a:p>
          <a:p>
            <a:pPr>
              <a:lnSpc>
                <a:spcPct val="150000"/>
              </a:lnSpc>
            </a:pPr>
            <a:r>
              <a:rPr lang="pt-PT" sz="1600" dirty="0">
                <a:latin typeface="DM Sans" panose="020B0604020202020204" charset="0"/>
              </a:rPr>
              <a:t>CREATE PROCEDURE </a:t>
            </a:r>
            <a:r>
              <a:rPr lang="pt-PT" sz="1600" i="1" dirty="0" err="1">
                <a:latin typeface="DM Sans" panose="020B0604020202020204" charset="0"/>
              </a:rPr>
              <a:t>procedure_name</a:t>
            </a:r>
            <a:r>
              <a:rPr lang="pt-PT" sz="1600" i="1" dirty="0">
                <a:latin typeface="DM Sans" panose="020B0604020202020204" charset="0"/>
              </a:rPr>
              <a:t> </a:t>
            </a:r>
            <a:r>
              <a:rPr lang="pt-PT" sz="1600" dirty="0">
                <a:latin typeface="DM Sans" panose="020B0604020202020204" charset="0"/>
              </a:rPr>
              <a:t>([IN | OUT | INOUT] </a:t>
            </a:r>
            <a:r>
              <a:rPr lang="pt-PT" sz="1600" i="1" dirty="0" err="1">
                <a:latin typeface="DM Sans" panose="020B0604020202020204" charset="0"/>
              </a:rPr>
              <a:t>parameter_name</a:t>
            </a:r>
            <a:r>
              <a:rPr lang="pt-PT" sz="1600" i="1" dirty="0">
                <a:latin typeface="DM Sans" panose="020B0604020202020204" charset="0"/>
              </a:rPr>
              <a:t> </a:t>
            </a:r>
            <a:r>
              <a:rPr lang="pt-PT" sz="1600" i="1" dirty="0" err="1">
                <a:latin typeface="DM Sans" panose="020B0604020202020204" charset="0"/>
              </a:rPr>
              <a:t>parameter_datatype</a:t>
            </a:r>
            <a:r>
              <a:rPr lang="pt-PT" sz="1600" dirty="0">
                <a:latin typeface="DM Sans" panose="020B0604020202020204" charset="0"/>
              </a:rPr>
              <a:t>)    </a:t>
            </a:r>
          </a:p>
          <a:p>
            <a:pPr>
              <a:lnSpc>
                <a:spcPct val="150000"/>
              </a:lnSpc>
            </a:pPr>
            <a:r>
              <a:rPr lang="pt-PT" sz="1600" dirty="0">
                <a:latin typeface="DM Sans" panose="020B0604020202020204" charset="0"/>
              </a:rPr>
              <a:t>BEGIN    </a:t>
            </a:r>
          </a:p>
          <a:p>
            <a:pPr>
              <a:lnSpc>
                <a:spcPct val="150000"/>
              </a:lnSpc>
            </a:pPr>
            <a:r>
              <a:rPr lang="pt-PT" sz="1600" dirty="0">
                <a:latin typeface="DM Sans" panose="020B0604020202020204" charset="0"/>
              </a:rPr>
              <a:t>    </a:t>
            </a:r>
            <a:r>
              <a:rPr lang="pt-PT" sz="1600" i="1" dirty="0" err="1">
                <a:latin typeface="DM Sans" panose="020B0604020202020204" charset="0"/>
              </a:rPr>
              <a:t>Declaration_section</a:t>
            </a:r>
            <a:r>
              <a:rPr lang="pt-PT" sz="1600" i="1" dirty="0">
                <a:latin typeface="DM Sans" panose="020B0604020202020204" charset="0"/>
              </a:rPr>
              <a:t>    </a:t>
            </a:r>
          </a:p>
          <a:p>
            <a:pPr>
              <a:lnSpc>
                <a:spcPct val="150000"/>
              </a:lnSpc>
            </a:pPr>
            <a:r>
              <a:rPr lang="pt-PT" sz="1600" dirty="0">
                <a:latin typeface="DM Sans" panose="020B0604020202020204" charset="0"/>
              </a:rPr>
              <a:t>    </a:t>
            </a:r>
            <a:r>
              <a:rPr lang="pt-PT" sz="1600" i="1" dirty="0" err="1">
                <a:latin typeface="DM Sans" panose="020B0604020202020204" charset="0"/>
              </a:rPr>
              <a:t>Executable_section</a:t>
            </a:r>
            <a:r>
              <a:rPr lang="pt-PT" sz="1600" i="1" dirty="0">
                <a:latin typeface="DM Sans" panose="020B0604020202020204" charset="0"/>
              </a:rPr>
              <a:t>    </a:t>
            </a:r>
          </a:p>
          <a:p>
            <a:pPr>
              <a:lnSpc>
                <a:spcPct val="150000"/>
              </a:lnSpc>
            </a:pPr>
            <a:r>
              <a:rPr lang="pt-PT" sz="1600" dirty="0">
                <a:latin typeface="DM Sans" panose="020B0604020202020204" charset="0"/>
              </a:rPr>
              <a:t>END &amp;&amp; </a:t>
            </a:r>
          </a:p>
        </p:txBody>
      </p:sp>
      <p:sp>
        <p:nvSpPr>
          <p:cNvPr id="19" name="Chaveta à esquerda 17">
            <a:extLst>
              <a:ext uri="{FF2B5EF4-FFF2-40B4-BE49-F238E27FC236}">
                <a16:creationId xmlns:a16="http://schemas.microsoft.com/office/drawing/2014/main" id="{9CF2DA30-BD82-D5E0-1172-D60FFB43EA7D}"/>
              </a:ext>
            </a:extLst>
          </p:cNvPr>
          <p:cNvSpPr/>
          <p:nvPr/>
        </p:nvSpPr>
        <p:spPr>
          <a:xfrm rot="16200000">
            <a:off x="5191542" y="2340595"/>
            <a:ext cx="381000" cy="1699590"/>
          </a:xfrm>
          <a:prstGeom prst="lef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20" name="Chaveta à esquerda 19">
            <a:extLst>
              <a:ext uri="{FF2B5EF4-FFF2-40B4-BE49-F238E27FC236}">
                <a16:creationId xmlns:a16="http://schemas.microsoft.com/office/drawing/2014/main" id="{FA0C94BC-A05A-034E-4588-9B8EF0B9FA5A}"/>
              </a:ext>
            </a:extLst>
          </p:cNvPr>
          <p:cNvSpPr/>
          <p:nvPr/>
        </p:nvSpPr>
        <p:spPr>
          <a:xfrm rot="16200000">
            <a:off x="8754718" y="2193369"/>
            <a:ext cx="381001" cy="2027584"/>
          </a:xfrm>
          <a:prstGeom prst="lef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21" name="Chaveta à esquerda 20">
            <a:extLst>
              <a:ext uri="{FF2B5EF4-FFF2-40B4-BE49-F238E27FC236}">
                <a16:creationId xmlns:a16="http://schemas.microsoft.com/office/drawing/2014/main" id="{DF9A3497-C572-5CC2-458A-063C6C0CE445}"/>
              </a:ext>
            </a:extLst>
          </p:cNvPr>
          <p:cNvSpPr/>
          <p:nvPr/>
        </p:nvSpPr>
        <p:spPr>
          <a:xfrm rot="5400000" flipV="1">
            <a:off x="6901632" y="1697671"/>
            <a:ext cx="360000" cy="1699589"/>
          </a:xfrm>
          <a:prstGeom prst="lef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22" name="CaixaDeTexto 21">
            <a:extLst>
              <a:ext uri="{FF2B5EF4-FFF2-40B4-BE49-F238E27FC236}">
                <a16:creationId xmlns:a16="http://schemas.microsoft.com/office/drawing/2014/main" id="{0195BCC6-469E-5C35-A4DB-8701E175E4D7}"/>
              </a:ext>
            </a:extLst>
          </p:cNvPr>
          <p:cNvSpPr txBox="1"/>
          <p:nvPr/>
        </p:nvSpPr>
        <p:spPr>
          <a:xfrm>
            <a:off x="4038599" y="3345901"/>
            <a:ext cx="2590800" cy="338554"/>
          </a:xfrm>
          <a:prstGeom prst="rect">
            <a:avLst/>
          </a:prstGeom>
          <a:noFill/>
        </p:spPr>
        <p:txBody>
          <a:bodyPr wrap="square" rtlCol="0">
            <a:spAutoFit/>
          </a:bodyPr>
          <a:lstStyle/>
          <a:p>
            <a:pPr algn="ctr"/>
            <a:r>
              <a:rPr lang="en-US" sz="1600" dirty="0">
                <a:latin typeface="DM Sans" pitchFamily="2" charset="0"/>
              </a:rPr>
              <a:t>Tipo de </a:t>
            </a:r>
            <a:r>
              <a:rPr lang="en-US" sz="1600" dirty="0" err="1">
                <a:latin typeface="DM Sans" pitchFamily="2" charset="0"/>
              </a:rPr>
              <a:t>parâmetro</a:t>
            </a:r>
            <a:endParaRPr lang="en-US" sz="1600" dirty="0">
              <a:latin typeface="DM Sans" pitchFamily="2" charset="0"/>
            </a:endParaRPr>
          </a:p>
        </p:txBody>
      </p:sp>
      <p:sp>
        <p:nvSpPr>
          <p:cNvPr id="23" name="CaixaDeTexto 22">
            <a:extLst>
              <a:ext uri="{FF2B5EF4-FFF2-40B4-BE49-F238E27FC236}">
                <a16:creationId xmlns:a16="http://schemas.microsoft.com/office/drawing/2014/main" id="{F3DC05E8-8F1F-ADF2-7710-292D623C4D48}"/>
              </a:ext>
            </a:extLst>
          </p:cNvPr>
          <p:cNvSpPr txBox="1"/>
          <p:nvPr/>
        </p:nvSpPr>
        <p:spPr>
          <a:xfrm>
            <a:off x="5786232" y="1973319"/>
            <a:ext cx="2590800" cy="338554"/>
          </a:xfrm>
          <a:prstGeom prst="rect">
            <a:avLst/>
          </a:prstGeom>
          <a:noFill/>
        </p:spPr>
        <p:txBody>
          <a:bodyPr wrap="square" rtlCol="0">
            <a:spAutoFit/>
          </a:bodyPr>
          <a:lstStyle/>
          <a:p>
            <a:pPr algn="ctr"/>
            <a:r>
              <a:rPr lang="en-US" sz="1600" dirty="0">
                <a:latin typeface="DM Sans" pitchFamily="2" charset="0"/>
              </a:rPr>
              <a:t>Nome do </a:t>
            </a:r>
            <a:r>
              <a:rPr lang="en-US" sz="1600" dirty="0" err="1">
                <a:latin typeface="DM Sans" pitchFamily="2" charset="0"/>
              </a:rPr>
              <a:t>parâmetro</a:t>
            </a:r>
            <a:endParaRPr lang="en-US" sz="1600" dirty="0">
              <a:latin typeface="DM Sans" pitchFamily="2" charset="0"/>
            </a:endParaRPr>
          </a:p>
        </p:txBody>
      </p:sp>
      <p:sp>
        <p:nvSpPr>
          <p:cNvPr id="24" name="CaixaDeTexto 23">
            <a:extLst>
              <a:ext uri="{FF2B5EF4-FFF2-40B4-BE49-F238E27FC236}">
                <a16:creationId xmlns:a16="http://schemas.microsoft.com/office/drawing/2014/main" id="{8118A305-9E8C-3431-723E-A6ADF4DC1D26}"/>
              </a:ext>
            </a:extLst>
          </p:cNvPr>
          <p:cNvSpPr txBox="1"/>
          <p:nvPr/>
        </p:nvSpPr>
        <p:spPr>
          <a:xfrm>
            <a:off x="7334716" y="3432253"/>
            <a:ext cx="3221004" cy="584775"/>
          </a:xfrm>
          <a:prstGeom prst="rect">
            <a:avLst/>
          </a:prstGeom>
          <a:noFill/>
        </p:spPr>
        <p:txBody>
          <a:bodyPr wrap="square" rtlCol="0">
            <a:spAutoFit/>
          </a:bodyPr>
          <a:lstStyle/>
          <a:p>
            <a:pPr algn="ctr"/>
            <a:r>
              <a:rPr lang="en-US" sz="1600" dirty="0">
                <a:latin typeface="DM Sans" pitchFamily="2" charset="0"/>
              </a:rPr>
              <a:t>Tipo de dados e </a:t>
            </a:r>
            <a:r>
              <a:rPr lang="en-US" sz="1600" dirty="0" err="1">
                <a:latin typeface="DM Sans" pitchFamily="2" charset="0"/>
              </a:rPr>
              <a:t>tamanho</a:t>
            </a:r>
            <a:r>
              <a:rPr lang="en-US" sz="1600" dirty="0">
                <a:latin typeface="DM Sans" pitchFamily="2" charset="0"/>
              </a:rPr>
              <a:t> do </a:t>
            </a:r>
            <a:r>
              <a:rPr lang="en-US" sz="1600" dirty="0" err="1">
                <a:latin typeface="DM Sans" pitchFamily="2" charset="0"/>
              </a:rPr>
              <a:t>parâmetro</a:t>
            </a:r>
            <a:endParaRPr lang="en-US" sz="1600" dirty="0">
              <a:latin typeface="DM Sans" pitchFamily="2" charset="0"/>
            </a:endParaRPr>
          </a:p>
        </p:txBody>
      </p:sp>
      <p:sp>
        <p:nvSpPr>
          <p:cNvPr id="25" name="CaixaDeTexto 24">
            <a:extLst>
              <a:ext uri="{FF2B5EF4-FFF2-40B4-BE49-F238E27FC236}">
                <a16:creationId xmlns:a16="http://schemas.microsoft.com/office/drawing/2014/main" id="{6B0B980A-D289-8113-EA1E-5CB6E096EF6D}"/>
              </a:ext>
            </a:extLst>
          </p:cNvPr>
          <p:cNvSpPr txBox="1"/>
          <p:nvPr/>
        </p:nvSpPr>
        <p:spPr>
          <a:xfrm>
            <a:off x="707577" y="5064236"/>
            <a:ext cx="10487969" cy="1384995"/>
          </a:xfrm>
          <a:prstGeom prst="rect">
            <a:avLst/>
          </a:prstGeom>
          <a:noFill/>
        </p:spPr>
        <p:txBody>
          <a:bodyPr wrap="square">
            <a:spAutoFit/>
          </a:bodyPr>
          <a:lstStyle/>
          <a:p>
            <a:pPr algn="just"/>
            <a:r>
              <a:rPr lang="en-US" sz="1400" b="1" u="sng" dirty="0">
                <a:latin typeface="News Gothic MT" panose="020B0503020103020203" pitchFamily="34" charset="0"/>
              </a:rPr>
              <a:t>IN</a:t>
            </a:r>
            <a:r>
              <a:rPr lang="en-US" sz="1400" dirty="0">
                <a:latin typeface="News Gothic MT" panose="020B0503020103020203" pitchFamily="34" charset="0"/>
              </a:rPr>
              <a:t> - É o modo </a:t>
            </a:r>
            <a:r>
              <a:rPr lang="en-US" sz="1400" dirty="0" err="1">
                <a:latin typeface="News Gothic MT" panose="020B0503020103020203" pitchFamily="34" charset="0"/>
              </a:rPr>
              <a:t>padrão</a:t>
            </a:r>
            <a:r>
              <a:rPr lang="en-US" sz="1400" dirty="0">
                <a:latin typeface="News Gothic MT" panose="020B0503020103020203" pitchFamily="34" charset="0"/>
              </a:rPr>
              <a:t>, </a:t>
            </a:r>
            <a:r>
              <a:rPr lang="en-US" sz="1400" dirty="0" err="1">
                <a:latin typeface="News Gothic MT" panose="020B0503020103020203" pitchFamily="34" charset="0"/>
              </a:rPr>
              <a:t>permite</a:t>
            </a:r>
            <a:r>
              <a:rPr lang="en-US" sz="1400" dirty="0">
                <a:latin typeface="News Gothic MT" panose="020B0503020103020203" pitchFamily="34" charset="0"/>
              </a:rPr>
              <a:t> passer </a:t>
            </a:r>
            <a:r>
              <a:rPr lang="en-US" sz="1400" dirty="0" err="1">
                <a:latin typeface="News Gothic MT" panose="020B0503020103020203" pitchFamily="34" charset="0"/>
              </a:rPr>
              <a:t>parâmetros</a:t>
            </a:r>
            <a:r>
              <a:rPr lang="en-US" sz="1400" dirty="0">
                <a:latin typeface="News Gothic MT" panose="020B0503020103020203" pitchFamily="34" charset="0"/>
              </a:rPr>
              <a:t> de entrada.</a:t>
            </a:r>
          </a:p>
          <a:p>
            <a:pPr algn="just"/>
            <a:endParaRPr lang="en-US" sz="1400" dirty="0">
              <a:latin typeface="News Gothic MT" panose="020B0503020103020203" pitchFamily="34" charset="0"/>
            </a:endParaRPr>
          </a:p>
          <a:p>
            <a:pPr algn="just"/>
            <a:r>
              <a:rPr lang="en-US" sz="1400" b="1" u="sng" dirty="0">
                <a:latin typeface="News Gothic MT" panose="020B0503020103020203" pitchFamily="34" charset="0"/>
              </a:rPr>
              <a:t>OUT</a:t>
            </a:r>
            <a:r>
              <a:rPr lang="en-US" sz="1400" dirty="0">
                <a:latin typeface="News Gothic MT" panose="020B0503020103020203" pitchFamily="34" charset="0"/>
              </a:rPr>
              <a:t> - É </a:t>
            </a:r>
            <a:r>
              <a:rPr lang="en-US" sz="1400" dirty="0" err="1">
                <a:latin typeface="News Gothic MT" panose="020B0503020103020203" pitchFamily="34" charset="0"/>
              </a:rPr>
              <a:t>usado</a:t>
            </a:r>
            <a:r>
              <a:rPr lang="en-US" sz="1400" dirty="0">
                <a:latin typeface="News Gothic MT" panose="020B0503020103020203" pitchFamily="34" charset="0"/>
              </a:rPr>
              <a:t> para </a:t>
            </a:r>
            <a:r>
              <a:rPr lang="en-US" sz="1400" dirty="0" err="1">
                <a:latin typeface="News Gothic MT" panose="020B0503020103020203" pitchFamily="34" charset="0"/>
              </a:rPr>
              <a:t>passar</a:t>
            </a:r>
            <a:r>
              <a:rPr lang="en-US" sz="1400" dirty="0">
                <a:latin typeface="News Gothic MT" panose="020B0503020103020203" pitchFamily="34" charset="0"/>
              </a:rPr>
              <a:t> um </a:t>
            </a:r>
            <a:r>
              <a:rPr lang="en-US" sz="1400" dirty="0" err="1">
                <a:latin typeface="News Gothic MT" panose="020B0503020103020203" pitchFamily="34" charset="0"/>
              </a:rPr>
              <a:t>parâmetro</a:t>
            </a:r>
            <a:r>
              <a:rPr lang="en-US" sz="1400" dirty="0">
                <a:latin typeface="News Gothic MT" panose="020B0503020103020203" pitchFamily="34" charset="0"/>
              </a:rPr>
              <a:t> </a:t>
            </a:r>
            <a:r>
              <a:rPr lang="en-US" sz="1400" dirty="0" err="1">
                <a:latin typeface="News Gothic MT" panose="020B0503020103020203" pitchFamily="34" charset="0"/>
              </a:rPr>
              <a:t>como</a:t>
            </a:r>
            <a:r>
              <a:rPr lang="en-US" sz="1400" dirty="0">
                <a:latin typeface="News Gothic MT" panose="020B0503020103020203" pitchFamily="34" charset="0"/>
              </a:rPr>
              <a:t> </a:t>
            </a:r>
            <a:r>
              <a:rPr lang="en-US" sz="1400" dirty="0" err="1">
                <a:latin typeface="News Gothic MT" panose="020B0503020103020203" pitchFamily="34" charset="0"/>
              </a:rPr>
              <a:t>saída</a:t>
            </a:r>
            <a:r>
              <a:rPr lang="en-US" sz="1400" dirty="0">
                <a:latin typeface="News Gothic MT" panose="020B0503020103020203" pitchFamily="34" charset="0"/>
              </a:rPr>
              <a:t>. O </a:t>
            </a:r>
            <a:r>
              <a:rPr lang="en-US" sz="1400" dirty="0" err="1">
                <a:latin typeface="News Gothic MT" panose="020B0503020103020203" pitchFamily="34" charset="0"/>
              </a:rPr>
              <a:t>seu</a:t>
            </a:r>
            <a:r>
              <a:rPr lang="en-US" sz="1400" dirty="0">
                <a:latin typeface="News Gothic MT" panose="020B0503020103020203" pitchFamily="34" charset="0"/>
              </a:rPr>
              <a:t> valor </a:t>
            </a:r>
            <a:r>
              <a:rPr lang="en-US" sz="1400" dirty="0" err="1">
                <a:latin typeface="News Gothic MT" panose="020B0503020103020203" pitchFamily="34" charset="0"/>
              </a:rPr>
              <a:t>pode</a:t>
            </a:r>
            <a:r>
              <a:rPr lang="en-US" sz="1400" dirty="0">
                <a:latin typeface="News Gothic MT" panose="020B0503020103020203" pitchFamily="34" charset="0"/>
              </a:rPr>
              <a:t> ser </a:t>
            </a:r>
            <a:r>
              <a:rPr lang="en-US" sz="1400" dirty="0" err="1">
                <a:latin typeface="News Gothic MT" panose="020B0503020103020203" pitchFamily="34" charset="0"/>
              </a:rPr>
              <a:t>alterado</a:t>
            </a:r>
            <a:r>
              <a:rPr lang="en-US" sz="1400" dirty="0">
                <a:latin typeface="News Gothic MT" panose="020B0503020103020203" pitchFamily="34" charset="0"/>
              </a:rPr>
              <a:t> </a:t>
            </a:r>
            <a:r>
              <a:rPr lang="en-US" sz="1400" dirty="0" err="1">
                <a:latin typeface="News Gothic MT" panose="020B0503020103020203" pitchFamily="34" charset="0"/>
              </a:rPr>
              <a:t>dentro</a:t>
            </a:r>
            <a:r>
              <a:rPr lang="en-US" sz="1400" dirty="0">
                <a:latin typeface="News Gothic MT" panose="020B0503020103020203" pitchFamily="34" charset="0"/>
              </a:rPr>
              <a:t> do </a:t>
            </a:r>
            <a:r>
              <a:rPr lang="en-US" sz="1400" dirty="0" err="1">
                <a:latin typeface="News Gothic MT" panose="020B0503020103020203" pitchFamily="34" charset="0"/>
              </a:rPr>
              <a:t>procedimento</a:t>
            </a:r>
            <a:r>
              <a:rPr lang="en-US" sz="1400" dirty="0">
                <a:latin typeface="News Gothic MT" panose="020B0503020103020203" pitchFamily="34" charset="0"/>
              </a:rPr>
              <a:t> </a:t>
            </a:r>
            <a:r>
              <a:rPr lang="en-US" sz="1400" dirty="0" err="1">
                <a:latin typeface="News Gothic MT" panose="020B0503020103020203" pitchFamily="34" charset="0"/>
              </a:rPr>
              <a:t>armazenado</a:t>
            </a:r>
            <a:r>
              <a:rPr lang="en-US" sz="1400" dirty="0">
                <a:latin typeface="News Gothic MT" panose="020B0503020103020203" pitchFamily="34" charset="0"/>
              </a:rPr>
              <a:t> e o valor </a:t>
            </a:r>
            <a:r>
              <a:rPr lang="en-US" sz="1400" dirty="0" err="1">
                <a:latin typeface="News Gothic MT" panose="020B0503020103020203" pitchFamily="34" charset="0"/>
              </a:rPr>
              <a:t>alterado</a:t>
            </a:r>
            <a:r>
              <a:rPr lang="en-US" sz="1400" dirty="0">
                <a:latin typeface="News Gothic MT" panose="020B0503020103020203" pitchFamily="34" charset="0"/>
              </a:rPr>
              <a:t> (novo) é </a:t>
            </a:r>
            <a:r>
              <a:rPr lang="en-US" sz="1400" dirty="0" err="1">
                <a:latin typeface="News Gothic MT" panose="020B0503020103020203" pitchFamily="34" charset="0"/>
              </a:rPr>
              <a:t>passado</a:t>
            </a:r>
            <a:r>
              <a:rPr lang="en-US" sz="1400" dirty="0">
                <a:latin typeface="News Gothic MT" panose="020B0503020103020203" pitchFamily="34" charset="0"/>
              </a:rPr>
              <a:t> de volta para o </a:t>
            </a:r>
            <a:r>
              <a:rPr lang="en-US" sz="1400" dirty="0" err="1">
                <a:latin typeface="News Gothic MT" panose="020B0503020103020203" pitchFamily="34" charset="0"/>
              </a:rPr>
              <a:t>programa</a:t>
            </a:r>
            <a:r>
              <a:rPr lang="en-US" sz="1400" dirty="0">
                <a:latin typeface="News Gothic MT" panose="020B0503020103020203" pitchFamily="34" charset="0"/>
              </a:rPr>
              <a:t> que </a:t>
            </a:r>
            <a:r>
              <a:rPr lang="en-US" sz="1400" dirty="0" err="1">
                <a:latin typeface="News Gothic MT" panose="020B0503020103020203" pitchFamily="34" charset="0"/>
              </a:rPr>
              <a:t>invoca</a:t>
            </a:r>
            <a:r>
              <a:rPr lang="en-US" sz="1400" dirty="0">
                <a:latin typeface="News Gothic MT" panose="020B0503020103020203" pitchFamily="34" charset="0"/>
              </a:rPr>
              <a:t> o </a:t>
            </a:r>
            <a:r>
              <a:rPr lang="en-US" sz="1400" dirty="0" err="1">
                <a:latin typeface="News Gothic MT" panose="020B0503020103020203" pitchFamily="34" charset="0"/>
              </a:rPr>
              <a:t>procedimento</a:t>
            </a:r>
            <a:r>
              <a:rPr lang="en-US" sz="1400" dirty="0">
                <a:latin typeface="News Gothic MT" panose="020B0503020103020203" pitchFamily="34" charset="0"/>
              </a:rPr>
              <a:t>. </a:t>
            </a:r>
          </a:p>
          <a:p>
            <a:pPr algn="just"/>
            <a:endParaRPr lang="en-US" sz="1400" dirty="0">
              <a:latin typeface="News Gothic MT" panose="020B0503020103020203" pitchFamily="34" charset="0"/>
            </a:endParaRPr>
          </a:p>
          <a:p>
            <a:pPr algn="just"/>
            <a:r>
              <a:rPr lang="en-US" sz="1400" b="1" u="sng" dirty="0">
                <a:latin typeface="News Gothic MT" panose="020B0503020103020203" pitchFamily="34" charset="0"/>
              </a:rPr>
              <a:t>INOUT</a:t>
            </a:r>
            <a:r>
              <a:rPr lang="en-US" sz="1400" dirty="0">
                <a:latin typeface="News Gothic MT" panose="020B0503020103020203" pitchFamily="34" charset="0"/>
              </a:rPr>
              <a:t> - É </a:t>
            </a:r>
            <a:r>
              <a:rPr lang="en-US" sz="1400" dirty="0" err="1">
                <a:latin typeface="News Gothic MT" panose="020B0503020103020203" pitchFamily="34" charset="0"/>
              </a:rPr>
              <a:t>uma</a:t>
            </a:r>
            <a:r>
              <a:rPr lang="en-US" sz="1400" dirty="0">
                <a:latin typeface="News Gothic MT" panose="020B0503020103020203" pitchFamily="34" charset="0"/>
              </a:rPr>
              <a:t> </a:t>
            </a:r>
            <a:r>
              <a:rPr lang="en-US" sz="1400" dirty="0" err="1">
                <a:latin typeface="News Gothic MT" panose="020B0503020103020203" pitchFamily="34" charset="0"/>
              </a:rPr>
              <a:t>combinação</a:t>
            </a:r>
            <a:r>
              <a:rPr lang="en-US" sz="1400" dirty="0">
                <a:latin typeface="News Gothic MT" panose="020B0503020103020203" pitchFamily="34" charset="0"/>
              </a:rPr>
              <a:t> dos </a:t>
            </a:r>
            <a:r>
              <a:rPr lang="en-US" sz="1400" dirty="0" err="1">
                <a:latin typeface="News Gothic MT" panose="020B0503020103020203" pitchFamily="34" charset="0"/>
              </a:rPr>
              <a:t>modos</a:t>
            </a:r>
            <a:r>
              <a:rPr lang="en-US" sz="1400" dirty="0">
                <a:latin typeface="News Gothic MT" panose="020B0503020103020203" pitchFamily="34" charset="0"/>
              </a:rPr>
              <a:t> IN e OUT.</a:t>
            </a:r>
          </a:p>
        </p:txBody>
      </p:sp>
      <p:sp>
        <p:nvSpPr>
          <p:cNvPr id="26" name="Retângulo: Cantos Arredondados 14">
            <a:extLst>
              <a:ext uri="{FF2B5EF4-FFF2-40B4-BE49-F238E27FC236}">
                <a16:creationId xmlns:a16="http://schemas.microsoft.com/office/drawing/2014/main" id="{E7586E54-C36D-4877-48F3-A840F100B0B7}"/>
              </a:ext>
            </a:extLst>
          </p:cNvPr>
          <p:cNvSpPr/>
          <p:nvPr/>
        </p:nvSpPr>
        <p:spPr>
          <a:xfrm>
            <a:off x="555175" y="4988036"/>
            <a:ext cx="10798626" cy="147855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News Gothic MT" panose="020B0503020103020203" pitchFamily="34" charset="0"/>
            </a:endParaRPr>
          </a:p>
        </p:txBody>
      </p:sp>
      <p:sp>
        <p:nvSpPr>
          <p:cNvPr id="2" name="Subtítulo 2">
            <a:extLst>
              <a:ext uri="{FF2B5EF4-FFF2-40B4-BE49-F238E27FC236}">
                <a16:creationId xmlns:a16="http://schemas.microsoft.com/office/drawing/2014/main" id="{278836A5-EE3B-06B9-B627-99D6C759BC39}"/>
              </a:ext>
            </a:extLst>
          </p:cNvPr>
          <p:cNvSpPr txBox="1">
            <a:spLocks/>
          </p:cNvSpPr>
          <p:nvPr/>
        </p:nvSpPr>
        <p:spPr>
          <a:xfrm>
            <a:off x="1658893" y="408118"/>
            <a:ext cx="9144000" cy="369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PT" sz="1600">
                <a:latin typeface="News Gothic MT" panose="020B0503020103020203" pitchFamily="34" charset="0"/>
              </a:rPr>
              <a:t>Licenciatura em Ciências da Computação</a:t>
            </a:r>
            <a:endParaRPr lang="pt-PT" sz="1600" dirty="0">
              <a:latin typeface="News Gothic MT" panose="020B0503020103020203" pitchFamily="34" charset="0"/>
            </a:endParaRPr>
          </a:p>
        </p:txBody>
      </p:sp>
      <p:sp>
        <p:nvSpPr>
          <p:cNvPr id="3" name="Retângulo 2">
            <a:extLst>
              <a:ext uri="{FF2B5EF4-FFF2-40B4-BE49-F238E27FC236}">
                <a16:creationId xmlns:a16="http://schemas.microsoft.com/office/drawing/2014/main" id="{56B502CC-69E7-4CCD-8CD4-F0091784E9C0}"/>
              </a:ext>
            </a:extLst>
          </p:cNvPr>
          <p:cNvSpPr/>
          <p:nvPr/>
        </p:nvSpPr>
        <p:spPr>
          <a:xfrm>
            <a:off x="10498699" y="405709"/>
            <a:ext cx="1468672" cy="369332"/>
          </a:xfrm>
          <a:prstGeom prst="rect">
            <a:avLst/>
          </a:prstGeom>
        </p:spPr>
        <p:txBody>
          <a:bodyPr wrap="none">
            <a:spAutoFit/>
          </a:bodyPr>
          <a:lstStyle/>
          <a:p>
            <a:pPr algn="ctr"/>
            <a:r>
              <a:rPr lang="pt-PT" b="1" dirty="0">
                <a:latin typeface="News Gothic MT" panose="020B0503020103020203" pitchFamily="34" charset="0"/>
              </a:rPr>
              <a:t>2023/2024</a:t>
            </a:r>
          </a:p>
        </p:txBody>
      </p:sp>
      <p:pic>
        <p:nvPicPr>
          <p:cNvPr id="6" name="Picture 2" descr="Menu">
            <a:extLst>
              <a:ext uri="{FF2B5EF4-FFF2-40B4-BE49-F238E27FC236}">
                <a16:creationId xmlns:a16="http://schemas.microsoft.com/office/drawing/2014/main" id="{CD519271-3F6D-C1F6-3F67-E860D3430C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21" y="263995"/>
            <a:ext cx="1385328" cy="67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05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Rodapé 3">
            <a:extLst>
              <a:ext uri="{FF2B5EF4-FFF2-40B4-BE49-F238E27FC236}">
                <a16:creationId xmlns:a16="http://schemas.microsoft.com/office/drawing/2014/main" id="{DC066862-ED45-0B4E-88CC-98AACE95519E}"/>
              </a:ext>
            </a:extLst>
          </p:cNvPr>
          <p:cNvSpPr>
            <a:spLocks noGrp="1"/>
          </p:cNvSpPr>
          <p:nvPr>
            <p:ph type="ftr" sz="quarter" idx="11"/>
          </p:nvPr>
        </p:nvSpPr>
        <p:spPr/>
        <p:txBody>
          <a:bodyPr/>
          <a:lstStyle/>
          <a:p>
            <a:r>
              <a:rPr lang="pt-PT" b="1" dirty="0" err="1">
                <a:solidFill>
                  <a:schemeClr val="tx1"/>
                </a:solidFill>
                <a:latin typeface="News Gothic MT" panose="020B0503020103020203" pitchFamily="34" charset="0"/>
              </a:rPr>
              <a:t>regina.sousa@algoritmi.uminho.pt</a:t>
            </a:r>
            <a:endParaRPr lang="pt-PT" b="1" dirty="0">
              <a:solidFill>
                <a:schemeClr val="tx1"/>
              </a:solidFill>
              <a:latin typeface="News Gothic MT" panose="020B0503020103020203" pitchFamily="34" charset="0"/>
            </a:endParaRPr>
          </a:p>
        </p:txBody>
      </p:sp>
      <p:sp>
        <p:nvSpPr>
          <p:cNvPr id="5" name="Marcador de Posição do Número do Diapositivo 4">
            <a:extLst>
              <a:ext uri="{FF2B5EF4-FFF2-40B4-BE49-F238E27FC236}">
                <a16:creationId xmlns:a16="http://schemas.microsoft.com/office/drawing/2014/main" id="{984CA7FC-8467-634F-A82C-BC5817D44AEC}"/>
              </a:ext>
            </a:extLst>
          </p:cNvPr>
          <p:cNvSpPr>
            <a:spLocks noGrp="1"/>
          </p:cNvSpPr>
          <p:nvPr>
            <p:ph type="sldNum" sz="quarter" idx="12"/>
          </p:nvPr>
        </p:nvSpPr>
        <p:spPr/>
        <p:txBody>
          <a:bodyPr/>
          <a:lstStyle/>
          <a:p>
            <a:fld id="{3BF0F74B-A758-0542-82E3-C2CAB1C90F06}" type="slidenum">
              <a:rPr lang="pt-PT" b="1" smtClean="0">
                <a:solidFill>
                  <a:schemeClr val="tx1"/>
                </a:solidFill>
                <a:latin typeface="News Gothic MT" panose="020B0503020103020203" pitchFamily="34" charset="0"/>
              </a:rPr>
              <a:t>12</a:t>
            </a:fld>
            <a:endParaRPr lang="pt-PT" b="1">
              <a:solidFill>
                <a:schemeClr val="tx1"/>
              </a:solidFill>
              <a:latin typeface="News Gothic MT" panose="020B0503020103020203" pitchFamily="34" charset="0"/>
            </a:endParaRPr>
          </a:p>
        </p:txBody>
      </p:sp>
      <p:sp>
        <p:nvSpPr>
          <p:cNvPr id="8" name="Marcador de Posição do Rodapé 3">
            <a:extLst>
              <a:ext uri="{FF2B5EF4-FFF2-40B4-BE49-F238E27FC236}">
                <a16:creationId xmlns:a16="http://schemas.microsoft.com/office/drawing/2014/main" id="{478E0CF3-46D4-7447-BBDB-1CC8C2D5F8F4}"/>
              </a:ext>
            </a:extLst>
          </p:cNvPr>
          <p:cNvSpPr txBox="1">
            <a:spLocks/>
          </p:cNvSpPr>
          <p:nvPr/>
        </p:nvSpPr>
        <p:spPr>
          <a:xfrm>
            <a:off x="838200" y="6356350"/>
            <a:ext cx="4114800"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b="1" dirty="0">
                <a:solidFill>
                  <a:schemeClr val="tx1"/>
                </a:solidFill>
                <a:latin typeface="News Gothic MT" panose="020B0503020103020203" pitchFamily="34" charset="0"/>
              </a:rPr>
              <a:t>Universidade do Minho</a:t>
            </a:r>
          </a:p>
        </p:txBody>
      </p:sp>
      <p:sp>
        <p:nvSpPr>
          <p:cNvPr id="14" name="Retângulo 13">
            <a:extLst>
              <a:ext uri="{FF2B5EF4-FFF2-40B4-BE49-F238E27FC236}">
                <a16:creationId xmlns:a16="http://schemas.microsoft.com/office/drawing/2014/main" id="{266032A3-7EEE-3541-B9EB-93C80B426467}"/>
              </a:ext>
            </a:extLst>
          </p:cNvPr>
          <p:cNvSpPr/>
          <p:nvPr/>
        </p:nvSpPr>
        <p:spPr>
          <a:xfrm>
            <a:off x="178217" y="1182825"/>
            <a:ext cx="4914872" cy="523220"/>
          </a:xfrm>
          <a:prstGeom prst="rect">
            <a:avLst/>
          </a:prstGeom>
        </p:spPr>
        <p:txBody>
          <a:bodyPr wrap="none">
            <a:spAutoFit/>
          </a:bodyPr>
          <a:lstStyle/>
          <a:p>
            <a:r>
              <a:rPr lang="pt-PT" sz="2800" b="1" dirty="0">
                <a:latin typeface="News Gothic MT" panose="020B0503020103020203" pitchFamily="34" charset="0"/>
              </a:rPr>
              <a:t>Procedimentos (</a:t>
            </a:r>
            <a:r>
              <a:rPr lang="pt-PT" sz="2800" b="1" dirty="0" err="1">
                <a:latin typeface="News Gothic MT" panose="020B0503020103020203" pitchFamily="34" charset="0"/>
              </a:rPr>
              <a:t>Procedure</a:t>
            </a:r>
            <a:r>
              <a:rPr lang="pt-PT" sz="2800" b="1" dirty="0">
                <a:latin typeface="News Gothic MT" panose="020B0503020103020203" pitchFamily="34" charset="0"/>
              </a:rPr>
              <a:t>)</a:t>
            </a:r>
          </a:p>
        </p:txBody>
      </p:sp>
      <p:sp>
        <p:nvSpPr>
          <p:cNvPr id="15" name="Seta: Para Baixo 25">
            <a:extLst>
              <a:ext uri="{FF2B5EF4-FFF2-40B4-BE49-F238E27FC236}">
                <a16:creationId xmlns:a16="http://schemas.microsoft.com/office/drawing/2014/main" id="{328DF9E5-57A6-CFAA-066D-0FB691510B23}"/>
              </a:ext>
            </a:extLst>
          </p:cNvPr>
          <p:cNvSpPr/>
          <p:nvPr/>
        </p:nvSpPr>
        <p:spPr>
          <a:xfrm rot="16200000">
            <a:off x="447998" y="1684392"/>
            <a:ext cx="259906" cy="500627"/>
          </a:xfrm>
          <a:prstGeom prst="downArrow">
            <a:avLst>
              <a:gd name="adj1" fmla="val 36364"/>
              <a:gd name="adj2" fmla="val 59579"/>
            </a:avLst>
          </a:prstGeom>
          <a:solidFill>
            <a:srgbClr val="2AA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News Gothic MT" panose="020B0503020103020203" pitchFamily="34" charset="0"/>
            </a:endParaRPr>
          </a:p>
        </p:txBody>
      </p:sp>
      <p:sp>
        <p:nvSpPr>
          <p:cNvPr id="16" name="CaixaDeTexto 15">
            <a:extLst>
              <a:ext uri="{FF2B5EF4-FFF2-40B4-BE49-F238E27FC236}">
                <a16:creationId xmlns:a16="http://schemas.microsoft.com/office/drawing/2014/main" id="{3668E808-957D-FDC2-CB20-882547762484}"/>
              </a:ext>
            </a:extLst>
          </p:cNvPr>
          <p:cNvSpPr txBox="1"/>
          <p:nvPr/>
        </p:nvSpPr>
        <p:spPr>
          <a:xfrm>
            <a:off x="1043609" y="1420108"/>
            <a:ext cx="14401797" cy="626069"/>
          </a:xfrm>
          <a:prstGeom prst="rect">
            <a:avLst/>
          </a:prstGeom>
        </p:spPr>
        <p:txBody>
          <a:bodyPr wrap="square" lIns="0" tIns="0" rIns="0" bIns="0" rtlCol="0" anchor="t">
            <a:spAutoFit/>
          </a:bodyPr>
          <a:lstStyle>
            <a:defPPr>
              <a:defRPr lang="en-US"/>
            </a:defPPr>
            <a:lvl1pPr>
              <a:lnSpc>
                <a:spcPts val="5880"/>
              </a:lnSpc>
              <a:defRPr sz="6000">
                <a:latin typeface="DM Sans"/>
              </a:defRPr>
            </a:lvl1pPr>
          </a:lstStyle>
          <a:p>
            <a:r>
              <a:rPr lang="pt-PT" sz="1600" b="1" u="sng" dirty="0">
                <a:solidFill>
                  <a:srgbClr val="00B050"/>
                </a:solidFill>
              </a:rPr>
              <a:t>Criação de um </a:t>
            </a:r>
            <a:r>
              <a:rPr lang="pt-PT" sz="1600" b="1" u="sng" dirty="0" err="1">
                <a:solidFill>
                  <a:srgbClr val="00B050"/>
                </a:solidFill>
              </a:rPr>
              <a:t>procedure</a:t>
            </a:r>
            <a:endParaRPr lang="pt-PT" sz="1600" b="1" u="sng" dirty="0">
              <a:solidFill>
                <a:srgbClr val="00B050"/>
              </a:solidFill>
            </a:endParaRPr>
          </a:p>
        </p:txBody>
      </p:sp>
      <p:pic>
        <p:nvPicPr>
          <p:cNvPr id="27" name="Imagem 26">
            <a:extLst>
              <a:ext uri="{FF2B5EF4-FFF2-40B4-BE49-F238E27FC236}">
                <a16:creationId xmlns:a16="http://schemas.microsoft.com/office/drawing/2014/main" id="{8828374F-9D72-7981-87F8-6275E648BF26}"/>
              </a:ext>
            </a:extLst>
          </p:cNvPr>
          <p:cNvPicPr>
            <a:picLocks noChangeAspect="1"/>
          </p:cNvPicPr>
          <p:nvPr/>
        </p:nvPicPr>
        <p:blipFill rotWithShape="1">
          <a:blip r:embed="rId3"/>
          <a:srcRect t="14687" r="82500" b="65189"/>
          <a:stretch/>
        </p:blipFill>
        <p:spPr>
          <a:xfrm>
            <a:off x="1921565" y="2353150"/>
            <a:ext cx="2193750" cy="1418992"/>
          </a:xfrm>
          <a:prstGeom prst="rect">
            <a:avLst/>
          </a:prstGeom>
        </p:spPr>
      </p:pic>
      <p:pic>
        <p:nvPicPr>
          <p:cNvPr id="28" name="Imagem 27">
            <a:extLst>
              <a:ext uri="{FF2B5EF4-FFF2-40B4-BE49-F238E27FC236}">
                <a16:creationId xmlns:a16="http://schemas.microsoft.com/office/drawing/2014/main" id="{D1438ADD-2E83-DC8C-1D29-E4D77E7828FA}"/>
              </a:ext>
            </a:extLst>
          </p:cNvPr>
          <p:cNvPicPr>
            <a:picLocks noChangeAspect="1"/>
          </p:cNvPicPr>
          <p:nvPr/>
        </p:nvPicPr>
        <p:blipFill rotWithShape="1">
          <a:blip r:embed="rId4"/>
          <a:srcRect l="17084" t="12706" r="40339" b="53704"/>
          <a:stretch/>
        </p:blipFill>
        <p:spPr>
          <a:xfrm>
            <a:off x="5707579" y="2027883"/>
            <a:ext cx="5088426" cy="2180969"/>
          </a:xfrm>
          <a:prstGeom prst="rect">
            <a:avLst/>
          </a:prstGeom>
        </p:spPr>
      </p:pic>
      <p:sp>
        <p:nvSpPr>
          <p:cNvPr id="29" name="Seta: Para a Direita 21">
            <a:extLst>
              <a:ext uri="{FF2B5EF4-FFF2-40B4-BE49-F238E27FC236}">
                <a16:creationId xmlns:a16="http://schemas.microsoft.com/office/drawing/2014/main" id="{3848935C-1989-7B66-8D30-B18794F484BD}"/>
              </a:ext>
            </a:extLst>
          </p:cNvPr>
          <p:cNvSpPr/>
          <p:nvPr/>
        </p:nvSpPr>
        <p:spPr>
          <a:xfrm>
            <a:off x="4349746" y="2976827"/>
            <a:ext cx="725837" cy="193521"/>
          </a:xfrm>
          <a:prstGeom prst="rightArrow">
            <a:avLst/>
          </a:prstGeom>
          <a:solidFill>
            <a:srgbClr val="84C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Imagem 29">
            <a:extLst>
              <a:ext uri="{FF2B5EF4-FFF2-40B4-BE49-F238E27FC236}">
                <a16:creationId xmlns:a16="http://schemas.microsoft.com/office/drawing/2014/main" id="{43F9D20B-9F1B-E15F-0A68-A40CC57EBB68}"/>
              </a:ext>
            </a:extLst>
          </p:cNvPr>
          <p:cNvPicPr>
            <a:picLocks noChangeAspect="1"/>
          </p:cNvPicPr>
          <p:nvPr/>
        </p:nvPicPr>
        <p:blipFill rotWithShape="1">
          <a:blip r:embed="rId5"/>
          <a:srcRect l="1" r="40458" b="77351"/>
          <a:stretch/>
        </p:blipFill>
        <p:spPr>
          <a:xfrm>
            <a:off x="2246124" y="4512904"/>
            <a:ext cx="6631641" cy="1418993"/>
          </a:xfrm>
          <a:prstGeom prst="rect">
            <a:avLst/>
          </a:prstGeom>
        </p:spPr>
      </p:pic>
      <p:sp>
        <p:nvSpPr>
          <p:cNvPr id="2" name="Subtítulo 2">
            <a:extLst>
              <a:ext uri="{FF2B5EF4-FFF2-40B4-BE49-F238E27FC236}">
                <a16:creationId xmlns:a16="http://schemas.microsoft.com/office/drawing/2014/main" id="{45C6FB40-2527-6454-E493-706532DC3B0D}"/>
              </a:ext>
            </a:extLst>
          </p:cNvPr>
          <p:cNvSpPr txBox="1">
            <a:spLocks/>
          </p:cNvSpPr>
          <p:nvPr/>
        </p:nvSpPr>
        <p:spPr>
          <a:xfrm>
            <a:off x="1658893" y="408118"/>
            <a:ext cx="9144000" cy="369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PT" sz="1600">
                <a:latin typeface="News Gothic MT" panose="020B0503020103020203" pitchFamily="34" charset="0"/>
              </a:rPr>
              <a:t>Licenciatura em Ciências da Computação</a:t>
            </a:r>
            <a:endParaRPr lang="pt-PT" sz="1600" dirty="0">
              <a:latin typeface="News Gothic MT" panose="020B0503020103020203" pitchFamily="34" charset="0"/>
            </a:endParaRPr>
          </a:p>
        </p:txBody>
      </p:sp>
      <p:sp>
        <p:nvSpPr>
          <p:cNvPr id="3" name="Retângulo 2">
            <a:extLst>
              <a:ext uri="{FF2B5EF4-FFF2-40B4-BE49-F238E27FC236}">
                <a16:creationId xmlns:a16="http://schemas.microsoft.com/office/drawing/2014/main" id="{27E8C28E-A09D-4B7A-86BB-F8B882AF5016}"/>
              </a:ext>
            </a:extLst>
          </p:cNvPr>
          <p:cNvSpPr/>
          <p:nvPr/>
        </p:nvSpPr>
        <p:spPr>
          <a:xfrm>
            <a:off x="10498699" y="405709"/>
            <a:ext cx="1468672" cy="369332"/>
          </a:xfrm>
          <a:prstGeom prst="rect">
            <a:avLst/>
          </a:prstGeom>
        </p:spPr>
        <p:txBody>
          <a:bodyPr wrap="none">
            <a:spAutoFit/>
          </a:bodyPr>
          <a:lstStyle/>
          <a:p>
            <a:pPr algn="ctr"/>
            <a:r>
              <a:rPr lang="pt-PT" b="1" dirty="0">
                <a:latin typeface="News Gothic MT" panose="020B0503020103020203" pitchFamily="34" charset="0"/>
              </a:rPr>
              <a:t>2023/2024</a:t>
            </a:r>
          </a:p>
        </p:txBody>
      </p:sp>
      <p:pic>
        <p:nvPicPr>
          <p:cNvPr id="6" name="Picture 2" descr="Menu">
            <a:extLst>
              <a:ext uri="{FF2B5EF4-FFF2-40B4-BE49-F238E27FC236}">
                <a16:creationId xmlns:a16="http://schemas.microsoft.com/office/drawing/2014/main" id="{D043CB6E-380C-9C51-8445-AE87B0C2F1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321" y="263995"/>
            <a:ext cx="1385328" cy="67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7711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Rodapé 3">
            <a:extLst>
              <a:ext uri="{FF2B5EF4-FFF2-40B4-BE49-F238E27FC236}">
                <a16:creationId xmlns:a16="http://schemas.microsoft.com/office/drawing/2014/main" id="{DC066862-ED45-0B4E-88CC-98AACE95519E}"/>
              </a:ext>
            </a:extLst>
          </p:cNvPr>
          <p:cNvSpPr>
            <a:spLocks noGrp="1"/>
          </p:cNvSpPr>
          <p:nvPr>
            <p:ph type="ftr" sz="quarter" idx="11"/>
          </p:nvPr>
        </p:nvSpPr>
        <p:spPr/>
        <p:txBody>
          <a:bodyPr/>
          <a:lstStyle/>
          <a:p>
            <a:r>
              <a:rPr lang="pt-PT" b="1" dirty="0" err="1">
                <a:solidFill>
                  <a:schemeClr val="tx1"/>
                </a:solidFill>
                <a:latin typeface="News Gothic MT" panose="020B0503020103020203" pitchFamily="34" charset="0"/>
              </a:rPr>
              <a:t>regina.sousa@algoritmi.uminho.pt</a:t>
            </a:r>
            <a:endParaRPr lang="pt-PT" b="1" dirty="0">
              <a:solidFill>
                <a:schemeClr val="tx1"/>
              </a:solidFill>
              <a:latin typeface="News Gothic MT" panose="020B0503020103020203" pitchFamily="34" charset="0"/>
            </a:endParaRPr>
          </a:p>
        </p:txBody>
      </p:sp>
      <p:sp>
        <p:nvSpPr>
          <p:cNvPr id="5" name="Marcador de Posição do Número do Diapositivo 4">
            <a:extLst>
              <a:ext uri="{FF2B5EF4-FFF2-40B4-BE49-F238E27FC236}">
                <a16:creationId xmlns:a16="http://schemas.microsoft.com/office/drawing/2014/main" id="{984CA7FC-8467-634F-A82C-BC5817D44AEC}"/>
              </a:ext>
            </a:extLst>
          </p:cNvPr>
          <p:cNvSpPr>
            <a:spLocks noGrp="1"/>
          </p:cNvSpPr>
          <p:nvPr>
            <p:ph type="sldNum" sz="quarter" idx="12"/>
          </p:nvPr>
        </p:nvSpPr>
        <p:spPr/>
        <p:txBody>
          <a:bodyPr/>
          <a:lstStyle/>
          <a:p>
            <a:fld id="{3BF0F74B-A758-0542-82E3-C2CAB1C90F06}" type="slidenum">
              <a:rPr lang="pt-PT" b="1" smtClean="0">
                <a:solidFill>
                  <a:schemeClr val="tx1"/>
                </a:solidFill>
                <a:latin typeface="News Gothic MT" panose="020B0503020103020203" pitchFamily="34" charset="0"/>
              </a:rPr>
              <a:t>13</a:t>
            </a:fld>
            <a:endParaRPr lang="pt-PT" b="1">
              <a:solidFill>
                <a:schemeClr val="tx1"/>
              </a:solidFill>
              <a:latin typeface="News Gothic MT" panose="020B0503020103020203" pitchFamily="34" charset="0"/>
            </a:endParaRPr>
          </a:p>
        </p:txBody>
      </p:sp>
      <p:sp>
        <p:nvSpPr>
          <p:cNvPr id="8" name="Marcador de Posição do Rodapé 3">
            <a:extLst>
              <a:ext uri="{FF2B5EF4-FFF2-40B4-BE49-F238E27FC236}">
                <a16:creationId xmlns:a16="http://schemas.microsoft.com/office/drawing/2014/main" id="{478E0CF3-46D4-7447-BBDB-1CC8C2D5F8F4}"/>
              </a:ext>
            </a:extLst>
          </p:cNvPr>
          <p:cNvSpPr txBox="1">
            <a:spLocks/>
          </p:cNvSpPr>
          <p:nvPr/>
        </p:nvSpPr>
        <p:spPr>
          <a:xfrm>
            <a:off x="838200" y="6356350"/>
            <a:ext cx="4114800"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b="1" dirty="0">
                <a:solidFill>
                  <a:schemeClr val="tx1"/>
                </a:solidFill>
                <a:latin typeface="News Gothic MT" panose="020B0503020103020203" pitchFamily="34" charset="0"/>
              </a:rPr>
              <a:t>Universidade do Minho</a:t>
            </a:r>
          </a:p>
        </p:txBody>
      </p:sp>
      <p:sp>
        <p:nvSpPr>
          <p:cNvPr id="14" name="Retângulo 13">
            <a:extLst>
              <a:ext uri="{FF2B5EF4-FFF2-40B4-BE49-F238E27FC236}">
                <a16:creationId xmlns:a16="http://schemas.microsoft.com/office/drawing/2014/main" id="{266032A3-7EEE-3541-B9EB-93C80B426467}"/>
              </a:ext>
            </a:extLst>
          </p:cNvPr>
          <p:cNvSpPr/>
          <p:nvPr/>
        </p:nvSpPr>
        <p:spPr>
          <a:xfrm>
            <a:off x="178217" y="1182825"/>
            <a:ext cx="4914872" cy="523220"/>
          </a:xfrm>
          <a:prstGeom prst="rect">
            <a:avLst/>
          </a:prstGeom>
        </p:spPr>
        <p:txBody>
          <a:bodyPr wrap="none">
            <a:spAutoFit/>
          </a:bodyPr>
          <a:lstStyle/>
          <a:p>
            <a:r>
              <a:rPr lang="pt-PT" sz="2800" b="1" dirty="0">
                <a:latin typeface="News Gothic MT" panose="020B0503020103020203" pitchFamily="34" charset="0"/>
              </a:rPr>
              <a:t>Procedimentos (</a:t>
            </a:r>
            <a:r>
              <a:rPr lang="pt-PT" sz="2800" b="1" dirty="0" err="1">
                <a:latin typeface="News Gothic MT" panose="020B0503020103020203" pitchFamily="34" charset="0"/>
              </a:rPr>
              <a:t>Procedure</a:t>
            </a:r>
            <a:r>
              <a:rPr lang="pt-PT" sz="2800" b="1" dirty="0">
                <a:latin typeface="News Gothic MT" panose="020B0503020103020203" pitchFamily="34" charset="0"/>
              </a:rPr>
              <a:t>)</a:t>
            </a:r>
          </a:p>
        </p:txBody>
      </p:sp>
      <p:sp>
        <p:nvSpPr>
          <p:cNvPr id="15" name="Seta: Para Baixo 25">
            <a:extLst>
              <a:ext uri="{FF2B5EF4-FFF2-40B4-BE49-F238E27FC236}">
                <a16:creationId xmlns:a16="http://schemas.microsoft.com/office/drawing/2014/main" id="{328DF9E5-57A6-CFAA-066D-0FB691510B23}"/>
              </a:ext>
            </a:extLst>
          </p:cNvPr>
          <p:cNvSpPr/>
          <p:nvPr/>
        </p:nvSpPr>
        <p:spPr>
          <a:xfrm rot="16200000">
            <a:off x="447998" y="1684392"/>
            <a:ext cx="259906" cy="500627"/>
          </a:xfrm>
          <a:prstGeom prst="downArrow">
            <a:avLst>
              <a:gd name="adj1" fmla="val 36364"/>
              <a:gd name="adj2" fmla="val 59579"/>
            </a:avLst>
          </a:prstGeom>
          <a:solidFill>
            <a:srgbClr val="2AA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News Gothic MT" panose="020B0503020103020203" pitchFamily="34" charset="0"/>
            </a:endParaRPr>
          </a:p>
        </p:txBody>
      </p:sp>
      <p:sp>
        <p:nvSpPr>
          <p:cNvPr id="16" name="CaixaDeTexto 15">
            <a:extLst>
              <a:ext uri="{FF2B5EF4-FFF2-40B4-BE49-F238E27FC236}">
                <a16:creationId xmlns:a16="http://schemas.microsoft.com/office/drawing/2014/main" id="{3668E808-957D-FDC2-CB20-882547762484}"/>
              </a:ext>
            </a:extLst>
          </p:cNvPr>
          <p:cNvSpPr txBox="1"/>
          <p:nvPr/>
        </p:nvSpPr>
        <p:spPr>
          <a:xfrm>
            <a:off x="1043609" y="1420108"/>
            <a:ext cx="14401797" cy="626069"/>
          </a:xfrm>
          <a:prstGeom prst="rect">
            <a:avLst/>
          </a:prstGeom>
        </p:spPr>
        <p:txBody>
          <a:bodyPr wrap="square" lIns="0" tIns="0" rIns="0" bIns="0" rtlCol="0" anchor="t">
            <a:spAutoFit/>
          </a:bodyPr>
          <a:lstStyle>
            <a:defPPr>
              <a:defRPr lang="en-US"/>
            </a:defPPr>
            <a:lvl1pPr>
              <a:lnSpc>
                <a:spcPts val="5880"/>
              </a:lnSpc>
              <a:defRPr sz="6000">
                <a:latin typeface="DM Sans"/>
              </a:defRPr>
            </a:lvl1pPr>
          </a:lstStyle>
          <a:p>
            <a:r>
              <a:rPr lang="pt-PT" sz="1600" b="1" u="sng" dirty="0">
                <a:solidFill>
                  <a:srgbClr val="00B050"/>
                </a:solidFill>
              </a:rPr>
              <a:t>Procedimento sem parâmetros</a:t>
            </a:r>
          </a:p>
        </p:txBody>
      </p:sp>
      <p:sp>
        <p:nvSpPr>
          <p:cNvPr id="2" name="Retângulo 1">
            <a:extLst>
              <a:ext uri="{FF2B5EF4-FFF2-40B4-BE49-F238E27FC236}">
                <a16:creationId xmlns:a16="http://schemas.microsoft.com/office/drawing/2014/main" id="{51932B53-0379-8485-4281-71FF467CC2F9}"/>
              </a:ext>
            </a:extLst>
          </p:cNvPr>
          <p:cNvSpPr/>
          <p:nvPr/>
        </p:nvSpPr>
        <p:spPr>
          <a:xfrm>
            <a:off x="1023471" y="2210559"/>
            <a:ext cx="10313500" cy="646331"/>
          </a:xfrm>
          <a:prstGeom prst="rect">
            <a:avLst/>
          </a:prstGeom>
        </p:spPr>
        <p:txBody>
          <a:bodyPr wrap="square">
            <a:spAutoFit/>
          </a:bodyPr>
          <a:lstStyle/>
          <a:p>
            <a:pPr algn="just"/>
            <a:r>
              <a:rPr lang="en-US" dirty="0">
                <a:solidFill>
                  <a:srgbClr val="000000"/>
                </a:solidFill>
                <a:latin typeface="DM Sans" pitchFamily="2" charset="77"/>
              </a:rPr>
              <a:t>Podemos </a:t>
            </a:r>
            <a:r>
              <a:rPr lang="en-US" dirty="0" err="1">
                <a:solidFill>
                  <a:srgbClr val="000000"/>
                </a:solidFill>
                <a:latin typeface="DM Sans" pitchFamily="2" charset="77"/>
              </a:rPr>
              <a:t>criar</a:t>
            </a:r>
            <a:r>
              <a:rPr lang="en-US" dirty="0">
                <a:solidFill>
                  <a:srgbClr val="000000"/>
                </a:solidFill>
                <a:latin typeface="DM Sans" pitchFamily="2" charset="77"/>
              </a:rPr>
              <a:t> um </a:t>
            </a:r>
            <a:r>
              <a:rPr lang="en-US" dirty="0" err="1">
                <a:solidFill>
                  <a:srgbClr val="000000"/>
                </a:solidFill>
                <a:latin typeface="DM Sans" pitchFamily="2" charset="77"/>
              </a:rPr>
              <a:t>procedimento</a:t>
            </a:r>
            <a:r>
              <a:rPr lang="en-US" dirty="0">
                <a:solidFill>
                  <a:srgbClr val="000000"/>
                </a:solidFill>
                <a:latin typeface="DM Sans" pitchFamily="2" charset="77"/>
              </a:rPr>
              <a:t> </a:t>
            </a:r>
            <a:r>
              <a:rPr lang="en-US" dirty="0" err="1">
                <a:solidFill>
                  <a:srgbClr val="000000"/>
                </a:solidFill>
                <a:latin typeface="DM Sans" pitchFamily="2" charset="77"/>
              </a:rPr>
              <a:t>sem</a:t>
            </a:r>
            <a:r>
              <a:rPr lang="en-US" dirty="0">
                <a:solidFill>
                  <a:srgbClr val="000000"/>
                </a:solidFill>
                <a:latin typeface="DM Sans" pitchFamily="2" charset="77"/>
              </a:rPr>
              <a:t> </a:t>
            </a:r>
            <a:r>
              <a:rPr lang="en-US" dirty="0" err="1">
                <a:solidFill>
                  <a:srgbClr val="000000"/>
                </a:solidFill>
                <a:latin typeface="DM Sans" pitchFamily="2" charset="77"/>
              </a:rPr>
              <a:t>parâmetros</a:t>
            </a:r>
            <a:r>
              <a:rPr lang="en-US" dirty="0">
                <a:solidFill>
                  <a:srgbClr val="000000"/>
                </a:solidFill>
                <a:latin typeface="DM Sans" pitchFamily="2" charset="77"/>
              </a:rPr>
              <a:t>. A </a:t>
            </a:r>
            <a:r>
              <a:rPr lang="en-US" dirty="0" err="1">
                <a:solidFill>
                  <a:srgbClr val="000000"/>
                </a:solidFill>
                <a:latin typeface="DM Sans" pitchFamily="2" charset="77"/>
              </a:rPr>
              <a:t>rotina</a:t>
            </a:r>
            <a:r>
              <a:rPr lang="en-US" dirty="0">
                <a:solidFill>
                  <a:srgbClr val="000000"/>
                </a:solidFill>
                <a:latin typeface="DM Sans" pitchFamily="2" charset="77"/>
              </a:rPr>
              <a:t> a </a:t>
            </a:r>
            <a:r>
              <a:rPr lang="en-US" dirty="0" err="1">
                <a:solidFill>
                  <a:srgbClr val="000000"/>
                </a:solidFill>
                <a:latin typeface="DM Sans" pitchFamily="2" charset="77"/>
              </a:rPr>
              <a:t>baixo</a:t>
            </a:r>
            <a:r>
              <a:rPr lang="en-US" dirty="0">
                <a:solidFill>
                  <a:srgbClr val="000000"/>
                </a:solidFill>
                <a:latin typeface="DM Sans" pitchFamily="2" charset="77"/>
              </a:rPr>
              <a:t> </a:t>
            </a:r>
            <a:r>
              <a:rPr lang="en-US" dirty="0" err="1">
                <a:solidFill>
                  <a:srgbClr val="000000"/>
                </a:solidFill>
                <a:latin typeface="DM Sans" pitchFamily="2" charset="77"/>
              </a:rPr>
              <a:t>descrita</a:t>
            </a:r>
            <a:r>
              <a:rPr lang="en-US" dirty="0">
                <a:solidFill>
                  <a:srgbClr val="000000"/>
                </a:solidFill>
                <a:latin typeface="DM Sans" pitchFamily="2" charset="77"/>
              </a:rPr>
              <a:t> </a:t>
            </a:r>
            <a:r>
              <a:rPr lang="en-US" dirty="0" err="1">
                <a:solidFill>
                  <a:srgbClr val="000000"/>
                </a:solidFill>
                <a:latin typeface="DM Sans" pitchFamily="2" charset="77"/>
              </a:rPr>
              <a:t>é</a:t>
            </a:r>
            <a:r>
              <a:rPr lang="en-US" dirty="0">
                <a:solidFill>
                  <a:srgbClr val="000000"/>
                </a:solidFill>
                <a:latin typeface="DM Sans" pitchFamily="2" charset="77"/>
              </a:rPr>
              <a:t> um </a:t>
            </a:r>
            <a:r>
              <a:rPr lang="en-US" dirty="0" err="1">
                <a:solidFill>
                  <a:srgbClr val="000000"/>
                </a:solidFill>
                <a:latin typeface="DM Sans" pitchFamily="2" charset="77"/>
              </a:rPr>
              <a:t>procedimento</a:t>
            </a:r>
            <a:r>
              <a:rPr lang="en-US" dirty="0">
                <a:solidFill>
                  <a:srgbClr val="000000"/>
                </a:solidFill>
                <a:latin typeface="DM Sans" pitchFamily="2" charset="77"/>
              </a:rPr>
              <a:t> que </a:t>
            </a:r>
            <a:r>
              <a:rPr lang="en-US" dirty="0" err="1">
                <a:solidFill>
                  <a:srgbClr val="000000"/>
                </a:solidFill>
                <a:latin typeface="DM Sans" pitchFamily="2" charset="77"/>
              </a:rPr>
              <a:t>retorna</a:t>
            </a:r>
            <a:r>
              <a:rPr lang="en-US" dirty="0">
                <a:solidFill>
                  <a:srgbClr val="000000"/>
                </a:solidFill>
                <a:latin typeface="DM Sans" pitchFamily="2" charset="77"/>
              </a:rPr>
              <a:t> </a:t>
            </a:r>
            <a:r>
              <a:rPr lang="en-US" dirty="0" err="1">
                <a:solidFill>
                  <a:srgbClr val="000000"/>
                </a:solidFill>
                <a:latin typeface="DM Sans" pitchFamily="2" charset="77"/>
              </a:rPr>
              <a:t>todos</a:t>
            </a:r>
            <a:r>
              <a:rPr lang="en-US" dirty="0">
                <a:solidFill>
                  <a:srgbClr val="000000"/>
                </a:solidFill>
                <a:latin typeface="DM Sans" pitchFamily="2" charset="77"/>
              </a:rPr>
              <a:t> </a:t>
            </a:r>
            <a:r>
              <a:rPr lang="en-US" dirty="0" err="1">
                <a:solidFill>
                  <a:srgbClr val="000000"/>
                </a:solidFill>
                <a:latin typeface="DM Sans" pitchFamily="2" charset="77"/>
              </a:rPr>
              <a:t>os</a:t>
            </a:r>
            <a:r>
              <a:rPr lang="en-US" dirty="0">
                <a:solidFill>
                  <a:srgbClr val="000000"/>
                </a:solidFill>
                <a:latin typeface="DM Sans" pitchFamily="2" charset="77"/>
              </a:rPr>
              <a:t> </a:t>
            </a:r>
            <a:r>
              <a:rPr lang="en-US" dirty="0" err="1">
                <a:solidFill>
                  <a:srgbClr val="000000"/>
                </a:solidFill>
                <a:latin typeface="DM Sans" pitchFamily="2" charset="77"/>
              </a:rPr>
              <a:t>médicos</a:t>
            </a:r>
            <a:r>
              <a:rPr lang="en-US" dirty="0">
                <a:solidFill>
                  <a:srgbClr val="000000"/>
                </a:solidFill>
                <a:latin typeface="DM Sans" pitchFamily="2" charset="77"/>
              </a:rPr>
              <a:t> do hospital.</a:t>
            </a:r>
          </a:p>
        </p:txBody>
      </p:sp>
      <p:sp>
        <p:nvSpPr>
          <p:cNvPr id="17" name="Retângulo 16">
            <a:extLst>
              <a:ext uri="{FF2B5EF4-FFF2-40B4-BE49-F238E27FC236}">
                <a16:creationId xmlns:a16="http://schemas.microsoft.com/office/drawing/2014/main" id="{FC4422BD-0C86-655C-6A2D-F4D8D15BD234}"/>
              </a:ext>
            </a:extLst>
          </p:cNvPr>
          <p:cNvSpPr/>
          <p:nvPr/>
        </p:nvSpPr>
        <p:spPr>
          <a:xfrm>
            <a:off x="1023471" y="2893311"/>
            <a:ext cx="10515924" cy="2349212"/>
          </a:xfrm>
          <a:prstGeom prst="rect">
            <a:avLst/>
          </a:prstGeom>
          <a:solidFill>
            <a:srgbClr val="84C19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8" name="CaixaDeTexto 17">
            <a:extLst>
              <a:ext uri="{FF2B5EF4-FFF2-40B4-BE49-F238E27FC236}">
                <a16:creationId xmlns:a16="http://schemas.microsoft.com/office/drawing/2014/main" id="{4966E53E-B398-70B7-55C6-D79529EB9E78}"/>
              </a:ext>
            </a:extLst>
          </p:cNvPr>
          <p:cNvSpPr txBox="1"/>
          <p:nvPr/>
        </p:nvSpPr>
        <p:spPr>
          <a:xfrm>
            <a:off x="1272079" y="2967925"/>
            <a:ext cx="10364521" cy="1905265"/>
          </a:xfrm>
          <a:prstGeom prst="rect">
            <a:avLst/>
          </a:prstGeom>
          <a:noFill/>
        </p:spPr>
        <p:txBody>
          <a:bodyPr wrap="square" rtlCol="0">
            <a:spAutoFit/>
          </a:bodyPr>
          <a:lstStyle/>
          <a:p>
            <a:pPr>
              <a:lnSpc>
                <a:spcPct val="150000"/>
              </a:lnSpc>
            </a:pPr>
            <a:r>
              <a:rPr lang="pt-PT" sz="1600" dirty="0">
                <a:latin typeface="DM Sans" panose="020B0604020202020204" charset="0"/>
              </a:rPr>
              <a:t>DELIMITER &amp;&amp;  </a:t>
            </a:r>
          </a:p>
          <a:p>
            <a:pPr>
              <a:lnSpc>
                <a:spcPct val="150000"/>
              </a:lnSpc>
            </a:pPr>
            <a:r>
              <a:rPr lang="pt-PT" sz="1600" dirty="0">
                <a:latin typeface="DM Sans" panose="020B0604020202020204" charset="0"/>
              </a:rPr>
              <a:t>CREATE PROCEDURE </a:t>
            </a:r>
            <a:r>
              <a:rPr lang="pt-PT" sz="1600" dirty="0" err="1">
                <a:latin typeface="DM Sans" panose="020B0604020202020204" charset="0"/>
              </a:rPr>
              <a:t>GetMedicos</a:t>
            </a:r>
            <a:r>
              <a:rPr lang="pt-PT" sz="1600" dirty="0">
                <a:latin typeface="DM Sans" panose="020B0604020202020204" charset="0"/>
              </a:rPr>
              <a:t>()    </a:t>
            </a:r>
          </a:p>
          <a:p>
            <a:pPr>
              <a:lnSpc>
                <a:spcPct val="150000"/>
              </a:lnSpc>
            </a:pPr>
            <a:r>
              <a:rPr lang="pt-PT" sz="1600" dirty="0">
                <a:latin typeface="DM Sans" panose="020B0604020202020204" charset="0"/>
              </a:rPr>
              <a:t>BEGIN    </a:t>
            </a:r>
          </a:p>
          <a:p>
            <a:pPr>
              <a:lnSpc>
                <a:spcPct val="150000"/>
              </a:lnSpc>
            </a:pPr>
            <a:r>
              <a:rPr lang="pt-PT" sz="1600" dirty="0">
                <a:latin typeface="DM Sans" panose="020B0604020202020204" charset="0"/>
              </a:rPr>
              <a:t>    SELECT * FROM </a:t>
            </a:r>
            <a:r>
              <a:rPr lang="pt-PT" sz="1600" dirty="0" err="1">
                <a:latin typeface="DM Sans" panose="020B0604020202020204" charset="0"/>
              </a:rPr>
              <a:t>medicos</a:t>
            </a:r>
            <a:r>
              <a:rPr lang="pt-PT" sz="1600" dirty="0">
                <a:latin typeface="DM Sans" panose="020B0604020202020204" charset="0"/>
              </a:rPr>
              <a:t>;</a:t>
            </a:r>
          </a:p>
          <a:p>
            <a:pPr>
              <a:lnSpc>
                <a:spcPct val="150000"/>
              </a:lnSpc>
            </a:pPr>
            <a:r>
              <a:rPr lang="pt-PT" sz="1600" dirty="0">
                <a:latin typeface="DM Sans" panose="020B0604020202020204" charset="0"/>
              </a:rPr>
              <a:t>END &amp;&amp; </a:t>
            </a:r>
          </a:p>
        </p:txBody>
      </p:sp>
      <p:sp>
        <p:nvSpPr>
          <p:cNvPr id="21" name="Seta: Para Baixo 25">
            <a:extLst>
              <a:ext uri="{FF2B5EF4-FFF2-40B4-BE49-F238E27FC236}">
                <a16:creationId xmlns:a16="http://schemas.microsoft.com/office/drawing/2014/main" id="{277720D8-8A2B-8A19-21E2-E8BE4660C9E1}"/>
              </a:ext>
            </a:extLst>
          </p:cNvPr>
          <p:cNvSpPr/>
          <p:nvPr/>
        </p:nvSpPr>
        <p:spPr>
          <a:xfrm rot="16200000">
            <a:off x="447998" y="5581420"/>
            <a:ext cx="259906" cy="500627"/>
          </a:xfrm>
          <a:prstGeom prst="downArrow">
            <a:avLst>
              <a:gd name="adj1" fmla="val 36364"/>
              <a:gd name="adj2" fmla="val 59579"/>
            </a:avLst>
          </a:prstGeom>
          <a:solidFill>
            <a:srgbClr val="2AA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News Gothic MT" panose="020B0503020103020203" pitchFamily="34" charset="0"/>
            </a:endParaRPr>
          </a:p>
        </p:txBody>
      </p:sp>
      <p:sp>
        <p:nvSpPr>
          <p:cNvPr id="22" name="CaixaDeTexto 21">
            <a:extLst>
              <a:ext uri="{FF2B5EF4-FFF2-40B4-BE49-F238E27FC236}">
                <a16:creationId xmlns:a16="http://schemas.microsoft.com/office/drawing/2014/main" id="{EA243AC1-0EFF-1BA2-E71C-1A95132E44A7}"/>
              </a:ext>
            </a:extLst>
          </p:cNvPr>
          <p:cNvSpPr txBox="1"/>
          <p:nvPr/>
        </p:nvSpPr>
        <p:spPr>
          <a:xfrm>
            <a:off x="1043609" y="5317136"/>
            <a:ext cx="14401797" cy="626069"/>
          </a:xfrm>
          <a:prstGeom prst="rect">
            <a:avLst/>
          </a:prstGeom>
        </p:spPr>
        <p:txBody>
          <a:bodyPr wrap="square" lIns="0" tIns="0" rIns="0" bIns="0" rtlCol="0" anchor="t">
            <a:spAutoFit/>
          </a:bodyPr>
          <a:lstStyle>
            <a:defPPr>
              <a:defRPr lang="en-US"/>
            </a:defPPr>
            <a:lvl1pPr>
              <a:lnSpc>
                <a:spcPts val="5880"/>
              </a:lnSpc>
              <a:defRPr sz="6000">
                <a:latin typeface="DM Sans"/>
              </a:defRPr>
            </a:lvl1pPr>
          </a:lstStyle>
          <a:p>
            <a:r>
              <a:rPr lang="pt-PT" sz="1600" b="1" u="sng" dirty="0">
                <a:solidFill>
                  <a:srgbClr val="00B050"/>
                </a:solidFill>
              </a:rPr>
              <a:t>CALL </a:t>
            </a:r>
            <a:r>
              <a:rPr lang="pt-PT" sz="1600" b="1" u="sng" dirty="0" err="1">
                <a:solidFill>
                  <a:srgbClr val="00B050"/>
                </a:solidFill>
              </a:rPr>
              <a:t>GetMedicos</a:t>
            </a:r>
            <a:r>
              <a:rPr lang="pt-PT" sz="1600" b="1" u="sng" dirty="0">
                <a:solidFill>
                  <a:srgbClr val="00B050"/>
                </a:solidFill>
              </a:rPr>
              <a:t>()</a:t>
            </a:r>
          </a:p>
        </p:txBody>
      </p:sp>
      <p:sp>
        <p:nvSpPr>
          <p:cNvPr id="3" name="Subtítulo 2">
            <a:extLst>
              <a:ext uri="{FF2B5EF4-FFF2-40B4-BE49-F238E27FC236}">
                <a16:creationId xmlns:a16="http://schemas.microsoft.com/office/drawing/2014/main" id="{D5A3B0BC-21DB-A716-C491-68F11DF52DA4}"/>
              </a:ext>
            </a:extLst>
          </p:cNvPr>
          <p:cNvSpPr txBox="1">
            <a:spLocks/>
          </p:cNvSpPr>
          <p:nvPr/>
        </p:nvSpPr>
        <p:spPr>
          <a:xfrm>
            <a:off x="1658893" y="408118"/>
            <a:ext cx="9144000" cy="369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PT" sz="1600">
                <a:latin typeface="News Gothic MT" panose="020B0503020103020203" pitchFamily="34" charset="0"/>
              </a:rPr>
              <a:t>Licenciatura em Ciências da Computação</a:t>
            </a:r>
            <a:endParaRPr lang="pt-PT" sz="1600" dirty="0">
              <a:latin typeface="News Gothic MT" panose="020B0503020103020203" pitchFamily="34" charset="0"/>
            </a:endParaRPr>
          </a:p>
        </p:txBody>
      </p:sp>
      <p:sp>
        <p:nvSpPr>
          <p:cNvPr id="6" name="Retângulo 5">
            <a:extLst>
              <a:ext uri="{FF2B5EF4-FFF2-40B4-BE49-F238E27FC236}">
                <a16:creationId xmlns:a16="http://schemas.microsoft.com/office/drawing/2014/main" id="{12AF1512-A0B1-A246-C232-1738DEFE27C6}"/>
              </a:ext>
            </a:extLst>
          </p:cNvPr>
          <p:cNvSpPr/>
          <p:nvPr/>
        </p:nvSpPr>
        <p:spPr>
          <a:xfrm>
            <a:off x="10498699" y="405709"/>
            <a:ext cx="1468672" cy="369332"/>
          </a:xfrm>
          <a:prstGeom prst="rect">
            <a:avLst/>
          </a:prstGeom>
        </p:spPr>
        <p:txBody>
          <a:bodyPr wrap="none">
            <a:spAutoFit/>
          </a:bodyPr>
          <a:lstStyle/>
          <a:p>
            <a:pPr algn="ctr"/>
            <a:r>
              <a:rPr lang="pt-PT" b="1" dirty="0">
                <a:latin typeface="News Gothic MT" panose="020B0503020103020203" pitchFamily="34" charset="0"/>
              </a:rPr>
              <a:t>2023/2024</a:t>
            </a:r>
          </a:p>
        </p:txBody>
      </p:sp>
      <p:pic>
        <p:nvPicPr>
          <p:cNvPr id="7" name="Picture 2" descr="Menu">
            <a:extLst>
              <a:ext uri="{FF2B5EF4-FFF2-40B4-BE49-F238E27FC236}">
                <a16:creationId xmlns:a16="http://schemas.microsoft.com/office/drawing/2014/main" id="{D1768BDF-141A-995E-5068-6AE4B09ACE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21" y="263995"/>
            <a:ext cx="1385328" cy="67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795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Rodapé 3">
            <a:extLst>
              <a:ext uri="{FF2B5EF4-FFF2-40B4-BE49-F238E27FC236}">
                <a16:creationId xmlns:a16="http://schemas.microsoft.com/office/drawing/2014/main" id="{DC066862-ED45-0B4E-88CC-98AACE95519E}"/>
              </a:ext>
            </a:extLst>
          </p:cNvPr>
          <p:cNvSpPr>
            <a:spLocks noGrp="1"/>
          </p:cNvSpPr>
          <p:nvPr>
            <p:ph type="ftr" sz="quarter" idx="11"/>
          </p:nvPr>
        </p:nvSpPr>
        <p:spPr/>
        <p:txBody>
          <a:bodyPr/>
          <a:lstStyle/>
          <a:p>
            <a:r>
              <a:rPr lang="pt-PT" b="1" dirty="0" err="1">
                <a:solidFill>
                  <a:schemeClr val="tx1"/>
                </a:solidFill>
                <a:latin typeface="News Gothic MT" panose="020B0503020103020203" pitchFamily="34" charset="0"/>
              </a:rPr>
              <a:t>regina.sousa@algoritmi.uminho.pt</a:t>
            </a:r>
            <a:endParaRPr lang="pt-PT" b="1" dirty="0">
              <a:solidFill>
                <a:schemeClr val="tx1"/>
              </a:solidFill>
              <a:latin typeface="News Gothic MT" panose="020B0503020103020203" pitchFamily="34" charset="0"/>
            </a:endParaRPr>
          </a:p>
        </p:txBody>
      </p:sp>
      <p:sp>
        <p:nvSpPr>
          <p:cNvPr id="5" name="Marcador de Posição do Número do Diapositivo 4">
            <a:extLst>
              <a:ext uri="{FF2B5EF4-FFF2-40B4-BE49-F238E27FC236}">
                <a16:creationId xmlns:a16="http://schemas.microsoft.com/office/drawing/2014/main" id="{984CA7FC-8467-634F-A82C-BC5817D44AEC}"/>
              </a:ext>
            </a:extLst>
          </p:cNvPr>
          <p:cNvSpPr>
            <a:spLocks noGrp="1"/>
          </p:cNvSpPr>
          <p:nvPr>
            <p:ph type="sldNum" sz="quarter" idx="12"/>
          </p:nvPr>
        </p:nvSpPr>
        <p:spPr/>
        <p:txBody>
          <a:bodyPr/>
          <a:lstStyle/>
          <a:p>
            <a:fld id="{3BF0F74B-A758-0542-82E3-C2CAB1C90F06}" type="slidenum">
              <a:rPr lang="pt-PT" b="1" smtClean="0">
                <a:solidFill>
                  <a:schemeClr val="tx1"/>
                </a:solidFill>
                <a:latin typeface="News Gothic MT" panose="020B0503020103020203" pitchFamily="34" charset="0"/>
              </a:rPr>
              <a:t>14</a:t>
            </a:fld>
            <a:endParaRPr lang="pt-PT" b="1">
              <a:solidFill>
                <a:schemeClr val="tx1"/>
              </a:solidFill>
              <a:latin typeface="News Gothic MT" panose="020B0503020103020203" pitchFamily="34" charset="0"/>
            </a:endParaRPr>
          </a:p>
        </p:txBody>
      </p:sp>
      <p:sp>
        <p:nvSpPr>
          <p:cNvPr id="8" name="Marcador de Posição do Rodapé 3">
            <a:extLst>
              <a:ext uri="{FF2B5EF4-FFF2-40B4-BE49-F238E27FC236}">
                <a16:creationId xmlns:a16="http://schemas.microsoft.com/office/drawing/2014/main" id="{478E0CF3-46D4-7447-BBDB-1CC8C2D5F8F4}"/>
              </a:ext>
            </a:extLst>
          </p:cNvPr>
          <p:cNvSpPr txBox="1">
            <a:spLocks/>
          </p:cNvSpPr>
          <p:nvPr/>
        </p:nvSpPr>
        <p:spPr>
          <a:xfrm>
            <a:off x="838200" y="6356350"/>
            <a:ext cx="4114800"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b="1" dirty="0">
                <a:solidFill>
                  <a:schemeClr val="tx1"/>
                </a:solidFill>
                <a:latin typeface="News Gothic MT" panose="020B0503020103020203" pitchFamily="34" charset="0"/>
              </a:rPr>
              <a:t>Universidade do Minho</a:t>
            </a:r>
          </a:p>
        </p:txBody>
      </p:sp>
      <p:sp>
        <p:nvSpPr>
          <p:cNvPr id="14" name="Retângulo 13">
            <a:extLst>
              <a:ext uri="{FF2B5EF4-FFF2-40B4-BE49-F238E27FC236}">
                <a16:creationId xmlns:a16="http://schemas.microsoft.com/office/drawing/2014/main" id="{266032A3-7EEE-3541-B9EB-93C80B426467}"/>
              </a:ext>
            </a:extLst>
          </p:cNvPr>
          <p:cNvSpPr/>
          <p:nvPr/>
        </p:nvSpPr>
        <p:spPr>
          <a:xfrm>
            <a:off x="178217" y="1182825"/>
            <a:ext cx="4914872" cy="523220"/>
          </a:xfrm>
          <a:prstGeom prst="rect">
            <a:avLst/>
          </a:prstGeom>
        </p:spPr>
        <p:txBody>
          <a:bodyPr wrap="none">
            <a:spAutoFit/>
          </a:bodyPr>
          <a:lstStyle/>
          <a:p>
            <a:r>
              <a:rPr lang="pt-PT" sz="2800" b="1" dirty="0">
                <a:latin typeface="News Gothic MT" panose="020B0503020103020203" pitchFamily="34" charset="0"/>
              </a:rPr>
              <a:t>Procedimentos (</a:t>
            </a:r>
            <a:r>
              <a:rPr lang="pt-PT" sz="2800" b="1" dirty="0" err="1">
                <a:latin typeface="News Gothic MT" panose="020B0503020103020203" pitchFamily="34" charset="0"/>
              </a:rPr>
              <a:t>Procedure</a:t>
            </a:r>
            <a:r>
              <a:rPr lang="pt-PT" sz="2800" b="1" dirty="0">
                <a:latin typeface="News Gothic MT" panose="020B0503020103020203" pitchFamily="34" charset="0"/>
              </a:rPr>
              <a:t>)</a:t>
            </a:r>
          </a:p>
        </p:txBody>
      </p:sp>
      <p:sp>
        <p:nvSpPr>
          <p:cNvPr id="15" name="Seta: Para Baixo 25">
            <a:extLst>
              <a:ext uri="{FF2B5EF4-FFF2-40B4-BE49-F238E27FC236}">
                <a16:creationId xmlns:a16="http://schemas.microsoft.com/office/drawing/2014/main" id="{328DF9E5-57A6-CFAA-066D-0FB691510B23}"/>
              </a:ext>
            </a:extLst>
          </p:cNvPr>
          <p:cNvSpPr/>
          <p:nvPr/>
        </p:nvSpPr>
        <p:spPr>
          <a:xfrm rot="16200000">
            <a:off x="447998" y="1684392"/>
            <a:ext cx="259906" cy="500627"/>
          </a:xfrm>
          <a:prstGeom prst="downArrow">
            <a:avLst>
              <a:gd name="adj1" fmla="val 36364"/>
              <a:gd name="adj2" fmla="val 59579"/>
            </a:avLst>
          </a:prstGeom>
          <a:solidFill>
            <a:srgbClr val="2AA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News Gothic MT" panose="020B0503020103020203" pitchFamily="34" charset="0"/>
            </a:endParaRPr>
          </a:p>
        </p:txBody>
      </p:sp>
      <p:sp>
        <p:nvSpPr>
          <p:cNvPr id="16" name="CaixaDeTexto 15">
            <a:extLst>
              <a:ext uri="{FF2B5EF4-FFF2-40B4-BE49-F238E27FC236}">
                <a16:creationId xmlns:a16="http://schemas.microsoft.com/office/drawing/2014/main" id="{3668E808-957D-FDC2-CB20-882547762484}"/>
              </a:ext>
            </a:extLst>
          </p:cNvPr>
          <p:cNvSpPr txBox="1"/>
          <p:nvPr/>
        </p:nvSpPr>
        <p:spPr>
          <a:xfrm>
            <a:off x="1043609" y="1420108"/>
            <a:ext cx="14401797" cy="626069"/>
          </a:xfrm>
          <a:prstGeom prst="rect">
            <a:avLst/>
          </a:prstGeom>
        </p:spPr>
        <p:txBody>
          <a:bodyPr wrap="square" lIns="0" tIns="0" rIns="0" bIns="0" rtlCol="0" anchor="t">
            <a:spAutoFit/>
          </a:bodyPr>
          <a:lstStyle>
            <a:defPPr>
              <a:defRPr lang="en-US"/>
            </a:defPPr>
            <a:lvl1pPr>
              <a:lnSpc>
                <a:spcPts val="5880"/>
              </a:lnSpc>
              <a:defRPr sz="6000">
                <a:latin typeface="DM Sans"/>
              </a:defRPr>
            </a:lvl1pPr>
          </a:lstStyle>
          <a:p>
            <a:r>
              <a:rPr lang="pt-PT" sz="1600" b="1" u="sng" dirty="0">
                <a:solidFill>
                  <a:srgbClr val="00B050"/>
                </a:solidFill>
              </a:rPr>
              <a:t>Procedimento com parâmetros IN</a:t>
            </a:r>
          </a:p>
        </p:txBody>
      </p:sp>
      <p:sp>
        <p:nvSpPr>
          <p:cNvPr id="2" name="Retângulo 1">
            <a:extLst>
              <a:ext uri="{FF2B5EF4-FFF2-40B4-BE49-F238E27FC236}">
                <a16:creationId xmlns:a16="http://schemas.microsoft.com/office/drawing/2014/main" id="{51932B53-0379-8485-4281-71FF467CC2F9}"/>
              </a:ext>
            </a:extLst>
          </p:cNvPr>
          <p:cNvSpPr/>
          <p:nvPr/>
        </p:nvSpPr>
        <p:spPr>
          <a:xfrm>
            <a:off x="1023471" y="2210559"/>
            <a:ext cx="10313500" cy="646331"/>
          </a:xfrm>
          <a:prstGeom prst="rect">
            <a:avLst/>
          </a:prstGeom>
        </p:spPr>
        <p:txBody>
          <a:bodyPr wrap="square">
            <a:spAutoFit/>
          </a:bodyPr>
          <a:lstStyle/>
          <a:p>
            <a:pPr algn="just"/>
            <a:r>
              <a:rPr lang="en-US" dirty="0" err="1">
                <a:solidFill>
                  <a:srgbClr val="000000"/>
                </a:solidFill>
                <a:latin typeface="DM Sans" pitchFamily="2" charset="77"/>
              </a:rPr>
              <a:t>Sabemos</a:t>
            </a:r>
            <a:r>
              <a:rPr lang="en-US" dirty="0">
                <a:solidFill>
                  <a:srgbClr val="000000"/>
                </a:solidFill>
                <a:latin typeface="DM Sans" pitchFamily="2" charset="77"/>
              </a:rPr>
              <a:t> que a </a:t>
            </a:r>
            <a:r>
              <a:rPr lang="en-US" dirty="0" err="1">
                <a:solidFill>
                  <a:srgbClr val="000000"/>
                </a:solidFill>
                <a:latin typeface="DM Sans" pitchFamily="2" charset="77"/>
              </a:rPr>
              <a:t>tabela</a:t>
            </a:r>
            <a:r>
              <a:rPr lang="en-US" dirty="0">
                <a:solidFill>
                  <a:srgbClr val="000000"/>
                </a:solidFill>
                <a:latin typeface="DM Sans" pitchFamily="2" charset="77"/>
              </a:rPr>
              <a:t> de </a:t>
            </a:r>
            <a:r>
              <a:rPr lang="en-US" dirty="0" err="1">
                <a:solidFill>
                  <a:srgbClr val="000000"/>
                </a:solidFill>
                <a:latin typeface="DM Sans" pitchFamily="2" charset="77"/>
              </a:rPr>
              <a:t>preços</a:t>
            </a:r>
            <a:r>
              <a:rPr lang="en-US" dirty="0">
                <a:solidFill>
                  <a:srgbClr val="000000"/>
                </a:solidFill>
                <a:latin typeface="DM Sans" pitchFamily="2" charset="77"/>
              </a:rPr>
              <a:t> </a:t>
            </a:r>
            <a:r>
              <a:rPr lang="en-US" dirty="0" err="1">
                <a:solidFill>
                  <a:srgbClr val="000000"/>
                </a:solidFill>
                <a:latin typeface="DM Sans" pitchFamily="2" charset="77"/>
              </a:rPr>
              <a:t>está</a:t>
            </a:r>
            <a:r>
              <a:rPr lang="en-US" dirty="0">
                <a:solidFill>
                  <a:srgbClr val="000000"/>
                </a:solidFill>
                <a:latin typeface="DM Sans" pitchFamily="2" charset="77"/>
              </a:rPr>
              <a:t> </a:t>
            </a:r>
            <a:r>
              <a:rPr lang="en-US" dirty="0" err="1">
                <a:solidFill>
                  <a:srgbClr val="000000"/>
                </a:solidFill>
                <a:latin typeface="DM Sans" pitchFamily="2" charset="77"/>
              </a:rPr>
              <a:t>constantemente</a:t>
            </a:r>
            <a:r>
              <a:rPr lang="en-US" dirty="0">
                <a:solidFill>
                  <a:srgbClr val="000000"/>
                </a:solidFill>
                <a:latin typeface="DM Sans" pitchFamily="2" charset="77"/>
              </a:rPr>
              <a:t> </a:t>
            </a:r>
            <a:r>
              <a:rPr lang="en-US" dirty="0" err="1">
                <a:solidFill>
                  <a:srgbClr val="000000"/>
                </a:solidFill>
                <a:latin typeface="DM Sans" pitchFamily="2" charset="77"/>
              </a:rPr>
              <a:t>sujeita</a:t>
            </a:r>
            <a:r>
              <a:rPr lang="en-US" dirty="0">
                <a:solidFill>
                  <a:srgbClr val="000000"/>
                </a:solidFill>
                <a:latin typeface="DM Sans" pitchFamily="2" charset="77"/>
              </a:rPr>
              <a:t> a </a:t>
            </a:r>
            <a:r>
              <a:rPr lang="en-US" dirty="0" err="1">
                <a:solidFill>
                  <a:srgbClr val="000000"/>
                </a:solidFill>
                <a:latin typeface="DM Sans" pitchFamily="2" charset="77"/>
              </a:rPr>
              <a:t>alterações</a:t>
            </a:r>
            <a:r>
              <a:rPr lang="en-US" dirty="0">
                <a:solidFill>
                  <a:srgbClr val="000000"/>
                </a:solidFill>
                <a:latin typeface="DM Sans" pitchFamily="2" charset="77"/>
              </a:rPr>
              <a:t>. De </a:t>
            </a:r>
            <a:r>
              <a:rPr lang="en-US" dirty="0" err="1">
                <a:solidFill>
                  <a:srgbClr val="000000"/>
                </a:solidFill>
                <a:latin typeface="DM Sans" pitchFamily="2" charset="77"/>
              </a:rPr>
              <a:t>seguida</a:t>
            </a:r>
            <a:r>
              <a:rPr lang="en-US" dirty="0">
                <a:solidFill>
                  <a:srgbClr val="000000"/>
                </a:solidFill>
                <a:latin typeface="DM Sans" pitchFamily="2" charset="77"/>
              </a:rPr>
              <a:t>, </a:t>
            </a:r>
            <a:r>
              <a:rPr lang="en-US" dirty="0" err="1">
                <a:solidFill>
                  <a:srgbClr val="000000"/>
                </a:solidFill>
                <a:latin typeface="DM Sans" pitchFamily="2" charset="77"/>
              </a:rPr>
              <a:t>encontra</a:t>
            </a:r>
            <a:r>
              <a:rPr lang="en-US" dirty="0">
                <a:solidFill>
                  <a:srgbClr val="000000"/>
                </a:solidFill>
                <a:latin typeface="DM Sans" pitchFamily="2" charset="77"/>
              </a:rPr>
              <a:t>-se </a:t>
            </a:r>
            <a:r>
              <a:rPr lang="en-US" dirty="0" err="1">
                <a:solidFill>
                  <a:srgbClr val="000000"/>
                </a:solidFill>
                <a:latin typeface="DM Sans" pitchFamily="2" charset="77"/>
              </a:rPr>
              <a:t>uma</a:t>
            </a:r>
            <a:r>
              <a:rPr lang="en-US" dirty="0">
                <a:solidFill>
                  <a:srgbClr val="000000"/>
                </a:solidFill>
                <a:latin typeface="DM Sans" pitchFamily="2" charset="77"/>
              </a:rPr>
              <a:t> </a:t>
            </a:r>
            <a:r>
              <a:rPr lang="en-US" dirty="0" err="1">
                <a:solidFill>
                  <a:srgbClr val="000000"/>
                </a:solidFill>
                <a:latin typeface="DM Sans" pitchFamily="2" charset="77"/>
              </a:rPr>
              <a:t>rotina</a:t>
            </a:r>
            <a:r>
              <a:rPr lang="en-US" dirty="0">
                <a:solidFill>
                  <a:srgbClr val="000000"/>
                </a:solidFill>
                <a:latin typeface="DM Sans" pitchFamily="2" charset="77"/>
              </a:rPr>
              <a:t> para </a:t>
            </a:r>
            <a:r>
              <a:rPr lang="en-US" dirty="0" err="1">
                <a:solidFill>
                  <a:srgbClr val="000000"/>
                </a:solidFill>
                <a:latin typeface="DM Sans" pitchFamily="2" charset="77"/>
              </a:rPr>
              <a:t>atualizar</a:t>
            </a:r>
            <a:r>
              <a:rPr lang="en-US" dirty="0">
                <a:solidFill>
                  <a:srgbClr val="000000"/>
                </a:solidFill>
                <a:latin typeface="DM Sans" pitchFamily="2" charset="77"/>
              </a:rPr>
              <a:t> o </a:t>
            </a:r>
            <a:r>
              <a:rPr lang="en-US" dirty="0" err="1">
                <a:solidFill>
                  <a:srgbClr val="000000"/>
                </a:solidFill>
                <a:latin typeface="DM Sans" pitchFamily="2" charset="77"/>
              </a:rPr>
              <a:t>preço</a:t>
            </a:r>
            <a:r>
              <a:rPr lang="en-US" dirty="0">
                <a:solidFill>
                  <a:srgbClr val="000000"/>
                </a:solidFill>
                <a:latin typeface="DM Sans" pitchFamily="2" charset="77"/>
              </a:rPr>
              <a:t> de um </a:t>
            </a:r>
            <a:r>
              <a:rPr lang="en-US" dirty="0" err="1">
                <a:solidFill>
                  <a:srgbClr val="000000"/>
                </a:solidFill>
                <a:latin typeface="DM Sans" pitchFamily="2" charset="77"/>
              </a:rPr>
              <a:t>determinado</a:t>
            </a:r>
            <a:r>
              <a:rPr lang="en-US" dirty="0">
                <a:solidFill>
                  <a:srgbClr val="000000"/>
                </a:solidFill>
                <a:latin typeface="DM Sans" pitchFamily="2" charset="77"/>
              </a:rPr>
              <a:t> </a:t>
            </a:r>
            <a:r>
              <a:rPr lang="en-US" dirty="0" err="1">
                <a:solidFill>
                  <a:srgbClr val="000000"/>
                </a:solidFill>
                <a:latin typeface="DM Sans" pitchFamily="2" charset="77"/>
              </a:rPr>
              <a:t>procedimento</a:t>
            </a:r>
            <a:r>
              <a:rPr lang="en-US" dirty="0">
                <a:solidFill>
                  <a:srgbClr val="000000"/>
                </a:solidFill>
                <a:latin typeface="DM Sans" pitchFamily="2" charset="77"/>
              </a:rPr>
              <a:t> </a:t>
            </a:r>
            <a:r>
              <a:rPr lang="en-US" dirty="0" err="1">
                <a:solidFill>
                  <a:srgbClr val="000000"/>
                </a:solidFill>
                <a:latin typeface="DM Sans" pitchFamily="2" charset="77"/>
              </a:rPr>
              <a:t>clínico</a:t>
            </a:r>
            <a:r>
              <a:rPr lang="en-US" dirty="0">
                <a:solidFill>
                  <a:srgbClr val="000000"/>
                </a:solidFill>
                <a:latin typeface="DM Sans" pitchFamily="2" charset="77"/>
              </a:rPr>
              <a:t>.</a:t>
            </a:r>
          </a:p>
        </p:txBody>
      </p:sp>
      <p:sp>
        <p:nvSpPr>
          <p:cNvPr id="17" name="Retângulo 16">
            <a:extLst>
              <a:ext uri="{FF2B5EF4-FFF2-40B4-BE49-F238E27FC236}">
                <a16:creationId xmlns:a16="http://schemas.microsoft.com/office/drawing/2014/main" id="{FC4422BD-0C86-655C-6A2D-F4D8D15BD234}"/>
              </a:ext>
            </a:extLst>
          </p:cNvPr>
          <p:cNvSpPr/>
          <p:nvPr/>
        </p:nvSpPr>
        <p:spPr>
          <a:xfrm>
            <a:off x="1023471" y="2893311"/>
            <a:ext cx="10515924" cy="2349212"/>
          </a:xfrm>
          <a:prstGeom prst="rect">
            <a:avLst/>
          </a:prstGeom>
          <a:solidFill>
            <a:srgbClr val="84C19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8" name="CaixaDeTexto 17">
            <a:extLst>
              <a:ext uri="{FF2B5EF4-FFF2-40B4-BE49-F238E27FC236}">
                <a16:creationId xmlns:a16="http://schemas.microsoft.com/office/drawing/2014/main" id="{4966E53E-B398-70B7-55C6-D79529EB9E78}"/>
              </a:ext>
            </a:extLst>
          </p:cNvPr>
          <p:cNvSpPr txBox="1"/>
          <p:nvPr/>
        </p:nvSpPr>
        <p:spPr>
          <a:xfrm>
            <a:off x="1272079" y="2967925"/>
            <a:ext cx="10364521" cy="2274597"/>
          </a:xfrm>
          <a:prstGeom prst="rect">
            <a:avLst/>
          </a:prstGeom>
          <a:noFill/>
        </p:spPr>
        <p:txBody>
          <a:bodyPr wrap="square" rtlCol="0">
            <a:spAutoFit/>
          </a:bodyPr>
          <a:lstStyle/>
          <a:p>
            <a:pPr>
              <a:lnSpc>
                <a:spcPct val="150000"/>
              </a:lnSpc>
            </a:pPr>
            <a:r>
              <a:rPr lang="pt-PT" sz="1600" dirty="0">
                <a:latin typeface="DM Sans" panose="020B0604020202020204" charset="0"/>
              </a:rPr>
              <a:t>DELIMITER &amp;&amp;  </a:t>
            </a:r>
          </a:p>
          <a:p>
            <a:pPr>
              <a:lnSpc>
                <a:spcPct val="150000"/>
              </a:lnSpc>
            </a:pPr>
            <a:r>
              <a:rPr lang="pt-PT" sz="1600" dirty="0">
                <a:latin typeface="DM Sans" panose="020B0604020202020204" charset="0"/>
              </a:rPr>
              <a:t>CREATE PROCEDURE </a:t>
            </a:r>
            <a:r>
              <a:rPr lang="pt-PT" sz="1600" dirty="0" err="1">
                <a:latin typeface="DM Sans" panose="020B0604020202020204" charset="0"/>
              </a:rPr>
              <a:t>UpdateProcedimento</a:t>
            </a:r>
            <a:r>
              <a:rPr lang="pt-PT" sz="1600" dirty="0">
                <a:latin typeface="DM Sans" panose="020B0604020202020204" charset="0"/>
              </a:rPr>
              <a:t> (IN </a:t>
            </a:r>
            <a:r>
              <a:rPr lang="pt-PT" sz="1600" dirty="0" err="1">
                <a:latin typeface="DM Sans" panose="020B0604020202020204" charset="0"/>
              </a:rPr>
              <a:t>proc</a:t>
            </a:r>
            <a:r>
              <a:rPr lang="pt-PT" sz="1600" dirty="0">
                <a:latin typeface="DM Sans" panose="020B0604020202020204" charset="0"/>
              </a:rPr>
              <a:t> INT, IN </a:t>
            </a:r>
            <a:r>
              <a:rPr lang="pt-PT" sz="1600" dirty="0" err="1">
                <a:latin typeface="DM Sans" panose="020B0604020202020204" charset="0"/>
              </a:rPr>
              <a:t>new_preco</a:t>
            </a:r>
            <a:r>
              <a:rPr lang="pt-PT" sz="1600" dirty="0">
                <a:latin typeface="DM Sans" panose="020B0604020202020204" charset="0"/>
              </a:rPr>
              <a:t> DECIMAL(5,2))</a:t>
            </a:r>
          </a:p>
          <a:p>
            <a:pPr>
              <a:lnSpc>
                <a:spcPct val="150000"/>
              </a:lnSpc>
            </a:pPr>
            <a:r>
              <a:rPr lang="pt-PT" sz="1600" dirty="0">
                <a:latin typeface="DM Sans" panose="020B0604020202020204" charset="0"/>
              </a:rPr>
              <a:t>BEGIN    </a:t>
            </a:r>
          </a:p>
          <a:p>
            <a:pPr>
              <a:lnSpc>
                <a:spcPct val="150000"/>
              </a:lnSpc>
            </a:pPr>
            <a:r>
              <a:rPr lang="pt-PT" sz="1600" dirty="0">
                <a:latin typeface="DM Sans" panose="020B0604020202020204" charset="0"/>
              </a:rPr>
              <a:t>    UPDATE procedimentos SET </a:t>
            </a:r>
            <a:r>
              <a:rPr lang="pt-PT" sz="1600" dirty="0" err="1">
                <a:latin typeface="DM Sans" panose="020B0604020202020204" charset="0"/>
              </a:rPr>
              <a:t>preco</a:t>
            </a:r>
            <a:r>
              <a:rPr lang="pt-PT" sz="1600" dirty="0">
                <a:latin typeface="DM Sans" panose="020B0604020202020204" charset="0"/>
              </a:rPr>
              <a:t> = </a:t>
            </a:r>
            <a:r>
              <a:rPr lang="pt-PT" sz="1600" dirty="0" err="1">
                <a:latin typeface="DM Sans" panose="020B0604020202020204" charset="0"/>
              </a:rPr>
              <a:t>new_preco</a:t>
            </a:r>
            <a:r>
              <a:rPr lang="pt-PT" sz="1600" dirty="0">
                <a:latin typeface="DM Sans" panose="020B0604020202020204" charset="0"/>
              </a:rPr>
              <a:t> </a:t>
            </a:r>
            <a:r>
              <a:rPr lang="pt-PT" sz="1600" dirty="0" err="1">
                <a:latin typeface="DM Sans" panose="020B0604020202020204" charset="0"/>
              </a:rPr>
              <a:t>where</a:t>
            </a:r>
            <a:r>
              <a:rPr lang="pt-PT" sz="1600" dirty="0">
                <a:latin typeface="DM Sans" panose="020B0604020202020204" charset="0"/>
              </a:rPr>
              <a:t> </a:t>
            </a:r>
            <a:r>
              <a:rPr lang="pt-PT" sz="1600" dirty="0" err="1">
                <a:latin typeface="DM Sans" panose="020B0604020202020204" charset="0"/>
              </a:rPr>
              <a:t>cod_procedimento</a:t>
            </a:r>
            <a:r>
              <a:rPr lang="pt-PT" sz="1600" dirty="0">
                <a:latin typeface="DM Sans" panose="020B0604020202020204" charset="0"/>
              </a:rPr>
              <a:t>=</a:t>
            </a:r>
            <a:r>
              <a:rPr lang="pt-PT" sz="1600" dirty="0" err="1">
                <a:latin typeface="DM Sans" panose="020B0604020202020204" charset="0"/>
              </a:rPr>
              <a:t>proc</a:t>
            </a:r>
            <a:r>
              <a:rPr lang="pt-PT" sz="1600" i="1" dirty="0">
                <a:latin typeface="DM Sans" panose="020B0604020202020204" charset="0"/>
              </a:rPr>
              <a:t>;</a:t>
            </a:r>
          </a:p>
          <a:p>
            <a:pPr>
              <a:lnSpc>
                <a:spcPct val="150000"/>
              </a:lnSpc>
            </a:pPr>
            <a:r>
              <a:rPr lang="pt-PT" sz="1600" dirty="0">
                <a:latin typeface="DM Sans" panose="020B0604020202020204" charset="0"/>
              </a:rPr>
              <a:t>END &amp;&amp;  </a:t>
            </a:r>
          </a:p>
          <a:p>
            <a:pPr>
              <a:lnSpc>
                <a:spcPct val="150000"/>
              </a:lnSpc>
            </a:pPr>
            <a:r>
              <a:rPr lang="pt-PT" sz="1600" dirty="0">
                <a:latin typeface="DM Sans" panose="020B0604020202020204" charset="0"/>
              </a:rPr>
              <a:t>DELIMITER; </a:t>
            </a:r>
          </a:p>
        </p:txBody>
      </p:sp>
      <p:sp>
        <p:nvSpPr>
          <p:cNvPr id="21" name="Seta: Para Baixo 25">
            <a:extLst>
              <a:ext uri="{FF2B5EF4-FFF2-40B4-BE49-F238E27FC236}">
                <a16:creationId xmlns:a16="http://schemas.microsoft.com/office/drawing/2014/main" id="{277720D8-8A2B-8A19-21E2-E8BE4660C9E1}"/>
              </a:ext>
            </a:extLst>
          </p:cNvPr>
          <p:cNvSpPr/>
          <p:nvPr/>
        </p:nvSpPr>
        <p:spPr>
          <a:xfrm rot="16200000">
            <a:off x="447998" y="5581420"/>
            <a:ext cx="259906" cy="500627"/>
          </a:xfrm>
          <a:prstGeom prst="downArrow">
            <a:avLst>
              <a:gd name="adj1" fmla="val 36364"/>
              <a:gd name="adj2" fmla="val 59579"/>
            </a:avLst>
          </a:prstGeom>
          <a:solidFill>
            <a:srgbClr val="2AA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News Gothic MT" panose="020B0503020103020203" pitchFamily="34" charset="0"/>
            </a:endParaRPr>
          </a:p>
        </p:txBody>
      </p:sp>
      <p:sp>
        <p:nvSpPr>
          <p:cNvPr id="22" name="CaixaDeTexto 21">
            <a:extLst>
              <a:ext uri="{FF2B5EF4-FFF2-40B4-BE49-F238E27FC236}">
                <a16:creationId xmlns:a16="http://schemas.microsoft.com/office/drawing/2014/main" id="{EA243AC1-0EFF-1BA2-E71C-1A95132E44A7}"/>
              </a:ext>
            </a:extLst>
          </p:cNvPr>
          <p:cNvSpPr txBox="1"/>
          <p:nvPr/>
        </p:nvSpPr>
        <p:spPr>
          <a:xfrm>
            <a:off x="1043609" y="5317136"/>
            <a:ext cx="14401797" cy="626069"/>
          </a:xfrm>
          <a:prstGeom prst="rect">
            <a:avLst/>
          </a:prstGeom>
        </p:spPr>
        <p:txBody>
          <a:bodyPr wrap="square" lIns="0" tIns="0" rIns="0" bIns="0" rtlCol="0" anchor="t">
            <a:spAutoFit/>
          </a:bodyPr>
          <a:lstStyle>
            <a:defPPr>
              <a:defRPr lang="en-US"/>
            </a:defPPr>
            <a:lvl1pPr>
              <a:lnSpc>
                <a:spcPts val="5880"/>
              </a:lnSpc>
              <a:defRPr sz="6000">
                <a:latin typeface="DM Sans"/>
              </a:defRPr>
            </a:lvl1pPr>
          </a:lstStyle>
          <a:p>
            <a:r>
              <a:rPr lang="pt-PT" sz="1600" dirty="0"/>
              <a:t>CALL </a:t>
            </a:r>
            <a:r>
              <a:rPr lang="pt-PT" sz="1600" dirty="0" err="1"/>
              <a:t>UpdateProcedimento</a:t>
            </a:r>
            <a:r>
              <a:rPr lang="pt-PT" sz="1600" dirty="0"/>
              <a:t>(3000, 10.15);</a:t>
            </a:r>
            <a:endParaRPr lang="en-US" sz="1600" dirty="0"/>
          </a:p>
        </p:txBody>
      </p:sp>
      <p:sp>
        <p:nvSpPr>
          <p:cNvPr id="3" name="Subtítulo 2">
            <a:extLst>
              <a:ext uri="{FF2B5EF4-FFF2-40B4-BE49-F238E27FC236}">
                <a16:creationId xmlns:a16="http://schemas.microsoft.com/office/drawing/2014/main" id="{703C48B1-7FB2-D2C8-1C41-A9DD3DED29FC}"/>
              </a:ext>
            </a:extLst>
          </p:cNvPr>
          <p:cNvSpPr txBox="1">
            <a:spLocks/>
          </p:cNvSpPr>
          <p:nvPr/>
        </p:nvSpPr>
        <p:spPr>
          <a:xfrm>
            <a:off x="1658893" y="408118"/>
            <a:ext cx="9144000" cy="369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PT" sz="1600">
                <a:latin typeface="News Gothic MT" panose="020B0503020103020203" pitchFamily="34" charset="0"/>
              </a:rPr>
              <a:t>Licenciatura em Ciências da Computação</a:t>
            </a:r>
            <a:endParaRPr lang="pt-PT" sz="1600" dirty="0">
              <a:latin typeface="News Gothic MT" panose="020B0503020103020203" pitchFamily="34" charset="0"/>
            </a:endParaRPr>
          </a:p>
        </p:txBody>
      </p:sp>
      <p:sp>
        <p:nvSpPr>
          <p:cNvPr id="6" name="Retângulo 5">
            <a:extLst>
              <a:ext uri="{FF2B5EF4-FFF2-40B4-BE49-F238E27FC236}">
                <a16:creationId xmlns:a16="http://schemas.microsoft.com/office/drawing/2014/main" id="{D793B751-FB63-7659-98CA-DBA72E4BF9BD}"/>
              </a:ext>
            </a:extLst>
          </p:cNvPr>
          <p:cNvSpPr/>
          <p:nvPr/>
        </p:nvSpPr>
        <p:spPr>
          <a:xfrm>
            <a:off x="10498699" y="405709"/>
            <a:ext cx="1468672" cy="369332"/>
          </a:xfrm>
          <a:prstGeom prst="rect">
            <a:avLst/>
          </a:prstGeom>
        </p:spPr>
        <p:txBody>
          <a:bodyPr wrap="none">
            <a:spAutoFit/>
          </a:bodyPr>
          <a:lstStyle/>
          <a:p>
            <a:pPr algn="ctr"/>
            <a:r>
              <a:rPr lang="pt-PT" b="1" dirty="0">
                <a:latin typeface="News Gothic MT" panose="020B0503020103020203" pitchFamily="34" charset="0"/>
              </a:rPr>
              <a:t>2023/2024</a:t>
            </a:r>
          </a:p>
        </p:txBody>
      </p:sp>
      <p:pic>
        <p:nvPicPr>
          <p:cNvPr id="7" name="Picture 2" descr="Menu">
            <a:extLst>
              <a:ext uri="{FF2B5EF4-FFF2-40B4-BE49-F238E27FC236}">
                <a16:creationId xmlns:a16="http://schemas.microsoft.com/office/drawing/2014/main" id="{090C6C3D-58EC-1A23-0F96-0022142E24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21" y="263995"/>
            <a:ext cx="1385328" cy="67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095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Rodapé 3">
            <a:extLst>
              <a:ext uri="{FF2B5EF4-FFF2-40B4-BE49-F238E27FC236}">
                <a16:creationId xmlns:a16="http://schemas.microsoft.com/office/drawing/2014/main" id="{DC066862-ED45-0B4E-88CC-98AACE95519E}"/>
              </a:ext>
            </a:extLst>
          </p:cNvPr>
          <p:cNvSpPr>
            <a:spLocks noGrp="1"/>
          </p:cNvSpPr>
          <p:nvPr>
            <p:ph type="ftr" sz="quarter" idx="11"/>
          </p:nvPr>
        </p:nvSpPr>
        <p:spPr/>
        <p:txBody>
          <a:bodyPr/>
          <a:lstStyle/>
          <a:p>
            <a:r>
              <a:rPr lang="pt-PT" b="1" dirty="0" err="1">
                <a:solidFill>
                  <a:schemeClr val="tx1"/>
                </a:solidFill>
                <a:latin typeface="News Gothic MT" panose="020B0503020103020203" pitchFamily="34" charset="0"/>
              </a:rPr>
              <a:t>regina.sousa@algoritmi.uminho.pt</a:t>
            </a:r>
            <a:endParaRPr lang="pt-PT" b="1" dirty="0">
              <a:solidFill>
                <a:schemeClr val="tx1"/>
              </a:solidFill>
              <a:latin typeface="News Gothic MT" panose="020B0503020103020203" pitchFamily="34" charset="0"/>
            </a:endParaRPr>
          </a:p>
        </p:txBody>
      </p:sp>
      <p:sp>
        <p:nvSpPr>
          <p:cNvPr id="5" name="Marcador de Posição do Número do Diapositivo 4">
            <a:extLst>
              <a:ext uri="{FF2B5EF4-FFF2-40B4-BE49-F238E27FC236}">
                <a16:creationId xmlns:a16="http://schemas.microsoft.com/office/drawing/2014/main" id="{984CA7FC-8467-634F-A82C-BC5817D44AEC}"/>
              </a:ext>
            </a:extLst>
          </p:cNvPr>
          <p:cNvSpPr>
            <a:spLocks noGrp="1"/>
          </p:cNvSpPr>
          <p:nvPr>
            <p:ph type="sldNum" sz="quarter" idx="12"/>
          </p:nvPr>
        </p:nvSpPr>
        <p:spPr/>
        <p:txBody>
          <a:bodyPr/>
          <a:lstStyle/>
          <a:p>
            <a:fld id="{3BF0F74B-A758-0542-82E3-C2CAB1C90F06}" type="slidenum">
              <a:rPr lang="pt-PT" b="1" smtClean="0">
                <a:solidFill>
                  <a:schemeClr val="tx1"/>
                </a:solidFill>
                <a:latin typeface="News Gothic MT" panose="020B0503020103020203" pitchFamily="34" charset="0"/>
              </a:rPr>
              <a:t>15</a:t>
            </a:fld>
            <a:endParaRPr lang="pt-PT" b="1">
              <a:solidFill>
                <a:schemeClr val="tx1"/>
              </a:solidFill>
              <a:latin typeface="News Gothic MT" panose="020B0503020103020203" pitchFamily="34" charset="0"/>
            </a:endParaRPr>
          </a:p>
        </p:txBody>
      </p:sp>
      <p:sp>
        <p:nvSpPr>
          <p:cNvPr id="8" name="Marcador de Posição do Rodapé 3">
            <a:extLst>
              <a:ext uri="{FF2B5EF4-FFF2-40B4-BE49-F238E27FC236}">
                <a16:creationId xmlns:a16="http://schemas.microsoft.com/office/drawing/2014/main" id="{478E0CF3-46D4-7447-BBDB-1CC8C2D5F8F4}"/>
              </a:ext>
            </a:extLst>
          </p:cNvPr>
          <p:cNvSpPr txBox="1">
            <a:spLocks/>
          </p:cNvSpPr>
          <p:nvPr/>
        </p:nvSpPr>
        <p:spPr>
          <a:xfrm>
            <a:off x="838200" y="6356350"/>
            <a:ext cx="4114800"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b="1" dirty="0">
                <a:solidFill>
                  <a:schemeClr val="tx1"/>
                </a:solidFill>
                <a:latin typeface="News Gothic MT" panose="020B0503020103020203" pitchFamily="34" charset="0"/>
              </a:rPr>
              <a:t>Universidade do Minho</a:t>
            </a:r>
          </a:p>
        </p:txBody>
      </p:sp>
      <p:sp>
        <p:nvSpPr>
          <p:cNvPr id="14" name="Retângulo 13">
            <a:extLst>
              <a:ext uri="{FF2B5EF4-FFF2-40B4-BE49-F238E27FC236}">
                <a16:creationId xmlns:a16="http://schemas.microsoft.com/office/drawing/2014/main" id="{266032A3-7EEE-3541-B9EB-93C80B426467}"/>
              </a:ext>
            </a:extLst>
          </p:cNvPr>
          <p:cNvSpPr/>
          <p:nvPr/>
        </p:nvSpPr>
        <p:spPr>
          <a:xfrm>
            <a:off x="178217" y="1182825"/>
            <a:ext cx="4914872" cy="523220"/>
          </a:xfrm>
          <a:prstGeom prst="rect">
            <a:avLst/>
          </a:prstGeom>
        </p:spPr>
        <p:txBody>
          <a:bodyPr wrap="none">
            <a:spAutoFit/>
          </a:bodyPr>
          <a:lstStyle/>
          <a:p>
            <a:r>
              <a:rPr lang="pt-PT" sz="2800" b="1" dirty="0">
                <a:latin typeface="News Gothic MT" panose="020B0503020103020203" pitchFamily="34" charset="0"/>
              </a:rPr>
              <a:t>Procedimentos (</a:t>
            </a:r>
            <a:r>
              <a:rPr lang="pt-PT" sz="2800" b="1" dirty="0" err="1">
                <a:latin typeface="News Gothic MT" panose="020B0503020103020203" pitchFamily="34" charset="0"/>
              </a:rPr>
              <a:t>Procedure</a:t>
            </a:r>
            <a:r>
              <a:rPr lang="pt-PT" sz="2800" b="1" dirty="0">
                <a:latin typeface="News Gothic MT" panose="020B0503020103020203" pitchFamily="34" charset="0"/>
              </a:rPr>
              <a:t>)</a:t>
            </a:r>
          </a:p>
        </p:txBody>
      </p:sp>
      <p:sp>
        <p:nvSpPr>
          <p:cNvPr id="15" name="Seta: Para Baixo 25">
            <a:extLst>
              <a:ext uri="{FF2B5EF4-FFF2-40B4-BE49-F238E27FC236}">
                <a16:creationId xmlns:a16="http://schemas.microsoft.com/office/drawing/2014/main" id="{328DF9E5-57A6-CFAA-066D-0FB691510B23}"/>
              </a:ext>
            </a:extLst>
          </p:cNvPr>
          <p:cNvSpPr/>
          <p:nvPr/>
        </p:nvSpPr>
        <p:spPr>
          <a:xfrm rot="16200000">
            <a:off x="447998" y="1684392"/>
            <a:ext cx="259906" cy="500627"/>
          </a:xfrm>
          <a:prstGeom prst="downArrow">
            <a:avLst>
              <a:gd name="adj1" fmla="val 36364"/>
              <a:gd name="adj2" fmla="val 59579"/>
            </a:avLst>
          </a:prstGeom>
          <a:solidFill>
            <a:srgbClr val="2AA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News Gothic MT" panose="020B0503020103020203" pitchFamily="34" charset="0"/>
            </a:endParaRPr>
          </a:p>
        </p:txBody>
      </p:sp>
      <p:sp>
        <p:nvSpPr>
          <p:cNvPr id="16" name="CaixaDeTexto 15">
            <a:extLst>
              <a:ext uri="{FF2B5EF4-FFF2-40B4-BE49-F238E27FC236}">
                <a16:creationId xmlns:a16="http://schemas.microsoft.com/office/drawing/2014/main" id="{3668E808-957D-FDC2-CB20-882547762484}"/>
              </a:ext>
            </a:extLst>
          </p:cNvPr>
          <p:cNvSpPr txBox="1"/>
          <p:nvPr/>
        </p:nvSpPr>
        <p:spPr>
          <a:xfrm>
            <a:off x="1043609" y="1420108"/>
            <a:ext cx="14401797" cy="626069"/>
          </a:xfrm>
          <a:prstGeom prst="rect">
            <a:avLst/>
          </a:prstGeom>
        </p:spPr>
        <p:txBody>
          <a:bodyPr wrap="square" lIns="0" tIns="0" rIns="0" bIns="0" rtlCol="0" anchor="t">
            <a:spAutoFit/>
          </a:bodyPr>
          <a:lstStyle>
            <a:defPPr>
              <a:defRPr lang="en-US"/>
            </a:defPPr>
            <a:lvl1pPr>
              <a:lnSpc>
                <a:spcPts val="5880"/>
              </a:lnSpc>
              <a:defRPr sz="6000">
                <a:latin typeface="DM Sans"/>
              </a:defRPr>
            </a:lvl1pPr>
          </a:lstStyle>
          <a:p>
            <a:r>
              <a:rPr lang="pt-PT" sz="1600" b="1" u="sng" dirty="0">
                <a:solidFill>
                  <a:srgbClr val="00B050"/>
                </a:solidFill>
              </a:rPr>
              <a:t>Procedimento com parâmetros OUT</a:t>
            </a:r>
          </a:p>
        </p:txBody>
      </p:sp>
      <p:sp>
        <p:nvSpPr>
          <p:cNvPr id="2" name="Retângulo 1">
            <a:extLst>
              <a:ext uri="{FF2B5EF4-FFF2-40B4-BE49-F238E27FC236}">
                <a16:creationId xmlns:a16="http://schemas.microsoft.com/office/drawing/2014/main" id="{51932B53-0379-8485-4281-71FF467CC2F9}"/>
              </a:ext>
            </a:extLst>
          </p:cNvPr>
          <p:cNvSpPr/>
          <p:nvPr/>
        </p:nvSpPr>
        <p:spPr>
          <a:xfrm>
            <a:off x="327636" y="2210559"/>
            <a:ext cx="11308963" cy="1166601"/>
          </a:xfrm>
          <a:prstGeom prst="rect">
            <a:avLst/>
          </a:prstGeom>
        </p:spPr>
        <p:txBody>
          <a:bodyPr wrap="square">
            <a:spAutoFit/>
          </a:bodyPr>
          <a:lstStyle/>
          <a:p>
            <a:pPr algn="just">
              <a:lnSpc>
                <a:spcPct val="150000"/>
              </a:lnSpc>
            </a:pPr>
            <a:r>
              <a:rPr lang="en-US" sz="1600" dirty="0" err="1">
                <a:latin typeface="News Gothic MT" panose="020B0503020103020203" pitchFamily="34" charset="0"/>
              </a:rPr>
              <a:t>Sabemos</a:t>
            </a:r>
            <a:r>
              <a:rPr lang="en-US" sz="1600" dirty="0">
                <a:latin typeface="News Gothic MT" panose="020B0503020103020203" pitchFamily="34" charset="0"/>
              </a:rPr>
              <a:t> que um hospital </a:t>
            </a:r>
            <a:r>
              <a:rPr lang="en-US" sz="1600" dirty="0" err="1">
                <a:latin typeface="News Gothic MT" panose="020B0503020103020203" pitchFamily="34" charset="0"/>
              </a:rPr>
              <a:t>está</a:t>
            </a:r>
            <a:r>
              <a:rPr lang="en-US" sz="1600" dirty="0">
                <a:latin typeface="News Gothic MT" panose="020B0503020103020203" pitchFamily="34" charset="0"/>
              </a:rPr>
              <a:t> </a:t>
            </a:r>
            <a:r>
              <a:rPr lang="en-US" sz="1600" dirty="0" err="1">
                <a:latin typeface="News Gothic MT" panose="020B0503020103020203" pitchFamily="34" charset="0"/>
              </a:rPr>
              <a:t>constantemente</a:t>
            </a:r>
            <a:r>
              <a:rPr lang="en-US" sz="1600" dirty="0">
                <a:latin typeface="News Gothic MT" panose="020B0503020103020203" pitchFamily="34" charset="0"/>
              </a:rPr>
              <a:t> </a:t>
            </a:r>
            <a:r>
              <a:rPr lang="en-US" sz="1600" dirty="0" err="1">
                <a:latin typeface="News Gothic MT" panose="020B0503020103020203" pitchFamily="34" charset="0"/>
              </a:rPr>
              <a:t>sujeito</a:t>
            </a:r>
            <a:r>
              <a:rPr lang="en-US" sz="1600" dirty="0">
                <a:latin typeface="News Gothic MT" panose="020B0503020103020203" pitchFamily="34" charset="0"/>
              </a:rPr>
              <a:t> a </a:t>
            </a:r>
            <a:r>
              <a:rPr lang="en-US" sz="1600" dirty="0" err="1">
                <a:latin typeface="News Gothic MT" panose="020B0503020103020203" pitchFamily="34" charset="0"/>
              </a:rPr>
              <a:t>auditorias</a:t>
            </a:r>
            <a:r>
              <a:rPr lang="en-US" sz="1600" dirty="0">
                <a:latin typeface="News Gothic MT" panose="020B0503020103020203" pitchFamily="34" charset="0"/>
              </a:rPr>
              <a:t> e a </a:t>
            </a:r>
            <a:r>
              <a:rPr lang="en-US" sz="1600" dirty="0" err="1">
                <a:latin typeface="News Gothic MT" panose="020B0503020103020203" pitchFamily="34" charset="0"/>
              </a:rPr>
              <a:t>processos</a:t>
            </a:r>
            <a:r>
              <a:rPr lang="en-US" sz="1600" dirty="0">
                <a:latin typeface="News Gothic MT" panose="020B0503020103020203" pitchFamily="34" charset="0"/>
              </a:rPr>
              <a:t> de </a:t>
            </a:r>
            <a:r>
              <a:rPr lang="en-US" sz="1600" dirty="0" err="1">
                <a:latin typeface="News Gothic MT" panose="020B0503020103020203" pitchFamily="34" charset="0"/>
              </a:rPr>
              <a:t>avaliação</a:t>
            </a:r>
            <a:r>
              <a:rPr lang="en-US" sz="1600" dirty="0">
                <a:latin typeface="News Gothic MT" panose="020B0503020103020203" pitchFamily="34" charset="0"/>
              </a:rPr>
              <a:t> dos </a:t>
            </a:r>
            <a:r>
              <a:rPr lang="en-US" sz="1600" dirty="0" err="1">
                <a:latin typeface="News Gothic MT" panose="020B0503020103020203" pitchFamily="34" charset="0"/>
              </a:rPr>
              <a:t>serviços</a:t>
            </a:r>
            <a:r>
              <a:rPr lang="en-US" sz="1600" dirty="0">
                <a:latin typeface="News Gothic MT" panose="020B0503020103020203" pitchFamily="34" charset="0"/>
              </a:rPr>
              <a:t> de </a:t>
            </a:r>
            <a:r>
              <a:rPr lang="en-US" sz="1600" dirty="0" err="1">
                <a:latin typeface="News Gothic MT" panose="020B0503020103020203" pitchFamily="34" charset="0"/>
              </a:rPr>
              <a:t>saúde</a:t>
            </a:r>
            <a:r>
              <a:rPr lang="en-US" sz="1600" dirty="0">
                <a:latin typeface="News Gothic MT" panose="020B0503020103020203" pitchFamily="34" charset="0"/>
              </a:rPr>
              <a:t> </a:t>
            </a:r>
            <a:r>
              <a:rPr lang="en-US" sz="1600" dirty="0" err="1">
                <a:latin typeface="News Gothic MT" panose="020B0503020103020203" pitchFamily="34" charset="0"/>
              </a:rPr>
              <a:t>prestados</a:t>
            </a:r>
            <a:r>
              <a:rPr lang="en-US" sz="1600" dirty="0">
                <a:latin typeface="News Gothic MT" panose="020B0503020103020203" pitchFamily="34" charset="0"/>
              </a:rPr>
              <a:t>. De </a:t>
            </a:r>
            <a:r>
              <a:rPr lang="en-US" sz="1600" dirty="0" err="1">
                <a:latin typeface="News Gothic MT" panose="020B0503020103020203" pitchFamily="34" charset="0"/>
              </a:rPr>
              <a:t>seguida</a:t>
            </a:r>
            <a:r>
              <a:rPr lang="en-US" sz="1600" dirty="0">
                <a:latin typeface="News Gothic MT" panose="020B0503020103020203" pitchFamily="34" charset="0"/>
              </a:rPr>
              <a:t>, </a:t>
            </a:r>
            <a:r>
              <a:rPr lang="en-US" sz="1600" dirty="0" err="1">
                <a:latin typeface="News Gothic MT" panose="020B0503020103020203" pitchFamily="34" charset="0"/>
              </a:rPr>
              <a:t>encontra</a:t>
            </a:r>
            <a:r>
              <a:rPr lang="en-US" sz="1600" dirty="0">
                <a:latin typeface="News Gothic MT" panose="020B0503020103020203" pitchFamily="34" charset="0"/>
              </a:rPr>
              <a:t>-se </a:t>
            </a:r>
            <a:r>
              <a:rPr lang="en-US" sz="1600" dirty="0" err="1">
                <a:latin typeface="News Gothic MT" panose="020B0503020103020203" pitchFamily="34" charset="0"/>
              </a:rPr>
              <a:t>uma</a:t>
            </a:r>
            <a:r>
              <a:rPr lang="en-US" sz="1600" dirty="0">
                <a:latin typeface="News Gothic MT" panose="020B0503020103020203" pitchFamily="34" charset="0"/>
              </a:rPr>
              <a:t> </a:t>
            </a:r>
            <a:r>
              <a:rPr lang="en-US" sz="1600" dirty="0" err="1">
                <a:latin typeface="News Gothic MT" panose="020B0503020103020203" pitchFamily="34" charset="0"/>
              </a:rPr>
              <a:t>rotina</a:t>
            </a:r>
            <a:r>
              <a:rPr lang="en-US" sz="1600" dirty="0">
                <a:latin typeface="News Gothic MT" panose="020B0503020103020203" pitchFamily="34" charset="0"/>
              </a:rPr>
              <a:t> para </a:t>
            </a:r>
            <a:r>
              <a:rPr lang="en-US" sz="1600" dirty="0" err="1">
                <a:latin typeface="News Gothic MT" panose="020B0503020103020203" pitchFamily="34" charset="0"/>
              </a:rPr>
              <a:t>consultar</a:t>
            </a:r>
            <a:r>
              <a:rPr lang="en-US" sz="1600" dirty="0">
                <a:latin typeface="News Gothic MT" panose="020B0503020103020203" pitchFamily="34" charset="0"/>
              </a:rPr>
              <a:t> o </a:t>
            </a:r>
            <a:r>
              <a:rPr lang="en-US" sz="1600" dirty="0" err="1">
                <a:latin typeface="News Gothic MT" panose="020B0503020103020203" pitchFamily="34" charset="0"/>
              </a:rPr>
              <a:t>número</a:t>
            </a:r>
            <a:r>
              <a:rPr lang="en-US" sz="1600" dirty="0">
                <a:latin typeface="News Gothic MT" panose="020B0503020103020203" pitchFamily="34" charset="0"/>
              </a:rPr>
              <a:t> total de </a:t>
            </a:r>
            <a:r>
              <a:rPr lang="en-US" sz="1600" dirty="0" err="1">
                <a:latin typeface="News Gothic MT" panose="020B0503020103020203" pitchFamily="34" charset="0"/>
              </a:rPr>
              <a:t>consultas</a:t>
            </a:r>
            <a:r>
              <a:rPr lang="en-US" sz="1600" dirty="0">
                <a:latin typeface="News Gothic MT" panose="020B0503020103020203" pitchFamily="34" charset="0"/>
              </a:rPr>
              <a:t> num </a:t>
            </a:r>
            <a:r>
              <a:rPr lang="en-US" sz="1600" dirty="0" err="1">
                <a:latin typeface="News Gothic MT" panose="020B0503020103020203" pitchFamily="34" charset="0"/>
              </a:rPr>
              <a:t>determinado</a:t>
            </a:r>
            <a:r>
              <a:rPr lang="en-US" sz="1600" dirty="0">
                <a:latin typeface="News Gothic MT" panose="020B0503020103020203" pitchFamily="34" charset="0"/>
              </a:rPr>
              <a:t> </a:t>
            </a:r>
            <a:r>
              <a:rPr lang="en-US" sz="1600" dirty="0" err="1">
                <a:latin typeface="News Gothic MT" panose="020B0503020103020203" pitchFamily="34" charset="0"/>
              </a:rPr>
              <a:t>ano</a:t>
            </a:r>
            <a:r>
              <a:rPr lang="en-US" sz="1600" dirty="0">
                <a:latin typeface="News Gothic MT" panose="020B0503020103020203" pitchFamily="34" charset="0"/>
              </a:rPr>
              <a:t>.</a:t>
            </a:r>
          </a:p>
        </p:txBody>
      </p:sp>
      <p:sp>
        <p:nvSpPr>
          <p:cNvPr id="17" name="Retângulo 16">
            <a:extLst>
              <a:ext uri="{FF2B5EF4-FFF2-40B4-BE49-F238E27FC236}">
                <a16:creationId xmlns:a16="http://schemas.microsoft.com/office/drawing/2014/main" id="{FC4422BD-0C86-655C-6A2D-F4D8D15BD234}"/>
              </a:ext>
            </a:extLst>
          </p:cNvPr>
          <p:cNvSpPr/>
          <p:nvPr/>
        </p:nvSpPr>
        <p:spPr>
          <a:xfrm>
            <a:off x="1023470" y="3172542"/>
            <a:ext cx="10515924" cy="2349212"/>
          </a:xfrm>
          <a:prstGeom prst="rect">
            <a:avLst/>
          </a:prstGeom>
          <a:solidFill>
            <a:srgbClr val="84C19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8" name="CaixaDeTexto 17">
            <a:extLst>
              <a:ext uri="{FF2B5EF4-FFF2-40B4-BE49-F238E27FC236}">
                <a16:creationId xmlns:a16="http://schemas.microsoft.com/office/drawing/2014/main" id="{4966E53E-B398-70B7-55C6-D79529EB9E78}"/>
              </a:ext>
            </a:extLst>
          </p:cNvPr>
          <p:cNvSpPr txBox="1"/>
          <p:nvPr/>
        </p:nvSpPr>
        <p:spPr>
          <a:xfrm>
            <a:off x="1272078" y="3247156"/>
            <a:ext cx="10364521" cy="2274597"/>
          </a:xfrm>
          <a:prstGeom prst="rect">
            <a:avLst/>
          </a:prstGeom>
          <a:noFill/>
        </p:spPr>
        <p:txBody>
          <a:bodyPr wrap="square" rtlCol="0">
            <a:spAutoFit/>
          </a:bodyPr>
          <a:lstStyle/>
          <a:p>
            <a:pPr>
              <a:lnSpc>
                <a:spcPct val="150000"/>
              </a:lnSpc>
            </a:pPr>
            <a:r>
              <a:rPr lang="pt-PT" sz="1600" dirty="0">
                <a:latin typeface="DM Sans" panose="020B0604020202020204" charset="0"/>
              </a:rPr>
              <a:t>DELIMITER &amp;&amp;  </a:t>
            </a:r>
          </a:p>
          <a:p>
            <a:pPr>
              <a:lnSpc>
                <a:spcPct val="150000"/>
              </a:lnSpc>
            </a:pPr>
            <a:r>
              <a:rPr lang="pt-PT" sz="1600" dirty="0">
                <a:latin typeface="DM Sans" panose="020B0604020202020204" charset="0"/>
              </a:rPr>
              <a:t>CREATE PROCEDURE </a:t>
            </a:r>
            <a:r>
              <a:rPr lang="pt-PT" sz="1600" dirty="0" err="1">
                <a:latin typeface="DM Sans" panose="020B0604020202020204" charset="0"/>
              </a:rPr>
              <a:t>GetConsultasYear</a:t>
            </a:r>
            <a:r>
              <a:rPr lang="pt-PT" sz="1600" dirty="0">
                <a:latin typeface="DM Sans" panose="020B0604020202020204" charset="0"/>
              </a:rPr>
              <a:t> (IN ano INT, OUT </a:t>
            </a:r>
            <a:r>
              <a:rPr lang="en-US" sz="1600" dirty="0" err="1">
                <a:latin typeface="DM Sans" panose="020B0604020202020204" charset="0"/>
              </a:rPr>
              <a:t>total_consultas</a:t>
            </a:r>
            <a:r>
              <a:rPr lang="pt-PT" sz="1600" dirty="0">
                <a:latin typeface="DM Sans" panose="020B0604020202020204" charset="0"/>
              </a:rPr>
              <a:t> INT)</a:t>
            </a:r>
          </a:p>
          <a:p>
            <a:pPr>
              <a:lnSpc>
                <a:spcPct val="150000"/>
              </a:lnSpc>
            </a:pPr>
            <a:r>
              <a:rPr lang="pt-PT" sz="1600" dirty="0">
                <a:latin typeface="DM Sans" panose="020B0604020202020204" charset="0"/>
              </a:rPr>
              <a:t>BEGIN    </a:t>
            </a:r>
          </a:p>
          <a:p>
            <a:pPr>
              <a:lnSpc>
                <a:spcPct val="150000"/>
              </a:lnSpc>
            </a:pPr>
            <a:r>
              <a:rPr lang="pt-PT" sz="1600" dirty="0">
                <a:latin typeface="DM Sans" panose="020B0604020202020204" charset="0"/>
              </a:rPr>
              <a:t>    </a:t>
            </a:r>
            <a:r>
              <a:rPr lang="en-US" sz="1600" dirty="0">
                <a:latin typeface="DM Sans" panose="020B0604020202020204" charset="0"/>
              </a:rPr>
              <a:t>SELECT count(*) INTO </a:t>
            </a:r>
            <a:r>
              <a:rPr lang="en-US" sz="1600" dirty="0" err="1">
                <a:latin typeface="DM Sans" panose="020B0604020202020204" charset="0"/>
              </a:rPr>
              <a:t>total_consultas</a:t>
            </a:r>
            <a:r>
              <a:rPr lang="en-US" sz="1600" dirty="0">
                <a:latin typeface="DM Sans" panose="020B0604020202020204" charset="0"/>
              </a:rPr>
              <a:t> FROM </a:t>
            </a:r>
            <a:r>
              <a:rPr lang="en-US" sz="1600" dirty="0" err="1">
                <a:latin typeface="DM Sans" panose="020B0604020202020204" charset="0"/>
              </a:rPr>
              <a:t>consultas</a:t>
            </a:r>
            <a:r>
              <a:rPr lang="en-US" sz="1600" dirty="0">
                <a:latin typeface="DM Sans" panose="020B0604020202020204" charset="0"/>
              </a:rPr>
              <a:t> WHERE YEAR(</a:t>
            </a:r>
            <a:r>
              <a:rPr lang="en-US" sz="1600" dirty="0" err="1">
                <a:latin typeface="DM Sans" panose="020B0604020202020204" charset="0"/>
              </a:rPr>
              <a:t>hora_ini</a:t>
            </a:r>
            <a:r>
              <a:rPr lang="en-US" sz="1600" dirty="0">
                <a:latin typeface="DM Sans" panose="020B0604020202020204" charset="0"/>
              </a:rPr>
              <a:t>)=</a:t>
            </a:r>
            <a:r>
              <a:rPr lang="en-US" sz="1600" dirty="0" err="1">
                <a:latin typeface="DM Sans" panose="020B0604020202020204" charset="0"/>
              </a:rPr>
              <a:t>ano</a:t>
            </a:r>
            <a:r>
              <a:rPr lang="en-US" sz="1600" dirty="0">
                <a:latin typeface="DM Sans" panose="020B0604020202020204" charset="0"/>
              </a:rPr>
              <a:t>;</a:t>
            </a:r>
          </a:p>
          <a:p>
            <a:pPr>
              <a:lnSpc>
                <a:spcPct val="150000"/>
              </a:lnSpc>
            </a:pPr>
            <a:r>
              <a:rPr lang="pt-PT" sz="1600" dirty="0">
                <a:latin typeface="DM Sans" panose="020B0604020202020204" charset="0"/>
              </a:rPr>
              <a:t>END &amp;&amp;  </a:t>
            </a:r>
          </a:p>
          <a:p>
            <a:pPr>
              <a:lnSpc>
                <a:spcPct val="150000"/>
              </a:lnSpc>
            </a:pPr>
            <a:r>
              <a:rPr lang="pt-PT" sz="1600" dirty="0">
                <a:latin typeface="DM Sans" panose="020B0604020202020204" charset="0"/>
              </a:rPr>
              <a:t>DELIMITER; </a:t>
            </a:r>
          </a:p>
        </p:txBody>
      </p:sp>
      <p:sp>
        <p:nvSpPr>
          <p:cNvPr id="21" name="Seta: Para Baixo 25">
            <a:extLst>
              <a:ext uri="{FF2B5EF4-FFF2-40B4-BE49-F238E27FC236}">
                <a16:creationId xmlns:a16="http://schemas.microsoft.com/office/drawing/2014/main" id="{277720D8-8A2B-8A19-21E2-E8BE4660C9E1}"/>
              </a:ext>
            </a:extLst>
          </p:cNvPr>
          <p:cNvSpPr/>
          <p:nvPr/>
        </p:nvSpPr>
        <p:spPr>
          <a:xfrm rot="16200000">
            <a:off x="447999" y="5665994"/>
            <a:ext cx="259906" cy="500627"/>
          </a:xfrm>
          <a:prstGeom prst="downArrow">
            <a:avLst>
              <a:gd name="adj1" fmla="val 36364"/>
              <a:gd name="adj2" fmla="val 59579"/>
            </a:avLst>
          </a:prstGeom>
          <a:solidFill>
            <a:srgbClr val="2AA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News Gothic MT" panose="020B0503020103020203" pitchFamily="34" charset="0"/>
            </a:endParaRPr>
          </a:p>
        </p:txBody>
      </p:sp>
      <p:sp>
        <p:nvSpPr>
          <p:cNvPr id="22" name="CaixaDeTexto 21">
            <a:extLst>
              <a:ext uri="{FF2B5EF4-FFF2-40B4-BE49-F238E27FC236}">
                <a16:creationId xmlns:a16="http://schemas.microsoft.com/office/drawing/2014/main" id="{EA243AC1-0EFF-1BA2-E71C-1A95132E44A7}"/>
              </a:ext>
            </a:extLst>
          </p:cNvPr>
          <p:cNvSpPr txBox="1"/>
          <p:nvPr/>
        </p:nvSpPr>
        <p:spPr>
          <a:xfrm>
            <a:off x="1043609" y="5446040"/>
            <a:ext cx="14401797" cy="626069"/>
          </a:xfrm>
          <a:prstGeom prst="rect">
            <a:avLst/>
          </a:prstGeom>
        </p:spPr>
        <p:txBody>
          <a:bodyPr wrap="square" lIns="0" tIns="0" rIns="0" bIns="0" rtlCol="0" anchor="t">
            <a:spAutoFit/>
          </a:bodyPr>
          <a:lstStyle>
            <a:defPPr>
              <a:defRPr lang="en-US"/>
            </a:defPPr>
            <a:lvl1pPr>
              <a:lnSpc>
                <a:spcPts val="5880"/>
              </a:lnSpc>
              <a:defRPr sz="6000">
                <a:latin typeface="DM Sans"/>
              </a:defRPr>
            </a:lvl1pPr>
          </a:lstStyle>
          <a:p>
            <a:r>
              <a:rPr lang="pt-PT" sz="1600" dirty="0"/>
              <a:t>CALL </a:t>
            </a:r>
            <a:r>
              <a:rPr lang="pt-PT" sz="1600" dirty="0" err="1"/>
              <a:t>GetConsultasYear</a:t>
            </a:r>
            <a:r>
              <a:rPr lang="pt-PT" sz="1600" dirty="0"/>
              <a:t>(2020, @</a:t>
            </a:r>
            <a:r>
              <a:rPr lang="pt-PT" sz="1600" dirty="0" err="1"/>
              <a:t>total_consultas</a:t>
            </a:r>
            <a:r>
              <a:rPr lang="pt-PT" sz="1600" dirty="0"/>
              <a:t>); SELECT @</a:t>
            </a:r>
            <a:r>
              <a:rPr lang="pt-PT" sz="1600" dirty="0" err="1"/>
              <a:t>total_consultas</a:t>
            </a:r>
            <a:r>
              <a:rPr lang="pt-PT" sz="1600" dirty="0"/>
              <a:t> AS total_consultas_2020;</a:t>
            </a:r>
          </a:p>
        </p:txBody>
      </p:sp>
      <p:sp>
        <p:nvSpPr>
          <p:cNvPr id="3" name="Subtítulo 2">
            <a:extLst>
              <a:ext uri="{FF2B5EF4-FFF2-40B4-BE49-F238E27FC236}">
                <a16:creationId xmlns:a16="http://schemas.microsoft.com/office/drawing/2014/main" id="{C958B930-7DC9-AFF5-A554-32D8830B27E3}"/>
              </a:ext>
            </a:extLst>
          </p:cNvPr>
          <p:cNvSpPr txBox="1">
            <a:spLocks/>
          </p:cNvSpPr>
          <p:nvPr/>
        </p:nvSpPr>
        <p:spPr>
          <a:xfrm>
            <a:off x="1658893" y="408118"/>
            <a:ext cx="9144000" cy="369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PT" sz="1600">
                <a:latin typeface="News Gothic MT" panose="020B0503020103020203" pitchFamily="34" charset="0"/>
              </a:rPr>
              <a:t>Licenciatura em Ciências da Computação</a:t>
            </a:r>
            <a:endParaRPr lang="pt-PT" sz="1600" dirty="0">
              <a:latin typeface="News Gothic MT" panose="020B0503020103020203" pitchFamily="34" charset="0"/>
            </a:endParaRPr>
          </a:p>
        </p:txBody>
      </p:sp>
      <p:sp>
        <p:nvSpPr>
          <p:cNvPr id="6" name="Retângulo 5">
            <a:extLst>
              <a:ext uri="{FF2B5EF4-FFF2-40B4-BE49-F238E27FC236}">
                <a16:creationId xmlns:a16="http://schemas.microsoft.com/office/drawing/2014/main" id="{43CD6C08-5510-D9A9-56F3-83A29E9B9294}"/>
              </a:ext>
            </a:extLst>
          </p:cNvPr>
          <p:cNvSpPr/>
          <p:nvPr/>
        </p:nvSpPr>
        <p:spPr>
          <a:xfrm>
            <a:off x="10498699" y="405709"/>
            <a:ext cx="1468672" cy="369332"/>
          </a:xfrm>
          <a:prstGeom prst="rect">
            <a:avLst/>
          </a:prstGeom>
        </p:spPr>
        <p:txBody>
          <a:bodyPr wrap="none">
            <a:spAutoFit/>
          </a:bodyPr>
          <a:lstStyle/>
          <a:p>
            <a:pPr algn="ctr"/>
            <a:r>
              <a:rPr lang="pt-PT" b="1" dirty="0">
                <a:latin typeface="News Gothic MT" panose="020B0503020103020203" pitchFamily="34" charset="0"/>
              </a:rPr>
              <a:t>2023/2024</a:t>
            </a:r>
          </a:p>
        </p:txBody>
      </p:sp>
      <p:pic>
        <p:nvPicPr>
          <p:cNvPr id="7" name="Picture 2" descr="Menu">
            <a:extLst>
              <a:ext uri="{FF2B5EF4-FFF2-40B4-BE49-F238E27FC236}">
                <a16:creationId xmlns:a16="http://schemas.microsoft.com/office/drawing/2014/main" id="{78EF8FB3-255E-CC21-81DD-582838C454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21" y="263995"/>
            <a:ext cx="1385328" cy="67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4693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Rodapé 3">
            <a:extLst>
              <a:ext uri="{FF2B5EF4-FFF2-40B4-BE49-F238E27FC236}">
                <a16:creationId xmlns:a16="http://schemas.microsoft.com/office/drawing/2014/main" id="{DC066862-ED45-0B4E-88CC-98AACE95519E}"/>
              </a:ext>
            </a:extLst>
          </p:cNvPr>
          <p:cNvSpPr>
            <a:spLocks noGrp="1"/>
          </p:cNvSpPr>
          <p:nvPr>
            <p:ph type="ftr" sz="quarter" idx="11"/>
          </p:nvPr>
        </p:nvSpPr>
        <p:spPr/>
        <p:txBody>
          <a:bodyPr/>
          <a:lstStyle/>
          <a:p>
            <a:r>
              <a:rPr lang="pt-PT" b="1" dirty="0" err="1">
                <a:solidFill>
                  <a:schemeClr val="tx1"/>
                </a:solidFill>
                <a:latin typeface="News Gothic MT" panose="020B0503020103020203" pitchFamily="34" charset="0"/>
              </a:rPr>
              <a:t>regina.sousa@algoritmi.uminho.pt</a:t>
            </a:r>
            <a:endParaRPr lang="pt-PT" b="1" dirty="0">
              <a:solidFill>
                <a:schemeClr val="tx1"/>
              </a:solidFill>
              <a:latin typeface="News Gothic MT" panose="020B0503020103020203" pitchFamily="34" charset="0"/>
            </a:endParaRPr>
          </a:p>
        </p:txBody>
      </p:sp>
      <p:sp>
        <p:nvSpPr>
          <p:cNvPr id="5" name="Marcador de Posição do Número do Diapositivo 4">
            <a:extLst>
              <a:ext uri="{FF2B5EF4-FFF2-40B4-BE49-F238E27FC236}">
                <a16:creationId xmlns:a16="http://schemas.microsoft.com/office/drawing/2014/main" id="{984CA7FC-8467-634F-A82C-BC5817D44AEC}"/>
              </a:ext>
            </a:extLst>
          </p:cNvPr>
          <p:cNvSpPr>
            <a:spLocks noGrp="1"/>
          </p:cNvSpPr>
          <p:nvPr>
            <p:ph type="sldNum" sz="quarter" idx="12"/>
          </p:nvPr>
        </p:nvSpPr>
        <p:spPr/>
        <p:txBody>
          <a:bodyPr/>
          <a:lstStyle/>
          <a:p>
            <a:fld id="{3BF0F74B-A758-0542-82E3-C2CAB1C90F06}" type="slidenum">
              <a:rPr lang="pt-PT" b="1" smtClean="0">
                <a:solidFill>
                  <a:schemeClr val="tx1"/>
                </a:solidFill>
                <a:latin typeface="News Gothic MT" panose="020B0503020103020203" pitchFamily="34" charset="0"/>
              </a:rPr>
              <a:t>16</a:t>
            </a:fld>
            <a:endParaRPr lang="pt-PT" b="1">
              <a:solidFill>
                <a:schemeClr val="tx1"/>
              </a:solidFill>
              <a:latin typeface="News Gothic MT" panose="020B0503020103020203" pitchFamily="34" charset="0"/>
            </a:endParaRPr>
          </a:p>
        </p:txBody>
      </p:sp>
      <p:sp>
        <p:nvSpPr>
          <p:cNvPr id="8" name="Marcador de Posição do Rodapé 3">
            <a:extLst>
              <a:ext uri="{FF2B5EF4-FFF2-40B4-BE49-F238E27FC236}">
                <a16:creationId xmlns:a16="http://schemas.microsoft.com/office/drawing/2014/main" id="{478E0CF3-46D4-7447-BBDB-1CC8C2D5F8F4}"/>
              </a:ext>
            </a:extLst>
          </p:cNvPr>
          <p:cNvSpPr txBox="1">
            <a:spLocks/>
          </p:cNvSpPr>
          <p:nvPr/>
        </p:nvSpPr>
        <p:spPr>
          <a:xfrm>
            <a:off x="838200" y="6356350"/>
            <a:ext cx="4114800"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b="1" dirty="0">
                <a:solidFill>
                  <a:schemeClr val="tx1"/>
                </a:solidFill>
                <a:latin typeface="News Gothic MT" panose="020B0503020103020203" pitchFamily="34" charset="0"/>
              </a:rPr>
              <a:t>Universidade do Minho</a:t>
            </a:r>
          </a:p>
        </p:txBody>
      </p:sp>
      <p:sp>
        <p:nvSpPr>
          <p:cNvPr id="14" name="Retângulo 13">
            <a:extLst>
              <a:ext uri="{FF2B5EF4-FFF2-40B4-BE49-F238E27FC236}">
                <a16:creationId xmlns:a16="http://schemas.microsoft.com/office/drawing/2014/main" id="{266032A3-7EEE-3541-B9EB-93C80B426467}"/>
              </a:ext>
            </a:extLst>
          </p:cNvPr>
          <p:cNvSpPr/>
          <p:nvPr/>
        </p:nvSpPr>
        <p:spPr>
          <a:xfrm>
            <a:off x="178217" y="1182825"/>
            <a:ext cx="4914872" cy="523220"/>
          </a:xfrm>
          <a:prstGeom prst="rect">
            <a:avLst/>
          </a:prstGeom>
        </p:spPr>
        <p:txBody>
          <a:bodyPr wrap="none">
            <a:spAutoFit/>
          </a:bodyPr>
          <a:lstStyle/>
          <a:p>
            <a:r>
              <a:rPr lang="pt-PT" sz="2800" b="1" dirty="0">
                <a:latin typeface="News Gothic MT" panose="020B0503020103020203" pitchFamily="34" charset="0"/>
              </a:rPr>
              <a:t>Procedimentos (</a:t>
            </a:r>
            <a:r>
              <a:rPr lang="pt-PT" sz="2800" b="1" dirty="0" err="1">
                <a:latin typeface="News Gothic MT" panose="020B0503020103020203" pitchFamily="34" charset="0"/>
              </a:rPr>
              <a:t>Procedure</a:t>
            </a:r>
            <a:r>
              <a:rPr lang="pt-PT" sz="2800" b="1" dirty="0">
                <a:latin typeface="News Gothic MT" panose="020B0503020103020203" pitchFamily="34" charset="0"/>
              </a:rPr>
              <a:t>)</a:t>
            </a:r>
          </a:p>
        </p:txBody>
      </p:sp>
      <p:sp>
        <p:nvSpPr>
          <p:cNvPr id="15" name="Seta: Para Baixo 25">
            <a:extLst>
              <a:ext uri="{FF2B5EF4-FFF2-40B4-BE49-F238E27FC236}">
                <a16:creationId xmlns:a16="http://schemas.microsoft.com/office/drawing/2014/main" id="{328DF9E5-57A6-CFAA-066D-0FB691510B23}"/>
              </a:ext>
            </a:extLst>
          </p:cNvPr>
          <p:cNvSpPr/>
          <p:nvPr/>
        </p:nvSpPr>
        <p:spPr>
          <a:xfrm rot="16200000">
            <a:off x="447998" y="1684392"/>
            <a:ext cx="259906" cy="500627"/>
          </a:xfrm>
          <a:prstGeom prst="downArrow">
            <a:avLst>
              <a:gd name="adj1" fmla="val 36364"/>
              <a:gd name="adj2" fmla="val 59579"/>
            </a:avLst>
          </a:prstGeom>
          <a:solidFill>
            <a:srgbClr val="2AA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News Gothic MT" panose="020B0503020103020203" pitchFamily="34" charset="0"/>
            </a:endParaRPr>
          </a:p>
        </p:txBody>
      </p:sp>
      <p:sp>
        <p:nvSpPr>
          <p:cNvPr id="16" name="CaixaDeTexto 15">
            <a:extLst>
              <a:ext uri="{FF2B5EF4-FFF2-40B4-BE49-F238E27FC236}">
                <a16:creationId xmlns:a16="http://schemas.microsoft.com/office/drawing/2014/main" id="{3668E808-957D-FDC2-CB20-882547762484}"/>
              </a:ext>
            </a:extLst>
          </p:cNvPr>
          <p:cNvSpPr txBox="1"/>
          <p:nvPr/>
        </p:nvSpPr>
        <p:spPr>
          <a:xfrm>
            <a:off x="1043609" y="1420108"/>
            <a:ext cx="14401797" cy="626069"/>
          </a:xfrm>
          <a:prstGeom prst="rect">
            <a:avLst/>
          </a:prstGeom>
        </p:spPr>
        <p:txBody>
          <a:bodyPr wrap="square" lIns="0" tIns="0" rIns="0" bIns="0" rtlCol="0" anchor="t">
            <a:spAutoFit/>
          </a:bodyPr>
          <a:lstStyle>
            <a:defPPr>
              <a:defRPr lang="en-US"/>
            </a:defPPr>
            <a:lvl1pPr>
              <a:lnSpc>
                <a:spcPts val="5880"/>
              </a:lnSpc>
              <a:defRPr sz="6000">
                <a:latin typeface="DM Sans"/>
              </a:defRPr>
            </a:lvl1pPr>
          </a:lstStyle>
          <a:p>
            <a:r>
              <a:rPr lang="pt-PT" sz="1600" b="1" u="sng" dirty="0">
                <a:solidFill>
                  <a:srgbClr val="00B050"/>
                </a:solidFill>
              </a:rPr>
              <a:t>Procedimento com parâmetros INOUT</a:t>
            </a:r>
          </a:p>
        </p:txBody>
      </p:sp>
      <p:sp>
        <p:nvSpPr>
          <p:cNvPr id="2" name="Retângulo 1">
            <a:extLst>
              <a:ext uri="{FF2B5EF4-FFF2-40B4-BE49-F238E27FC236}">
                <a16:creationId xmlns:a16="http://schemas.microsoft.com/office/drawing/2014/main" id="{51932B53-0379-8485-4281-71FF467CC2F9}"/>
              </a:ext>
            </a:extLst>
          </p:cNvPr>
          <p:cNvSpPr/>
          <p:nvPr/>
        </p:nvSpPr>
        <p:spPr>
          <a:xfrm>
            <a:off x="327636" y="2210559"/>
            <a:ext cx="11308963" cy="784702"/>
          </a:xfrm>
          <a:prstGeom prst="rect">
            <a:avLst/>
          </a:prstGeom>
        </p:spPr>
        <p:txBody>
          <a:bodyPr wrap="square">
            <a:spAutoFit/>
          </a:bodyPr>
          <a:lstStyle/>
          <a:p>
            <a:pPr algn="just">
              <a:lnSpc>
                <a:spcPct val="150000"/>
              </a:lnSpc>
            </a:pPr>
            <a:r>
              <a:rPr lang="en-US" sz="1600" dirty="0">
                <a:latin typeface="News Gothic MT" panose="020B0503020103020203" pitchFamily="34" charset="0"/>
              </a:rPr>
              <a:t>No </a:t>
            </a:r>
            <a:r>
              <a:rPr lang="en-US" sz="1600" dirty="0" err="1">
                <a:latin typeface="News Gothic MT" panose="020B0503020103020203" pitchFamily="34" charset="0"/>
              </a:rPr>
              <a:t>exemplo</a:t>
            </a:r>
            <a:r>
              <a:rPr lang="en-US" sz="1600" dirty="0">
                <a:latin typeface="News Gothic MT" panose="020B0503020103020203" pitchFamily="34" charset="0"/>
              </a:rPr>
              <a:t> a </a:t>
            </a:r>
            <a:r>
              <a:rPr lang="en-US" sz="1600" dirty="0" err="1">
                <a:latin typeface="News Gothic MT" panose="020B0503020103020203" pitchFamily="34" charset="0"/>
              </a:rPr>
              <a:t>seguir</a:t>
            </a:r>
            <a:r>
              <a:rPr lang="en-US" sz="1600" dirty="0">
                <a:latin typeface="News Gothic MT" panose="020B0503020103020203" pitchFamily="34" charset="0"/>
              </a:rPr>
              <a:t>, </a:t>
            </a:r>
            <a:r>
              <a:rPr lang="en-US" sz="1600" dirty="0" err="1">
                <a:latin typeface="News Gothic MT" panose="020B0503020103020203" pitchFamily="34" charset="0"/>
              </a:rPr>
              <a:t>encontra</a:t>
            </a:r>
            <a:r>
              <a:rPr lang="en-US" sz="1600" dirty="0">
                <a:latin typeface="News Gothic MT" panose="020B0503020103020203" pitchFamily="34" charset="0"/>
              </a:rPr>
              <a:t>-se </a:t>
            </a:r>
            <a:r>
              <a:rPr lang="en-US" sz="1600" dirty="0" err="1">
                <a:latin typeface="News Gothic MT" panose="020B0503020103020203" pitchFamily="34" charset="0"/>
              </a:rPr>
              <a:t>uma</a:t>
            </a:r>
            <a:r>
              <a:rPr lang="en-US" sz="1600" dirty="0">
                <a:latin typeface="News Gothic MT" panose="020B0503020103020203" pitchFamily="34" charset="0"/>
              </a:rPr>
              <a:t> </a:t>
            </a:r>
            <a:r>
              <a:rPr lang="en-US" sz="1600" dirty="0" err="1">
                <a:latin typeface="News Gothic MT" panose="020B0503020103020203" pitchFamily="34" charset="0"/>
              </a:rPr>
              <a:t>rotina</a:t>
            </a:r>
            <a:r>
              <a:rPr lang="en-US" sz="1600" dirty="0">
                <a:latin typeface="News Gothic MT" panose="020B0503020103020203" pitchFamily="34" charset="0"/>
              </a:rPr>
              <a:t> que </a:t>
            </a:r>
            <a:r>
              <a:rPr lang="en-US" sz="1600" dirty="0" err="1">
                <a:latin typeface="News Gothic MT" panose="020B0503020103020203" pitchFamily="34" charset="0"/>
              </a:rPr>
              <a:t>aceita</a:t>
            </a:r>
            <a:r>
              <a:rPr lang="en-US" sz="1600" dirty="0">
                <a:latin typeface="News Gothic MT" panose="020B0503020103020203" pitchFamily="34" charset="0"/>
              </a:rPr>
              <a:t> um </a:t>
            </a:r>
            <a:r>
              <a:rPr lang="en-US" sz="1600" dirty="0" err="1">
                <a:latin typeface="News Gothic MT" panose="020B0503020103020203" pitchFamily="34" charset="0"/>
              </a:rPr>
              <a:t>parâmetro</a:t>
            </a:r>
            <a:r>
              <a:rPr lang="en-US" sz="1600" dirty="0">
                <a:latin typeface="News Gothic MT" panose="020B0503020103020203" pitchFamily="34" charset="0"/>
              </a:rPr>
              <a:t> IN e outro INOUT. Este </a:t>
            </a:r>
            <a:r>
              <a:rPr lang="en-US" sz="1600" dirty="0" err="1">
                <a:latin typeface="News Gothic MT" panose="020B0503020103020203" pitchFamily="34" charset="0"/>
              </a:rPr>
              <a:t>procedimento</a:t>
            </a:r>
            <a:r>
              <a:rPr lang="en-US" sz="1600" dirty="0">
                <a:latin typeface="News Gothic MT" panose="020B0503020103020203" pitchFamily="34" charset="0"/>
              </a:rPr>
              <a:t>, </a:t>
            </a:r>
            <a:r>
              <a:rPr lang="en-US" sz="1600" dirty="0" err="1">
                <a:latin typeface="News Gothic MT" panose="020B0503020103020203" pitchFamily="34" charset="0"/>
              </a:rPr>
              <a:t>incrementa</a:t>
            </a:r>
            <a:r>
              <a:rPr lang="en-US" sz="1600" dirty="0">
                <a:latin typeface="News Gothic MT" panose="020B0503020103020203" pitchFamily="34" charset="0"/>
              </a:rPr>
              <a:t> o </a:t>
            </a:r>
            <a:r>
              <a:rPr lang="en-US" sz="1600" dirty="0" err="1">
                <a:latin typeface="News Gothic MT" panose="020B0503020103020203" pitchFamily="34" charset="0"/>
              </a:rPr>
              <a:t>contador</a:t>
            </a:r>
            <a:r>
              <a:rPr lang="en-US" sz="1600" dirty="0">
                <a:latin typeface="News Gothic MT" panose="020B0503020103020203" pitchFamily="34" charset="0"/>
              </a:rPr>
              <a:t> de </a:t>
            </a:r>
            <a:r>
              <a:rPr lang="en-US" sz="1600" dirty="0" err="1">
                <a:latin typeface="News Gothic MT" panose="020B0503020103020203" pitchFamily="34" charset="0"/>
              </a:rPr>
              <a:t>acordo</a:t>
            </a:r>
            <a:r>
              <a:rPr lang="en-US" sz="1600" dirty="0">
                <a:latin typeface="News Gothic MT" panose="020B0503020103020203" pitchFamily="34" charset="0"/>
              </a:rPr>
              <a:t> com o valor </a:t>
            </a:r>
            <a:r>
              <a:rPr lang="en-US" sz="1600" dirty="0" err="1">
                <a:latin typeface="News Gothic MT" panose="020B0503020103020203" pitchFamily="34" charset="0"/>
              </a:rPr>
              <a:t>específico</a:t>
            </a:r>
            <a:r>
              <a:rPr lang="en-US" sz="1600" dirty="0">
                <a:latin typeface="News Gothic MT" panose="020B0503020103020203" pitchFamily="34" charset="0"/>
              </a:rPr>
              <a:t> no </a:t>
            </a:r>
            <a:r>
              <a:rPr lang="en-US" sz="1600" dirty="0" err="1">
                <a:latin typeface="News Gothic MT" panose="020B0503020103020203" pitchFamily="34" charset="0"/>
              </a:rPr>
              <a:t>parâmetro</a:t>
            </a:r>
            <a:r>
              <a:rPr lang="en-US" sz="1600" dirty="0">
                <a:latin typeface="News Gothic MT" panose="020B0503020103020203" pitchFamily="34" charset="0"/>
              </a:rPr>
              <a:t> inc.</a:t>
            </a:r>
          </a:p>
        </p:txBody>
      </p:sp>
      <p:sp>
        <p:nvSpPr>
          <p:cNvPr id="17" name="Retângulo 16">
            <a:extLst>
              <a:ext uri="{FF2B5EF4-FFF2-40B4-BE49-F238E27FC236}">
                <a16:creationId xmlns:a16="http://schemas.microsoft.com/office/drawing/2014/main" id="{FC4422BD-0C86-655C-6A2D-F4D8D15BD234}"/>
              </a:ext>
            </a:extLst>
          </p:cNvPr>
          <p:cNvSpPr/>
          <p:nvPr/>
        </p:nvSpPr>
        <p:spPr>
          <a:xfrm>
            <a:off x="1023470" y="3172542"/>
            <a:ext cx="10515924" cy="2349212"/>
          </a:xfrm>
          <a:prstGeom prst="rect">
            <a:avLst/>
          </a:prstGeom>
          <a:solidFill>
            <a:srgbClr val="84C19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8" name="CaixaDeTexto 17">
            <a:extLst>
              <a:ext uri="{FF2B5EF4-FFF2-40B4-BE49-F238E27FC236}">
                <a16:creationId xmlns:a16="http://schemas.microsoft.com/office/drawing/2014/main" id="{4966E53E-B398-70B7-55C6-D79529EB9E78}"/>
              </a:ext>
            </a:extLst>
          </p:cNvPr>
          <p:cNvSpPr txBox="1"/>
          <p:nvPr/>
        </p:nvSpPr>
        <p:spPr>
          <a:xfrm>
            <a:off x="1272078" y="3247156"/>
            <a:ext cx="10364521" cy="2274597"/>
          </a:xfrm>
          <a:prstGeom prst="rect">
            <a:avLst/>
          </a:prstGeom>
          <a:noFill/>
        </p:spPr>
        <p:txBody>
          <a:bodyPr wrap="square" rtlCol="0">
            <a:spAutoFit/>
          </a:bodyPr>
          <a:lstStyle/>
          <a:p>
            <a:pPr>
              <a:lnSpc>
                <a:spcPct val="150000"/>
              </a:lnSpc>
            </a:pPr>
            <a:r>
              <a:rPr lang="pt-PT" sz="1600" dirty="0">
                <a:latin typeface="DM Sans" panose="020B0604020202020204" charset="0"/>
              </a:rPr>
              <a:t>DELIMITER &amp;&amp;  </a:t>
            </a:r>
          </a:p>
          <a:p>
            <a:pPr>
              <a:lnSpc>
                <a:spcPct val="150000"/>
              </a:lnSpc>
            </a:pPr>
            <a:r>
              <a:rPr lang="pt-PT" sz="1600" dirty="0">
                <a:latin typeface="DM Sans" panose="020B0604020202020204" charset="0"/>
              </a:rPr>
              <a:t>CREATE PROCEDURE Contador (IN </a:t>
            </a:r>
            <a:r>
              <a:rPr lang="pt-PT" sz="1600" dirty="0" err="1">
                <a:latin typeface="DM Sans" panose="020B0604020202020204" charset="0"/>
              </a:rPr>
              <a:t>inc</a:t>
            </a:r>
            <a:r>
              <a:rPr lang="pt-PT" sz="1600" dirty="0">
                <a:latin typeface="DM Sans" panose="020B0604020202020204" charset="0"/>
              </a:rPr>
              <a:t> INT, INOUT contador INT)</a:t>
            </a:r>
          </a:p>
          <a:p>
            <a:pPr>
              <a:lnSpc>
                <a:spcPct val="150000"/>
              </a:lnSpc>
            </a:pPr>
            <a:r>
              <a:rPr lang="pt-PT" sz="1600" dirty="0">
                <a:latin typeface="DM Sans" panose="020B0604020202020204" charset="0"/>
              </a:rPr>
              <a:t>BEGIN    </a:t>
            </a:r>
          </a:p>
          <a:p>
            <a:pPr>
              <a:lnSpc>
                <a:spcPct val="150000"/>
              </a:lnSpc>
            </a:pPr>
            <a:r>
              <a:rPr lang="pt-PT" sz="1600" dirty="0">
                <a:latin typeface="DM Sans" panose="020B0604020202020204" charset="0"/>
              </a:rPr>
              <a:t>    SET contador = contador + </a:t>
            </a:r>
            <a:r>
              <a:rPr lang="pt-PT" sz="1600" dirty="0" err="1">
                <a:latin typeface="DM Sans" panose="020B0604020202020204" charset="0"/>
              </a:rPr>
              <a:t>inc</a:t>
            </a:r>
            <a:r>
              <a:rPr lang="pt-PT" sz="1600" i="1" dirty="0">
                <a:latin typeface="DM Sans" panose="020B0604020202020204" charset="0"/>
              </a:rPr>
              <a:t>;</a:t>
            </a:r>
          </a:p>
          <a:p>
            <a:pPr>
              <a:lnSpc>
                <a:spcPct val="150000"/>
              </a:lnSpc>
            </a:pPr>
            <a:r>
              <a:rPr lang="pt-PT" sz="1600" dirty="0">
                <a:latin typeface="DM Sans" panose="020B0604020202020204" charset="0"/>
              </a:rPr>
              <a:t>END &amp;&amp;  </a:t>
            </a:r>
          </a:p>
          <a:p>
            <a:pPr>
              <a:lnSpc>
                <a:spcPct val="150000"/>
              </a:lnSpc>
            </a:pPr>
            <a:r>
              <a:rPr lang="pt-PT" sz="1600" dirty="0">
                <a:latin typeface="DM Sans" panose="020B0604020202020204" charset="0"/>
              </a:rPr>
              <a:t>DELIMITER; </a:t>
            </a:r>
          </a:p>
        </p:txBody>
      </p:sp>
      <p:sp>
        <p:nvSpPr>
          <p:cNvPr id="21" name="Seta: Para Baixo 25">
            <a:extLst>
              <a:ext uri="{FF2B5EF4-FFF2-40B4-BE49-F238E27FC236}">
                <a16:creationId xmlns:a16="http://schemas.microsoft.com/office/drawing/2014/main" id="{277720D8-8A2B-8A19-21E2-E8BE4660C9E1}"/>
              </a:ext>
            </a:extLst>
          </p:cNvPr>
          <p:cNvSpPr/>
          <p:nvPr/>
        </p:nvSpPr>
        <p:spPr>
          <a:xfrm rot="16200000">
            <a:off x="447999" y="5665994"/>
            <a:ext cx="259906" cy="500627"/>
          </a:xfrm>
          <a:prstGeom prst="downArrow">
            <a:avLst>
              <a:gd name="adj1" fmla="val 36364"/>
              <a:gd name="adj2" fmla="val 59579"/>
            </a:avLst>
          </a:prstGeom>
          <a:solidFill>
            <a:srgbClr val="2AA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News Gothic MT" panose="020B0503020103020203" pitchFamily="34" charset="0"/>
            </a:endParaRPr>
          </a:p>
        </p:txBody>
      </p:sp>
      <p:sp>
        <p:nvSpPr>
          <p:cNvPr id="22" name="CaixaDeTexto 21">
            <a:extLst>
              <a:ext uri="{FF2B5EF4-FFF2-40B4-BE49-F238E27FC236}">
                <a16:creationId xmlns:a16="http://schemas.microsoft.com/office/drawing/2014/main" id="{EA243AC1-0EFF-1BA2-E71C-1A95132E44A7}"/>
              </a:ext>
            </a:extLst>
          </p:cNvPr>
          <p:cNvSpPr txBox="1"/>
          <p:nvPr/>
        </p:nvSpPr>
        <p:spPr>
          <a:xfrm>
            <a:off x="1043609" y="5446040"/>
            <a:ext cx="14401797" cy="626069"/>
          </a:xfrm>
          <a:prstGeom prst="rect">
            <a:avLst/>
          </a:prstGeom>
        </p:spPr>
        <p:txBody>
          <a:bodyPr wrap="square" lIns="0" tIns="0" rIns="0" bIns="0" rtlCol="0" anchor="t">
            <a:spAutoFit/>
          </a:bodyPr>
          <a:lstStyle>
            <a:defPPr>
              <a:defRPr lang="en-US"/>
            </a:defPPr>
            <a:lvl1pPr>
              <a:lnSpc>
                <a:spcPts val="5880"/>
              </a:lnSpc>
              <a:defRPr sz="6000">
                <a:latin typeface="DM Sans"/>
              </a:defRPr>
            </a:lvl1pPr>
          </a:lstStyle>
          <a:p>
            <a:r>
              <a:rPr lang="pt-PT" sz="1600" dirty="0"/>
              <a:t>SET @contador = 1; CALL Contador(1, @contador); -- 2; SELECT @contador;</a:t>
            </a:r>
          </a:p>
        </p:txBody>
      </p:sp>
      <p:sp>
        <p:nvSpPr>
          <p:cNvPr id="3" name="Subtítulo 2">
            <a:extLst>
              <a:ext uri="{FF2B5EF4-FFF2-40B4-BE49-F238E27FC236}">
                <a16:creationId xmlns:a16="http://schemas.microsoft.com/office/drawing/2014/main" id="{4996134D-FC67-149E-A040-6ADFAB2E0B24}"/>
              </a:ext>
            </a:extLst>
          </p:cNvPr>
          <p:cNvSpPr txBox="1">
            <a:spLocks/>
          </p:cNvSpPr>
          <p:nvPr/>
        </p:nvSpPr>
        <p:spPr>
          <a:xfrm>
            <a:off x="1658893" y="408118"/>
            <a:ext cx="9144000" cy="369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PT" sz="1600">
                <a:latin typeface="News Gothic MT" panose="020B0503020103020203" pitchFamily="34" charset="0"/>
              </a:rPr>
              <a:t>Licenciatura em Ciências da Computação</a:t>
            </a:r>
            <a:endParaRPr lang="pt-PT" sz="1600" dirty="0">
              <a:latin typeface="News Gothic MT" panose="020B0503020103020203" pitchFamily="34" charset="0"/>
            </a:endParaRPr>
          </a:p>
        </p:txBody>
      </p:sp>
      <p:sp>
        <p:nvSpPr>
          <p:cNvPr id="6" name="Retângulo 5">
            <a:extLst>
              <a:ext uri="{FF2B5EF4-FFF2-40B4-BE49-F238E27FC236}">
                <a16:creationId xmlns:a16="http://schemas.microsoft.com/office/drawing/2014/main" id="{9726CA54-6CC3-8139-1CF2-F26175EAD253}"/>
              </a:ext>
            </a:extLst>
          </p:cNvPr>
          <p:cNvSpPr/>
          <p:nvPr/>
        </p:nvSpPr>
        <p:spPr>
          <a:xfrm>
            <a:off x="10498699" y="405709"/>
            <a:ext cx="1468672" cy="369332"/>
          </a:xfrm>
          <a:prstGeom prst="rect">
            <a:avLst/>
          </a:prstGeom>
        </p:spPr>
        <p:txBody>
          <a:bodyPr wrap="none">
            <a:spAutoFit/>
          </a:bodyPr>
          <a:lstStyle/>
          <a:p>
            <a:pPr algn="ctr"/>
            <a:r>
              <a:rPr lang="pt-PT" b="1" dirty="0">
                <a:latin typeface="News Gothic MT" panose="020B0503020103020203" pitchFamily="34" charset="0"/>
              </a:rPr>
              <a:t>2023/2024</a:t>
            </a:r>
          </a:p>
        </p:txBody>
      </p:sp>
      <p:pic>
        <p:nvPicPr>
          <p:cNvPr id="7" name="Picture 2" descr="Menu">
            <a:extLst>
              <a:ext uri="{FF2B5EF4-FFF2-40B4-BE49-F238E27FC236}">
                <a16:creationId xmlns:a16="http://schemas.microsoft.com/office/drawing/2014/main" id="{5A0A7B59-8363-4E3A-B0D6-49D656C126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21" y="263995"/>
            <a:ext cx="1385328" cy="67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760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Rodapé 3">
            <a:extLst>
              <a:ext uri="{FF2B5EF4-FFF2-40B4-BE49-F238E27FC236}">
                <a16:creationId xmlns:a16="http://schemas.microsoft.com/office/drawing/2014/main" id="{DC066862-ED45-0B4E-88CC-98AACE95519E}"/>
              </a:ext>
            </a:extLst>
          </p:cNvPr>
          <p:cNvSpPr>
            <a:spLocks noGrp="1"/>
          </p:cNvSpPr>
          <p:nvPr>
            <p:ph type="ftr" sz="quarter" idx="11"/>
          </p:nvPr>
        </p:nvSpPr>
        <p:spPr/>
        <p:txBody>
          <a:bodyPr/>
          <a:lstStyle/>
          <a:p>
            <a:r>
              <a:rPr lang="pt-PT" b="1" dirty="0" err="1">
                <a:solidFill>
                  <a:schemeClr val="tx1"/>
                </a:solidFill>
                <a:latin typeface="News Gothic MT" panose="020B0503020103020203" pitchFamily="34" charset="0"/>
              </a:rPr>
              <a:t>regina.sousa@algoritmi.uminho.pt</a:t>
            </a:r>
            <a:endParaRPr lang="pt-PT" b="1" dirty="0">
              <a:solidFill>
                <a:schemeClr val="tx1"/>
              </a:solidFill>
              <a:latin typeface="News Gothic MT" panose="020B0503020103020203" pitchFamily="34" charset="0"/>
            </a:endParaRPr>
          </a:p>
        </p:txBody>
      </p:sp>
      <p:sp>
        <p:nvSpPr>
          <p:cNvPr id="5" name="Marcador de Posição do Número do Diapositivo 4">
            <a:extLst>
              <a:ext uri="{FF2B5EF4-FFF2-40B4-BE49-F238E27FC236}">
                <a16:creationId xmlns:a16="http://schemas.microsoft.com/office/drawing/2014/main" id="{984CA7FC-8467-634F-A82C-BC5817D44AEC}"/>
              </a:ext>
            </a:extLst>
          </p:cNvPr>
          <p:cNvSpPr>
            <a:spLocks noGrp="1"/>
          </p:cNvSpPr>
          <p:nvPr>
            <p:ph type="sldNum" sz="quarter" idx="12"/>
          </p:nvPr>
        </p:nvSpPr>
        <p:spPr/>
        <p:txBody>
          <a:bodyPr/>
          <a:lstStyle/>
          <a:p>
            <a:fld id="{3BF0F74B-A758-0542-82E3-C2CAB1C90F06}" type="slidenum">
              <a:rPr lang="pt-PT" b="1" smtClean="0">
                <a:solidFill>
                  <a:schemeClr val="tx1"/>
                </a:solidFill>
                <a:latin typeface="News Gothic MT" panose="020B0503020103020203" pitchFamily="34" charset="0"/>
              </a:rPr>
              <a:t>17</a:t>
            </a:fld>
            <a:endParaRPr lang="pt-PT" b="1">
              <a:solidFill>
                <a:schemeClr val="tx1"/>
              </a:solidFill>
              <a:latin typeface="News Gothic MT" panose="020B0503020103020203" pitchFamily="34" charset="0"/>
            </a:endParaRPr>
          </a:p>
        </p:txBody>
      </p:sp>
      <p:sp>
        <p:nvSpPr>
          <p:cNvPr id="8" name="Marcador de Posição do Rodapé 3">
            <a:extLst>
              <a:ext uri="{FF2B5EF4-FFF2-40B4-BE49-F238E27FC236}">
                <a16:creationId xmlns:a16="http://schemas.microsoft.com/office/drawing/2014/main" id="{478E0CF3-46D4-7447-BBDB-1CC8C2D5F8F4}"/>
              </a:ext>
            </a:extLst>
          </p:cNvPr>
          <p:cNvSpPr txBox="1">
            <a:spLocks/>
          </p:cNvSpPr>
          <p:nvPr/>
        </p:nvSpPr>
        <p:spPr>
          <a:xfrm>
            <a:off x="838200" y="6356350"/>
            <a:ext cx="4114800"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b="1" dirty="0">
                <a:solidFill>
                  <a:schemeClr val="tx1"/>
                </a:solidFill>
                <a:latin typeface="News Gothic MT" panose="020B0503020103020203" pitchFamily="34" charset="0"/>
              </a:rPr>
              <a:t>Universidade do Minho</a:t>
            </a:r>
          </a:p>
        </p:txBody>
      </p:sp>
      <p:sp>
        <p:nvSpPr>
          <p:cNvPr id="14" name="Retângulo 13">
            <a:extLst>
              <a:ext uri="{FF2B5EF4-FFF2-40B4-BE49-F238E27FC236}">
                <a16:creationId xmlns:a16="http://schemas.microsoft.com/office/drawing/2014/main" id="{266032A3-7EEE-3541-B9EB-93C80B426467}"/>
              </a:ext>
            </a:extLst>
          </p:cNvPr>
          <p:cNvSpPr/>
          <p:nvPr/>
        </p:nvSpPr>
        <p:spPr>
          <a:xfrm>
            <a:off x="178217" y="1182825"/>
            <a:ext cx="4914872" cy="523220"/>
          </a:xfrm>
          <a:prstGeom prst="rect">
            <a:avLst/>
          </a:prstGeom>
        </p:spPr>
        <p:txBody>
          <a:bodyPr wrap="none">
            <a:spAutoFit/>
          </a:bodyPr>
          <a:lstStyle/>
          <a:p>
            <a:r>
              <a:rPr lang="pt-PT" sz="2800" b="1" dirty="0">
                <a:latin typeface="News Gothic MT" panose="020B0503020103020203" pitchFamily="34" charset="0"/>
              </a:rPr>
              <a:t>Procedimentos (</a:t>
            </a:r>
            <a:r>
              <a:rPr lang="pt-PT" sz="2800" b="1" dirty="0" err="1">
                <a:latin typeface="News Gothic MT" panose="020B0503020103020203" pitchFamily="34" charset="0"/>
              </a:rPr>
              <a:t>Procedure</a:t>
            </a:r>
            <a:r>
              <a:rPr lang="pt-PT" sz="2800" b="1" dirty="0">
                <a:latin typeface="News Gothic MT" panose="020B0503020103020203" pitchFamily="34" charset="0"/>
              </a:rPr>
              <a:t>)</a:t>
            </a:r>
          </a:p>
        </p:txBody>
      </p:sp>
      <p:sp>
        <p:nvSpPr>
          <p:cNvPr id="15" name="Seta: Para Baixo 25">
            <a:extLst>
              <a:ext uri="{FF2B5EF4-FFF2-40B4-BE49-F238E27FC236}">
                <a16:creationId xmlns:a16="http://schemas.microsoft.com/office/drawing/2014/main" id="{328DF9E5-57A6-CFAA-066D-0FB691510B23}"/>
              </a:ext>
            </a:extLst>
          </p:cNvPr>
          <p:cNvSpPr/>
          <p:nvPr/>
        </p:nvSpPr>
        <p:spPr>
          <a:xfrm rot="16200000">
            <a:off x="447998" y="1684392"/>
            <a:ext cx="259906" cy="500627"/>
          </a:xfrm>
          <a:prstGeom prst="downArrow">
            <a:avLst>
              <a:gd name="adj1" fmla="val 36364"/>
              <a:gd name="adj2" fmla="val 59579"/>
            </a:avLst>
          </a:prstGeom>
          <a:solidFill>
            <a:srgbClr val="2AA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News Gothic MT" panose="020B0503020103020203" pitchFamily="34" charset="0"/>
            </a:endParaRPr>
          </a:p>
        </p:txBody>
      </p:sp>
      <p:sp>
        <p:nvSpPr>
          <p:cNvPr id="16" name="CaixaDeTexto 15">
            <a:extLst>
              <a:ext uri="{FF2B5EF4-FFF2-40B4-BE49-F238E27FC236}">
                <a16:creationId xmlns:a16="http://schemas.microsoft.com/office/drawing/2014/main" id="{3668E808-957D-FDC2-CB20-882547762484}"/>
              </a:ext>
            </a:extLst>
          </p:cNvPr>
          <p:cNvSpPr txBox="1"/>
          <p:nvPr/>
        </p:nvSpPr>
        <p:spPr>
          <a:xfrm>
            <a:off x="1043609" y="1420108"/>
            <a:ext cx="14401797" cy="626069"/>
          </a:xfrm>
          <a:prstGeom prst="rect">
            <a:avLst/>
          </a:prstGeom>
        </p:spPr>
        <p:txBody>
          <a:bodyPr wrap="square" lIns="0" tIns="0" rIns="0" bIns="0" rtlCol="0" anchor="t">
            <a:spAutoFit/>
          </a:bodyPr>
          <a:lstStyle>
            <a:defPPr>
              <a:defRPr lang="en-US"/>
            </a:defPPr>
            <a:lvl1pPr>
              <a:lnSpc>
                <a:spcPts val="5880"/>
              </a:lnSpc>
              <a:defRPr sz="6000">
                <a:latin typeface="DM Sans"/>
              </a:defRPr>
            </a:lvl1pPr>
          </a:lstStyle>
          <a:p>
            <a:r>
              <a:rPr lang="pt-PT" sz="1600" b="1" u="sng" dirty="0">
                <a:solidFill>
                  <a:srgbClr val="00B050"/>
                </a:solidFill>
              </a:rPr>
              <a:t>Listar e Apagar Procedimentos no MySQL</a:t>
            </a:r>
          </a:p>
        </p:txBody>
      </p:sp>
      <p:sp>
        <p:nvSpPr>
          <p:cNvPr id="2" name="Retângulo 1">
            <a:extLst>
              <a:ext uri="{FF2B5EF4-FFF2-40B4-BE49-F238E27FC236}">
                <a16:creationId xmlns:a16="http://schemas.microsoft.com/office/drawing/2014/main" id="{51932B53-0379-8485-4281-71FF467CC2F9}"/>
              </a:ext>
            </a:extLst>
          </p:cNvPr>
          <p:cNvSpPr/>
          <p:nvPr/>
        </p:nvSpPr>
        <p:spPr>
          <a:xfrm>
            <a:off x="327636" y="2210559"/>
            <a:ext cx="11308963" cy="415370"/>
          </a:xfrm>
          <a:prstGeom prst="rect">
            <a:avLst/>
          </a:prstGeom>
        </p:spPr>
        <p:txBody>
          <a:bodyPr wrap="square">
            <a:spAutoFit/>
          </a:bodyPr>
          <a:lstStyle/>
          <a:p>
            <a:pPr algn="just">
              <a:lnSpc>
                <a:spcPct val="150000"/>
              </a:lnSpc>
            </a:pPr>
            <a:r>
              <a:rPr lang="en-US" sz="1600" dirty="0">
                <a:latin typeface="News Gothic MT" panose="020B0503020103020203" pitchFamily="34" charset="0"/>
              </a:rPr>
              <a:t>Podemos </a:t>
            </a:r>
            <a:r>
              <a:rPr lang="en-US" sz="1600" dirty="0" err="1">
                <a:latin typeface="News Gothic MT" panose="020B0503020103020203" pitchFamily="34" charset="0"/>
              </a:rPr>
              <a:t>listar</a:t>
            </a:r>
            <a:r>
              <a:rPr lang="en-US" sz="1600" dirty="0">
                <a:latin typeface="News Gothic MT" panose="020B0503020103020203" pitchFamily="34" charset="0"/>
              </a:rPr>
              <a:t> </a:t>
            </a:r>
            <a:r>
              <a:rPr lang="en-US" sz="1600" dirty="0" err="1">
                <a:latin typeface="News Gothic MT" panose="020B0503020103020203" pitchFamily="34" charset="0"/>
              </a:rPr>
              <a:t>todos</a:t>
            </a:r>
            <a:r>
              <a:rPr lang="en-US" sz="1600" dirty="0">
                <a:latin typeface="News Gothic MT" panose="020B0503020103020203" pitchFamily="34" charset="0"/>
              </a:rPr>
              <a:t> </a:t>
            </a:r>
            <a:r>
              <a:rPr lang="en-US" sz="1600" dirty="0" err="1">
                <a:latin typeface="News Gothic MT" panose="020B0503020103020203" pitchFamily="34" charset="0"/>
              </a:rPr>
              <a:t>os</a:t>
            </a:r>
            <a:r>
              <a:rPr lang="en-US" sz="1600" dirty="0">
                <a:latin typeface="News Gothic MT" panose="020B0503020103020203" pitchFamily="34" charset="0"/>
              </a:rPr>
              <a:t> </a:t>
            </a:r>
            <a:r>
              <a:rPr lang="en-US" sz="1600" dirty="0" err="1">
                <a:latin typeface="News Gothic MT" panose="020B0503020103020203" pitchFamily="34" charset="0"/>
              </a:rPr>
              <a:t>procedimentos</a:t>
            </a:r>
            <a:r>
              <a:rPr lang="en-US" sz="1600" dirty="0">
                <a:latin typeface="News Gothic MT" panose="020B0503020103020203" pitchFamily="34" charset="0"/>
              </a:rPr>
              <a:t> </a:t>
            </a:r>
            <a:r>
              <a:rPr lang="en-US" sz="1600" dirty="0" err="1">
                <a:latin typeface="News Gothic MT" panose="020B0503020103020203" pitchFamily="34" charset="0"/>
              </a:rPr>
              <a:t>armazenados</a:t>
            </a:r>
            <a:r>
              <a:rPr lang="en-US" sz="1600" dirty="0">
                <a:latin typeface="News Gothic MT" panose="020B0503020103020203" pitchFamily="34" charset="0"/>
              </a:rPr>
              <a:t> no </a:t>
            </a:r>
            <a:r>
              <a:rPr lang="en-US" sz="1600" dirty="0" err="1">
                <a:latin typeface="News Gothic MT" panose="020B0503020103020203" pitchFamily="34" charset="0"/>
              </a:rPr>
              <a:t>servidor</a:t>
            </a:r>
            <a:r>
              <a:rPr lang="en-US" sz="1600" dirty="0">
                <a:latin typeface="News Gothic MT" panose="020B0503020103020203" pitchFamily="34" charset="0"/>
              </a:rPr>
              <a:t> MySQL da </a:t>
            </a:r>
            <a:r>
              <a:rPr lang="en-US" sz="1600" dirty="0" err="1">
                <a:latin typeface="News Gothic MT" panose="020B0503020103020203" pitchFamily="34" charset="0"/>
              </a:rPr>
              <a:t>seguinte</a:t>
            </a:r>
            <a:r>
              <a:rPr lang="en-US" sz="1600" dirty="0">
                <a:latin typeface="News Gothic MT" panose="020B0503020103020203" pitchFamily="34" charset="0"/>
              </a:rPr>
              <a:t> forma:</a:t>
            </a:r>
          </a:p>
        </p:txBody>
      </p:sp>
      <p:sp>
        <p:nvSpPr>
          <p:cNvPr id="17" name="Retângulo 16">
            <a:extLst>
              <a:ext uri="{FF2B5EF4-FFF2-40B4-BE49-F238E27FC236}">
                <a16:creationId xmlns:a16="http://schemas.microsoft.com/office/drawing/2014/main" id="{FC4422BD-0C86-655C-6A2D-F4D8D15BD234}"/>
              </a:ext>
            </a:extLst>
          </p:cNvPr>
          <p:cNvSpPr/>
          <p:nvPr/>
        </p:nvSpPr>
        <p:spPr>
          <a:xfrm>
            <a:off x="447001" y="2764819"/>
            <a:ext cx="10515924" cy="415370"/>
          </a:xfrm>
          <a:prstGeom prst="rect">
            <a:avLst/>
          </a:prstGeom>
          <a:solidFill>
            <a:srgbClr val="84C19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8" name="CaixaDeTexto 17">
            <a:extLst>
              <a:ext uri="{FF2B5EF4-FFF2-40B4-BE49-F238E27FC236}">
                <a16:creationId xmlns:a16="http://schemas.microsoft.com/office/drawing/2014/main" id="{4966E53E-B398-70B7-55C6-D79529EB9E78}"/>
              </a:ext>
            </a:extLst>
          </p:cNvPr>
          <p:cNvSpPr txBox="1"/>
          <p:nvPr/>
        </p:nvSpPr>
        <p:spPr>
          <a:xfrm>
            <a:off x="695609" y="2839433"/>
            <a:ext cx="10364521" cy="338554"/>
          </a:xfrm>
          <a:prstGeom prst="rect">
            <a:avLst/>
          </a:prstGeom>
          <a:noFill/>
        </p:spPr>
        <p:txBody>
          <a:bodyPr wrap="square" rtlCol="0">
            <a:spAutoFit/>
          </a:bodyPr>
          <a:lstStyle/>
          <a:p>
            <a:r>
              <a:rPr lang="en-US" sz="1600" dirty="0"/>
              <a:t>SHOW PROCEDURE STATUS [LIKE </a:t>
            </a:r>
            <a:r>
              <a:rPr lang="en-US" sz="1600" i="1" dirty="0"/>
              <a:t>’</a:t>
            </a:r>
            <a:r>
              <a:rPr lang="en-US" sz="1600" i="1" dirty="0" err="1"/>
              <a:t>padrão</a:t>
            </a:r>
            <a:r>
              <a:rPr lang="en-US" sz="1600" i="1" dirty="0"/>
              <a:t>’</a:t>
            </a:r>
            <a:r>
              <a:rPr lang="en-US" sz="1600" dirty="0"/>
              <a:t> | WHERE </a:t>
            </a:r>
            <a:r>
              <a:rPr lang="en-US" sz="1600" i="1" dirty="0" err="1"/>
              <a:t>condição_de_procura</a:t>
            </a:r>
            <a:r>
              <a:rPr lang="en-US" sz="1600" dirty="0"/>
              <a:t>]  </a:t>
            </a:r>
          </a:p>
        </p:txBody>
      </p:sp>
      <p:sp>
        <p:nvSpPr>
          <p:cNvPr id="3" name="Retângulo 2">
            <a:extLst>
              <a:ext uri="{FF2B5EF4-FFF2-40B4-BE49-F238E27FC236}">
                <a16:creationId xmlns:a16="http://schemas.microsoft.com/office/drawing/2014/main" id="{B83BCA2A-6EED-D59B-2A9D-7DCB3D6F701E}"/>
              </a:ext>
            </a:extLst>
          </p:cNvPr>
          <p:cNvSpPr/>
          <p:nvPr/>
        </p:nvSpPr>
        <p:spPr>
          <a:xfrm>
            <a:off x="447001" y="3290360"/>
            <a:ext cx="11189598" cy="861774"/>
          </a:xfrm>
          <a:prstGeom prst="rect">
            <a:avLst/>
          </a:prstGeom>
        </p:spPr>
        <p:txBody>
          <a:bodyPr wrap="square">
            <a:spAutoFit/>
          </a:bodyPr>
          <a:lstStyle/>
          <a:p>
            <a:r>
              <a:rPr lang="pt-PT" sz="1600" dirty="0">
                <a:latin typeface="News Gothic MT" panose="020B0503020103020203" pitchFamily="34" charset="0"/>
              </a:rPr>
              <a:t>Nota: Se quisermos exibir procedimentos numa </a:t>
            </a:r>
            <a:r>
              <a:rPr lang="pt-PT" sz="1600" dirty="0" err="1">
                <a:latin typeface="News Gothic MT" panose="020B0503020103020203" pitchFamily="34" charset="0"/>
              </a:rPr>
              <a:t>BDs</a:t>
            </a:r>
            <a:r>
              <a:rPr lang="pt-PT" sz="1600" dirty="0">
                <a:latin typeface="News Gothic MT" panose="020B0503020103020203" pitchFamily="34" charset="0"/>
              </a:rPr>
              <a:t> específica, usamos a cláusula WHERE. Caso queiramos listar procedimentos com uma palavra específica, usamos a cláusula LIKE.</a:t>
            </a:r>
          </a:p>
          <a:p>
            <a:endParaRPr lang="pt-PT" sz="1600" dirty="0">
              <a:latin typeface="News Gothic MT" panose="020B0503020103020203" pitchFamily="34" charset="0"/>
            </a:endParaRPr>
          </a:p>
        </p:txBody>
      </p:sp>
      <p:sp>
        <p:nvSpPr>
          <p:cNvPr id="6" name="Retângulo 5">
            <a:extLst>
              <a:ext uri="{FF2B5EF4-FFF2-40B4-BE49-F238E27FC236}">
                <a16:creationId xmlns:a16="http://schemas.microsoft.com/office/drawing/2014/main" id="{D920F96C-9E9F-B48A-81B2-7D44568E6528}"/>
              </a:ext>
            </a:extLst>
          </p:cNvPr>
          <p:cNvSpPr/>
          <p:nvPr/>
        </p:nvSpPr>
        <p:spPr>
          <a:xfrm>
            <a:off x="327636" y="4648159"/>
            <a:ext cx="10515924" cy="338554"/>
          </a:xfrm>
          <a:prstGeom prst="rect">
            <a:avLst/>
          </a:prstGeom>
        </p:spPr>
        <p:txBody>
          <a:bodyPr wrap="square">
            <a:spAutoFit/>
          </a:bodyPr>
          <a:lstStyle/>
          <a:p>
            <a:r>
              <a:rPr lang="en-US" sz="1600" dirty="0">
                <a:latin typeface="News Gothic MT" panose="020B0503020103020203" pitchFamily="34" charset="0"/>
              </a:rPr>
              <a:t>A </a:t>
            </a:r>
            <a:r>
              <a:rPr lang="en-US" sz="1600" dirty="0" err="1">
                <a:latin typeface="News Gothic MT" panose="020B0503020103020203" pitchFamily="34" charset="0"/>
              </a:rPr>
              <a:t>instrução</a:t>
            </a:r>
            <a:r>
              <a:rPr lang="en-US" sz="1600" dirty="0">
                <a:latin typeface="News Gothic MT" panose="020B0503020103020203" pitchFamily="34" charset="0"/>
              </a:rPr>
              <a:t> a </a:t>
            </a:r>
            <a:r>
              <a:rPr lang="en-US" sz="1600" dirty="0" err="1">
                <a:latin typeface="News Gothic MT" panose="020B0503020103020203" pitchFamily="34" charset="0"/>
              </a:rPr>
              <a:t>seguir</a:t>
            </a:r>
            <a:r>
              <a:rPr lang="en-US" sz="1600" dirty="0">
                <a:latin typeface="News Gothic MT" panose="020B0503020103020203" pitchFamily="34" charset="0"/>
              </a:rPr>
              <a:t> </a:t>
            </a:r>
            <a:r>
              <a:rPr lang="en-US" sz="1600" dirty="0" err="1">
                <a:latin typeface="News Gothic MT" panose="020B0503020103020203" pitchFamily="34" charset="0"/>
              </a:rPr>
              <a:t>é</a:t>
            </a:r>
            <a:r>
              <a:rPr lang="en-US" sz="1600" dirty="0">
                <a:latin typeface="News Gothic MT" panose="020B0503020103020203" pitchFamily="34" charset="0"/>
              </a:rPr>
              <a:t> </a:t>
            </a:r>
            <a:r>
              <a:rPr lang="en-US" sz="1600" dirty="0" err="1">
                <a:latin typeface="News Gothic MT" panose="020B0503020103020203" pitchFamily="34" charset="0"/>
              </a:rPr>
              <a:t>usada</a:t>
            </a:r>
            <a:r>
              <a:rPr lang="en-US" sz="1600" dirty="0">
                <a:latin typeface="News Gothic MT" panose="020B0503020103020203" pitchFamily="34" charset="0"/>
              </a:rPr>
              <a:t> para remover um </a:t>
            </a:r>
            <a:r>
              <a:rPr lang="en-US" sz="1600" dirty="0" err="1">
                <a:latin typeface="News Gothic MT" panose="020B0503020103020203" pitchFamily="34" charset="0"/>
              </a:rPr>
              <a:t>procedimento</a:t>
            </a:r>
            <a:r>
              <a:rPr lang="en-US" sz="1600" dirty="0">
                <a:latin typeface="News Gothic MT" panose="020B0503020103020203" pitchFamily="34" charset="0"/>
              </a:rPr>
              <a:t> </a:t>
            </a:r>
            <a:r>
              <a:rPr lang="en-US" sz="1600" dirty="0" err="1">
                <a:latin typeface="News Gothic MT" panose="020B0503020103020203" pitchFamily="34" charset="0"/>
              </a:rPr>
              <a:t>armazenado</a:t>
            </a:r>
            <a:r>
              <a:rPr lang="en-US" sz="1600" dirty="0">
                <a:latin typeface="News Gothic MT" panose="020B0503020103020203" pitchFamily="34" charset="0"/>
              </a:rPr>
              <a:t> no MySQL:</a:t>
            </a:r>
          </a:p>
        </p:txBody>
      </p:sp>
      <p:sp>
        <p:nvSpPr>
          <p:cNvPr id="23" name="Retângulo 22">
            <a:extLst>
              <a:ext uri="{FF2B5EF4-FFF2-40B4-BE49-F238E27FC236}">
                <a16:creationId xmlns:a16="http://schemas.microsoft.com/office/drawing/2014/main" id="{7972489F-6EF1-4434-D1E8-8A0FA53386BF}"/>
              </a:ext>
            </a:extLst>
          </p:cNvPr>
          <p:cNvSpPr/>
          <p:nvPr/>
        </p:nvSpPr>
        <p:spPr>
          <a:xfrm>
            <a:off x="447001" y="5194398"/>
            <a:ext cx="10613129" cy="444977"/>
          </a:xfrm>
          <a:prstGeom prst="rect">
            <a:avLst/>
          </a:prstGeom>
          <a:solidFill>
            <a:srgbClr val="84C19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News Gothic MT" panose="020B0503020103020203" pitchFamily="34" charset="0"/>
            </a:endParaRPr>
          </a:p>
        </p:txBody>
      </p:sp>
      <p:sp>
        <p:nvSpPr>
          <p:cNvPr id="24" name="CaixaDeTexto 23">
            <a:extLst>
              <a:ext uri="{FF2B5EF4-FFF2-40B4-BE49-F238E27FC236}">
                <a16:creationId xmlns:a16="http://schemas.microsoft.com/office/drawing/2014/main" id="{78B2FBB4-F492-1D2F-2AA2-F246127CC7E2}"/>
              </a:ext>
            </a:extLst>
          </p:cNvPr>
          <p:cNvSpPr txBox="1"/>
          <p:nvPr/>
        </p:nvSpPr>
        <p:spPr>
          <a:xfrm>
            <a:off x="695609" y="5137515"/>
            <a:ext cx="6427510" cy="415370"/>
          </a:xfrm>
          <a:prstGeom prst="rect">
            <a:avLst/>
          </a:prstGeom>
          <a:noFill/>
        </p:spPr>
        <p:txBody>
          <a:bodyPr wrap="square">
            <a:spAutoFit/>
          </a:bodyPr>
          <a:lstStyle>
            <a:defPPr>
              <a:defRPr lang="en-US"/>
            </a:defPPr>
            <a:lvl1pPr algn="just">
              <a:lnSpc>
                <a:spcPct val="150000"/>
              </a:lnSpc>
              <a:defRPr sz="2400">
                <a:latin typeface="DM Sans" pitchFamily="2" charset="0"/>
              </a:defRPr>
            </a:lvl1pPr>
          </a:lstStyle>
          <a:p>
            <a:r>
              <a:rPr lang="en-US" sz="1600" dirty="0">
                <a:latin typeface="News Gothic MT" panose="020B0503020103020203" pitchFamily="34" charset="0"/>
              </a:rPr>
              <a:t>DROP PROCEDURE [ IF EXISTS ] </a:t>
            </a:r>
            <a:r>
              <a:rPr lang="en-US" sz="1600" i="1" dirty="0" err="1">
                <a:latin typeface="News Gothic MT" panose="020B0503020103020203" pitchFamily="34" charset="0"/>
              </a:rPr>
              <a:t>nome_procedimento</a:t>
            </a:r>
            <a:r>
              <a:rPr lang="en-US" sz="1600" dirty="0">
                <a:latin typeface="News Gothic MT" panose="020B0503020103020203" pitchFamily="34" charset="0"/>
              </a:rPr>
              <a:t>;    </a:t>
            </a:r>
          </a:p>
        </p:txBody>
      </p:sp>
      <p:sp>
        <p:nvSpPr>
          <p:cNvPr id="7" name="Subtítulo 2">
            <a:extLst>
              <a:ext uri="{FF2B5EF4-FFF2-40B4-BE49-F238E27FC236}">
                <a16:creationId xmlns:a16="http://schemas.microsoft.com/office/drawing/2014/main" id="{0656A9FC-9F1E-DD65-8A82-8AAACA55F50B}"/>
              </a:ext>
            </a:extLst>
          </p:cNvPr>
          <p:cNvSpPr txBox="1">
            <a:spLocks/>
          </p:cNvSpPr>
          <p:nvPr/>
        </p:nvSpPr>
        <p:spPr>
          <a:xfrm>
            <a:off x="1658893" y="408118"/>
            <a:ext cx="9144000" cy="369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PT" sz="1600">
                <a:latin typeface="News Gothic MT" panose="020B0503020103020203" pitchFamily="34" charset="0"/>
              </a:rPr>
              <a:t>Licenciatura em Ciências da Computação</a:t>
            </a:r>
            <a:endParaRPr lang="pt-PT" sz="1600" dirty="0">
              <a:latin typeface="News Gothic MT" panose="020B0503020103020203" pitchFamily="34" charset="0"/>
            </a:endParaRPr>
          </a:p>
        </p:txBody>
      </p:sp>
      <p:sp>
        <p:nvSpPr>
          <p:cNvPr id="9" name="Retângulo 8">
            <a:extLst>
              <a:ext uri="{FF2B5EF4-FFF2-40B4-BE49-F238E27FC236}">
                <a16:creationId xmlns:a16="http://schemas.microsoft.com/office/drawing/2014/main" id="{4A09A82A-5D31-F9AA-B1AE-C0C8C9DCA277}"/>
              </a:ext>
            </a:extLst>
          </p:cNvPr>
          <p:cNvSpPr/>
          <p:nvPr/>
        </p:nvSpPr>
        <p:spPr>
          <a:xfrm>
            <a:off x="10498699" y="405709"/>
            <a:ext cx="1468672" cy="369332"/>
          </a:xfrm>
          <a:prstGeom prst="rect">
            <a:avLst/>
          </a:prstGeom>
        </p:spPr>
        <p:txBody>
          <a:bodyPr wrap="none">
            <a:spAutoFit/>
          </a:bodyPr>
          <a:lstStyle/>
          <a:p>
            <a:pPr algn="ctr"/>
            <a:r>
              <a:rPr lang="pt-PT" b="1" dirty="0">
                <a:latin typeface="News Gothic MT" panose="020B0503020103020203" pitchFamily="34" charset="0"/>
              </a:rPr>
              <a:t>2023/2024</a:t>
            </a:r>
          </a:p>
        </p:txBody>
      </p:sp>
      <p:pic>
        <p:nvPicPr>
          <p:cNvPr id="10" name="Picture 2" descr="Menu">
            <a:extLst>
              <a:ext uri="{FF2B5EF4-FFF2-40B4-BE49-F238E27FC236}">
                <a16:creationId xmlns:a16="http://schemas.microsoft.com/office/drawing/2014/main" id="{AC2BA9BF-4EDA-7FB6-445F-6B37DC6CA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21" y="263995"/>
            <a:ext cx="1385328" cy="67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707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Rodapé 3">
            <a:extLst>
              <a:ext uri="{FF2B5EF4-FFF2-40B4-BE49-F238E27FC236}">
                <a16:creationId xmlns:a16="http://schemas.microsoft.com/office/drawing/2014/main" id="{DC066862-ED45-0B4E-88CC-98AACE95519E}"/>
              </a:ext>
            </a:extLst>
          </p:cNvPr>
          <p:cNvSpPr>
            <a:spLocks noGrp="1"/>
          </p:cNvSpPr>
          <p:nvPr>
            <p:ph type="ftr" sz="quarter" idx="11"/>
          </p:nvPr>
        </p:nvSpPr>
        <p:spPr/>
        <p:txBody>
          <a:bodyPr/>
          <a:lstStyle/>
          <a:p>
            <a:r>
              <a:rPr lang="pt-PT" b="1" dirty="0" err="1">
                <a:solidFill>
                  <a:schemeClr val="tx1"/>
                </a:solidFill>
                <a:latin typeface="News Gothic MT" panose="020B0503020103020203" pitchFamily="34" charset="0"/>
              </a:rPr>
              <a:t>regina.sousa@algoritmi.uminho.pt</a:t>
            </a:r>
            <a:endParaRPr lang="pt-PT" b="1" dirty="0">
              <a:solidFill>
                <a:schemeClr val="tx1"/>
              </a:solidFill>
              <a:latin typeface="News Gothic MT" panose="020B0503020103020203" pitchFamily="34" charset="0"/>
            </a:endParaRPr>
          </a:p>
        </p:txBody>
      </p:sp>
      <p:sp>
        <p:nvSpPr>
          <p:cNvPr id="5" name="Marcador de Posição do Número do Diapositivo 4">
            <a:extLst>
              <a:ext uri="{FF2B5EF4-FFF2-40B4-BE49-F238E27FC236}">
                <a16:creationId xmlns:a16="http://schemas.microsoft.com/office/drawing/2014/main" id="{984CA7FC-8467-634F-A82C-BC5817D44AEC}"/>
              </a:ext>
            </a:extLst>
          </p:cNvPr>
          <p:cNvSpPr>
            <a:spLocks noGrp="1"/>
          </p:cNvSpPr>
          <p:nvPr>
            <p:ph type="sldNum" sz="quarter" idx="12"/>
          </p:nvPr>
        </p:nvSpPr>
        <p:spPr/>
        <p:txBody>
          <a:bodyPr/>
          <a:lstStyle/>
          <a:p>
            <a:fld id="{3BF0F74B-A758-0542-82E3-C2CAB1C90F06}" type="slidenum">
              <a:rPr lang="pt-PT" b="1" smtClean="0">
                <a:solidFill>
                  <a:schemeClr val="tx1"/>
                </a:solidFill>
                <a:latin typeface="News Gothic MT" panose="020B0503020103020203" pitchFamily="34" charset="0"/>
              </a:rPr>
              <a:t>18</a:t>
            </a:fld>
            <a:endParaRPr lang="pt-PT" b="1">
              <a:solidFill>
                <a:schemeClr val="tx1"/>
              </a:solidFill>
              <a:latin typeface="News Gothic MT" panose="020B0503020103020203" pitchFamily="34" charset="0"/>
            </a:endParaRPr>
          </a:p>
        </p:txBody>
      </p:sp>
      <p:sp>
        <p:nvSpPr>
          <p:cNvPr id="8" name="Marcador de Posição do Rodapé 3">
            <a:extLst>
              <a:ext uri="{FF2B5EF4-FFF2-40B4-BE49-F238E27FC236}">
                <a16:creationId xmlns:a16="http://schemas.microsoft.com/office/drawing/2014/main" id="{478E0CF3-46D4-7447-BBDB-1CC8C2D5F8F4}"/>
              </a:ext>
            </a:extLst>
          </p:cNvPr>
          <p:cNvSpPr txBox="1">
            <a:spLocks/>
          </p:cNvSpPr>
          <p:nvPr/>
        </p:nvSpPr>
        <p:spPr>
          <a:xfrm>
            <a:off x="838200" y="6356350"/>
            <a:ext cx="4114800"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b="1" dirty="0">
                <a:solidFill>
                  <a:schemeClr val="tx1"/>
                </a:solidFill>
                <a:latin typeface="News Gothic MT" panose="020B0503020103020203" pitchFamily="34" charset="0"/>
              </a:rPr>
              <a:t>Universidade do Minho</a:t>
            </a:r>
          </a:p>
        </p:txBody>
      </p:sp>
      <p:sp>
        <p:nvSpPr>
          <p:cNvPr id="10" name="CaixaDeTexto 9">
            <a:extLst>
              <a:ext uri="{FF2B5EF4-FFF2-40B4-BE49-F238E27FC236}">
                <a16:creationId xmlns:a16="http://schemas.microsoft.com/office/drawing/2014/main" id="{202868FF-130F-F04F-A57B-AF7701F2E0B5}"/>
              </a:ext>
            </a:extLst>
          </p:cNvPr>
          <p:cNvSpPr txBox="1"/>
          <p:nvPr/>
        </p:nvSpPr>
        <p:spPr>
          <a:xfrm>
            <a:off x="346492" y="1924438"/>
            <a:ext cx="10735962" cy="1323439"/>
          </a:xfrm>
          <a:prstGeom prst="rect">
            <a:avLst/>
          </a:prstGeom>
          <a:noFill/>
        </p:spPr>
        <p:txBody>
          <a:bodyPr wrap="square" rtlCol="0">
            <a:spAutoFit/>
          </a:bodyPr>
          <a:lstStyle/>
          <a:p>
            <a:pPr algn="just"/>
            <a:r>
              <a:rPr lang="pt-PT" sz="1600" dirty="0">
                <a:latin typeface="News Gothic MT" panose="020B0503020103020203" pitchFamily="34" charset="0"/>
              </a:rPr>
              <a:t>Quando ocorre um erro dentro de um procedimento armazenado, é importante tratá-lo adequadamente, como continuar (CONTINUE) ou sair (EXIT) da execução do bloco de código atual e emitir uma mensagem de erro significativa. Para declarar um </a:t>
            </a:r>
            <a:r>
              <a:rPr lang="pt-PT" sz="1600" dirty="0" err="1">
                <a:latin typeface="News Gothic MT" panose="020B0503020103020203" pitchFamily="34" charset="0"/>
              </a:rPr>
              <a:t>handler</a:t>
            </a:r>
            <a:r>
              <a:rPr lang="pt-PT" sz="1600" dirty="0">
                <a:latin typeface="News Gothic MT" panose="020B0503020103020203" pitchFamily="34" charset="0"/>
              </a:rPr>
              <a:t>, usa-se a instrução DECLARE HANDLER.</a:t>
            </a:r>
          </a:p>
          <a:p>
            <a:pPr algn="just"/>
            <a:endParaRPr lang="pt-PT" sz="1600" dirty="0">
              <a:latin typeface="News Gothic MT" panose="020B0503020103020203" pitchFamily="34" charset="0"/>
            </a:endParaRPr>
          </a:p>
          <a:p>
            <a:pPr algn="just"/>
            <a:r>
              <a:rPr lang="en-US" sz="1600" b="1" u="sng" dirty="0" err="1">
                <a:latin typeface="DM Sans" pitchFamily="2" charset="0"/>
              </a:rPr>
              <a:t>Síntaxe</a:t>
            </a:r>
            <a:r>
              <a:rPr lang="en-US" sz="1600" b="1" u="sng" dirty="0">
                <a:latin typeface="DM Sans" pitchFamily="2" charset="0"/>
              </a:rPr>
              <a:t>:</a:t>
            </a:r>
          </a:p>
        </p:txBody>
      </p:sp>
      <p:sp>
        <p:nvSpPr>
          <p:cNvPr id="14" name="Retângulo 13">
            <a:extLst>
              <a:ext uri="{FF2B5EF4-FFF2-40B4-BE49-F238E27FC236}">
                <a16:creationId xmlns:a16="http://schemas.microsoft.com/office/drawing/2014/main" id="{266032A3-7EEE-3541-B9EB-93C80B426467}"/>
              </a:ext>
            </a:extLst>
          </p:cNvPr>
          <p:cNvSpPr/>
          <p:nvPr/>
        </p:nvSpPr>
        <p:spPr>
          <a:xfrm>
            <a:off x="178217" y="1166784"/>
            <a:ext cx="1734770" cy="523220"/>
          </a:xfrm>
          <a:prstGeom prst="rect">
            <a:avLst/>
          </a:prstGeom>
        </p:spPr>
        <p:txBody>
          <a:bodyPr wrap="none">
            <a:spAutoFit/>
          </a:bodyPr>
          <a:lstStyle/>
          <a:p>
            <a:r>
              <a:rPr lang="pt-PT" sz="2800" b="1" dirty="0" err="1">
                <a:latin typeface="News Gothic MT" panose="020B0503020103020203" pitchFamily="34" charset="0"/>
              </a:rPr>
              <a:t>Handlers</a:t>
            </a:r>
            <a:endParaRPr lang="pt-PT" sz="2800" b="1" dirty="0">
              <a:latin typeface="News Gothic MT" panose="020B0503020103020203" pitchFamily="34" charset="0"/>
            </a:endParaRPr>
          </a:p>
        </p:txBody>
      </p:sp>
      <p:sp>
        <p:nvSpPr>
          <p:cNvPr id="15" name="Retângulo 14">
            <a:extLst>
              <a:ext uri="{FF2B5EF4-FFF2-40B4-BE49-F238E27FC236}">
                <a16:creationId xmlns:a16="http://schemas.microsoft.com/office/drawing/2014/main" id="{11C45E75-A1E0-0868-168C-6B4DE4BB5DB9}"/>
              </a:ext>
            </a:extLst>
          </p:cNvPr>
          <p:cNvSpPr/>
          <p:nvPr/>
        </p:nvSpPr>
        <p:spPr>
          <a:xfrm>
            <a:off x="346492" y="3331321"/>
            <a:ext cx="11153564" cy="1111107"/>
          </a:xfrm>
          <a:prstGeom prst="rect">
            <a:avLst/>
          </a:prstGeom>
          <a:solidFill>
            <a:srgbClr val="84C19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News Gothic MT" panose="020B0503020103020203" pitchFamily="34" charset="0"/>
            </a:endParaRPr>
          </a:p>
        </p:txBody>
      </p:sp>
      <p:sp>
        <p:nvSpPr>
          <p:cNvPr id="16" name="CaixaDeTexto 15">
            <a:extLst>
              <a:ext uri="{FF2B5EF4-FFF2-40B4-BE49-F238E27FC236}">
                <a16:creationId xmlns:a16="http://schemas.microsoft.com/office/drawing/2014/main" id="{46CADDD6-B6E6-6191-1E51-F37C62ECA1A0}"/>
              </a:ext>
            </a:extLst>
          </p:cNvPr>
          <p:cNvSpPr txBox="1"/>
          <p:nvPr/>
        </p:nvSpPr>
        <p:spPr>
          <a:xfrm>
            <a:off x="691944" y="3464276"/>
            <a:ext cx="10017368" cy="415370"/>
          </a:xfrm>
          <a:prstGeom prst="rect">
            <a:avLst/>
          </a:prstGeom>
          <a:noFill/>
        </p:spPr>
        <p:txBody>
          <a:bodyPr wrap="square" rtlCol="0">
            <a:spAutoFit/>
          </a:bodyPr>
          <a:lstStyle>
            <a:defPPr>
              <a:defRPr lang="en-US"/>
            </a:defPPr>
            <a:lvl1pPr>
              <a:lnSpc>
                <a:spcPct val="150000"/>
              </a:lnSpc>
              <a:defRPr sz="2400">
                <a:latin typeface="DM Sans" panose="020B0604020202020204" charset="0"/>
              </a:defRPr>
            </a:lvl1pPr>
          </a:lstStyle>
          <a:p>
            <a:r>
              <a:rPr lang="en-US" sz="1600" dirty="0">
                <a:latin typeface="News Gothic MT" panose="020B0503020103020203" pitchFamily="34" charset="0"/>
              </a:rPr>
              <a:t>DECLARE </a:t>
            </a:r>
            <a:r>
              <a:rPr lang="en-US" sz="1600" i="1" dirty="0">
                <a:latin typeface="News Gothic MT" panose="020B0503020103020203" pitchFamily="34" charset="0"/>
              </a:rPr>
              <a:t>action</a:t>
            </a:r>
            <a:r>
              <a:rPr lang="en-US" sz="1600" dirty="0">
                <a:latin typeface="News Gothic MT" panose="020B0503020103020203" pitchFamily="34" charset="0"/>
              </a:rPr>
              <a:t> HANDLER FOR </a:t>
            </a:r>
            <a:r>
              <a:rPr lang="en-US" sz="1600" i="1" dirty="0" err="1">
                <a:latin typeface="News Gothic MT" panose="020B0503020103020203" pitchFamily="34" charset="0"/>
              </a:rPr>
              <a:t>condition_value</a:t>
            </a:r>
            <a:r>
              <a:rPr lang="en-US" sz="1600" i="1" dirty="0">
                <a:latin typeface="News Gothic MT" panose="020B0503020103020203" pitchFamily="34" charset="0"/>
              </a:rPr>
              <a:t> statement</a:t>
            </a:r>
            <a:r>
              <a:rPr lang="en-US" sz="1600" dirty="0">
                <a:latin typeface="News Gothic MT" panose="020B0503020103020203" pitchFamily="34" charset="0"/>
              </a:rPr>
              <a:t>;</a:t>
            </a:r>
          </a:p>
        </p:txBody>
      </p:sp>
      <p:sp>
        <p:nvSpPr>
          <p:cNvPr id="17" name="Chaveta à esquerda 21">
            <a:extLst>
              <a:ext uri="{FF2B5EF4-FFF2-40B4-BE49-F238E27FC236}">
                <a16:creationId xmlns:a16="http://schemas.microsoft.com/office/drawing/2014/main" id="{5054532F-3973-4135-6874-4BF3734FA577}"/>
              </a:ext>
            </a:extLst>
          </p:cNvPr>
          <p:cNvSpPr/>
          <p:nvPr/>
        </p:nvSpPr>
        <p:spPr>
          <a:xfrm rot="16200000">
            <a:off x="1859646" y="3566527"/>
            <a:ext cx="324000" cy="828000"/>
          </a:xfrm>
          <a:prstGeom prst="lef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a:latin typeface="News Gothic MT" panose="020B0503020103020203" pitchFamily="34" charset="0"/>
            </a:endParaRPr>
          </a:p>
        </p:txBody>
      </p:sp>
      <p:sp>
        <p:nvSpPr>
          <p:cNvPr id="18" name="CaixaDeTexto 17">
            <a:extLst>
              <a:ext uri="{FF2B5EF4-FFF2-40B4-BE49-F238E27FC236}">
                <a16:creationId xmlns:a16="http://schemas.microsoft.com/office/drawing/2014/main" id="{0E2419DC-7042-F34D-E281-320B397909B8}"/>
              </a:ext>
            </a:extLst>
          </p:cNvPr>
          <p:cNvSpPr txBox="1"/>
          <p:nvPr/>
        </p:nvSpPr>
        <p:spPr>
          <a:xfrm>
            <a:off x="937913" y="4119280"/>
            <a:ext cx="2167466" cy="338554"/>
          </a:xfrm>
          <a:prstGeom prst="rect">
            <a:avLst/>
          </a:prstGeom>
          <a:noFill/>
        </p:spPr>
        <p:txBody>
          <a:bodyPr wrap="square" rtlCol="0">
            <a:spAutoFit/>
          </a:bodyPr>
          <a:lstStyle/>
          <a:p>
            <a:pPr algn="ctr"/>
            <a:r>
              <a:rPr lang="en-US" sz="1600" b="1" dirty="0">
                <a:latin typeface="News Gothic MT" panose="020B0503020103020203" pitchFamily="34" charset="0"/>
              </a:rPr>
              <a:t>Tipo de </a:t>
            </a:r>
            <a:r>
              <a:rPr lang="en-US" sz="1600" b="1" dirty="0" err="1">
                <a:latin typeface="News Gothic MT" panose="020B0503020103020203" pitchFamily="34" charset="0"/>
              </a:rPr>
              <a:t>acção</a:t>
            </a:r>
            <a:endParaRPr lang="en-US" sz="1600" b="1" dirty="0">
              <a:latin typeface="News Gothic MT" panose="020B0503020103020203" pitchFamily="34" charset="0"/>
            </a:endParaRPr>
          </a:p>
        </p:txBody>
      </p:sp>
      <p:sp>
        <p:nvSpPr>
          <p:cNvPr id="19" name="Chaveta à esquerda 22">
            <a:extLst>
              <a:ext uri="{FF2B5EF4-FFF2-40B4-BE49-F238E27FC236}">
                <a16:creationId xmlns:a16="http://schemas.microsoft.com/office/drawing/2014/main" id="{7B7D92A9-B150-F54C-9D35-B9B8546459C1}"/>
              </a:ext>
            </a:extLst>
          </p:cNvPr>
          <p:cNvSpPr/>
          <p:nvPr/>
        </p:nvSpPr>
        <p:spPr>
          <a:xfrm rot="5400000" flipV="1">
            <a:off x="4357931" y="2736310"/>
            <a:ext cx="324000" cy="1455861"/>
          </a:xfrm>
          <a:prstGeom prst="lef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latin typeface="News Gothic MT" panose="020B0503020103020203" pitchFamily="34" charset="0"/>
            </a:endParaRPr>
          </a:p>
        </p:txBody>
      </p:sp>
      <p:sp>
        <p:nvSpPr>
          <p:cNvPr id="20" name="Chaveta à esquerda 23">
            <a:extLst>
              <a:ext uri="{FF2B5EF4-FFF2-40B4-BE49-F238E27FC236}">
                <a16:creationId xmlns:a16="http://schemas.microsoft.com/office/drawing/2014/main" id="{7CAA1AE7-C3C6-903D-2CC5-B5E6DDB118AA}"/>
              </a:ext>
            </a:extLst>
          </p:cNvPr>
          <p:cNvSpPr/>
          <p:nvPr/>
        </p:nvSpPr>
        <p:spPr>
          <a:xfrm rot="16200000">
            <a:off x="5622575" y="3475888"/>
            <a:ext cx="324000" cy="1073425"/>
          </a:xfrm>
          <a:prstGeom prst="lef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latin typeface="News Gothic MT" panose="020B0503020103020203" pitchFamily="34" charset="0"/>
            </a:endParaRPr>
          </a:p>
        </p:txBody>
      </p:sp>
      <p:sp>
        <p:nvSpPr>
          <p:cNvPr id="21" name="CaixaDeTexto 20">
            <a:extLst>
              <a:ext uri="{FF2B5EF4-FFF2-40B4-BE49-F238E27FC236}">
                <a16:creationId xmlns:a16="http://schemas.microsoft.com/office/drawing/2014/main" id="{44710EE7-CCC0-D28E-FE6C-BC940CE3997F}"/>
              </a:ext>
            </a:extLst>
          </p:cNvPr>
          <p:cNvSpPr txBox="1"/>
          <p:nvPr/>
        </p:nvSpPr>
        <p:spPr>
          <a:xfrm>
            <a:off x="2159934" y="2962771"/>
            <a:ext cx="5265731" cy="338554"/>
          </a:xfrm>
          <a:prstGeom prst="rect">
            <a:avLst/>
          </a:prstGeom>
          <a:noFill/>
        </p:spPr>
        <p:txBody>
          <a:bodyPr wrap="square" rtlCol="0">
            <a:spAutoFit/>
          </a:bodyPr>
          <a:lstStyle/>
          <a:p>
            <a:pPr algn="ctr"/>
            <a:r>
              <a:rPr lang="en-US" sz="1600" b="1" dirty="0" err="1">
                <a:latin typeface="News Gothic MT" panose="020B0503020103020203" pitchFamily="34" charset="0"/>
              </a:rPr>
              <a:t>Condição</a:t>
            </a:r>
            <a:r>
              <a:rPr lang="en-US" sz="1600" b="1" dirty="0">
                <a:latin typeface="News Gothic MT" panose="020B0503020103020203" pitchFamily="34" charset="0"/>
              </a:rPr>
              <a:t> que </a:t>
            </a:r>
            <a:r>
              <a:rPr lang="en-US" sz="1600" b="1" dirty="0" err="1">
                <a:latin typeface="News Gothic MT" panose="020B0503020103020203" pitchFamily="34" charset="0"/>
              </a:rPr>
              <a:t>ativa</a:t>
            </a:r>
            <a:r>
              <a:rPr lang="en-US" sz="1600" b="1" dirty="0">
                <a:latin typeface="News Gothic MT" panose="020B0503020103020203" pitchFamily="34" charset="0"/>
              </a:rPr>
              <a:t> o handler</a:t>
            </a:r>
          </a:p>
        </p:txBody>
      </p:sp>
      <p:sp>
        <p:nvSpPr>
          <p:cNvPr id="2" name="Retângulo 1">
            <a:extLst>
              <a:ext uri="{FF2B5EF4-FFF2-40B4-BE49-F238E27FC236}">
                <a16:creationId xmlns:a16="http://schemas.microsoft.com/office/drawing/2014/main" id="{17B547E9-6BD8-0605-3FE8-BFADB4D49021}"/>
              </a:ext>
            </a:extLst>
          </p:cNvPr>
          <p:cNvSpPr/>
          <p:nvPr/>
        </p:nvSpPr>
        <p:spPr>
          <a:xfrm>
            <a:off x="4674374" y="4137274"/>
            <a:ext cx="2497800" cy="369332"/>
          </a:xfrm>
          <a:prstGeom prst="rect">
            <a:avLst/>
          </a:prstGeom>
        </p:spPr>
        <p:txBody>
          <a:bodyPr wrap="none">
            <a:spAutoFit/>
          </a:bodyPr>
          <a:lstStyle/>
          <a:p>
            <a:r>
              <a:rPr lang="en-US" b="1" dirty="0" err="1">
                <a:latin typeface="DM Sans" pitchFamily="2" charset="0"/>
              </a:rPr>
              <a:t>Instrução</a:t>
            </a:r>
            <a:r>
              <a:rPr lang="en-US" b="1" dirty="0">
                <a:latin typeface="DM Sans" pitchFamily="2" charset="0"/>
              </a:rPr>
              <a:t> a </a:t>
            </a:r>
            <a:r>
              <a:rPr lang="en-US" b="1" dirty="0" err="1">
                <a:latin typeface="DM Sans" pitchFamily="2" charset="0"/>
              </a:rPr>
              <a:t>executar</a:t>
            </a:r>
            <a:endParaRPr lang="en-US" dirty="0">
              <a:latin typeface="DM Sans" pitchFamily="2" charset="0"/>
            </a:endParaRPr>
          </a:p>
        </p:txBody>
      </p:sp>
      <p:sp>
        <p:nvSpPr>
          <p:cNvPr id="3" name="Retângulo 2">
            <a:extLst>
              <a:ext uri="{FF2B5EF4-FFF2-40B4-BE49-F238E27FC236}">
                <a16:creationId xmlns:a16="http://schemas.microsoft.com/office/drawing/2014/main" id="{7CEE97EF-51D6-6523-0AA2-B34F92D881FC}"/>
              </a:ext>
            </a:extLst>
          </p:cNvPr>
          <p:cNvSpPr/>
          <p:nvPr/>
        </p:nvSpPr>
        <p:spPr>
          <a:xfrm>
            <a:off x="346492" y="4709715"/>
            <a:ext cx="11153564" cy="646331"/>
          </a:xfrm>
          <a:prstGeom prst="rect">
            <a:avLst/>
          </a:prstGeom>
        </p:spPr>
        <p:txBody>
          <a:bodyPr wrap="square">
            <a:spAutoFit/>
          </a:bodyPr>
          <a:lstStyle/>
          <a:p>
            <a:r>
              <a:rPr lang="pt-PT" dirty="0"/>
              <a:t>A instrução DECLARE CONDITION permite declarar uma condição de erro. Após a sua declaração, a declaração do </a:t>
            </a:r>
            <a:r>
              <a:rPr lang="pt-PT" dirty="0" err="1"/>
              <a:t>handler</a:t>
            </a:r>
            <a:r>
              <a:rPr lang="pt-PT" dirty="0"/>
              <a:t> pode se referir à </a:t>
            </a:r>
            <a:r>
              <a:rPr lang="pt-PT" dirty="0" err="1"/>
              <a:t>condition_name</a:t>
            </a:r>
            <a:r>
              <a:rPr lang="pt-PT" dirty="0"/>
              <a:t> em vez de se referir à </a:t>
            </a:r>
            <a:r>
              <a:rPr lang="pt-PT" dirty="0" err="1"/>
              <a:t>condition_value</a:t>
            </a:r>
            <a:r>
              <a:rPr lang="pt-PT" dirty="0"/>
              <a:t>.</a:t>
            </a:r>
          </a:p>
        </p:txBody>
      </p:sp>
      <p:sp>
        <p:nvSpPr>
          <p:cNvPr id="22" name="Retângulo 21">
            <a:extLst>
              <a:ext uri="{FF2B5EF4-FFF2-40B4-BE49-F238E27FC236}">
                <a16:creationId xmlns:a16="http://schemas.microsoft.com/office/drawing/2014/main" id="{F3D3F0F1-8C91-FA78-DDAB-DC182EAEB312}"/>
              </a:ext>
            </a:extLst>
          </p:cNvPr>
          <p:cNvSpPr/>
          <p:nvPr/>
        </p:nvSpPr>
        <p:spPr>
          <a:xfrm>
            <a:off x="339778" y="5559155"/>
            <a:ext cx="11014022" cy="797195"/>
          </a:xfrm>
          <a:prstGeom prst="rect">
            <a:avLst/>
          </a:prstGeom>
          <a:solidFill>
            <a:srgbClr val="84C19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News Gothic MT" panose="020B0503020103020203" pitchFamily="34" charset="0"/>
            </a:endParaRPr>
          </a:p>
        </p:txBody>
      </p:sp>
      <p:sp>
        <p:nvSpPr>
          <p:cNvPr id="23" name="CaixaDeTexto 22">
            <a:extLst>
              <a:ext uri="{FF2B5EF4-FFF2-40B4-BE49-F238E27FC236}">
                <a16:creationId xmlns:a16="http://schemas.microsoft.com/office/drawing/2014/main" id="{45FBC07F-BE86-5A4A-F793-A30A18538D8F}"/>
              </a:ext>
            </a:extLst>
          </p:cNvPr>
          <p:cNvSpPr txBox="1"/>
          <p:nvPr/>
        </p:nvSpPr>
        <p:spPr>
          <a:xfrm>
            <a:off x="685230" y="5788437"/>
            <a:ext cx="9161584" cy="427938"/>
          </a:xfrm>
          <a:prstGeom prst="rect">
            <a:avLst/>
          </a:prstGeom>
          <a:noFill/>
        </p:spPr>
        <p:txBody>
          <a:bodyPr wrap="square" rtlCol="0">
            <a:spAutoFit/>
          </a:bodyPr>
          <a:lstStyle>
            <a:defPPr>
              <a:defRPr lang="en-US"/>
            </a:defPPr>
            <a:lvl1pPr>
              <a:lnSpc>
                <a:spcPct val="150000"/>
              </a:lnSpc>
              <a:defRPr sz="2400">
                <a:latin typeface="DM Sans" panose="020B0604020202020204" charset="0"/>
              </a:defRPr>
            </a:lvl1pPr>
          </a:lstStyle>
          <a:p>
            <a:r>
              <a:rPr lang="en-US" sz="1600" dirty="0">
                <a:latin typeface="News Gothic MT" panose="020B0503020103020203" pitchFamily="34" charset="0"/>
              </a:rPr>
              <a:t>DECLARE </a:t>
            </a:r>
            <a:r>
              <a:rPr lang="en-US" sz="1600" i="1" dirty="0" err="1">
                <a:latin typeface="News Gothic MT" panose="020B0503020103020203" pitchFamily="34" charset="0"/>
              </a:rPr>
              <a:t>condition_name</a:t>
            </a:r>
            <a:r>
              <a:rPr lang="en-US" sz="1600" i="1" dirty="0">
                <a:latin typeface="News Gothic MT" panose="020B0503020103020203" pitchFamily="34" charset="0"/>
              </a:rPr>
              <a:t> </a:t>
            </a:r>
            <a:r>
              <a:rPr lang="en-US" sz="1600" dirty="0">
                <a:latin typeface="News Gothic MT" panose="020B0503020103020203" pitchFamily="34" charset="0"/>
              </a:rPr>
              <a:t>CONDITION FOR </a:t>
            </a:r>
            <a:r>
              <a:rPr lang="en-US" sz="1600" i="1" dirty="0" err="1">
                <a:latin typeface="News Gothic MT" panose="020B0503020103020203" pitchFamily="34" charset="0"/>
              </a:rPr>
              <a:t>condition_value</a:t>
            </a:r>
            <a:r>
              <a:rPr lang="en-US" sz="1600" dirty="0">
                <a:latin typeface="News Gothic MT" panose="020B0503020103020203" pitchFamily="34" charset="0"/>
              </a:rPr>
              <a:t>;</a:t>
            </a:r>
          </a:p>
        </p:txBody>
      </p:sp>
      <p:sp>
        <p:nvSpPr>
          <p:cNvPr id="6" name="Subtítulo 2">
            <a:extLst>
              <a:ext uri="{FF2B5EF4-FFF2-40B4-BE49-F238E27FC236}">
                <a16:creationId xmlns:a16="http://schemas.microsoft.com/office/drawing/2014/main" id="{32DB520B-5171-AE15-D354-071CFB0A8F0F}"/>
              </a:ext>
            </a:extLst>
          </p:cNvPr>
          <p:cNvSpPr txBox="1">
            <a:spLocks/>
          </p:cNvSpPr>
          <p:nvPr/>
        </p:nvSpPr>
        <p:spPr>
          <a:xfrm>
            <a:off x="1658893" y="408118"/>
            <a:ext cx="9144000" cy="369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PT" sz="1600">
                <a:latin typeface="News Gothic MT" panose="020B0503020103020203" pitchFamily="34" charset="0"/>
              </a:rPr>
              <a:t>Licenciatura em Ciências da Computação</a:t>
            </a:r>
            <a:endParaRPr lang="pt-PT" sz="1600" dirty="0">
              <a:latin typeface="News Gothic MT" panose="020B0503020103020203" pitchFamily="34" charset="0"/>
            </a:endParaRPr>
          </a:p>
        </p:txBody>
      </p:sp>
      <p:sp>
        <p:nvSpPr>
          <p:cNvPr id="7" name="Retângulo 6">
            <a:extLst>
              <a:ext uri="{FF2B5EF4-FFF2-40B4-BE49-F238E27FC236}">
                <a16:creationId xmlns:a16="http://schemas.microsoft.com/office/drawing/2014/main" id="{158493EA-B1F5-2BB6-585F-E2FB3F66DB53}"/>
              </a:ext>
            </a:extLst>
          </p:cNvPr>
          <p:cNvSpPr/>
          <p:nvPr/>
        </p:nvSpPr>
        <p:spPr>
          <a:xfrm>
            <a:off x="10498699" y="405709"/>
            <a:ext cx="1468672" cy="369332"/>
          </a:xfrm>
          <a:prstGeom prst="rect">
            <a:avLst/>
          </a:prstGeom>
        </p:spPr>
        <p:txBody>
          <a:bodyPr wrap="none">
            <a:spAutoFit/>
          </a:bodyPr>
          <a:lstStyle/>
          <a:p>
            <a:pPr algn="ctr"/>
            <a:r>
              <a:rPr lang="pt-PT" b="1" dirty="0">
                <a:latin typeface="News Gothic MT" panose="020B0503020103020203" pitchFamily="34" charset="0"/>
              </a:rPr>
              <a:t>2023/2024</a:t>
            </a:r>
          </a:p>
        </p:txBody>
      </p:sp>
      <p:pic>
        <p:nvPicPr>
          <p:cNvPr id="9" name="Picture 2" descr="Menu">
            <a:extLst>
              <a:ext uri="{FF2B5EF4-FFF2-40B4-BE49-F238E27FC236}">
                <a16:creationId xmlns:a16="http://schemas.microsoft.com/office/drawing/2014/main" id="{2FC28C81-2D6D-896C-8F52-7C026E0454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21" y="263995"/>
            <a:ext cx="1385328" cy="67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064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Rodapé 3">
            <a:extLst>
              <a:ext uri="{FF2B5EF4-FFF2-40B4-BE49-F238E27FC236}">
                <a16:creationId xmlns:a16="http://schemas.microsoft.com/office/drawing/2014/main" id="{DC066862-ED45-0B4E-88CC-98AACE95519E}"/>
              </a:ext>
            </a:extLst>
          </p:cNvPr>
          <p:cNvSpPr>
            <a:spLocks noGrp="1"/>
          </p:cNvSpPr>
          <p:nvPr>
            <p:ph type="ftr" sz="quarter" idx="11"/>
          </p:nvPr>
        </p:nvSpPr>
        <p:spPr/>
        <p:txBody>
          <a:bodyPr/>
          <a:lstStyle/>
          <a:p>
            <a:r>
              <a:rPr lang="pt-PT" b="1" dirty="0" err="1">
                <a:solidFill>
                  <a:schemeClr val="tx1"/>
                </a:solidFill>
                <a:latin typeface="News Gothic MT" panose="020B0503020103020203" pitchFamily="34" charset="0"/>
              </a:rPr>
              <a:t>regina.sousa@algoritmi.uminho.pt</a:t>
            </a:r>
            <a:endParaRPr lang="pt-PT" b="1" dirty="0">
              <a:solidFill>
                <a:schemeClr val="tx1"/>
              </a:solidFill>
              <a:latin typeface="News Gothic MT" panose="020B0503020103020203" pitchFamily="34" charset="0"/>
            </a:endParaRPr>
          </a:p>
        </p:txBody>
      </p:sp>
      <p:sp>
        <p:nvSpPr>
          <p:cNvPr id="5" name="Marcador de Posição do Número do Diapositivo 4">
            <a:extLst>
              <a:ext uri="{FF2B5EF4-FFF2-40B4-BE49-F238E27FC236}">
                <a16:creationId xmlns:a16="http://schemas.microsoft.com/office/drawing/2014/main" id="{984CA7FC-8467-634F-A82C-BC5817D44AEC}"/>
              </a:ext>
            </a:extLst>
          </p:cNvPr>
          <p:cNvSpPr>
            <a:spLocks noGrp="1"/>
          </p:cNvSpPr>
          <p:nvPr>
            <p:ph type="sldNum" sz="quarter" idx="12"/>
          </p:nvPr>
        </p:nvSpPr>
        <p:spPr/>
        <p:txBody>
          <a:bodyPr/>
          <a:lstStyle/>
          <a:p>
            <a:fld id="{3BF0F74B-A758-0542-82E3-C2CAB1C90F06}" type="slidenum">
              <a:rPr lang="pt-PT" b="1" smtClean="0">
                <a:solidFill>
                  <a:schemeClr val="tx1"/>
                </a:solidFill>
                <a:latin typeface="News Gothic MT" panose="020B0503020103020203" pitchFamily="34" charset="0"/>
              </a:rPr>
              <a:t>19</a:t>
            </a:fld>
            <a:endParaRPr lang="pt-PT" b="1">
              <a:solidFill>
                <a:schemeClr val="tx1"/>
              </a:solidFill>
              <a:latin typeface="News Gothic MT" panose="020B0503020103020203" pitchFamily="34" charset="0"/>
            </a:endParaRPr>
          </a:p>
        </p:txBody>
      </p:sp>
      <p:sp>
        <p:nvSpPr>
          <p:cNvPr id="8" name="Marcador de Posição do Rodapé 3">
            <a:extLst>
              <a:ext uri="{FF2B5EF4-FFF2-40B4-BE49-F238E27FC236}">
                <a16:creationId xmlns:a16="http://schemas.microsoft.com/office/drawing/2014/main" id="{478E0CF3-46D4-7447-BBDB-1CC8C2D5F8F4}"/>
              </a:ext>
            </a:extLst>
          </p:cNvPr>
          <p:cNvSpPr txBox="1">
            <a:spLocks/>
          </p:cNvSpPr>
          <p:nvPr/>
        </p:nvSpPr>
        <p:spPr>
          <a:xfrm>
            <a:off x="838200" y="6356350"/>
            <a:ext cx="4114800"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b="1" dirty="0">
                <a:solidFill>
                  <a:schemeClr val="tx1"/>
                </a:solidFill>
                <a:latin typeface="News Gothic MT" panose="020B0503020103020203" pitchFamily="34" charset="0"/>
              </a:rPr>
              <a:t>Universidade do Minho</a:t>
            </a:r>
          </a:p>
        </p:txBody>
      </p:sp>
      <p:sp>
        <p:nvSpPr>
          <p:cNvPr id="14" name="Retângulo 13">
            <a:extLst>
              <a:ext uri="{FF2B5EF4-FFF2-40B4-BE49-F238E27FC236}">
                <a16:creationId xmlns:a16="http://schemas.microsoft.com/office/drawing/2014/main" id="{266032A3-7EEE-3541-B9EB-93C80B426467}"/>
              </a:ext>
            </a:extLst>
          </p:cNvPr>
          <p:cNvSpPr/>
          <p:nvPr/>
        </p:nvSpPr>
        <p:spPr>
          <a:xfrm>
            <a:off x="178217" y="1166784"/>
            <a:ext cx="1734770" cy="523220"/>
          </a:xfrm>
          <a:prstGeom prst="rect">
            <a:avLst/>
          </a:prstGeom>
        </p:spPr>
        <p:txBody>
          <a:bodyPr wrap="none">
            <a:spAutoFit/>
          </a:bodyPr>
          <a:lstStyle/>
          <a:p>
            <a:r>
              <a:rPr lang="pt-PT" sz="2800" b="1" dirty="0" err="1">
                <a:latin typeface="News Gothic MT" panose="020B0503020103020203" pitchFamily="34" charset="0"/>
              </a:rPr>
              <a:t>Handlers</a:t>
            </a:r>
            <a:endParaRPr lang="pt-PT" sz="2800" b="1" dirty="0">
              <a:latin typeface="News Gothic MT" panose="020B0503020103020203" pitchFamily="34" charset="0"/>
            </a:endParaRPr>
          </a:p>
        </p:txBody>
      </p:sp>
      <p:sp>
        <p:nvSpPr>
          <p:cNvPr id="24" name="Retângulo 23">
            <a:extLst>
              <a:ext uri="{FF2B5EF4-FFF2-40B4-BE49-F238E27FC236}">
                <a16:creationId xmlns:a16="http://schemas.microsoft.com/office/drawing/2014/main" id="{10B6FC02-8458-1839-2E69-AFC9599024BD}"/>
              </a:ext>
            </a:extLst>
          </p:cNvPr>
          <p:cNvSpPr/>
          <p:nvPr/>
        </p:nvSpPr>
        <p:spPr>
          <a:xfrm>
            <a:off x="519218" y="1914363"/>
            <a:ext cx="11153564" cy="465048"/>
          </a:xfrm>
          <a:prstGeom prst="rect">
            <a:avLst/>
          </a:prstGeom>
          <a:solidFill>
            <a:srgbClr val="84C19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News Gothic MT" panose="020B0503020103020203" pitchFamily="34" charset="0"/>
            </a:endParaRPr>
          </a:p>
        </p:txBody>
      </p:sp>
      <p:sp>
        <p:nvSpPr>
          <p:cNvPr id="25" name="CaixaDeTexto 24">
            <a:extLst>
              <a:ext uri="{FF2B5EF4-FFF2-40B4-BE49-F238E27FC236}">
                <a16:creationId xmlns:a16="http://schemas.microsoft.com/office/drawing/2014/main" id="{581B5D6D-AD57-D234-B74D-303EDBCAA82C}"/>
              </a:ext>
            </a:extLst>
          </p:cNvPr>
          <p:cNvSpPr txBox="1"/>
          <p:nvPr/>
        </p:nvSpPr>
        <p:spPr>
          <a:xfrm>
            <a:off x="864670" y="1964041"/>
            <a:ext cx="10017368" cy="415370"/>
          </a:xfrm>
          <a:prstGeom prst="rect">
            <a:avLst/>
          </a:prstGeom>
          <a:noFill/>
        </p:spPr>
        <p:txBody>
          <a:bodyPr wrap="square" rtlCol="0">
            <a:spAutoFit/>
          </a:bodyPr>
          <a:lstStyle>
            <a:defPPr>
              <a:defRPr lang="en-US"/>
            </a:defPPr>
            <a:lvl1pPr>
              <a:lnSpc>
                <a:spcPct val="150000"/>
              </a:lnSpc>
              <a:defRPr sz="2400">
                <a:latin typeface="DM Sans" panose="020B0604020202020204" charset="0"/>
              </a:defRPr>
            </a:lvl1pPr>
          </a:lstStyle>
          <a:p>
            <a:r>
              <a:rPr lang="en-US" sz="1600" dirty="0">
                <a:latin typeface="News Gothic MT" panose="020B0503020103020203" pitchFamily="34" charset="0"/>
              </a:rPr>
              <a:t>DECLARE </a:t>
            </a:r>
            <a:r>
              <a:rPr lang="en-US" sz="1600" i="1" dirty="0">
                <a:latin typeface="News Gothic MT" panose="020B0503020103020203" pitchFamily="34" charset="0"/>
              </a:rPr>
              <a:t>action</a:t>
            </a:r>
            <a:r>
              <a:rPr lang="en-US" sz="1600" dirty="0">
                <a:latin typeface="News Gothic MT" panose="020B0503020103020203" pitchFamily="34" charset="0"/>
              </a:rPr>
              <a:t> HANDLER FOR </a:t>
            </a:r>
            <a:r>
              <a:rPr lang="en-US" sz="1600" i="1" dirty="0" err="1">
                <a:latin typeface="News Gothic MT" panose="020B0503020103020203" pitchFamily="34" charset="0"/>
              </a:rPr>
              <a:t>condition_value</a:t>
            </a:r>
            <a:r>
              <a:rPr lang="en-US" sz="1600" i="1" dirty="0">
                <a:latin typeface="News Gothic MT" panose="020B0503020103020203" pitchFamily="34" charset="0"/>
              </a:rPr>
              <a:t> statement</a:t>
            </a:r>
            <a:r>
              <a:rPr lang="en-US" sz="1600" dirty="0">
                <a:latin typeface="News Gothic MT" panose="020B0503020103020203" pitchFamily="34" charset="0"/>
              </a:rPr>
              <a:t>;</a:t>
            </a:r>
          </a:p>
        </p:txBody>
      </p:sp>
      <p:sp>
        <p:nvSpPr>
          <p:cNvPr id="26" name="Chaveta à esquerda 21">
            <a:extLst>
              <a:ext uri="{FF2B5EF4-FFF2-40B4-BE49-F238E27FC236}">
                <a16:creationId xmlns:a16="http://schemas.microsoft.com/office/drawing/2014/main" id="{1DA17F45-2B5E-EA30-91ED-9BF711D87E68}"/>
              </a:ext>
            </a:extLst>
          </p:cNvPr>
          <p:cNvSpPr/>
          <p:nvPr/>
        </p:nvSpPr>
        <p:spPr>
          <a:xfrm rot="16200000">
            <a:off x="2032372" y="2066292"/>
            <a:ext cx="324000" cy="828000"/>
          </a:xfrm>
          <a:prstGeom prst="lef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a:latin typeface="News Gothic MT" panose="020B0503020103020203" pitchFamily="34" charset="0"/>
            </a:endParaRPr>
          </a:p>
        </p:txBody>
      </p:sp>
      <p:sp>
        <p:nvSpPr>
          <p:cNvPr id="27" name="CaixaDeTexto 26">
            <a:extLst>
              <a:ext uri="{FF2B5EF4-FFF2-40B4-BE49-F238E27FC236}">
                <a16:creationId xmlns:a16="http://schemas.microsoft.com/office/drawing/2014/main" id="{E181D959-11AB-88C2-BC44-D76F593BB103}"/>
              </a:ext>
            </a:extLst>
          </p:cNvPr>
          <p:cNvSpPr txBox="1"/>
          <p:nvPr/>
        </p:nvSpPr>
        <p:spPr>
          <a:xfrm>
            <a:off x="1110639" y="2619045"/>
            <a:ext cx="2167466" cy="338554"/>
          </a:xfrm>
          <a:prstGeom prst="rect">
            <a:avLst/>
          </a:prstGeom>
          <a:noFill/>
        </p:spPr>
        <p:txBody>
          <a:bodyPr wrap="square" rtlCol="0">
            <a:spAutoFit/>
          </a:bodyPr>
          <a:lstStyle/>
          <a:p>
            <a:pPr algn="ctr"/>
            <a:r>
              <a:rPr lang="en-US" sz="1600" b="1" dirty="0">
                <a:latin typeface="News Gothic MT" panose="020B0503020103020203" pitchFamily="34" charset="0"/>
              </a:rPr>
              <a:t>Tipo de </a:t>
            </a:r>
            <a:r>
              <a:rPr lang="en-US" sz="1600" b="1" dirty="0" err="1">
                <a:latin typeface="News Gothic MT" panose="020B0503020103020203" pitchFamily="34" charset="0"/>
              </a:rPr>
              <a:t>acção</a:t>
            </a:r>
            <a:endParaRPr lang="en-US" sz="1600" b="1" dirty="0">
              <a:latin typeface="News Gothic MT" panose="020B0503020103020203" pitchFamily="34" charset="0"/>
            </a:endParaRPr>
          </a:p>
        </p:txBody>
      </p:sp>
      <p:sp>
        <p:nvSpPr>
          <p:cNvPr id="28" name="Chaveta à esquerda 22">
            <a:extLst>
              <a:ext uri="{FF2B5EF4-FFF2-40B4-BE49-F238E27FC236}">
                <a16:creationId xmlns:a16="http://schemas.microsoft.com/office/drawing/2014/main" id="{4A67AEB2-2F51-D515-F193-019E34372A38}"/>
              </a:ext>
            </a:extLst>
          </p:cNvPr>
          <p:cNvSpPr/>
          <p:nvPr/>
        </p:nvSpPr>
        <p:spPr>
          <a:xfrm rot="5400000" flipV="1">
            <a:off x="4530657" y="1236075"/>
            <a:ext cx="324000" cy="1455861"/>
          </a:xfrm>
          <a:prstGeom prst="lef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latin typeface="News Gothic MT" panose="020B0503020103020203" pitchFamily="34" charset="0"/>
            </a:endParaRPr>
          </a:p>
        </p:txBody>
      </p:sp>
      <p:sp>
        <p:nvSpPr>
          <p:cNvPr id="29" name="Chaveta à esquerda 23">
            <a:extLst>
              <a:ext uri="{FF2B5EF4-FFF2-40B4-BE49-F238E27FC236}">
                <a16:creationId xmlns:a16="http://schemas.microsoft.com/office/drawing/2014/main" id="{D22581E2-E591-CF44-FA6F-6903D851CCE1}"/>
              </a:ext>
            </a:extLst>
          </p:cNvPr>
          <p:cNvSpPr/>
          <p:nvPr/>
        </p:nvSpPr>
        <p:spPr>
          <a:xfrm rot="16200000">
            <a:off x="5795301" y="1975653"/>
            <a:ext cx="324000" cy="1073425"/>
          </a:xfrm>
          <a:prstGeom prst="lef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latin typeface="News Gothic MT" panose="020B0503020103020203" pitchFamily="34" charset="0"/>
            </a:endParaRPr>
          </a:p>
        </p:txBody>
      </p:sp>
      <p:sp>
        <p:nvSpPr>
          <p:cNvPr id="30" name="CaixaDeTexto 29">
            <a:extLst>
              <a:ext uri="{FF2B5EF4-FFF2-40B4-BE49-F238E27FC236}">
                <a16:creationId xmlns:a16="http://schemas.microsoft.com/office/drawing/2014/main" id="{2B8FA860-DD4B-3F7B-A41A-4D4F84FD9B06}"/>
              </a:ext>
            </a:extLst>
          </p:cNvPr>
          <p:cNvSpPr txBox="1"/>
          <p:nvPr/>
        </p:nvSpPr>
        <p:spPr>
          <a:xfrm>
            <a:off x="2059791" y="1482857"/>
            <a:ext cx="5265731" cy="338554"/>
          </a:xfrm>
          <a:prstGeom prst="rect">
            <a:avLst/>
          </a:prstGeom>
          <a:noFill/>
        </p:spPr>
        <p:txBody>
          <a:bodyPr wrap="square" rtlCol="0">
            <a:spAutoFit/>
          </a:bodyPr>
          <a:lstStyle/>
          <a:p>
            <a:pPr algn="ctr"/>
            <a:r>
              <a:rPr lang="en-US" sz="1600" b="1" dirty="0" err="1">
                <a:latin typeface="News Gothic MT" panose="020B0503020103020203" pitchFamily="34" charset="0"/>
              </a:rPr>
              <a:t>Condição</a:t>
            </a:r>
            <a:r>
              <a:rPr lang="en-US" sz="1600" b="1" dirty="0">
                <a:latin typeface="News Gothic MT" panose="020B0503020103020203" pitchFamily="34" charset="0"/>
              </a:rPr>
              <a:t> que </a:t>
            </a:r>
            <a:r>
              <a:rPr lang="en-US" sz="1600" b="1" dirty="0" err="1">
                <a:latin typeface="News Gothic MT" panose="020B0503020103020203" pitchFamily="34" charset="0"/>
              </a:rPr>
              <a:t>ativa</a:t>
            </a:r>
            <a:r>
              <a:rPr lang="en-US" sz="1600" b="1" dirty="0">
                <a:latin typeface="News Gothic MT" panose="020B0503020103020203" pitchFamily="34" charset="0"/>
              </a:rPr>
              <a:t> o handler</a:t>
            </a:r>
          </a:p>
        </p:txBody>
      </p:sp>
      <p:sp>
        <p:nvSpPr>
          <p:cNvPr id="31" name="Retângulo 30">
            <a:extLst>
              <a:ext uri="{FF2B5EF4-FFF2-40B4-BE49-F238E27FC236}">
                <a16:creationId xmlns:a16="http://schemas.microsoft.com/office/drawing/2014/main" id="{3B2868EB-967E-7934-95DD-5BA19686CD4E}"/>
              </a:ext>
            </a:extLst>
          </p:cNvPr>
          <p:cNvSpPr/>
          <p:nvPr/>
        </p:nvSpPr>
        <p:spPr>
          <a:xfrm>
            <a:off x="4847100" y="2637039"/>
            <a:ext cx="2164182" cy="338554"/>
          </a:xfrm>
          <a:prstGeom prst="rect">
            <a:avLst/>
          </a:prstGeom>
        </p:spPr>
        <p:txBody>
          <a:bodyPr wrap="none">
            <a:spAutoFit/>
          </a:bodyPr>
          <a:lstStyle/>
          <a:p>
            <a:r>
              <a:rPr lang="en-US" sz="1600" b="1" dirty="0" err="1">
                <a:latin typeface="News Gothic MT" panose="020B0503020103020203" pitchFamily="34" charset="0"/>
              </a:rPr>
              <a:t>Instrução</a:t>
            </a:r>
            <a:r>
              <a:rPr lang="en-US" sz="1600" b="1" dirty="0">
                <a:latin typeface="News Gothic MT" panose="020B0503020103020203" pitchFamily="34" charset="0"/>
              </a:rPr>
              <a:t> a </a:t>
            </a:r>
            <a:r>
              <a:rPr lang="en-US" sz="1600" b="1" dirty="0" err="1">
                <a:latin typeface="News Gothic MT" panose="020B0503020103020203" pitchFamily="34" charset="0"/>
              </a:rPr>
              <a:t>executar</a:t>
            </a:r>
            <a:endParaRPr lang="en-US" sz="1600" dirty="0">
              <a:latin typeface="News Gothic MT" panose="020B0503020103020203" pitchFamily="34" charset="0"/>
            </a:endParaRPr>
          </a:p>
        </p:txBody>
      </p:sp>
      <p:sp>
        <p:nvSpPr>
          <p:cNvPr id="6" name="CaixaDeTexto 5">
            <a:extLst>
              <a:ext uri="{FF2B5EF4-FFF2-40B4-BE49-F238E27FC236}">
                <a16:creationId xmlns:a16="http://schemas.microsoft.com/office/drawing/2014/main" id="{DD08183E-F31B-B573-6C53-20309DA55651}"/>
              </a:ext>
            </a:extLst>
          </p:cNvPr>
          <p:cNvSpPr txBox="1"/>
          <p:nvPr/>
        </p:nvSpPr>
        <p:spPr>
          <a:xfrm>
            <a:off x="519218" y="3233221"/>
            <a:ext cx="6523261" cy="830997"/>
          </a:xfrm>
          <a:prstGeom prst="rect">
            <a:avLst/>
          </a:prstGeom>
          <a:noFill/>
        </p:spPr>
        <p:txBody>
          <a:bodyPr wrap="none" rtlCol="0">
            <a:spAutoFit/>
          </a:bodyPr>
          <a:lstStyle/>
          <a:p>
            <a:r>
              <a:rPr lang="pt-PT" sz="1600" dirty="0">
                <a:latin typeface="News Gothic MT" panose="020B0503020103020203" pitchFamily="34" charset="0"/>
              </a:rPr>
              <a:t>A </a:t>
            </a:r>
            <a:r>
              <a:rPr lang="pt-PT" sz="1600" b="1" u="sng" dirty="0">
                <a:latin typeface="News Gothic MT" panose="020B0503020103020203" pitchFamily="34" charset="0"/>
              </a:rPr>
              <a:t>ação</a:t>
            </a:r>
            <a:r>
              <a:rPr lang="pt-PT" sz="1600" dirty="0">
                <a:latin typeface="News Gothic MT" panose="020B0503020103020203" pitchFamily="34" charset="0"/>
              </a:rPr>
              <a:t> pode ser de um dos seguintes tipos:</a:t>
            </a:r>
          </a:p>
          <a:p>
            <a:r>
              <a:rPr lang="pt-PT" sz="1600" dirty="0">
                <a:latin typeface="News Gothic MT" panose="020B0503020103020203" pitchFamily="34" charset="0"/>
              </a:rPr>
              <a:t>-</a:t>
            </a:r>
            <a:r>
              <a:rPr lang="pt-PT" sz="1600" b="1" dirty="0">
                <a:latin typeface="News Gothic MT" panose="020B0503020103020203" pitchFamily="34" charset="0"/>
              </a:rPr>
              <a:t> CONTINUE: </a:t>
            </a:r>
            <a:r>
              <a:rPr lang="pt-PT" sz="1600" dirty="0">
                <a:latin typeface="News Gothic MT" panose="020B0503020103020203" pitchFamily="34" charset="0"/>
              </a:rPr>
              <a:t>a execução do bloco de código envolvente continua.</a:t>
            </a:r>
          </a:p>
          <a:p>
            <a:r>
              <a:rPr lang="pt-PT" sz="1600" dirty="0">
                <a:latin typeface="News Gothic MT" panose="020B0503020103020203" pitchFamily="34" charset="0"/>
              </a:rPr>
              <a:t>-</a:t>
            </a:r>
            <a:r>
              <a:rPr lang="pt-PT" sz="1600" b="1" dirty="0">
                <a:latin typeface="News Gothic MT" panose="020B0503020103020203" pitchFamily="34" charset="0"/>
              </a:rPr>
              <a:t> EXIT: </a:t>
            </a:r>
            <a:r>
              <a:rPr lang="pt-PT" sz="1600" dirty="0">
                <a:latin typeface="News Gothic MT" panose="020B0503020103020203" pitchFamily="34" charset="0"/>
              </a:rPr>
              <a:t>a execução do bloco de código envolvente termina.</a:t>
            </a:r>
          </a:p>
        </p:txBody>
      </p:sp>
      <p:sp>
        <p:nvSpPr>
          <p:cNvPr id="7" name="Retângulo 6">
            <a:extLst>
              <a:ext uri="{FF2B5EF4-FFF2-40B4-BE49-F238E27FC236}">
                <a16:creationId xmlns:a16="http://schemas.microsoft.com/office/drawing/2014/main" id="{9559AA3E-D3F6-FB54-6689-BF4CC55E5802}"/>
              </a:ext>
            </a:extLst>
          </p:cNvPr>
          <p:cNvSpPr/>
          <p:nvPr/>
        </p:nvSpPr>
        <p:spPr>
          <a:xfrm>
            <a:off x="545682" y="4075965"/>
            <a:ext cx="11271108" cy="1323439"/>
          </a:xfrm>
          <a:prstGeom prst="rect">
            <a:avLst/>
          </a:prstGeom>
        </p:spPr>
        <p:txBody>
          <a:bodyPr wrap="square">
            <a:spAutoFit/>
          </a:bodyPr>
          <a:lstStyle/>
          <a:p>
            <a:r>
              <a:rPr lang="pt-PT" sz="1600" dirty="0">
                <a:latin typeface="News Gothic MT" panose="020B0503020103020203" pitchFamily="34" charset="0"/>
              </a:rPr>
              <a:t>A </a:t>
            </a:r>
            <a:r>
              <a:rPr lang="pt-PT" sz="1600" b="1" u="sng" dirty="0">
                <a:latin typeface="News Gothic MT" panose="020B0503020103020203" pitchFamily="34" charset="0"/>
              </a:rPr>
              <a:t>condição de ativação</a:t>
            </a:r>
            <a:r>
              <a:rPr lang="pt-PT" sz="1600" b="1" dirty="0">
                <a:latin typeface="News Gothic MT" panose="020B0503020103020203" pitchFamily="34" charset="0"/>
              </a:rPr>
              <a:t> </a:t>
            </a:r>
            <a:r>
              <a:rPr lang="pt-PT" sz="1600" dirty="0">
                <a:latin typeface="News Gothic MT" panose="020B0503020103020203" pitchFamily="34" charset="0"/>
              </a:rPr>
              <a:t>pode ser:</a:t>
            </a:r>
          </a:p>
          <a:p>
            <a:pPr marL="342900" indent="-342900">
              <a:buFontTx/>
              <a:buChar char="-"/>
            </a:pPr>
            <a:r>
              <a:rPr lang="pt-PT" sz="1600" dirty="0">
                <a:latin typeface="News Gothic MT" panose="020B0503020103020203" pitchFamily="34" charset="0"/>
              </a:rPr>
              <a:t>Um código de erro do MySQL;</a:t>
            </a:r>
          </a:p>
          <a:p>
            <a:pPr marL="342900" indent="-342900">
              <a:buFontTx/>
              <a:buChar char="-"/>
            </a:pPr>
            <a:r>
              <a:rPr lang="pt-PT" sz="1600" dirty="0">
                <a:latin typeface="News Gothic MT" panose="020B0503020103020203" pitchFamily="34" charset="0"/>
              </a:rPr>
              <a:t>Um valor SQLSTATE padrão: SQLWARNING , NOTFOUND ou SQLEXCEPTION. </a:t>
            </a:r>
          </a:p>
          <a:p>
            <a:pPr marL="342900" indent="-342900">
              <a:buFontTx/>
              <a:buChar char="-"/>
            </a:pPr>
            <a:r>
              <a:rPr lang="pt-PT" sz="1600" dirty="0">
                <a:latin typeface="News Gothic MT" panose="020B0503020103020203" pitchFamily="34" charset="0"/>
              </a:rPr>
              <a:t>Uma condição nomeada associada a um código de erro MySQL ou a um SQLSTATE através da instrução instrução DECLARE CONDITION.</a:t>
            </a:r>
          </a:p>
        </p:txBody>
      </p:sp>
      <p:sp>
        <p:nvSpPr>
          <p:cNvPr id="9" name="Retângulo 8">
            <a:extLst>
              <a:ext uri="{FF2B5EF4-FFF2-40B4-BE49-F238E27FC236}">
                <a16:creationId xmlns:a16="http://schemas.microsoft.com/office/drawing/2014/main" id="{BF7C1C45-6A56-01D3-9933-8E36A8B9896A}"/>
              </a:ext>
            </a:extLst>
          </p:cNvPr>
          <p:cNvSpPr/>
          <p:nvPr/>
        </p:nvSpPr>
        <p:spPr>
          <a:xfrm>
            <a:off x="519218" y="5411151"/>
            <a:ext cx="6096000" cy="923330"/>
          </a:xfrm>
          <a:prstGeom prst="rect">
            <a:avLst/>
          </a:prstGeom>
        </p:spPr>
        <p:txBody>
          <a:bodyPr>
            <a:spAutoFit/>
          </a:bodyPr>
          <a:lstStyle/>
          <a:p>
            <a:r>
              <a:rPr lang="pt-PT" dirty="0"/>
              <a:t>A </a:t>
            </a:r>
            <a:r>
              <a:rPr lang="pt-PT" u="sng" dirty="0"/>
              <a:t>instrução a executar </a:t>
            </a:r>
            <a:r>
              <a:rPr lang="pt-PT" dirty="0"/>
              <a:t>pode ser uma instrução simples ou uma instrução composta delimitada pelas palavras-chave BEGIN e END.</a:t>
            </a:r>
            <a:endParaRPr lang="en-US" dirty="0"/>
          </a:p>
        </p:txBody>
      </p:sp>
      <p:sp>
        <p:nvSpPr>
          <p:cNvPr id="2" name="Subtítulo 2">
            <a:extLst>
              <a:ext uri="{FF2B5EF4-FFF2-40B4-BE49-F238E27FC236}">
                <a16:creationId xmlns:a16="http://schemas.microsoft.com/office/drawing/2014/main" id="{3D8C81D8-5C4C-38E8-EA30-889044AE3789}"/>
              </a:ext>
            </a:extLst>
          </p:cNvPr>
          <p:cNvSpPr txBox="1">
            <a:spLocks/>
          </p:cNvSpPr>
          <p:nvPr/>
        </p:nvSpPr>
        <p:spPr>
          <a:xfrm>
            <a:off x="1658893" y="408118"/>
            <a:ext cx="9144000" cy="369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PT" sz="1600">
                <a:latin typeface="News Gothic MT" panose="020B0503020103020203" pitchFamily="34" charset="0"/>
              </a:rPr>
              <a:t>Licenciatura em Ciências da Computação</a:t>
            </a:r>
            <a:endParaRPr lang="pt-PT" sz="1600" dirty="0">
              <a:latin typeface="News Gothic MT" panose="020B0503020103020203" pitchFamily="34" charset="0"/>
            </a:endParaRPr>
          </a:p>
        </p:txBody>
      </p:sp>
      <p:sp>
        <p:nvSpPr>
          <p:cNvPr id="3" name="Retângulo 2">
            <a:extLst>
              <a:ext uri="{FF2B5EF4-FFF2-40B4-BE49-F238E27FC236}">
                <a16:creationId xmlns:a16="http://schemas.microsoft.com/office/drawing/2014/main" id="{520D314A-2A5E-C7A5-80A1-848B62F0803A}"/>
              </a:ext>
            </a:extLst>
          </p:cNvPr>
          <p:cNvSpPr/>
          <p:nvPr/>
        </p:nvSpPr>
        <p:spPr>
          <a:xfrm>
            <a:off x="10498699" y="405709"/>
            <a:ext cx="1468672" cy="369332"/>
          </a:xfrm>
          <a:prstGeom prst="rect">
            <a:avLst/>
          </a:prstGeom>
        </p:spPr>
        <p:txBody>
          <a:bodyPr wrap="none">
            <a:spAutoFit/>
          </a:bodyPr>
          <a:lstStyle/>
          <a:p>
            <a:pPr algn="ctr"/>
            <a:r>
              <a:rPr lang="pt-PT" b="1" dirty="0">
                <a:latin typeface="News Gothic MT" panose="020B0503020103020203" pitchFamily="34" charset="0"/>
              </a:rPr>
              <a:t>2023/2024</a:t>
            </a:r>
          </a:p>
        </p:txBody>
      </p:sp>
      <p:pic>
        <p:nvPicPr>
          <p:cNvPr id="10" name="Picture 2" descr="Menu">
            <a:extLst>
              <a:ext uri="{FF2B5EF4-FFF2-40B4-BE49-F238E27FC236}">
                <a16:creationId xmlns:a16="http://schemas.microsoft.com/office/drawing/2014/main" id="{88303EAC-0435-A1F3-638D-EB04932DF2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21" y="263995"/>
            <a:ext cx="1385328" cy="67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220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Rodapé 3">
            <a:extLst>
              <a:ext uri="{FF2B5EF4-FFF2-40B4-BE49-F238E27FC236}">
                <a16:creationId xmlns:a16="http://schemas.microsoft.com/office/drawing/2014/main" id="{DC066862-ED45-0B4E-88CC-98AACE95519E}"/>
              </a:ext>
            </a:extLst>
          </p:cNvPr>
          <p:cNvSpPr>
            <a:spLocks noGrp="1"/>
          </p:cNvSpPr>
          <p:nvPr>
            <p:ph type="ftr" sz="quarter" idx="11"/>
          </p:nvPr>
        </p:nvSpPr>
        <p:spPr/>
        <p:txBody>
          <a:bodyPr/>
          <a:lstStyle/>
          <a:p>
            <a:r>
              <a:rPr lang="pt-PT" b="1" dirty="0" err="1">
                <a:solidFill>
                  <a:schemeClr val="tx1"/>
                </a:solidFill>
                <a:latin typeface="News Gothic MT" panose="020B0503020103020203" pitchFamily="34" charset="0"/>
              </a:rPr>
              <a:t>regina.sousa@algoritmi.uminho.pt</a:t>
            </a:r>
            <a:endParaRPr lang="pt-PT" b="1" dirty="0">
              <a:solidFill>
                <a:schemeClr val="tx1"/>
              </a:solidFill>
              <a:latin typeface="News Gothic MT" panose="020B0503020103020203" pitchFamily="34" charset="0"/>
            </a:endParaRPr>
          </a:p>
        </p:txBody>
      </p:sp>
      <p:sp>
        <p:nvSpPr>
          <p:cNvPr id="5" name="Marcador de Posição do Número do Diapositivo 4">
            <a:extLst>
              <a:ext uri="{FF2B5EF4-FFF2-40B4-BE49-F238E27FC236}">
                <a16:creationId xmlns:a16="http://schemas.microsoft.com/office/drawing/2014/main" id="{984CA7FC-8467-634F-A82C-BC5817D44AEC}"/>
              </a:ext>
            </a:extLst>
          </p:cNvPr>
          <p:cNvSpPr>
            <a:spLocks noGrp="1"/>
          </p:cNvSpPr>
          <p:nvPr>
            <p:ph type="sldNum" sz="quarter" idx="12"/>
          </p:nvPr>
        </p:nvSpPr>
        <p:spPr/>
        <p:txBody>
          <a:bodyPr/>
          <a:lstStyle/>
          <a:p>
            <a:fld id="{3BF0F74B-A758-0542-82E3-C2CAB1C90F06}" type="slidenum">
              <a:rPr lang="pt-PT" b="1" smtClean="0">
                <a:solidFill>
                  <a:schemeClr val="tx1"/>
                </a:solidFill>
                <a:latin typeface="News Gothic MT" panose="020B0503020103020203" pitchFamily="34" charset="0"/>
              </a:rPr>
              <a:t>2</a:t>
            </a:fld>
            <a:endParaRPr lang="pt-PT" b="1">
              <a:solidFill>
                <a:schemeClr val="tx1"/>
              </a:solidFill>
              <a:latin typeface="News Gothic MT" panose="020B0503020103020203" pitchFamily="34" charset="0"/>
            </a:endParaRPr>
          </a:p>
        </p:txBody>
      </p:sp>
      <p:sp>
        <p:nvSpPr>
          <p:cNvPr id="8" name="Marcador de Posição do Rodapé 3">
            <a:extLst>
              <a:ext uri="{FF2B5EF4-FFF2-40B4-BE49-F238E27FC236}">
                <a16:creationId xmlns:a16="http://schemas.microsoft.com/office/drawing/2014/main" id="{478E0CF3-46D4-7447-BBDB-1CC8C2D5F8F4}"/>
              </a:ext>
            </a:extLst>
          </p:cNvPr>
          <p:cNvSpPr txBox="1">
            <a:spLocks/>
          </p:cNvSpPr>
          <p:nvPr/>
        </p:nvSpPr>
        <p:spPr>
          <a:xfrm>
            <a:off x="838200" y="6356350"/>
            <a:ext cx="4114800"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b="1" dirty="0">
                <a:solidFill>
                  <a:schemeClr val="tx1"/>
                </a:solidFill>
                <a:latin typeface="News Gothic MT" panose="020B0503020103020203" pitchFamily="34" charset="0"/>
              </a:rPr>
              <a:t>Universidade do Minho</a:t>
            </a:r>
          </a:p>
        </p:txBody>
      </p:sp>
      <p:sp>
        <p:nvSpPr>
          <p:cNvPr id="10" name="CaixaDeTexto 9">
            <a:extLst>
              <a:ext uri="{FF2B5EF4-FFF2-40B4-BE49-F238E27FC236}">
                <a16:creationId xmlns:a16="http://schemas.microsoft.com/office/drawing/2014/main" id="{202868FF-130F-F04F-A57B-AF7701F2E0B5}"/>
              </a:ext>
            </a:extLst>
          </p:cNvPr>
          <p:cNvSpPr txBox="1"/>
          <p:nvPr/>
        </p:nvSpPr>
        <p:spPr>
          <a:xfrm>
            <a:off x="956619" y="2559962"/>
            <a:ext cx="10735962" cy="254043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pt-PT" dirty="0"/>
              <a:t>SQL Avançada.</a:t>
            </a:r>
            <a:endParaRPr lang="pt-PT" sz="2000" dirty="0"/>
          </a:p>
          <a:p>
            <a:pPr marL="342900" indent="-342900">
              <a:lnSpc>
                <a:spcPct val="150000"/>
              </a:lnSpc>
              <a:buFont typeface="Arial" panose="020B0604020202020204" pitchFamily="34" charset="0"/>
              <a:buChar char="•"/>
            </a:pPr>
            <a:r>
              <a:rPr lang="pt-PT" dirty="0"/>
              <a:t>Procedimentos armazenados.</a:t>
            </a:r>
            <a:endParaRPr lang="pt-PT" sz="2000" dirty="0"/>
          </a:p>
          <a:p>
            <a:pPr marL="342900" indent="-342900">
              <a:lnSpc>
                <a:spcPct val="150000"/>
              </a:lnSpc>
              <a:buFont typeface="Arial" panose="020B0604020202020204" pitchFamily="34" charset="0"/>
              <a:buChar char="•"/>
            </a:pPr>
            <a:r>
              <a:rPr lang="pt-PT" dirty="0"/>
              <a:t>Funções.</a:t>
            </a:r>
            <a:endParaRPr lang="pt-PT" sz="2000" dirty="0"/>
          </a:p>
          <a:p>
            <a:pPr marL="342900" indent="-342900">
              <a:lnSpc>
                <a:spcPct val="150000"/>
              </a:lnSpc>
              <a:buFont typeface="Arial" panose="020B0604020202020204" pitchFamily="34" charset="0"/>
              <a:buChar char="•"/>
            </a:pPr>
            <a:r>
              <a:rPr lang="pt-PT" dirty="0" err="1"/>
              <a:t>Triggers</a:t>
            </a:r>
            <a:r>
              <a:rPr lang="pt-PT" dirty="0"/>
              <a:t>.</a:t>
            </a:r>
            <a:endParaRPr lang="pt-PT" sz="2000" dirty="0"/>
          </a:p>
          <a:p>
            <a:pPr marL="342900" indent="-342900">
              <a:lnSpc>
                <a:spcPct val="150000"/>
              </a:lnSpc>
              <a:buFont typeface="Arial" panose="020B0604020202020204" pitchFamily="34" charset="0"/>
              <a:buChar char="•"/>
            </a:pPr>
            <a:r>
              <a:rPr lang="pt-PT" dirty="0"/>
              <a:t>Transações.</a:t>
            </a:r>
            <a:endParaRPr lang="pt-PT" sz="2000" dirty="0"/>
          </a:p>
          <a:p>
            <a:pPr marL="342900" indent="-342900">
              <a:lnSpc>
                <a:spcPct val="150000"/>
              </a:lnSpc>
              <a:buFont typeface="Arial" panose="020B0604020202020204" pitchFamily="34" charset="0"/>
              <a:buChar char="•"/>
            </a:pPr>
            <a:r>
              <a:rPr lang="pt-PT" dirty="0" err="1"/>
              <a:t>Handlers</a:t>
            </a:r>
            <a:r>
              <a:rPr lang="pt-PT" dirty="0"/>
              <a:t>.</a:t>
            </a:r>
            <a:endParaRPr lang="pt-PT" sz="2000" dirty="0">
              <a:latin typeface="News Gothic MT" panose="020B0503020103020203" pitchFamily="34" charset="0"/>
            </a:endParaRPr>
          </a:p>
        </p:txBody>
      </p:sp>
      <p:sp>
        <p:nvSpPr>
          <p:cNvPr id="14" name="Retângulo 13">
            <a:extLst>
              <a:ext uri="{FF2B5EF4-FFF2-40B4-BE49-F238E27FC236}">
                <a16:creationId xmlns:a16="http://schemas.microsoft.com/office/drawing/2014/main" id="{266032A3-7EEE-3541-B9EB-93C80B426467}"/>
              </a:ext>
            </a:extLst>
          </p:cNvPr>
          <p:cNvSpPr/>
          <p:nvPr/>
        </p:nvSpPr>
        <p:spPr>
          <a:xfrm>
            <a:off x="178217" y="1665610"/>
            <a:ext cx="2837059" cy="523220"/>
          </a:xfrm>
          <a:prstGeom prst="rect">
            <a:avLst/>
          </a:prstGeom>
        </p:spPr>
        <p:txBody>
          <a:bodyPr wrap="none">
            <a:spAutoFit/>
          </a:bodyPr>
          <a:lstStyle/>
          <a:p>
            <a:r>
              <a:rPr lang="pt-PT" sz="2800" b="1" dirty="0">
                <a:latin typeface="News Gothic MT" panose="020B0503020103020203" pitchFamily="34" charset="0"/>
              </a:rPr>
              <a:t>Aula Prática 10</a:t>
            </a:r>
          </a:p>
        </p:txBody>
      </p:sp>
      <p:sp>
        <p:nvSpPr>
          <p:cNvPr id="2" name="Subtítulo 2">
            <a:extLst>
              <a:ext uri="{FF2B5EF4-FFF2-40B4-BE49-F238E27FC236}">
                <a16:creationId xmlns:a16="http://schemas.microsoft.com/office/drawing/2014/main" id="{CDE02462-C71D-7599-8FCD-F79362D4DE4F}"/>
              </a:ext>
            </a:extLst>
          </p:cNvPr>
          <p:cNvSpPr txBox="1">
            <a:spLocks/>
          </p:cNvSpPr>
          <p:nvPr/>
        </p:nvSpPr>
        <p:spPr>
          <a:xfrm>
            <a:off x="1658893" y="408118"/>
            <a:ext cx="9144000" cy="369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PT" sz="1600">
                <a:latin typeface="News Gothic MT" panose="020B0503020103020203" pitchFamily="34" charset="0"/>
              </a:rPr>
              <a:t>Licenciatura em Ciências da Computação</a:t>
            </a:r>
            <a:endParaRPr lang="pt-PT" sz="1600" dirty="0">
              <a:latin typeface="News Gothic MT" panose="020B0503020103020203" pitchFamily="34" charset="0"/>
            </a:endParaRPr>
          </a:p>
        </p:txBody>
      </p:sp>
      <p:sp>
        <p:nvSpPr>
          <p:cNvPr id="3" name="Retângulo 2">
            <a:extLst>
              <a:ext uri="{FF2B5EF4-FFF2-40B4-BE49-F238E27FC236}">
                <a16:creationId xmlns:a16="http://schemas.microsoft.com/office/drawing/2014/main" id="{3382742D-5E50-23F5-9CF5-0AFF7E9EA908}"/>
              </a:ext>
            </a:extLst>
          </p:cNvPr>
          <p:cNvSpPr/>
          <p:nvPr/>
        </p:nvSpPr>
        <p:spPr>
          <a:xfrm>
            <a:off x="10498699" y="405709"/>
            <a:ext cx="1468672" cy="369332"/>
          </a:xfrm>
          <a:prstGeom prst="rect">
            <a:avLst/>
          </a:prstGeom>
        </p:spPr>
        <p:txBody>
          <a:bodyPr wrap="none">
            <a:spAutoFit/>
          </a:bodyPr>
          <a:lstStyle/>
          <a:p>
            <a:r>
              <a:rPr lang="pt-PT" b="1" dirty="0">
                <a:latin typeface="News Gothic MT" panose="020B0503020103020203" pitchFamily="34" charset="0"/>
              </a:rPr>
              <a:t>2023/2024</a:t>
            </a:r>
          </a:p>
        </p:txBody>
      </p:sp>
      <p:pic>
        <p:nvPicPr>
          <p:cNvPr id="6" name="Picture 2" descr="Menu">
            <a:extLst>
              <a:ext uri="{FF2B5EF4-FFF2-40B4-BE49-F238E27FC236}">
                <a16:creationId xmlns:a16="http://schemas.microsoft.com/office/drawing/2014/main" id="{3432252A-9FB5-9539-CBE1-5C74371E81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21" y="263995"/>
            <a:ext cx="1385328" cy="67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943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Rodapé 3">
            <a:extLst>
              <a:ext uri="{FF2B5EF4-FFF2-40B4-BE49-F238E27FC236}">
                <a16:creationId xmlns:a16="http://schemas.microsoft.com/office/drawing/2014/main" id="{DC066862-ED45-0B4E-88CC-98AACE95519E}"/>
              </a:ext>
            </a:extLst>
          </p:cNvPr>
          <p:cNvSpPr>
            <a:spLocks noGrp="1"/>
          </p:cNvSpPr>
          <p:nvPr>
            <p:ph type="ftr" sz="quarter" idx="11"/>
          </p:nvPr>
        </p:nvSpPr>
        <p:spPr/>
        <p:txBody>
          <a:bodyPr/>
          <a:lstStyle/>
          <a:p>
            <a:r>
              <a:rPr lang="pt-PT" b="1" dirty="0" err="1">
                <a:solidFill>
                  <a:schemeClr val="tx1"/>
                </a:solidFill>
                <a:latin typeface="News Gothic MT" panose="020B0503020103020203" pitchFamily="34" charset="0"/>
              </a:rPr>
              <a:t>regina.sousa@algoritmi.uminho.pt</a:t>
            </a:r>
            <a:endParaRPr lang="pt-PT" b="1" dirty="0">
              <a:solidFill>
                <a:schemeClr val="tx1"/>
              </a:solidFill>
              <a:latin typeface="News Gothic MT" panose="020B0503020103020203" pitchFamily="34" charset="0"/>
            </a:endParaRPr>
          </a:p>
        </p:txBody>
      </p:sp>
      <p:sp>
        <p:nvSpPr>
          <p:cNvPr id="5" name="Marcador de Posição do Número do Diapositivo 4">
            <a:extLst>
              <a:ext uri="{FF2B5EF4-FFF2-40B4-BE49-F238E27FC236}">
                <a16:creationId xmlns:a16="http://schemas.microsoft.com/office/drawing/2014/main" id="{984CA7FC-8467-634F-A82C-BC5817D44AEC}"/>
              </a:ext>
            </a:extLst>
          </p:cNvPr>
          <p:cNvSpPr>
            <a:spLocks noGrp="1"/>
          </p:cNvSpPr>
          <p:nvPr>
            <p:ph type="sldNum" sz="quarter" idx="12"/>
          </p:nvPr>
        </p:nvSpPr>
        <p:spPr/>
        <p:txBody>
          <a:bodyPr/>
          <a:lstStyle/>
          <a:p>
            <a:fld id="{3BF0F74B-A758-0542-82E3-C2CAB1C90F06}" type="slidenum">
              <a:rPr lang="pt-PT" b="1" smtClean="0">
                <a:solidFill>
                  <a:schemeClr val="tx1"/>
                </a:solidFill>
                <a:latin typeface="News Gothic MT" panose="020B0503020103020203" pitchFamily="34" charset="0"/>
              </a:rPr>
              <a:t>20</a:t>
            </a:fld>
            <a:endParaRPr lang="pt-PT" b="1">
              <a:solidFill>
                <a:schemeClr val="tx1"/>
              </a:solidFill>
              <a:latin typeface="News Gothic MT" panose="020B0503020103020203" pitchFamily="34" charset="0"/>
            </a:endParaRPr>
          </a:p>
        </p:txBody>
      </p:sp>
      <p:sp>
        <p:nvSpPr>
          <p:cNvPr id="8" name="Marcador de Posição do Rodapé 3">
            <a:extLst>
              <a:ext uri="{FF2B5EF4-FFF2-40B4-BE49-F238E27FC236}">
                <a16:creationId xmlns:a16="http://schemas.microsoft.com/office/drawing/2014/main" id="{478E0CF3-46D4-7447-BBDB-1CC8C2D5F8F4}"/>
              </a:ext>
            </a:extLst>
          </p:cNvPr>
          <p:cNvSpPr txBox="1">
            <a:spLocks/>
          </p:cNvSpPr>
          <p:nvPr/>
        </p:nvSpPr>
        <p:spPr>
          <a:xfrm>
            <a:off x="838200" y="6356350"/>
            <a:ext cx="4114800"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b="1" dirty="0">
                <a:solidFill>
                  <a:schemeClr val="tx1"/>
                </a:solidFill>
                <a:latin typeface="News Gothic MT" panose="020B0503020103020203" pitchFamily="34" charset="0"/>
              </a:rPr>
              <a:t>Universidade do Minho</a:t>
            </a:r>
          </a:p>
        </p:txBody>
      </p:sp>
      <p:sp>
        <p:nvSpPr>
          <p:cNvPr id="14" name="Retângulo 13">
            <a:extLst>
              <a:ext uri="{FF2B5EF4-FFF2-40B4-BE49-F238E27FC236}">
                <a16:creationId xmlns:a16="http://schemas.microsoft.com/office/drawing/2014/main" id="{266032A3-7EEE-3541-B9EB-93C80B426467}"/>
              </a:ext>
            </a:extLst>
          </p:cNvPr>
          <p:cNvSpPr/>
          <p:nvPr/>
        </p:nvSpPr>
        <p:spPr>
          <a:xfrm>
            <a:off x="178217" y="1166784"/>
            <a:ext cx="1734770" cy="523220"/>
          </a:xfrm>
          <a:prstGeom prst="rect">
            <a:avLst/>
          </a:prstGeom>
        </p:spPr>
        <p:txBody>
          <a:bodyPr wrap="none">
            <a:spAutoFit/>
          </a:bodyPr>
          <a:lstStyle/>
          <a:p>
            <a:r>
              <a:rPr lang="pt-PT" sz="2800" b="1" dirty="0" err="1">
                <a:latin typeface="News Gothic MT" panose="020B0503020103020203" pitchFamily="34" charset="0"/>
              </a:rPr>
              <a:t>Handlers</a:t>
            </a:r>
            <a:endParaRPr lang="pt-PT" sz="2800" b="1" dirty="0">
              <a:latin typeface="News Gothic MT" panose="020B0503020103020203" pitchFamily="34" charset="0"/>
            </a:endParaRPr>
          </a:p>
        </p:txBody>
      </p:sp>
      <p:sp>
        <p:nvSpPr>
          <p:cNvPr id="20" name="Seta: Para Baixo 25">
            <a:extLst>
              <a:ext uri="{FF2B5EF4-FFF2-40B4-BE49-F238E27FC236}">
                <a16:creationId xmlns:a16="http://schemas.microsoft.com/office/drawing/2014/main" id="{34CEF753-D155-3E48-B3A6-77B7D442F886}"/>
              </a:ext>
            </a:extLst>
          </p:cNvPr>
          <p:cNvSpPr/>
          <p:nvPr/>
        </p:nvSpPr>
        <p:spPr>
          <a:xfrm rot="16200000">
            <a:off x="457936" y="1836159"/>
            <a:ext cx="259906" cy="500627"/>
          </a:xfrm>
          <a:prstGeom prst="downArrow">
            <a:avLst>
              <a:gd name="adj1" fmla="val 36364"/>
              <a:gd name="adj2" fmla="val 59579"/>
            </a:avLst>
          </a:prstGeom>
          <a:solidFill>
            <a:srgbClr val="2AA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News Gothic MT" panose="020B0503020103020203" pitchFamily="34" charset="0"/>
            </a:endParaRPr>
          </a:p>
        </p:txBody>
      </p:sp>
      <p:sp>
        <p:nvSpPr>
          <p:cNvPr id="21" name="CaixaDeTexto 20">
            <a:extLst>
              <a:ext uri="{FF2B5EF4-FFF2-40B4-BE49-F238E27FC236}">
                <a16:creationId xmlns:a16="http://schemas.microsoft.com/office/drawing/2014/main" id="{BE16873A-17F1-B0C0-0B07-136B5F3F7DE1}"/>
              </a:ext>
            </a:extLst>
          </p:cNvPr>
          <p:cNvSpPr txBox="1"/>
          <p:nvPr/>
        </p:nvSpPr>
        <p:spPr>
          <a:xfrm>
            <a:off x="1053547" y="1571875"/>
            <a:ext cx="14401797" cy="626069"/>
          </a:xfrm>
          <a:prstGeom prst="rect">
            <a:avLst/>
          </a:prstGeom>
        </p:spPr>
        <p:txBody>
          <a:bodyPr wrap="square" lIns="0" tIns="0" rIns="0" bIns="0" rtlCol="0" anchor="t">
            <a:spAutoFit/>
          </a:bodyPr>
          <a:lstStyle>
            <a:defPPr>
              <a:defRPr lang="en-US"/>
            </a:defPPr>
            <a:lvl1pPr>
              <a:lnSpc>
                <a:spcPts val="5880"/>
              </a:lnSpc>
              <a:defRPr sz="6000">
                <a:latin typeface="DM Sans"/>
              </a:defRPr>
            </a:lvl1pPr>
          </a:lstStyle>
          <a:p>
            <a:r>
              <a:rPr lang="pt-PT" sz="1600" b="1" u="sng" dirty="0">
                <a:solidFill>
                  <a:srgbClr val="00B050"/>
                </a:solidFill>
                <a:latin typeface="News Gothic MT" panose="020B0503020103020203" pitchFamily="34" charset="0"/>
              </a:rPr>
              <a:t>Regras de Precedência</a:t>
            </a:r>
          </a:p>
        </p:txBody>
      </p:sp>
      <p:sp>
        <p:nvSpPr>
          <p:cNvPr id="2" name="Retângulo 1">
            <a:extLst>
              <a:ext uri="{FF2B5EF4-FFF2-40B4-BE49-F238E27FC236}">
                <a16:creationId xmlns:a16="http://schemas.microsoft.com/office/drawing/2014/main" id="{F73A701C-6FDC-D66F-AAA7-2440EE3AFA48}"/>
              </a:ext>
            </a:extLst>
          </p:cNvPr>
          <p:cNvSpPr/>
          <p:nvPr/>
        </p:nvSpPr>
        <p:spPr>
          <a:xfrm>
            <a:off x="477078" y="2603035"/>
            <a:ext cx="11339712" cy="3000693"/>
          </a:xfrm>
          <a:prstGeom prst="rect">
            <a:avLst/>
          </a:prstGeom>
        </p:spPr>
        <p:txBody>
          <a:bodyPr wrap="square">
            <a:spAutoFit/>
          </a:bodyPr>
          <a:lstStyle/>
          <a:p>
            <a:pPr algn="just">
              <a:lnSpc>
                <a:spcPct val="150000"/>
              </a:lnSpc>
            </a:pPr>
            <a:r>
              <a:rPr lang="en-US" sz="1600" dirty="0">
                <a:latin typeface="News Gothic MT" panose="020B0503020103020203" pitchFamily="34" charset="0"/>
              </a:rPr>
              <a:t>Caso </a:t>
            </a:r>
            <a:r>
              <a:rPr lang="en-US" sz="1600" dirty="0" err="1">
                <a:latin typeface="News Gothic MT" panose="020B0503020103020203" pitchFamily="34" charset="0"/>
              </a:rPr>
              <a:t>existam</a:t>
            </a:r>
            <a:r>
              <a:rPr lang="en-US" sz="1600" dirty="0">
                <a:latin typeface="News Gothic MT" panose="020B0503020103020203" pitchFamily="34" charset="0"/>
              </a:rPr>
              <a:t> </a:t>
            </a:r>
            <a:r>
              <a:rPr lang="en-US" sz="1600" dirty="0" err="1">
                <a:latin typeface="News Gothic MT" panose="020B0503020103020203" pitchFamily="34" charset="0"/>
              </a:rPr>
              <a:t>vários</a:t>
            </a:r>
            <a:r>
              <a:rPr lang="en-US" sz="1600" dirty="0">
                <a:latin typeface="News Gothic MT" panose="020B0503020103020203" pitchFamily="34" charset="0"/>
              </a:rPr>
              <a:t> </a:t>
            </a:r>
            <a:r>
              <a:rPr lang="en-US" sz="1600" i="1" dirty="0">
                <a:latin typeface="News Gothic MT" panose="020B0503020103020203" pitchFamily="34" charset="0"/>
              </a:rPr>
              <a:t>handlers</a:t>
            </a:r>
            <a:r>
              <a:rPr lang="en-US" sz="1600" dirty="0">
                <a:latin typeface="News Gothic MT" panose="020B0503020103020203" pitchFamily="34" charset="0"/>
              </a:rPr>
              <a:t> para o </a:t>
            </a:r>
            <a:r>
              <a:rPr lang="en-US" sz="1600" dirty="0" err="1">
                <a:latin typeface="News Gothic MT" panose="020B0503020103020203" pitchFamily="34" charset="0"/>
              </a:rPr>
              <a:t>mesmo</a:t>
            </a:r>
            <a:r>
              <a:rPr lang="en-US" sz="1600" dirty="0">
                <a:latin typeface="News Gothic MT" panose="020B0503020103020203" pitchFamily="34" charset="0"/>
              </a:rPr>
              <a:t> </a:t>
            </a:r>
            <a:r>
              <a:rPr lang="en-US" sz="1600" dirty="0" err="1">
                <a:latin typeface="News Gothic MT" panose="020B0503020103020203" pitchFamily="34" charset="0"/>
              </a:rPr>
              <a:t>erro</a:t>
            </a:r>
            <a:r>
              <a:rPr lang="en-US" sz="1600" dirty="0">
                <a:latin typeface="News Gothic MT" panose="020B0503020103020203" pitchFamily="34" charset="0"/>
              </a:rPr>
              <a:t>, o MySQL </a:t>
            </a:r>
            <a:r>
              <a:rPr lang="en-US" sz="1600" dirty="0" err="1">
                <a:latin typeface="News Gothic MT" panose="020B0503020103020203" pitchFamily="34" charset="0"/>
              </a:rPr>
              <a:t>chamará</a:t>
            </a:r>
            <a:r>
              <a:rPr lang="en-US" sz="1600" dirty="0">
                <a:latin typeface="News Gothic MT" panose="020B0503020103020203" pitchFamily="34" charset="0"/>
              </a:rPr>
              <a:t> o </a:t>
            </a:r>
            <a:r>
              <a:rPr lang="en-US" sz="1600" i="1" dirty="0">
                <a:latin typeface="News Gothic MT" panose="020B0503020103020203" pitchFamily="34" charset="0"/>
              </a:rPr>
              <a:t>handler</a:t>
            </a:r>
            <a:r>
              <a:rPr lang="en-US" sz="1600" dirty="0">
                <a:latin typeface="News Gothic MT" panose="020B0503020103020203" pitchFamily="34" charset="0"/>
              </a:rPr>
              <a:t> </a:t>
            </a:r>
            <a:r>
              <a:rPr lang="en-US" sz="1600" dirty="0" err="1">
                <a:latin typeface="News Gothic MT" panose="020B0503020103020203" pitchFamily="34" charset="0"/>
              </a:rPr>
              <a:t>mais</a:t>
            </a:r>
            <a:r>
              <a:rPr lang="en-US" sz="1600" dirty="0">
                <a:latin typeface="News Gothic MT" panose="020B0503020103020203" pitchFamily="34" charset="0"/>
              </a:rPr>
              <a:t> </a:t>
            </a:r>
            <a:r>
              <a:rPr lang="en-US" sz="1600" dirty="0" err="1">
                <a:latin typeface="News Gothic MT" panose="020B0503020103020203" pitchFamily="34" charset="0"/>
              </a:rPr>
              <a:t>específico</a:t>
            </a:r>
            <a:r>
              <a:rPr lang="en-US" sz="1600" dirty="0">
                <a:latin typeface="News Gothic MT" panose="020B0503020103020203" pitchFamily="34" charset="0"/>
              </a:rPr>
              <a:t> para </a:t>
            </a:r>
            <a:r>
              <a:rPr lang="en-US" sz="1600" dirty="0" err="1">
                <a:latin typeface="News Gothic MT" panose="020B0503020103020203" pitchFamily="34" charset="0"/>
              </a:rPr>
              <a:t>tratar</a:t>
            </a:r>
            <a:r>
              <a:rPr lang="en-US" sz="1600" dirty="0">
                <a:latin typeface="News Gothic MT" panose="020B0503020103020203" pitchFamily="34" charset="0"/>
              </a:rPr>
              <a:t> o </a:t>
            </a:r>
            <a:r>
              <a:rPr lang="en-US" sz="1600" dirty="0" err="1">
                <a:latin typeface="News Gothic MT" panose="020B0503020103020203" pitchFamily="34" charset="0"/>
              </a:rPr>
              <a:t>erro</a:t>
            </a:r>
            <a:r>
              <a:rPr lang="en-US" sz="1600" dirty="0">
                <a:latin typeface="News Gothic MT" panose="020B0503020103020203" pitchFamily="34" charset="0"/>
              </a:rPr>
              <a:t> com base </a:t>
            </a:r>
            <a:r>
              <a:rPr lang="en-US" sz="1600" dirty="0" err="1">
                <a:latin typeface="News Gothic MT" panose="020B0503020103020203" pitchFamily="34" charset="0"/>
              </a:rPr>
              <a:t>nas</a:t>
            </a:r>
            <a:r>
              <a:rPr lang="en-US" sz="1600" dirty="0">
                <a:latin typeface="News Gothic MT" panose="020B0503020103020203" pitchFamily="34" charset="0"/>
              </a:rPr>
              <a:t> </a:t>
            </a:r>
            <a:r>
              <a:rPr lang="en-US" sz="1600" dirty="0" err="1">
                <a:latin typeface="News Gothic MT" panose="020B0503020103020203" pitchFamily="34" charset="0"/>
              </a:rPr>
              <a:t>seguintes</a:t>
            </a:r>
            <a:r>
              <a:rPr lang="en-US" sz="1600" dirty="0">
                <a:latin typeface="News Gothic MT" panose="020B0503020103020203" pitchFamily="34" charset="0"/>
              </a:rPr>
              <a:t> </a:t>
            </a:r>
            <a:r>
              <a:rPr lang="en-US" sz="1600" dirty="0" err="1">
                <a:latin typeface="News Gothic MT" panose="020B0503020103020203" pitchFamily="34" charset="0"/>
              </a:rPr>
              <a:t>regras</a:t>
            </a:r>
            <a:r>
              <a:rPr lang="en-US" sz="1600" dirty="0">
                <a:latin typeface="News Gothic MT" panose="020B0503020103020203" pitchFamily="34" charset="0"/>
              </a:rPr>
              <a:t>:</a:t>
            </a:r>
          </a:p>
          <a:p>
            <a:pPr marL="342900" indent="-342900" algn="just">
              <a:lnSpc>
                <a:spcPct val="150000"/>
              </a:lnSpc>
              <a:buFontTx/>
              <a:buChar char="-"/>
            </a:pPr>
            <a:r>
              <a:rPr lang="en-US" sz="1600" dirty="0">
                <a:latin typeface="News Gothic MT" panose="020B0503020103020203" pitchFamily="34" charset="0"/>
              </a:rPr>
              <a:t>Um </a:t>
            </a:r>
            <a:r>
              <a:rPr lang="en-US" sz="1600" dirty="0" err="1">
                <a:latin typeface="News Gothic MT" panose="020B0503020103020203" pitchFamily="34" charset="0"/>
              </a:rPr>
              <a:t>erro</a:t>
            </a:r>
            <a:r>
              <a:rPr lang="en-US" sz="1600" dirty="0">
                <a:latin typeface="News Gothic MT" panose="020B0503020103020203" pitchFamily="34" charset="0"/>
              </a:rPr>
              <a:t> </a:t>
            </a:r>
            <a:r>
              <a:rPr lang="en-US" sz="1600" dirty="0" err="1">
                <a:latin typeface="News Gothic MT" panose="020B0503020103020203" pitchFamily="34" charset="0"/>
              </a:rPr>
              <a:t>é</a:t>
            </a:r>
            <a:r>
              <a:rPr lang="en-US" sz="1600" dirty="0">
                <a:latin typeface="News Gothic MT" panose="020B0503020103020203" pitchFamily="34" charset="0"/>
              </a:rPr>
              <a:t> sempre </a:t>
            </a:r>
            <a:r>
              <a:rPr lang="en-US" sz="1600" dirty="0" err="1">
                <a:latin typeface="News Gothic MT" panose="020B0503020103020203" pitchFamily="34" charset="0"/>
              </a:rPr>
              <a:t>mapeado</a:t>
            </a:r>
            <a:r>
              <a:rPr lang="en-US" sz="1600" dirty="0">
                <a:latin typeface="News Gothic MT" panose="020B0503020103020203" pitchFamily="34" charset="0"/>
              </a:rPr>
              <a:t> para um </a:t>
            </a:r>
            <a:r>
              <a:rPr lang="en-US" sz="1600" dirty="0" err="1">
                <a:latin typeface="News Gothic MT" panose="020B0503020103020203" pitchFamily="34" charset="0"/>
              </a:rPr>
              <a:t>código</a:t>
            </a:r>
            <a:r>
              <a:rPr lang="en-US" sz="1600" dirty="0">
                <a:latin typeface="News Gothic MT" panose="020B0503020103020203" pitchFamily="34" charset="0"/>
              </a:rPr>
              <a:t> de </a:t>
            </a:r>
            <a:r>
              <a:rPr lang="en-US" sz="1600" dirty="0" err="1">
                <a:latin typeface="News Gothic MT" panose="020B0503020103020203" pitchFamily="34" charset="0"/>
              </a:rPr>
              <a:t>erro</a:t>
            </a:r>
            <a:r>
              <a:rPr lang="en-US" sz="1600" dirty="0">
                <a:latin typeface="News Gothic MT" panose="020B0503020103020203" pitchFamily="34" charset="0"/>
              </a:rPr>
              <a:t> do MySQL </a:t>
            </a:r>
            <a:r>
              <a:rPr lang="en-US" sz="1600" dirty="0" err="1">
                <a:latin typeface="News Gothic MT" panose="020B0503020103020203" pitchFamily="34" charset="0"/>
              </a:rPr>
              <a:t>porque</a:t>
            </a:r>
            <a:r>
              <a:rPr lang="en-US" sz="1600" dirty="0">
                <a:latin typeface="News Gothic MT" panose="020B0503020103020203" pitchFamily="34" charset="0"/>
              </a:rPr>
              <a:t> no MySQL </a:t>
            </a:r>
            <a:r>
              <a:rPr lang="en-US" sz="1600" dirty="0" err="1">
                <a:latin typeface="News Gothic MT" panose="020B0503020103020203" pitchFamily="34" charset="0"/>
              </a:rPr>
              <a:t>é</a:t>
            </a:r>
            <a:r>
              <a:rPr lang="en-US" sz="1600" dirty="0">
                <a:latin typeface="News Gothic MT" panose="020B0503020103020203" pitchFamily="34" charset="0"/>
              </a:rPr>
              <a:t> o </a:t>
            </a:r>
            <a:r>
              <a:rPr lang="en-US" sz="1600" dirty="0" err="1">
                <a:latin typeface="News Gothic MT" panose="020B0503020103020203" pitchFamily="34" charset="0"/>
              </a:rPr>
              <a:t>mais</a:t>
            </a:r>
            <a:r>
              <a:rPr lang="en-US" sz="1600" dirty="0">
                <a:latin typeface="News Gothic MT" panose="020B0503020103020203" pitchFamily="34" charset="0"/>
              </a:rPr>
              <a:t> </a:t>
            </a:r>
            <a:r>
              <a:rPr lang="en-US" sz="1600" dirty="0" err="1">
                <a:latin typeface="News Gothic MT" panose="020B0503020103020203" pitchFamily="34" charset="0"/>
              </a:rPr>
              <a:t>específico</a:t>
            </a:r>
            <a:r>
              <a:rPr lang="en-US" sz="1600" dirty="0">
                <a:latin typeface="News Gothic MT" panose="020B0503020103020203" pitchFamily="34" charset="0"/>
              </a:rPr>
              <a:t>.</a:t>
            </a:r>
          </a:p>
          <a:p>
            <a:pPr marL="342900" indent="-342900" algn="just">
              <a:lnSpc>
                <a:spcPct val="150000"/>
              </a:lnSpc>
              <a:buFontTx/>
              <a:buChar char="-"/>
            </a:pPr>
            <a:r>
              <a:rPr lang="en-US" sz="1600" dirty="0">
                <a:latin typeface="News Gothic MT" panose="020B0503020103020203" pitchFamily="34" charset="0"/>
              </a:rPr>
              <a:t>Um SQLSTATE </a:t>
            </a:r>
            <a:r>
              <a:rPr lang="en-US" sz="1600" dirty="0" err="1">
                <a:latin typeface="News Gothic MT" panose="020B0503020103020203" pitchFamily="34" charset="0"/>
              </a:rPr>
              <a:t>pode</a:t>
            </a:r>
            <a:r>
              <a:rPr lang="en-US" sz="1600" dirty="0">
                <a:latin typeface="News Gothic MT" panose="020B0503020103020203" pitchFamily="34" charset="0"/>
              </a:rPr>
              <a:t> ser </a:t>
            </a:r>
            <a:r>
              <a:rPr lang="en-US" sz="1600" dirty="0" err="1">
                <a:latin typeface="News Gothic MT" panose="020B0503020103020203" pitchFamily="34" charset="0"/>
              </a:rPr>
              <a:t>mapeado</a:t>
            </a:r>
            <a:r>
              <a:rPr lang="en-US" sz="1600" dirty="0">
                <a:latin typeface="News Gothic MT" panose="020B0503020103020203" pitchFamily="34" charset="0"/>
              </a:rPr>
              <a:t> para </a:t>
            </a:r>
            <a:r>
              <a:rPr lang="en-US" sz="1600" dirty="0" err="1">
                <a:latin typeface="News Gothic MT" panose="020B0503020103020203" pitchFamily="34" charset="0"/>
              </a:rPr>
              <a:t>muitos</a:t>
            </a:r>
            <a:r>
              <a:rPr lang="en-US" sz="1600" dirty="0">
                <a:latin typeface="News Gothic MT" panose="020B0503020103020203" pitchFamily="34" charset="0"/>
              </a:rPr>
              <a:t> </a:t>
            </a:r>
            <a:r>
              <a:rPr lang="en-US" sz="1600" dirty="0" err="1">
                <a:latin typeface="News Gothic MT" panose="020B0503020103020203" pitchFamily="34" charset="0"/>
              </a:rPr>
              <a:t>códigos</a:t>
            </a:r>
            <a:r>
              <a:rPr lang="en-US" sz="1600" dirty="0">
                <a:latin typeface="News Gothic MT" panose="020B0503020103020203" pitchFamily="34" charset="0"/>
              </a:rPr>
              <a:t> de </a:t>
            </a:r>
            <a:r>
              <a:rPr lang="en-US" sz="1600" dirty="0" err="1">
                <a:latin typeface="News Gothic MT" panose="020B0503020103020203" pitchFamily="34" charset="0"/>
              </a:rPr>
              <a:t>erro</a:t>
            </a:r>
            <a:r>
              <a:rPr lang="en-US" sz="1600" dirty="0">
                <a:latin typeface="News Gothic MT" panose="020B0503020103020203" pitchFamily="34" charset="0"/>
              </a:rPr>
              <a:t> do MySQL, </a:t>
            </a:r>
            <a:r>
              <a:rPr lang="en-US" sz="1600" dirty="0" err="1">
                <a:latin typeface="News Gothic MT" panose="020B0503020103020203" pitchFamily="34" charset="0"/>
              </a:rPr>
              <a:t>portanto</a:t>
            </a:r>
            <a:r>
              <a:rPr lang="en-US" sz="1600" dirty="0">
                <a:latin typeface="News Gothic MT" panose="020B0503020103020203" pitchFamily="34" charset="0"/>
              </a:rPr>
              <a:t>, </a:t>
            </a:r>
            <a:r>
              <a:rPr lang="en-US" sz="1600" dirty="0" err="1">
                <a:latin typeface="News Gothic MT" panose="020B0503020103020203" pitchFamily="34" charset="0"/>
              </a:rPr>
              <a:t>é</a:t>
            </a:r>
            <a:r>
              <a:rPr lang="en-US" sz="1600" dirty="0">
                <a:latin typeface="News Gothic MT" panose="020B0503020103020203" pitchFamily="34" charset="0"/>
              </a:rPr>
              <a:t> </a:t>
            </a:r>
            <a:r>
              <a:rPr lang="en-US" sz="1600" dirty="0" err="1">
                <a:latin typeface="News Gothic MT" panose="020B0503020103020203" pitchFamily="34" charset="0"/>
              </a:rPr>
              <a:t>menos</a:t>
            </a:r>
            <a:r>
              <a:rPr lang="en-US" sz="1600" dirty="0">
                <a:latin typeface="News Gothic MT" panose="020B0503020103020203" pitchFamily="34" charset="0"/>
              </a:rPr>
              <a:t> </a:t>
            </a:r>
            <a:r>
              <a:rPr lang="en-US" sz="1600" dirty="0" err="1">
                <a:latin typeface="News Gothic MT" panose="020B0503020103020203" pitchFamily="34" charset="0"/>
              </a:rPr>
              <a:t>específico</a:t>
            </a:r>
            <a:r>
              <a:rPr lang="en-US" sz="1600" dirty="0">
                <a:latin typeface="News Gothic MT" panose="020B0503020103020203" pitchFamily="34" charset="0"/>
              </a:rPr>
              <a:t>.</a:t>
            </a:r>
          </a:p>
          <a:p>
            <a:pPr marL="342900" indent="-342900" algn="just">
              <a:lnSpc>
                <a:spcPct val="150000"/>
              </a:lnSpc>
              <a:buFontTx/>
              <a:buChar char="-"/>
            </a:pPr>
            <a:r>
              <a:rPr lang="en-US" sz="1600" dirty="0">
                <a:latin typeface="News Gothic MT" panose="020B0503020103020203" pitchFamily="34" charset="0"/>
              </a:rPr>
              <a:t>Um SQLEXCEPTION </a:t>
            </a:r>
            <a:r>
              <a:rPr lang="en-US" sz="1600" dirty="0" err="1">
                <a:latin typeface="News Gothic MT" panose="020B0503020103020203" pitchFamily="34" charset="0"/>
              </a:rPr>
              <a:t>ou</a:t>
            </a:r>
            <a:r>
              <a:rPr lang="en-US" sz="1600" dirty="0">
                <a:latin typeface="News Gothic MT" panose="020B0503020103020203" pitchFamily="34" charset="0"/>
              </a:rPr>
              <a:t> um SQLWARNING </a:t>
            </a:r>
            <a:r>
              <a:rPr lang="en-US" sz="1600" dirty="0" err="1">
                <a:latin typeface="News Gothic MT" panose="020B0503020103020203" pitchFamily="34" charset="0"/>
              </a:rPr>
              <a:t>é</a:t>
            </a:r>
            <a:r>
              <a:rPr lang="en-US" sz="1600" dirty="0">
                <a:latin typeface="News Gothic MT" panose="020B0503020103020203" pitchFamily="34" charset="0"/>
              </a:rPr>
              <a:t> a </a:t>
            </a:r>
            <a:r>
              <a:rPr lang="en-US" sz="1600" dirty="0" err="1">
                <a:latin typeface="News Gothic MT" panose="020B0503020103020203" pitchFamily="34" charset="0"/>
              </a:rPr>
              <a:t>abreviação</a:t>
            </a:r>
            <a:r>
              <a:rPr lang="en-US" sz="1600" dirty="0">
                <a:latin typeface="News Gothic MT" panose="020B0503020103020203" pitchFamily="34" charset="0"/>
              </a:rPr>
              <a:t> de </a:t>
            </a:r>
            <a:r>
              <a:rPr lang="en-US" sz="1600" dirty="0" err="1">
                <a:latin typeface="News Gothic MT" panose="020B0503020103020203" pitchFamily="34" charset="0"/>
              </a:rPr>
              <a:t>uma</a:t>
            </a:r>
            <a:r>
              <a:rPr lang="en-US" sz="1600" dirty="0">
                <a:latin typeface="News Gothic MT" panose="020B0503020103020203" pitchFamily="34" charset="0"/>
              </a:rPr>
              <a:t> </a:t>
            </a:r>
            <a:r>
              <a:rPr lang="en-US" sz="1600" dirty="0" err="1">
                <a:latin typeface="News Gothic MT" panose="020B0503020103020203" pitchFamily="34" charset="0"/>
              </a:rPr>
              <a:t>classe</a:t>
            </a:r>
            <a:r>
              <a:rPr lang="en-US" sz="1600" dirty="0">
                <a:latin typeface="News Gothic MT" panose="020B0503020103020203" pitchFamily="34" charset="0"/>
              </a:rPr>
              <a:t> de </a:t>
            </a:r>
            <a:r>
              <a:rPr lang="en-US" sz="1600" dirty="0" err="1">
                <a:latin typeface="News Gothic MT" panose="020B0503020103020203" pitchFamily="34" charset="0"/>
              </a:rPr>
              <a:t>valores</a:t>
            </a:r>
            <a:r>
              <a:rPr lang="en-US" sz="1600" dirty="0">
                <a:latin typeface="News Gothic MT" panose="020B0503020103020203" pitchFamily="34" charset="0"/>
              </a:rPr>
              <a:t> SQLSTATES, </a:t>
            </a:r>
            <a:r>
              <a:rPr lang="en-US" sz="1600" dirty="0" err="1">
                <a:latin typeface="News Gothic MT" panose="020B0503020103020203" pitchFamily="34" charset="0"/>
              </a:rPr>
              <a:t>portanto</a:t>
            </a:r>
            <a:r>
              <a:rPr lang="en-US" sz="1600" dirty="0">
                <a:latin typeface="News Gothic MT" panose="020B0503020103020203" pitchFamily="34" charset="0"/>
              </a:rPr>
              <a:t>, </a:t>
            </a:r>
            <a:r>
              <a:rPr lang="en-US" sz="1600" dirty="0" err="1">
                <a:latin typeface="News Gothic MT" panose="020B0503020103020203" pitchFamily="34" charset="0"/>
              </a:rPr>
              <a:t>é</a:t>
            </a:r>
            <a:r>
              <a:rPr lang="en-US" sz="1600" dirty="0">
                <a:latin typeface="News Gothic MT" panose="020B0503020103020203" pitchFamily="34" charset="0"/>
              </a:rPr>
              <a:t> o </a:t>
            </a:r>
            <a:r>
              <a:rPr lang="en-US" sz="1600" dirty="0" err="1">
                <a:latin typeface="News Gothic MT" panose="020B0503020103020203" pitchFamily="34" charset="0"/>
              </a:rPr>
              <a:t>mais</a:t>
            </a:r>
            <a:r>
              <a:rPr lang="en-US" sz="1600" dirty="0">
                <a:latin typeface="News Gothic MT" panose="020B0503020103020203" pitchFamily="34" charset="0"/>
              </a:rPr>
              <a:t> </a:t>
            </a:r>
            <a:r>
              <a:rPr lang="en-US" sz="1600" dirty="0" err="1">
                <a:latin typeface="News Gothic MT" panose="020B0503020103020203" pitchFamily="34" charset="0"/>
              </a:rPr>
              <a:t>genérico</a:t>
            </a:r>
            <a:r>
              <a:rPr lang="en-US" sz="1600" dirty="0">
                <a:latin typeface="News Gothic MT" panose="020B0503020103020203" pitchFamily="34" charset="0"/>
              </a:rPr>
              <a:t>.</a:t>
            </a:r>
          </a:p>
          <a:p>
            <a:pPr algn="just">
              <a:lnSpc>
                <a:spcPct val="150000"/>
              </a:lnSpc>
            </a:pPr>
            <a:r>
              <a:rPr lang="en-US" sz="1600" dirty="0">
                <a:latin typeface="News Gothic MT" panose="020B0503020103020203" pitchFamily="34" charset="0"/>
              </a:rPr>
              <a:t>Com base </a:t>
            </a:r>
            <a:r>
              <a:rPr lang="en-US" sz="1600" dirty="0" err="1">
                <a:latin typeface="News Gothic MT" panose="020B0503020103020203" pitchFamily="34" charset="0"/>
              </a:rPr>
              <a:t>nas</a:t>
            </a:r>
            <a:r>
              <a:rPr lang="en-US" sz="1600" dirty="0">
                <a:latin typeface="News Gothic MT" panose="020B0503020103020203" pitchFamily="34" charset="0"/>
              </a:rPr>
              <a:t> </a:t>
            </a:r>
            <a:r>
              <a:rPr lang="en-US" sz="1600" dirty="0" err="1">
                <a:latin typeface="News Gothic MT" panose="020B0503020103020203" pitchFamily="34" charset="0"/>
              </a:rPr>
              <a:t>regras</a:t>
            </a:r>
            <a:r>
              <a:rPr lang="en-US" sz="1600" dirty="0">
                <a:latin typeface="News Gothic MT" panose="020B0503020103020203" pitchFamily="34" charset="0"/>
              </a:rPr>
              <a:t> de </a:t>
            </a:r>
            <a:r>
              <a:rPr lang="en-US" sz="1600" dirty="0" err="1">
                <a:latin typeface="News Gothic MT" panose="020B0503020103020203" pitchFamily="34" charset="0"/>
              </a:rPr>
              <a:t>precedência</a:t>
            </a:r>
            <a:r>
              <a:rPr lang="en-US" sz="1600" dirty="0">
                <a:latin typeface="News Gothic MT" panose="020B0503020103020203" pitchFamily="34" charset="0"/>
              </a:rPr>
              <a:t>, o </a:t>
            </a:r>
            <a:r>
              <a:rPr lang="en-US" sz="1600" dirty="0" err="1">
                <a:latin typeface="News Gothic MT" panose="020B0503020103020203" pitchFamily="34" charset="0"/>
              </a:rPr>
              <a:t>código</a:t>
            </a:r>
            <a:r>
              <a:rPr lang="en-US" sz="1600" dirty="0">
                <a:latin typeface="News Gothic MT" panose="020B0503020103020203" pitchFamily="34" charset="0"/>
              </a:rPr>
              <a:t> de </a:t>
            </a:r>
            <a:r>
              <a:rPr lang="en-US" sz="1600" dirty="0" err="1">
                <a:latin typeface="News Gothic MT" panose="020B0503020103020203" pitchFamily="34" charset="0"/>
              </a:rPr>
              <a:t>erro</a:t>
            </a:r>
            <a:r>
              <a:rPr lang="en-US" sz="1600" dirty="0">
                <a:latin typeface="News Gothic MT" panose="020B0503020103020203" pitchFamily="34" charset="0"/>
              </a:rPr>
              <a:t> do MySQL, o SQLSTATE e o SQLEXCEPTION </a:t>
            </a:r>
            <a:r>
              <a:rPr lang="en-US" sz="1600" dirty="0" err="1">
                <a:latin typeface="News Gothic MT" panose="020B0503020103020203" pitchFamily="34" charset="0"/>
              </a:rPr>
              <a:t>têm</a:t>
            </a:r>
            <a:r>
              <a:rPr lang="en-US" sz="1600" dirty="0">
                <a:latin typeface="News Gothic MT" panose="020B0503020103020203" pitchFamily="34" charset="0"/>
              </a:rPr>
              <a:t> a </a:t>
            </a:r>
            <a:r>
              <a:rPr lang="en-US" sz="1600" dirty="0" err="1">
                <a:latin typeface="News Gothic MT" panose="020B0503020103020203" pitchFamily="34" charset="0"/>
              </a:rPr>
              <a:t>primeira</a:t>
            </a:r>
            <a:r>
              <a:rPr lang="en-US" sz="1600" dirty="0">
                <a:latin typeface="News Gothic MT" panose="020B0503020103020203" pitchFamily="34" charset="0"/>
              </a:rPr>
              <a:t>, a </a:t>
            </a:r>
            <a:r>
              <a:rPr lang="en-US" sz="1600" dirty="0" err="1">
                <a:latin typeface="News Gothic MT" panose="020B0503020103020203" pitchFamily="34" charset="0"/>
              </a:rPr>
              <a:t>segunda</a:t>
            </a:r>
            <a:r>
              <a:rPr lang="en-US" sz="1600" dirty="0">
                <a:latin typeface="News Gothic MT" panose="020B0503020103020203" pitchFamily="34" charset="0"/>
              </a:rPr>
              <a:t> e a </a:t>
            </a:r>
            <a:r>
              <a:rPr lang="en-US" sz="1600" dirty="0" err="1">
                <a:latin typeface="News Gothic MT" panose="020B0503020103020203" pitchFamily="34" charset="0"/>
              </a:rPr>
              <a:t>terceira</a:t>
            </a:r>
            <a:r>
              <a:rPr lang="en-US" sz="1600" dirty="0">
                <a:latin typeface="News Gothic MT" panose="020B0503020103020203" pitchFamily="34" charset="0"/>
              </a:rPr>
              <a:t> </a:t>
            </a:r>
            <a:r>
              <a:rPr lang="en-US" sz="1600" dirty="0" err="1">
                <a:latin typeface="News Gothic MT" panose="020B0503020103020203" pitchFamily="34" charset="0"/>
              </a:rPr>
              <a:t>precedência</a:t>
            </a:r>
            <a:r>
              <a:rPr lang="en-US" sz="1600" dirty="0">
                <a:latin typeface="News Gothic MT" panose="020B0503020103020203" pitchFamily="34" charset="0"/>
              </a:rPr>
              <a:t>, </a:t>
            </a:r>
            <a:r>
              <a:rPr lang="en-US" sz="1600" dirty="0" err="1">
                <a:latin typeface="News Gothic MT" panose="020B0503020103020203" pitchFamily="34" charset="0"/>
              </a:rPr>
              <a:t>respectivamente</a:t>
            </a:r>
            <a:r>
              <a:rPr lang="en-US" sz="1600" dirty="0">
                <a:latin typeface="News Gothic MT" panose="020B0503020103020203" pitchFamily="34" charset="0"/>
              </a:rPr>
              <a:t>,</a:t>
            </a:r>
          </a:p>
        </p:txBody>
      </p:sp>
      <p:sp>
        <p:nvSpPr>
          <p:cNvPr id="3" name="Subtítulo 2">
            <a:extLst>
              <a:ext uri="{FF2B5EF4-FFF2-40B4-BE49-F238E27FC236}">
                <a16:creationId xmlns:a16="http://schemas.microsoft.com/office/drawing/2014/main" id="{DDA9D4B6-C293-876F-9D74-9A2C005A2E0F}"/>
              </a:ext>
            </a:extLst>
          </p:cNvPr>
          <p:cNvSpPr txBox="1">
            <a:spLocks/>
          </p:cNvSpPr>
          <p:nvPr/>
        </p:nvSpPr>
        <p:spPr>
          <a:xfrm>
            <a:off x="1658893" y="408118"/>
            <a:ext cx="9144000" cy="369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PT" sz="1600">
                <a:latin typeface="News Gothic MT" panose="020B0503020103020203" pitchFamily="34" charset="0"/>
              </a:rPr>
              <a:t>Licenciatura em Ciências da Computação</a:t>
            </a:r>
            <a:endParaRPr lang="pt-PT" sz="1600" dirty="0">
              <a:latin typeface="News Gothic MT" panose="020B0503020103020203" pitchFamily="34" charset="0"/>
            </a:endParaRPr>
          </a:p>
        </p:txBody>
      </p:sp>
      <p:sp>
        <p:nvSpPr>
          <p:cNvPr id="6" name="Retângulo 5">
            <a:extLst>
              <a:ext uri="{FF2B5EF4-FFF2-40B4-BE49-F238E27FC236}">
                <a16:creationId xmlns:a16="http://schemas.microsoft.com/office/drawing/2014/main" id="{D4BEAA51-C471-E46A-8D46-7D08526772F9}"/>
              </a:ext>
            </a:extLst>
          </p:cNvPr>
          <p:cNvSpPr/>
          <p:nvPr/>
        </p:nvSpPr>
        <p:spPr>
          <a:xfrm>
            <a:off x="10498699" y="405709"/>
            <a:ext cx="1468672" cy="369332"/>
          </a:xfrm>
          <a:prstGeom prst="rect">
            <a:avLst/>
          </a:prstGeom>
        </p:spPr>
        <p:txBody>
          <a:bodyPr wrap="none">
            <a:spAutoFit/>
          </a:bodyPr>
          <a:lstStyle/>
          <a:p>
            <a:pPr algn="ctr"/>
            <a:r>
              <a:rPr lang="pt-PT" b="1" dirty="0">
                <a:latin typeface="News Gothic MT" panose="020B0503020103020203" pitchFamily="34" charset="0"/>
              </a:rPr>
              <a:t>2023/2024</a:t>
            </a:r>
          </a:p>
        </p:txBody>
      </p:sp>
      <p:pic>
        <p:nvPicPr>
          <p:cNvPr id="7" name="Picture 2" descr="Menu">
            <a:extLst>
              <a:ext uri="{FF2B5EF4-FFF2-40B4-BE49-F238E27FC236}">
                <a16:creationId xmlns:a16="http://schemas.microsoft.com/office/drawing/2014/main" id="{80FCF32A-6732-DE9C-4F11-1BC7050FFF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21" y="263995"/>
            <a:ext cx="1385328" cy="67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541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Rodapé 3">
            <a:extLst>
              <a:ext uri="{FF2B5EF4-FFF2-40B4-BE49-F238E27FC236}">
                <a16:creationId xmlns:a16="http://schemas.microsoft.com/office/drawing/2014/main" id="{DC066862-ED45-0B4E-88CC-98AACE95519E}"/>
              </a:ext>
            </a:extLst>
          </p:cNvPr>
          <p:cNvSpPr>
            <a:spLocks noGrp="1"/>
          </p:cNvSpPr>
          <p:nvPr>
            <p:ph type="ftr" sz="quarter" idx="11"/>
          </p:nvPr>
        </p:nvSpPr>
        <p:spPr/>
        <p:txBody>
          <a:bodyPr/>
          <a:lstStyle/>
          <a:p>
            <a:r>
              <a:rPr lang="pt-PT" b="1" dirty="0" err="1">
                <a:solidFill>
                  <a:schemeClr val="tx1"/>
                </a:solidFill>
                <a:latin typeface="News Gothic MT" panose="020B0503020103020203" pitchFamily="34" charset="0"/>
              </a:rPr>
              <a:t>regina.sousa@algoritmi.uminho.pt</a:t>
            </a:r>
            <a:endParaRPr lang="pt-PT" b="1" dirty="0">
              <a:solidFill>
                <a:schemeClr val="tx1"/>
              </a:solidFill>
              <a:latin typeface="News Gothic MT" panose="020B0503020103020203" pitchFamily="34" charset="0"/>
            </a:endParaRPr>
          </a:p>
        </p:txBody>
      </p:sp>
      <p:sp>
        <p:nvSpPr>
          <p:cNvPr id="5" name="Marcador de Posição do Número do Diapositivo 4">
            <a:extLst>
              <a:ext uri="{FF2B5EF4-FFF2-40B4-BE49-F238E27FC236}">
                <a16:creationId xmlns:a16="http://schemas.microsoft.com/office/drawing/2014/main" id="{984CA7FC-8467-634F-A82C-BC5817D44AEC}"/>
              </a:ext>
            </a:extLst>
          </p:cNvPr>
          <p:cNvSpPr>
            <a:spLocks noGrp="1"/>
          </p:cNvSpPr>
          <p:nvPr>
            <p:ph type="sldNum" sz="quarter" idx="12"/>
          </p:nvPr>
        </p:nvSpPr>
        <p:spPr/>
        <p:txBody>
          <a:bodyPr/>
          <a:lstStyle/>
          <a:p>
            <a:fld id="{3BF0F74B-A758-0542-82E3-C2CAB1C90F06}" type="slidenum">
              <a:rPr lang="pt-PT" b="1" smtClean="0">
                <a:solidFill>
                  <a:schemeClr val="tx1"/>
                </a:solidFill>
                <a:latin typeface="News Gothic MT" panose="020B0503020103020203" pitchFamily="34" charset="0"/>
              </a:rPr>
              <a:t>21</a:t>
            </a:fld>
            <a:endParaRPr lang="pt-PT" b="1">
              <a:solidFill>
                <a:schemeClr val="tx1"/>
              </a:solidFill>
              <a:latin typeface="News Gothic MT" panose="020B0503020103020203" pitchFamily="34" charset="0"/>
            </a:endParaRPr>
          </a:p>
        </p:txBody>
      </p:sp>
      <p:sp>
        <p:nvSpPr>
          <p:cNvPr id="8" name="Marcador de Posição do Rodapé 3">
            <a:extLst>
              <a:ext uri="{FF2B5EF4-FFF2-40B4-BE49-F238E27FC236}">
                <a16:creationId xmlns:a16="http://schemas.microsoft.com/office/drawing/2014/main" id="{478E0CF3-46D4-7447-BBDB-1CC8C2D5F8F4}"/>
              </a:ext>
            </a:extLst>
          </p:cNvPr>
          <p:cNvSpPr txBox="1">
            <a:spLocks/>
          </p:cNvSpPr>
          <p:nvPr/>
        </p:nvSpPr>
        <p:spPr>
          <a:xfrm>
            <a:off x="838200" y="6356350"/>
            <a:ext cx="4114800"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b="1" dirty="0">
                <a:solidFill>
                  <a:schemeClr val="tx1"/>
                </a:solidFill>
                <a:latin typeface="News Gothic MT" panose="020B0503020103020203" pitchFamily="34" charset="0"/>
              </a:rPr>
              <a:t>Universidade do Minho</a:t>
            </a:r>
          </a:p>
        </p:txBody>
      </p:sp>
      <p:sp>
        <p:nvSpPr>
          <p:cNvPr id="14" name="Retângulo 13">
            <a:extLst>
              <a:ext uri="{FF2B5EF4-FFF2-40B4-BE49-F238E27FC236}">
                <a16:creationId xmlns:a16="http://schemas.microsoft.com/office/drawing/2014/main" id="{266032A3-7EEE-3541-B9EB-93C80B426467}"/>
              </a:ext>
            </a:extLst>
          </p:cNvPr>
          <p:cNvSpPr/>
          <p:nvPr/>
        </p:nvSpPr>
        <p:spPr>
          <a:xfrm>
            <a:off x="178217" y="1166784"/>
            <a:ext cx="1734770" cy="523220"/>
          </a:xfrm>
          <a:prstGeom prst="rect">
            <a:avLst/>
          </a:prstGeom>
        </p:spPr>
        <p:txBody>
          <a:bodyPr wrap="none">
            <a:spAutoFit/>
          </a:bodyPr>
          <a:lstStyle/>
          <a:p>
            <a:r>
              <a:rPr lang="pt-PT" sz="2800" b="1" dirty="0" err="1">
                <a:latin typeface="News Gothic MT" panose="020B0503020103020203" pitchFamily="34" charset="0"/>
              </a:rPr>
              <a:t>Handlers</a:t>
            </a:r>
            <a:endParaRPr lang="pt-PT" sz="2800" b="1" dirty="0">
              <a:latin typeface="News Gothic MT" panose="020B0503020103020203" pitchFamily="34" charset="0"/>
            </a:endParaRPr>
          </a:p>
        </p:txBody>
      </p:sp>
      <p:sp>
        <p:nvSpPr>
          <p:cNvPr id="20" name="Seta: Para Baixo 25">
            <a:extLst>
              <a:ext uri="{FF2B5EF4-FFF2-40B4-BE49-F238E27FC236}">
                <a16:creationId xmlns:a16="http://schemas.microsoft.com/office/drawing/2014/main" id="{34CEF753-D155-3E48-B3A6-77B7D442F886}"/>
              </a:ext>
            </a:extLst>
          </p:cNvPr>
          <p:cNvSpPr/>
          <p:nvPr/>
        </p:nvSpPr>
        <p:spPr>
          <a:xfrm rot="16200000">
            <a:off x="457936" y="1836159"/>
            <a:ext cx="259906" cy="500627"/>
          </a:xfrm>
          <a:prstGeom prst="downArrow">
            <a:avLst>
              <a:gd name="adj1" fmla="val 36364"/>
              <a:gd name="adj2" fmla="val 59579"/>
            </a:avLst>
          </a:prstGeom>
          <a:solidFill>
            <a:srgbClr val="2AA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News Gothic MT" panose="020B0503020103020203" pitchFamily="34" charset="0"/>
            </a:endParaRPr>
          </a:p>
        </p:txBody>
      </p:sp>
      <p:sp>
        <p:nvSpPr>
          <p:cNvPr id="21" name="CaixaDeTexto 20">
            <a:extLst>
              <a:ext uri="{FF2B5EF4-FFF2-40B4-BE49-F238E27FC236}">
                <a16:creationId xmlns:a16="http://schemas.microsoft.com/office/drawing/2014/main" id="{BE16873A-17F1-B0C0-0B07-136B5F3F7DE1}"/>
              </a:ext>
            </a:extLst>
          </p:cNvPr>
          <p:cNvSpPr txBox="1"/>
          <p:nvPr/>
        </p:nvSpPr>
        <p:spPr>
          <a:xfrm>
            <a:off x="1053547" y="1571875"/>
            <a:ext cx="14401797" cy="626069"/>
          </a:xfrm>
          <a:prstGeom prst="rect">
            <a:avLst/>
          </a:prstGeom>
        </p:spPr>
        <p:txBody>
          <a:bodyPr wrap="square" lIns="0" tIns="0" rIns="0" bIns="0" rtlCol="0" anchor="t">
            <a:spAutoFit/>
          </a:bodyPr>
          <a:lstStyle>
            <a:defPPr>
              <a:defRPr lang="en-US"/>
            </a:defPPr>
            <a:lvl1pPr>
              <a:lnSpc>
                <a:spcPts val="5880"/>
              </a:lnSpc>
              <a:defRPr sz="6000">
                <a:latin typeface="DM Sans"/>
              </a:defRPr>
            </a:lvl1pPr>
          </a:lstStyle>
          <a:p>
            <a:r>
              <a:rPr lang="pt-PT" sz="1600" b="1" u="sng" dirty="0">
                <a:solidFill>
                  <a:srgbClr val="00B050"/>
                </a:solidFill>
                <a:latin typeface="News Gothic MT" panose="020B0503020103020203" pitchFamily="34" charset="0"/>
              </a:rPr>
              <a:t>Exemplo</a:t>
            </a:r>
          </a:p>
        </p:txBody>
      </p:sp>
      <p:sp>
        <p:nvSpPr>
          <p:cNvPr id="15" name="Retângulo 14">
            <a:extLst>
              <a:ext uri="{FF2B5EF4-FFF2-40B4-BE49-F238E27FC236}">
                <a16:creationId xmlns:a16="http://schemas.microsoft.com/office/drawing/2014/main" id="{64F09D65-E93C-5963-2D99-7FD80E95A9DE}"/>
              </a:ext>
            </a:extLst>
          </p:cNvPr>
          <p:cNvSpPr/>
          <p:nvPr/>
        </p:nvSpPr>
        <p:spPr>
          <a:xfrm>
            <a:off x="838200" y="2329529"/>
            <a:ext cx="10880035" cy="4008339"/>
          </a:xfrm>
          <a:prstGeom prst="rect">
            <a:avLst/>
          </a:prstGeom>
          <a:solidFill>
            <a:srgbClr val="84C19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News Gothic MT" panose="020B0503020103020203" pitchFamily="34" charset="0"/>
            </a:endParaRPr>
          </a:p>
        </p:txBody>
      </p:sp>
      <p:sp>
        <p:nvSpPr>
          <p:cNvPr id="16" name="CaixaDeTexto 15">
            <a:extLst>
              <a:ext uri="{FF2B5EF4-FFF2-40B4-BE49-F238E27FC236}">
                <a16:creationId xmlns:a16="http://schemas.microsoft.com/office/drawing/2014/main" id="{A039CA1B-DF01-1BCD-AD49-79F81FE5EC0F}"/>
              </a:ext>
            </a:extLst>
          </p:cNvPr>
          <p:cNvSpPr txBox="1"/>
          <p:nvPr/>
        </p:nvSpPr>
        <p:spPr>
          <a:xfrm>
            <a:off x="1174877" y="2391943"/>
            <a:ext cx="10290283" cy="3751925"/>
          </a:xfrm>
          <a:prstGeom prst="rect">
            <a:avLst/>
          </a:prstGeom>
          <a:noFill/>
        </p:spPr>
        <p:txBody>
          <a:bodyPr wrap="square" rtlCol="0">
            <a:spAutoFit/>
          </a:bodyPr>
          <a:lstStyle>
            <a:defPPr>
              <a:defRPr lang="en-US"/>
            </a:defPPr>
            <a:lvl1pPr>
              <a:lnSpc>
                <a:spcPct val="150000"/>
              </a:lnSpc>
              <a:defRPr sz="2300">
                <a:latin typeface="DM Sans" panose="020B0604020202020204" charset="0"/>
              </a:defRPr>
            </a:lvl1pPr>
          </a:lstStyle>
          <a:p>
            <a:r>
              <a:rPr lang="pt-PT" sz="1600" dirty="0">
                <a:latin typeface="News Gothic MT" panose="020B0503020103020203" pitchFamily="34" charset="0"/>
              </a:rPr>
              <a:t>DELIMITER $$ </a:t>
            </a:r>
          </a:p>
          <a:p>
            <a:r>
              <a:rPr lang="pt-PT" sz="1600" dirty="0">
                <a:latin typeface="News Gothic MT" panose="020B0503020103020203" pitchFamily="34" charset="0"/>
              </a:rPr>
              <a:t>CREATE PROCEDURE </a:t>
            </a:r>
            <a:r>
              <a:rPr lang="pt-PT" sz="1600" dirty="0" err="1">
                <a:latin typeface="News Gothic MT" panose="020B0503020103020203" pitchFamily="34" charset="0"/>
              </a:rPr>
              <a:t>InserirFarmaco</a:t>
            </a:r>
            <a:r>
              <a:rPr lang="pt-PT" sz="1600" dirty="0">
                <a:latin typeface="News Gothic MT" panose="020B0503020103020203" pitchFamily="34" charset="0"/>
              </a:rPr>
              <a:t> ( IN </a:t>
            </a:r>
            <a:r>
              <a:rPr lang="pt-PT" sz="1600" dirty="0" err="1">
                <a:latin typeface="News Gothic MT" panose="020B0503020103020203" pitchFamily="34" charset="0"/>
              </a:rPr>
              <a:t>codigo</a:t>
            </a:r>
            <a:r>
              <a:rPr lang="pt-PT" sz="1600" dirty="0">
                <a:latin typeface="News Gothic MT" panose="020B0503020103020203" pitchFamily="34" charset="0"/>
              </a:rPr>
              <a:t> INT, IN </a:t>
            </a:r>
            <a:r>
              <a:rPr lang="pt-PT" sz="1600" dirty="0" err="1">
                <a:latin typeface="News Gothic MT" panose="020B0503020103020203" pitchFamily="34" charset="0"/>
              </a:rPr>
              <a:t>farmaco</a:t>
            </a:r>
            <a:r>
              <a:rPr lang="pt-PT" sz="1600" dirty="0">
                <a:latin typeface="News Gothic MT" panose="020B0503020103020203" pitchFamily="34" charset="0"/>
              </a:rPr>
              <a:t> VARCHAR(45), IN </a:t>
            </a:r>
            <a:r>
              <a:rPr lang="pt-PT" sz="1600" dirty="0" err="1">
                <a:latin typeface="News Gothic MT" panose="020B0503020103020203" pitchFamily="34" charset="0"/>
              </a:rPr>
              <a:t>desc</a:t>
            </a:r>
            <a:r>
              <a:rPr lang="pt-PT" sz="1600" dirty="0">
                <a:latin typeface="News Gothic MT" panose="020B0503020103020203" pitchFamily="34" charset="0"/>
              </a:rPr>
              <a:t> VARCHAR(150)) </a:t>
            </a:r>
          </a:p>
          <a:p>
            <a:r>
              <a:rPr lang="pt-PT" sz="1600" dirty="0">
                <a:latin typeface="News Gothic MT" panose="020B0503020103020203" pitchFamily="34" charset="0"/>
              </a:rPr>
              <a:t>BEGIN </a:t>
            </a:r>
          </a:p>
          <a:p>
            <a:r>
              <a:rPr lang="pt-PT" sz="1600" dirty="0">
                <a:latin typeface="News Gothic MT" panose="020B0503020103020203" pitchFamily="34" charset="0"/>
              </a:rPr>
              <a:t>DECLARE EXIT HANDLER FOR 1062 SELECT '</a:t>
            </a:r>
            <a:r>
              <a:rPr lang="pt-PT" sz="1600" dirty="0" err="1">
                <a:latin typeface="News Gothic MT" panose="020B0503020103020203" pitchFamily="34" charset="0"/>
              </a:rPr>
              <a:t>Duplicate</a:t>
            </a:r>
            <a:r>
              <a:rPr lang="pt-PT" sz="1600" dirty="0">
                <a:latin typeface="News Gothic MT" panose="020B0503020103020203" pitchFamily="34" charset="0"/>
              </a:rPr>
              <a:t> </a:t>
            </a:r>
            <a:r>
              <a:rPr lang="pt-PT" sz="1600" dirty="0" err="1">
                <a:latin typeface="News Gothic MT" panose="020B0503020103020203" pitchFamily="34" charset="0"/>
              </a:rPr>
              <a:t>keys</a:t>
            </a:r>
            <a:r>
              <a:rPr lang="pt-PT" sz="1600" dirty="0">
                <a:latin typeface="News Gothic MT" panose="020B0503020103020203" pitchFamily="34" charset="0"/>
              </a:rPr>
              <a:t> error </a:t>
            </a:r>
            <a:r>
              <a:rPr lang="pt-PT" sz="1600" dirty="0" err="1">
                <a:latin typeface="News Gothic MT" panose="020B0503020103020203" pitchFamily="34" charset="0"/>
              </a:rPr>
              <a:t>encountered</a:t>
            </a:r>
            <a:r>
              <a:rPr lang="pt-PT" sz="1600" dirty="0">
                <a:latin typeface="News Gothic MT" panose="020B0503020103020203" pitchFamily="34" charset="0"/>
              </a:rPr>
              <a:t>' </a:t>
            </a:r>
            <a:r>
              <a:rPr lang="pt-PT" sz="1600" dirty="0" err="1">
                <a:latin typeface="News Gothic MT" panose="020B0503020103020203" pitchFamily="34" charset="0"/>
              </a:rPr>
              <a:t>Message</a:t>
            </a:r>
            <a:r>
              <a:rPr lang="pt-PT" sz="1600" dirty="0">
                <a:latin typeface="News Gothic MT" panose="020B0503020103020203" pitchFamily="34" charset="0"/>
              </a:rPr>
              <a:t>; </a:t>
            </a:r>
          </a:p>
          <a:p>
            <a:r>
              <a:rPr lang="pt-PT" sz="1600" dirty="0">
                <a:latin typeface="News Gothic MT" panose="020B0503020103020203" pitchFamily="34" charset="0"/>
              </a:rPr>
              <a:t>DECLARE EXIT HANDLER FOR SQLEXCEPTION SELECT '</a:t>
            </a:r>
            <a:r>
              <a:rPr lang="pt-PT" sz="1600" dirty="0" err="1">
                <a:latin typeface="News Gothic MT" panose="020B0503020103020203" pitchFamily="34" charset="0"/>
              </a:rPr>
              <a:t>SQLException</a:t>
            </a:r>
            <a:r>
              <a:rPr lang="pt-PT" sz="1600" dirty="0">
                <a:latin typeface="News Gothic MT" panose="020B0503020103020203" pitchFamily="34" charset="0"/>
              </a:rPr>
              <a:t> </a:t>
            </a:r>
            <a:r>
              <a:rPr lang="pt-PT" sz="1600" dirty="0" err="1">
                <a:latin typeface="News Gothic MT" panose="020B0503020103020203" pitchFamily="34" charset="0"/>
              </a:rPr>
              <a:t>encountered</a:t>
            </a:r>
            <a:r>
              <a:rPr lang="pt-PT" sz="1600" dirty="0">
                <a:latin typeface="News Gothic MT" panose="020B0503020103020203" pitchFamily="34" charset="0"/>
              </a:rPr>
              <a:t>' </a:t>
            </a:r>
            <a:r>
              <a:rPr lang="pt-PT" sz="1600" dirty="0" err="1">
                <a:latin typeface="News Gothic MT" panose="020B0503020103020203" pitchFamily="34" charset="0"/>
              </a:rPr>
              <a:t>Message</a:t>
            </a:r>
            <a:r>
              <a:rPr lang="pt-PT" sz="1600" dirty="0">
                <a:latin typeface="News Gothic MT" panose="020B0503020103020203" pitchFamily="34" charset="0"/>
              </a:rPr>
              <a:t>; </a:t>
            </a:r>
          </a:p>
          <a:p>
            <a:r>
              <a:rPr lang="pt-PT" sz="1600" dirty="0">
                <a:latin typeface="News Gothic MT" panose="020B0503020103020203" pitchFamily="34" charset="0"/>
              </a:rPr>
              <a:t>DECLARE EXIT HANDLER FOR SQLSTATE '23000' SELECT 'SQLSTATE 23000' </a:t>
            </a:r>
            <a:r>
              <a:rPr lang="pt-PT" sz="1600" dirty="0" err="1">
                <a:latin typeface="News Gothic MT" panose="020B0503020103020203" pitchFamily="34" charset="0"/>
              </a:rPr>
              <a:t>ErrorCode</a:t>
            </a:r>
            <a:r>
              <a:rPr lang="pt-PT" sz="1600" dirty="0">
                <a:latin typeface="News Gothic MT" panose="020B0503020103020203" pitchFamily="34" charset="0"/>
              </a:rPr>
              <a:t>; </a:t>
            </a:r>
          </a:p>
          <a:p>
            <a:r>
              <a:rPr lang="pt-PT" sz="1600" dirty="0">
                <a:latin typeface="News Gothic MT" panose="020B0503020103020203" pitchFamily="34" charset="0"/>
              </a:rPr>
              <a:t>INSERT INTO </a:t>
            </a:r>
            <a:r>
              <a:rPr lang="pt-PT" sz="1600" dirty="0" err="1">
                <a:latin typeface="News Gothic MT" panose="020B0503020103020203" pitchFamily="34" charset="0"/>
              </a:rPr>
              <a:t>Farmacos</a:t>
            </a:r>
            <a:r>
              <a:rPr lang="pt-PT" sz="1600" dirty="0">
                <a:latin typeface="News Gothic MT" panose="020B0503020103020203" pitchFamily="34" charset="0"/>
              </a:rPr>
              <a:t>(</a:t>
            </a:r>
            <a:r>
              <a:rPr lang="pt-PT" sz="1600" dirty="0" err="1">
                <a:latin typeface="News Gothic MT" panose="020B0503020103020203" pitchFamily="34" charset="0"/>
              </a:rPr>
              <a:t>id_farmaco,nome,descricao</a:t>
            </a:r>
            <a:r>
              <a:rPr lang="pt-PT" sz="1600" dirty="0">
                <a:latin typeface="News Gothic MT" panose="020B0503020103020203" pitchFamily="34" charset="0"/>
              </a:rPr>
              <a:t>) VALUES(</a:t>
            </a:r>
            <a:r>
              <a:rPr lang="pt-PT" sz="1600" dirty="0" err="1">
                <a:latin typeface="News Gothic MT" panose="020B0503020103020203" pitchFamily="34" charset="0"/>
              </a:rPr>
              <a:t>codigo,farmaco,desc</a:t>
            </a:r>
            <a:r>
              <a:rPr lang="pt-PT" sz="1600" dirty="0">
                <a:latin typeface="News Gothic MT" panose="020B0503020103020203" pitchFamily="34" charset="0"/>
              </a:rPr>
              <a:t>); </a:t>
            </a:r>
          </a:p>
          <a:p>
            <a:r>
              <a:rPr lang="pt-PT" sz="1600" dirty="0">
                <a:latin typeface="News Gothic MT" panose="020B0503020103020203" pitchFamily="34" charset="0"/>
              </a:rPr>
              <a:t>SELECT COUNT(*) FROM </a:t>
            </a:r>
            <a:r>
              <a:rPr lang="pt-PT" sz="1600" dirty="0" err="1">
                <a:latin typeface="News Gothic MT" panose="020B0503020103020203" pitchFamily="34" charset="0"/>
              </a:rPr>
              <a:t>Farmacos</a:t>
            </a:r>
            <a:r>
              <a:rPr lang="pt-PT" sz="1600" dirty="0">
                <a:latin typeface="News Gothic MT" panose="020B0503020103020203" pitchFamily="34" charset="0"/>
              </a:rPr>
              <a:t> WHERE </a:t>
            </a:r>
            <a:r>
              <a:rPr lang="pt-PT" sz="1600" dirty="0" err="1">
                <a:latin typeface="News Gothic MT" panose="020B0503020103020203" pitchFamily="34" charset="0"/>
              </a:rPr>
              <a:t>id_farmaco</a:t>
            </a:r>
            <a:r>
              <a:rPr lang="pt-PT" sz="1600" dirty="0">
                <a:latin typeface="News Gothic MT" panose="020B0503020103020203" pitchFamily="34" charset="0"/>
              </a:rPr>
              <a:t> = </a:t>
            </a:r>
            <a:r>
              <a:rPr lang="pt-PT" sz="1600" dirty="0" err="1">
                <a:latin typeface="News Gothic MT" panose="020B0503020103020203" pitchFamily="34" charset="0"/>
              </a:rPr>
              <a:t>codigo</a:t>
            </a:r>
            <a:r>
              <a:rPr lang="pt-PT" sz="1600" dirty="0">
                <a:latin typeface="News Gothic MT" panose="020B0503020103020203" pitchFamily="34" charset="0"/>
              </a:rPr>
              <a:t>; </a:t>
            </a:r>
          </a:p>
          <a:p>
            <a:r>
              <a:rPr lang="pt-PT" sz="1600" dirty="0">
                <a:latin typeface="News Gothic MT" panose="020B0503020103020203" pitchFamily="34" charset="0"/>
              </a:rPr>
              <a:t>END$$ </a:t>
            </a:r>
          </a:p>
          <a:p>
            <a:r>
              <a:rPr lang="pt-PT" sz="1600" dirty="0">
                <a:latin typeface="News Gothic MT" panose="020B0503020103020203" pitchFamily="34" charset="0"/>
              </a:rPr>
              <a:t>DELIMITER ;</a:t>
            </a:r>
            <a:endParaRPr lang="en-US" sz="1600" dirty="0">
              <a:latin typeface="News Gothic MT" panose="020B0503020103020203" pitchFamily="34" charset="0"/>
            </a:endParaRPr>
          </a:p>
        </p:txBody>
      </p:sp>
      <p:sp>
        <p:nvSpPr>
          <p:cNvPr id="17" name="Retângulo: Cantos Arredondados 9">
            <a:extLst>
              <a:ext uri="{FF2B5EF4-FFF2-40B4-BE49-F238E27FC236}">
                <a16:creationId xmlns:a16="http://schemas.microsoft.com/office/drawing/2014/main" id="{553C8E0D-EBBB-3816-8582-D1D313D4BFF1}"/>
              </a:ext>
            </a:extLst>
          </p:cNvPr>
          <p:cNvSpPr/>
          <p:nvPr/>
        </p:nvSpPr>
        <p:spPr>
          <a:xfrm>
            <a:off x="1185490" y="3584951"/>
            <a:ext cx="9320169" cy="1033349"/>
          </a:xfrm>
          <a:prstGeom prst="roundRect">
            <a:avLst>
              <a:gd name="adj" fmla="val 12052"/>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News Gothic MT" panose="020B0503020103020203" pitchFamily="34" charset="0"/>
            </a:endParaRPr>
          </a:p>
        </p:txBody>
      </p:sp>
      <p:sp>
        <p:nvSpPr>
          <p:cNvPr id="18" name="Seta: Para Baixo 31">
            <a:extLst>
              <a:ext uri="{FF2B5EF4-FFF2-40B4-BE49-F238E27FC236}">
                <a16:creationId xmlns:a16="http://schemas.microsoft.com/office/drawing/2014/main" id="{95A5994B-92AA-B93A-F759-6BB39CFB46BD}"/>
              </a:ext>
            </a:extLst>
          </p:cNvPr>
          <p:cNvSpPr/>
          <p:nvPr/>
        </p:nvSpPr>
        <p:spPr>
          <a:xfrm rot="16200000">
            <a:off x="778248" y="3933113"/>
            <a:ext cx="173817" cy="337023"/>
          </a:xfrm>
          <a:prstGeom prst="downArrow">
            <a:avLst>
              <a:gd name="adj1" fmla="val 36364"/>
              <a:gd name="adj2" fmla="val 59579"/>
            </a:avLst>
          </a:prstGeom>
          <a:solidFill>
            <a:srgbClr val="2AA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News Gothic MT" panose="020B0503020103020203" pitchFamily="34" charset="0"/>
            </a:endParaRPr>
          </a:p>
        </p:txBody>
      </p:sp>
      <p:sp>
        <p:nvSpPr>
          <p:cNvPr id="2" name="Subtítulo 2">
            <a:extLst>
              <a:ext uri="{FF2B5EF4-FFF2-40B4-BE49-F238E27FC236}">
                <a16:creationId xmlns:a16="http://schemas.microsoft.com/office/drawing/2014/main" id="{D7622D47-846D-4027-7129-DB2B91F93DC0}"/>
              </a:ext>
            </a:extLst>
          </p:cNvPr>
          <p:cNvSpPr txBox="1">
            <a:spLocks/>
          </p:cNvSpPr>
          <p:nvPr/>
        </p:nvSpPr>
        <p:spPr>
          <a:xfrm>
            <a:off x="1658893" y="408118"/>
            <a:ext cx="9144000" cy="369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PT" sz="1600">
                <a:latin typeface="News Gothic MT" panose="020B0503020103020203" pitchFamily="34" charset="0"/>
              </a:rPr>
              <a:t>Licenciatura em Ciências da Computação</a:t>
            </a:r>
            <a:endParaRPr lang="pt-PT" sz="1600" dirty="0">
              <a:latin typeface="News Gothic MT" panose="020B0503020103020203" pitchFamily="34" charset="0"/>
            </a:endParaRPr>
          </a:p>
        </p:txBody>
      </p:sp>
      <p:sp>
        <p:nvSpPr>
          <p:cNvPr id="3" name="Retângulo 2">
            <a:extLst>
              <a:ext uri="{FF2B5EF4-FFF2-40B4-BE49-F238E27FC236}">
                <a16:creationId xmlns:a16="http://schemas.microsoft.com/office/drawing/2014/main" id="{11FAB919-5B40-355C-DDB3-44290974C528}"/>
              </a:ext>
            </a:extLst>
          </p:cNvPr>
          <p:cNvSpPr/>
          <p:nvPr/>
        </p:nvSpPr>
        <p:spPr>
          <a:xfrm>
            <a:off x="10498699" y="405709"/>
            <a:ext cx="1468672" cy="369332"/>
          </a:xfrm>
          <a:prstGeom prst="rect">
            <a:avLst/>
          </a:prstGeom>
        </p:spPr>
        <p:txBody>
          <a:bodyPr wrap="none">
            <a:spAutoFit/>
          </a:bodyPr>
          <a:lstStyle/>
          <a:p>
            <a:pPr algn="ctr"/>
            <a:r>
              <a:rPr lang="pt-PT" b="1" dirty="0">
                <a:latin typeface="News Gothic MT" panose="020B0503020103020203" pitchFamily="34" charset="0"/>
              </a:rPr>
              <a:t>2023/2024</a:t>
            </a:r>
          </a:p>
        </p:txBody>
      </p:sp>
      <p:pic>
        <p:nvPicPr>
          <p:cNvPr id="6" name="Picture 2" descr="Menu">
            <a:extLst>
              <a:ext uri="{FF2B5EF4-FFF2-40B4-BE49-F238E27FC236}">
                <a16:creationId xmlns:a16="http://schemas.microsoft.com/office/drawing/2014/main" id="{BD9B04EB-FC32-1617-835D-65D90A1384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21" y="263995"/>
            <a:ext cx="1385328" cy="67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733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Rodapé 3">
            <a:extLst>
              <a:ext uri="{FF2B5EF4-FFF2-40B4-BE49-F238E27FC236}">
                <a16:creationId xmlns:a16="http://schemas.microsoft.com/office/drawing/2014/main" id="{DC066862-ED45-0B4E-88CC-98AACE95519E}"/>
              </a:ext>
            </a:extLst>
          </p:cNvPr>
          <p:cNvSpPr>
            <a:spLocks noGrp="1"/>
          </p:cNvSpPr>
          <p:nvPr>
            <p:ph type="ftr" sz="quarter" idx="11"/>
          </p:nvPr>
        </p:nvSpPr>
        <p:spPr/>
        <p:txBody>
          <a:bodyPr/>
          <a:lstStyle/>
          <a:p>
            <a:r>
              <a:rPr lang="pt-PT" b="1" dirty="0" err="1">
                <a:solidFill>
                  <a:schemeClr val="tx1"/>
                </a:solidFill>
                <a:latin typeface="News Gothic MT" panose="020B0503020103020203" pitchFamily="34" charset="0"/>
              </a:rPr>
              <a:t>regina.sousa@algoritmi.uminho.pt</a:t>
            </a:r>
            <a:endParaRPr lang="pt-PT" b="1" dirty="0">
              <a:solidFill>
                <a:schemeClr val="tx1"/>
              </a:solidFill>
              <a:latin typeface="News Gothic MT" panose="020B0503020103020203" pitchFamily="34" charset="0"/>
            </a:endParaRPr>
          </a:p>
        </p:txBody>
      </p:sp>
      <p:sp>
        <p:nvSpPr>
          <p:cNvPr id="5" name="Marcador de Posição do Número do Diapositivo 4">
            <a:extLst>
              <a:ext uri="{FF2B5EF4-FFF2-40B4-BE49-F238E27FC236}">
                <a16:creationId xmlns:a16="http://schemas.microsoft.com/office/drawing/2014/main" id="{984CA7FC-8467-634F-A82C-BC5817D44AEC}"/>
              </a:ext>
            </a:extLst>
          </p:cNvPr>
          <p:cNvSpPr>
            <a:spLocks noGrp="1"/>
          </p:cNvSpPr>
          <p:nvPr>
            <p:ph type="sldNum" sz="quarter" idx="12"/>
          </p:nvPr>
        </p:nvSpPr>
        <p:spPr/>
        <p:txBody>
          <a:bodyPr/>
          <a:lstStyle/>
          <a:p>
            <a:fld id="{3BF0F74B-A758-0542-82E3-C2CAB1C90F06}" type="slidenum">
              <a:rPr lang="pt-PT" b="1" smtClean="0">
                <a:solidFill>
                  <a:schemeClr val="tx1"/>
                </a:solidFill>
                <a:latin typeface="News Gothic MT" panose="020B0503020103020203" pitchFamily="34" charset="0"/>
              </a:rPr>
              <a:t>22</a:t>
            </a:fld>
            <a:endParaRPr lang="pt-PT" b="1">
              <a:solidFill>
                <a:schemeClr val="tx1"/>
              </a:solidFill>
              <a:latin typeface="News Gothic MT" panose="020B0503020103020203" pitchFamily="34" charset="0"/>
            </a:endParaRPr>
          </a:p>
        </p:txBody>
      </p:sp>
      <p:sp>
        <p:nvSpPr>
          <p:cNvPr id="8" name="Marcador de Posição do Rodapé 3">
            <a:extLst>
              <a:ext uri="{FF2B5EF4-FFF2-40B4-BE49-F238E27FC236}">
                <a16:creationId xmlns:a16="http://schemas.microsoft.com/office/drawing/2014/main" id="{478E0CF3-46D4-7447-BBDB-1CC8C2D5F8F4}"/>
              </a:ext>
            </a:extLst>
          </p:cNvPr>
          <p:cNvSpPr txBox="1">
            <a:spLocks/>
          </p:cNvSpPr>
          <p:nvPr/>
        </p:nvSpPr>
        <p:spPr>
          <a:xfrm>
            <a:off x="838200" y="6356350"/>
            <a:ext cx="4114800"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b="1" dirty="0">
                <a:solidFill>
                  <a:schemeClr val="tx1"/>
                </a:solidFill>
                <a:latin typeface="News Gothic MT" panose="020B0503020103020203" pitchFamily="34" charset="0"/>
              </a:rPr>
              <a:t>Universidade do Minho</a:t>
            </a:r>
          </a:p>
        </p:txBody>
      </p:sp>
      <p:sp>
        <p:nvSpPr>
          <p:cNvPr id="14" name="Retângulo 13">
            <a:extLst>
              <a:ext uri="{FF2B5EF4-FFF2-40B4-BE49-F238E27FC236}">
                <a16:creationId xmlns:a16="http://schemas.microsoft.com/office/drawing/2014/main" id="{266032A3-7EEE-3541-B9EB-93C80B426467}"/>
              </a:ext>
            </a:extLst>
          </p:cNvPr>
          <p:cNvSpPr/>
          <p:nvPr/>
        </p:nvSpPr>
        <p:spPr>
          <a:xfrm>
            <a:off x="178217" y="1166784"/>
            <a:ext cx="1734770" cy="523220"/>
          </a:xfrm>
          <a:prstGeom prst="rect">
            <a:avLst/>
          </a:prstGeom>
        </p:spPr>
        <p:txBody>
          <a:bodyPr wrap="none">
            <a:spAutoFit/>
          </a:bodyPr>
          <a:lstStyle/>
          <a:p>
            <a:r>
              <a:rPr lang="pt-PT" sz="2800" b="1" dirty="0" err="1">
                <a:latin typeface="News Gothic MT" panose="020B0503020103020203" pitchFamily="34" charset="0"/>
              </a:rPr>
              <a:t>Handlers</a:t>
            </a:r>
            <a:endParaRPr lang="pt-PT" sz="2800" b="1" dirty="0">
              <a:latin typeface="News Gothic MT" panose="020B0503020103020203" pitchFamily="34" charset="0"/>
            </a:endParaRPr>
          </a:p>
        </p:txBody>
      </p:sp>
      <p:sp>
        <p:nvSpPr>
          <p:cNvPr id="20" name="Seta: Para Baixo 25">
            <a:extLst>
              <a:ext uri="{FF2B5EF4-FFF2-40B4-BE49-F238E27FC236}">
                <a16:creationId xmlns:a16="http://schemas.microsoft.com/office/drawing/2014/main" id="{34CEF753-D155-3E48-B3A6-77B7D442F886}"/>
              </a:ext>
            </a:extLst>
          </p:cNvPr>
          <p:cNvSpPr/>
          <p:nvPr/>
        </p:nvSpPr>
        <p:spPr>
          <a:xfrm rot="16200000">
            <a:off x="457936" y="1836159"/>
            <a:ext cx="259906" cy="500627"/>
          </a:xfrm>
          <a:prstGeom prst="downArrow">
            <a:avLst>
              <a:gd name="adj1" fmla="val 36364"/>
              <a:gd name="adj2" fmla="val 59579"/>
            </a:avLst>
          </a:prstGeom>
          <a:solidFill>
            <a:srgbClr val="2AA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News Gothic MT" panose="020B0503020103020203" pitchFamily="34" charset="0"/>
            </a:endParaRPr>
          </a:p>
        </p:txBody>
      </p:sp>
      <p:sp>
        <p:nvSpPr>
          <p:cNvPr id="21" name="CaixaDeTexto 20">
            <a:extLst>
              <a:ext uri="{FF2B5EF4-FFF2-40B4-BE49-F238E27FC236}">
                <a16:creationId xmlns:a16="http://schemas.microsoft.com/office/drawing/2014/main" id="{BE16873A-17F1-B0C0-0B07-136B5F3F7DE1}"/>
              </a:ext>
            </a:extLst>
          </p:cNvPr>
          <p:cNvSpPr txBox="1"/>
          <p:nvPr/>
        </p:nvSpPr>
        <p:spPr>
          <a:xfrm>
            <a:off x="1053547" y="1571875"/>
            <a:ext cx="14401797" cy="626069"/>
          </a:xfrm>
          <a:prstGeom prst="rect">
            <a:avLst/>
          </a:prstGeom>
        </p:spPr>
        <p:txBody>
          <a:bodyPr wrap="square" lIns="0" tIns="0" rIns="0" bIns="0" rtlCol="0" anchor="t">
            <a:spAutoFit/>
          </a:bodyPr>
          <a:lstStyle>
            <a:defPPr>
              <a:defRPr lang="en-US"/>
            </a:defPPr>
            <a:lvl1pPr>
              <a:lnSpc>
                <a:spcPts val="5880"/>
              </a:lnSpc>
              <a:defRPr sz="6000">
                <a:latin typeface="DM Sans"/>
              </a:defRPr>
            </a:lvl1pPr>
          </a:lstStyle>
          <a:p>
            <a:r>
              <a:rPr lang="pt-PT" sz="1600" b="1" u="sng" dirty="0">
                <a:solidFill>
                  <a:srgbClr val="00B050"/>
                </a:solidFill>
                <a:latin typeface="News Gothic MT" panose="020B0503020103020203" pitchFamily="34" charset="0"/>
              </a:rPr>
              <a:t>SIGNAL/RESIGNAL</a:t>
            </a:r>
          </a:p>
        </p:txBody>
      </p:sp>
      <p:sp>
        <p:nvSpPr>
          <p:cNvPr id="2" name="Retângulo 1">
            <a:extLst>
              <a:ext uri="{FF2B5EF4-FFF2-40B4-BE49-F238E27FC236}">
                <a16:creationId xmlns:a16="http://schemas.microsoft.com/office/drawing/2014/main" id="{F73A701C-6FDC-D66F-AAA7-2440EE3AFA48}"/>
              </a:ext>
            </a:extLst>
          </p:cNvPr>
          <p:cNvSpPr/>
          <p:nvPr/>
        </p:nvSpPr>
        <p:spPr>
          <a:xfrm>
            <a:off x="477078" y="2603035"/>
            <a:ext cx="11339712" cy="3739357"/>
          </a:xfrm>
          <a:prstGeom prst="rect">
            <a:avLst/>
          </a:prstGeom>
        </p:spPr>
        <p:txBody>
          <a:bodyPr wrap="square">
            <a:spAutoFit/>
          </a:bodyPr>
          <a:lstStyle/>
          <a:p>
            <a:pPr algn="just">
              <a:lnSpc>
                <a:spcPct val="150000"/>
              </a:lnSpc>
            </a:pPr>
            <a:r>
              <a:rPr lang="en-US" sz="1600" dirty="0" err="1">
                <a:latin typeface="News Gothic MT" panose="020B0503020103020203" pitchFamily="34" charset="0"/>
              </a:rPr>
              <a:t>Existe</a:t>
            </a:r>
            <a:r>
              <a:rPr lang="en-US" sz="1600" dirty="0">
                <a:latin typeface="News Gothic MT" panose="020B0503020103020203" pitchFamily="34" charset="0"/>
              </a:rPr>
              <a:t> </a:t>
            </a:r>
            <a:r>
              <a:rPr lang="en-US" sz="1600" dirty="0" err="1">
                <a:latin typeface="News Gothic MT" panose="020B0503020103020203" pitchFamily="34" charset="0"/>
              </a:rPr>
              <a:t>também</a:t>
            </a:r>
            <a:r>
              <a:rPr lang="en-US" sz="1600" dirty="0">
                <a:latin typeface="News Gothic MT" panose="020B0503020103020203" pitchFamily="34" charset="0"/>
              </a:rPr>
              <a:t> a </a:t>
            </a:r>
            <a:r>
              <a:rPr lang="en-US" sz="1600" dirty="0" err="1">
                <a:latin typeface="News Gothic MT" panose="020B0503020103020203" pitchFamily="34" charset="0"/>
              </a:rPr>
              <a:t>capacidade</a:t>
            </a:r>
            <a:r>
              <a:rPr lang="en-US" sz="1600" dirty="0">
                <a:latin typeface="News Gothic MT" panose="020B0503020103020203" pitchFamily="34" charset="0"/>
              </a:rPr>
              <a:t> de </a:t>
            </a:r>
            <a:r>
              <a:rPr lang="en-US" sz="1600" dirty="0" err="1">
                <a:latin typeface="News Gothic MT" panose="020B0503020103020203" pitchFamily="34" charset="0"/>
              </a:rPr>
              <a:t>sinalizar</a:t>
            </a:r>
            <a:r>
              <a:rPr lang="en-US" sz="1600" dirty="0">
                <a:latin typeface="News Gothic MT" panose="020B0503020103020203" pitchFamily="34" charset="0"/>
              </a:rPr>
              <a:t> </a:t>
            </a:r>
            <a:r>
              <a:rPr lang="en-US" sz="1600" dirty="0" err="1">
                <a:latin typeface="News Gothic MT" panose="020B0503020103020203" pitchFamily="34" charset="0"/>
              </a:rPr>
              <a:t>explicitamente</a:t>
            </a:r>
            <a:r>
              <a:rPr lang="en-US" sz="1600" dirty="0">
                <a:latin typeface="News Gothic MT" panose="020B0503020103020203" pitchFamily="34" charset="0"/>
              </a:rPr>
              <a:t> as </a:t>
            </a:r>
            <a:r>
              <a:rPr lang="en-US" sz="1600" dirty="0" err="1">
                <a:latin typeface="News Gothic MT" panose="020B0503020103020203" pitchFamily="34" charset="0"/>
              </a:rPr>
              <a:t>condições</a:t>
            </a:r>
            <a:r>
              <a:rPr lang="en-US" sz="1600" dirty="0">
                <a:latin typeface="News Gothic MT" panose="020B0503020103020203" pitchFamily="34" charset="0"/>
              </a:rPr>
              <a:t> de </a:t>
            </a:r>
            <a:r>
              <a:rPr lang="en-US" sz="1600" dirty="0" err="1">
                <a:latin typeface="News Gothic MT" panose="020B0503020103020203" pitchFamily="34" charset="0"/>
              </a:rPr>
              <a:t>exceção</a:t>
            </a:r>
            <a:r>
              <a:rPr lang="en-US" sz="1600" dirty="0">
                <a:latin typeface="News Gothic MT" panose="020B0503020103020203" pitchFamily="34" charset="0"/>
              </a:rPr>
              <a:t> e </a:t>
            </a:r>
            <a:r>
              <a:rPr lang="en-US" sz="1600" dirty="0" err="1">
                <a:latin typeface="News Gothic MT" panose="020B0503020103020203" pitchFamily="34" charset="0"/>
              </a:rPr>
              <a:t>conclusão</a:t>
            </a:r>
            <a:r>
              <a:rPr lang="en-US" sz="1600" dirty="0">
                <a:latin typeface="News Gothic MT" panose="020B0503020103020203" pitchFamily="34" charset="0"/>
              </a:rPr>
              <a:t> </a:t>
            </a:r>
            <a:r>
              <a:rPr lang="en-US" sz="1600" dirty="0" err="1">
                <a:latin typeface="News Gothic MT" panose="020B0503020103020203" pitchFamily="34" charset="0"/>
              </a:rPr>
              <a:t>através</a:t>
            </a:r>
            <a:r>
              <a:rPr lang="en-US" sz="1600" dirty="0">
                <a:latin typeface="News Gothic MT" panose="020B0503020103020203" pitchFamily="34" charset="0"/>
              </a:rPr>
              <a:t> das </a:t>
            </a:r>
            <a:r>
              <a:rPr lang="en-US" sz="1600" dirty="0" err="1">
                <a:latin typeface="News Gothic MT" panose="020B0503020103020203" pitchFamily="34" charset="0"/>
              </a:rPr>
              <a:t>instruções</a:t>
            </a:r>
            <a:r>
              <a:rPr lang="en-US" sz="1600" dirty="0">
                <a:latin typeface="News Gothic MT" panose="020B0503020103020203" pitchFamily="34" charset="0"/>
              </a:rPr>
              <a:t> SIGNAL e RESIGNAL.</a:t>
            </a:r>
          </a:p>
          <a:p>
            <a:pPr algn="just">
              <a:lnSpc>
                <a:spcPct val="150000"/>
              </a:lnSpc>
            </a:pPr>
            <a:r>
              <a:rPr lang="en-US" sz="1600" dirty="0">
                <a:latin typeface="News Gothic MT" panose="020B0503020103020203" pitchFamily="34" charset="0"/>
              </a:rPr>
              <a:t>A </a:t>
            </a:r>
            <a:r>
              <a:rPr lang="en-US" sz="1600" dirty="0" err="1">
                <a:latin typeface="News Gothic MT" panose="020B0503020103020203" pitchFamily="34" charset="0"/>
              </a:rPr>
              <a:t>instrução</a:t>
            </a:r>
            <a:r>
              <a:rPr lang="en-US" sz="1600" dirty="0">
                <a:latin typeface="News Gothic MT" panose="020B0503020103020203" pitchFamily="34" charset="0"/>
              </a:rPr>
              <a:t> SIGNAL </a:t>
            </a:r>
            <a:r>
              <a:rPr lang="en-US" sz="1600" dirty="0" err="1">
                <a:latin typeface="News Gothic MT" panose="020B0503020103020203" pitchFamily="34" charset="0"/>
              </a:rPr>
              <a:t>é</a:t>
            </a:r>
            <a:r>
              <a:rPr lang="en-US" sz="1600" dirty="0">
                <a:latin typeface="News Gothic MT" panose="020B0503020103020203" pitchFamily="34" charset="0"/>
              </a:rPr>
              <a:t> </a:t>
            </a:r>
            <a:r>
              <a:rPr lang="en-US" sz="1600" dirty="0" err="1">
                <a:latin typeface="News Gothic MT" panose="020B0503020103020203" pitchFamily="34" charset="0"/>
              </a:rPr>
              <a:t>usada</a:t>
            </a:r>
            <a:r>
              <a:rPr lang="en-US" sz="1600" dirty="0">
                <a:latin typeface="News Gothic MT" panose="020B0503020103020203" pitchFamily="34" charset="0"/>
              </a:rPr>
              <a:t> para </a:t>
            </a:r>
            <a:r>
              <a:rPr lang="en-US" sz="1600" dirty="0" err="1">
                <a:latin typeface="News Gothic MT" panose="020B0503020103020203" pitchFamily="34" charset="0"/>
              </a:rPr>
              <a:t>retornar</a:t>
            </a:r>
            <a:r>
              <a:rPr lang="en-US" sz="1600" dirty="0">
                <a:latin typeface="News Gothic MT" panose="020B0503020103020203" pitchFamily="34" charset="0"/>
              </a:rPr>
              <a:t> um </a:t>
            </a:r>
            <a:r>
              <a:rPr lang="en-US" sz="1600" dirty="0" err="1">
                <a:latin typeface="News Gothic MT" panose="020B0503020103020203" pitchFamily="34" charset="0"/>
              </a:rPr>
              <a:t>erro</a:t>
            </a:r>
            <a:r>
              <a:rPr lang="en-US" sz="1600" dirty="0">
                <a:latin typeface="News Gothic MT" panose="020B0503020103020203" pitchFamily="34" charset="0"/>
              </a:rPr>
              <a:t> </a:t>
            </a:r>
            <a:r>
              <a:rPr lang="en-US" sz="1600" dirty="0" err="1">
                <a:latin typeface="News Gothic MT" panose="020B0503020103020203" pitchFamily="34" charset="0"/>
              </a:rPr>
              <a:t>ou</a:t>
            </a:r>
            <a:r>
              <a:rPr lang="en-US" sz="1600" dirty="0">
                <a:latin typeface="News Gothic MT" panose="020B0503020103020203" pitchFamily="34" charset="0"/>
              </a:rPr>
              <a:t> </a:t>
            </a:r>
            <a:r>
              <a:rPr lang="en-US" sz="1600" dirty="0" err="1">
                <a:latin typeface="News Gothic MT" panose="020B0503020103020203" pitchFamily="34" charset="0"/>
              </a:rPr>
              <a:t>condição</a:t>
            </a:r>
            <a:r>
              <a:rPr lang="en-US" sz="1600" dirty="0">
                <a:latin typeface="News Gothic MT" panose="020B0503020103020203" pitchFamily="34" charset="0"/>
              </a:rPr>
              <a:t> de aviso </a:t>
            </a:r>
            <a:r>
              <a:rPr lang="en-US" sz="1600" dirty="0" err="1">
                <a:latin typeface="News Gothic MT" panose="020B0503020103020203" pitchFamily="34" charset="0"/>
              </a:rPr>
              <a:t>quando</a:t>
            </a:r>
            <a:r>
              <a:rPr lang="en-US" sz="1600" dirty="0">
                <a:latin typeface="News Gothic MT" panose="020B0503020103020203" pitchFamily="34" charset="0"/>
              </a:rPr>
              <a:t> um </a:t>
            </a:r>
            <a:r>
              <a:rPr lang="en-US" sz="1600" dirty="0" err="1">
                <a:latin typeface="News Gothic MT" panose="020B0503020103020203" pitchFamily="34" charset="0"/>
              </a:rPr>
              <a:t>programa</a:t>
            </a:r>
            <a:r>
              <a:rPr lang="en-US" sz="1600" dirty="0">
                <a:latin typeface="News Gothic MT" panose="020B0503020103020203" pitchFamily="34" charset="0"/>
              </a:rPr>
              <a:t> </a:t>
            </a:r>
            <a:r>
              <a:rPr lang="en-US" sz="1600" dirty="0" err="1">
                <a:latin typeface="News Gothic MT" panose="020B0503020103020203" pitchFamily="34" charset="0"/>
              </a:rPr>
              <a:t>armazenado</a:t>
            </a:r>
            <a:r>
              <a:rPr lang="en-US" sz="1600" dirty="0">
                <a:latin typeface="News Gothic MT" panose="020B0503020103020203" pitchFamily="34" charset="0"/>
              </a:rPr>
              <a:t> </a:t>
            </a:r>
            <a:r>
              <a:rPr lang="en-US" sz="1600" dirty="0" err="1">
                <a:latin typeface="News Gothic MT" panose="020B0503020103020203" pitchFamily="34" charset="0"/>
              </a:rPr>
              <a:t>é</a:t>
            </a:r>
            <a:r>
              <a:rPr lang="en-US" sz="1600" dirty="0">
                <a:latin typeface="News Gothic MT" panose="020B0503020103020203" pitchFamily="34" charset="0"/>
              </a:rPr>
              <a:t> </a:t>
            </a:r>
            <a:r>
              <a:rPr lang="en-US" sz="1600" dirty="0" err="1">
                <a:latin typeface="News Gothic MT" panose="020B0503020103020203" pitchFamily="34" charset="0"/>
              </a:rPr>
              <a:t>chamado</a:t>
            </a:r>
            <a:r>
              <a:rPr lang="en-US" sz="1600" dirty="0">
                <a:latin typeface="News Gothic MT" panose="020B0503020103020203" pitchFamily="34" charset="0"/>
              </a:rPr>
              <a:t>, </a:t>
            </a:r>
            <a:r>
              <a:rPr lang="en-US" sz="1600" dirty="0" err="1">
                <a:latin typeface="News Gothic MT" panose="020B0503020103020203" pitchFamily="34" charset="0"/>
              </a:rPr>
              <a:t>por</a:t>
            </a:r>
            <a:r>
              <a:rPr lang="en-US" sz="1600" dirty="0">
                <a:latin typeface="News Gothic MT" panose="020B0503020103020203" pitchFamily="34" charset="0"/>
              </a:rPr>
              <a:t> </a:t>
            </a:r>
            <a:r>
              <a:rPr lang="en-US" sz="1600" dirty="0" err="1">
                <a:latin typeface="News Gothic MT" panose="020B0503020103020203" pitchFamily="34" charset="0"/>
              </a:rPr>
              <a:t>exemplo</a:t>
            </a:r>
            <a:r>
              <a:rPr lang="en-US" sz="1600" dirty="0">
                <a:latin typeface="News Gothic MT" panose="020B0503020103020203" pitchFamily="34" charset="0"/>
              </a:rPr>
              <a:t>, </a:t>
            </a:r>
            <a:r>
              <a:rPr lang="en-US" sz="1600" dirty="0" err="1">
                <a:latin typeface="News Gothic MT" panose="020B0503020103020203" pitchFamily="34" charset="0"/>
              </a:rPr>
              <a:t>procedimento</a:t>
            </a:r>
            <a:r>
              <a:rPr lang="en-US" sz="1600" dirty="0">
                <a:latin typeface="News Gothic MT" panose="020B0503020103020203" pitchFamily="34" charset="0"/>
              </a:rPr>
              <a:t>, </a:t>
            </a:r>
            <a:r>
              <a:rPr lang="en-US" sz="1600" dirty="0" err="1">
                <a:latin typeface="News Gothic MT" panose="020B0503020103020203" pitchFamily="34" charset="0"/>
              </a:rPr>
              <a:t>função</a:t>
            </a:r>
            <a:r>
              <a:rPr lang="en-US" sz="1600" dirty="0">
                <a:latin typeface="News Gothic MT" panose="020B0503020103020203" pitchFamily="34" charset="0"/>
              </a:rPr>
              <a:t> </a:t>
            </a:r>
            <a:r>
              <a:rPr lang="en-US" sz="1600" dirty="0" err="1">
                <a:latin typeface="News Gothic MT" panose="020B0503020103020203" pitchFamily="34" charset="0"/>
              </a:rPr>
              <a:t>ou</a:t>
            </a:r>
            <a:r>
              <a:rPr lang="en-US" sz="1600" dirty="0">
                <a:latin typeface="News Gothic MT" panose="020B0503020103020203" pitchFamily="34" charset="0"/>
              </a:rPr>
              <a:t> trigger. A </a:t>
            </a:r>
            <a:r>
              <a:rPr lang="en-US" sz="1600" dirty="0" err="1">
                <a:latin typeface="News Gothic MT" panose="020B0503020103020203" pitchFamily="34" charset="0"/>
              </a:rPr>
              <a:t>instrução</a:t>
            </a:r>
            <a:r>
              <a:rPr lang="en-US" sz="1600" dirty="0">
                <a:latin typeface="News Gothic MT" panose="020B0503020103020203" pitchFamily="34" charset="0"/>
              </a:rPr>
              <a:t> SIGNAL </a:t>
            </a:r>
            <a:r>
              <a:rPr lang="en-US" sz="1600" dirty="0" err="1">
                <a:latin typeface="News Gothic MT" panose="020B0503020103020203" pitchFamily="34" charset="0"/>
              </a:rPr>
              <a:t>fornece</a:t>
            </a:r>
            <a:r>
              <a:rPr lang="en-US" sz="1600" dirty="0">
                <a:latin typeface="News Gothic MT" panose="020B0503020103020203" pitchFamily="34" charset="0"/>
              </a:rPr>
              <a:t> </a:t>
            </a:r>
            <a:r>
              <a:rPr lang="en-US" sz="1600" dirty="0" err="1">
                <a:latin typeface="News Gothic MT" panose="020B0503020103020203" pitchFamily="34" charset="0"/>
              </a:rPr>
              <a:t>controlo</a:t>
            </a:r>
            <a:r>
              <a:rPr lang="en-US" sz="1600" dirty="0">
                <a:latin typeface="News Gothic MT" panose="020B0503020103020203" pitchFamily="34" charset="0"/>
              </a:rPr>
              <a:t> </a:t>
            </a:r>
            <a:r>
              <a:rPr lang="en-US" sz="1600" dirty="0" err="1">
                <a:latin typeface="News Gothic MT" panose="020B0503020103020203" pitchFamily="34" charset="0"/>
              </a:rPr>
              <a:t>sobre</a:t>
            </a:r>
            <a:r>
              <a:rPr lang="en-US" sz="1600" dirty="0">
                <a:latin typeface="News Gothic MT" panose="020B0503020103020203" pitchFamily="34" charset="0"/>
              </a:rPr>
              <a:t> </a:t>
            </a:r>
            <a:r>
              <a:rPr lang="en-US" sz="1600" dirty="0" err="1">
                <a:latin typeface="News Gothic MT" panose="020B0503020103020203" pitchFamily="34" charset="0"/>
              </a:rPr>
              <a:t>quais</a:t>
            </a:r>
            <a:r>
              <a:rPr lang="en-US" sz="1600" dirty="0">
                <a:latin typeface="News Gothic MT" panose="020B0503020103020203" pitchFamily="34" charset="0"/>
              </a:rPr>
              <a:t> </a:t>
            </a:r>
            <a:r>
              <a:rPr lang="en-US" sz="1600" dirty="0" err="1">
                <a:latin typeface="News Gothic MT" panose="020B0503020103020203" pitchFamily="34" charset="0"/>
              </a:rPr>
              <a:t>informações</a:t>
            </a:r>
            <a:r>
              <a:rPr lang="en-US" sz="1600" dirty="0">
                <a:latin typeface="News Gothic MT" panose="020B0503020103020203" pitchFamily="34" charset="0"/>
              </a:rPr>
              <a:t> que </a:t>
            </a:r>
            <a:r>
              <a:rPr lang="en-US" sz="1600" dirty="0" err="1">
                <a:latin typeface="News Gothic MT" panose="020B0503020103020203" pitchFamily="34" charset="0"/>
              </a:rPr>
              <a:t>devem</a:t>
            </a:r>
            <a:r>
              <a:rPr lang="en-US" sz="1600" dirty="0">
                <a:latin typeface="News Gothic MT" panose="020B0503020103020203" pitchFamily="34" charset="0"/>
              </a:rPr>
              <a:t> ser </a:t>
            </a:r>
            <a:r>
              <a:rPr lang="en-US" sz="1600" dirty="0" err="1">
                <a:latin typeface="News Gothic MT" panose="020B0503020103020203" pitchFamily="34" charset="0"/>
              </a:rPr>
              <a:t>retornadas</a:t>
            </a:r>
            <a:r>
              <a:rPr lang="en-US" sz="1600" dirty="0">
                <a:latin typeface="News Gothic MT" panose="020B0503020103020203" pitchFamily="34" charset="0"/>
              </a:rPr>
              <a:t>, </a:t>
            </a:r>
            <a:r>
              <a:rPr lang="en-US" sz="1600" dirty="0" err="1">
                <a:latin typeface="News Gothic MT" panose="020B0503020103020203" pitchFamily="34" charset="0"/>
              </a:rPr>
              <a:t>como</a:t>
            </a:r>
            <a:r>
              <a:rPr lang="en-US" sz="1600" dirty="0">
                <a:latin typeface="News Gothic MT" panose="020B0503020103020203" pitchFamily="34" charset="0"/>
              </a:rPr>
              <a:t> valor e </a:t>
            </a:r>
            <a:r>
              <a:rPr lang="en-US" sz="1600" dirty="0" err="1">
                <a:latin typeface="News Gothic MT" panose="020B0503020103020203" pitchFamily="34" charset="0"/>
              </a:rPr>
              <a:t>mensagem</a:t>
            </a:r>
            <a:r>
              <a:rPr lang="en-US" sz="1600" dirty="0">
                <a:latin typeface="News Gothic MT" panose="020B0503020103020203" pitchFamily="34" charset="0"/>
              </a:rPr>
              <a:t>. </a:t>
            </a:r>
          </a:p>
          <a:p>
            <a:pPr algn="just">
              <a:lnSpc>
                <a:spcPct val="150000"/>
              </a:lnSpc>
            </a:pPr>
            <a:endParaRPr lang="en-US" sz="1600" dirty="0">
              <a:latin typeface="News Gothic MT" panose="020B0503020103020203" pitchFamily="34" charset="0"/>
            </a:endParaRPr>
          </a:p>
          <a:p>
            <a:pPr algn="just">
              <a:lnSpc>
                <a:spcPct val="150000"/>
              </a:lnSpc>
            </a:pPr>
            <a:endParaRPr lang="en-US" sz="1600" dirty="0">
              <a:latin typeface="News Gothic MT" panose="020B0503020103020203" pitchFamily="34" charset="0"/>
            </a:endParaRPr>
          </a:p>
          <a:p>
            <a:pPr algn="just">
              <a:lnSpc>
                <a:spcPct val="150000"/>
              </a:lnSpc>
            </a:pPr>
            <a:endParaRPr lang="en-US" sz="1600" dirty="0">
              <a:latin typeface="News Gothic MT" panose="020B0503020103020203" pitchFamily="34" charset="0"/>
            </a:endParaRPr>
          </a:p>
          <a:p>
            <a:pPr algn="just">
              <a:lnSpc>
                <a:spcPct val="150000"/>
              </a:lnSpc>
            </a:pPr>
            <a:endParaRPr lang="en-US" sz="1600" dirty="0">
              <a:latin typeface="News Gothic MT" panose="020B0503020103020203" pitchFamily="34" charset="0"/>
            </a:endParaRPr>
          </a:p>
          <a:p>
            <a:pPr algn="just">
              <a:lnSpc>
                <a:spcPct val="150000"/>
              </a:lnSpc>
            </a:pPr>
            <a:r>
              <a:rPr lang="en-US" sz="1600" dirty="0">
                <a:latin typeface="News Gothic MT" panose="020B0503020103020203" pitchFamily="34" charset="0"/>
              </a:rPr>
              <a:t>O </a:t>
            </a:r>
            <a:r>
              <a:rPr lang="en-US" sz="1600" dirty="0" err="1">
                <a:latin typeface="News Gothic MT" panose="020B0503020103020203" pitchFamily="34" charset="0"/>
              </a:rPr>
              <a:t>condition_information</a:t>
            </a:r>
            <a:r>
              <a:rPr lang="en-US" sz="1600" dirty="0">
                <a:latin typeface="News Gothic MT" panose="020B0503020103020203" pitchFamily="34" charset="0"/>
              </a:rPr>
              <a:t> </a:t>
            </a:r>
            <a:r>
              <a:rPr lang="en-US" sz="1600" dirty="0" err="1">
                <a:latin typeface="News Gothic MT" panose="020B0503020103020203" pitchFamily="34" charset="0"/>
              </a:rPr>
              <a:t>pode</a:t>
            </a:r>
            <a:r>
              <a:rPr lang="en-US" sz="1600" dirty="0">
                <a:latin typeface="News Gothic MT" panose="020B0503020103020203" pitchFamily="34" charset="0"/>
              </a:rPr>
              <a:t> ser MESSAGE_TEXT, MYSQL_ERRORNO, CURSOR_NAME, etc.</a:t>
            </a:r>
          </a:p>
        </p:txBody>
      </p:sp>
      <p:sp>
        <p:nvSpPr>
          <p:cNvPr id="15" name="Retângulo 14">
            <a:extLst>
              <a:ext uri="{FF2B5EF4-FFF2-40B4-BE49-F238E27FC236}">
                <a16:creationId xmlns:a16="http://schemas.microsoft.com/office/drawing/2014/main" id="{DDE6BBC6-1E82-D6FE-8366-6D20C6A7BD00}"/>
              </a:ext>
            </a:extLst>
          </p:cNvPr>
          <p:cNvSpPr/>
          <p:nvPr/>
        </p:nvSpPr>
        <p:spPr>
          <a:xfrm>
            <a:off x="576113" y="4660057"/>
            <a:ext cx="11138809" cy="916017"/>
          </a:xfrm>
          <a:prstGeom prst="rect">
            <a:avLst/>
          </a:prstGeom>
          <a:solidFill>
            <a:srgbClr val="84C19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News Gothic MT" panose="020B0503020103020203" pitchFamily="34" charset="0"/>
            </a:endParaRPr>
          </a:p>
        </p:txBody>
      </p:sp>
      <p:sp>
        <p:nvSpPr>
          <p:cNvPr id="16" name="CaixaDeTexto 15">
            <a:extLst>
              <a:ext uri="{FF2B5EF4-FFF2-40B4-BE49-F238E27FC236}">
                <a16:creationId xmlns:a16="http://schemas.microsoft.com/office/drawing/2014/main" id="{3B353354-510B-87E7-8200-B5A2D0963029}"/>
              </a:ext>
            </a:extLst>
          </p:cNvPr>
          <p:cNvSpPr txBox="1"/>
          <p:nvPr/>
        </p:nvSpPr>
        <p:spPr>
          <a:xfrm>
            <a:off x="695050" y="4725714"/>
            <a:ext cx="10658750" cy="784702"/>
          </a:xfrm>
          <a:prstGeom prst="rect">
            <a:avLst/>
          </a:prstGeom>
          <a:noFill/>
        </p:spPr>
        <p:txBody>
          <a:bodyPr wrap="square">
            <a:spAutoFit/>
          </a:bodyPr>
          <a:lstStyle>
            <a:defPPr>
              <a:defRPr lang="en-US"/>
            </a:defPPr>
            <a:lvl1pPr algn="just">
              <a:lnSpc>
                <a:spcPct val="150000"/>
              </a:lnSpc>
              <a:defRPr sz="2400">
                <a:latin typeface="DM Sans" pitchFamily="2" charset="0"/>
              </a:defRPr>
            </a:lvl1pPr>
          </a:lstStyle>
          <a:p>
            <a:r>
              <a:rPr lang="pt-PT" sz="1600" dirty="0">
                <a:latin typeface="News Gothic MT" panose="020B0503020103020203" pitchFamily="34" charset="0"/>
              </a:rPr>
              <a:t>SIGNAL SQLSTATE </a:t>
            </a:r>
            <a:r>
              <a:rPr lang="pt-PT" sz="1600" i="1" dirty="0" err="1">
                <a:latin typeface="News Gothic MT" panose="020B0503020103020203" pitchFamily="34" charset="0"/>
              </a:rPr>
              <a:t>condition_value</a:t>
            </a:r>
            <a:r>
              <a:rPr lang="pt-PT" sz="1600" i="1" dirty="0">
                <a:latin typeface="News Gothic MT" panose="020B0503020103020203" pitchFamily="34" charset="0"/>
              </a:rPr>
              <a:t> </a:t>
            </a:r>
            <a:r>
              <a:rPr lang="pt-PT" sz="1600" dirty="0">
                <a:latin typeface="News Gothic MT" panose="020B0503020103020203" pitchFamily="34" charset="0"/>
              </a:rPr>
              <a:t>| </a:t>
            </a:r>
            <a:r>
              <a:rPr lang="pt-PT" sz="1600" i="1" dirty="0" err="1">
                <a:latin typeface="News Gothic MT" panose="020B0503020103020203" pitchFamily="34" charset="0"/>
              </a:rPr>
              <a:t>condition_name</a:t>
            </a:r>
            <a:endParaRPr lang="pt-PT" sz="1600" i="1" dirty="0">
              <a:latin typeface="News Gothic MT" panose="020B0503020103020203" pitchFamily="34" charset="0"/>
            </a:endParaRPr>
          </a:p>
          <a:p>
            <a:r>
              <a:rPr lang="pt-PT" sz="1600" dirty="0">
                <a:latin typeface="News Gothic MT" panose="020B0503020103020203" pitchFamily="34" charset="0"/>
              </a:rPr>
              <a:t>SET condition_information_1 = value_1, condition_information_2 = value_2, </a:t>
            </a:r>
            <a:r>
              <a:rPr lang="pt-PT" sz="1600" dirty="0" err="1">
                <a:latin typeface="News Gothic MT" panose="020B0503020103020203" pitchFamily="34" charset="0"/>
              </a:rPr>
              <a:t>etc</a:t>
            </a:r>
            <a:r>
              <a:rPr lang="pt-PT" sz="1600" dirty="0">
                <a:latin typeface="News Gothic MT" panose="020B0503020103020203" pitchFamily="34" charset="0"/>
              </a:rPr>
              <a:t>;</a:t>
            </a:r>
            <a:endParaRPr lang="en-US" sz="1600" dirty="0">
              <a:latin typeface="News Gothic MT" panose="020B0503020103020203" pitchFamily="34" charset="0"/>
            </a:endParaRPr>
          </a:p>
        </p:txBody>
      </p:sp>
      <p:sp>
        <p:nvSpPr>
          <p:cNvPr id="3" name="Subtítulo 2">
            <a:extLst>
              <a:ext uri="{FF2B5EF4-FFF2-40B4-BE49-F238E27FC236}">
                <a16:creationId xmlns:a16="http://schemas.microsoft.com/office/drawing/2014/main" id="{0117D86E-3544-7AC0-C6C2-157CB0FA438F}"/>
              </a:ext>
            </a:extLst>
          </p:cNvPr>
          <p:cNvSpPr txBox="1">
            <a:spLocks/>
          </p:cNvSpPr>
          <p:nvPr/>
        </p:nvSpPr>
        <p:spPr>
          <a:xfrm>
            <a:off x="1658893" y="408118"/>
            <a:ext cx="9144000" cy="369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PT" sz="1600">
                <a:latin typeface="News Gothic MT" panose="020B0503020103020203" pitchFamily="34" charset="0"/>
              </a:rPr>
              <a:t>Licenciatura em Ciências da Computação</a:t>
            </a:r>
            <a:endParaRPr lang="pt-PT" sz="1600" dirty="0">
              <a:latin typeface="News Gothic MT" panose="020B0503020103020203" pitchFamily="34" charset="0"/>
            </a:endParaRPr>
          </a:p>
        </p:txBody>
      </p:sp>
      <p:sp>
        <p:nvSpPr>
          <p:cNvPr id="6" name="Retângulo 5">
            <a:extLst>
              <a:ext uri="{FF2B5EF4-FFF2-40B4-BE49-F238E27FC236}">
                <a16:creationId xmlns:a16="http://schemas.microsoft.com/office/drawing/2014/main" id="{CCE48087-40AE-F1E1-A870-67896ABDDFBE}"/>
              </a:ext>
            </a:extLst>
          </p:cNvPr>
          <p:cNvSpPr/>
          <p:nvPr/>
        </p:nvSpPr>
        <p:spPr>
          <a:xfrm>
            <a:off x="10498699" y="405709"/>
            <a:ext cx="1468672" cy="369332"/>
          </a:xfrm>
          <a:prstGeom prst="rect">
            <a:avLst/>
          </a:prstGeom>
        </p:spPr>
        <p:txBody>
          <a:bodyPr wrap="none">
            <a:spAutoFit/>
          </a:bodyPr>
          <a:lstStyle/>
          <a:p>
            <a:pPr algn="ctr"/>
            <a:r>
              <a:rPr lang="pt-PT" b="1" dirty="0">
                <a:latin typeface="News Gothic MT" panose="020B0503020103020203" pitchFamily="34" charset="0"/>
              </a:rPr>
              <a:t>2023/2024</a:t>
            </a:r>
          </a:p>
        </p:txBody>
      </p:sp>
      <p:pic>
        <p:nvPicPr>
          <p:cNvPr id="7" name="Picture 2" descr="Menu">
            <a:extLst>
              <a:ext uri="{FF2B5EF4-FFF2-40B4-BE49-F238E27FC236}">
                <a16:creationId xmlns:a16="http://schemas.microsoft.com/office/drawing/2014/main" id="{CC4EBBD2-2CDC-C1B7-64FD-0177B0F610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21" y="263995"/>
            <a:ext cx="1385328" cy="67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632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Rodapé 3">
            <a:extLst>
              <a:ext uri="{FF2B5EF4-FFF2-40B4-BE49-F238E27FC236}">
                <a16:creationId xmlns:a16="http://schemas.microsoft.com/office/drawing/2014/main" id="{DC066862-ED45-0B4E-88CC-98AACE95519E}"/>
              </a:ext>
            </a:extLst>
          </p:cNvPr>
          <p:cNvSpPr>
            <a:spLocks noGrp="1"/>
          </p:cNvSpPr>
          <p:nvPr>
            <p:ph type="ftr" sz="quarter" idx="11"/>
          </p:nvPr>
        </p:nvSpPr>
        <p:spPr/>
        <p:txBody>
          <a:bodyPr/>
          <a:lstStyle/>
          <a:p>
            <a:r>
              <a:rPr lang="pt-PT" b="1" dirty="0" err="1">
                <a:solidFill>
                  <a:schemeClr val="tx1"/>
                </a:solidFill>
                <a:latin typeface="News Gothic MT" panose="020B0503020103020203" pitchFamily="34" charset="0"/>
              </a:rPr>
              <a:t>regina.sousa@algoritmi.uminho.pt</a:t>
            </a:r>
            <a:endParaRPr lang="pt-PT" b="1" dirty="0">
              <a:solidFill>
                <a:schemeClr val="tx1"/>
              </a:solidFill>
              <a:latin typeface="News Gothic MT" panose="020B0503020103020203" pitchFamily="34" charset="0"/>
            </a:endParaRPr>
          </a:p>
        </p:txBody>
      </p:sp>
      <p:sp>
        <p:nvSpPr>
          <p:cNvPr id="5" name="Marcador de Posição do Número do Diapositivo 4">
            <a:extLst>
              <a:ext uri="{FF2B5EF4-FFF2-40B4-BE49-F238E27FC236}">
                <a16:creationId xmlns:a16="http://schemas.microsoft.com/office/drawing/2014/main" id="{984CA7FC-8467-634F-A82C-BC5817D44AEC}"/>
              </a:ext>
            </a:extLst>
          </p:cNvPr>
          <p:cNvSpPr>
            <a:spLocks noGrp="1"/>
          </p:cNvSpPr>
          <p:nvPr>
            <p:ph type="sldNum" sz="quarter" idx="12"/>
          </p:nvPr>
        </p:nvSpPr>
        <p:spPr/>
        <p:txBody>
          <a:bodyPr/>
          <a:lstStyle/>
          <a:p>
            <a:fld id="{3BF0F74B-A758-0542-82E3-C2CAB1C90F06}" type="slidenum">
              <a:rPr lang="pt-PT" b="1" smtClean="0">
                <a:solidFill>
                  <a:schemeClr val="tx1"/>
                </a:solidFill>
                <a:latin typeface="News Gothic MT" panose="020B0503020103020203" pitchFamily="34" charset="0"/>
              </a:rPr>
              <a:t>23</a:t>
            </a:fld>
            <a:endParaRPr lang="pt-PT" b="1">
              <a:solidFill>
                <a:schemeClr val="tx1"/>
              </a:solidFill>
              <a:latin typeface="News Gothic MT" panose="020B0503020103020203" pitchFamily="34" charset="0"/>
            </a:endParaRPr>
          </a:p>
        </p:txBody>
      </p:sp>
      <p:sp>
        <p:nvSpPr>
          <p:cNvPr id="8" name="Marcador de Posição do Rodapé 3">
            <a:extLst>
              <a:ext uri="{FF2B5EF4-FFF2-40B4-BE49-F238E27FC236}">
                <a16:creationId xmlns:a16="http://schemas.microsoft.com/office/drawing/2014/main" id="{478E0CF3-46D4-7447-BBDB-1CC8C2D5F8F4}"/>
              </a:ext>
            </a:extLst>
          </p:cNvPr>
          <p:cNvSpPr txBox="1">
            <a:spLocks/>
          </p:cNvSpPr>
          <p:nvPr/>
        </p:nvSpPr>
        <p:spPr>
          <a:xfrm>
            <a:off x="838200" y="6356350"/>
            <a:ext cx="4114800"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b="1" dirty="0">
                <a:solidFill>
                  <a:schemeClr val="tx1"/>
                </a:solidFill>
                <a:latin typeface="News Gothic MT" panose="020B0503020103020203" pitchFamily="34" charset="0"/>
              </a:rPr>
              <a:t>Universidade do Minho</a:t>
            </a:r>
          </a:p>
        </p:txBody>
      </p:sp>
      <p:sp>
        <p:nvSpPr>
          <p:cNvPr id="14" name="Retângulo 13">
            <a:extLst>
              <a:ext uri="{FF2B5EF4-FFF2-40B4-BE49-F238E27FC236}">
                <a16:creationId xmlns:a16="http://schemas.microsoft.com/office/drawing/2014/main" id="{266032A3-7EEE-3541-B9EB-93C80B426467}"/>
              </a:ext>
            </a:extLst>
          </p:cNvPr>
          <p:cNvSpPr/>
          <p:nvPr/>
        </p:nvSpPr>
        <p:spPr>
          <a:xfrm>
            <a:off x="178217" y="1166784"/>
            <a:ext cx="1734770" cy="523220"/>
          </a:xfrm>
          <a:prstGeom prst="rect">
            <a:avLst/>
          </a:prstGeom>
        </p:spPr>
        <p:txBody>
          <a:bodyPr wrap="none">
            <a:spAutoFit/>
          </a:bodyPr>
          <a:lstStyle/>
          <a:p>
            <a:r>
              <a:rPr lang="pt-PT" sz="2800" b="1" dirty="0" err="1">
                <a:latin typeface="News Gothic MT" panose="020B0503020103020203" pitchFamily="34" charset="0"/>
              </a:rPr>
              <a:t>Handlers</a:t>
            </a:r>
            <a:endParaRPr lang="pt-PT" sz="2800" b="1" dirty="0">
              <a:latin typeface="News Gothic MT" panose="020B0503020103020203" pitchFamily="34" charset="0"/>
            </a:endParaRPr>
          </a:p>
        </p:txBody>
      </p:sp>
      <p:sp>
        <p:nvSpPr>
          <p:cNvPr id="20" name="Seta: Para Baixo 25">
            <a:extLst>
              <a:ext uri="{FF2B5EF4-FFF2-40B4-BE49-F238E27FC236}">
                <a16:creationId xmlns:a16="http://schemas.microsoft.com/office/drawing/2014/main" id="{34CEF753-D155-3E48-B3A6-77B7D442F886}"/>
              </a:ext>
            </a:extLst>
          </p:cNvPr>
          <p:cNvSpPr/>
          <p:nvPr/>
        </p:nvSpPr>
        <p:spPr>
          <a:xfrm rot="16200000">
            <a:off x="457936" y="1836159"/>
            <a:ext cx="259906" cy="500627"/>
          </a:xfrm>
          <a:prstGeom prst="downArrow">
            <a:avLst>
              <a:gd name="adj1" fmla="val 36364"/>
              <a:gd name="adj2" fmla="val 59579"/>
            </a:avLst>
          </a:prstGeom>
          <a:solidFill>
            <a:srgbClr val="2AA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News Gothic MT" panose="020B0503020103020203" pitchFamily="34" charset="0"/>
            </a:endParaRPr>
          </a:p>
        </p:txBody>
      </p:sp>
      <p:sp>
        <p:nvSpPr>
          <p:cNvPr id="21" name="CaixaDeTexto 20">
            <a:extLst>
              <a:ext uri="{FF2B5EF4-FFF2-40B4-BE49-F238E27FC236}">
                <a16:creationId xmlns:a16="http://schemas.microsoft.com/office/drawing/2014/main" id="{BE16873A-17F1-B0C0-0B07-136B5F3F7DE1}"/>
              </a:ext>
            </a:extLst>
          </p:cNvPr>
          <p:cNvSpPr txBox="1"/>
          <p:nvPr/>
        </p:nvSpPr>
        <p:spPr>
          <a:xfrm>
            <a:off x="1053547" y="1571875"/>
            <a:ext cx="14401797" cy="626069"/>
          </a:xfrm>
          <a:prstGeom prst="rect">
            <a:avLst/>
          </a:prstGeom>
        </p:spPr>
        <p:txBody>
          <a:bodyPr wrap="square" lIns="0" tIns="0" rIns="0" bIns="0" rtlCol="0" anchor="t">
            <a:spAutoFit/>
          </a:bodyPr>
          <a:lstStyle>
            <a:defPPr>
              <a:defRPr lang="en-US"/>
            </a:defPPr>
            <a:lvl1pPr>
              <a:lnSpc>
                <a:spcPts val="5880"/>
              </a:lnSpc>
              <a:defRPr sz="6000">
                <a:latin typeface="DM Sans"/>
              </a:defRPr>
            </a:lvl1pPr>
          </a:lstStyle>
          <a:p>
            <a:r>
              <a:rPr lang="pt-PT" sz="1600" b="1" u="sng" dirty="0">
                <a:solidFill>
                  <a:srgbClr val="00B050"/>
                </a:solidFill>
                <a:latin typeface="News Gothic MT" panose="020B0503020103020203" pitchFamily="34" charset="0"/>
              </a:rPr>
              <a:t>SIGNAL/RESIGNAL</a:t>
            </a:r>
          </a:p>
        </p:txBody>
      </p:sp>
      <p:sp>
        <p:nvSpPr>
          <p:cNvPr id="16" name="CaixaDeTexto 15">
            <a:extLst>
              <a:ext uri="{FF2B5EF4-FFF2-40B4-BE49-F238E27FC236}">
                <a16:creationId xmlns:a16="http://schemas.microsoft.com/office/drawing/2014/main" id="{3B353354-510B-87E7-8200-B5A2D0963029}"/>
              </a:ext>
            </a:extLst>
          </p:cNvPr>
          <p:cNvSpPr txBox="1"/>
          <p:nvPr/>
        </p:nvSpPr>
        <p:spPr>
          <a:xfrm>
            <a:off x="695050" y="2408812"/>
            <a:ext cx="10658750" cy="3370025"/>
          </a:xfrm>
          <a:prstGeom prst="rect">
            <a:avLst/>
          </a:prstGeom>
          <a:noFill/>
        </p:spPr>
        <p:txBody>
          <a:bodyPr wrap="square">
            <a:spAutoFit/>
          </a:bodyPr>
          <a:lstStyle>
            <a:defPPr>
              <a:defRPr lang="en-US"/>
            </a:defPPr>
            <a:lvl1pPr algn="just">
              <a:lnSpc>
                <a:spcPct val="150000"/>
              </a:lnSpc>
              <a:defRPr sz="2400">
                <a:latin typeface="DM Sans" pitchFamily="2" charset="0"/>
              </a:defRPr>
            </a:lvl1pPr>
          </a:lstStyle>
          <a:p>
            <a:r>
              <a:rPr lang="pt-PT" sz="1600" dirty="0">
                <a:latin typeface="News Gothic MT" panose="020B0503020103020203" pitchFamily="34" charset="0"/>
              </a:rPr>
              <a:t>A instrução RESIGNAL também permite gerar um erro ou condição de aviso quando um programa armazenado é chamado, por exemplo, procedimento, função ou </a:t>
            </a:r>
            <a:r>
              <a:rPr lang="pt-PT" sz="1600" dirty="0" err="1">
                <a:latin typeface="News Gothic MT" panose="020B0503020103020203" pitchFamily="34" charset="0"/>
              </a:rPr>
              <a:t>trigger</a:t>
            </a:r>
            <a:r>
              <a:rPr lang="pt-PT" sz="1600" dirty="0">
                <a:latin typeface="News Gothic MT" panose="020B0503020103020203" pitchFamily="34" charset="0"/>
              </a:rPr>
              <a:t>. A instrução RESIGNAL é semelhante à SIGNAL em termos de funcionalidade e sintaxe, exceto:</a:t>
            </a:r>
          </a:p>
          <a:p>
            <a:pPr marL="285750" indent="-285750">
              <a:buFont typeface="Arial" panose="020B0604020202020204" pitchFamily="34" charset="0"/>
              <a:buChar char="•"/>
            </a:pPr>
            <a:r>
              <a:rPr lang="pt-PT" sz="1600" dirty="0">
                <a:latin typeface="News Gothic MT" panose="020B0503020103020203" pitchFamily="34" charset="0"/>
              </a:rPr>
              <a:t>A instrução RESIGNAL deve ser usada num </a:t>
            </a:r>
            <a:r>
              <a:rPr lang="pt-PT" sz="1600" dirty="0" err="1">
                <a:latin typeface="News Gothic MT" panose="020B0503020103020203" pitchFamily="34" charset="0"/>
              </a:rPr>
              <a:t>handler</a:t>
            </a:r>
            <a:r>
              <a:rPr lang="pt-PT" sz="1600" dirty="0">
                <a:latin typeface="News Gothic MT" panose="020B0503020103020203" pitchFamily="34" charset="0"/>
              </a:rPr>
              <a:t> de erro ou aviso, caso contrário, a mensagem de erro “RESIGNAL quando o manipulador não está ativo” irá aparecer. </a:t>
            </a:r>
          </a:p>
          <a:p>
            <a:pPr marL="285750" indent="-285750">
              <a:buFont typeface="Arial" panose="020B0604020202020204" pitchFamily="34" charset="0"/>
              <a:buChar char="•"/>
            </a:pPr>
            <a:r>
              <a:rPr lang="pt-PT" sz="1600" dirty="0">
                <a:latin typeface="News Gothic MT" panose="020B0503020103020203" pitchFamily="34" charset="0"/>
              </a:rPr>
              <a:t>É possível omitir todos os atributos da instrução RESIGNAL, até mesmo o valor SQLSTATE.</a:t>
            </a:r>
          </a:p>
          <a:p>
            <a:pPr marL="285750" indent="-285750">
              <a:buFont typeface="Arial" panose="020B0604020202020204" pitchFamily="34" charset="0"/>
              <a:buChar char="•"/>
            </a:pPr>
            <a:r>
              <a:rPr lang="pt-PT" sz="1600" dirty="0">
                <a:latin typeface="News Gothic MT" panose="020B0503020103020203" pitchFamily="34" charset="0"/>
              </a:rPr>
              <a:t>Se usar a instrução RESIGNAL sozinha, todos os atributos serão os mesmos que foram passados ​​para o </a:t>
            </a:r>
            <a:r>
              <a:rPr lang="pt-PT" sz="1600" dirty="0" err="1">
                <a:latin typeface="News Gothic MT" panose="020B0503020103020203" pitchFamily="34" charset="0"/>
              </a:rPr>
              <a:t>handler</a:t>
            </a:r>
            <a:r>
              <a:rPr lang="pt-PT" sz="1600" dirty="0">
                <a:latin typeface="News Gothic MT" panose="020B0503020103020203" pitchFamily="34" charset="0"/>
              </a:rPr>
              <a:t>.</a:t>
            </a:r>
          </a:p>
          <a:p>
            <a:endParaRPr lang="pt-PT" sz="1600" dirty="0">
              <a:latin typeface="News Gothic MT" panose="020B0503020103020203" pitchFamily="34" charset="0"/>
            </a:endParaRPr>
          </a:p>
        </p:txBody>
      </p:sp>
      <p:sp>
        <p:nvSpPr>
          <p:cNvPr id="2" name="Subtítulo 2">
            <a:extLst>
              <a:ext uri="{FF2B5EF4-FFF2-40B4-BE49-F238E27FC236}">
                <a16:creationId xmlns:a16="http://schemas.microsoft.com/office/drawing/2014/main" id="{354FAFE1-02BD-77B6-2EDE-28FE7523447F}"/>
              </a:ext>
            </a:extLst>
          </p:cNvPr>
          <p:cNvSpPr txBox="1">
            <a:spLocks/>
          </p:cNvSpPr>
          <p:nvPr/>
        </p:nvSpPr>
        <p:spPr>
          <a:xfrm>
            <a:off x="1658893" y="408118"/>
            <a:ext cx="9144000" cy="369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PT" sz="1600">
                <a:latin typeface="News Gothic MT" panose="020B0503020103020203" pitchFamily="34" charset="0"/>
              </a:rPr>
              <a:t>Licenciatura em Ciências da Computação</a:t>
            </a:r>
            <a:endParaRPr lang="pt-PT" sz="1600" dirty="0">
              <a:latin typeface="News Gothic MT" panose="020B0503020103020203" pitchFamily="34" charset="0"/>
            </a:endParaRPr>
          </a:p>
        </p:txBody>
      </p:sp>
      <p:sp>
        <p:nvSpPr>
          <p:cNvPr id="3" name="Retângulo 2">
            <a:extLst>
              <a:ext uri="{FF2B5EF4-FFF2-40B4-BE49-F238E27FC236}">
                <a16:creationId xmlns:a16="http://schemas.microsoft.com/office/drawing/2014/main" id="{F9C8AE49-F9BB-EA6C-884A-99CCA5C98FE1}"/>
              </a:ext>
            </a:extLst>
          </p:cNvPr>
          <p:cNvSpPr/>
          <p:nvPr/>
        </p:nvSpPr>
        <p:spPr>
          <a:xfrm>
            <a:off x="10498699" y="405709"/>
            <a:ext cx="1468672" cy="369332"/>
          </a:xfrm>
          <a:prstGeom prst="rect">
            <a:avLst/>
          </a:prstGeom>
        </p:spPr>
        <p:txBody>
          <a:bodyPr wrap="none">
            <a:spAutoFit/>
          </a:bodyPr>
          <a:lstStyle/>
          <a:p>
            <a:pPr algn="ctr"/>
            <a:r>
              <a:rPr lang="pt-PT" b="1" dirty="0">
                <a:latin typeface="News Gothic MT" panose="020B0503020103020203" pitchFamily="34" charset="0"/>
              </a:rPr>
              <a:t>2023/2024</a:t>
            </a:r>
          </a:p>
        </p:txBody>
      </p:sp>
      <p:pic>
        <p:nvPicPr>
          <p:cNvPr id="6" name="Picture 2" descr="Menu">
            <a:extLst>
              <a:ext uri="{FF2B5EF4-FFF2-40B4-BE49-F238E27FC236}">
                <a16:creationId xmlns:a16="http://schemas.microsoft.com/office/drawing/2014/main" id="{144A9314-A77A-E580-9E20-14EE7AB77D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21" y="263995"/>
            <a:ext cx="1385328" cy="67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596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Rodapé 3">
            <a:extLst>
              <a:ext uri="{FF2B5EF4-FFF2-40B4-BE49-F238E27FC236}">
                <a16:creationId xmlns:a16="http://schemas.microsoft.com/office/drawing/2014/main" id="{DC066862-ED45-0B4E-88CC-98AACE95519E}"/>
              </a:ext>
            </a:extLst>
          </p:cNvPr>
          <p:cNvSpPr>
            <a:spLocks noGrp="1"/>
          </p:cNvSpPr>
          <p:nvPr>
            <p:ph type="ftr" sz="quarter" idx="11"/>
          </p:nvPr>
        </p:nvSpPr>
        <p:spPr/>
        <p:txBody>
          <a:bodyPr/>
          <a:lstStyle/>
          <a:p>
            <a:r>
              <a:rPr lang="pt-PT" b="1" dirty="0" err="1">
                <a:solidFill>
                  <a:schemeClr val="tx1"/>
                </a:solidFill>
                <a:latin typeface="News Gothic MT" panose="020B0503020103020203" pitchFamily="34" charset="0"/>
              </a:rPr>
              <a:t>regina.sousa@algoritmi.uminho.pt</a:t>
            </a:r>
            <a:endParaRPr lang="pt-PT" b="1" dirty="0">
              <a:solidFill>
                <a:schemeClr val="tx1"/>
              </a:solidFill>
              <a:latin typeface="News Gothic MT" panose="020B0503020103020203" pitchFamily="34" charset="0"/>
            </a:endParaRPr>
          </a:p>
        </p:txBody>
      </p:sp>
      <p:sp>
        <p:nvSpPr>
          <p:cNvPr id="5" name="Marcador de Posição do Número do Diapositivo 4">
            <a:extLst>
              <a:ext uri="{FF2B5EF4-FFF2-40B4-BE49-F238E27FC236}">
                <a16:creationId xmlns:a16="http://schemas.microsoft.com/office/drawing/2014/main" id="{984CA7FC-8467-634F-A82C-BC5817D44AEC}"/>
              </a:ext>
            </a:extLst>
          </p:cNvPr>
          <p:cNvSpPr>
            <a:spLocks noGrp="1"/>
          </p:cNvSpPr>
          <p:nvPr>
            <p:ph type="sldNum" sz="quarter" idx="12"/>
          </p:nvPr>
        </p:nvSpPr>
        <p:spPr/>
        <p:txBody>
          <a:bodyPr/>
          <a:lstStyle/>
          <a:p>
            <a:fld id="{3BF0F74B-A758-0542-82E3-C2CAB1C90F06}" type="slidenum">
              <a:rPr lang="pt-PT" b="1" smtClean="0">
                <a:solidFill>
                  <a:schemeClr val="tx1"/>
                </a:solidFill>
                <a:latin typeface="News Gothic MT" panose="020B0503020103020203" pitchFamily="34" charset="0"/>
              </a:rPr>
              <a:t>24</a:t>
            </a:fld>
            <a:endParaRPr lang="pt-PT" b="1">
              <a:solidFill>
                <a:schemeClr val="tx1"/>
              </a:solidFill>
              <a:latin typeface="News Gothic MT" panose="020B0503020103020203" pitchFamily="34" charset="0"/>
            </a:endParaRPr>
          </a:p>
        </p:txBody>
      </p:sp>
      <p:sp>
        <p:nvSpPr>
          <p:cNvPr id="8" name="Marcador de Posição do Rodapé 3">
            <a:extLst>
              <a:ext uri="{FF2B5EF4-FFF2-40B4-BE49-F238E27FC236}">
                <a16:creationId xmlns:a16="http://schemas.microsoft.com/office/drawing/2014/main" id="{478E0CF3-46D4-7447-BBDB-1CC8C2D5F8F4}"/>
              </a:ext>
            </a:extLst>
          </p:cNvPr>
          <p:cNvSpPr txBox="1">
            <a:spLocks/>
          </p:cNvSpPr>
          <p:nvPr/>
        </p:nvSpPr>
        <p:spPr>
          <a:xfrm>
            <a:off x="838200" y="6356350"/>
            <a:ext cx="4114800"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b="1" dirty="0">
                <a:solidFill>
                  <a:schemeClr val="tx1"/>
                </a:solidFill>
                <a:latin typeface="News Gothic MT" panose="020B0503020103020203" pitchFamily="34" charset="0"/>
              </a:rPr>
              <a:t>Universidade do Minho</a:t>
            </a:r>
          </a:p>
        </p:txBody>
      </p:sp>
      <p:sp>
        <p:nvSpPr>
          <p:cNvPr id="14" name="Retângulo 13">
            <a:extLst>
              <a:ext uri="{FF2B5EF4-FFF2-40B4-BE49-F238E27FC236}">
                <a16:creationId xmlns:a16="http://schemas.microsoft.com/office/drawing/2014/main" id="{266032A3-7EEE-3541-B9EB-93C80B426467}"/>
              </a:ext>
            </a:extLst>
          </p:cNvPr>
          <p:cNvSpPr/>
          <p:nvPr/>
        </p:nvSpPr>
        <p:spPr>
          <a:xfrm>
            <a:off x="178217" y="1166784"/>
            <a:ext cx="1572354" cy="523220"/>
          </a:xfrm>
          <a:prstGeom prst="rect">
            <a:avLst/>
          </a:prstGeom>
        </p:spPr>
        <p:txBody>
          <a:bodyPr wrap="none">
            <a:spAutoFit/>
          </a:bodyPr>
          <a:lstStyle/>
          <a:p>
            <a:r>
              <a:rPr lang="pt-PT" sz="2800" b="1" dirty="0">
                <a:latin typeface="News Gothic MT" panose="020B0503020103020203" pitchFamily="34" charset="0"/>
              </a:rPr>
              <a:t>Funções</a:t>
            </a:r>
          </a:p>
        </p:txBody>
      </p:sp>
      <p:sp>
        <p:nvSpPr>
          <p:cNvPr id="20" name="Seta: Para Baixo 25">
            <a:extLst>
              <a:ext uri="{FF2B5EF4-FFF2-40B4-BE49-F238E27FC236}">
                <a16:creationId xmlns:a16="http://schemas.microsoft.com/office/drawing/2014/main" id="{34CEF753-D155-3E48-B3A6-77B7D442F886}"/>
              </a:ext>
            </a:extLst>
          </p:cNvPr>
          <p:cNvSpPr/>
          <p:nvPr/>
        </p:nvSpPr>
        <p:spPr>
          <a:xfrm rot="16200000">
            <a:off x="457936" y="1836159"/>
            <a:ext cx="259906" cy="500627"/>
          </a:xfrm>
          <a:prstGeom prst="downArrow">
            <a:avLst>
              <a:gd name="adj1" fmla="val 36364"/>
              <a:gd name="adj2" fmla="val 59579"/>
            </a:avLst>
          </a:prstGeom>
          <a:solidFill>
            <a:srgbClr val="2AA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News Gothic MT" panose="020B0503020103020203" pitchFamily="34" charset="0"/>
            </a:endParaRPr>
          </a:p>
        </p:txBody>
      </p:sp>
      <p:sp>
        <p:nvSpPr>
          <p:cNvPr id="21" name="CaixaDeTexto 20">
            <a:extLst>
              <a:ext uri="{FF2B5EF4-FFF2-40B4-BE49-F238E27FC236}">
                <a16:creationId xmlns:a16="http://schemas.microsoft.com/office/drawing/2014/main" id="{BE16873A-17F1-B0C0-0B07-136B5F3F7DE1}"/>
              </a:ext>
            </a:extLst>
          </p:cNvPr>
          <p:cNvSpPr txBox="1"/>
          <p:nvPr/>
        </p:nvSpPr>
        <p:spPr>
          <a:xfrm>
            <a:off x="1053547" y="1571875"/>
            <a:ext cx="14401797" cy="626069"/>
          </a:xfrm>
          <a:prstGeom prst="rect">
            <a:avLst/>
          </a:prstGeom>
        </p:spPr>
        <p:txBody>
          <a:bodyPr wrap="square" lIns="0" tIns="0" rIns="0" bIns="0" rtlCol="0" anchor="t">
            <a:spAutoFit/>
          </a:bodyPr>
          <a:lstStyle>
            <a:defPPr>
              <a:defRPr lang="en-US"/>
            </a:defPPr>
            <a:lvl1pPr>
              <a:lnSpc>
                <a:spcPts val="5880"/>
              </a:lnSpc>
              <a:defRPr sz="6000">
                <a:latin typeface="DM Sans"/>
              </a:defRPr>
            </a:lvl1pPr>
          </a:lstStyle>
          <a:p>
            <a:r>
              <a:rPr lang="pt-PT" sz="1600" b="1" u="sng" dirty="0">
                <a:solidFill>
                  <a:srgbClr val="00B050"/>
                </a:solidFill>
                <a:latin typeface="News Gothic MT" panose="020B0503020103020203" pitchFamily="34" charset="0"/>
              </a:rPr>
              <a:t>O que é uma função armazenada</a:t>
            </a:r>
          </a:p>
        </p:txBody>
      </p:sp>
      <p:sp>
        <p:nvSpPr>
          <p:cNvPr id="16" name="CaixaDeTexto 15">
            <a:extLst>
              <a:ext uri="{FF2B5EF4-FFF2-40B4-BE49-F238E27FC236}">
                <a16:creationId xmlns:a16="http://schemas.microsoft.com/office/drawing/2014/main" id="{3B353354-510B-87E7-8200-B5A2D0963029}"/>
              </a:ext>
            </a:extLst>
          </p:cNvPr>
          <p:cNvSpPr txBox="1"/>
          <p:nvPr/>
        </p:nvSpPr>
        <p:spPr>
          <a:xfrm>
            <a:off x="695050" y="2408812"/>
            <a:ext cx="10658750" cy="2631361"/>
          </a:xfrm>
          <a:prstGeom prst="rect">
            <a:avLst/>
          </a:prstGeom>
          <a:noFill/>
        </p:spPr>
        <p:txBody>
          <a:bodyPr wrap="square">
            <a:spAutoFit/>
          </a:bodyPr>
          <a:lstStyle>
            <a:defPPr>
              <a:defRPr lang="en-US"/>
            </a:defPPr>
            <a:lvl1pPr algn="just">
              <a:lnSpc>
                <a:spcPct val="150000"/>
              </a:lnSpc>
              <a:defRPr sz="2400">
                <a:latin typeface="DM Sans" pitchFamily="2" charset="0"/>
              </a:defRPr>
            </a:lvl1pPr>
          </a:lstStyle>
          <a:p>
            <a:r>
              <a:rPr lang="pt-PT" sz="1600" dirty="0">
                <a:latin typeface="News Gothic MT" panose="020B0503020103020203" pitchFamily="34" charset="0"/>
              </a:rPr>
              <a:t>Uma função armazenada é um tipo especial de programa armazenado que devolve um único valor. Tipicamente, usam-se funções armazenadas para encapsular fórmulas ou regras de negócio comuns que são reutilizáveis entre instruções SQL ou programas armazenados.</a:t>
            </a:r>
          </a:p>
          <a:p>
            <a:endParaRPr lang="pt-PT" sz="1600" dirty="0">
              <a:latin typeface="News Gothic MT" panose="020B0503020103020203" pitchFamily="34" charset="0"/>
            </a:endParaRPr>
          </a:p>
          <a:p>
            <a:r>
              <a:rPr lang="pt-PT" sz="1600" dirty="0">
                <a:latin typeface="News Gothic MT" panose="020B0503020103020203" pitchFamily="34" charset="0"/>
              </a:rPr>
              <a:t>Ao contrário de um procedimento armazenado, pode utilizar uma função armazenada em instruções SQL sempre que uma expressão for utilizada. Isto ajuda a melhorar a legibilidade e a manutenção do código de procedimento..</a:t>
            </a:r>
          </a:p>
        </p:txBody>
      </p:sp>
      <p:sp>
        <p:nvSpPr>
          <p:cNvPr id="2" name="Subtítulo 2">
            <a:extLst>
              <a:ext uri="{FF2B5EF4-FFF2-40B4-BE49-F238E27FC236}">
                <a16:creationId xmlns:a16="http://schemas.microsoft.com/office/drawing/2014/main" id="{DBDBAD01-CCCB-921C-8954-4613A0AA8024}"/>
              </a:ext>
            </a:extLst>
          </p:cNvPr>
          <p:cNvSpPr txBox="1">
            <a:spLocks/>
          </p:cNvSpPr>
          <p:nvPr/>
        </p:nvSpPr>
        <p:spPr>
          <a:xfrm>
            <a:off x="1658893" y="408118"/>
            <a:ext cx="9144000" cy="369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PT" sz="1600">
                <a:latin typeface="News Gothic MT" panose="020B0503020103020203" pitchFamily="34" charset="0"/>
              </a:rPr>
              <a:t>Licenciatura em Ciências da Computação</a:t>
            </a:r>
            <a:endParaRPr lang="pt-PT" sz="1600" dirty="0">
              <a:latin typeface="News Gothic MT" panose="020B0503020103020203" pitchFamily="34" charset="0"/>
            </a:endParaRPr>
          </a:p>
        </p:txBody>
      </p:sp>
      <p:sp>
        <p:nvSpPr>
          <p:cNvPr id="3" name="Retângulo 2">
            <a:extLst>
              <a:ext uri="{FF2B5EF4-FFF2-40B4-BE49-F238E27FC236}">
                <a16:creationId xmlns:a16="http://schemas.microsoft.com/office/drawing/2014/main" id="{050C2F8B-CD0B-FE14-1C0F-28FEF6CE78EE}"/>
              </a:ext>
            </a:extLst>
          </p:cNvPr>
          <p:cNvSpPr/>
          <p:nvPr/>
        </p:nvSpPr>
        <p:spPr>
          <a:xfrm>
            <a:off x="10498699" y="405709"/>
            <a:ext cx="1468672" cy="369332"/>
          </a:xfrm>
          <a:prstGeom prst="rect">
            <a:avLst/>
          </a:prstGeom>
        </p:spPr>
        <p:txBody>
          <a:bodyPr wrap="none">
            <a:spAutoFit/>
          </a:bodyPr>
          <a:lstStyle/>
          <a:p>
            <a:pPr algn="ctr"/>
            <a:r>
              <a:rPr lang="pt-PT" b="1" dirty="0">
                <a:latin typeface="News Gothic MT" panose="020B0503020103020203" pitchFamily="34" charset="0"/>
              </a:rPr>
              <a:t>2023/2024</a:t>
            </a:r>
          </a:p>
        </p:txBody>
      </p:sp>
      <p:pic>
        <p:nvPicPr>
          <p:cNvPr id="6" name="Picture 2" descr="Menu">
            <a:extLst>
              <a:ext uri="{FF2B5EF4-FFF2-40B4-BE49-F238E27FC236}">
                <a16:creationId xmlns:a16="http://schemas.microsoft.com/office/drawing/2014/main" id="{8AA60246-79CA-79BC-452E-483AF97654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21" y="263995"/>
            <a:ext cx="1385328" cy="67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535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Rodapé 3">
            <a:extLst>
              <a:ext uri="{FF2B5EF4-FFF2-40B4-BE49-F238E27FC236}">
                <a16:creationId xmlns:a16="http://schemas.microsoft.com/office/drawing/2014/main" id="{DC066862-ED45-0B4E-88CC-98AACE95519E}"/>
              </a:ext>
            </a:extLst>
          </p:cNvPr>
          <p:cNvSpPr>
            <a:spLocks noGrp="1"/>
          </p:cNvSpPr>
          <p:nvPr>
            <p:ph type="ftr" sz="quarter" idx="11"/>
          </p:nvPr>
        </p:nvSpPr>
        <p:spPr/>
        <p:txBody>
          <a:bodyPr/>
          <a:lstStyle/>
          <a:p>
            <a:r>
              <a:rPr lang="pt-PT" b="1" dirty="0" err="1">
                <a:solidFill>
                  <a:schemeClr val="tx1"/>
                </a:solidFill>
                <a:latin typeface="News Gothic MT" panose="020B0503020103020203" pitchFamily="34" charset="0"/>
              </a:rPr>
              <a:t>regina.sousa@algoritmi.uminho.pt</a:t>
            </a:r>
            <a:endParaRPr lang="pt-PT" b="1" dirty="0">
              <a:solidFill>
                <a:schemeClr val="tx1"/>
              </a:solidFill>
              <a:latin typeface="News Gothic MT" panose="020B0503020103020203" pitchFamily="34" charset="0"/>
            </a:endParaRPr>
          </a:p>
        </p:txBody>
      </p:sp>
      <p:sp>
        <p:nvSpPr>
          <p:cNvPr id="5" name="Marcador de Posição do Número do Diapositivo 4">
            <a:extLst>
              <a:ext uri="{FF2B5EF4-FFF2-40B4-BE49-F238E27FC236}">
                <a16:creationId xmlns:a16="http://schemas.microsoft.com/office/drawing/2014/main" id="{984CA7FC-8467-634F-A82C-BC5817D44AEC}"/>
              </a:ext>
            </a:extLst>
          </p:cNvPr>
          <p:cNvSpPr>
            <a:spLocks noGrp="1"/>
          </p:cNvSpPr>
          <p:nvPr>
            <p:ph type="sldNum" sz="quarter" idx="12"/>
          </p:nvPr>
        </p:nvSpPr>
        <p:spPr/>
        <p:txBody>
          <a:bodyPr/>
          <a:lstStyle/>
          <a:p>
            <a:fld id="{3BF0F74B-A758-0542-82E3-C2CAB1C90F06}" type="slidenum">
              <a:rPr lang="pt-PT" b="1" smtClean="0">
                <a:solidFill>
                  <a:schemeClr val="tx1"/>
                </a:solidFill>
                <a:latin typeface="News Gothic MT" panose="020B0503020103020203" pitchFamily="34" charset="0"/>
              </a:rPr>
              <a:t>25</a:t>
            </a:fld>
            <a:endParaRPr lang="pt-PT" b="1">
              <a:solidFill>
                <a:schemeClr val="tx1"/>
              </a:solidFill>
              <a:latin typeface="News Gothic MT" panose="020B0503020103020203" pitchFamily="34" charset="0"/>
            </a:endParaRPr>
          </a:p>
        </p:txBody>
      </p:sp>
      <p:sp>
        <p:nvSpPr>
          <p:cNvPr id="8" name="Marcador de Posição do Rodapé 3">
            <a:extLst>
              <a:ext uri="{FF2B5EF4-FFF2-40B4-BE49-F238E27FC236}">
                <a16:creationId xmlns:a16="http://schemas.microsoft.com/office/drawing/2014/main" id="{478E0CF3-46D4-7447-BBDB-1CC8C2D5F8F4}"/>
              </a:ext>
            </a:extLst>
          </p:cNvPr>
          <p:cNvSpPr txBox="1">
            <a:spLocks/>
          </p:cNvSpPr>
          <p:nvPr/>
        </p:nvSpPr>
        <p:spPr>
          <a:xfrm>
            <a:off x="838200" y="6356350"/>
            <a:ext cx="4114800"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b="1" dirty="0">
                <a:solidFill>
                  <a:schemeClr val="tx1"/>
                </a:solidFill>
                <a:latin typeface="News Gothic MT" panose="020B0503020103020203" pitchFamily="34" charset="0"/>
              </a:rPr>
              <a:t>Universidade do Minho</a:t>
            </a:r>
          </a:p>
        </p:txBody>
      </p:sp>
      <p:sp>
        <p:nvSpPr>
          <p:cNvPr id="14" name="Retângulo 13">
            <a:extLst>
              <a:ext uri="{FF2B5EF4-FFF2-40B4-BE49-F238E27FC236}">
                <a16:creationId xmlns:a16="http://schemas.microsoft.com/office/drawing/2014/main" id="{266032A3-7EEE-3541-B9EB-93C80B426467}"/>
              </a:ext>
            </a:extLst>
          </p:cNvPr>
          <p:cNvSpPr/>
          <p:nvPr/>
        </p:nvSpPr>
        <p:spPr>
          <a:xfrm>
            <a:off x="178217" y="1166784"/>
            <a:ext cx="1572354" cy="523220"/>
          </a:xfrm>
          <a:prstGeom prst="rect">
            <a:avLst/>
          </a:prstGeom>
        </p:spPr>
        <p:txBody>
          <a:bodyPr wrap="none">
            <a:spAutoFit/>
          </a:bodyPr>
          <a:lstStyle/>
          <a:p>
            <a:r>
              <a:rPr lang="pt-PT" sz="2800" b="1" dirty="0">
                <a:latin typeface="News Gothic MT" panose="020B0503020103020203" pitchFamily="34" charset="0"/>
              </a:rPr>
              <a:t>Funções</a:t>
            </a:r>
          </a:p>
        </p:txBody>
      </p:sp>
      <p:sp>
        <p:nvSpPr>
          <p:cNvPr id="20" name="Seta: Para Baixo 25">
            <a:extLst>
              <a:ext uri="{FF2B5EF4-FFF2-40B4-BE49-F238E27FC236}">
                <a16:creationId xmlns:a16="http://schemas.microsoft.com/office/drawing/2014/main" id="{34CEF753-D155-3E48-B3A6-77B7D442F886}"/>
              </a:ext>
            </a:extLst>
          </p:cNvPr>
          <p:cNvSpPr/>
          <p:nvPr/>
        </p:nvSpPr>
        <p:spPr>
          <a:xfrm rot="16200000">
            <a:off x="457936" y="1836159"/>
            <a:ext cx="259906" cy="500627"/>
          </a:xfrm>
          <a:prstGeom prst="downArrow">
            <a:avLst>
              <a:gd name="adj1" fmla="val 36364"/>
              <a:gd name="adj2" fmla="val 59579"/>
            </a:avLst>
          </a:prstGeom>
          <a:solidFill>
            <a:srgbClr val="2AA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News Gothic MT" panose="020B0503020103020203" pitchFamily="34" charset="0"/>
            </a:endParaRPr>
          </a:p>
        </p:txBody>
      </p:sp>
      <p:sp>
        <p:nvSpPr>
          <p:cNvPr id="21" name="CaixaDeTexto 20">
            <a:extLst>
              <a:ext uri="{FF2B5EF4-FFF2-40B4-BE49-F238E27FC236}">
                <a16:creationId xmlns:a16="http://schemas.microsoft.com/office/drawing/2014/main" id="{BE16873A-17F1-B0C0-0B07-136B5F3F7DE1}"/>
              </a:ext>
            </a:extLst>
          </p:cNvPr>
          <p:cNvSpPr txBox="1"/>
          <p:nvPr/>
        </p:nvSpPr>
        <p:spPr>
          <a:xfrm>
            <a:off x="1053547" y="1571875"/>
            <a:ext cx="14401797" cy="626069"/>
          </a:xfrm>
          <a:prstGeom prst="rect">
            <a:avLst/>
          </a:prstGeom>
        </p:spPr>
        <p:txBody>
          <a:bodyPr wrap="square" lIns="0" tIns="0" rIns="0" bIns="0" rtlCol="0" anchor="t">
            <a:spAutoFit/>
          </a:bodyPr>
          <a:lstStyle>
            <a:defPPr>
              <a:defRPr lang="en-US"/>
            </a:defPPr>
            <a:lvl1pPr>
              <a:lnSpc>
                <a:spcPts val="5880"/>
              </a:lnSpc>
              <a:defRPr sz="6000">
                <a:latin typeface="DM Sans"/>
              </a:defRPr>
            </a:lvl1pPr>
          </a:lstStyle>
          <a:p>
            <a:r>
              <a:rPr lang="pt-PT" sz="1600" b="1" u="sng" dirty="0">
                <a:solidFill>
                  <a:srgbClr val="00B050"/>
                </a:solidFill>
                <a:latin typeface="News Gothic MT" panose="020B0503020103020203" pitchFamily="34" charset="0"/>
              </a:rPr>
              <a:t>Sintaxe</a:t>
            </a:r>
          </a:p>
        </p:txBody>
      </p:sp>
      <p:sp>
        <p:nvSpPr>
          <p:cNvPr id="16" name="CaixaDeTexto 15">
            <a:extLst>
              <a:ext uri="{FF2B5EF4-FFF2-40B4-BE49-F238E27FC236}">
                <a16:creationId xmlns:a16="http://schemas.microsoft.com/office/drawing/2014/main" id="{3B353354-510B-87E7-8200-B5A2D0963029}"/>
              </a:ext>
            </a:extLst>
          </p:cNvPr>
          <p:cNvSpPr txBox="1"/>
          <p:nvPr/>
        </p:nvSpPr>
        <p:spPr>
          <a:xfrm>
            <a:off x="695050" y="2408812"/>
            <a:ext cx="2148818" cy="415370"/>
          </a:xfrm>
          <a:prstGeom prst="rect">
            <a:avLst/>
          </a:prstGeom>
          <a:noFill/>
        </p:spPr>
        <p:txBody>
          <a:bodyPr wrap="square">
            <a:spAutoFit/>
          </a:bodyPr>
          <a:lstStyle>
            <a:defPPr>
              <a:defRPr lang="en-US"/>
            </a:defPPr>
            <a:lvl1pPr algn="just">
              <a:lnSpc>
                <a:spcPct val="150000"/>
              </a:lnSpc>
              <a:defRPr sz="2400">
                <a:latin typeface="DM Sans" pitchFamily="2" charset="0"/>
              </a:defRPr>
            </a:lvl1pPr>
          </a:lstStyle>
          <a:p>
            <a:r>
              <a:rPr lang="pt-PT" sz="1600" b="1" dirty="0">
                <a:latin typeface="News Gothic MT" panose="020B0503020103020203" pitchFamily="34" charset="0"/>
              </a:rPr>
              <a:t>CREATE FUNCTION</a:t>
            </a:r>
          </a:p>
        </p:txBody>
      </p:sp>
      <p:sp>
        <p:nvSpPr>
          <p:cNvPr id="2" name="Retângulo 1">
            <a:extLst>
              <a:ext uri="{FF2B5EF4-FFF2-40B4-BE49-F238E27FC236}">
                <a16:creationId xmlns:a16="http://schemas.microsoft.com/office/drawing/2014/main" id="{7E3982E1-75A5-081D-A219-90576613EE39}"/>
              </a:ext>
            </a:extLst>
          </p:cNvPr>
          <p:cNvSpPr/>
          <p:nvPr/>
        </p:nvSpPr>
        <p:spPr>
          <a:xfrm>
            <a:off x="695050" y="3035050"/>
            <a:ext cx="6096000" cy="2585323"/>
          </a:xfrm>
          <a:prstGeom prst="rect">
            <a:avLst/>
          </a:prstGeom>
        </p:spPr>
        <p:txBody>
          <a:bodyPr>
            <a:spAutoFit/>
          </a:bodyPr>
          <a:lstStyle/>
          <a:p>
            <a:r>
              <a:rPr lang="pt-PT" dirty="0"/>
              <a:t>DELIMITER $$ </a:t>
            </a:r>
          </a:p>
          <a:p>
            <a:r>
              <a:rPr lang="pt-PT" dirty="0"/>
              <a:t>	CREATE FUNCTION </a:t>
            </a:r>
            <a:r>
              <a:rPr lang="pt-PT" dirty="0" err="1"/>
              <a:t>function_name</a:t>
            </a:r>
            <a:r>
              <a:rPr lang="pt-PT" dirty="0"/>
              <a:t>( param1, 			param2,… ) </a:t>
            </a:r>
          </a:p>
          <a:p>
            <a:r>
              <a:rPr lang="pt-PT" dirty="0"/>
              <a:t>	RETURNS </a:t>
            </a:r>
            <a:r>
              <a:rPr lang="pt-PT" dirty="0" err="1"/>
              <a:t>datatype</a:t>
            </a:r>
            <a:r>
              <a:rPr lang="pt-PT" dirty="0"/>
              <a:t> </a:t>
            </a:r>
          </a:p>
          <a:p>
            <a:r>
              <a:rPr lang="pt-PT" dirty="0"/>
              <a:t>	[NOT] DETERMINISTIC </a:t>
            </a:r>
          </a:p>
          <a:p>
            <a:r>
              <a:rPr lang="pt-PT" dirty="0"/>
              <a:t>	BEGIN </a:t>
            </a:r>
          </a:p>
          <a:p>
            <a:r>
              <a:rPr lang="pt-PT" dirty="0"/>
              <a:t>		-- </a:t>
            </a:r>
            <a:r>
              <a:rPr lang="pt-PT" dirty="0" err="1"/>
              <a:t>statements</a:t>
            </a:r>
            <a:r>
              <a:rPr lang="pt-PT" dirty="0"/>
              <a:t> </a:t>
            </a:r>
          </a:p>
          <a:p>
            <a:r>
              <a:rPr lang="pt-PT" dirty="0"/>
              <a:t>	END $$ </a:t>
            </a:r>
          </a:p>
          <a:p>
            <a:r>
              <a:rPr lang="pt-PT" dirty="0"/>
              <a:t>DELIMITER ;</a:t>
            </a:r>
          </a:p>
        </p:txBody>
      </p:sp>
      <p:sp>
        <p:nvSpPr>
          <p:cNvPr id="15" name="CaixaDeTexto 14">
            <a:extLst>
              <a:ext uri="{FF2B5EF4-FFF2-40B4-BE49-F238E27FC236}">
                <a16:creationId xmlns:a16="http://schemas.microsoft.com/office/drawing/2014/main" id="{4C241EF0-1137-99C0-DF0A-C8487A88DDF0}"/>
              </a:ext>
            </a:extLst>
          </p:cNvPr>
          <p:cNvSpPr txBox="1"/>
          <p:nvPr/>
        </p:nvSpPr>
        <p:spPr>
          <a:xfrm>
            <a:off x="6275127" y="2299073"/>
            <a:ext cx="2148818" cy="415370"/>
          </a:xfrm>
          <a:prstGeom prst="rect">
            <a:avLst/>
          </a:prstGeom>
          <a:noFill/>
        </p:spPr>
        <p:txBody>
          <a:bodyPr wrap="square">
            <a:spAutoFit/>
          </a:bodyPr>
          <a:lstStyle>
            <a:defPPr>
              <a:defRPr lang="en-US"/>
            </a:defPPr>
            <a:lvl1pPr algn="just">
              <a:lnSpc>
                <a:spcPct val="150000"/>
              </a:lnSpc>
              <a:defRPr sz="2400">
                <a:latin typeface="DM Sans" pitchFamily="2" charset="0"/>
              </a:defRPr>
            </a:lvl1pPr>
          </a:lstStyle>
          <a:p>
            <a:r>
              <a:rPr lang="pt-PT" sz="1600" b="1" dirty="0">
                <a:latin typeface="News Gothic MT" panose="020B0503020103020203" pitchFamily="34" charset="0"/>
              </a:rPr>
              <a:t>DROP FUNCTION</a:t>
            </a:r>
          </a:p>
        </p:txBody>
      </p:sp>
      <p:sp>
        <p:nvSpPr>
          <p:cNvPr id="3" name="Retângulo 2">
            <a:extLst>
              <a:ext uri="{FF2B5EF4-FFF2-40B4-BE49-F238E27FC236}">
                <a16:creationId xmlns:a16="http://schemas.microsoft.com/office/drawing/2014/main" id="{AA22833D-BE98-3AA6-DE67-471C9959006B}"/>
              </a:ext>
            </a:extLst>
          </p:cNvPr>
          <p:cNvSpPr/>
          <p:nvPr/>
        </p:nvSpPr>
        <p:spPr>
          <a:xfrm>
            <a:off x="6275127" y="3265754"/>
            <a:ext cx="4342214" cy="369332"/>
          </a:xfrm>
          <a:prstGeom prst="rect">
            <a:avLst/>
          </a:prstGeom>
        </p:spPr>
        <p:txBody>
          <a:bodyPr wrap="none">
            <a:spAutoFit/>
          </a:bodyPr>
          <a:lstStyle/>
          <a:p>
            <a:r>
              <a:rPr lang="pt-PT" dirty="0"/>
              <a:t>DROP FUNCTION [IF EXISTS] </a:t>
            </a:r>
            <a:r>
              <a:rPr lang="pt-PT" dirty="0" err="1"/>
              <a:t>function_name</a:t>
            </a:r>
            <a:r>
              <a:rPr lang="pt-PT" dirty="0"/>
              <a:t>;</a:t>
            </a:r>
          </a:p>
        </p:txBody>
      </p:sp>
      <p:sp>
        <p:nvSpPr>
          <p:cNvPr id="6" name="Subtítulo 2">
            <a:extLst>
              <a:ext uri="{FF2B5EF4-FFF2-40B4-BE49-F238E27FC236}">
                <a16:creationId xmlns:a16="http://schemas.microsoft.com/office/drawing/2014/main" id="{B598C950-EB02-82FC-7252-B871A253BC8C}"/>
              </a:ext>
            </a:extLst>
          </p:cNvPr>
          <p:cNvSpPr txBox="1">
            <a:spLocks/>
          </p:cNvSpPr>
          <p:nvPr/>
        </p:nvSpPr>
        <p:spPr>
          <a:xfrm>
            <a:off x="1658893" y="408118"/>
            <a:ext cx="9144000" cy="369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PT" sz="1600">
                <a:latin typeface="News Gothic MT" panose="020B0503020103020203" pitchFamily="34" charset="0"/>
              </a:rPr>
              <a:t>Licenciatura em Ciências da Computação</a:t>
            </a:r>
            <a:endParaRPr lang="pt-PT" sz="1600" dirty="0">
              <a:latin typeface="News Gothic MT" panose="020B0503020103020203" pitchFamily="34" charset="0"/>
            </a:endParaRPr>
          </a:p>
        </p:txBody>
      </p:sp>
      <p:sp>
        <p:nvSpPr>
          <p:cNvPr id="7" name="Retângulo 6">
            <a:extLst>
              <a:ext uri="{FF2B5EF4-FFF2-40B4-BE49-F238E27FC236}">
                <a16:creationId xmlns:a16="http://schemas.microsoft.com/office/drawing/2014/main" id="{BC2B6E63-6AE2-55D9-D44A-E3F9CBC694FA}"/>
              </a:ext>
            </a:extLst>
          </p:cNvPr>
          <p:cNvSpPr/>
          <p:nvPr/>
        </p:nvSpPr>
        <p:spPr>
          <a:xfrm>
            <a:off x="10498699" y="405709"/>
            <a:ext cx="1468672" cy="369332"/>
          </a:xfrm>
          <a:prstGeom prst="rect">
            <a:avLst/>
          </a:prstGeom>
        </p:spPr>
        <p:txBody>
          <a:bodyPr wrap="none">
            <a:spAutoFit/>
          </a:bodyPr>
          <a:lstStyle/>
          <a:p>
            <a:pPr algn="ctr"/>
            <a:r>
              <a:rPr lang="pt-PT" b="1" dirty="0">
                <a:latin typeface="News Gothic MT" panose="020B0503020103020203" pitchFamily="34" charset="0"/>
              </a:rPr>
              <a:t>2023/2024</a:t>
            </a:r>
          </a:p>
        </p:txBody>
      </p:sp>
      <p:pic>
        <p:nvPicPr>
          <p:cNvPr id="9" name="Picture 2" descr="Menu">
            <a:extLst>
              <a:ext uri="{FF2B5EF4-FFF2-40B4-BE49-F238E27FC236}">
                <a16:creationId xmlns:a16="http://schemas.microsoft.com/office/drawing/2014/main" id="{87AA828B-2339-29BA-3FE1-634B87487C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21" y="263995"/>
            <a:ext cx="1385328" cy="67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112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Rodapé 3">
            <a:extLst>
              <a:ext uri="{FF2B5EF4-FFF2-40B4-BE49-F238E27FC236}">
                <a16:creationId xmlns:a16="http://schemas.microsoft.com/office/drawing/2014/main" id="{DC066862-ED45-0B4E-88CC-98AACE95519E}"/>
              </a:ext>
            </a:extLst>
          </p:cNvPr>
          <p:cNvSpPr>
            <a:spLocks noGrp="1"/>
          </p:cNvSpPr>
          <p:nvPr>
            <p:ph type="ftr" sz="quarter" idx="11"/>
          </p:nvPr>
        </p:nvSpPr>
        <p:spPr/>
        <p:txBody>
          <a:bodyPr/>
          <a:lstStyle/>
          <a:p>
            <a:r>
              <a:rPr lang="pt-PT" b="1" dirty="0" err="1">
                <a:solidFill>
                  <a:schemeClr val="tx1"/>
                </a:solidFill>
                <a:latin typeface="News Gothic MT" panose="020B0503020103020203" pitchFamily="34" charset="0"/>
              </a:rPr>
              <a:t>regina.sousa@algoritmi.uminho.pt</a:t>
            </a:r>
            <a:endParaRPr lang="pt-PT" b="1" dirty="0">
              <a:solidFill>
                <a:schemeClr val="tx1"/>
              </a:solidFill>
              <a:latin typeface="News Gothic MT" panose="020B0503020103020203" pitchFamily="34" charset="0"/>
            </a:endParaRPr>
          </a:p>
        </p:txBody>
      </p:sp>
      <p:sp>
        <p:nvSpPr>
          <p:cNvPr id="5" name="Marcador de Posição do Número do Diapositivo 4">
            <a:extLst>
              <a:ext uri="{FF2B5EF4-FFF2-40B4-BE49-F238E27FC236}">
                <a16:creationId xmlns:a16="http://schemas.microsoft.com/office/drawing/2014/main" id="{984CA7FC-8467-634F-A82C-BC5817D44AEC}"/>
              </a:ext>
            </a:extLst>
          </p:cNvPr>
          <p:cNvSpPr>
            <a:spLocks noGrp="1"/>
          </p:cNvSpPr>
          <p:nvPr>
            <p:ph type="sldNum" sz="quarter" idx="12"/>
          </p:nvPr>
        </p:nvSpPr>
        <p:spPr/>
        <p:txBody>
          <a:bodyPr/>
          <a:lstStyle/>
          <a:p>
            <a:fld id="{3BF0F74B-A758-0542-82E3-C2CAB1C90F06}" type="slidenum">
              <a:rPr lang="pt-PT" b="1" smtClean="0">
                <a:solidFill>
                  <a:schemeClr val="tx1"/>
                </a:solidFill>
                <a:latin typeface="News Gothic MT" panose="020B0503020103020203" pitchFamily="34" charset="0"/>
              </a:rPr>
              <a:t>26</a:t>
            </a:fld>
            <a:endParaRPr lang="pt-PT" b="1">
              <a:solidFill>
                <a:schemeClr val="tx1"/>
              </a:solidFill>
              <a:latin typeface="News Gothic MT" panose="020B0503020103020203" pitchFamily="34" charset="0"/>
            </a:endParaRPr>
          </a:p>
        </p:txBody>
      </p:sp>
      <p:sp>
        <p:nvSpPr>
          <p:cNvPr id="8" name="Marcador de Posição do Rodapé 3">
            <a:extLst>
              <a:ext uri="{FF2B5EF4-FFF2-40B4-BE49-F238E27FC236}">
                <a16:creationId xmlns:a16="http://schemas.microsoft.com/office/drawing/2014/main" id="{478E0CF3-46D4-7447-BBDB-1CC8C2D5F8F4}"/>
              </a:ext>
            </a:extLst>
          </p:cNvPr>
          <p:cNvSpPr txBox="1">
            <a:spLocks/>
          </p:cNvSpPr>
          <p:nvPr/>
        </p:nvSpPr>
        <p:spPr>
          <a:xfrm>
            <a:off x="838200" y="6356350"/>
            <a:ext cx="4114800"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b="1" dirty="0">
                <a:solidFill>
                  <a:schemeClr val="tx1"/>
                </a:solidFill>
                <a:latin typeface="News Gothic MT" panose="020B0503020103020203" pitchFamily="34" charset="0"/>
              </a:rPr>
              <a:t>Universidade do Minho</a:t>
            </a:r>
          </a:p>
        </p:txBody>
      </p:sp>
      <p:sp>
        <p:nvSpPr>
          <p:cNvPr id="14" name="Retângulo 13">
            <a:extLst>
              <a:ext uri="{FF2B5EF4-FFF2-40B4-BE49-F238E27FC236}">
                <a16:creationId xmlns:a16="http://schemas.microsoft.com/office/drawing/2014/main" id="{266032A3-7EEE-3541-B9EB-93C80B426467}"/>
              </a:ext>
            </a:extLst>
          </p:cNvPr>
          <p:cNvSpPr/>
          <p:nvPr/>
        </p:nvSpPr>
        <p:spPr>
          <a:xfrm>
            <a:off x="178217" y="1166784"/>
            <a:ext cx="3379130" cy="523220"/>
          </a:xfrm>
          <a:prstGeom prst="rect">
            <a:avLst/>
          </a:prstGeom>
        </p:spPr>
        <p:txBody>
          <a:bodyPr wrap="none">
            <a:spAutoFit/>
          </a:bodyPr>
          <a:lstStyle/>
          <a:p>
            <a:r>
              <a:rPr lang="pt-PT" sz="2800" b="1" dirty="0">
                <a:latin typeface="News Gothic MT" panose="020B0503020103020203" pitchFamily="34" charset="0"/>
              </a:rPr>
              <a:t>Gatilhos (</a:t>
            </a:r>
            <a:r>
              <a:rPr lang="pt-PT" sz="2800" b="1" dirty="0" err="1">
                <a:latin typeface="News Gothic MT" panose="020B0503020103020203" pitchFamily="34" charset="0"/>
              </a:rPr>
              <a:t>Triggers</a:t>
            </a:r>
            <a:r>
              <a:rPr lang="pt-PT" sz="2800" b="1" dirty="0">
                <a:latin typeface="News Gothic MT" panose="020B0503020103020203" pitchFamily="34" charset="0"/>
              </a:rPr>
              <a:t>)</a:t>
            </a:r>
          </a:p>
        </p:txBody>
      </p:sp>
      <p:sp>
        <p:nvSpPr>
          <p:cNvPr id="20" name="Seta: Para Baixo 25">
            <a:extLst>
              <a:ext uri="{FF2B5EF4-FFF2-40B4-BE49-F238E27FC236}">
                <a16:creationId xmlns:a16="http://schemas.microsoft.com/office/drawing/2014/main" id="{34CEF753-D155-3E48-B3A6-77B7D442F886}"/>
              </a:ext>
            </a:extLst>
          </p:cNvPr>
          <p:cNvSpPr/>
          <p:nvPr/>
        </p:nvSpPr>
        <p:spPr>
          <a:xfrm rot="16200000">
            <a:off x="457936" y="1836159"/>
            <a:ext cx="259906" cy="500627"/>
          </a:xfrm>
          <a:prstGeom prst="downArrow">
            <a:avLst>
              <a:gd name="adj1" fmla="val 36364"/>
              <a:gd name="adj2" fmla="val 59579"/>
            </a:avLst>
          </a:prstGeom>
          <a:solidFill>
            <a:srgbClr val="2AA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News Gothic MT" panose="020B0503020103020203" pitchFamily="34" charset="0"/>
            </a:endParaRPr>
          </a:p>
        </p:txBody>
      </p:sp>
      <p:sp>
        <p:nvSpPr>
          <p:cNvPr id="21" name="CaixaDeTexto 20">
            <a:extLst>
              <a:ext uri="{FF2B5EF4-FFF2-40B4-BE49-F238E27FC236}">
                <a16:creationId xmlns:a16="http://schemas.microsoft.com/office/drawing/2014/main" id="{BE16873A-17F1-B0C0-0B07-136B5F3F7DE1}"/>
              </a:ext>
            </a:extLst>
          </p:cNvPr>
          <p:cNvSpPr txBox="1"/>
          <p:nvPr/>
        </p:nvSpPr>
        <p:spPr>
          <a:xfrm>
            <a:off x="1053547" y="1571875"/>
            <a:ext cx="14401797" cy="626069"/>
          </a:xfrm>
          <a:prstGeom prst="rect">
            <a:avLst/>
          </a:prstGeom>
        </p:spPr>
        <p:txBody>
          <a:bodyPr wrap="square" lIns="0" tIns="0" rIns="0" bIns="0" rtlCol="0" anchor="t">
            <a:spAutoFit/>
          </a:bodyPr>
          <a:lstStyle>
            <a:defPPr>
              <a:defRPr lang="en-US"/>
            </a:defPPr>
            <a:lvl1pPr>
              <a:lnSpc>
                <a:spcPts val="5880"/>
              </a:lnSpc>
              <a:defRPr sz="6000">
                <a:latin typeface="DM Sans"/>
              </a:defRPr>
            </a:lvl1pPr>
          </a:lstStyle>
          <a:p>
            <a:r>
              <a:rPr lang="pt-PT" sz="1600" b="1" u="sng" dirty="0">
                <a:solidFill>
                  <a:srgbClr val="00B050"/>
                </a:solidFill>
                <a:latin typeface="News Gothic MT" panose="020B0503020103020203" pitchFamily="34" charset="0"/>
              </a:rPr>
              <a:t>O que é um </a:t>
            </a:r>
            <a:r>
              <a:rPr lang="pt-PT" sz="1600" b="1" u="sng" dirty="0" err="1">
                <a:solidFill>
                  <a:srgbClr val="00B050"/>
                </a:solidFill>
                <a:latin typeface="News Gothic MT" panose="020B0503020103020203" pitchFamily="34" charset="0"/>
              </a:rPr>
              <a:t>trigger</a:t>
            </a:r>
            <a:r>
              <a:rPr lang="pt-PT" sz="1600" b="1" u="sng" dirty="0">
                <a:solidFill>
                  <a:srgbClr val="00B050"/>
                </a:solidFill>
                <a:latin typeface="News Gothic MT" panose="020B0503020103020203" pitchFamily="34" charset="0"/>
              </a:rPr>
              <a:t>?</a:t>
            </a:r>
          </a:p>
        </p:txBody>
      </p:sp>
      <p:sp>
        <p:nvSpPr>
          <p:cNvPr id="16" name="CaixaDeTexto 15">
            <a:extLst>
              <a:ext uri="{FF2B5EF4-FFF2-40B4-BE49-F238E27FC236}">
                <a16:creationId xmlns:a16="http://schemas.microsoft.com/office/drawing/2014/main" id="{3B353354-510B-87E7-8200-B5A2D0963029}"/>
              </a:ext>
            </a:extLst>
          </p:cNvPr>
          <p:cNvSpPr txBox="1"/>
          <p:nvPr/>
        </p:nvSpPr>
        <p:spPr>
          <a:xfrm>
            <a:off x="695050" y="2408812"/>
            <a:ext cx="10658750" cy="1523366"/>
          </a:xfrm>
          <a:prstGeom prst="rect">
            <a:avLst/>
          </a:prstGeom>
          <a:noFill/>
        </p:spPr>
        <p:txBody>
          <a:bodyPr wrap="square">
            <a:spAutoFit/>
          </a:bodyPr>
          <a:lstStyle>
            <a:defPPr>
              <a:defRPr lang="en-US"/>
            </a:defPPr>
            <a:lvl1pPr algn="just">
              <a:lnSpc>
                <a:spcPct val="150000"/>
              </a:lnSpc>
              <a:defRPr sz="2400">
                <a:latin typeface="DM Sans" pitchFamily="2" charset="0"/>
              </a:defRPr>
            </a:lvl1pPr>
          </a:lstStyle>
          <a:p>
            <a:r>
              <a:rPr lang="pt-PT" sz="1600" dirty="0">
                <a:latin typeface="News Gothic MT" panose="020B0503020103020203" pitchFamily="34" charset="0"/>
              </a:rPr>
              <a:t>Um </a:t>
            </a:r>
            <a:r>
              <a:rPr lang="pt-PT" sz="1600" i="1" dirty="0" err="1">
                <a:latin typeface="News Gothic MT" panose="020B0503020103020203" pitchFamily="34" charset="0"/>
              </a:rPr>
              <a:t>trigger</a:t>
            </a:r>
            <a:r>
              <a:rPr lang="pt-PT" sz="1600" dirty="0">
                <a:latin typeface="News Gothic MT" panose="020B0503020103020203" pitchFamily="34" charset="0"/>
              </a:rPr>
              <a:t> é um conjunto de ações que são executadas automaticamente quando uma operação de alteração especificada (instrução SQL INSERT, UPDATE, ou DELETE) é executada sobre uma tabela especificada. Os </a:t>
            </a:r>
            <a:r>
              <a:rPr lang="pt-PT" sz="1600" i="1" dirty="0" err="1">
                <a:latin typeface="News Gothic MT" panose="020B0503020103020203" pitchFamily="34" charset="0"/>
              </a:rPr>
              <a:t>triggers</a:t>
            </a:r>
            <a:r>
              <a:rPr lang="pt-PT" sz="1600" dirty="0">
                <a:latin typeface="News Gothic MT" panose="020B0503020103020203" pitchFamily="34" charset="0"/>
              </a:rPr>
              <a:t> são úteis para tarefas como a aplicação de regras comerciais ou até para validação de dados quando inseridos na base de dados.</a:t>
            </a:r>
          </a:p>
        </p:txBody>
      </p:sp>
      <p:sp>
        <p:nvSpPr>
          <p:cNvPr id="2" name="Subtítulo 2">
            <a:extLst>
              <a:ext uri="{FF2B5EF4-FFF2-40B4-BE49-F238E27FC236}">
                <a16:creationId xmlns:a16="http://schemas.microsoft.com/office/drawing/2014/main" id="{10664942-7C0C-AFD1-2C28-B7EF61160DC0}"/>
              </a:ext>
            </a:extLst>
          </p:cNvPr>
          <p:cNvSpPr txBox="1">
            <a:spLocks/>
          </p:cNvSpPr>
          <p:nvPr/>
        </p:nvSpPr>
        <p:spPr>
          <a:xfrm>
            <a:off x="1658893" y="408118"/>
            <a:ext cx="9144000" cy="369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PT" sz="1600">
                <a:latin typeface="News Gothic MT" panose="020B0503020103020203" pitchFamily="34" charset="0"/>
              </a:rPr>
              <a:t>Licenciatura em Ciências da Computação</a:t>
            </a:r>
            <a:endParaRPr lang="pt-PT" sz="1600" dirty="0">
              <a:latin typeface="News Gothic MT" panose="020B0503020103020203" pitchFamily="34" charset="0"/>
            </a:endParaRPr>
          </a:p>
        </p:txBody>
      </p:sp>
      <p:sp>
        <p:nvSpPr>
          <p:cNvPr id="3" name="Retângulo 2">
            <a:extLst>
              <a:ext uri="{FF2B5EF4-FFF2-40B4-BE49-F238E27FC236}">
                <a16:creationId xmlns:a16="http://schemas.microsoft.com/office/drawing/2014/main" id="{F1A74A09-1312-F4A2-CA1D-8B985005B4F2}"/>
              </a:ext>
            </a:extLst>
          </p:cNvPr>
          <p:cNvSpPr/>
          <p:nvPr/>
        </p:nvSpPr>
        <p:spPr>
          <a:xfrm>
            <a:off x="10498699" y="405709"/>
            <a:ext cx="1468672" cy="369332"/>
          </a:xfrm>
          <a:prstGeom prst="rect">
            <a:avLst/>
          </a:prstGeom>
        </p:spPr>
        <p:txBody>
          <a:bodyPr wrap="none">
            <a:spAutoFit/>
          </a:bodyPr>
          <a:lstStyle/>
          <a:p>
            <a:pPr algn="ctr"/>
            <a:r>
              <a:rPr lang="pt-PT" b="1" dirty="0">
                <a:latin typeface="News Gothic MT" panose="020B0503020103020203" pitchFamily="34" charset="0"/>
              </a:rPr>
              <a:t>2023/2024</a:t>
            </a:r>
          </a:p>
        </p:txBody>
      </p:sp>
      <p:pic>
        <p:nvPicPr>
          <p:cNvPr id="6" name="Picture 2" descr="Menu">
            <a:extLst>
              <a:ext uri="{FF2B5EF4-FFF2-40B4-BE49-F238E27FC236}">
                <a16:creationId xmlns:a16="http://schemas.microsoft.com/office/drawing/2014/main" id="{6679FE06-59D1-1E82-5C9E-5D0317B4DB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21" y="263995"/>
            <a:ext cx="1385328" cy="67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678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Rodapé 3">
            <a:extLst>
              <a:ext uri="{FF2B5EF4-FFF2-40B4-BE49-F238E27FC236}">
                <a16:creationId xmlns:a16="http://schemas.microsoft.com/office/drawing/2014/main" id="{DC066862-ED45-0B4E-88CC-98AACE95519E}"/>
              </a:ext>
            </a:extLst>
          </p:cNvPr>
          <p:cNvSpPr>
            <a:spLocks noGrp="1"/>
          </p:cNvSpPr>
          <p:nvPr>
            <p:ph type="ftr" sz="quarter" idx="11"/>
          </p:nvPr>
        </p:nvSpPr>
        <p:spPr/>
        <p:txBody>
          <a:bodyPr/>
          <a:lstStyle/>
          <a:p>
            <a:r>
              <a:rPr lang="pt-PT" b="1" dirty="0" err="1">
                <a:solidFill>
                  <a:schemeClr val="tx1"/>
                </a:solidFill>
                <a:latin typeface="News Gothic MT" panose="020B0503020103020203" pitchFamily="34" charset="0"/>
              </a:rPr>
              <a:t>regina.sousa@algoritmi.uminho.pt</a:t>
            </a:r>
            <a:endParaRPr lang="pt-PT" b="1" dirty="0">
              <a:solidFill>
                <a:schemeClr val="tx1"/>
              </a:solidFill>
              <a:latin typeface="News Gothic MT" panose="020B0503020103020203" pitchFamily="34" charset="0"/>
            </a:endParaRPr>
          </a:p>
        </p:txBody>
      </p:sp>
      <p:sp>
        <p:nvSpPr>
          <p:cNvPr id="5" name="Marcador de Posição do Número do Diapositivo 4">
            <a:extLst>
              <a:ext uri="{FF2B5EF4-FFF2-40B4-BE49-F238E27FC236}">
                <a16:creationId xmlns:a16="http://schemas.microsoft.com/office/drawing/2014/main" id="{984CA7FC-8467-634F-A82C-BC5817D44AEC}"/>
              </a:ext>
            </a:extLst>
          </p:cNvPr>
          <p:cNvSpPr>
            <a:spLocks noGrp="1"/>
          </p:cNvSpPr>
          <p:nvPr>
            <p:ph type="sldNum" sz="quarter" idx="12"/>
          </p:nvPr>
        </p:nvSpPr>
        <p:spPr/>
        <p:txBody>
          <a:bodyPr/>
          <a:lstStyle/>
          <a:p>
            <a:fld id="{3BF0F74B-A758-0542-82E3-C2CAB1C90F06}" type="slidenum">
              <a:rPr lang="pt-PT" b="1" smtClean="0">
                <a:solidFill>
                  <a:schemeClr val="tx1"/>
                </a:solidFill>
                <a:latin typeface="News Gothic MT" panose="020B0503020103020203" pitchFamily="34" charset="0"/>
              </a:rPr>
              <a:t>27</a:t>
            </a:fld>
            <a:endParaRPr lang="pt-PT" b="1">
              <a:solidFill>
                <a:schemeClr val="tx1"/>
              </a:solidFill>
              <a:latin typeface="News Gothic MT" panose="020B0503020103020203" pitchFamily="34" charset="0"/>
            </a:endParaRPr>
          </a:p>
        </p:txBody>
      </p:sp>
      <p:sp>
        <p:nvSpPr>
          <p:cNvPr id="8" name="Marcador de Posição do Rodapé 3">
            <a:extLst>
              <a:ext uri="{FF2B5EF4-FFF2-40B4-BE49-F238E27FC236}">
                <a16:creationId xmlns:a16="http://schemas.microsoft.com/office/drawing/2014/main" id="{478E0CF3-46D4-7447-BBDB-1CC8C2D5F8F4}"/>
              </a:ext>
            </a:extLst>
          </p:cNvPr>
          <p:cNvSpPr txBox="1">
            <a:spLocks/>
          </p:cNvSpPr>
          <p:nvPr/>
        </p:nvSpPr>
        <p:spPr>
          <a:xfrm>
            <a:off x="838200" y="6356350"/>
            <a:ext cx="4114800"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b="1" dirty="0">
                <a:solidFill>
                  <a:schemeClr val="tx1"/>
                </a:solidFill>
                <a:latin typeface="News Gothic MT" panose="020B0503020103020203" pitchFamily="34" charset="0"/>
              </a:rPr>
              <a:t>Universidade do Minho</a:t>
            </a:r>
          </a:p>
        </p:txBody>
      </p:sp>
      <p:sp>
        <p:nvSpPr>
          <p:cNvPr id="14" name="Retângulo 13">
            <a:extLst>
              <a:ext uri="{FF2B5EF4-FFF2-40B4-BE49-F238E27FC236}">
                <a16:creationId xmlns:a16="http://schemas.microsoft.com/office/drawing/2014/main" id="{266032A3-7EEE-3541-B9EB-93C80B426467}"/>
              </a:ext>
            </a:extLst>
          </p:cNvPr>
          <p:cNvSpPr/>
          <p:nvPr/>
        </p:nvSpPr>
        <p:spPr>
          <a:xfrm>
            <a:off x="178217" y="1166784"/>
            <a:ext cx="3379130" cy="523220"/>
          </a:xfrm>
          <a:prstGeom prst="rect">
            <a:avLst/>
          </a:prstGeom>
        </p:spPr>
        <p:txBody>
          <a:bodyPr wrap="none">
            <a:spAutoFit/>
          </a:bodyPr>
          <a:lstStyle/>
          <a:p>
            <a:r>
              <a:rPr lang="pt-PT" sz="2800" b="1" dirty="0">
                <a:latin typeface="News Gothic MT" panose="020B0503020103020203" pitchFamily="34" charset="0"/>
              </a:rPr>
              <a:t>Gatilhos (</a:t>
            </a:r>
            <a:r>
              <a:rPr lang="pt-PT" sz="2800" b="1" dirty="0" err="1">
                <a:latin typeface="News Gothic MT" panose="020B0503020103020203" pitchFamily="34" charset="0"/>
              </a:rPr>
              <a:t>Triggers</a:t>
            </a:r>
            <a:r>
              <a:rPr lang="pt-PT" sz="2800" b="1" dirty="0">
                <a:latin typeface="News Gothic MT" panose="020B0503020103020203" pitchFamily="34" charset="0"/>
              </a:rPr>
              <a:t>)</a:t>
            </a:r>
          </a:p>
        </p:txBody>
      </p:sp>
      <p:sp>
        <p:nvSpPr>
          <p:cNvPr id="20" name="Seta: Para Baixo 25">
            <a:extLst>
              <a:ext uri="{FF2B5EF4-FFF2-40B4-BE49-F238E27FC236}">
                <a16:creationId xmlns:a16="http://schemas.microsoft.com/office/drawing/2014/main" id="{34CEF753-D155-3E48-B3A6-77B7D442F886}"/>
              </a:ext>
            </a:extLst>
          </p:cNvPr>
          <p:cNvSpPr/>
          <p:nvPr/>
        </p:nvSpPr>
        <p:spPr>
          <a:xfrm rot="16200000">
            <a:off x="457936" y="1836159"/>
            <a:ext cx="259906" cy="500627"/>
          </a:xfrm>
          <a:prstGeom prst="downArrow">
            <a:avLst>
              <a:gd name="adj1" fmla="val 36364"/>
              <a:gd name="adj2" fmla="val 59579"/>
            </a:avLst>
          </a:prstGeom>
          <a:solidFill>
            <a:srgbClr val="2AA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News Gothic MT" panose="020B0503020103020203" pitchFamily="34" charset="0"/>
            </a:endParaRPr>
          </a:p>
        </p:txBody>
      </p:sp>
      <p:sp>
        <p:nvSpPr>
          <p:cNvPr id="21" name="CaixaDeTexto 20">
            <a:extLst>
              <a:ext uri="{FF2B5EF4-FFF2-40B4-BE49-F238E27FC236}">
                <a16:creationId xmlns:a16="http://schemas.microsoft.com/office/drawing/2014/main" id="{BE16873A-17F1-B0C0-0B07-136B5F3F7DE1}"/>
              </a:ext>
            </a:extLst>
          </p:cNvPr>
          <p:cNvSpPr txBox="1"/>
          <p:nvPr/>
        </p:nvSpPr>
        <p:spPr>
          <a:xfrm>
            <a:off x="1053547" y="1571875"/>
            <a:ext cx="14401797" cy="626069"/>
          </a:xfrm>
          <a:prstGeom prst="rect">
            <a:avLst/>
          </a:prstGeom>
        </p:spPr>
        <p:txBody>
          <a:bodyPr wrap="square" lIns="0" tIns="0" rIns="0" bIns="0" rtlCol="0" anchor="t">
            <a:spAutoFit/>
          </a:bodyPr>
          <a:lstStyle>
            <a:defPPr>
              <a:defRPr lang="en-US"/>
            </a:defPPr>
            <a:lvl1pPr>
              <a:lnSpc>
                <a:spcPts val="5880"/>
              </a:lnSpc>
              <a:defRPr sz="6000">
                <a:latin typeface="DM Sans"/>
              </a:defRPr>
            </a:lvl1pPr>
          </a:lstStyle>
          <a:p>
            <a:r>
              <a:rPr lang="pt-PT" sz="1600" b="1" u="sng" dirty="0">
                <a:solidFill>
                  <a:srgbClr val="00B050"/>
                </a:solidFill>
                <a:latin typeface="News Gothic MT" panose="020B0503020103020203" pitchFamily="34" charset="0"/>
              </a:rPr>
              <a:t>Vantagens</a:t>
            </a:r>
          </a:p>
        </p:txBody>
      </p:sp>
      <p:sp>
        <p:nvSpPr>
          <p:cNvPr id="16" name="CaixaDeTexto 15">
            <a:extLst>
              <a:ext uri="{FF2B5EF4-FFF2-40B4-BE49-F238E27FC236}">
                <a16:creationId xmlns:a16="http://schemas.microsoft.com/office/drawing/2014/main" id="{3B353354-510B-87E7-8200-B5A2D0963029}"/>
              </a:ext>
            </a:extLst>
          </p:cNvPr>
          <p:cNvSpPr txBox="1"/>
          <p:nvPr/>
        </p:nvSpPr>
        <p:spPr>
          <a:xfrm>
            <a:off x="695050" y="2408812"/>
            <a:ext cx="10658750" cy="2262029"/>
          </a:xfrm>
          <a:prstGeom prst="rect">
            <a:avLst/>
          </a:prstGeom>
          <a:noFill/>
        </p:spPr>
        <p:txBody>
          <a:bodyPr wrap="square">
            <a:spAutoFit/>
          </a:bodyPr>
          <a:lstStyle>
            <a:defPPr>
              <a:defRPr lang="en-US"/>
            </a:defPPr>
            <a:lvl1pPr algn="just">
              <a:lnSpc>
                <a:spcPct val="150000"/>
              </a:lnSpc>
              <a:defRPr sz="2400">
                <a:latin typeface="DM Sans" pitchFamily="2" charset="0"/>
              </a:defRPr>
            </a:lvl1pPr>
          </a:lstStyle>
          <a:p>
            <a:pPr marL="285750" indent="-285750">
              <a:buFont typeface="Arial" panose="020B0604020202020204" pitchFamily="34" charset="0"/>
              <a:buChar char="•"/>
            </a:pPr>
            <a:r>
              <a:rPr lang="pt-PT" sz="1600" dirty="0">
                <a:latin typeface="News Gothic MT" panose="020B0503020103020203" pitchFamily="34" charset="0"/>
              </a:rPr>
              <a:t>Os gatilhos proporcionam outra forma de verificar a integridade dos dados.</a:t>
            </a:r>
          </a:p>
          <a:p>
            <a:pPr marL="285750" indent="-285750">
              <a:buFont typeface="Arial" panose="020B0604020202020204" pitchFamily="34" charset="0"/>
              <a:buChar char="•"/>
            </a:pPr>
            <a:r>
              <a:rPr lang="pt-PT" sz="1600" dirty="0">
                <a:latin typeface="News Gothic MT" panose="020B0503020103020203" pitchFamily="34" charset="0"/>
              </a:rPr>
              <a:t>Os gatilhos tratam de erros a partir da camada de base de dados.</a:t>
            </a:r>
          </a:p>
          <a:p>
            <a:pPr marL="285750" indent="-285750">
              <a:buFont typeface="Arial" panose="020B0604020202020204" pitchFamily="34" charset="0"/>
              <a:buChar char="•"/>
            </a:pPr>
            <a:r>
              <a:rPr lang="pt-PT" sz="1600" dirty="0">
                <a:latin typeface="News Gothic MT" panose="020B0503020103020203" pitchFamily="34" charset="0"/>
              </a:rPr>
              <a:t>Os gatilhos dão uma forma alternativa de executar tarefas programadas. Ao utilizar os gatilhos, não é necessário esperar que os eventos agendados sejam executados porque os gatilhos são invocados automaticamente antes ou depois de ser feita uma alteração aos dados numa tabela.</a:t>
            </a:r>
          </a:p>
          <a:p>
            <a:pPr marL="285750" indent="-285750">
              <a:buFont typeface="Arial" panose="020B0604020202020204" pitchFamily="34" charset="0"/>
              <a:buChar char="•"/>
            </a:pPr>
            <a:r>
              <a:rPr lang="pt-PT" sz="1600" dirty="0">
                <a:latin typeface="News Gothic MT" panose="020B0503020103020203" pitchFamily="34" charset="0"/>
              </a:rPr>
              <a:t>Os gatilhos podem ser úteis para auditar as alterações dos dados nas tabelas.</a:t>
            </a:r>
          </a:p>
        </p:txBody>
      </p:sp>
      <p:sp>
        <p:nvSpPr>
          <p:cNvPr id="2" name="Subtítulo 2">
            <a:extLst>
              <a:ext uri="{FF2B5EF4-FFF2-40B4-BE49-F238E27FC236}">
                <a16:creationId xmlns:a16="http://schemas.microsoft.com/office/drawing/2014/main" id="{9373A431-87A4-8C87-63DB-6CA508D14336}"/>
              </a:ext>
            </a:extLst>
          </p:cNvPr>
          <p:cNvSpPr txBox="1">
            <a:spLocks/>
          </p:cNvSpPr>
          <p:nvPr/>
        </p:nvSpPr>
        <p:spPr>
          <a:xfrm>
            <a:off x="1658893" y="408118"/>
            <a:ext cx="9144000" cy="369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PT" sz="1600">
                <a:latin typeface="News Gothic MT" panose="020B0503020103020203" pitchFamily="34" charset="0"/>
              </a:rPr>
              <a:t>Licenciatura em Ciências da Computação</a:t>
            </a:r>
            <a:endParaRPr lang="pt-PT" sz="1600" dirty="0">
              <a:latin typeface="News Gothic MT" panose="020B0503020103020203" pitchFamily="34" charset="0"/>
            </a:endParaRPr>
          </a:p>
        </p:txBody>
      </p:sp>
      <p:sp>
        <p:nvSpPr>
          <p:cNvPr id="3" name="Retângulo 2">
            <a:extLst>
              <a:ext uri="{FF2B5EF4-FFF2-40B4-BE49-F238E27FC236}">
                <a16:creationId xmlns:a16="http://schemas.microsoft.com/office/drawing/2014/main" id="{C2291FED-E78C-00FC-F686-0A99BE0D52F0}"/>
              </a:ext>
            </a:extLst>
          </p:cNvPr>
          <p:cNvSpPr/>
          <p:nvPr/>
        </p:nvSpPr>
        <p:spPr>
          <a:xfrm>
            <a:off x="10498699" y="405709"/>
            <a:ext cx="1468672" cy="369332"/>
          </a:xfrm>
          <a:prstGeom prst="rect">
            <a:avLst/>
          </a:prstGeom>
        </p:spPr>
        <p:txBody>
          <a:bodyPr wrap="none">
            <a:spAutoFit/>
          </a:bodyPr>
          <a:lstStyle/>
          <a:p>
            <a:pPr algn="ctr"/>
            <a:r>
              <a:rPr lang="pt-PT" b="1" dirty="0">
                <a:latin typeface="News Gothic MT" panose="020B0503020103020203" pitchFamily="34" charset="0"/>
              </a:rPr>
              <a:t>2023/2024</a:t>
            </a:r>
          </a:p>
        </p:txBody>
      </p:sp>
      <p:pic>
        <p:nvPicPr>
          <p:cNvPr id="6" name="Picture 2" descr="Menu">
            <a:extLst>
              <a:ext uri="{FF2B5EF4-FFF2-40B4-BE49-F238E27FC236}">
                <a16:creationId xmlns:a16="http://schemas.microsoft.com/office/drawing/2014/main" id="{E850A8BF-90BB-C050-4106-92276B1C12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21" y="263995"/>
            <a:ext cx="1385328" cy="67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951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Rodapé 3">
            <a:extLst>
              <a:ext uri="{FF2B5EF4-FFF2-40B4-BE49-F238E27FC236}">
                <a16:creationId xmlns:a16="http://schemas.microsoft.com/office/drawing/2014/main" id="{DC066862-ED45-0B4E-88CC-98AACE95519E}"/>
              </a:ext>
            </a:extLst>
          </p:cNvPr>
          <p:cNvSpPr>
            <a:spLocks noGrp="1"/>
          </p:cNvSpPr>
          <p:nvPr>
            <p:ph type="ftr" sz="quarter" idx="11"/>
          </p:nvPr>
        </p:nvSpPr>
        <p:spPr/>
        <p:txBody>
          <a:bodyPr/>
          <a:lstStyle/>
          <a:p>
            <a:r>
              <a:rPr lang="pt-PT" b="1" dirty="0" err="1">
                <a:solidFill>
                  <a:schemeClr val="tx1"/>
                </a:solidFill>
                <a:latin typeface="News Gothic MT" panose="020B0503020103020203" pitchFamily="34" charset="0"/>
              </a:rPr>
              <a:t>regina.sousa@algoritmi.uminho.pt</a:t>
            </a:r>
            <a:endParaRPr lang="pt-PT" b="1" dirty="0">
              <a:solidFill>
                <a:schemeClr val="tx1"/>
              </a:solidFill>
              <a:latin typeface="News Gothic MT" panose="020B0503020103020203" pitchFamily="34" charset="0"/>
            </a:endParaRPr>
          </a:p>
        </p:txBody>
      </p:sp>
      <p:sp>
        <p:nvSpPr>
          <p:cNvPr id="5" name="Marcador de Posição do Número do Diapositivo 4">
            <a:extLst>
              <a:ext uri="{FF2B5EF4-FFF2-40B4-BE49-F238E27FC236}">
                <a16:creationId xmlns:a16="http://schemas.microsoft.com/office/drawing/2014/main" id="{984CA7FC-8467-634F-A82C-BC5817D44AEC}"/>
              </a:ext>
            </a:extLst>
          </p:cNvPr>
          <p:cNvSpPr>
            <a:spLocks noGrp="1"/>
          </p:cNvSpPr>
          <p:nvPr>
            <p:ph type="sldNum" sz="quarter" idx="12"/>
          </p:nvPr>
        </p:nvSpPr>
        <p:spPr/>
        <p:txBody>
          <a:bodyPr/>
          <a:lstStyle/>
          <a:p>
            <a:fld id="{3BF0F74B-A758-0542-82E3-C2CAB1C90F06}" type="slidenum">
              <a:rPr lang="pt-PT" b="1" smtClean="0">
                <a:solidFill>
                  <a:schemeClr val="tx1"/>
                </a:solidFill>
                <a:latin typeface="News Gothic MT" panose="020B0503020103020203" pitchFamily="34" charset="0"/>
              </a:rPr>
              <a:t>28</a:t>
            </a:fld>
            <a:endParaRPr lang="pt-PT" b="1">
              <a:solidFill>
                <a:schemeClr val="tx1"/>
              </a:solidFill>
              <a:latin typeface="News Gothic MT" panose="020B0503020103020203" pitchFamily="34" charset="0"/>
            </a:endParaRPr>
          </a:p>
        </p:txBody>
      </p:sp>
      <p:sp>
        <p:nvSpPr>
          <p:cNvPr id="8" name="Marcador de Posição do Rodapé 3">
            <a:extLst>
              <a:ext uri="{FF2B5EF4-FFF2-40B4-BE49-F238E27FC236}">
                <a16:creationId xmlns:a16="http://schemas.microsoft.com/office/drawing/2014/main" id="{478E0CF3-46D4-7447-BBDB-1CC8C2D5F8F4}"/>
              </a:ext>
            </a:extLst>
          </p:cNvPr>
          <p:cNvSpPr txBox="1">
            <a:spLocks/>
          </p:cNvSpPr>
          <p:nvPr/>
        </p:nvSpPr>
        <p:spPr>
          <a:xfrm>
            <a:off x="838200" y="6356350"/>
            <a:ext cx="4114800"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b="1" dirty="0">
                <a:solidFill>
                  <a:schemeClr val="tx1"/>
                </a:solidFill>
                <a:latin typeface="News Gothic MT" panose="020B0503020103020203" pitchFamily="34" charset="0"/>
              </a:rPr>
              <a:t>Universidade do Minho</a:t>
            </a:r>
          </a:p>
        </p:txBody>
      </p:sp>
      <p:sp>
        <p:nvSpPr>
          <p:cNvPr id="14" name="Retângulo 13">
            <a:extLst>
              <a:ext uri="{FF2B5EF4-FFF2-40B4-BE49-F238E27FC236}">
                <a16:creationId xmlns:a16="http://schemas.microsoft.com/office/drawing/2014/main" id="{266032A3-7EEE-3541-B9EB-93C80B426467}"/>
              </a:ext>
            </a:extLst>
          </p:cNvPr>
          <p:cNvSpPr/>
          <p:nvPr/>
        </p:nvSpPr>
        <p:spPr>
          <a:xfrm>
            <a:off x="178217" y="1166784"/>
            <a:ext cx="3379130" cy="523220"/>
          </a:xfrm>
          <a:prstGeom prst="rect">
            <a:avLst/>
          </a:prstGeom>
        </p:spPr>
        <p:txBody>
          <a:bodyPr wrap="none">
            <a:spAutoFit/>
          </a:bodyPr>
          <a:lstStyle/>
          <a:p>
            <a:r>
              <a:rPr lang="pt-PT" sz="2800" b="1" dirty="0">
                <a:latin typeface="News Gothic MT" panose="020B0503020103020203" pitchFamily="34" charset="0"/>
              </a:rPr>
              <a:t>Gatilhos (</a:t>
            </a:r>
            <a:r>
              <a:rPr lang="pt-PT" sz="2800" b="1" dirty="0" err="1">
                <a:latin typeface="News Gothic MT" panose="020B0503020103020203" pitchFamily="34" charset="0"/>
              </a:rPr>
              <a:t>Triggers</a:t>
            </a:r>
            <a:r>
              <a:rPr lang="pt-PT" sz="2800" b="1" dirty="0">
                <a:latin typeface="News Gothic MT" panose="020B0503020103020203" pitchFamily="34" charset="0"/>
              </a:rPr>
              <a:t>)</a:t>
            </a:r>
          </a:p>
        </p:txBody>
      </p:sp>
      <p:sp>
        <p:nvSpPr>
          <p:cNvPr id="20" name="Seta: Para Baixo 25">
            <a:extLst>
              <a:ext uri="{FF2B5EF4-FFF2-40B4-BE49-F238E27FC236}">
                <a16:creationId xmlns:a16="http://schemas.microsoft.com/office/drawing/2014/main" id="{34CEF753-D155-3E48-B3A6-77B7D442F886}"/>
              </a:ext>
            </a:extLst>
          </p:cNvPr>
          <p:cNvSpPr/>
          <p:nvPr/>
        </p:nvSpPr>
        <p:spPr>
          <a:xfrm rot="16200000">
            <a:off x="457936" y="1836159"/>
            <a:ext cx="259906" cy="500627"/>
          </a:xfrm>
          <a:prstGeom prst="downArrow">
            <a:avLst>
              <a:gd name="adj1" fmla="val 36364"/>
              <a:gd name="adj2" fmla="val 59579"/>
            </a:avLst>
          </a:prstGeom>
          <a:solidFill>
            <a:srgbClr val="2AA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News Gothic MT" panose="020B0503020103020203" pitchFamily="34" charset="0"/>
            </a:endParaRPr>
          </a:p>
        </p:txBody>
      </p:sp>
      <p:sp>
        <p:nvSpPr>
          <p:cNvPr id="21" name="CaixaDeTexto 20">
            <a:extLst>
              <a:ext uri="{FF2B5EF4-FFF2-40B4-BE49-F238E27FC236}">
                <a16:creationId xmlns:a16="http://schemas.microsoft.com/office/drawing/2014/main" id="{BE16873A-17F1-B0C0-0B07-136B5F3F7DE1}"/>
              </a:ext>
            </a:extLst>
          </p:cNvPr>
          <p:cNvSpPr txBox="1"/>
          <p:nvPr/>
        </p:nvSpPr>
        <p:spPr>
          <a:xfrm>
            <a:off x="1053547" y="1571875"/>
            <a:ext cx="14401797" cy="626069"/>
          </a:xfrm>
          <a:prstGeom prst="rect">
            <a:avLst/>
          </a:prstGeom>
        </p:spPr>
        <p:txBody>
          <a:bodyPr wrap="square" lIns="0" tIns="0" rIns="0" bIns="0" rtlCol="0" anchor="t">
            <a:spAutoFit/>
          </a:bodyPr>
          <a:lstStyle>
            <a:defPPr>
              <a:defRPr lang="en-US"/>
            </a:defPPr>
            <a:lvl1pPr>
              <a:lnSpc>
                <a:spcPts val="5880"/>
              </a:lnSpc>
              <a:defRPr sz="6000">
                <a:latin typeface="DM Sans"/>
              </a:defRPr>
            </a:lvl1pPr>
          </a:lstStyle>
          <a:p>
            <a:r>
              <a:rPr lang="pt-PT" sz="1600" b="1" u="sng" dirty="0">
                <a:solidFill>
                  <a:srgbClr val="00B050"/>
                </a:solidFill>
                <a:latin typeface="News Gothic MT" panose="020B0503020103020203" pitchFamily="34" charset="0"/>
              </a:rPr>
              <a:t>Desvantagens</a:t>
            </a:r>
          </a:p>
        </p:txBody>
      </p:sp>
      <p:sp>
        <p:nvSpPr>
          <p:cNvPr id="2" name="Retângulo 1">
            <a:extLst>
              <a:ext uri="{FF2B5EF4-FFF2-40B4-BE49-F238E27FC236}">
                <a16:creationId xmlns:a16="http://schemas.microsoft.com/office/drawing/2014/main" id="{16E4F53A-548E-9809-18A7-502F161D13EE}"/>
              </a:ext>
            </a:extLst>
          </p:cNvPr>
          <p:cNvSpPr/>
          <p:nvPr/>
        </p:nvSpPr>
        <p:spPr>
          <a:xfrm>
            <a:off x="838200" y="2482941"/>
            <a:ext cx="10045148" cy="189269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pt-PT" sz="1600" dirty="0">
                <a:latin typeface="News Gothic MT" panose="020B0503020103020203" pitchFamily="34" charset="0"/>
              </a:rPr>
              <a:t> Os gatilhos só podem fornecer validações alargadas, não todas as validações. Para validações simples, pode usar as restrições NOT NULL, UNIQUE, CHECK e FOREIGN KEY.</a:t>
            </a:r>
          </a:p>
          <a:p>
            <a:pPr marL="285750" indent="-285750" algn="just">
              <a:lnSpc>
                <a:spcPct val="150000"/>
              </a:lnSpc>
              <a:buFont typeface="Arial" panose="020B0604020202020204" pitchFamily="34" charset="0"/>
              <a:buChar char="•"/>
            </a:pPr>
            <a:r>
              <a:rPr lang="pt-PT" sz="1600" dirty="0">
                <a:latin typeface="News Gothic MT" panose="020B0503020103020203" pitchFamily="34" charset="0"/>
              </a:rPr>
              <a:t>    Os gatilhos podem ser difíceis de resolver porque executam automaticamente na base de dados, o que pode não ser invisível para as aplicações do cliente.</a:t>
            </a:r>
          </a:p>
          <a:p>
            <a:pPr marL="285750" indent="-285750" algn="just">
              <a:lnSpc>
                <a:spcPct val="150000"/>
              </a:lnSpc>
              <a:buFont typeface="Arial" panose="020B0604020202020204" pitchFamily="34" charset="0"/>
              <a:buChar char="•"/>
            </a:pPr>
            <a:r>
              <a:rPr lang="pt-PT" sz="1600" dirty="0">
                <a:latin typeface="News Gothic MT" panose="020B0503020103020203" pitchFamily="34" charset="0"/>
              </a:rPr>
              <a:t>    Os gatilhos podem aumentar a sobrecarga do Servidor MySQL.</a:t>
            </a:r>
          </a:p>
        </p:txBody>
      </p:sp>
      <p:sp>
        <p:nvSpPr>
          <p:cNvPr id="3" name="Subtítulo 2">
            <a:extLst>
              <a:ext uri="{FF2B5EF4-FFF2-40B4-BE49-F238E27FC236}">
                <a16:creationId xmlns:a16="http://schemas.microsoft.com/office/drawing/2014/main" id="{89E10153-23E0-1015-2C52-1328F8274B70}"/>
              </a:ext>
            </a:extLst>
          </p:cNvPr>
          <p:cNvSpPr txBox="1">
            <a:spLocks/>
          </p:cNvSpPr>
          <p:nvPr/>
        </p:nvSpPr>
        <p:spPr>
          <a:xfrm>
            <a:off x="1658893" y="408118"/>
            <a:ext cx="9144000" cy="369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PT" sz="1600">
                <a:latin typeface="News Gothic MT" panose="020B0503020103020203" pitchFamily="34" charset="0"/>
              </a:rPr>
              <a:t>Licenciatura em Ciências da Computação</a:t>
            </a:r>
            <a:endParaRPr lang="pt-PT" sz="1600" dirty="0">
              <a:latin typeface="News Gothic MT" panose="020B0503020103020203" pitchFamily="34" charset="0"/>
            </a:endParaRPr>
          </a:p>
        </p:txBody>
      </p:sp>
      <p:sp>
        <p:nvSpPr>
          <p:cNvPr id="6" name="Retângulo 5">
            <a:extLst>
              <a:ext uri="{FF2B5EF4-FFF2-40B4-BE49-F238E27FC236}">
                <a16:creationId xmlns:a16="http://schemas.microsoft.com/office/drawing/2014/main" id="{EEF1934B-8171-A232-7D0D-FB778C252677}"/>
              </a:ext>
            </a:extLst>
          </p:cNvPr>
          <p:cNvSpPr/>
          <p:nvPr/>
        </p:nvSpPr>
        <p:spPr>
          <a:xfrm>
            <a:off x="10498699" y="405709"/>
            <a:ext cx="1468672" cy="369332"/>
          </a:xfrm>
          <a:prstGeom prst="rect">
            <a:avLst/>
          </a:prstGeom>
        </p:spPr>
        <p:txBody>
          <a:bodyPr wrap="none">
            <a:spAutoFit/>
          </a:bodyPr>
          <a:lstStyle/>
          <a:p>
            <a:pPr algn="ctr"/>
            <a:r>
              <a:rPr lang="pt-PT" b="1" dirty="0">
                <a:latin typeface="News Gothic MT" panose="020B0503020103020203" pitchFamily="34" charset="0"/>
              </a:rPr>
              <a:t>2023/2024</a:t>
            </a:r>
          </a:p>
        </p:txBody>
      </p:sp>
      <p:pic>
        <p:nvPicPr>
          <p:cNvPr id="7" name="Picture 2" descr="Menu">
            <a:extLst>
              <a:ext uri="{FF2B5EF4-FFF2-40B4-BE49-F238E27FC236}">
                <a16:creationId xmlns:a16="http://schemas.microsoft.com/office/drawing/2014/main" id="{A8BBE191-6058-6171-6852-D02EAB42A6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21" y="263995"/>
            <a:ext cx="1385328" cy="67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941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Rodapé 3">
            <a:extLst>
              <a:ext uri="{FF2B5EF4-FFF2-40B4-BE49-F238E27FC236}">
                <a16:creationId xmlns:a16="http://schemas.microsoft.com/office/drawing/2014/main" id="{DC066862-ED45-0B4E-88CC-98AACE95519E}"/>
              </a:ext>
            </a:extLst>
          </p:cNvPr>
          <p:cNvSpPr>
            <a:spLocks noGrp="1"/>
          </p:cNvSpPr>
          <p:nvPr>
            <p:ph type="ftr" sz="quarter" idx="11"/>
          </p:nvPr>
        </p:nvSpPr>
        <p:spPr/>
        <p:txBody>
          <a:bodyPr/>
          <a:lstStyle/>
          <a:p>
            <a:r>
              <a:rPr lang="pt-PT" b="1" dirty="0" err="1">
                <a:solidFill>
                  <a:schemeClr val="tx1"/>
                </a:solidFill>
                <a:latin typeface="News Gothic MT" panose="020B0503020103020203" pitchFamily="34" charset="0"/>
              </a:rPr>
              <a:t>regina.sousa@algoritmi.uminho.pt</a:t>
            </a:r>
            <a:endParaRPr lang="pt-PT" b="1" dirty="0">
              <a:solidFill>
                <a:schemeClr val="tx1"/>
              </a:solidFill>
              <a:latin typeface="News Gothic MT" panose="020B0503020103020203" pitchFamily="34" charset="0"/>
            </a:endParaRPr>
          </a:p>
        </p:txBody>
      </p:sp>
      <p:sp>
        <p:nvSpPr>
          <p:cNvPr id="5" name="Marcador de Posição do Número do Diapositivo 4">
            <a:extLst>
              <a:ext uri="{FF2B5EF4-FFF2-40B4-BE49-F238E27FC236}">
                <a16:creationId xmlns:a16="http://schemas.microsoft.com/office/drawing/2014/main" id="{984CA7FC-8467-634F-A82C-BC5817D44AEC}"/>
              </a:ext>
            </a:extLst>
          </p:cNvPr>
          <p:cNvSpPr>
            <a:spLocks noGrp="1"/>
          </p:cNvSpPr>
          <p:nvPr>
            <p:ph type="sldNum" sz="quarter" idx="12"/>
          </p:nvPr>
        </p:nvSpPr>
        <p:spPr/>
        <p:txBody>
          <a:bodyPr/>
          <a:lstStyle/>
          <a:p>
            <a:fld id="{3BF0F74B-A758-0542-82E3-C2CAB1C90F06}" type="slidenum">
              <a:rPr lang="pt-PT" b="1" smtClean="0">
                <a:solidFill>
                  <a:schemeClr val="tx1"/>
                </a:solidFill>
                <a:latin typeface="News Gothic MT" panose="020B0503020103020203" pitchFamily="34" charset="0"/>
              </a:rPr>
              <a:t>29</a:t>
            </a:fld>
            <a:endParaRPr lang="pt-PT" b="1">
              <a:solidFill>
                <a:schemeClr val="tx1"/>
              </a:solidFill>
              <a:latin typeface="News Gothic MT" panose="020B0503020103020203" pitchFamily="34" charset="0"/>
            </a:endParaRPr>
          </a:p>
        </p:txBody>
      </p:sp>
      <p:sp>
        <p:nvSpPr>
          <p:cNvPr id="8" name="Marcador de Posição do Rodapé 3">
            <a:extLst>
              <a:ext uri="{FF2B5EF4-FFF2-40B4-BE49-F238E27FC236}">
                <a16:creationId xmlns:a16="http://schemas.microsoft.com/office/drawing/2014/main" id="{478E0CF3-46D4-7447-BBDB-1CC8C2D5F8F4}"/>
              </a:ext>
            </a:extLst>
          </p:cNvPr>
          <p:cNvSpPr txBox="1">
            <a:spLocks/>
          </p:cNvSpPr>
          <p:nvPr/>
        </p:nvSpPr>
        <p:spPr>
          <a:xfrm>
            <a:off x="838200" y="6356350"/>
            <a:ext cx="4114800"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b="1" dirty="0">
                <a:solidFill>
                  <a:schemeClr val="tx1"/>
                </a:solidFill>
                <a:latin typeface="News Gothic MT" panose="020B0503020103020203" pitchFamily="34" charset="0"/>
              </a:rPr>
              <a:t>Universidade do Minho</a:t>
            </a:r>
          </a:p>
        </p:txBody>
      </p:sp>
      <p:sp>
        <p:nvSpPr>
          <p:cNvPr id="14" name="Retângulo 13">
            <a:extLst>
              <a:ext uri="{FF2B5EF4-FFF2-40B4-BE49-F238E27FC236}">
                <a16:creationId xmlns:a16="http://schemas.microsoft.com/office/drawing/2014/main" id="{266032A3-7EEE-3541-B9EB-93C80B426467}"/>
              </a:ext>
            </a:extLst>
          </p:cNvPr>
          <p:cNvSpPr/>
          <p:nvPr/>
        </p:nvSpPr>
        <p:spPr>
          <a:xfrm>
            <a:off x="178217" y="1166784"/>
            <a:ext cx="3379130" cy="523220"/>
          </a:xfrm>
          <a:prstGeom prst="rect">
            <a:avLst/>
          </a:prstGeom>
        </p:spPr>
        <p:txBody>
          <a:bodyPr wrap="none">
            <a:spAutoFit/>
          </a:bodyPr>
          <a:lstStyle/>
          <a:p>
            <a:r>
              <a:rPr lang="pt-PT" sz="2800" b="1" dirty="0">
                <a:latin typeface="News Gothic MT" panose="020B0503020103020203" pitchFamily="34" charset="0"/>
              </a:rPr>
              <a:t>Gatilhos (</a:t>
            </a:r>
            <a:r>
              <a:rPr lang="pt-PT" sz="2800" b="1" dirty="0" err="1">
                <a:latin typeface="News Gothic MT" panose="020B0503020103020203" pitchFamily="34" charset="0"/>
              </a:rPr>
              <a:t>Triggers</a:t>
            </a:r>
            <a:r>
              <a:rPr lang="pt-PT" sz="2800" b="1" dirty="0">
                <a:latin typeface="News Gothic MT" panose="020B0503020103020203" pitchFamily="34" charset="0"/>
              </a:rPr>
              <a:t>)</a:t>
            </a:r>
          </a:p>
        </p:txBody>
      </p:sp>
      <p:sp>
        <p:nvSpPr>
          <p:cNvPr id="2" name="Retângulo 1">
            <a:extLst>
              <a:ext uri="{FF2B5EF4-FFF2-40B4-BE49-F238E27FC236}">
                <a16:creationId xmlns:a16="http://schemas.microsoft.com/office/drawing/2014/main" id="{16E4F53A-548E-9809-18A7-502F161D13EE}"/>
              </a:ext>
            </a:extLst>
          </p:cNvPr>
          <p:cNvSpPr/>
          <p:nvPr/>
        </p:nvSpPr>
        <p:spPr>
          <a:xfrm>
            <a:off x="955646" y="3009073"/>
            <a:ext cx="10045148" cy="1899110"/>
          </a:xfrm>
          <a:prstGeom prst="rect">
            <a:avLst/>
          </a:prstGeom>
          <a:noFill/>
        </p:spPr>
        <p:txBody>
          <a:bodyPr wrap="square">
            <a:spAutoFit/>
          </a:bodyPr>
          <a:lstStyle/>
          <a:p>
            <a:pPr algn="just">
              <a:lnSpc>
                <a:spcPct val="150000"/>
              </a:lnSpc>
            </a:pPr>
            <a:r>
              <a:rPr lang="pt-PT" sz="1600" dirty="0"/>
              <a:t>CREATE TRIGGER </a:t>
            </a:r>
            <a:r>
              <a:rPr lang="pt-PT" sz="1600" dirty="0" err="1"/>
              <a:t>trigger_name</a:t>
            </a:r>
            <a:r>
              <a:rPr lang="pt-PT" sz="1600" dirty="0"/>
              <a:t> </a:t>
            </a:r>
          </a:p>
          <a:p>
            <a:pPr algn="just">
              <a:lnSpc>
                <a:spcPct val="150000"/>
              </a:lnSpc>
            </a:pPr>
            <a:r>
              <a:rPr lang="pt-PT" sz="1600" dirty="0"/>
              <a:t>{BEFORE | AFTER} </a:t>
            </a:r>
          </a:p>
          <a:p>
            <a:pPr algn="just">
              <a:lnSpc>
                <a:spcPct val="150000"/>
              </a:lnSpc>
            </a:pPr>
            <a:r>
              <a:rPr lang="pt-PT" sz="1600" dirty="0"/>
              <a:t>{INSERT | UPDATE| DELETE }</a:t>
            </a:r>
          </a:p>
          <a:p>
            <a:pPr algn="just">
              <a:lnSpc>
                <a:spcPct val="150000"/>
              </a:lnSpc>
            </a:pPr>
            <a:r>
              <a:rPr lang="pt-PT" sz="1600" dirty="0"/>
              <a:t> ON </a:t>
            </a:r>
            <a:r>
              <a:rPr lang="pt-PT" sz="1600" dirty="0" err="1"/>
              <a:t>table_name</a:t>
            </a:r>
            <a:r>
              <a:rPr lang="pt-PT" sz="1600" dirty="0"/>
              <a:t> FOR EACH ROW </a:t>
            </a:r>
          </a:p>
          <a:p>
            <a:pPr algn="just">
              <a:lnSpc>
                <a:spcPct val="150000"/>
              </a:lnSpc>
            </a:pPr>
            <a:r>
              <a:rPr lang="pt-PT" sz="1600" dirty="0" err="1"/>
              <a:t>trigger_body</a:t>
            </a:r>
            <a:r>
              <a:rPr lang="pt-PT" sz="1600" dirty="0"/>
              <a:t>;</a:t>
            </a:r>
            <a:endParaRPr lang="pt-PT" sz="1600" dirty="0">
              <a:latin typeface="News Gothic MT" panose="020B0503020103020203" pitchFamily="34" charset="0"/>
            </a:endParaRPr>
          </a:p>
        </p:txBody>
      </p:sp>
      <p:sp>
        <p:nvSpPr>
          <p:cNvPr id="15" name="CaixaDeTexto 14">
            <a:extLst>
              <a:ext uri="{FF2B5EF4-FFF2-40B4-BE49-F238E27FC236}">
                <a16:creationId xmlns:a16="http://schemas.microsoft.com/office/drawing/2014/main" id="{64A918CB-F1DD-23B7-B95D-D79F675EB095}"/>
              </a:ext>
            </a:extLst>
          </p:cNvPr>
          <p:cNvSpPr txBox="1"/>
          <p:nvPr/>
        </p:nvSpPr>
        <p:spPr>
          <a:xfrm>
            <a:off x="1059471" y="2016494"/>
            <a:ext cx="14401797" cy="626069"/>
          </a:xfrm>
          <a:prstGeom prst="rect">
            <a:avLst/>
          </a:prstGeom>
        </p:spPr>
        <p:txBody>
          <a:bodyPr wrap="square" lIns="0" tIns="0" rIns="0" bIns="0" rtlCol="0" anchor="t">
            <a:spAutoFit/>
          </a:bodyPr>
          <a:lstStyle>
            <a:defPPr>
              <a:defRPr lang="en-US"/>
            </a:defPPr>
            <a:lvl1pPr>
              <a:lnSpc>
                <a:spcPts val="5880"/>
              </a:lnSpc>
              <a:defRPr sz="6000">
                <a:latin typeface="DM Sans"/>
              </a:defRPr>
            </a:lvl1pPr>
          </a:lstStyle>
          <a:p>
            <a:r>
              <a:rPr lang="pt-PT" sz="1600" b="1" u="sng" dirty="0">
                <a:solidFill>
                  <a:srgbClr val="00B050"/>
                </a:solidFill>
                <a:latin typeface="News Gothic MT" panose="020B0503020103020203" pitchFamily="34" charset="0"/>
              </a:rPr>
              <a:t>CREATE TRIGGER</a:t>
            </a:r>
          </a:p>
        </p:txBody>
      </p:sp>
      <p:sp>
        <p:nvSpPr>
          <p:cNvPr id="16" name="CaixaDeTexto 15">
            <a:extLst>
              <a:ext uri="{FF2B5EF4-FFF2-40B4-BE49-F238E27FC236}">
                <a16:creationId xmlns:a16="http://schemas.microsoft.com/office/drawing/2014/main" id="{74837C90-3F1D-57F1-532B-168B695A7557}"/>
              </a:ext>
            </a:extLst>
          </p:cNvPr>
          <p:cNvSpPr txBox="1"/>
          <p:nvPr/>
        </p:nvSpPr>
        <p:spPr>
          <a:xfrm>
            <a:off x="4484645" y="2079815"/>
            <a:ext cx="14401797" cy="626069"/>
          </a:xfrm>
          <a:prstGeom prst="rect">
            <a:avLst/>
          </a:prstGeom>
        </p:spPr>
        <p:txBody>
          <a:bodyPr wrap="square" lIns="0" tIns="0" rIns="0" bIns="0" rtlCol="0" anchor="t">
            <a:spAutoFit/>
          </a:bodyPr>
          <a:lstStyle>
            <a:defPPr>
              <a:defRPr lang="en-US"/>
            </a:defPPr>
            <a:lvl1pPr>
              <a:lnSpc>
                <a:spcPts val="5880"/>
              </a:lnSpc>
              <a:defRPr sz="6000">
                <a:latin typeface="DM Sans"/>
              </a:defRPr>
            </a:lvl1pPr>
          </a:lstStyle>
          <a:p>
            <a:r>
              <a:rPr lang="pt-PT" sz="1600" b="1" u="sng" dirty="0">
                <a:solidFill>
                  <a:srgbClr val="00B050"/>
                </a:solidFill>
                <a:latin typeface="News Gothic MT" panose="020B0503020103020203" pitchFamily="34" charset="0"/>
              </a:rPr>
              <a:t>CREATE BEFORE INSERT</a:t>
            </a:r>
          </a:p>
        </p:txBody>
      </p:sp>
      <p:sp>
        <p:nvSpPr>
          <p:cNvPr id="17" name="Retângulo 16">
            <a:extLst>
              <a:ext uri="{FF2B5EF4-FFF2-40B4-BE49-F238E27FC236}">
                <a16:creationId xmlns:a16="http://schemas.microsoft.com/office/drawing/2014/main" id="{80F58F55-946C-6C40-B450-3DEE441FB57E}"/>
              </a:ext>
            </a:extLst>
          </p:cNvPr>
          <p:cNvSpPr/>
          <p:nvPr/>
        </p:nvSpPr>
        <p:spPr>
          <a:xfrm>
            <a:off x="4484645" y="2964690"/>
            <a:ext cx="6096000" cy="1200329"/>
          </a:xfrm>
          <a:prstGeom prst="rect">
            <a:avLst/>
          </a:prstGeom>
        </p:spPr>
        <p:txBody>
          <a:bodyPr>
            <a:spAutoFit/>
          </a:bodyPr>
          <a:lstStyle/>
          <a:p>
            <a:r>
              <a:rPr lang="pt-PT" dirty="0"/>
              <a:t>CREATE TRIGGER </a:t>
            </a:r>
            <a:r>
              <a:rPr lang="pt-PT" dirty="0" err="1"/>
              <a:t>trigger_name</a:t>
            </a:r>
            <a:r>
              <a:rPr lang="pt-PT" dirty="0"/>
              <a:t> </a:t>
            </a:r>
          </a:p>
          <a:p>
            <a:r>
              <a:rPr lang="pt-PT" dirty="0"/>
              <a:t>BEFORE INSERT </a:t>
            </a:r>
          </a:p>
          <a:p>
            <a:r>
              <a:rPr lang="pt-PT" dirty="0"/>
              <a:t>ON </a:t>
            </a:r>
            <a:r>
              <a:rPr lang="pt-PT" dirty="0" err="1"/>
              <a:t>table_name</a:t>
            </a:r>
            <a:r>
              <a:rPr lang="pt-PT" dirty="0"/>
              <a:t> FOR EACH ROW </a:t>
            </a:r>
          </a:p>
          <a:p>
            <a:r>
              <a:rPr lang="pt-PT" dirty="0" err="1"/>
              <a:t>trigger_body</a:t>
            </a:r>
            <a:r>
              <a:rPr lang="pt-PT" dirty="0"/>
              <a:t>; </a:t>
            </a:r>
          </a:p>
        </p:txBody>
      </p:sp>
      <p:sp>
        <p:nvSpPr>
          <p:cNvPr id="18" name="CaixaDeTexto 17">
            <a:extLst>
              <a:ext uri="{FF2B5EF4-FFF2-40B4-BE49-F238E27FC236}">
                <a16:creationId xmlns:a16="http://schemas.microsoft.com/office/drawing/2014/main" id="{A251EBF9-8093-90F8-3690-EDC99810C5CE}"/>
              </a:ext>
            </a:extLst>
          </p:cNvPr>
          <p:cNvSpPr txBox="1"/>
          <p:nvPr/>
        </p:nvSpPr>
        <p:spPr>
          <a:xfrm>
            <a:off x="8646983" y="2016493"/>
            <a:ext cx="14401797" cy="626069"/>
          </a:xfrm>
          <a:prstGeom prst="rect">
            <a:avLst/>
          </a:prstGeom>
        </p:spPr>
        <p:txBody>
          <a:bodyPr wrap="square" lIns="0" tIns="0" rIns="0" bIns="0" rtlCol="0" anchor="t">
            <a:spAutoFit/>
          </a:bodyPr>
          <a:lstStyle>
            <a:defPPr>
              <a:defRPr lang="en-US"/>
            </a:defPPr>
            <a:lvl1pPr>
              <a:lnSpc>
                <a:spcPts val="5880"/>
              </a:lnSpc>
              <a:defRPr sz="6000">
                <a:latin typeface="DM Sans"/>
              </a:defRPr>
            </a:lvl1pPr>
          </a:lstStyle>
          <a:p>
            <a:r>
              <a:rPr lang="pt-PT" sz="1600" b="1" u="sng" dirty="0">
                <a:solidFill>
                  <a:srgbClr val="00B050"/>
                </a:solidFill>
                <a:latin typeface="News Gothic MT" panose="020B0503020103020203" pitchFamily="34" charset="0"/>
              </a:rPr>
              <a:t>CREATE BEFORE UPDATE</a:t>
            </a:r>
          </a:p>
        </p:txBody>
      </p:sp>
      <p:sp>
        <p:nvSpPr>
          <p:cNvPr id="6" name="Retângulo 5">
            <a:extLst>
              <a:ext uri="{FF2B5EF4-FFF2-40B4-BE49-F238E27FC236}">
                <a16:creationId xmlns:a16="http://schemas.microsoft.com/office/drawing/2014/main" id="{B4D6C4B1-52C1-E147-DB4A-917BD74F7003}"/>
              </a:ext>
            </a:extLst>
          </p:cNvPr>
          <p:cNvSpPr/>
          <p:nvPr/>
        </p:nvSpPr>
        <p:spPr>
          <a:xfrm>
            <a:off x="8433793" y="3043480"/>
            <a:ext cx="3663132" cy="1200329"/>
          </a:xfrm>
          <a:prstGeom prst="rect">
            <a:avLst/>
          </a:prstGeom>
        </p:spPr>
        <p:txBody>
          <a:bodyPr wrap="square">
            <a:spAutoFit/>
          </a:bodyPr>
          <a:lstStyle/>
          <a:p>
            <a:r>
              <a:rPr lang="pt-PT" dirty="0"/>
              <a:t>CREATE TRIGGER </a:t>
            </a:r>
            <a:r>
              <a:rPr lang="pt-PT" dirty="0" err="1"/>
              <a:t>trigger_name</a:t>
            </a:r>
            <a:r>
              <a:rPr lang="pt-PT" dirty="0"/>
              <a:t> BEFORE UPDATE </a:t>
            </a:r>
          </a:p>
          <a:p>
            <a:r>
              <a:rPr lang="pt-PT" dirty="0"/>
              <a:t>ON </a:t>
            </a:r>
            <a:r>
              <a:rPr lang="pt-PT" dirty="0" err="1"/>
              <a:t>table_name</a:t>
            </a:r>
            <a:r>
              <a:rPr lang="pt-PT" dirty="0"/>
              <a:t> FOR EACH ROW </a:t>
            </a:r>
          </a:p>
          <a:p>
            <a:r>
              <a:rPr lang="pt-PT" dirty="0" err="1"/>
              <a:t>trigger_body</a:t>
            </a:r>
            <a:endParaRPr lang="pt-PT" dirty="0"/>
          </a:p>
        </p:txBody>
      </p:sp>
      <p:sp>
        <p:nvSpPr>
          <p:cNvPr id="3" name="Subtítulo 2">
            <a:extLst>
              <a:ext uri="{FF2B5EF4-FFF2-40B4-BE49-F238E27FC236}">
                <a16:creationId xmlns:a16="http://schemas.microsoft.com/office/drawing/2014/main" id="{525894EC-7E02-F809-8FF6-8F000616722C}"/>
              </a:ext>
            </a:extLst>
          </p:cNvPr>
          <p:cNvSpPr txBox="1">
            <a:spLocks/>
          </p:cNvSpPr>
          <p:nvPr/>
        </p:nvSpPr>
        <p:spPr>
          <a:xfrm>
            <a:off x="1658893" y="408118"/>
            <a:ext cx="9144000" cy="369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PT" sz="1600">
                <a:latin typeface="News Gothic MT" panose="020B0503020103020203" pitchFamily="34" charset="0"/>
              </a:rPr>
              <a:t>Licenciatura em Ciências da Computação</a:t>
            </a:r>
            <a:endParaRPr lang="pt-PT" sz="1600" dirty="0">
              <a:latin typeface="News Gothic MT" panose="020B0503020103020203" pitchFamily="34" charset="0"/>
            </a:endParaRPr>
          </a:p>
        </p:txBody>
      </p:sp>
      <p:sp>
        <p:nvSpPr>
          <p:cNvPr id="7" name="Retângulo 6">
            <a:extLst>
              <a:ext uri="{FF2B5EF4-FFF2-40B4-BE49-F238E27FC236}">
                <a16:creationId xmlns:a16="http://schemas.microsoft.com/office/drawing/2014/main" id="{1257F040-FC69-F6F8-BE8A-0048B72EB604}"/>
              </a:ext>
            </a:extLst>
          </p:cNvPr>
          <p:cNvSpPr/>
          <p:nvPr/>
        </p:nvSpPr>
        <p:spPr>
          <a:xfrm>
            <a:off x="10498699" y="405709"/>
            <a:ext cx="1468672" cy="369332"/>
          </a:xfrm>
          <a:prstGeom prst="rect">
            <a:avLst/>
          </a:prstGeom>
        </p:spPr>
        <p:txBody>
          <a:bodyPr wrap="none">
            <a:spAutoFit/>
          </a:bodyPr>
          <a:lstStyle/>
          <a:p>
            <a:pPr algn="ctr"/>
            <a:r>
              <a:rPr lang="pt-PT" b="1" dirty="0">
                <a:latin typeface="News Gothic MT" panose="020B0503020103020203" pitchFamily="34" charset="0"/>
              </a:rPr>
              <a:t>2023/2024</a:t>
            </a:r>
          </a:p>
        </p:txBody>
      </p:sp>
      <p:pic>
        <p:nvPicPr>
          <p:cNvPr id="9" name="Picture 2" descr="Menu">
            <a:extLst>
              <a:ext uri="{FF2B5EF4-FFF2-40B4-BE49-F238E27FC236}">
                <a16:creationId xmlns:a16="http://schemas.microsoft.com/office/drawing/2014/main" id="{74459455-D938-AEDE-BF50-93014A8B12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21" y="263995"/>
            <a:ext cx="1385328" cy="67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227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Rodapé 3">
            <a:extLst>
              <a:ext uri="{FF2B5EF4-FFF2-40B4-BE49-F238E27FC236}">
                <a16:creationId xmlns:a16="http://schemas.microsoft.com/office/drawing/2014/main" id="{DC066862-ED45-0B4E-88CC-98AACE95519E}"/>
              </a:ext>
            </a:extLst>
          </p:cNvPr>
          <p:cNvSpPr>
            <a:spLocks noGrp="1"/>
          </p:cNvSpPr>
          <p:nvPr>
            <p:ph type="ftr" sz="quarter" idx="11"/>
          </p:nvPr>
        </p:nvSpPr>
        <p:spPr/>
        <p:txBody>
          <a:bodyPr/>
          <a:lstStyle/>
          <a:p>
            <a:r>
              <a:rPr lang="pt-PT" b="1" dirty="0" err="1">
                <a:solidFill>
                  <a:schemeClr val="tx1"/>
                </a:solidFill>
                <a:latin typeface="News Gothic MT" panose="020B0503020103020203" pitchFamily="34" charset="0"/>
              </a:rPr>
              <a:t>regina.sousa@algoritmi.uminho.pt</a:t>
            </a:r>
            <a:endParaRPr lang="pt-PT" b="1" dirty="0">
              <a:solidFill>
                <a:schemeClr val="tx1"/>
              </a:solidFill>
              <a:latin typeface="News Gothic MT" panose="020B0503020103020203" pitchFamily="34" charset="0"/>
            </a:endParaRPr>
          </a:p>
        </p:txBody>
      </p:sp>
      <p:sp>
        <p:nvSpPr>
          <p:cNvPr id="5" name="Marcador de Posição do Número do Diapositivo 4">
            <a:extLst>
              <a:ext uri="{FF2B5EF4-FFF2-40B4-BE49-F238E27FC236}">
                <a16:creationId xmlns:a16="http://schemas.microsoft.com/office/drawing/2014/main" id="{984CA7FC-8467-634F-A82C-BC5817D44AEC}"/>
              </a:ext>
            </a:extLst>
          </p:cNvPr>
          <p:cNvSpPr>
            <a:spLocks noGrp="1"/>
          </p:cNvSpPr>
          <p:nvPr>
            <p:ph type="sldNum" sz="quarter" idx="12"/>
          </p:nvPr>
        </p:nvSpPr>
        <p:spPr/>
        <p:txBody>
          <a:bodyPr/>
          <a:lstStyle/>
          <a:p>
            <a:fld id="{3BF0F74B-A758-0542-82E3-C2CAB1C90F06}" type="slidenum">
              <a:rPr lang="pt-PT" b="1" smtClean="0">
                <a:solidFill>
                  <a:schemeClr val="tx1"/>
                </a:solidFill>
                <a:latin typeface="News Gothic MT" panose="020B0503020103020203" pitchFamily="34" charset="0"/>
              </a:rPr>
              <a:t>3</a:t>
            </a:fld>
            <a:endParaRPr lang="pt-PT" b="1">
              <a:solidFill>
                <a:schemeClr val="tx1"/>
              </a:solidFill>
              <a:latin typeface="News Gothic MT" panose="020B0503020103020203" pitchFamily="34" charset="0"/>
            </a:endParaRPr>
          </a:p>
        </p:txBody>
      </p:sp>
      <p:sp>
        <p:nvSpPr>
          <p:cNvPr id="8" name="Marcador de Posição do Rodapé 3">
            <a:extLst>
              <a:ext uri="{FF2B5EF4-FFF2-40B4-BE49-F238E27FC236}">
                <a16:creationId xmlns:a16="http://schemas.microsoft.com/office/drawing/2014/main" id="{478E0CF3-46D4-7447-BBDB-1CC8C2D5F8F4}"/>
              </a:ext>
            </a:extLst>
          </p:cNvPr>
          <p:cNvSpPr txBox="1">
            <a:spLocks/>
          </p:cNvSpPr>
          <p:nvPr/>
        </p:nvSpPr>
        <p:spPr>
          <a:xfrm>
            <a:off x="838200" y="6356350"/>
            <a:ext cx="4114800"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b="1" dirty="0">
                <a:solidFill>
                  <a:schemeClr val="tx1"/>
                </a:solidFill>
                <a:latin typeface="News Gothic MT" panose="020B0503020103020203" pitchFamily="34" charset="0"/>
              </a:rPr>
              <a:t>Universidade do Minho</a:t>
            </a:r>
          </a:p>
        </p:txBody>
      </p:sp>
      <p:sp>
        <p:nvSpPr>
          <p:cNvPr id="14" name="Retângulo 13">
            <a:extLst>
              <a:ext uri="{FF2B5EF4-FFF2-40B4-BE49-F238E27FC236}">
                <a16:creationId xmlns:a16="http://schemas.microsoft.com/office/drawing/2014/main" id="{266032A3-7EEE-3541-B9EB-93C80B426467}"/>
              </a:ext>
            </a:extLst>
          </p:cNvPr>
          <p:cNvSpPr/>
          <p:nvPr/>
        </p:nvSpPr>
        <p:spPr>
          <a:xfrm>
            <a:off x="178217" y="1261504"/>
            <a:ext cx="2168607" cy="523220"/>
          </a:xfrm>
          <a:prstGeom prst="rect">
            <a:avLst/>
          </a:prstGeom>
        </p:spPr>
        <p:txBody>
          <a:bodyPr wrap="none">
            <a:spAutoFit/>
          </a:bodyPr>
          <a:lstStyle/>
          <a:p>
            <a:r>
              <a:rPr lang="pt-PT" sz="2800" b="1" dirty="0">
                <a:latin typeface="News Gothic MT" panose="020B0503020103020203" pitchFamily="34" charset="0"/>
              </a:rPr>
              <a:t>Bibliografia</a:t>
            </a:r>
          </a:p>
        </p:txBody>
      </p:sp>
      <p:sp>
        <p:nvSpPr>
          <p:cNvPr id="15" name="Retângulo 14">
            <a:extLst>
              <a:ext uri="{FF2B5EF4-FFF2-40B4-BE49-F238E27FC236}">
                <a16:creationId xmlns:a16="http://schemas.microsoft.com/office/drawing/2014/main" id="{00457F66-2480-8B4A-BFB7-594F4AB86CE6}"/>
              </a:ext>
            </a:extLst>
          </p:cNvPr>
          <p:cNvSpPr/>
          <p:nvPr/>
        </p:nvSpPr>
        <p:spPr>
          <a:xfrm>
            <a:off x="806636" y="2097837"/>
            <a:ext cx="10747169" cy="1815882"/>
          </a:xfrm>
          <a:prstGeom prst="rect">
            <a:avLst/>
          </a:prstGeom>
        </p:spPr>
        <p:txBody>
          <a:bodyPr wrap="square">
            <a:spAutoFit/>
          </a:bodyPr>
          <a:lstStyle/>
          <a:p>
            <a:r>
              <a:rPr lang="pt-PT" sz="1600" dirty="0">
                <a:latin typeface="News Gothic MT" panose="020B0503020103020203" pitchFamily="34" charset="0"/>
              </a:rPr>
              <a:t>- </a:t>
            </a:r>
            <a:r>
              <a:rPr lang="pt-PT" sz="1600" dirty="0" err="1">
                <a:latin typeface="News Gothic MT" panose="020B0503020103020203" pitchFamily="34" charset="0"/>
              </a:rPr>
              <a:t>Connolly</a:t>
            </a:r>
            <a:r>
              <a:rPr lang="pt-PT" sz="1600" dirty="0">
                <a:latin typeface="News Gothic MT" panose="020B0503020103020203" pitchFamily="34" charset="0"/>
              </a:rPr>
              <a:t>, T., </a:t>
            </a:r>
            <a:r>
              <a:rPr lang="pt-PT" sz="1600" dirty="0" err="1">
                <a:latin typeface="News Gothic MT" panose="020B0503020103020203" pitchFamily="34" charset="0"/>
              </a:rPr>
              <a:t>Begg</a:t>
            </a:r>
            <a:r>
              <a:rPr lang="pt-PT" sz="1600" dirty="0">
                <a:latin typeface="News Gothic MT" panose="020B0503020103020203" pitchFamily="34" charset="0"/>
              </a:rPr>
              <a:t>, C., </a:t>
            </a:r>
            <a:r>
              <a:rPr lang="pt-PT" sz="1600" dirty="0" err="1">
                <a:latin typeface="News Gothic MT" panose="020B0503020103020203" pitchFamily="34" charset="0"/>
              </a:rPr>
              <a:t>Database</a:t>
            </a:r>
            <a:r>
              <a:rPr lang="pt-PT" sz="1600" dirty="0">
                <a:latin typeface="News Gothic MT" panose="020B0503020103020203" pitchFamily="34" charset="0"/>
              </a:rPr>
              <a:t> </a:t>
            </a:r>
            <a:r>
              <a:rPr lang="pt-PT" sz="1600" dirty="0" err="1">
                <a:latin typeface="News Gothic MT" panose="020B0503020103020203" pitchFamily="34" charset="0"/>
              </a:rPr>
              <a:t>Systems</a:t>
            </a:r>
            <a:r>
              <a:rPr lang="pt-PT" sz="1600" dirty="0">
                <a:latin typeface="News Gothic MT" panose="020B0503020103020203" pitchFamily="34" charset="0"/>
              </a:rPr>
              <a:t>, A </a:t>
            </a:r>
            <a:r>
              <a:rPr lang="pt-PT" sz="1600" dirty="0" err="1">
                <a:latin typeface="News Gothic MT" panose="020B0503020103020203" pitchFamily="34" charset="0"/>
              </a:rPr>
              <a:t>Practical</a:t>
            </a:r>
            <a:r>
              <a:rPr lang="pt-PT" sz="1600" dirty="0">
                <a:latin typeface="News Gothic MT" panose="020B0503020103020203" pitchFamily="34" charset="0"/>
              </a:rPr>
              <a:t> </a:t>
            </a:r>
            <a:r>
              <a:rPr lang="pt-PT" sz="1600" dirty="0" err="1">
                <a:latin typeface="News Gothic MT" panose="020B0503020103020203" pitchFamily="34" charset="0"/>
              </a:rPr>
              <a:t>Approach</a:t>
            </a:r>
            <a:r>
              <a:rPr lang="pt-PT" sz="1600" dirty="0">
                <a:latin typeface="News Gothic MT" panose="020B0503020103020203" pitchFamily="34" charset="0"/>
              </a:rPr>
              <a:t> to Design, </a:t>
            </a:r>
            <a:r>
              <a:rPr lang="pt-PT" sz="1600" dirty="0" err="1">
                <a:latin typeface="News Gothic MT" panose="020B0503020103020203" pitchFamily="34" charset="0"/>
              </a:rPr>
              <a:t>Implementation</a:t>
            </a:r>
            <a:r>
              <a:rPr lang="pt-PT" sz="1600" dirty="0">
                <a:latin typeface="News Gothic MT" panose="020B0503020103020203" pitchFamily="34" charset="0"/>
              </a:rPr>
              <a:t>, </a:t>
            </a:r>
            <a:r>
              <a:rPr lang="pt-PT" sz="1600" dirty="0" err="1">
                <a:latin typeface="News Gothic MT" panose="020B0503020103020203" pitchFamily="34" charset="0"/>
              </a:rPr>
              <a:t>and</a:t>
            </a:r>
            <a:endParaRPr lang="pt-PT" sz="1600" dirty="0">
              <a:latin typeface="News Gothic MT" panose="020B0503020103020203" pitchFamily="34" charset="0"/>
            </a:endParaRPr>
          </a:p>
          <a:p>
            <a:r>
              <a:rPr lang="pt-PT" sz="1600" dirty="0">
                <a:latin typeface="News Gothic MT" panose="020B0503020103020203" pitchFamily="34" charset="0"/>
              </a:rPr>
              <a:t>Management , </a:t>
            </a:r>
            <a:r>
              <a:rPr lang="pt-PT" sz="1600" dirty="0" err="1">
                <a:latin typeface="News Gothic MT" panose="020B0503020103020203" pitchFamily="34" charset="0"/>
              </a:rPr>
              <a:t>Addison</a:t>
            </a:r>
            <a:r>
              <a:rPr lang="pt-PT" sz="1600" dirty="0">
                <a:latin typeface="News Gothic MT" panose="020B0503020103020203" pitchFamily="34" charset="0"/>
              </a:rPr>
              <a:t>-Wesley, 6ª Edição, 2015.</a:t>
            </a:r>
          </a:p>
          <a:p>
            <a:r>
              <a:rPr lang="pt-PT" sz="1600" dirty="0">
                <a:latin typeface="News Gothic MT" panose="020B0503020103020203" pitchFamily="34" charset="0"/>
              </a:rPr>
              <a:t>Capítulos: 8 (</a:t>
            </a:r>
            <a:r>
              <a:rPr lang="pt-PT" sz="1600" dirty="0" err="1">
                <a:latin typeface="News Gothic MT" panose="020B0503020103020203" pitchFamily="34" charset="0"/>
              </a:rPr>
              <a:t>Chapter</a:t>
            </a:r>
            <a:r>
              <a:rPr lang="pt-PT" sz="1600" dirty="0">
                <a:latin typeface="News Gothic MT" panose="020B0503020103020203" pitchFamily="34" charset="0"/>
              </a:rPr>
              <a:t> 8 </a:t>
            </a:r>
            <a:r>
              <a:rPr lang="pt-PT" sz="1600" dirty="0" err="1">
                <a:latin typeface="News Gothic MT" panose="020B0503020103020203" pitchFamily="34" charset="0"/>
              </a:rPr>
              <a:t>Advanced</a:t>
            </a:r>
            <a:r>
              <a:rPr lang="pt-PT" sz="1600" dirty="0">
                <a:latin typeface="News Gothic MT" panose="020B0503020103020203" pitchFamily="34" charset="0"/>
              </a:rPr>
              <a:t> SQL)</a:t>
            </a:r>
          </a:p>
          <a:p>
            <a:endParaRPr lang="pt-PT" sz="1600" dirty="0">
              <a:latin typeface="News Gothic MT" panose="020B0503020103020203" pitchFamily="34" charset="0"/>
            </a:endParaRPr>
          </a:p>
          <a:p>
            <a:r>
              <a:rPr lang="pt-PT" sz="1600" dirty="0">
                <a:latin typeface="News Gothic MT" panose="020B0503020103020203" pitchFamily="34" charset="0"/>
              </a:rPr>
              <a:t>- Belo, O., “Bases de Dados Relacionais: Implementação com MySQL”, FCA – Editora de Informática,</a:t>
            </a:r>
          </a:p>
          <a:p>
            <a:r>
              <a:rPr lang="pt-PT" sz="1600" dirty="0">
                <a:latin typeface="News Gothic MT" panose="020B0503020103020203" pitchFamily="34" charset="0"/>
              </a:rPr>
              <a:t>376p, Set 2021. ISBN: 978-972-722-921-5.</a:t>
            </a:r>
          </a:p>
          <a:p>
            <a:r>
              <a:rPr lang="pt-PT" sz="1600" dirty="0">
                <a:latin typeface="News Gothic MT" panose="020B0503020103020203" pitchFamily="34" charset="0"/>
              </a:rPr>
              <a:t>Capítulos: 6 (Procedimentos, Funções e Gatilhos) e 7 (Programação em MySQL).</a:t>
            </a:r>
            <a:endParaRPr lang="pt-PT" sz="1600" dirty="0">
              <a:effectLst/>
              <a:latin typeface="News Gothic MT" panose="020B0503020103020203" pitchFamily="34" charset="0"/>
            </a:endParaRPr>
          </a:p>
        </p:txBody>
      </p:sp>
      <p:sp>
        <p:nvSpPr>
          <p:cNvPr id="2" name="Subtítulo 2">
            <a:extLst>
              <a:ext uri="{FF2B5EF4-FFF2-40B4-BE49-F238E27FC236}">
                <a16:creationId xmlns:a16="http://schemas.microsoft.com/office/drawing/2014/main" id="{B512AAD4-875A-0F5E-1880-119D0FB99C77}"/>
              </a:ext>
            </a:extLst>
          </p:cNvPr>
          <p:cNvSpPr txBox="1">
            <a:spLocks/>
          </p:cNvSpPr>
          <p:nvPr/>
        </p:nvSpPr>
        <p:spPr>
          <a:xfrm>
            <a:off x="1658893" y="408118"/>
            <a:ext cx="9144000" cy="369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PT" sz="1600">
                <a:latin typeface="News Gothic MT" panose="020B0503020103020203" pitchFamily="34" charset="0"/>
              </a:rPr>
              <a:t>Licenciatura em Ciências da Computação</a:t>
            </a:r>
            <a:endParaRPr lang="pt-PT" sz="1600" dirty="0">
              <a:latin typeface="News Gothic MT" panose="020B0503020103020203" pitchFamily="34" charset="0"/>
            </a:endParaRPr>
          </a:p>
        </p:txBody>
      </p:sp>
      <p:sp>
        <p:nvSpPr>
          <p:cNvPr id="3" name="Retângulo 2">
            <a:extLst>
              <a:ext uri="{FF2B5EF4-FFF2-40B4-BE49-F238E27FC236}">
                <a16:creationId xmlns:a16="http://schemas.microsoft.com/office/drawing/2014/main" id="{272A5756-FCE5-5E7A-FF84-4AC610F51542}"/>
              </a:ext>
            </a:extLst>
          </p:cNvPr>
          <p:cNvSpPr/>
          <p:nvPr/>
        </p:nvSpPr>
        <p:spPr>
          <a:xfrm>
            <a:off x="10498699" y="405709"/>
            <a:ext cx="1468672" cy="369332"/>
          </a:xfrm>
          <a:prstGeom prst="rect">
            <a:avLst/>
          </a:prstGeom>
        </p:spPr>
        <p:txBody>
          <a:bodyPr wrap="none">
            <a:spAutoFit/>
          </a:bodyPr>
          <a:lstStyle/>
          <a:p>
            <a:pPr algn="ctr"/>
            <a:r>
              <a:rPr lang="pt-PT" b="1" dirty="0">
                <a:latin typeface="News Gothic MT" panose="020B0503020103020203" pitchFamily="34" charset="0"/>
              </a:rPr>
              <a:t>2023/2024</a:t>
            </a:r>
          </a:p>
        </p:txBody>
      </p:sp>
      <p:pic>
        <p:nvPicPr>
          <p:cNvPr id="6" name="Picture 2" descr="Menu">
            <a:extLst>
              <a:ext uri="{FF2B5EF4-FFF2-40B4-BE49-F238E27FC236}">
                <a16:creationId xmlns:a16="http://schemas.microsoft.com/office/drawing/2014/main" id="{1CE0E21F-B7FB-B9A1-6262-BDE17759FE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21" y="263995"/>
            <a:ext cx="1385328" cy="67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281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Rodapé 3">
            <a:extLst>
              <a:ext uri="{FF2B5EF4-FFF2-40B4-BE49-F238E27FC236}">
                <a16:creationId xmlns:a16="http://schemas.microsoft.com/office/drawing/2014/main" id="{DC066862-ED45-0B4E-88CC-98AACE95519E}"/>
              </a:ext>
            </a:extLst>
          </p:cNvPr>
          <p:cNvSpPr>
            <a:spLocks noGrp="1"/>
          </p:cNvSpPr>
          <p:nvPr>
            <p:ph type="ftr" sz="quarter" idx="11"/>
          </p:nvPr>
        </p:nvSpPr>
        <p:spPr/>
        <p:txBody>
          <a:bodyPr/>
          <a:lstStyle/>
          <a:p>
            <a:r>
              <a:rPr lang="pt-PT" b="1" dirty="0" err="1">
                <a:solidFill>
                  <a:schemeClr val="tx1"/>
                </a:solidFill>
                <a:latin typeface="News Gothic MT" panose="020B0503020103020203" pitchFamily="34" charset="0"/>
              </a:rPr>
              <a:t>regina.sousa@algoritmi.uminho.pt</a:t>
            </a:r>
            <a:endParaRPr lang="pt-PT" b="1" dirty="0">
              <a:solidFill>
                <a:schemeClr val="tx1"/>
              </a:solidFill>
              <a:latin typeface="News Gothic MT" panose="020B0503020103020203" pitchFamily="34" charset="0"/>
            </a:endParaRPr>
          </a:p>
        </p:txBody>
      </p:sp>
      <p:sp>
        <p:nvSpPr>
          <p:cNvPr id="5" name="Marcador de Posição do Número do Diapositivo 4">
            <a:extLst>
              <a:ext uri="{FF2B5EF4-FFF2-40B4-BE49-F238E27FC236}">
                <a16:creationId xmlns:a16="http://schemas.microsoft.com/office/drawing/2014/main" id="{984CA7FC-8467-634F-A82C-BC5817D44AEC}"/>
              </a:ext>
            </a:extLst>
          </p:cNvPr>
          <p:cNvSpPr>
            <a:spLocks noGrp="1"/>
          </p:cNvSpPr>
          <p:nvPr>
            <p:ph type="sldNum" sz="quarter" idx="12"/>
          </p:nvPr>
        </p:nvSpPr>
        <p:spPr/>
        <p:txBody>
          <a:bodyPr/>
          <a:lstStyle/>
          <a:p>
            <a:fld id="{3BF0F74B-A758-0542-82E3-C2CAB1C90F06}" type="slidenum">
              <a:rPr lang="pt-PT" b="1" smtClean="0">
                <a:solidFill>
                  <a:schemeClr val="tx1"/>
                </a:solidFill>
                <a:latin typeface="News Gothic MT" panose="020B0503020103020203" pitchFamily="34" charset="0"/>
              </a:rPr>
              <a:t>4</a:t>
            </a:fld>
            <a:endParaRPr lang="pt-PT" b="1">
              <a:solidFill>
                <a:schemeClr val="tx1"/>
              </a:solidFill>
              <a:latin typeface="News Gothic MT" panose="020B0503020103020203" pitchFamily="34" charset="0"/>
            </a:endParaRPr>
          </a:p>
        </p:txBody>
      </p:sp>
      <p:sp>
        <p:nvSpPr>
          <p:cNvPr id="8" name="Marcador de Posição do Rodapé 3">
            <a:extLst>
              <a:ext uri="{FF2B5EF4-FFF2-40B4-BE49-F238E27FC236}">
                <a16:creationId xmlns:a16="http://schemas.microsoft.com/office/drawing/2014/main" id="{478E0CF3-46D4-7447-BBDB-1CC8C2D5F8F4}"/>
              </a:ext>
            </a:extLst>
          </p:cNvPr>
          <p:cNvSpPr txBox="1">
            <a:spLocks/>
          </p:cNvSpPr>
          <p:nvPr/>
        </p:nvSpPr>
        <p:spPr>
          <a:xfrm>
            <a:off x="838200" y="6356350"/>
            <a:ext cx="4114800"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b="1" dirty="0">
                <a:solidFill>
                  <a:schemeClr val="tx1"/>
                </a:solidFill>
                <a:latin typeface="News Gothic MT" panose="020B0503020103020203" pitchFamily="34" charset="0"/>
              </a:rPr>
              <a:t>Universidade do Minho</a:t>
            </a:r>
          </a:p>
        </p:txBody>
      </p:sp>
      <p:sp>
        <p:nvSpPr>
          <p:cNvPr id="10" name="Retângulo 9">
            <a:extLst>
              <a:ext uri="{FF2B5EF4-FFF2-40B4-BE49-F238E27FC236}">
                <a16:creationId xmlns:a16="http://schemas.microsoft.com/office/drawing/2014/main" id="{5F50040E-448A-984C-81FF-036AA76F64E2}"/>
              </a:ext>
            </a:extLst>
          </p:cNvPr>
          <p:cNvSpPr/>
          <p:nvPr/>
        </p:nvSpPr>
        <p:spPr>
          <a:xfrm>
            <a:off x="178217" y="1618925"/>
            <a:ext cx="1904304" cy="523220"/>
          </a:xfrm>
          <a:prstGeom prst="rect">
            <a:avLst/>
          </a:prstGeom>
        </p:spPr>
        <p:txBody>
          <a:bodyPr wrap="none">
            <a:spAutoFit/>
          </a:bodyPr>
          <a:lstStyle/>
          <a:p>
            <a:r>
              <a:rPr lang="pt-PT" sz="2800" b="1" dirty="0" err="1">
                <a:latin typeface="News Gothic MT" panose="020B0503020103020203" pitchFamily="34" charset="0"/>
              </a:rPr>
              <a:t>Webgrafia</a:t>
            </a:r>
            <a:endParaRPr lang="pt-PT" sz="2800" b="1" dirty="0">
              <a:latin typeface="News Gothic MT" panose="020B0503020103020203" pitchFamily="34" charset="0"/>
            </a:endParaRPr>
          </a:p>
        </p:txBody>
      </p:sp>
      <p:sp>
        <p:nvSpPr>
          <p:cNvPr id="2" name="Retângulo 1">
            <a:extLst>
              <a:ext uri="{FF2B5EF4-FFF2-40B4-BE49-F238E27FC236}">
                <a16:creationId xmlns:a16="http://schemas.microsoft.com/office/drawing/2014/main" id="{11136EA8-8C25-F8D7-8E15-E67980FFE79A}"/>
              </a:ext>
            </a:extLst>
          </p:cNvPr>
          <p:cNvSpPr/>
          <p:nvPr/>
        </p:nvSpPr>
        <p:spPr>
          <a:xfrm>
            <a:off x="562707" y="2545191"/>
            <a:ext cx="10791093" cy="2585323"/>
          </a:xfrm>
          <a:prstGeom prst="rect">
            <a:avLst/>
          </a:prstGeom>
        </p:spPr>
        <p:txBody>
          <a:bodyPr wrap="square">
            <a:spAutoFit/>
          </a:bodyPr>
          <a:lstStyle/>
          <a:p>
            <a:pPr marL="285750" indent="-285750" algn="just">
              <a:buFont typeface="Arial" panose="020B0604020202020204" pitchFamily="34" charset="0"/>
              <a:buChar char="•"/>
            </a:pPr>
            <a:r>
              <a:rPr lang="pt-PT" dirty="0">
                <a:latin typeface="News Gothic MT" panose="020B0503020103020203" pitchFamily="34" charset="0"/>
                <a:hlinkClick r:id="rId3"/>
              </a:rPr>
              <a:t>https://dev.mysql.com/doc/refman/8.0/en/create-procedure.html</a:t>
            </a:r>
            <a:endParaRPr lang="pt-PT" dirty="0">
              <a:latin typeface="News Gothic MT" panose="020B0503020103020203" pitchFamily="34" charset="0"/>
            </a:endParaRPr>
          </a:p>
          <a:p>
            <a:pPr marL="285750" indent="-285750" algn="just">
              <a:buFont typeface="Arial" panose="020B0604020202020204" pitchFamily="34" charset="0"/>
              <a:buChar char="•"/>
            </a:pPr>
            <a:r>
              <a:rPr lang="pt-PT" dirty="0">
                <a:latin typeface="News Gothic MT" panose="020B0503020103020203" pitchFamily="34" charset="0"/>
                <a:hlinkClick r:id="rId4"/>
              </a:rPr>
              <a:t>https://dev.mysql.com/doc/refman/8.0/en/create-trigger.html</a:t>
            </a:r>
            <a:endParaRPr lang="pt-PT" dirty="0">
              <a:latin typeface="News Gothic MT" panose="020B0503020103020203" pitchFamily="34" charset="0"/>
            </a:endParaRPr>
          </a:p>
          <a:p>
            <a:pPr marL="285750" indent="-285750" algn="just">
              <a:buFont typeface="Arial" panose="020B0604020202020204" pitchFamily="34" charset="0"/>
              <a:buChar char="•"/>
            </a:pPr>
            <a:r>
              <a:rPr lang="pt-PT" dirty="0">
                <a:latin typeface="News Gothic MT" panose="020B0503020103020203" pitchFamily="34" charset="0"/>
                <a:hlinkClick r:id="rId5"/>
              </a:rPr>
              <a:t>https://www.mysqltutorial.org/mysql-stored-procedure-tutorial.aspx</a:t>
            </a:r>
            <a:endParaRPr lang="pt-PT" dirty="0">
              <a:latin typeface="News Gothic MT" panose="020B0503020103020203" pitchFamily="34" charset="0"/>
            </a:endParaRPr>
          </a:p>
          <a:p>
            <a:pPr marL="285750" indent="-285750" algn="just">
              <a:buFont typeface="Arial" panose="020B0604020202020204" pitchFamily="34" charset="0"/>
              <a:buChar char="•"/>
            </a:pPr>
            <a:r>
              <a:rPr lang="pt-PT" dirty="0">
                <a:latin typeface="News Gothic MT" panose="020B0503020103020203" pitchFamily="34" charset="0"/>
                <a:hlinkClick r:id="rId6"/>
              </a:rPr>
              <a:t>https://www.mysqltutorial.org/mysql-stored-function/</a:t>
            </a:r>
            <a:endParaRPr lang="pt-PT" dirty="0">
              <a:latin typeface="News Gothic MT" panose="020B0503020103020203" pitchFamily="34" charset="0"/>
            </a:endParaRPr>
          </a:p>
          <a:p>
            <a:pPr marL="285750" indent="-285750" algn="just">
              <a:buFont typeface="Arial" panose="020B0604020202020204" pitchFamily="34" charset="0"/>
              <a:buChar char="•"/>
            </a:pPr>
            <a:r>
              <a:rPr lang="pt-PT" dirty="0">
                <a:latin typeface="News Gothic MT" panose="020B0503020103020203" pitchFamily="34" charset="0"/>
                <a:hlinkClick r:id="rId7"/>
              </a:rPr>
              <a:t>https://www.mysqltutorial.org/create-the-first-trigger-in-mysql.aspx</a:t>
            </a:r>
            <a:endParaRPr lang="pt-PT" dirty="0">
              <a:latin typeface="News Gothic MT" panose="020B0503020103020203" pitchFamily="34" charset="0"/>
            </a:endParaRPr>
          </a:p>
          <a:p>
            <a:pPr marL="285750" indent="-285750" algn="just">
              <a:buFont typeface="Arial" panose="020B0604020202020204" pitchFamily="34" charset="0"/>
              <a:buChar char="•"/>
            </a:pPr>
            <a:r>
              <a:rPr lang="pt-PT" dirty="0">
                <a:latin typeface="News Gothic MT" panose="020B0503020103020203" pitchFamily="34" charset="0"/>
                <a:hlinkClick r:id="rId8"/>
              </a:rPr>
              <a:t>https://www.mysqltutorial.org/mysql-transaction.aspx</a:t>
            </a:r>
            <a:endParaRPr lang="pt-PT" dirty="0">
              <a:latin typeface="News Gothic MT" panose="020B0503020103020203" pitchFamily="34" charset="0"/>
            </a:endParaRPr>
          </a:p>
          <a:p>
            <a:pPr marL="285750" indent="-285750" algn="just">
              <a:buFont typeface="Arial" panose="020B0604020202020204" pitchFamily="34" charset="0"/>
              <a:buChar char="•"/>
            </a:pPr>
            <a:r>
              <a:rPr lang="pt-PT" dirty="0">
                <a:latin typeface="News Gothic MT" panose="020B0503020103020203" pitchFamily="34" charset="0"/>
                <a:hlinkClick r:id="rId9"/>
              </a:rPr>
              <a:t>https://www.w3resource.com/mysql/mysql-procedure.php</a:t>
            </a:r>
            <a:endParaRPr lang="pt-PT" dirty="0">
              <a:latin typeface="News Gothic MT" panose="020B0503020103020203" pitchFamily="34" charset="0"/>
            </a:endParaRPr>
          </a:p>
          <a:p>
            <a:pPr marL="285750" indent="-285750" algn="just">
              <a:buFont typeface="Arial" panose="020B0604020202020204" pitchFamily="34" charset="0"/>
              <a:buChar char="•"/>
            </a:pPr>
            <a:r>
              <a:rPr lang="pt-PT" dirty="0">
                <a:latin typeface="News Gothic MT" panose="020B0503020103020203" pitchFamily="34" charset="0"/>
                <a:hlinkClick r:id="rId10"/>
              </a:rPr>
              <a:t>https://www.w3resource.com/mysql/mysql-triggers.php</a:t>
            </a:r>
            <a:endParaRPr lang="pt-PT" dirty="0">
              <a:latin typeface="News Gothic MT" panose="020B0503020103020203" pitchFamily="34" charset="0"/>
            </a:endParaRPr>
          </a:p>
          <a:p>
            <a:pPr marL="285750" indent="-285750" algn="just">
              <a:buFont typeface="Arial" panose="020B0604020202020204" pitchFamily="34" charset="0"/>
              <a:buChar char="•"/>
            </a:pPr>
            <a:r>
              <a:rPr lang="pt-PT" dirty="0">
                <a:latin typeface="News Gothic MT" panose="020B0503020103020203" pitchFamily="34" charset="0"/>
                <a:hlinkClick r:id="rId11"/>
              </a:rPr>
              <a:t>https://www.w3resource.com/mysql/mysql-transaction.php</a:t>
            </a:r>
            <a:endParaRPr lang="pt-PT" dirty="0">
              <a:latin typeface="News Gothic MT" panose="020B0503020103020203" pitchFamily="34" charset="0"/>
            </a:endParaRPr>
          </a:p>
        </p:txBody>
      </p:sp>
      <p:sp>
        <p:nvSpPr>
          <p:cNvPr id="3" name="Subtítulo 2">
            <a:extLst>
              <a:ext uri="{FF2B5EF4-FFF2-40B4-BE49-F238E27FC236}">
                <a16:creationId xmlns:a16="http://schemas.microsoft.com/office/drawing/2014/main" id="{A94F8A99-8AC3-E3C6-915E-C8A5B4608CDE}"/>
              </a:ext>
            </a:extLst>
          </p:cNvPr>
          <p:cNvSpPr txBox="1">
            <a:spLocks/>
          </p:cNvSpPr>
          <p:nvPr/>
        </p:nvSpPr>
        <p:spPr>
          <a:xfrm>
            <a:off x="1658893" y="408118"/>
            <a:ext cx="9144000" cy="369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PT" sz="1600">
                <a:latin typeface="News Gothic MT" panose="020B0503020103020203" pitchFamily="34" charset="0"/>
              </a:rPr>
              <a:t>Licenciatura em Ciências da Computação</a:t>
            </a:r>
            <a:endParaRPr lang="pt-PT" sz="1600" dirty="0">
              <a:latin typeface="News Gothic MT" panose="020B0503020103020203" pitchFamily="34" charset="0"/>
            </a:endParaRPr>
          </a:p>
        </p:txBody>
      </p:sp>
      <p:sp>
        <p:nvSpPr>
          <p:cNvPr id="6" name="Retângulo 5">
            <a:extLst>
              <a:ext uri="{FF2B5EF4-FFF2-40B4-BE49-F238E27FC236}">
                <a16:creationId xmlns:a16="http://schemas.microsoft.com/office/drawing/2014/main" id="{9FCBDD21-1855-6E7E-623F-0F4E0EC93FE3}"/>
              </a:ext>
            </a:extLst>
          </p:cNvPr>
          <p:cNvSpPr/>
          <p:nvPr/>
        </p:nvSpPr>
        <p:spPr>
          <a:xfrm>
            <a:off x="10498699" y="405709"/>
            <a:ext cx="1468672" cy="369332"/>
          </a:xfrm>
          <a:prstGeom prst="rect">
            <a:avLst/>
          </a:prstGeom>
        </p:spPr>
        <p:txBody>
          <a:bodyPr wrap="none">
            <a:spAutoFit/>
          </a:bodyPr>
          <a:lstStyle/>
          <a:p>
            <a:pPr algn="ctr"/>
            <a:r>
              <a:rPr lang="pt-PT" b="1" dirty="0">
                <a:latin typeface="News Gothic MT" panose="020B0503020103020203" pitchFamily="34" charset="0"/>
              </a:rPr>
              <a:t>2023/2024</a:t>
            </a:r>
          </a:p>
        </p:txBody>
      </p:sp>
      <p:pic>
        <p:nvPicPr>
          <p:cNvPr id="7" name="Picture 2" descr="Menu">
            <a:extLst>
              <a:ext uri="{FF2B5EF4-FFF2-40B4-BE49-F238E27FC236}">
                <a16:creationId xmlns:a16="http://schemas.microsoft.com/office/drawing/2014/main" id="{712C6C80-D8FD-019A-31E4-5553D6E6097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321" y="263995"/>
            <a:ext cx="1385328" cy="67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099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Rodapé 3">
            <a:extLst>
              <a:ext uri="{FF2B5EF4-FFF2-40B4-BE49-F238E27FC236}">
                <a16:creationId xmlns:a16="http://schemas.microsoft.com/office/drawing/2014/main" id="{DC066862-ED45-0B4E-88CC-98AACE95519E}"/>
              </a:ext>
            </a:extLst>
          </p:cNvPr>
          <p:cNvSpPr>
            <a:spLocks noGrp="1"/>
          </p:cNvSpPr>
          <p:nvPr>
            <p:ph type="ftr" sz="quarter" idx="11"/>
          </p:nvPr>
        </p:nvSpPr>
        <p:spPr/>
        <p:txBody>
          <a:bodyPr/>
          <a:lstStyle/>
          <a:p>
            <a:r>
              <a:rPr lang="pt-PT" b="1" dirty="0" err="1">
                <a:solidFill>
                  <a:schemeClr val="tx1"/>
                </a:solidFill>
                <a:latin typeface="News Gothic MT" panose="020B0503020103020203" pitchFamily="34" charset="0"/>
              </a:rPr>
              <a:t>regina.sousa@algoritmi.uminho.pt</a:t>
            </a:r>
            <a:endParaRPr lang="pt-PT" b="1" dirty="0">
              <a:solidFill>
                <a:schemeClr val="tx1"/>
              </a:solidFill>
              <a:latin typeface="News Gothic MT" panose="020B0503020103020203" pitchFamily="34" charset="0"/>
            </a:endParaRPr>
          </a:p>
        </p:txBody>
      </p:sp>
      <p:sp>
        <p:nvSpPr>
          <p:cNvPr id="5" name="Marcador de Posição do Número do Diapositivo 4">
            <a:extLst>
              <a:ext uri="{FF2B5EF4-FFF2-40B4-BE49-F238E27FC236}">
                <a16:creationId xmlns:a16="http://schemas.microsoft.com/office/drawing/2014/main" id="{984CA7FC-8467-634F-A82C-BC5817D44AEC}"/>
              </a:ext>
            </a:extLst>
          </p:cNvPr>
          <p:cNvSpPr>
            <a:spLocks noGrp="1"/>
          </p:cNvSpPr>
          <p:nvPr>
            <p:ph type="sldNum" sz="quarter" idx="12"/>
          </p:nvPr>
        </p:nvSpPr>
        <p:spPr/>
        <p:txBody>
          <a:bodyPr/>
          <a:lstStyle/>
          <a:p>
            <a:fld id="{3BF0F74B-A758-0542-82E3-C2CAB1C90F06}" type="slidenum">
              <a:rPr lang="pt-PT" b="1" smtClean="0">
                <a:solidFill>
                  <a:schemeClr val="tx1"/>
                </a:solidFill>
                <a:latin typeface="News Gothic MT" panose="020B0503020103020203" pitchFamily="34" charset="0"/>
              </a:rPr>
              <a:t>5</a:t>
            </a:fld>
            <a:endParaRPr lang="pt-PT" b="1">
              <a:solidFill>
                <a:schemeClr val="tx1"/>
              </a:solidFill>
              <a:latin typeface="News Gothic MT" panose="020B0503020103020203" pitchFamily="34" charset="0"/>
            </a:endParaRPr>
          </a:p>
        </p:txBody>
      </p:sp>
      <p:sp>
        <p:nvSpPr>
          <p:cNvPr id="8" name="Marcador de Posição do Rodapé 3">
            <a:extLst>
              <a:ext uri="{FF2B5EF4-FFF2-40B4-BE49-F238E27FC236}">
                <a16:creationId xmlns:a16="http://schemas.microsoft.com/office/drawing/2014/main" id="{478E0CF3-46D4-7447-BBDB-1CC8C2D5F8F4}"/>
              </a:ext>
            </a:extLst>
          </p:cNvPr>
          <p:cNvSpPr txBox="1">
            <a:spLocks/>
          </p:cNvSpPr>
          <p:nvPr/>
        </p:nvSpPr>
        <p:spPr>
          <a:xfrm>
            <a:off x="838200" y="6356350"/>
            <a:ext cx="4114800"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b="1" dirty="0">
                <a:solidFill>
                  <a:schemeClr val="tx1"/>
                </a:solidFill>
                <a:latin typeface="News Gothic MT" panose="020B0503020103020203" pitchFamily="34" charset="0"/>
              </a:rPr>
              <a:t>Universidade do Minho</a:t>
            </a:r>
          </a:p>
        </p:txBody>
      </p:sp>
      <p:sp>
        <p:nvSpPr>
          <p:cNvPr id="9" name="Retângulo 8">
            <a:extLst>
              <a:ext uri="{FF2B5EF4-FFF2-40B4-BE49-F238E27FC236}">
                <a16:creationId xmlns:a16="http://schemas.microsoft.com/office/drawing/2014/main" id="{DD037AC6-E721-BF45-84A6-38C8F1E767EB}"/>
              </a:ext>
            </a:extLst>
          </p:cNvPr>
          <p:cNvSpPr/>
          <p:nvPr/>
        </p:nvSpPr>
        <p:spPr>
          <a:xfrm>
            <a:off x="178217" y="1094476"/>
            <a:ext cx="6011582" cy="523220"/>
          </a:xfrm>
          <a:prstGeom prst="rect">
            <a:avLst/>
          </a:prstGeom>
        </p:spPr>
        <p:txBody>
          <a:bodyPr wrap="none">
            <a:spAutoFit/>
          </a:bodyPr>
          <a:lstStyle/>
          <a:p>
            <a:r>
              <a:rPr lang="pt-PT" sz="2800" b="1" dirty="0">
                <a:latin typeface="News Gothic MT" panose="020B0503020103020203" pitchFamily="34" charset="0"/>
              </a:rPr>
              <a:t>Ciclo de Vida de Desenvolvimento</a:t>
            </a:r>
          </a:p>
        </p:txBody>
      </p:sp>
      <p:grpSp>
        <p:nvGrpSpPr>
          <p:cNvPr id="2" name="Agrupar 1">
            <a:extLst>
              <a:ext uri="{FF2B5EF4-FFF2-40B4-BE49-F238E27FC236}">
                <a16:creationId xmlns:a16="http://schemas.microsoft.com/office/drawing/2014/main" id="{B10008D1-F37A-CE4A-BBA6-7D8477D60624}"/>
              </a:ext>
            </a:extLst>
          </p:cNvPr>
          <p:cNvGrpSpPr/>
          <p:nvPr/>
        </p:nvGrpSpPr>
        <p:grpSpPr>
          <a:xfrm>
            <a:off x="462871" y="2154919"/>
            <a:ext cx="11266257" cy="3344481"/>
            <a:chOff x="1522298" y="3504821"/>
            <a:chExt cx="16460902" cy="4598602"/>
          </a:xfrm>
        </p:grpSpPr>
        <p:pic>
          <p:nvPicPr>
            <p:cNvPr id="31" name="Picture 2">
              <a:extLst>
                <a:ext uri="{FF2B5EF4-FFF2-40B4-BE49-F238E27FC236}">
                  <a16:creationId xmlns:a16="http://schemas.microsoft.com/office/drawing/2014/main" id="{C689A74A-926A-0E4F-A2FB-0A44102AF53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107034" y="5061984"/>
              <a:ext cx="1403348" cy="1454494"/>
            </a:xfrm>
            <a:prstGeom prst="rect">
              <a:avLst/>
            </a:prstGeom>
          </p:spPr>
        </p:pic>
        <p:pic>
          <p:nvPicPr>
            <p:cNvPr id="32" name="Picture 3">
              <a:extLst>
                <a:ext uri="{FF2B5EF4-FFF2-40B4-BE49-F238E27FC236}">
                  <a16:creationId xmlns:a16="http://schemas.microsoft.com/office/drawing/2014/main" id="{F72B8AEF-8DDF-C345-970E-911BFD74228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6805" y="5061984"/>
              <a:ext cx="1403348" cy="1454494"/>
            </a:xfrm>
            <a:prstGeom prst="rect">
              <a:avLst/>
            </a:prstGeom>
          </p:spPr>
        </p:pic>
        <p:pic>
          <p:nvPicPr>
            <p:cNvPr id="33" name="Picture 4">
              <a:extLst>
                <a:ext uri="{FF2B5EF4-FFF2-40B4-BE49-F238E27FC236}">
                  <a16:creationId xmlns:a16="http://schemas.microsoft.com/office/drawing/2014/main" id="{B34D060C-5719-474F-9303-E4CFDF8F537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4406919" y="5061984"/>
              <a:ext cx="1403348" cy="1454494"/>
            </a:xfrm>
            <a:prstGeom prst="rect">
              <a:avLst/>
            </a:prstGeom>
          </p:spPr>
        </p:pic>
        <p:pic>
          <p:nvPicPr>
            <p:cNvPr id="34" name="Picture 5">
              <a:extLst>
                <a:ext uri="{FF2B5EF4-FFF2-40B4-BE49-F238E27FC236}">
                  <a16:creationId xmlns:a16="http://schemas.microsoft.com/office/drawing/2014/main" id="{5A8036D4-91FB-5048-BA2E-FB6AB63C2725}"/>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9006690" y="5061984"/>
              <a:ext cx="1403348" cy="1454494"/>
            </a:xfrm>
            <a:prstGeom prst="rect">
              <a:avLst/>
            </a:prstGeom>
          </p:spPr>
        </p:pic>
        <p:pic>
          <p:nvPicPr>
            <p:cNvPr id="35" name="Picture 6">
              <a:extLst>
                <a:ext uri="{FF2B5EF4-FFF2-40B4-BE49-F238E27FC236}">
                  <a16:creationId xmlns:a16="http://schemas.microsoft.com/office/drawing/2014/main" id="{5A626438-62F3-EC4B-BE7B-DE4627F49D06}"/>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1296891" y="5061984"/>
              <a:ext cx="1403348" cy="1454494"/>
            </a:xfrm>
            <a:prstGeom prst="rect">
              <a:avLst/>
            </a:prstGeom>
          </p:spPr>
        </p:pic>
        <p:pic>
          <p:nvPicPr>
            <p:cNvPr id="36" name="Picture 7">
              <a:extLst>
                <a:ext uri="{FF2B5EF4-FFF2-40B4-BE49-F238E27FC236}">
                  <a16:creationId xmlns:a16="http://schemas.microsoft.com/office/drawing/2014/main" id="{41323D47-1117-A843-A363-6E05E025F3E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r="50000"/>
            <a:stretch>
              <a:fillRect/>
            </a:stretch>
          </p:blipFill>
          <p:spPr>
            <a:xfrm rot="5400000">
              <a:off x="2142944" y="3838757"/>
              <a:ext cx="1331530" cy="2569415"/>
            </a:xfrm>
            <a:prstGeom prst="rect">
              <a:avLst/>
            </a:prstGeom>
          </p:spPr>
        </p:pic>
        <p:pic>
          <p:nvPicPr>
            <p:cNvPr id="37" name="Picture 8">
              <a:extLst>
                <a:ext uri="{FF2B5EF4-FFF2-40B4-BE49-F238E27FC236}">
                  <a16:creationId xmlns:a16="http://schemas.microsoft.com/office/drawing/2014/main" id="{2D1DA57D-8669-0248-9D16-1246C6A49A6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r="50000"/>
            <a:stretch>
              <a:fillRect/>
            </a:stretch>
          </p:blipFill>
          <p:spPr>
            <a:xfrm rot="5400000">
              <a:off x="6742714" y="3838757"/>
              <a:ext cx="1331530" cy="2569415"/>
            </a:xfrm>
            <a:prstGeom prst="rect">
              <a:avLst/>
            </a:prstGeom>
          </p:spPr>
        </p:pic>
        <p:pic>
          <p:nvPicPr>
            <p:cNvPr id="44" name="Picture 9">
              <a:extLst>
                <a:ext uri="{FF2B5EF4-FFF2-40B4-BE49-F238E27FC236}">
                  <a16:creationId xmlns:a16="http://schemas.microsoft.com/office/drawing/2014/main" id="{095449C4-E277-F340-9184-1DDDE636376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50000"/>
            <a:stretch>
              <a:fillRect/>
            </a:stretch>
          </p:blipFill>
          <p:spPr>
            <a:xfrm rot="5400000">
              <a:off x="11332801" y="3838757"/>
              <a:ext cx="1331530" cy="2569415"/>
            </a:xfrm>
            <a:prstGeom prst="rect">
              <a:avLst/>
            </a:prstGeom>
          </p:spPr>
        </p:pic>
        <p:pic>
          <p:nvPicPr>
            <p:cNvPr id="45" name="Picture 10">
              <a:extLst>
                <a:ext uri="{FF2B5EF4-FFF2-40B4-BE49-F238E27FC236}">
                  <a16:creationId xmlns:a16="http://schemas.microsoft.com/office/drawing/2014/main" id="{F751CF49-B5C2-DD4E-AC08-4A16F3082AE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r="50000"/>
            <a:stretch>
              <a:fillRect/>
            </a:stretch>
          </p:blipFill>
          <p:spPr>
            <a:xfrm rot="16200000">
              <a:off x="4442829" y="5153559"/>
              <a:ext cx="1331530" cy="2569415"/>
            </a:xfrm>
            <a:prstGeom prst="rect">
              <a:avLst/>
            </a:prstGeom>
          </p:spPr>
        </p:pic>
        <p:pic>
          <p:nvPicPr>
            <p:cNvPr id="46" name="Picture 11">
              <a:extLst>
                <a:ext uri="{FF2B5EF4-FFF2-40B4-BE49-F238E27FC236}">
                  <a16:creationId xmlns:a16="http://schemas.microsoft.com/office/drawing/2014/main" id="{DAD41FEF-2F22-3848-926C-08DC32653D6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r="50000"/>
            <a:stretch>
              <a:fillRect/>
            </a:stretch>
          </p:blipFill>
          <p:spPr>
            <a:xfrm rot="16200000">
              <a:off x="9042600" y="5153559"/>
              <a:ext cx="1331530" cy="2569415"/>
            </a:xfrm>
            <a:prstGeom prst="rect">
              <a:avLst/>
            </a:prstGeom>
          </p:spPr>
        </p:pic>
        <p:grpSp>
          <p:nvGrpSpPr>
            <p:cNvPr id="47" name="Group 12">
              <a:extLst>
                <a:ext uri="{FF2B5EF4-FFF2-40B4-BE49-F238E27FC236}">
                  <a16:creationId xmlns:a16="http://schemas.microsoft.com/office/drawing/2014/main" id="{9E8D0324-0BD6-0443-B2B5-98020F41E1D5}"/>
                </a:ext>
              </a:extLst>
            </p:cNvPr>
            <p:cNvGrpSpPr/>
            <p:nvPr/>
          </p:nvGrpSpPr>
          <p:grpSpPr>
            <a:xfrm rot="18900000">
              <a:off x="3708518" y="5521798"/>
              <a:ext cx="484552" cy="501409"/>
              <a:chOff x="0" y="0"/>
              <a:chExt cx="6350000" cy="6339840"/>
            </a:xfrm>
            <a:solidFill>
              <a:srgbClr val="79DD9D"/>
            </a:solidFill>
          </p:grpSpPr>
          <p:sp>
            <p:nvSpPr>
              <p:cNvPr id="48" name="Freeform 13">
                <a:extLst>
                  <a:ext uri="{FF2B5EF4-FFF2-40B4-BE49-F238E27FC236}">
                    <a16:creationId xmlns:a16="http://schemas.microsoft.com/office/drawing/2014/main" id="{0B3431FE-6047-1844-B379-2D1243DDB709}"/>
                  </a:ext>
                </a:extLst>
              </p:cNvPr>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8CBAD">
                  <a:alpha val="81176"/>
                </a:srgbClr>
              </a:solidFill>
            </p:spPr>
            <p:txBody>
              <a:bodyPr/>
              <a:lstStyle/>
              <a:p>
                <a:endParaRPr lang="pt-PT"/>
              </a:p>
            </p:txBody>
          </p:sp>
        </p:grpSp>
        <p:grpSp>
          <p:nvGrpSpPr>
            <p:cNvPr id="49" name="Group 14">
              <a:extLst>
                <a:ext uri="{FF2B5EF4-FFF2-40B4-BE49-F238E27FC236}">
                  <a16:creationId xmlns:a16="http://schemas.microsoft.com/office/drawing/2014/main" id="{50963D9B-9CD1-2244-975C-CF3F0DECCCA0}"/>
                </a:ext>
              </a:extLst>
            </p:cNvPr>
            <p:cNvGrpSpPr/>
            <p:nvPr/>
          </p:nvGrpSpPr>
          <p:grpSpPr>
            <a:xfrm rot="18900000">
              <a:off x="8324428" y="5521798"/>
              <a:ext cx="484552" cy="501409"/>
              <a:chOff x="0" y="0"/>
              <a:chExt cx="6350000" cy="6339840"/>
            </a:xfrm>
            <a:solidFill>
              <a:srgbClr val="3ACE6F"/>
            </a:solidFill>
          </p:grpSpPr>
          <p:sp>
            <p:nvSpPr>
              <p:cNvPr id="50" name="Freeform 15">
                <a:extLst>
                  <a:ext uri="{FF2B5EF4-FFF2-40B4-BE49-F238E27FC236}">
                    <a16:creationId xmlns:a16="http://schemas.microsoft.com/office/drawing/2014/main" id="{E9850218-6080-764C-A054-3EC7E20D7DAE}"/>
                  </a:ext>
                </a:extLst>
              </p:cNvPr>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4B183">
                  <a:alpha val="85098"/>
                </a:srgbClr>
              </a:solidFill>
            </p:spPr>
            <p:txBody>
              <a:bodyPr/>
              <a:lstStyle/>
              <a:p>
                <a:endParaRPr lang="pt-PT"/>
              </a:p>
            </p:txBody>
          </p:sp>
        </p:grpSp>
        <p:grpSp>
          <p:nvGrpSpPr>
            <p:cNvPr id="51" name="Group 18">
              <a:extLst>
                <a:ext uri="{FF2B5EF4-FFF2-40B4-BE49-F238E27FC236}">
                  <a16:creationId xmlns:a16="http://schemas.microsoft.com/office/drawing/2014/main" id="{46AC6628-80BC-3841-A2C7-605CA13EDF30}"/>
                </a:ext>
              </a:extLst>
            </p:cNvPr>
            <p:cNvGrpSpPr/>
            <p:nvPr/>
          </p:nvGrpSpPr>
          <p:grpSpPr>
            <a:xfrm rot="8100000">
              <a:off x="6012225" y="5538526"/>
              <a:ext cx="484552" cy="501409"/>
              <a:chOff x="0" y="0"/>
              <a:chExt cx="6350000" cy="6339840"/>
            </a:xfrm>
            <a:solidFill>
              <a:srgbClr val="54D482"/>
            </a:solidFill>
          </p:grpSpPr>
          <p:sp>
            <p:nvSpPr>
              <p:cNvPr id="52" name="Freeform 19">
                <a:extLst>
                  <a:ext uri="{FF2B5EF4-FFF2-40B4-BE49-F238E27FC236}">
                    <a16:creationId xmlns:a16="http://schemas.microsoft.com/office/drawing/2014/main" id="{FAC1E135-E154-E244-90FC-BEA7D234E882}"/>
                  </a:ext>
                </a:extLst>
              </p:cNvPr>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chemeClr val="accent2">
                  <a:lumMod val="40000"/>
                  <a:lumOff val="60000"/>
                </a:schemeClr>
              </a:solidFill>
            </p:spPr>
            <p:txBody>
              <a:bodyPr/>
              <a:lstStyle/>
              <a:p>
                <a:endParaRPr lang="pt-PT"/>
              </a:p>
            </p:txBody>
          </p:sp>
        </p:grpSp>
        <p:grpSp>
          <p:nvGrpSpPr>
            <p:cNvPr id="53" name="Group 20">
              <a:extLst>
                <a:ext uri="{FF2B5EF4-FFF2-40B4-BE49-F238E27FC236}">
                  <a16:creationId xmlns:a16="http://schemas.microsoft.com/office/drawing/2014/main" id="{83B62D95-9B12-7241-9DF4-7BDDA6CBBF34}"/>
                </a:ext>
              </a:extLst>
            </p:cNvPr>
            <p:cNvGrpSpPr/>
            <p:nvPr/>
          </p:nvGrpSpPr>
          <p:grpSpPr>
            <a:xfrm rot="8100000">
              <a:off x="10611996" y="5538526"/>
              <a:ext cx="484552" cy="501409"/>
              <a:chOff x="0" y="0"/>
              <a:chExt cx="6350000" cy="6339840"/>
            </a:xfrm>
            <a:solidFill>
              <a:srgbClr val="2EB85F"/>
            </a:solidFill>
          </p:grpSpPr>
          <p:sp>
            <p:nvSpPr>
              <p:cNvPr id="54" name="Freeform 21">
                <a:extLst>
                  <a:ext uri="{FF2B5EF4-FFF2-40B4-BE49-F238E27FC236}">
                    <a16:creationId xmlns:a16="http://schemas.microsoft.com/office/drawing/2014/main" id="{219064DB-2D43-6445-AA97-5E176C4D775F}"/>
                  </a:ext>
                </a:extLst>
              </p:cNvPr>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chemeClr val="accent2">
                  <a:lumMod val="60000"/>
                  <a:lumOff val="40000"/>
                </a:schemeClr>
              </a:solidFill>
            </p:spPr>
            <p:txBody>
              <a:bodyPr/>
              <a:lstStyle/>
              <a:p>
                <a:endParaRPr lang="pt-PT"/>
              </a:p>
            </p:txBody>
          </p:sp>
        </p:grpSp>
        <p:pic>
          <p:nvPicPr>
            <p:cNvPr id="55" name="Picture 5">
              <a:extLst>
                <a:ext uri="{FF2B5EF4-FFF2-40B4-BE49-F238E27FC236}">
                  <a16:creationId xmlns:a16="http://schemas.microsoft.com/office/drawing/2014/main" id="{585A0D73-B6B8-964F-9A44-AAB6FA848CC8}"/>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rcRect/>
            <a:stretch>
              <a:fillRect/>
            </a:stretch>
          </p:blipFill>
          <p:spPr>
            <a:xfrm>
              <a:off x="13614153" y="5061984"/>
              <a:ext cx="1403348" cy="1454494"/>
            </a:xfrm>
            <a:prstGeom prst="rect">
              <a:avLst/>
            </a:prstGeom>
          </p:spPr>
        </p:pic>
        <p:pic>
          <p:nvPicPr>
            <p:cNvPr id="56" name="Picture 6">
              <a:extLst>
                <a:ext uri="{FF2B5EF4-FFF2-40B4-BE49-F238E27FC236}">
                  <a16:creationId xmlns:a16="http://schemas.microsoft.com/office/drawing/2014/main" id="{B1B46712-1D5B-3942-9A58-EF289873885B}"/>
                </a:ext>
              </a:extLst>
            </p:cNvPr>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r:embed="rId25"/>
                </a:ext>
              </a:extLst>
            </a:blip>
            <a:srcRect/>
            <a:stretch>
              <a:fillRect/>
            </a:stretch>
          </p:blipFill>
          <p:spPr>
            <a:xfrm>
              <a:off x="15904354" y="5061984"/>
              <a:ext cx="1403348" cy="1454494"/>
            </a:xfrm>
            <a:prstGeom prst="rect">
              <a:avLst/>
            </a:prstGeom>
          </p:spPr>
        </p:pic>
        <p:pic>
          <p:nvPicPr>
            <p:cNvPr id="57" name="Picture 9">
              <a:extLst>
                <a:ext uri="{FF2B5EF4-FFF2-40B4-BE49-F238E27FC236}">
                  <a16:creationId xmlns:a16="http://schemas.microsoft.com/office/drawing/2014/main" id="{2C5A04E1-5FC7-0A40-8529-4BB16BEA317A}"/>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rcRect r="50000"/>
            <a:stretch>
              <a:fillRect/>
            </a:stretch>
          </p:blipFill>
          <p:spPr>
            <a:xfrm rot="5400000">
              <a:off x="15940264" y="3838757"/>
              <a:ext cx="1331530" cy="2569415"/>
            </a:xfrm>
            <a:prstGeom prst="rect">
              <a:avLst/>
            </a:prstGeom>
          </p:spPr>
        </p:pic>
        <p:pic>
          <p:nvPicPr>
            <p:cNvPr id="58" name="Picture 11">
              <a:extLst>
                <a:ext uri="{FF2B5EF4-FFF2-40B4-BE49-F238E27FC236}">
                  <a16:creationId xmlns:a16="http://schemas.microsoft.com/office/drawing/2014/main" id="{5A074F9B-7014-7E4B-8292-C106476C4469}"/>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rcRect r="50000"/>
            <a:stretch>
              <a:fillRect/>
            </a:stretch>
          </p:blipFill>
          <p:spPr>
            <a:xfrm rot="16200000">
              <a:off x="13650063" y="5153559"/>
              <a:ext cx="1331530" cy="2569415"/>
            </a:xfrm>
            <a:prstGeom prst="rect">
              <a:avLst/>
            </a:prstGeom>
          </p:spPr>
        </p:pic>
        <p:grpSp>
          <p:nvGrpSpPr>
            <p:cNvPr id="59" name="Group 16">
              <a:extLst>
                <a:ext uri="{FF2B5EF4-FFF2-40B4-BE49-F238E27FC236}">
                  <a16:creationId xmlns:a16="http://schemas.microsoft.com/office/drawing/2014/main" id="{61C8FD41-F206-304F-9C60-1BD83C19E1EE}"/>
                </a:ext>
              </a:extLst>
            </p:cNvPr>
            <p:cNvGrpSpPr/>
            <p:nvPr/>
          </p:nvGrpSpPr>
          <p:grpSpPr>
            <a:xfrm rot="18900000">
              <a:off x="17498648" y="5521798"/>
              <a:ext cx="484552" cy="501409"/>
              <a:chOff x="0" y="0"/>
              <a:chExt cx="6350000" cy="6339840"/>
            </a:xfrm>
            <a:solidFill>
              <a:srgbClr val="207E42"/>
            </a:solidFill>
          </p:grpSpPr>
          <p:sp>
            <p:nvSpPr>
              <p:cNvPr id="60" name="Freeform 17">
                <a:extLst>
                  <a:ext uri="{FF2B5EF4-FFF2-40B4-BE49-F238E27FC236}">
                    <a16:creationId xmlns:a16="http://schemas.microsoft.com/office/drawing/2014/main" id="{8ED0B0F6-6C80-A745-8DB4-BC9078CE6787}"/>
                  </a:ext>
                </a:extLst>
              </p:cNvPr>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843C0C">
                  <a:alpha val="72157"/>
                </a:srgbClr>
              </a:solidFill>
            </p:spPr>
            <p:txBody>
              <a:bodyPr/>
              <a:lstStyle/>
              <a:p>
                <a:endParaRPr lang="pt-PT"/>
              </a:p>
            </p:txBody>
          </p:sp>
        </p:grpSp>
        <p:grpSp>
          <p:nvGrpSpPr>
            <p:cNvPr id="61" name="Group 20">
              <a:extLst>
                <a:ext uri="{FF2B5EF4-FFF2-40B4-BE49-F238E27FC236}">
                  <a16:creationId xmlns:a16="http://schemas.microsoft.com/office/drawing/2014/main" id="{C1DAC778-4239-5C43-ABC0-33DD1DC2BCA9}"/>
                </a:ext>
              </a:extLst>
            </p:cNvPr>
            <p:cNvGrpSpPr/>
            <p:nvPr/>
          </p:nvGrpSpPr>
          <p:grpSpPr>
            <a:xfrm rot="8100000">
              <a:off x="15219459" y="5538526"/>
              <a:ext cx="484552" cy="501409"/>
              <a:chOff x="0" y="0"/>
              <a:chExt cx="6350000" cy="6339840"/>
            </a:xfrm>
            <a:solidFill>
              <a:srgbClr val="24904B"/>
            </a:solidFill>
          </p:grpSpPr>
          <p:sp>
            <p:nvSpPr>
              <p:cNvPr id="62" name="Freeform 21">
                <a:extLst>
                  <a:ext uri="{FF2B5EF4-FFF2-40B4-BE49-F238E27FC236}">
                    <a16:creationId xmlns:a16="http://schemas.microsoft.com/office/drawing/2014/main" id="{8E7A6AEA-8EAC-8C47-9B40-FC39A999B8BF}"/>
                  </a:ext>
                </a:extLst>
              </p:cNvPr>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55A11"/>
              </a:solidFill>
            </p:spPr>
            <p:txBody>
              <a:bodyPr/>
              <a:lstStyle/>
              <a:p>
                <a:endParaRPr lang="pt-PT"/>
              </a:p>
            </p:txBody>
          </p:sp>
        </p:grpSp>
        <p:grpSp>
          <p:nvGrpSpPr>
            <p:cNvPr id="63" name="Group 16">
              <a:extLst>
                <a:ext uri="{FF2B5EF4-FFF2-40B4-BE49-F238E27FC236}">
                  <a16:creationId xmlns:a16="http://schemas.microsoft.com/office/drawing/2014/main" id="{8FCFFA08-AC1D-9F40-9A5C-484D7AA17AD3}"/>
                </a:ext>
              </a:extLst>
            </p:cNvPr>
            <p:cNvGrpSpPr/>
            <p:nvPr/>
          </p:nvGrpSpPr>
          <p:grpSpPr>
            <a:xfrm rot="18900000">
              <a:off x="12891185" y="5521798"/>
              <a:ext cx="484552" cy="501409"/>
              <a:chOff x="0" y="0"/>
              <a:chExt cx="6350000" cy="6339840"/>
            </a:xfrm>
            <a:solidFill>
              <a:srgbClr val="2AA656"/>
            </a:solidFill>
          </p:grpSpPr>
          <p:sp>
            <p:nvSpPr>
              <p:cNvPr id="64" name="Freeform 17">
                <a:extLst>
                  <a:ext uri="{FF2B5EF4-FFF2-40B4-BE49-F238E27FC236}">
                    <a16:creationId xmlns:a16="http://schemas.microsoft.com/office/drawing/2014/main" id="{77FC712D-AFA3-C24E-A77E-A11CF6FAA5DA}"/>
                  </a:ext>
                </a:extLst>
              </p:cNvPr>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55A11">
                  <a:alpha val="76863"/>
                </a:srgbClr>
              </a:solidFill>
            </p:spPr>
            <p:txBody>
              <a:bodyPr/>
              <a:lstStyle/>
              <a:p>
                <a:endParaRPr lang="pt-PT"/>
              </a:p>
            </p:txBody>
          </p:sp>
        </p:grpSp>
        <p:sp>
          <p:nvSpPr>
            <p:cNvPr id="65" name="TextBox 22">
              <a:extLst>
                <a:ext uri="{FF2B5EF4-FFF2-40B4-BE49-F238E27FC236}">
                  <a16:creationId xmlns:a16="http://schemas.microsoft.com/office/drawing/2014/main" id="{7474E2BC-384B-104A-A682-B4F895F652F3}"/>
                </a:ext>
              </a:extLst>
            </p:cNvPr>
            <p:cNvSpPr txBox="1"/>
            <p:nvPr/>
          </p:nvSpPr>
          <p:spPr>
            <a:xfrm>
              <a:off x="2585853" y="5589927"/>
              <a:ext cx="433315" cy="705312"/>
            </a:xfrm>
            <a:prstGeom prst="rect">
              <a:avLst/>
            </a:prstGeom>
          </p:spPr>
          <p:txBody>
            <a:bodyPr wrap="square" lIns="0" tIns="0" rIns="0" bIns="0" rtlCol="0" anchor="t">
              <a:spAutoFit/>
            </a:bodyPr>
            <a:lstStyle/>
            <a:p>
              <a:pPr algn="ctr">
                <a:lnSpc>
                  <a:spcPts val="3960"/>
                </a:lnSpc>
              </a:pPr>
              <a:r>
                <a:rPr lang="en-US" sz="4400" dirty="0">
                  <a:solidFill>
                    <a:srgbClr val="FFFFFF"/>
                  </a:solidFill>
                  <a:latin typeface="News Gothic MT" panose="020B0503020103020203" pitchFamily="34" charset="0"/>
                </a:rPr>
                <a:t>1</a:t>
              </a:r>
            </a:p>
          </p:txBody>
        </p:sp>
        <p:sp>
          <p:nvSpPr>
            <p:cNvPr id="66" name="TextBox 22">
              <a:extLst>
                <a:ext uri="{FF2B5EF4-FFF2-40B4-BE49-F238E27FC236}">
                  <a16:creationId xmlns:a16="http://schemas.microsoft.com/office/drawing/2014/main" id="{25132948-82DE-0141-B83D-83FADDB63D41}"/>
                </a:ext>
              </a:extLst>
            </p:cNvPr>
            <p:cNvSpPr txBox="1"/>
            <p:nvPr/>
          </p:nvSpPr>
          <p:spPr>
            <a:xfrm>
              <a:off x="4869682" y="5589927"/>
              <a:ext cx="433315" cy="705312"/>
            </a:xfrm>
            <a:prstGeom prst="rect">
              <a:avLst/>
            </a:prstGeom>
          </p:spPr>
          <p:txBody>
            <a:bodyPr wrap="square" lIns="0" tIns="0" rIns="0" bIns="0" rtlCol="0" anchor="t">
              <a:spAutoFit/>
            </a:bodyPr>
            <a:lstStyle/>
            <a:p>
              <a:pPr algn="ctr">
                <a:lnSpc>
                  <a:spcPts val="3960"/>
                </a:lnSpc>
              </a:pPr>
              <a:r>
                <a:rPr lang="en-US" sz="4400" dirty="0">
                  <a:solidFill>
                    <a:srgbClr val="FFFFFF"/>
                  </a:solidFill>
                  <a:latin typeface="News Gothic MT" panose="020B0503020103020203" pitchFamily="34" charset="0"/>
                </a:rPr>
                <a:t>2</a:t>
              </a:r>
            </a:p>
          </p:txBody>
        </p:sp>
        <p:sp>
          <p:nvSpPr>
            <p:cNvPr id="67" name="TextBox 22">
              <a:extLst>
                <a:ext uri="{FF2B5EF4-FFF2-40B4-BE49-F238E27FC236}">
                  <a16:creationId xmlns:a16="http://schemas.microsoft.com/office/drawing/2014/main" id="{F43BD741-529F-7149-9592-E6E7B774D385}"/>
                </a:ext>
              </a:extLst>
            </p:cNvPr>
            <p:cNvSpPr txBox="1"/>
            <p:nvPr/>
          </p:nvSpPr>
          <p:spPr>
            <a:xfrm>
              <a:off x="7198339" y="5589927"/>
              <a:ext cx="433315" cy="705312"/>
            </a:xfrm>
            <a:prstGeom prst="rect">
              <a:avLst/>
            </a:prstGeom>
          </p:spPr>
          <p:txBody>
            <a:bodyPr wrap="square" lIns="0" tIns="0" rIns="0" bIns="0" rtlCol="0" anchor="t">
              <a:spAutoFit/>
            </a:bodyPr>
            <a:lstStyle/>
            <a:p>
              <a:pPr algn="ctr">
                <a:lnSpc>
                  <a:spcPts val="3960"/>
                </a:lnSpc>
              </a:pPr>
              <a:r>
                <a:rPr lang="en-US" sz="4400" dirty="0">
                  <a:solidFill>
                    <a:srgbClr val="FFFFFF"/>
                  </a:solidFill>
                  <a:latin typeface="News Gothic MT" panose="020B0503020103020203" pitchFamily="34" charset="0"/>
                </a:rPr>
                <a:t>3</a:t>
              </a:r>
            </a:p>
          </p:txBody>
        </p:sp>
        <p:sp>
          <p:nvSpPr>
            <p:cNvPr id="68" name="TextBox 22">
              <a:extLst>
                <a:ext uri="{FF2B5EF4-FFF2-40B4-BE49-F238E27FC236}">
                  <a16:creationId xmlns:a16="http://schemas.microsoft.com/office/drawing/2014/main" id="{0F44F788-A194-E449-BFB5-1D574865D71B}"/>
                </a:ext>
              </a:extLst>
            </p:cNvPr>
            <p:cNvSpPr txBox="1"/>
            <p:nvPr/>
          </p:nvSpPr>
          <p:spPr>
            <a:xfrm>
              <a:off x="9443997" y="5589927"/>
              <a:ext cx="433315" cy="705312"/>
            </a:xfrm>
            <a:prstGeom prst="rect">
              <a:avLst/>
            </a:prstGeom>
          </p:spPr>
          <p:txBody>
            <a:bodyPr wrap="square" lIns="0" tIns="0" rIns="0" bIns="0" rtlCol="0" anchor="t">
              <a:spAutoFit/>
            </a:bodyPr>
            <a:lstStyle/>
            <a:p>
              <a:pPr algn="ctr">
                <a:lnSpc>
                  <a:spcPts val="3960"/>
                </a:lnSpc>
              </a:pPr>
              <a:r>
                <a:rPr lang="en-US" sz="4400" dirty="0">
                  <a:solidFill>
                    <a:srgbClr val="FFFFFF"/>
                  </a:solidFill>
                  <a:latin typeface="News Gothic MT" panose="020B0503020103020203" pitchFamily="34" charset="0"/>
                </a:rPr>
                <a:t>4</a:t>
              </a:r>
            </a:p>
          </p:txBody>
        </p:sp>
        <p:sp>
          <p:nvSpPr>
            <p:cNvPr id="69" name="TextBox 22">
              <a:extLst>
                <a:ext uri="{FF2B5EF4-FFF2-40B4-BE49-F238E27FC236}">
                  <a16:creationId xmlns:a16="http://schemas.microsoft.com/office/drawing/2014/main" id="{24A3114B-FA51-4D4B-A9ED-5936B4C2884C}"/>
                </a:ext>
              </a:extLst>
            </p:cNvPr>
            <p:cNvSpPr txBox="1"/>
            <p:nvPr/>
          </p:nvSpPr>
          <p:spPr>
            <a:xfrm>
              <a:off x="11785895" y="5589927"/>
              <a:ext cx="433315" cy="705312"/>
            </a:xfrm>
            <a:prstGeom prst="rect">
              <a:avLst/>
            </a:prstGeom>
          </p:spPr>
          <p:txBody>
            <a:bodyPr wrap="square" lIns="0" tIns="0" rIns="0" bIns="0" rtlCol="0" anchor="t">
              <a:spAutoFit/>
            </a:bodyPr>
            <a:lstStyle/>
            <a:p>
              <a:pPr algn="ctr">
                <a:lnSpc>
                  <a:spcPts val="3960"/>
                </a:lnSpc>
              </a:pPr>
              <a:r>
                <a:rPr lang="en-US" sz="4400" dirty="0">
                  <a:solidFill>
                    <a:srgbClr val="FFFFFF"/>
                  </a:solidFill>
                  <a:latin typeface="News Gothic MT" panose="020B0503020103020203" pitchFamily="34" charset="0"/>
                </a:rPr>
                <a:t>5</a:t>
              </a:r>
            </a:p>
          </p:txBody>
        </p:sp>
        <p:sp>
          <p:nvSpPr>
            <p:cNvPr id="70" name="TextBox 22">
              <a:extLst>
                <a:ext uri="{FF2B5EF4-FFF2-40B4-BE49-F238E27FC236}">
                  <a16:creationId xmlns:a16="http://schemas.microsoft.com/office/drawing/2014/main" id="{CC30CFD4-1A2E-9340-BCF6-4C8C14FE893C}"/>
                </a:ext>
              </a:extLst>
            </p:cNvPr>
            <p:cNvSpPr txBox="1"/>
            <p:nvPr/>
          </p:nvSpPr>
          <p:spPr>
            <a:xfrm>
              <a:off x="14096795" y="5589927"/>
              <a:ext cx="433315" cy="705312"/>
            </a:xfrm>
            <a:prstGeom prst="rect">
              <a:avLst/>
            </a:prstGeom>
          </p:spPr>
          <p:txBody>
            <a:bodyPr wrap="square" lIns="0" tIns="0" rIns="0" bIns="0" rtlCol="0" anchor="t">
              <a:spAutoFit/>
            </a:bodyPr>
            <a:lstStyle/>
            <a:p>
              <a:pPr algn="ctr">
                <a:lnSpc>
                  <a:spcPts val="3960"/>
                </a:lnSpc>
              </a:pPr>
              <a:r>
                <a:rPr lang="en-US" sz="4400" dirty="0">
                  <a:solidFill>
                    <a:srgbClr val="FFFFFF"/>
                  </a:solidFill>
                  <a:latin typeface="News Gothic MT" panose="020B0503020103020203" pitchFamily="34" charset="0"/>
                </a:rPr>
                <a:t>6</a:t>
              </a:r>
            </a:p>
          </p:txBody>
        </p:sp>
        <p:sp>
          <p:nvSpPr>
            <p:cNvPr id="71" name="TextBox 22">
              <a:extLst>
                <a:ext uri="{FF2B5EF4-FFF2-40B4-BE49-F238E27FC236}">
                  <a16:creationId xmlns:a16="http://schemas.microsoft.com/office/drawing/2014/main" id="{01E5F24C-1895-7048-B04B-FAECD7E28C35}"/>
                </a:ext>
              </a:extLst>
            </p:cNvPr>
            <p:cNvSpPr txBox="1"/>
            <p:nvPr/>
          </p:nvSpPr>
          <p:spPr>
            <a:xfrm>
              <a:off x="16403159" y="5589927"/>
              <a:ext cx="433315" cy="705312"/>
            </a:xfrm>
            <a:prstGeom prst="rect">
              <a:avLst/>
            </a:prstGeom>
          </p:spPr>
          <p:txBody>
            <a:bodyPr wrap="square" lIns="0" tIns="0" rIns="0" bIns="0" rtlCol="0" anchor="t">
              <a:spAutoFit/>
            </a:bodyPr>
            <a:lstStyle/>
            <a:p>
              <a:pPr algn="ctr">
                <a:lnSpc>
                  <a:spcPts val="3960"/>
                </a:lnSpc>
              </a:pPr>
              <a:r>
                <a:rPr lang="en-US" sz="4400" dirty="0">
                  <a:solidFill>
                    <a:srgbClr val="FFFFFF"/>
                  </a:solidFill>
                  <a:latin typeface="News Gothic MT" panose="020B0503020103020203" pitchFamily="34" charset="0"/>
                </a:rPr>
                <a:t>7</a:t>
              </a:r>
            </a:p>
          </p:txBody>
        </p:sp>
        <p:sp>
          <p:nvSpPr>
            <p:cNvPr id="72" name="CaixaDeTexto 71">
              <a:extLst>
                <a:ext uri="{FF2B5EF4-FFF2-40B4-BE49-F238E27FC236}">
                  <a16:creationId xmlns:a16="http://schemas.microsoft.com/office/drawing/2014/main" id="{226F2B04-1126-834D-9F7F-D3D367BFABF5}"/>
                </a:ext>
              </a:extLst>
            </p:cNvPr>
            <p:cNvSpPr txBox="1"/>
            <p:nvPr/>
          </p:nvSpPr>
          <p:spPr>
            <a:xfrm>
              <a:off x="1522298" y="6963611"/>
              <a:ext cx="2562045" cy="1128236"/>
            </a:xfrm>
            <a:prstGeom prst="rect">
              <a:avLst/>
            </a:prstGeom>
          </p:spPr>
          <p:txBody>
            <a:bodyPr wrap="square" lIns="0" tIns="0" rIns="0" bIns="0" rtlCol="0" anchor="t">
              <a:spAutoFit/>
            </a:bodyPr>
            <a:lstStyle>
              <a:defPPr>
                <a:defRPr lang="en-US"/>
              </a:defPPr>
              <a:lvl1pPr lvl="0" indent="0" algn="ctr">
                <a:lnSpc>
                  <a:spcPts val="3359"/>
                </a:lnSpc>
                <a:spcBef>
                  <a:spcPct val="0"/>
                </a:spcBef>
                <a:defRPr sz="2400">
                  <a:solidFill>
                    <a:schemeClr val="tx1">
                      <a:lumMod val="75000"/>
                      <a:lumOff val="25000"/>
                    </a:schemeClr>
                  </a:solidFill>
                  <a:latin typeface="DM Sans"/>
                </a:defRPr>
              </a:lvl1pPr>
            </a:lstStyle>
            <a:p>
              <a:r>
                <a:rPr lang="pt-PT" sz="2000" b="1" strike="sngStrike" dirty="0">
                  <a:solidFill>
                    <a:schemeClr val="tx1"/>
                  </a:solidFill>
                  <a:latin typeface="News Gothic MT" panose="020B0503020103020203" pitchFamily="34" charset="0"/>
                </a:rPr>
                <a:t>Definição do Sistema</a:t>
              </a:r>
              <a:endParaRPr lang="en-US" sz="2000" b="1" strike="sngStrike" dirty="0">
                <a:solidFill>
                  <a:schemeClr val="tx1"/>
                </a:solidFill>
                <a:latin typeface="News Gothic MT" panose="020B0503020103020203" pitchFamily="34" charset="0"/>
              </a:endParaRPr>
            </a:p>
          </p:txBody>
        </p:sp>
        <p:sp>
          <p:nvSpPr>
            <p:cNvPr id="73" name="CaixaDeTexto 72">
              <a:extLst>
                <a:ext uri="{FF2B5EF4-FFF2-40B4-BE49-F238E27FC236}">
                  <a16:creationId xmlns:a16="http://schemas.microsoft.com/office/drawing/2014/main" id="{99B34738-236E-AF4A-87B4-34C474F8C7E8}"/>
                </a:ext>
              </a:extLst>
            </p:cNvPr>
            <p:cNvSpPr txBox="1"/>
            <p:nvPr/>
          </p:nvSpPr>
          <p:spPr>
            <a:xfrm>
              <a:off x="3800575" y="3511270"/>
              <a:ext cx="2505824" cy="1128236"/>
            </a:xfrm>
            <a:prstGeom prst="rect">
              <a:avLst/>
            </a:prstGeom>
          </p:spPr>
          <p:txBody>
            <a:bodyPr wrap="square" lIns="0" tIns="0" rIns="0" bIns="0" rtlCol="0" anchor="t">
              <a:spAutoFit/>
            </a:bodyPr>
            <a:lstStyle>
              <a:defPPr>
                <a:defRPr lang="en-US"/>
              </a:defPPr>
              <a:lvl1pPr lvl="0" indent="0" algn="ctr">
                <a:lnSpc>
                  <a:spcPts val="3359"/>
                </a:lnSpc>
                <a:spcBef>
                  <a:spcPct val="0"/>
                </a:spcBef>
                <a:defRPr sz="2400">
                  <a:solidFill>
                    <a:schemeClr val="tx1">
                      <a:lumMod val="75000"/>
                      <a:lumOff val="25000"/>
                    </a:schemeClr>
                  </a:solidFill>
                  <a:latin typeface="DM Sans"/>
                </a:defRPr>
              </a:lvl1pPr>
            </a:lstStyle>
            <a:p>
              <a:r>
                <a:rPr lang="pt-PT" sz="2000" b="1" strike="sngStrike" dirty="0">
                  <a:solidFill>
                    <a:schemeClr val="tx1"/>
                  </a:solidFill>
                  <a:latin typeface="News Gothic MT" panose="020B0503020103020203" pitchFamily="34" charset="0"/>
                </a:rPr>
                <a:t>Definição de Requisitos</a:t>
              </a:r>
              <a:endParaRPr lang="en-US" sz="2000" b="1" strike="sngStrike" dirty="0">
                <a:solidFill>
                  <a:schemeClr val="tx1"/>
                </a:solidFill>
                <a:latin typeface="News Gothic MT" panose="020B0503020103020203" pitchFamily="34" charset="0"/>
              </a:endParaRPr>
            </a:p>
          </p:txBody>
        </p:sp>
        <p:sp>
          <p:nvSpPr>
            <p:cNvPr id="74" name="CaixaDeTexto 73">
              <a:extLst>
                <a:ext uri="{FF2B5EF4-FFF2-40B4-BE49-F238E27FC236}">
                  <a16:creationId xmlns:a16="http://schemas.microsoft.com/office/drawing/2014/main" id="{8EC95C2F-221D-4443-9B16-27CE3ED72E13}"/>
                </a:ext>
              </a:extLst>
            </p:cNvPr>
            <p:cNvSpPr txBox="1"/>
            <p:nvPr/>
          </p:nvSpPr>
          <p:spPr>
            <a:xfrm>
              <a:off x="6162086" y="6959318"/>
              <a:ext cx="2505824" cy="1144105"/>
            </a:xfrm>
            <a:prstGeom prst="rect">
              <a:avLst/>
            </a:prstGeom>
          </p:spPr>
          <p:txBody>
            <a:bodyPr wrap="square" lIns="0" tIns="0" rIns="0" bIns="0" rtlCol="0" anchor="t">
              <a:spAutoFit/>
            </a:bodyPr>
            <a:lstStyle>
              <a:defPPr>
                <a:defRPr lang="en-US"/>
              </a:defPPr>
              <a:lvl1pPr lvl="0" indent="0" algn="ctr">
                <a:lnSpc>
                  <a:spcPts val="3359"/>
                </a:lnSpc>
                <a:spcBef>
                  <a:spcPct val="0"/>
                </a:spcBef>
                <a:defRPr sz="2400">
                  <a:solidFill>
                    <a:schemeClr val="tx1">
                      <a:lumMod val="75000"/>
                      <a:lumOff val="25000"/>
                    </a:schemeClr>
                  </a:solidFill>
                  <a:latin typeface="DM Sans"/>
                </a:defRPr>
              </a:lvl1pPr>
            </a:lstStyle>
            <a:p>
              <a:r>
                <a:rPr lang="pt-PT" sz="2000" b="1" strike="sngStrike" dirty="0">
                  <a:solidFill>
                    <a:schemeClr val="tx1"/>
                  </a:solidFill>
                  <a:latin typeface="News Gothic MT" panose="020B0503020103020203" pitchFamily="34" charset="0"/>
                </a:rPr>
                <a:t>Modelação Conceptual</a:t>
              </a:r>
              <a:endParaRPr lang="en-US" sz="2000" b="1" strike="sngStrike" dirty="0">
                <a:solidFill>
                  <a:schemeClr val="tx1"/>
                </a:solidFill>
                <a:latin typeface="News Gothic MT" panose="020B0503020103020203" pitchFamily="34" charset="0"/>
              </a:endParaRPr>
            </a:p>
          </p:txBody>
        </p:sp>
        <p:sp>
          <p:nvSpPr>
            <p:cNvPr id="75" name="CaixaDeTexto 74">
              <a:extLst>
                <a:ext uri="{FF2B5EF4-FFF2-40B4-BE49-F238E27FC236}">
                  <a16:creationId xmlns:a16="http://schemas.microsoft.com/office/drawing/2014/main" id="{C50E47EB-2207-9346-ACAC-D332C3B0B7DD}"/>
                </a:ext>
              </a:extLst>
            </p:cNvPr>
            <p:cNvSpPr txBox="1"/>
            <p:nvPr/>
          </p:nvSpPr>
          <p:spPr>
            <a:xfrm>
              <a:off x="8455452" y="3504821"/>
              <a:ext cx="2505824" cy="1144105"/>
            </a:xfrm>
            <a:prstGeom prst="rect">
              <a:avLst/>
            </a:prstGeom>
          </p:spPr>
          <p:txBody>
            <a:bodyPr wrap="square" lIns="0" tIns="0" rIns="0" bIns="0" rtlCol="0" anchor="t">
              <a:spAutoFit/>
            </a:bodyPr>
            <a:lstStyle>
              <a:defPPr>
                <a:defRPr lang="en-US"/>
              </a:defPPr>
              <a:lvl1pPr lvl="0" indent="0" algn="ctr">
                <a:lnSpc>
                  <a:spcPts val="3359"/>
                </a:lnSpc>
                <a:spcBef>
                  <a:spcPct val="0"/>
                </a:spcBef>
                <a:defRPr sz="2400">
                  <a:solidFill>
                    <a:schemeClr val="tx1">
                      <a:lumMod val="75000"/>
                      <a:lumOff val="25000"/>
                    </a:schemeClr>
                  </a:solidFill>
                  <a:latin typeface="DM Sans"/>
                </a:defRPr>
              </a:lvl1pPr>
            </a:lstStyle>
            <a:p>
              <a:r>
                <a:rPr lang="pt-PT" sz="2000" b="1" strike="sngStrike" dirty="0">
                  <a:solidFill>
                    <a:schemeClr val="tx1"/>
                  </a:solidFill>
                  <a:latin typeface="News Gothic MT" panose="020B0503020103020203" pitchFamily="34" charset="0"/>
                </a:rPr>
                <a:t>Modelação Lógica</a:t>
              </a:r>
              <a:endParaRPr lang="en-US" sz="2000" b="1" strike="sngStrike" dirty="0">
                <a:solidFill>
                  <a:schemeClr val="tx1"/>
                </a:solidFill>
                <a:latin typeface="News Gothic MT" panose="020B0503020103020203" pitchFamily="34" charset="0"/>
              </a:endParaRPr>
            </a:p>
          </p:txBody>
        </p:sp>
        <p:sp>
          <p:nvSpPr>
            <p:cNvPr id="76" name="CaixaDeTexto 75">
              <a:extLst>
                <a:ext uri="{FF2B5EF4-FFF2-40B4-BE49-F238E27FC236}">
                  <a16:creationId xmlns:a16="http://schemas.microsoft.com/office/drawing/2014/main" id="{1B6FC5BF-968F-4B44-880E-8C66DF2AD6A3}"/>
                </a:ext>
              </a:extLst>
            </p:cNvPr>
            <p:cNvSpPr txBox="1"/>
            <p:nvPr/>
          </p:nvSpPr>
          <p:spPr>
            <a:xfrm>
              <a:off x="10647655" y="6959318"/>
              <a:ext cx="2868500" cy="1144105"/>
            </a:xfrm>
            <a:prstGeom prst="rect">
              <a:avLst/>
            </a:prstGeom>
          </p:spPr>
          <p:txBody>
            <a:bodyPr wrap="square" lIns="0" tIns="0" rIns="0" bIns="0" rtlCol="0" anchor="t">
              <a:spAutoFit/>
            </a:bodyPr>
            <a:lstStyle>
              <a:defPPr>
                <a:defRPr lang="en-US"/>
              </a:defPPr>
              <a:lvl1pPr lvl="0" indent="0" algn="ctr">
                <a:lnSpc>
                  <a:spcPts val="3359"/>
                </a:lnSpc>
                <a:spcBef>
                  <a:spcPct val="0"/>
                </a:spcBef>
                <a:defRPr sz="2400">
                  <a:solidFill>
                    <a:schemeClr val="tx1">
                      <a:lumMod val="75000"/>
                      <a:lumOff val="25000"/>
                    </a:schemeClr>
                  </a:solidFill>
                  <a:latin typeface="DM Sans"/>
                </a:defRPr>
              </a:lvl1pPr>
            </a:lstStyle>
            <a:p>
              <a:r>
                <a:rPr lang="pt-PT" sz="2000" b="1" strike="sngStrike" dirty="0">
                  <a:solidFill>
                    <a:schemeClr val="tx1"/>
                  </a:solidFill>
                  <a:latin typeface="News Gothic MT" panose="020B0503020103020203" pitchFamily="34" charset="0"/>
                </a:rPr>
                <a:t>Implementação Física</a:t>
              </a:r>
              <a:endParaRPr lang="en-US" sz="2000" b="1" strike="sngStrike" dirty="0">
                <a:solidFill>
                  <a:schemeClr val="tx1"/>
                </a:solidFill>
                <a:latin typeface="News Gothic MT" panose="020B0503020103020203" pitchFamily="34" charset="0"/>
              </a:endParaRPr>
            </a:p>
          </p:txBody>
        </p:sp>
        <p:sp>
          <p:nvSpPr>
            <p:cNvPr id="77" name="CaixaDeTexto 76">
              <a:extLst>
                <a:ext uri="{FF2B5EF4-FFF2-40B4-BE49-F238E27FC236}">
                  <a16:creationId xmlns:a16="http://schemas.microsoft.com/office/drawing/2014/main" id="{DBFE2B61-E4B2-8D4B-B90E-FCF234B40521}"/>
                </a:ext>
              </a:extLst>
            </p:cNvPr>
            <p:cNvSpPr txBox="1"/>
            <p:nvPr/>
          </p:nvSpPr>
          <p:spPr>
            <a:xfrm>
              <a:off x="13060540" y="3521605"/>
              <a:ext cx="2505824" cy="544589"/>
            </a:xfrm>
            <a:prstGeom prst="rect">
              <a:avLst/>
            </a:prstGeom>
          </p:spPr>
          <p:txBody>
            <a:bodyPr wrap="square" lIns="0" tIns="0" rIns="0" bIns="0" rtlCol="0" anchor="t">
              <a:spAutoFit/>
            </a:bodyPr>
            <a:lstStyle>
              <a:defPPr>
                <a:defRPr lang="en-US"/>
              </a:defPPr>
              <a:lvl1pPr lvl="0" indent="0" algn="ctr">
                <a:lnSpc>
                  <a:spcPts val="3359"/>
                </a:lnSpc>
                <a:spcBef>
                  <a:spcPct val="0"/>
                </a:spcBef>
                <a:defRPr sz="2400">
                  <a:solidFill>
                    <a:schemeClr val="tx1">
                      <a:lumMod val="75000"/>
                      <a:lumOff val="25000"/>
                    </a:schemeClr>
                  </a:solidFill>
                  <a:latin typeface="DM Sans"/>
                </a:defRPr>
              </a:lvl1pPr>
            </a:lstStyle>
            <a:p>
              <a:r>
                <a:rPr lang="pt-PT" sz="2000" b="1" u="sng" dirty="0">
                  <a:solidFill>
                    <a:schemeClr val="tx1"/>
                  </a:solidFill>
                  <a:latin typeface="News Gothic MT" panose="020B0503020103020203" pitchFamily="34" charset="0"/>
                </a:rPr>
                <a:t>Exploração</a:t>
              </a:r>
              <a:endParaRPr lang="en-US" sz="2000" b="1" u="sng" dirty="0">
                <a:solidFill>
                  <a:schemeClr val="tx1"/>
                </a:solidFill>
                <a:latin typeface="News Gothic MT" panose="020B0503020103020203" pitchFamily="34" charset="0"/>
              </a:endParaRPr>
            </a:p>
          </p:txBody>
        </p:sp>
        <p:sp>
          <p:nvSpPr>
            <p:cNvPr id="78" name="CaixaDeTexto 77">
              <a:extLst>
                <a:ext uri="{FF2B5EF4-FFF2-40B4-BE49-F238E27FC236}">
                  <a16:creationId xmlns:a16="http://schemas.microsoft.com/office/drawing/2014/main" id="{B29EBD50-314C-F342-B25A-5221EF0B0DF6}"/>
                </a:ext>
              </a:extLst>
            </p:cNvPr>
            <p:cNvSpPr txBox="1"/>
            <p:nvPr/>
          </p:nvSpPr>
          <p:spPr>
            <a:xfrm>
              <a:off x="15353116" y="6960045"/>
              <a:ext cx="2505824" cy="528720"/>
            </a:xfrm>
            <a:prstGeom prst="rect">
              <a:avLst/>
            </a:prstGeom>
          </p:spPr>
          <p:txBody>
            <a:bodyPr wrap="square" lIns="0" tIns="0" rIns="0" bIns="0" rtlCol="0" anchor="t">
              <a:spAutoFit/>
            </a:bodyPr>
            <a:lstStyle>
              <a:defPPr>
                <a:defRPr lang="en-US"/>
              </a:defPPr>
              <a:lvl1pPr lvl="0" indent="0" algn="ctr">
                <a:lnSpc>
                  <a:spcPts val="3359"/>
                </a:lnSpc>
                <a:spcBef>
                  <a:spcPct val="0"/>
                </a:spcBef>
                <a:defRPr sz="2400">
                  <a:solidFill>
                    <a:schemeClr val="tx1">
                      <a:lumMod val="75000"/>
                      <a:lumOff val="25000"/>
                    </a:schemeClr>
                  </a:solidFill>
                  <a:latin typeface="DM Sans"/>
                </a:defRPr>
              </a:lvl1pPr>
            </a:lstStyle>
            <a:p>
              <a:r>
                <a:rPr lang="pt-PT" sz="2000" b="1" dirty="0">
                  <a:solidFill>
                    <a:schemeClr val="tx1"/>
                  </a:solidFill>
                  <a:latin typeface="News Gothic MT" panose="020B0503020103020203" pitchFamily="34" charset="0"/>
                </a:rPr>
                <a:t>Monitorização</a:t>
              </a:r>
              <a:endParaRPr lang="en-US" sz="2000" b="1" dirty="0">
                <a:solidFill>
                  <a:schemeClr val="tx1"/>
                </a:solidFill>
                <a:latin typeface="News Gothic MT" panose="020B0503020103020203" pitchFamily="34" charset="0"/>
              </a:endParaRPr>
            </a:p>
          </p:txBody>
        </p:sp>
      </p:grpSp>
      <p:sp>
        <p:nvSpPr>
          <p:cNvPr id="3" name="Subtítulo 2">
            <a:extLst>
              <a:ext uri="{FF2B5EF4-FFF2-40B4-BE49-F238E27FC236}">
                <a16:creationId xmlns:a16="http://schemas.microsoft.com/office/drawing/2014/main" id="{E46C10FC-6C23-C944-475E-137B6EB0FB1D}"/>
              </a:ext>
            </a:extLst>
          </p:cNvPr>
          <p:cNvSpPr txBox="1">
            <a:spLocks/>
          </p:cNvSpPr>
          <p:nvPr/>
        </p:nvSpPr>
        <p:spPr>
          <a:xfrm>
            <a:off x="1658893" y="408118"/>
            <a:ext cx="9144000" cy="369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PT" sz="1600">
                <a:latin typeface="News Gothic MT" panose="020B0503020103020203" pitchFamily="34" charset="0"/>
              </a:rPr>
              <a:t>Licenciatura em Ciências da Computação</a:t>
            </a:r>
            <a:endParaRPr lang="pt-PT" sz="1600" dirty="0">
              <a:latin typeface="News Gothic MT" panose="020B0503020103020203" pitchFamily="34" charset="0"/>
            </a:endParaRPr>
          </a:p>
        </p:txBody>
      </p:sp>
      <p:sp>
        <p:nvSpPr>
          <p:cNvPr id="6" name="Retângulo 5">
            <a:extLst>
              <a:ext uri="{FF2B5EF4-FFF2-40B4-BE49-F238E27FC236}">
                <a16:creationId xmlns:a16="http://schemas.microsoft.com/office/drawing/2014/main" id="{6CFC1C08-5AC1-3EAA-FE7F-3CFCB95E2AC2}"/>
              </a:ext>
            </a:extLst>
          </p:cNvPr>
          <p:cNvSpPr/>
          <p:nvPr/>
        </p:nvSpPr>
        <p:spPr>
          <a:xfrm>
            <a:off x="10498699" y="405709"/>
            <a:ext cx="1468672" cy="369332"/>
          </a:xfrm>
          <a:prstGeom prst="rect">
            <a:avLst/>
          </a:prstGeom>
        </p:spPr>
        <p:txBody>
          <a:bodyPr wrap="none">
            <a:spAutoFit/>
          </a:bodyPr>
          <a:lstStyle/>
          <a:p>
            <a:pPr algn="ctr"/>
            <a:r>
              <a:rPr lang="pt-PT" b="1" dirty="0">
                <a:latin typeface="News Gothic MT" panose="020B0503020103020203" pitchFamily="34" charset="0"/>
              </a:rPr>
              <a:t>2023/2024</a:t>
            </a:r>
          </a:p>
        </p:txBody>
      </p:sp>
      <p:pic>
        <p:nvPicPr>
          <p:cNvPr id="7" name="Picture 2" descr="Menu">
            <a:extLst>
              <a:ext uri="{FF2B5EF4-FFF2-40B4-BE49-F238E27FC236}">
                <a16:creationId xmlns:a16="http://schemas.microsoft.com/office/drawing/2014/main" id="{36A4967C-1E9B-F0E1-5C55-307A7DE81591}"/>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67321" y="263995"/>
            <a:ext cx="1385328" cy="67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421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Rodapé 3">
            <a:extLst>
              <a:ext uri="{FF2B5EF4-FFF2-40B4-BE49-F238E27FC236}">
                <a16:creationId xmlns:a16="http://schemas.microsoft.com/office/drawing/2014/main" id="{DC066862-ED45-0B4E-88CC-98AACE95519E}"/>
              </a:ext>
            </a:extLst>
          </p:cNvPr>
          <p:cNvSpPr>
            <a:spLocks noGrp="1"/>
          </p:cNvSpPr>
          <p:nvPr>
            <p:ph type="ftr" sz="quarter" idx="11"/>
          </p:nvPr>
        </p:nvSpPr>
        <p:spPr/>
        <p:txBody>
          <a:bodyPr/>
          <a:lstStyle/>
          <a:p>
            <a:r>
              <a:rPr lang="pt-PT" b="1" dirty="0" err="1">
                <a:solidFill>
                  <a:schemeClr val="tx1"/>
                </a:solidFill>
                <a:latin typeface="News Gothic MT" panose="020B0503020103020203" pitchFamily="34" charset="0"/>
              </a:rPr>
              <a:t>regina.sousa@algoritmi.uminho.pt</a:t>
            </a:r>
            <a:endParaRPr lang="pt-PT" b="1" dirty="0">
              <a:solidFill>
                <a:schemeClr val="tx1"/>
              </a:solidFill>
              <a:latin typeface="News Gothic MT" panose="020B0503020103020203" pitchFamily="34" charset="0"/>
            </a:endParaRPr>
          </a:p>
        </p:txBody>
      </p:sp>
      <p:sp>
        <p:nvSpPr>
          <p:cNvPr id="5" name="Marcador de Posição do Número do Diapositivo 4">
            <a:extLst>
              <a:ext uri="{FF2B5EF4-FFF2-40B4-BE49-F238E27FC236}">
                <a16:creationId xmlns:a16="http://schemas.microsoft.com/office/drawing/2014/main" id="{984CA7FC-8467-634F-A82C-BC5817D44AEC}"/>
              </a:ext>
            </a:extLst>
          </p:cNvPr>
          <p:cNvSpPr>
            <a:spLocks noGrp="1"/>
          </p:cNvSpPr>
          <p:nvPr>
            <p:ph type="sldNum" sz="quarter" idx="12"/>
          </p:nvPr>
        </p:nvSpPr>
        <p:spPr/>
        <p:txBody>
          <a:bodyPr/>
          <a:lstStyle/>
          <a:p>
            <a:fld id="{3BF0F74B-A758-0542-82E3-C2CAB1C90F06}" type="slidenum">
              <a:rPr lang="pt-PT" b="1" smtClean="0">
                <a:solidFill>
                  <a:schemeClr val="tx1"/>
                </a:solidFill>
                <a:latin typeface="News Gothic MT" panose="020B0503020103020203" pitchFamily="34" charset="0"/>
              </a:rPr>
              <a:t>6</a:t>
            </a:fld>
            <a:endParaRPr lang="pt-PT" b="1">
              <a:solidFill>
                <a:schemeClr val="tx1"/>
              </a:solidFill>
              <a:latin typeface="News Gothic MT" panose="020B0503020103020203" pitchFamily="34" charset="0"/>
            </a:endParaRPr>
          </a:p>
        </p:txBody>
      </p:sp>
      <p:sp>
        <p:nvSpPr>
          <p:cNvPr id="8" name="Marcador de Posição do Rodapé 3">
            <a:extLst>
              <a:ext uri="{FF2B5EF4-FFF2-40B4-BE49-F238E27FC236}">
                <a16:creationId xmlns:a16="http://schemas.microsoft.com/office/drawing/2014/main" id="{478E0CF3-46D4-7447-BBDB-1CC8C2D5F8F4}"/>
              </a:ext>
            </a:extLst>
          </p:cNvPr>
          <p:cNvSpPr txBox="1">
            <a:spLocks/>
          </p:cNvSpPr>
          <p:nvPr/>
        </p:nvSpPr>
        <p:spPr>
          <a:xfrm>
            <a:off x="838200" y="6356350"/>
            <a:ext cx="4114800"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b="1" dirty="0">
                <a:solidFill>
                  <a:schemeClr val="tx1"/>
                </a:solidFill>
                <a:latin typeface="News Gothic MT" panose="020B0503020103020203" pitchFamily="34" charset="0"/>
              </a:rPr>
              <a:t>Universidade do Minho</a:t>
            </a:r>
          </a:p>
        </p:txBody>
      </p:sp>
      <p:sp>
        <p:nvSpPr>
          <p:cNvPr id="10" name="CaixaDeTexto 9">
            <a:extLst>
              <a:ext uri="{FF2B5EF4-FFF2-40B4-BE49-F238E27FC236}">
                <a16:creationId xmlns:a16="http://schemas.microsoft.com/office/drawing/2014/main" id="{202868FF-130F-F04F-A57B-AF7701F2E0B5}"/>
              </a:ext>
            </a:extLst>
          </p:cNvPr>
          <p:cNvSpPr txBox="1"/>
          <p:nvPr/>
        </p:nvSpPr>
        <p:spPr>
          <a:xfrm>
            <a:off x="728019" y="2463700"/>
            <a:ext cx="10735962" cy="3477875"/>
          </a:xfrm>
          <a:prstGeom prst="rect">
            <a:avLst/>
          </a:prstGeom>
          <a:noFill/>
        </p:spPr>
        <p:txBody>
          <a:bodyPr wrap="square" rtlCol="0">
            <a:spAutoFit/>
          </a:bodyPr>
          <a:lstStyle/>
          <a:p>
            <a:pPr algn="just"/>
            <a:r>
              <a:rPr lang="pt-PT" sz="2000" dirty="0">
                <a:latin typeface="News Gothic MT" panose="020B0503020103020203" pitchFamily="34" charset="0"/>
              </a:rPr>
              <a:t>A linguagem SQL foi estruturada como uma linguagem de programação comum, assumindo estrutura de controle, decisão, repetição, de forma que possa executar funções (</a:t>
            </a:r>
            <a:r>
              <a:rPr lang="pt-PT" sz="2000" dirty="0" err="1">
                <a:latin typeface="News Gothic MT" panose="020B0503020103020203" pitchFamily="34" charset="0"/>
              </a:rPr>
              <a:t>functions</a:t>
            </a:r>
            <a:r>
              <a:rPr lang="pt-PT" sz="2000" dirty="0">
                <a:latin typeface="News Gothic MT" panose="020B0503020103020203" pitchFamily="34" charset="0"/>
              </a:rPr>
              <a:t>), procedimentos (</a:t>
            </a:r>
            <a:r>
              <a:rPr lang="pt-PT" sz="2000" dirty="0" err="1">
                <a:latin typeface="News Gothic MT" panose="020B0503020103020203" pitchFamily="34" charset="0"/>
              </a:rPr>
              <a:t>store</a:t>
            </a:r>
            <a:r>
              <a:rPr lang="pt-PT" sz="2000" dirty="0">
                <a:latin typeface="News Gothic MT" panose="020B0503020103020203" pitchFamily="34" charset="0"/>
              </a:rPr>
              <a:t> </a:t>
            </a:r>
            <a:r>
              <a:rPr lang="pt-PT" sz="2000" dirty="0" err="1">
                <a:latin typeface="News Gothic MT" panose="020B0503020103020203" pitchFamily="34" charset="0"/>
              </a:rPr>
              <a:t>procedures</a:t>
            </a:r>
            <a:r>
              <a:rPr lang="pt-PT" sz="2000" dirty="0">
                <a:latin typeface="News Gothic MT" panose="020B0503020103020203" pitchFamily="34" charset="0"/>
              </a:rPr>
              <a:t>) e gatilhos (</a:t>
            </a:r>
            <a:r>
              <a:rPr lang="pt-PT" sz="2000" dirty="0" err="1">
                <a:latin typeface="News Gothic MT" panose="020B0503020103020203" pitchFamily="34" charset="0"/>
              </a:rPr>
              <a:t>triggers</a:t>
            </a:r>
            <a:r>
              <a:rPr lang="pt-PT" sz="2000" dirty="0">
                <a:latin typeface="News Gothic MT" panose="020B0503020103020203" pitchFamily="34" charset="0"/>
              </a:rPr>
              <a:t>) de maneira eficiente e efetiva. </a:t>
            </a:r>
          </a:p>
          <a:p>
            <a:pPr algn="just"/>
            <a:r>
              <a:rPr lang="pt-PT" sz="2000" dirty="0">
                <a:latin typeface="News Gothic MT" panose="020B0503020103020203" pitchFamily="34" charset="0"/>
              </a:rPr>
              <a:t>Este tipo de programação com SQL diretamente no SGBD trás as seguintes vantagens:</a:t>
            </a:r>
          </a:p>
          <a:p>
            <a:pPr marL="342900" indent="-342900" algn="just">
              <a:buFont typeface="Arial" panose="020B0604020202020204" pitchFamily="34" charset="0"/>
              <a:buChar char="•"/>
            </a:pPr>
            <a:r>
              <a:rPr lang="pt-PT" sz="2000" dirty="0">
                <a:latin typeface="News Gothic MT" panose="020B0503020103020203" pitchFamily="34" charset="0"/>
              </a:rPr>
              <a:t>Reduz a diferença entre o SQL e a linguagem de programação;</a:t>
            </a:r>
          </a:p>
          <a:p>
            <a:pPr marL="342900" indent="-342900" algn="just">
              <a:buFont typeface="Arial" panose="020B0604020202020204" pitchFamily="34" charset="0"/>
              <a:buChar char="•"/>
            </a:pPr>
            <a:r>
              <a:rPr lang="pt-PT" sz="2000" dirty="0">
                <a:latin typeface="News Gothic MT" panose="020B0503020103020203" pitchFamily="34" charset="0"/>
              </a:rPr>
              <a:t>Por ser armazenada no SGBD permite que possa ser invocado por diferentes aplicações evitando assim a duplicação de código;</a:t>
            </a:r>
          </a:p>
          <a:p>
            <a:pPr marL="342900" indent="-342900" algn="just">
              <a:buFont typeface="Arial" panose="020B0604020202020204" pitchFamily="34" charset="0"/>
              <a:buChar char="•"/>
            </a:pPr>
            <a:r>
              <a:rPr lang="pt-PT" sz="2000" dirty="0">
                <a:latin typeface="News Gothic MT" panose="020B0503020103020203" pitchFamily="34" charset="0"/>
              </a:rPr>
              <a:t>Reduz custos de comunicação, por ser executada no SGBD;</a:t>
            </a:r>
          </a:p>
          <a:p>
            <a:pPr marL="342900" indent="-342900" algn="just">
              <a:buFont typeface="Arial" panose="020B0604020202020204" pitchFamily="34" charset="0"/>
              <a:buChar char="•"/>
            </a:pPr>
            <a:r>
              <a:rPr lang="pt-PT" sz="2000" dirty="0">
                <a:latin typeface="News Gothic MT" panose="020B0503020103020203" pitchFamily="34" charset="0"/>
              </a:rPr>
              <a:t>Pode ser utilizado diretamente na elaboração de </a:t>
            </a:r>
            <a:r>
              <a:rPr lang="pt-PT" sz="2000" dirty="0" err="1">
                <a:latin typeface="News Gothic MT" panose="020B0503020103020203" pitchFamily="34" charset="0"/>
              </a:rPr>
              <a:t>functions</a:t>
            </a:r>
            <a:r>
              <a:rPr lang="pt-PT" sz="2000" dirty="0">
                <a:latin typeface="News Gothic MT" panose="020B0503020103020203" pitchFamily="34" charset="0"/>
              </a:rPr>
              <a:t>, </a:t>
            </a:r>
            <a:r>
              <a:rPr lang="pt-PT" sz="2000" dirty="0" err="1">
                <a:latin typeface="News Gothic MT" panose="020B0503020103020203" pitchFamily="34" charset="0"/>
              </a:rPr>
              <a:t>store</a:t>
            </a:r>
            <a:r>
              <a:rPr lang="pt-PT" sz="2000" dirty="0">
                <a:latin typeface="News Gothic MT" panose="020B0503020103020203" pitchFamily="34" charset="0"/>
              </a:rPr>
              <a:t> </a:t>
            </a:r>
            <a:r>
              <a:rPr lang="pt-PT" sz="2000" dirty="0" err="1">
                <a:latin typeface="News Gothic MT" panose="020B0503020103020203" pitchFamily="34" charset="0"/>
              </a:rPr>
              <a:t>procedures</a:t>
            </a:r>
            <a:r>
              <a:rPr lang="pt-PT" sz="2000" dirty="0">
                <a:latin typeface="News Gothic MT" panose="020B0503020103020203" pitchFamily="34" charset="0"/>
              </a:rPr>
              <a:t> e </a:t>
            </a:r>
            <a:r>
              <a:rPr lang="pt-PT" sz="2000" dirty="0" err="1">
                <a:latin typeface="News Gothic MT" panose="020B0503020103020203" pitchFamily="34" charset="0"/>
              </a:rPr>
              <a:t>triggers</a:t>
            </a:r>
            <a:r>
              <a:rPr lang="pt-PT" sz="2000" dirty="0">
                <a:latin typeface="News Gothic MT" panose="020B0503020103020203" pitchFamily="34" charset="0"/>
              </a:rPr>
              <a:t>;</a:t>
            </a:r>
            <a:endParaRPr lang="pt-PT" sz="2000" dirty="0">
              <a:effectLst/>
              <a:latin typeface="News Gothic MT" panose="020B0503020103020203" pitchFamily="34" charset="0"/>
            </a:endParaRPr>
          </a:p>
        </p:txBody>
      </p:sp>
      <p:sp>
        <p:nvSpPr>
          <p:cNvPr id="14" name="Retângulo 13">
            <a:extLst>
              <a:ext uri="{FF2B5EF4-FFF2-40B4-BE49-F238E27FC236}">
                <a16:creationId xmlns:a16="http://schemas.microsoft.com/office/drawing/2014/main" id="{266032A3-7EEE-3541-B9EB-93C80B426467}"/>
              </a:ext>
            </a:extLst>
          </p:cNvPr>
          <p:cNvSpPr/>
          <p:nvPr/>
        </p:nvSpPr>
        <p:spPr>
          <a:xfrm>
            <a:off x="178217" y="1665610"/>
            <a:ext cx="3599062" cy="523220"/>
          </a:xfrm>
          <a:prstGeom prst="rect">
            <a:avLst/>
          </a:prstGeom>
        </p:spPr>
        <p:txBody>
          <a:bodyPr wrap="none">
            <a:spAutoFit/>
          </a:bodyPr>
          <a:lstStyle/>
          <a:p>
            <a:r>
              <a:rPr lang="pt-PT" sz="2800" b="1" dirty="0">
                <a:latin typeface="News Gothic MT" panose="020B0503020103020203" pitchFamily="34" charset="0"/>
              </a:rPr>
              <a:t>Importância do SQL</a:t>
            </a:r>
          </a:p>
        </p:txBody>
      </p:sp>
      <p:sp>
        <p:nvSpPr>
          <p:cNvPr id="2" name="Subtítulo 2">
            <a:extLst>
              <a:ext uri="{FF2B5EF4-FFF2-40B4-BE49-F238E27FC236}">
                <a16:creationId xmlns:a16="http://schemas.microsoft.com/office/drawing/2014/main" id="{95F447A0-13C6-7F33-9CEC-17DC98DC7A5C}"/>
              </a:ext>
            </a:extLst>
          </p:cNvPr>
          <p:cNvSpPr txBox="1">
            <a:spLocks/>
          </p:cNvSpPr>
          <p:nvPr/>
        </p:nvSpPr>
        <p:spPr>
          <a:xfrm>
            <a:off x="1658893" y="408118"/>
            <a:ext cx="9144000" cy="369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PT" sz="1600">
                <a:latin typeface="News Gothic MT" panose="020B0503020103020203" pitchFamily="34" charset="0"/>
              </a:rPr>
              <a:t>Licenciatura em Ciências da Computação</a:t>
            </a:r>
            <a:endParaRPr lang="pt-PT" sz="1600" dirty="0">
              <a:latin typeface="News Gothic MT" panose="020B0503020103020203" pitchFamily="34" charset="0"/>
            </a:endParaRPr>
          </a:p>
        </p:txBody>
      </p:sp>
      <p:sp>
        <p:nvSpPr>
          <p:cNvPr id="3" name="Retângulo 2">
            <a:extLst>
              <a:ext uri="{FF2B5EF4-FFF2-40B4-BE49-F238E27FC236}">
                <a16:creationId xmlns:a16="http://schemas.microsoft.com/office/drawing/2014/main" id="{BA5D8F1F-7021-F980-A282-F0EB388AB518}"/>
              </a:ext>
            </a:extLst>
          </p:cNvPr>
          <p:cNvSpPr/>
          <p:nvPr/>
        </p:nvSpPr>
        <p:spPr>
          <a:xfrm>
            <a:off x="10498699" y="405709"/>
            <a:ext cx="1468672" cy="369332"/>
          </a:xfrm>
          <a:prstGeom prst="rect">
            <a:avLst/>
          </a:prstGeom>
        </p:spPr>
        <p:txBody>
          <a:bodyPr wrap="none">
            <a:spAutoFit/>
          </a:bodyPr>
          <a:lstStyle/>
          <a:p>
            <a:pPr algn="ctr"/>
            <a:r>
              <a:rPr lang="pt-PT" b="1" dirty="0">
                <a:latin typeface="News Gothic MT" panose="020B0503020103020203" pitchFamily="34" charset="0"/>
              </a:rPr>
              <a:t>2023/2024</a:t>
            </a:r>
          </a:p>
        </p:txBody>
      </p:sp>
      <p:pic>
        <p:nvPicPr>
          <p:cNvPr id="6" name="Picture 2" descr="Menu">
            <a:extLst>
              <a:ext uri="{FF2B5EF4-FFF2-40B4-BE49-F238E27FC236}">
                <a16:creationId xmlns:a16="http://schemas.microsoft.com/office/drawing/2014/main" id="{BAE9842D-19A6-6DAF-892A-4A25094904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21" y="263995"/>
            <a:ext cx="1385328" cy="67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763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Rodapé 3">
            <a:extLst>
              <a:ext uri="{FF2B5EF4-FFF2-40B4-BE49-F238E27FC236}">
                <a16:creationId xmlns:a16="http://schemas.microsoft.com/office/drawing/2014/main" id="{DC066862-ED45-0B4E-88CC-98AACE95519E}"/>
              </a:ext>
            </a:extLst>
          </p:cNvPr>
          <p:cNvSpPr>
            <a:spLocks noGrp="1"/>
          </p:cNvSpPr>
          <p:nvPr>
            <p:ph type="ftr" sz="quarter" idx="11"/>
          </p:nvPr>
        </p:nvSpPr>
        <p:spPr/>
        <p:txBody>
          <a:bodyPr/>
          <a:lstStyle/>
          <a:p>
            <a:r>
              <a:rPr lang="pt-PT" b="1" dirty="0" err="1">
                <a:solidFill>
                  <a:schemeClr val="tx1"/>
                </a:solidFill>
                <a:latin typeface="News Gothic MT" panose="020B0503020103020203" pitchFamily="34" charset="0"/>
              </a:rPr>
              <a:t>regina.sousa@algoritmi.uminho.pt</a:t>
            </a:r>
            <a:endParaRPr lang="pt-PT" b="1" dirty="0">
              <a:solidFill>
                <a:schemeClr val="tx1"/>
              </a:solidFill>
              <a:latin typeface="News Gothic MT" panose="020B0503020103020203" pitchFamily="34" charset="0"/>
            </a:endParaRPr>
          </a:p>
        </p:txBody>
      </p:sp>
      <p:sp>
        <p:nvSpPr>
          <p:cNvPr id="5" name="Marcador de Posição do Número do Diapositivo 4">
            <a:extLst>
              <a:ext uri="{FF2B5EF4-FFF2-40B4-BE49-F238E27FC236}">
                <a16:creationId xmlns:a16="http://schemas.microsoft.com/office/drawing/2014/main" id="{984CA7FC-8467-634F-A82C-BC5817D44AEC}"/>
              </a:ext>
            </a:extLst>
          </p:cNvPr>
          <p:cNvSpPr>
            <a:spLocks noGrp="1"/>
          </p:cNvSpPr>
          <p:nvPr>
            <p:ph type="sldNum" sz="quarter" idx="12"/>
          </p:nvPr>
        </p:nvSpPr>
        <p:spPr/>
        <p:txBody>
          <a:bodyPr/>
          <a:lstStyle/>
          <a:p>
            <a:fld id="{3BF0F74B-A758-0542-82E3-C2CAB1C90F06}" type="slidenum">
              <a:rPr lang="pt-PT" b="1" smtClean="0">
                <a:solidFill>
                  <a:schemeClr val="tx1"/>
                </a:solidFill>
                <a:latin typeface="News Gothic MT" panose="020B0503020103020203" pitchFamily="34" charset="0"/>
              </a:rPr>
              <a:t>7</a:t>
            </a:fld>
            <a:endParaRPr lang="pt-PT" b="1">
              <a:solidFill>
                <a:schemeClr val="tx1"/>
              </a:solidFill>
              <a:latin typeface="News Gothic MT" panose="020B0503020103020203" pitchFamily="34" charset="0"/>
            </a:endParaRPr>
          </a:p>
        </p:txBody>
      </p:sp>
      <p:sp>
        <p:nvSpPr>
          <p:cNvPr id="8" name="Marcador de Posição do Rodapé 3">
            <a:extLst>
              <a:ext uri="{FF2B5EF4-FFF2-40B4-BE49-F238E27FC236}">
                <a16:creationId xmlns:a16="http://schemas.microsoft.com/office/drawing/2014/main" id="{478E0CF3-46D4-7447-BBDB-1CC8C2D5F8F4}"/>
              </a:ext>
            </a:extLst>
          </p:cNvPr>
          <p:cNvSpPr txBox="1">
            <a:spLocks/>
          </p:cNvSpPr>
          <p:nvPr/>
        </p:nvSpPr>
        <p:spPr>
          <a:xfrm>
            <a:off x="838200" y="6356350"/>
            <a:ext cx="4114800"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b="1" dirty="0">
                <a:solidFill>
                  <a:schemeClr val="tx1"/>
                </a:solidFill>
                <a:latin typeface="News Gothic MT" panose="020B0503020103020203" pitchFamily="34" charset="0"/>
              </a:rPr>
              <a:t>Universidade do Minho</a:t>
            </a:r>
          </a:p>
        </p:txBody>
      </p:sp>
      <p:sp>
        <p:nvSpPr>
          <p:cNvPr id="14" name="Retângulo 13">
            <a:extLst>
              <a:ext uri="{FF2B5EF4-FFF2-40B4-BE49-F238E27FC236}">
                <a16:creationId xmlns:a16="http://schemas.microsoft.com/office/drawing/2014/main" id="{266032A3-7EEE-3541-B9EB-93C80B426467}"/>
              </a:ext>
            </a:extLst>
          </p:cNvPr>
          <p:cNvSpPr/>
          <p:nvPr/>
        </p:nvSpPr>
        <p:spPr>
          <a:xfrm>
            <a:off x="176299" y="1182825"/>
            <a:ext cx="5796074" cy="523220"/>
          </a:xfrm>
          <a:prstGeom prst="rect">
            <a:avLst/>
          </a:prstGeom>
        </p:spPr>
        <p:txBody>
          <a:bodyPr wrap="none">
            <a:spAutoFit/>
          </a:bodyPr>
          <a:lstStyle/>
          <a:p>
            <a:r>
              <a:rPr lang="pt-PT" sz="2800" b="1" dirty="0">
                <a:latin typeface="News Gothic MT" panose="020B0503020103020203" pitchFamily="34" charset="0"/>
              </a:rPr>
              <a:t>Estruturas básicas de programas</a:t>
            </a:r>
          </a:p>
        </p:txBody>
      </p:sp>
      <p:grpSp>
        <p:nvGrpSpPr>
          <p:cNvPr id="15" name="Group 5">
            <a:extLst>
              <a:ext uri="{FF2B5EF4-FFF2-40B4-BE49-F238E27FC236}">
                <a16:creationId xmlns:a16="http://schemas.microsoft.com/office/drawing/2014/main" id="{F51D8531-C2F3-BBB7-5A6B-67E3C78800D4}"/>
              </a:ext>
            </a:extLst>
          </p:cNvPr>
          <p:cNvGrpSpPr/>
          <p:nvPr/>
        </p:nvGrpSpPr>
        <p:grpSpPr>
          <a:xfrm>
            <a:off x="8285922" y="2289146"/>
            <a:ext cx="3696649" cy="875703"/>
            <a:chOff x="-923523" y="-1767496"/>
            <a:chExt cx="9295695" cy="1913890"/>
          </a:xfrm>
        </p:grpSpPr>
        <p:sp>
          <p:nvSpPr>
            <p:cNvPr id="16" name="Freeform 6">
              <a:extLst>
                <a:ext uri="{FF2B5EF4-FFF2-40B4-BE49-F238E27FC236}">
                  <a16:creationId xmlns:a16="http://schemas.microsoft.com/office/drawing/2014/main" id="{208727CD-8327-F7E3-CD5C-81F91DF0AD41}"/>
                </a:ext>
              </a:extLst>
            </p:cNvPr>
            <p:cNvSpPr/>
            <p:nvPr/>
          </p:nvSpPr>
          <p:spPr>
            <a:xfrm>
              <a:off x="-923523" y="-1767496"/>
              <a:ext cx="9295695" cy="1913890"/>
            </a:xfrm>
            <a:custGeom>
              <a:avLst/>
              <a:gdLst/>
              <a:ahLst/>
              <a:cxnLst/>
              <a:rect l="l" t="t" r="r" b="b"/>
              <a:pathLst>
                <a:path w="14344421" h="1913890">
                  <a:moveTo>
                    <a:pt x="14219960" y="1913890"/>
                  </a:moveTo>
                  <a:lnTo>
                    <a:pt x="124460" y="1913890"/>
                  </a:lnTo>
                  <a:cubicBezTo>
                    <a:pt x="55880" y="1913890"/>
                    <a:pt x="0" y="1858010"/>
                    <a:pt x="0" y="1789430"/>
                  </a:cubicBezTo>
                  <a:lnTo>
                    <a:pt x="0" y="124460"/>
                  </a:lnTo>
                  <a:cubicBezTo>
                    <a:pt x="0" y="55880"/>
                    <a:pt x="55880" y="0"/>
                    <a:pt x="124460" y="0"/>
                  </a:cubicBezTo>
                  <a:lnTo>
                    <a:pt x="14219960" y="0"/>
                  </a:lnTo>
                  <a:cubicBezTo>
                    <a:pt x="14288540" y="0"/>
                    <a:pt x="14344421" y="55880"/>
                    <a:pt x="14344421" y="124460"/>
                  </a:cubicBezTo>
                  <a:lnTo>
                    <a:pt x="14344421" y="1789430"/>
                  </a:lnTo>
                  <a:cubicBezTo>
                    <a:pt x="14344421" y="1858010"/>
                    <a:pt x="14288540" y="1913890"/>
                    <a:pt x="14219960" y="1913890"/>
                  </a:cubicBezTo>
                  <a:close/>
                </a:path>
              </a:pathLst>
            </a:custGeom>
            <a:solidFill>
              <a:srgbClr val="E8E8E8"/>
            </a:solidFill>
          </p:spPr>
          <p:txBody>
            <a:bodyPr/>
            <a:lstStyle/>
            <a:p>
              <a:endParaRPr lang="pt-PT"/>
            </a:p>
          </p:txBody>
        </p:sp>
      </p:grpSp>
      <p:grpSp>
        <p:nvGrpSpPr>
          <p:cNvPr id="17" name="Group 5">
            <a:extLst>
              <a:ext uri="{FF2B5EF4-FFF2-40B4-BE49-F238E27FC236}">
                <a16:creationId xmlns:a16="http://schemas.microsoft.com/office/drawing/2014/main" id="{69984C49-ED04-1490-9BAB-428EE96F3D52}"/>
              </a:ext>
            </a:extLst>
          </p:cNvPr>
          <p:cNvGrpSpPr/>
          <p:nvPr/>
        </p:nvGrpSpPr>
        <p:grpSpPr>
          <a:xfrm>
            <a:off x="4247675" y="2308673"/>
            <a:ext cx="3696649" cy="875703"/>
            <a:chOff x="-923523" y="-1767496"/>
            <a:chExt cx="9295695" cy="1913890"/>
          </a:xfrm>
        </p:grpSpPr>
        <p:sp>
          <p:nvSpPr>
            <p:cNvPr id="18" name="Freeform 6">
              <a:extLst>
                <a:ext uri="{FF2B5EF4-FFF2-40B4-BE49-F238E27FC236}">
                  <a16:creationId xmlns:a16="http://schemas.microsoft.com/office/drawing/2014/main" id="{6E807D24-CA76-62C9-8B5D-ADDBDB4C3A05}"/>
                </a:ext>
              </a:extLst>
            </p:cNvPr>
            <p:cNvSpPr/>
            <p:nvPr/>
          </p:nvSpPr>
          <p:spPr>
            <a:xfrm>
              <a:off x="-923523" y="-1767496"/>
              <a:ext cx="9295695" cy="1913890"/>
            </a:xfrm>
            <a:custGeom>
              <a:avLst/>
              <a:gdLst/>
              <a:ahLst/>
              <a:cxnLst/>
              <a:rect l="l" t="t" r="r" b="b"/>
              <a:pathLst>
                <a:path w="14344421" h="1913890">
                  <a:moveTo>
                    <a:pt x="14219960" y="1913890"/>
                  </a:moveTo>
                  <a:lnTo>
                    <a:pt x="124460" y="1913890"/>
                  </a:lnTo>
                  <a:cubicBezTo>
                    <a:pt x="55880" y="1913890"/>
                    <a:pt x="0" y="1858010"/>
                    <a:pt x="0" y="1789430"/>
                  </a:cubicBezTo>
                  <a:lnTo>
                    <a:pt x="0" y="124460"/>
                  </a:lnTo>
                  <a:cubicBezTo>
                    <a:pt x="0" y="55880"/>
                    <a:pt x="55880" y="0"/>
                    <a:pt x="124460" y="0"/>
                  </a:cubicBezTo>
                  <a:lnTo>
                    <a:pt x="14219960" y="0"/>
                  </a:lnTo>
                  <a:cubicBezTo>
                    <a:pt x="14288540" y="0"/>
                    <a:pt x="14344421" y="55880"/>
                    <a:pt x="14344421" y="124460"/>
                  </a:cubicBezTo>
                  <a:lnTo>
                    <a:pt x="14344421" y="1789430"/>
                  </a:lnTo>
                  <a:cubicBezTo>
                    <a:pt x="14344421" y="1858010"/>
                    <a:pt x="14288540" y="1913890"/>
                    <a:pt x="14219960" y="1913890"/>
                  </a:cubicBezTo>
                  <a:close/>
                </a:path>
              </a:pathLst>
            </a:custGeom>
            <a:solidFill>
              <a:srgbClr val="E8E8E8"/>
            </a:solidFill>
          </p:spPr>
          <p:txBody>
            <a:bodyPr/>
            <a:lstStyle/>
            <a:p>
              <a:endParaRPr lang="pt-PT"/>
            </a:p>
          </p:txBody>
        </p:sp>
      </p:grpSp>
      <p:grpSp>
        <p:nvGrpSpPr>
          <p:cNvPr id="19" name="Group 5">
            <a:extLst>
              <a:ext uri="{FF2B5EF4-FFF2-40B4-BE49-F238E27FC236}">
                <a16:creationId xmlns:a16="http://schemas.microsoft.com/office/drawing/2014/main" id="{6AD394EF-0E8A-631D-7E06-61F9CAB3850C}"/>
              </a:ext>
            </a:extLst>
          </p:cNvPr>
          <p:cNvGrpSpPr/>
          <p:nvPr/>
        </p:nvGrpSpPr>
        <p:grpSpPr>
          <a:xfrm>
            <a:off x="209429" y="2312970"/>
            <a:ext cx="3696649" cy="875703"/>
            <a:chOff x="-923523" y="-1767496"/>
            <a:chExt cx="9295695" cy="1913890"/>
          </a:xfrm>
        </p:grpSpPr>
        <p:sp>
          <p:nvSpPr>
            <p:cNvPr id="20" name="Freeform 6">
              <a:extLst>
                <a:ext uri="{FF2B5EF4-FFF2-40B4-BE49-F238E27FC236}">
                  <a16:creationId xmlns:a16="http://schemas.microsoft.com/office/drawing/2014/main" id="{37DA022F-320A-0011-189B-372297689AD5}"/>
                </a:ext>
              </a:extLst>
            </p:cNvPr>
            <p:cNvSpPr/>
            <p:nvPr/>
          </p:nvSpPr>
          <p:spPr>
            <a:xfrm>
              <a:off x="-923523" y="-1767496"/>
              <a:ext cx="9295695" cy="1913890"/>
            </a:xfrm>
            <a:custGeom>
              <a:avLst/>
              <a:gdLst/>
              <a:ahLst/>
              <a:cxnLst/>
              <a:rect l="l" t="t" r="r" b="b"/>
              <a:pathLst>
                <a:path w="14344421" h="1913890">
                  <a:moveTo>
                    <a:pt x="14219960" y="1913890"/>
                  </a:moveTo>
                  <a:lnTo>
                    <a:pt x="124460" y="1913890"/>
                  </a:lnTo>
                  <a:cubicBezTo>
                    <a:pt x="55880" y="1913890"/>
                    <a:pt x="0" y="1858010"/>
                    <a:pt x="0" y="1789430"/>
                  </a:cubicBezTo>
                  <a:lnTo>
                    <a:pt x="0" y="124460"/>
                  </a:lnTo>
                  <a:cubicBezTo>
                    <a:pt x="0" y="55880"/>
                    <a:pt x="55880" y="0"/>
                    <a:pt x="124460" y="0"/>
                  </a:cubicBezTo>
                  <a:lnTo>
                    <a:pt x="14219960" y="0"/>
                  </a:lnTo>
                  <a:cubicBezTo>
                    <a:pt x="14288540" y="0"/>
                    <a:pt x="14344421" y="55880"/>
                    <a:pt x="14344421" y="124460"/>
                  </a:cubicBezTo>
                  <a:lnTo>
                    <a:pt x="14344421" y="1789430"/>
                  </a:lnTo>
                  <a:cubicBezTo>
                    <a:pt x="14344421" y="1858010"/>
                    <a:pt x="14288540" y="1913890"/>
                    <a:pt x="14219960" y="1913890"/>
                  </a:cubicBezTo>
                  <a:close/>
                </a:path>
              </a:pathLst>
            </a:custGeom>
            <a:solidFill>
              <a:srgbClr val="E8E8E8"/>
            </a:solidFill>
          </p:spPr>
          <p:txBody>
            <a:bodyPr/>
            <a:lstStyle/>
            <a:p>
              <a:endParaRPr lang="pt-PT"/>
            </a:p>
          </p:txBody>
        </p:sp>
      </p:grpSp>
      <p:sp>
        <p:nvSpPr>
          <p:cNvPr id="21" name="CaixaDeTexto 20">
            <a:extLst>
              <a:ext uri="{FF2B5EF4-FFF2-40B4-BE49-F238E27FC236}">
                <a16:creationId xmlns:a16="http://schemas.microsoft.com/office/drawing/2014/main" id="{388EA650-2678-AF02-E10C-FC99E51CB79C}"/>
              </a:ext>
            </a:extLst>
          </p:cNvPr>
          <p:cNvSpPr txBox="1"/>
          <p:nvPr/>
        </p:nvSpPr>
        <p:spPr>
          <a:xfrm>
            <a:off x="133434" y="2421836"/>
            <a:ext cx="3600000" cy="646331"/>
          </a:xfrm>
          <a:prstGeom prst="rect">
            <a:avLst/>
          </a:prstGeom>
          <a:noFill/>
        </p:spPr>
        <p:txBody>
          <a:bodyPr wrap="square">
            <a:spAutoFit/>
          </a:bodyPr>
          <a:lstStyle/>
          <a:p>
            <a:pPr algn="ctr"/>
            <a:r>
              <a:rPr lang="pt-PT" b="1" dirty="0">
                <a:latin typeface="News Gothic MT" panose="020B0503020103020203" pitchFamily="34" charset="0"/>
              </a:rPr>
              <a:t>Procedimentos</a:t>
            </a:r>
          </a:p>
          <a:p>
            <a:pPr algn="ctr"/>
            <a:r>
              <a:rPr lang="pt-PT" b="1" dirty="0">
                <a:latin typeface="News Gothic MT" panose="020B0503020103020203" pitchFamily="34" charset="0"/>
              </a:rPr>
              <a:t>(</a:t>
            </a:r>
            <a:r>
              <a:rPr lang="pt-PT" b="1" i="1" dirty="0" err="1">
                <a:latin typeface="News Gothic MT" panose="020B0503020103020203" pitchFamily="34" charset="0"/>
              </a:rPr>
              <a:t>Stored</a:t>
            </a:r>
            <a:r>
              <a:rPr lang="pt-PT" b="1" i="1" dirty="0">
                <a:latin typeface="News Gothic MT" panose="020B0503020103020203" pitchFamily="34" charset="0"/>
              </a:rPr>
              <a:t> </a:t>
            </a:r>
            <a:r>
              <a:rPr lang="pt-PT" b="1" i="1" dirty="0" err="1">
                <a:latin typeface="News Gothic MT" panose="020B0503020103020203" pitchFamily="34" charset="0"/>
              </a:rPr>
              <a:t>Procedures</a:t>
            </a:r>
            <a:r>
              <a:rPr lang="pt-PT" b="1" dirty="0">
                <a:latin typeface="News Gothic MT" panose="020B0503020103020203" pitchFamily="34" charset="0"/>
              </a:rPr>
              <a:t>)</a:t>
            </a:r>
            <a:endParaRPr lang="en-US" b="1" dirty="0">
              <a:latin typeface="News Gothic MT" panose="020B0503020103020203" pitchFamily="34" charset="0"/>
            </a:endParaRPr>
          </a:p>
        </p:txBody>
      </p:sp>
      <p:sp>
        <p:nvSpPr>
          <p:cNvPr id="22" name="CaixaDeTexto 21">
            <a:extLst>
              <a:ext uri="{FF2B5EF4-FFF2-40B4-BE49-F238E27FC236}">
                <a16:creationId xmlns:a16="http://schemas.microsoft.com/office/drawing/2014/main" id="{C98A127D-AAAB-9A20-CC9A-822151F8A937}"/>
              </a:ext>
            </a:extLst>
          </p:cNvPr>
          <p:cNvSpPr txBox="1"/>
          <p:nvPr/>
        </p:nvSpPr>
        <p:spPr>
          <a:xfrm>
            <a:off x="4226769" y="2415828"/>
            <a:ext cx="3600000" cy="646331"/>
          </a:xfrm>
          <a:prstGeom prst="rect">
            <a:avLst/>
          </a:prstGeom>
          <a:noFill/>
        </p:spPr>
        <p:txBody>
          <a:bodyPr wrap="square">
            <a:spAutoFit/>
          </a:bodyPr>
          <a:lstStyle/>
          <a:p>
            <a:pPr algn="ctr"/>
            <a:r>
              <a:rPr lang="pt-PT" b="1" dirty="0">
                <a:latin typeface="News Gothic MT" panose="020B0503020103020203" pitchFamily="34" charset="0"/>
              </a:rPr>
              <a:t>Funções</a:t>
            </a:r>
          </a:p>
          <a:p>
            <a:pPr algn="ctr"/>
            <a:r>
              <a:rPr lang="pt-PT" b="1" dirty="0">
                <a:latin typeface="News Gothic MT" panose="020B0503020103020203" pitchFamily="34" charset="0"/>
              </a:rPr>
              <a:t>(</a:t>
            </a:r>
            <a:r>
              <a:rPr lang="pt-PT" b="1" i="1" dirty="0" err="1">
                <a:latin typeface="News Gothic MT" panose="020B0503020103020203" pitchFamily="34" charset="0"/>
              </a:rPr>
              <a:t>Functions</a:t>
            </a:r>
            <a:r>
              <a:rPr lang="pt-PT" b="1" dirty="0">
                <a:latin typeface="News Gothic MT" panose="020B0503020103020203" pitchFamily="34" charset="0"/>
              </a:rPr>
              <a:t>)</a:t>
            </a:r>
            <a:endParaRPr lang="en-US" b="1" dirty="0">
              <a:latin typeface="News Gothic MT" panose="020B0503020103020203" pitchFamily="34" charset="0"/>
            </a:endParaRPr>
          </a:p>
        </p:txBody>
      </p:sp>
      <p:sp>
        <p:nvSpPr>
          <p:cNvPr id="23" name="CaixaDeTexto 22">
            <a:extLst>
              <a:ext uri="{FF2B5EF4-FFF2-40B4-BE49-F238E27FC236}">
                <a16:creationId xmlns:a16="http://schemas.microsoft.com/office/drawing/2014/main" id="{0F7C77A7-8AB8-68F7-C8EF-42C1CFAAB97E}"/>
              </a:ext>
            </a:extLst>
          </p:cNvPr>
          <p:cNvSpPr txBox="1"/>
          <p:nvPr/>
        </p:nvSpPr>
        <p:spPr>
          <a:xfrm>
            <a:off x="8334246" y="2370996"/>
            <a:ext cx="3600000" cy="923330"/>
          </a:xfrm>
          <a:prstGeom prst="rect">
            <a:avLst/>
          </a:prstGeom>
          <a:noFill/>
        </p:spPr>
        <p:txBody>
          <a:bodyPr wrap="square">
            <a:spAutoFit/>
          </a:bodyPr>
          <a:lstStyle/>
          <a:p>
            <a:pPr algn="ctr"/>
            <a:r>
              <a:rPr lang="pt-PT" b="1" dirty="0">
                <a:latin typeface="News Gothic MT" panose="020B0503020103020203" pitchFamily="34" charset="0"/>
              </a:rPr>
              <a:t>Gatilhos</a:t>
            </a:r>
            <a:br>
              <a:rPr lang="pt-PT" b="1" dirty="0">
                <a:latin typeface="News Gothic MT" panose="020B0503020103020203" pitchFamily="34" charset="0"/>
              </a:rPr>
            </a:br>
            <a:r>
              <a:rPr lang="pt-PT" b="1" dirty="0">
                <a:latin typeface="News Gothic MT" panose="020B0503020103020203" pitchFamily="34" charset="0"/>
              </a:rPr>
              <a:t>(</a:t>
            </a:r>
            <a:r>
              <a:rPr lang="pt-PT" b="1" i="1" dirty="0" err="1">
                <a:latin typeface="News Gothic MT" panose="020B0503020103020203" pitchFamily="34" charset="0"/>
              </a:rPr>
              <a:t>Triggers</a:t>
            </a:r>
            <a:r>
              <a:rPr lang="pt-PT" b="1" dirty="0">
                <a:latin typeface="News Gothic MT" panose="020B0503020103020203" pitchFamily="34" charset="0"/>
              </a:rPr>
              <a:t>)</a:t>
            </a:r>
          </a:p>
          <a:p>
            <a:pPr algn="ctr"/>
            <a:endParaRPr lang="en-US" b="1" dirty="0">
              <a:latin typeface="News Gothic MT" panose="020B0503020103020203" pitchFamily="34" charset="0"/>
            </a:endParaRPr>
          </a:p>
        </p:txBody>
      </p:sp>
      <p:sp>
        <p:nvSpPr>
          <p:cNvPr id="24" name="CaixaDeTexto 23">
            <a:extLst>
              <a:ext uri="{FF2B5EF4-FFF2-40B4-BE49-F238E27FC236}">
                <a16:creationId xmlns:a16="http://schemas.microsoft.com/office/drawing/2014/main" id="{8293A918-DF87-7283-D3E8-068F6ED79BEF}"/>
              </a:ext>
            </a:extLst>
          </p:cNvPr>
          <p:cNvSpPr txBox="1"/>
          <p:nvPr/>
        </p:nvSpPr>
        <p:spPr>
          <a:xfrm>
            <a:off x="151814" y="3416188"/>
            <a:ext cx="3754264" cy="1892698"/>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1600" dirty="0" err="1">
                <a:latin typeface="News Gothic MT" panose="020B0503020103020203" pitchFamily="34" charset="0"/>
              </a:rPr>
              <a:t>Blocos</a:t>
            </a:r>
            <a:r>
              <a:rPr lang="en-US" sz="1600" dirty="0">
                <a:latin typeface="News Gothic MT" panose="020B0503020103020203" pitchFamily="34" charset="0"/>
              </a:rPr>
              <a:t> de </a:t>
            </a:r>
            <a:r>
              <a:rPr lang="en-US" sz="1600" dirty="0" err="1">
                <a:latin typeface="News Gothic MT" panose="020B0503020103020203" pitchFamily="34" charset="0"/>
              </a:rPr>
              <a:t>código</a:t>
            </a:r>
            <a:r>
              <a:rPr lang="en-US" sz="1600" dirty="0">
                <a:latin typeface="News Gothic MT" panose="020B0503020103020203" pitchFamily="34" charset="0"/>
              </a:rPr>
              <a:t> </a:t>
            </a:r>
            <a:r>
              <a:rPr lang="en-US" sz="1600" dirty="0" err="1">
                <a:latin typeface="News Gothic MT" panose="020B0503020103020203" pitchFamily="34" charset="0"/>
              </a:rPr>
              <a:t>armazenados</a:t>
            </a:r>
            <a:r>
              <a:rPr lang="en-US" sz="1600" dirty="0">
                <a:latin typeface="News Gothic MT" panose="020B0503020103020203" pitchFamily="34" charset="0"/>
              </a:rPr>
              <a:t> </a:t>
            </a:r>
            <a:r>
              <a:rPr lang="en-US" sz="1600" dirty="0" err="1">
                <a:latin typeface="News Gothic MT" panose="020B0503020103020203" pitchFamily="34" charset="0"/>
              </a:rPr>
              <a:t>na</a:t>
            </a:r>
            <a:r>
              <a:rPr lang="en-US" sz="1600" dirty="0">
                <a:latin typeface="News Gothic MT" panose="020B0503020103020203" pitchFamily="34" charset="0"/>
              </a:rPr>
              <a:t> BD que </a:t>
            </a:r>
            <a:r>
              <a:rPr lang="en-US" sz="1600" dirty="0" err="1">
                <a:latin typeface="News Gothic MT" panose="020B0503020103020203" pitchFamily="34" charset="0"/>
              </a:rPr>
              <a:t>são</a:t>
            </a:r>
            <a:r>
              <a:rPr lang="en-US" sz="1600" dirty="0">
                <a:latin typeface="News Gothic MT" panose="020B0503020103020203" pitchFamily="34" charset="0"/>
              </a:rPr>
              <a:t> </a:t>
            </a:r>
            <a:r>
              <a:rPr lang="en-US" sz="1600" dirty="0" err="1">
                <a:latin typeface="News Gothic MT" panose="020B0503020103020203" pitchFamily="34" charset="0"/>
              </a:rPr>
              <a:t>pré-compilados</a:t>
            </a:r>
            <a:r>
              <a:rPr lang="en-US" sz="1600" dirty="0">
                <a:latin typeface="News Gothic MT" panose="020B0503020103020203" pitchFamily="34" charset="0"/>
              </a:rPr>
              <a:t>.</a:t>
            </a:r>
          </a:p>
          <a:p>
            <a:pPr marL="342900" indent="-342900" algn="just">
              <a:lnSpc>
                <a:spcPct val="150000"/>
              </a:lnSpc>
              <a:buFont typeface="Arial" panose="020B0604020202020204" pitchFamily="34" charset="0"/>
              <a:buChar char="•"/>
            </a:pPr>
            <a:r>
              <a:rPr lang="pt-PT" sz="1600" dirty="0">
                <a:latin typeface="News Gothic MT" panose="020B0503020103020203" pitchFamily="34" charset="0"/>
              </a:rPr>
              <a:t>Podem operar nas tabelas da BD e retornar escalares ou conjuntos de resultados.</a:t>
            </a:r>
            <a:endParaRPr lang="en-US" sz="1600" dirty="0">
              <a:latin typeface="News Gothic MT" panose="020B0503020103020203" pitchFamily="34" charset="0"/>
            </a:endParaRPr>
          </a:p>
        </p:txBody>
      </p:sp>
      <p:sp>
        <p:nvSpPr>
          <p:cNvPr id="25" name="CaixaDeTexto 24">
            <a:extLst>
              <a:ext uri="{FF2B5EF4-FFF2-40B4-BE49-F238E27FC236}">
                <a16:creationId xmlns:a16="http://schemas.microsoft.com/office/drawing/2014/main" id="{BE3BDEEA-9F8C-34DA-9C31-EA825F722463}"/>
              </a:ext>
            </a:extLst>
          </p:cNvPr>
          <p:cNvSpPr txBox="1"/>
          <p:nvPr/>
        </p:nvSpPr>
        <p:spPr>
          <a:xfrm>
            <a:off x="4226769" y="3366600"/>
            <a:ext cx="3696649" cy="3000693"/>
          </a:xfrm>
          <a:prstGeom prst="rect">
            <a:avLst/>
          </a:prstGeom>
          <a:noFill/>
        </p:spPr>
        <p:txBody>
          <a:bodyPr wrap="square">
            <a:spAutoFit/>
          </a:bodyPr>
          <a:lstStyle>
            <a:defPPr>
              <a:defRPr lang="en-US"/>
            </a:defPPr>
            <a:lvl1pPr marL="342900" indent="-342900" algn="just">
              <a:lnSpc>
                <a:spcPct val="150000"/>
              </a:lnSpc>
              <a:buFont typeface="Arial" panose="020B0604020202020204" pitchFamily="34" charset="0"/>
              <a:buChar char="•"/>
              <a:defRPr sz="2000">
                <a:latin typeface="DM Sans" pitchFamily="2" charset="0"/>
              </a:defRPr>
            </a:lvl1pPr>
          </a:lstStyle>
          <a:p>
            <a:r>
              <a:rPr lang="en-US" sz="1600" dirty="0" err="1">
                <a:latin typeface="News Gothic MT" panose="020B0503020103020203" pitchFamily="34" charset="0"/>
              </a:rPr>
              <a:t>Pode</a:t>
            </a:r>
            <a:r>
              <a:rPr lang="en-US" sz="1600" dirty="0">
                <a:latin typeface="News Gothic MT" panose="020B0503020103020203" pitchFamily="34" charset="0"/>
              </a:rPr>
              <a:t> ser </a:t>
            </a:r>
            <a:r>
              <a:rPr lang="en-US" sz="1600" dirty="0" err="1">
                <a:latin typeface="News Gothic MT" panose="020B0503020103020203" pitchFamily="34" charset="0"/>
              </a:rPr>
              <a:t>usado</a:t>
            </a:r>
            <a:r>
              <a:rPr lang="en-US" sz="1600" dirty="0">
                <a:latin typeface="News Gothic MT" panose="020B0503020103020203" pitchFamily="34" charset="0"/>
              </a:rPr>
              <a:t> </a:t>
            </a:r>
            <a:r>
              <a:rPr lang="en-US" sz="1600" dirty="0" err="1">
                <a:latin typeface="News Gothic MT" panose="020B0503020103020203" pitchFamily="34" charset="0"/>
              </a:rPr>
              <a:t>como</a:t>
            </a:r>
            <a:r>
              <a:rPr lang="en-US" sz="1600" dirty="0">
                <a:latin typeface="News Gothic MT" panose="020B0503020103020203" pitchFamily="34" charset="0"/>
              </a:rPr>
              <a:t> </a:t>
            </a:r>
            <a:r>
              <a:rPr lang="en-US" sz="1600" dirty="0" err="1">
                <a:latin typeface="News Gothic MT" panose="020B0503020103020203" pitchFamily="34" charset="0"/>
              </a:rPr>
              <a:t>uma</a:t>
            </a:r>
            <a:r>
              <a:rPr lang="en-US" sz="1600" dirty="0">
                <a:latin typeface="News Gothic MT" panose="020B0503020103020203" pitchFamily="34" charset="0"/>
              </a:rPr>
              <a:t> </a:t>
            </a:r>
            <a:r>
              <a:rPr lang="en-US" sz="1600" dirty="0" err="1">
                <a:latin typeface="News Gothic MT" panose="020B0503020103020203" pitchFamily="34" charset="0"/>
              </a:rPr>
              <a:t>função</a:t>
            </a:r>
            <a:r>
              <a:rPr lang="en-US" sz="1600" dirty="0">
                <a:latin typeface="News Gothic MT" panose="020B0503020103020203" pitchFamily="34" charset="0"/>
              </a:rPr>
              <a:t> interna para </a:t>
            </a:r>
            <a:r>
              <a:rPr lang="en-US" sz="1600" dirty="0" err="1">
                <a:latin typeface="News Gothic MT" panose="020B0503020103020203" pitchFamily="34" charset="0"/>
              </a:rPr>
              <a:t>fornecer</a:t>
            </a:r>
            <a:r>
              <a:rPr lang="en-US" sz="1600" dirty="0">
                <a:latin typeface="News Gothic MT" panose="020B0503020103020203" pitchFamily="34" charset="0"/>
              </a:rPr>
              <a:t> </a:t>
            </a:r>
            <a:r>
              <a:rPr lang="en-US" sz="1600" dirty="0" err="1">
                <a:latin typeface="News Gothic MT" panose="020B0503020103020203" pitchFamily="34" charset="0"/>
              </a:rPr>
              <a:t>capacidade</a:t>
            </a:r>
            <a:r>
              <a:rPr lang="en-US" sz="1600" dirty="0">
                <a:latin typeface="News Gothic MT" panose="020B0503020103020203" pitchFamily="34" charset="0"/>
              </a:rPr>
              <a:t> </a:t>
            </a:r>
            <a:r>
              <a:rPr lang="en-US" sz="1600" dirty="0" err="1">
                <a:latin typeface="News Gothic MT" panose="020B0503020103020203" pitchFamily="34" charset="0"/>
              </a:rPr>
              <a:t>expandida</a:t>
            </a:r>
            <a:r>
              <a:rPr lang="en-US" sz="1600" dirty="0">
                <a:latin typeface="News Gothic MT" panose="020B0503020103020203" pitchFamily="34" charset="0"/>
              </a:rPr>
              <a:t> </a:t>
            </a:r>
            <a:r>
              <a:rPr lang="en-US" sz="1600" dirty="0" err="1">
                <a:latin typeface="News Gothic MT" panose="020B0503020103020203" pitchFamily="34" charset="0"/>
              </a:rPr>
              <a:t>às</a:t>
            </a:r>
            <a:r>
              <a:rPr lang="en-US" sz="1600" dirty="0">
                <a:latin typeface="News Gothic MT" panose="020B0503020103020203" pitchFamily="34" charset="0"/>
              </a:rPr>
              <a:t> </a:t>
            </a:r>
            <a:r>
              <a:rPr lang="en-US" sz="1600" dirty="0" err="1">
                <a:latin typeface="News Gothic MT" panose="020B0503020103020203" pitchFamily="34" charset="0"/>
              </a:rPr>
              <a:t>instruções</a:t>
            </a:r>
            <a:r>
              <a:rPr lang="en-US" sz="1600" dirty="0">
                <a:latin typeface="News Gothic MT" panose="020B0503020103020203" pitchFamily="34" charset="0"/>
              </a:rPr>
              <a:t> SQL.</a:t>
            </a:r>
          </a:p>
          <a:p>
            <a:r>
              <a:rPr lang="en-US" sz="1600" dirty="0" err="1">
                <a:latin typeface="News Gothic MT" panose="020B0503020103020203" pitchFamily="34" charset="0"/>
              </a:rPr>
              <a:t>Pode</a:t>
            </a:r>
            <a:r>
              <a:rPr lang="en-US" sz="1600" dirty="0">
                <a:latin typeface="News Gothic MT" panose="020B0503020103020203" pitchFamily="34" charset="0"/>
              </a:rPr>
              <a:t> </a:t>
            </a:r>
            <a:r>
              <a:rPr lang="en-US" sz="1600" dirty="0" err="1">
                <a:latin typeface="News Gothic MT" panose="020B0503020103020203" pitchFamily="34" charset="0"/>
              </a:rPr>
              <a:t>receber</a:t>
            </a:r>
            <a:r>
              <a:rPr lang="en-US" sz="1600" dirty="0">
                <a:latin typeface="News Gothic MT" panose="020B0503020103020203" pitchFamily="34" charset="0"/>
              </a:rPr>
              <a:t> </a:t>
            </a:r>
            <a:r>
              <a:rPr lang="en-US" sz="1600" dirty="0" err="1">
                <a:latin typeface="News Gothic MT" panose="020B0503020103020203" pitchFamily="34" charset="0"/>
              </a:rPr>
              <a:t>qualquer</a:t>
            </a:r>
            <a:r>
              <a:rPr lang="en-US" sz="1600" dirty="0">
                <a:latin typeface="News Gothic MT" panose="020B0503020103020203" pitchFamily="34" charset="0"/>
              </a:rPr>
              <a:t> </a:t>
            </a:r>
            <a:r>
              <a:rPr lang="en-US" sz="1600" dirty="0" err="1">
                <a:latin typeface="News Gothic MT" panose="020B0503020103020203" pitchFamily="34" charset="0"/>
              </a:rPr>
              <a:t>número</a:t>
            </a:r>
            <a:r>
              <a:rPr lang="en-US" sz="1600" dirty="0">
                <a:latin typeface="News Gothic MT" panose="020B0503020103020203" pitchFamily="34" charset="0"/>
              </a:rPr>
              <a:t> de </a:t>
            </a:r>
            <a:r>
              <a:rPr lang="en-US" sz="1600" dirty="0" err="1">
                <a:latin typeface="News Gothic MT" panose="020B0503020103020203" pitchFamily="34" charset="0"/>
              </a:rPr>
              <a:t>argumentos</a:t>
            </a:r>
            <a:r>
              <a:rPr lang="en-US" sz="1600" dirty="0">
                <a:latin typeface="News Gothic MT" panose="020B0503020103020203" pitchFamily="34" charset="0"/>
              </a:rPr>
              <a:t> e </a:t>
            </a:r>
            <a:r>
              <a:rPr lang="en-US" sz="1600" dirty="0" err="1">
                <a:latin typeface="News Gothic MT" panose="020B0503020103020203" pitchFamily="34" charset="0"/>
              </a:rPr>
              <a:t>retornar</a:t>
            </a:r>
            <a:r>
              <a:rPr lang="en-US" sz="1600" dirty="0">
                <a:latin typeface="News Gothic MT" panose="020B0503020103020203" pitchFamily="34" charset="0"/>
              </a:rPr>
              <a:t> um </a:t>
            </a:r>
            <a:r>
              <a:rPr lang="en-US" sz="1600" dirty="0" err="1">
                <a:latin typeface="News Gothic MT" panose="020B0503020103020203" pitchFamily="34" charset="0"/>
              </a:rPr>
              <a:t>único</a:t>
            </a:r>
            <a:r>
              <a:rPr lang="en-US" sz="1600" dirty="0">
                <a:latin typeface="News Gothic MT" panose="020B0503020103020203" pitchFamily="34" charset="0"/>
              </a:rPr>
              <a:t> valor </a:t>
            </a:r>
            <a:r>
              <a:rPr lang="en-US" sz="1600" dirty="0" err="1">
                <a:latin typeface="News Gothic MT" panose="020B0503020103020203" pitchFamily="34" charset="0"/>
              </a:rPr>
              <a:t>ou</a:t>
            </a:r>
            <a:r>
              <a:rPr lang="en-US" sz="1600" dirty="0">
                <a:latin typeface="News Gothic MT" panose="020B0503020103020203" pitchFamily="34" charset="0"/>
              </a:rPr>
              <a:t> conjuntos de </a:t>
            </a:r>
            <a:r>
              <a:rPr lang="en-US" sz="1600" dirty="0" err="1">
                <a:latin typeface="News Gothic MT" panose="020B0503020103020203" pitchFamily="34" charset="0"/>
              </a:rPr>
              <a:t>resultados</a:t>
            </a:r>
            <a:r>
              <a:rPr lang="en-US" sz="1600" dirty="0">
                <a:latin typeface="News Gothic MT" panose="020B0503020103020203" pitchFamily="34" charset="0"/>
              </a:rPr>
              <a:t>.</a:t>
            </a:r>
          </a:p>
        </p:txBody>
      </p:sp>
      <p:sp>
        <p:nvSpPr>
          <p:cNvPr id="26" name="CaixaDeTexto 25">
            <a:extLst>
              <a:ext uri="{FF2B5EF4-FFF2-40B4-BE49-F238E27FC236}">
                <a16:creationId xmlns:a16="http://schemas.microsoft.com/office/drawing/2014/main" id="{3E53BB37-57E1-4884-2C56-C5F8D9A5B2DD}"/>
              </a:ext>
            </a:extLst>
          </p:cNvPr>
          <p:cNvSpPr txBox="1"/>
          <p:nvPr/>
        </p:nvSpPr>
        <p:spPr>
          <a:xfrm>
            <a:off x="8285922" y="3429000"/>
            <a:ext cx="3696649" cy="2631361"/>
          </a:xfrm>
          <a:prstGeom prst="rect">
            <a:avLst/>
          </a:prstGeom>
          <a:noFill/>
        </p:spPr>
        <p:txBody>
          <a:bodyPr wrap="square">
            <a:spAutoFit/>
          </a:bodyPr>
          <a:lstStyle>
            <a:defPPr>
              <a:defRPr lang="en-US"/>
            </a:defPPr>
            <a:lvl1pPr marL="342900" indent="-342900" algn="just">
              <a:lnSpc>
                <a:spcPct val="150000"/>
              </a:lnSpc>
              <a:buFont typeface="Arial" panose="020B0604020202020204" pitchFamily="34" charset="0"/>
              <a:buChar char="•"/>
              <a:defRPr sz="2000">
                <a:latin typeface="DM Sans" pitchFamily="2" charset="0"/>
              </a:defRPr>
            </a:lvl1pPr>
          </a:lstStyle>
          <a:p>
            <a:r>
              <a:rPr lang="en-US" sz="1600" dirty="0">
                <a:latin typeface="News Gothic MT" panose="020B0503020103020203" pitchFamily="34" charset="0"/>
              </a:rPr>
              <a:t>É </a:t>
            </a:r>
            <a:r>
              <a:rPr lang="en-US" sz="1600" dirty="0" err="1">
                <a:latin typeface="News Gothic MT" panose="020B0503020103020203" pitchFamily="34" charset="0"/>
              </a:rPr>
              <a:t>despoletado</a:t>
            </a:r>
            <a:r>
              <a:rPr lang="en-US" sz="1600" dirty="0">
                <a:latin typeface="News Gothic MT" panose="020B0503020103020203" pitchFamily="34" charset="0"/>
              </a:rPr>
              <a:t> </a:t>
            </a:r>
            <a:r>
              <a:rPr lang="en-US" sz="1600" dirty="0" err="1">
                <a:latin typeface="News Gothic MT" panose="020B0503020103020203" pitchFamily="34" charset="0"/>
              </a:rPr>
              <a:t>em</a:t>
            </a:r>
            <a:r>
              <a:rPr lang="en-US" sz="1600" dirty="0">
                <a:latin typeface="News Gothic MT" panose="020B0503020103020203" pitchFamily="34" charset="0"/>
              </a:rPr>
              <a:t> </a:t>
            </a:r>
            <a:r>
              <a:rPr lang="en-US" sz="1600" dirty="0" err="1">
                <a:latin typeface="News Gothic MT" panose="020B0503020103020203" pitchFamily="34" charset="0"/>
              </a:rPr>
              <a:t>resposta</a:t>
            </a:r>
            <a:r>
              <a:rPr lang="en-US" sz="1600" dirty="0">
                <a:latin typeface="News Gothic MT" panose="020B0503020103020203" pitchFamily="34" charset="0"/>
              </a:rPr>
              <a:t> a </a:t>
            </a:r>
            <a:r>
              <a:rPr lang="en-US" sz="1600" dirty="0" err="1">
                <a:latin typeface="News Gothic MT" panose="020B0503020103020203" pitchFamily="34" charset="0"/>
              </a:rPr>
              <a:t>operações</a:t>
            </a:r>
            <a:r>
              <a:rPr lang="en-US" sz="1600" dirty="0">
                <a:latin typeface="News Gothic MT" panose="020B0503020103020203" pitchFamily="34" charset="0"/>
              </a:rPr>
              <a:t> de BDs </a:t>
            </a:r>
            <a:r>
              <a:rPr lang="en-US" sz="1600" dirty="0" err="1">
                <a:latin typeface="News Gothic MT" panose="020B0503020103020203" pitchFamily="34" charset="0"/>
              </a:rPr>
              <a:t>padrão</a:t>
            </a:r>
            <a:r>
              <a:rPr lang="en-US" sz="1600" dirty="0">
                <a:latin typeface="News Gothic MT" panose="020B0503020103020203" pitchFamily="34" charset="0"/>
              </a:rPr>
              <a:t> </a:t>
            </a:r>
            <a:r>
              <a:rPr lang="en-US" sz="1600" dirty="0" err="1">
                <a:latin typeface="News Gothic MT" panose="020B0503020103020203" pitchFamily="34" charset="0"/>
              </a:rPr>
              <a:t>numa</a:t>
            </a:r>
            <a:r>
              <a:rPr lang="en-US" sz="1600" dirty="0">
                <a:latin typeface="News Gothic MT" panose="020B0503020103020203" pitchFamily="34" charset="0"/>
              </a:rPr>
              <a:t> </a:t>
            </a:r>
            <a:r>
              <a:rPr lang="en-US" sz="1600" dirty="0" err="1">
                <a:latin typeface="News Gothic MT" panose="020B0503020103020203" pitchFamily="34" charset="0"/>
              </a:rPr>
              <a:t>tabela</a:t>
            </a:r>
            <a:r>
              <a:rPr lang="en-US" sz="1600" dirty="0">
                <a:latin typeface="News Gothic MT" panose="020B0503020103020203" pitchFamily="34" charset="0"/>
              </a:rPr>
              <a:t> </a:t>
            </a:r>
            <a:r>
              <a:rPr lang="en-US" sz="1600" dirty="0" err="1">
                <a:latin typeface="News Gothic MT" panose="020B0503020103020203" pitchFamily="34" charset="0"/>
              </a:rPr>
              <a:t>específica</a:t>
            </a:r>
            <a:r>
              <a:rPr lang="en-US" sz="1600" dirty="0">
                <a:latin typeface="News Gothic MT" panose="020B0503020103020203" pitchFamily="34" charset="0"/>
              </a:rPr>
              <a:t>.</a:t>
            </a:r>
          </a:p>
          <a:p>
            <a:r>
              <a:rPr lang="en-US" sz="1600" dirty="0" err="1">
                <a:latin typeface="News Gothic MT" panose="020B0503020103020203" pitchFamily="34" charset="0"/>
              </a:rPr>
              <a:t>Pode</a:t>
            </a:r>
            <a:r>
              <a:rPr lang="en-US" sz="1600" dirty="0">
                <a:latin typeface="News Gothic MT" panose="020B0503020103020203" pitchFamily="34" charset="0"/>
              </a:rPr>
              <a:t> ser </a:t>
            </a:r>
            <a:r>
              <a:rPr lang="en-US" sz="1600" dirty="0" err="1">
                <a:latin typeface="News Gothic MT" panose="020B0503020103020203" pitchFamily="34" charset="0"/>
              </a:rPr>
              <a:t>usado</a:t>
            </a:r>
            <a:r>
              <a:rPr lang="en-US" sz="1600" dirty="0">
                <a:latin typeface="News Gothic MT" panose="020B0503020103020203" pitchFamily="34" charset="0"/>
              </a:rPr>
              <a:t> para </a:t>
            </a:r>
            <a:r>
              <a:rPr lang="en-US" sz="1600" dirty="0" err="1">
                <a:latin typeface="News Gothic MT" panose="020B0503020103020203" pitchFamily="34" charset="0"/>
              </a:rPr>
              <a:t>executar</a:t>
            </a:r>
            <a:r>
              <a:rPr lang="en-US" sz="1600" dirty="0">
                <a:latin typeface="News Gothic MT" panose="020B0503020103020203" pitchFamily="34" charset="0"/>
              </a:rPr>
              <a:t> </a:t>
            </a:r>
            <a:r>
              <a:rPr lang="en-US" sz="1600" dirty="0" err="1">
                <a:latin typeface="News Gothic MT" panose="020B0503020103020203" pitchFamily="34" charset="0"/>
              </a:rPr>
              <a:t>automaticamente</a:t>
            </a:r>
            <a:r>
              <a:rPr lang="en-US" sz="1600" dirty="0">
                <a:latin typeface="News Gothic MT" panose="020B0503020103020203" pitchFamily="34" charset="0"/>
              </a:rPr>
              <a:t> </a:t>
            </a:r>
            <a:r>
              <a:rPr lang="en-US" sz="1600" dirty="0" err="1">
                <a:latin typeface="News Gothic MT" panose="020B0503020103020203" pitchFamily="34" charset="0"/>
              </a:rPr>
              <a:t>operações</a:t>
            </a:r>
            <a:r>
              <a:rPr lang="en-US" sz="1600" dirty="0">
                <a:latin typeface="News Gothic MT" panose="020B0503020103020203" pitchFamily="34" charset="0"/>
              </a:rPr>
              <a:t> de BDs </a:t>
            </a:r>
            <a:r>
              <a:rPr lang="en-US" sz="1600" dirty="0" err="1">
                <a:latin typeface="News Gothic MT" panose="020B0503020103020203" pitchFamily="34" charset="0"/>
              </a:rPr>
              <a:t>adicionais</a:t>
            </a:r>
            <a:r>
              <a:rPr lang="en-US" sz="1600" dirty="0">
                <a:latin typeface="News Gothic MT" panose="020B0503020103020203" pitchFamily="34" charset="0"/>
              </a:rPr>
              <a:t> </a:t>
            </a:r>
            <a:r>
              <a:rPr lang="en-US" sz="1600" dirty="0" err="1">
                <a:latin typeface="News Gothic MT" panose="020B0503020103020203" pitchFamily="34" charset="0"/>
              </a:rPr>
              <a:t>quando</a:t>
            </a:r>
            <a:r>
              <a:rPr lang="en-US" sz="1600" dirty="0">
                <a:latin typeface="News Gothic MT" panose="020B0503020103020203" pitchFamily="34" charset="0"/>
              </a:rPr>
              <a:t> </a:t>
            </a:r>
            <a:r>
              <a:rPr lang="en-US" sz="1600" dirty="0" err="1">
                <a:latin typeface="News Gothic MT" panose="020B0503020103020203" pitchFamily="34" charset="0"/>
              </a:rPr>
              <a:t>ocorre</a:t>
            </a:r>
            <a:r>
              <a:rPr lang="en-US" sz="1600" dirty="0">
                <a:latin typeface="News Gothic MT" panose="020B0503020103020203" pitchFamily="34" charset="0"/>
              </a:rPr>
              <a:t> o </a:t>
            </a:r>
            <a:r>
              <a:rPr lang="en-US" sz="1600" dirty="0" err="1">
                <a:latin typeface="News Gothic MT" panose="020B0503020103020203" pitchFamily="34" charset="0"/>
              </a:rPr>
              <a:t>evento</a:t>
            </a:r>
            <a:r>
              <a:rPr lang="en-US" sz="1600" dirty="0">
                <a:latin typeface="News Gothic MT" panose="020B0503020103020203" pitchFamily="34" charset="0"/>
              </a:rPr>
              <a:t> de </a:t>
            </a:r>
            <a:r>
              <a:rPr lang="en-US" sz="1600" dirty="0" err="1">
                <a:latin typeface="News Gothic MT" panose="020B0503020103020203" pitchFamily="34" charset="0"/>
              </a:rPr>
              <a:t>acionamento</a:t>
            </a:r>
            <a:r>
              <a:rPr lang="en-US" sz="1600" dirty="0">
                <a:latin typeface="News Gothic MT" panose="020B0503020103020203" pitchFamily="34" charset="0"/>
              </a:rPr>
              <a:t>.</a:t>
            </a:r>
          </a:p>
        </p:txBody>
      </p:sp>
      <p:sp>
        <p:nvSpPr>
          <p:cNvPr id="27" name="CaixaDeTexto 26">
            <a:extLst>
              <a:ext uri="{FF2B5EF4-FFF2-40B4-BE49-F238E27FC236}">
                <a16:creationId xmlns:a16="http://schemas.microsoft.com/office/drawing/2014/main" id="{938B7088-0AD1-2081-B378-AD8E4C37F421}"/>
              </a:ext>
            </a:extLst>
          </p:cNvPr>
          <p:cNvSpPr txBox="1"/>
          <p:nvPr/>
        </p:nvSpPr>
        <p:spPr>
          <a:xfrm>
            <a:off x="209429" y="1787895"/>
            <a:ext cx="15425881" cy="338554"/>
          </a:xfrm>
          <a:prstGeom prst="rect">
            <a:avLst/>
          </a:prstGeom>
          <a:noFill/>
        </p:spPr>
        <p:txBody>
          <a:bodyPr wrap="square">
            <a:spAutoFit/>
          </a:bodyPr>
          <a:lstStyle/>
          <a:p>
            <a:r>
              <a:rPr lang="en-US" sz="1600" dirty="0">
                <a:latin typeface="News Gothic MT" panose="020B0503020103020203" pitchFamily="34" charset="0"/>
              </a:rPr>
              <a:t>As </a:t>
            </a:r>
            <a:r>
              <a:rPr lang="en-US" sz="1600" dirty="0" err="1">
                <a:latin typeface="News Gothic MT" panose="020B0503020103020203" pitchFamily="34" charset="0"/>
              </a:rPr>
              <a:t>rotinas</a:t>
            </a:r>
            <a:r>
              <a:rPr lang="en-US" sz="1600" dirty="0">
                <a:latin typeface="News Gothic MT" panose="020B0503020103020203" pitchFamily="34" charset="0"/>
              </a:rPr>
              <a:t> </a:t>
            </a:r>
            <a:r>
              <a:rPr lang="en-US" sz="1600" dirty="0" err="1">
                <a:latin typeface="News Gothic MT" panose="020B0503020103020203" pitchFamily="34" charset="0"/>
              </a:rPr>
              <a:t>pertencem</a:t>
            </a:r>
            <a:r>
              <a:rPr lang="en-US" sz="1600" dirty="0">
                <a:latin typeface="News Gothic MT" panose="020B0503020103020203" pitchFamily="34" charset="0"/>
              </a:rPr>
              <a:t> à BDs e </a:t>
            </a:r>
            <a:r>
              <a:rPr lang="en-US" sz="1600" dirty="0" err="1">
                <a:latin typeface="News Gothic MT" panose="020B0503020103020203" pitchFamily="34" charset="0"/>
              </a:rPr>
              <a:t>são</a:t>
            </a:r>
            <a:r>
              <a:rPr lang="en-US" sz="1600" dirty="0">
                <a:latin typeface="News Gothic MT" panose="020B0503020103020203" pitchFamily="34" charset="0"/>
              </a:rPr>
              <a:t> </a:t>
            </a:r>
            <a:r>
              <a:rPr lang="en-US" sz="1600" dirty="0" err="1">
                <a:latin typeface="News Gothic MT" panose="020B0503020103020203" pitchFamily="34" charset="0"/>
              </a:rPr>
              <a:t>armazenadas</a:t>
            </a:r>
            <a:r>
              <a:rPr lang="en-US" sz="1600" dirty="0">
                <a:latin typeface="News Gothic MT" panose="020B0503020103020203" pitchFamily="34" charset="0"/>
              </a:rPr>
              <a:t> no </a:t>
            </a:r>
            <a:r>
              <a:rPr lang="en-US" sz="1600" dirty="0" err="1">
                <a:latin typeface="News Gothic MT" panose="020B0503020103020203" pitchFamily="34" charset="0"/>
              </a:rPr>
              <a:t>servidor</a:t>
            </a:r>
            <a:r>
              <a:rPr lang="en-US" sz="1600" dirty="0">
                <a:latin typeface="News Gothic MT" panose="020B0503020103020203" pitchFamily="34" charset="0"/>
              </a:rPr>
              <a:t>. </a:t>
            </a:r>
            <a:r>
              <a:rPr lang="en-US" sz="1600" dirty="0" err="1">
                <a:latin typeface="News Gothic MT" panose="020B0503020103020203" pitchFamily="34" charset="0"/>
              </a:rPr>
              <a:t>Os</a:t>
            </a:r>
            <a:r>
              <a:rPr lang="en-US" sz="1600" dirty="0">
                <a:latin typeface="News Gothic MT" panose="020B0503020103020203" pitchFamily="34" charset="0"/>
              </a:rPr>
              <a:t> </a:t>
            </a:r>
            <a:r>
              <a:rPr lang="en-US" sz="1600" dirty="0" err="1">
                <a:latin typeface="News Gothic MT" panose="020B0503020103020203" pitchFamily="34" charset="0"/>
              </a:rPr>
              <a:t>três</a:t>
            </a:r>
            <a:r>
              <a:rPr lang="en-US" sz="1600" dirty="0">
                <a:latin typeface="News Gothic MT" panose="020B0503020103020203" pitchFamily="34" charset="0"/>
              </a:rPr>
              <a:t> </a:t>
            </a:r>
            <a:r>
              <a:rPr lang="en-US" sz="1600" dirty="0" err="1">
                <a:latin typeface="News Gothic MT" panose="020B0503020103020203" pitchFamily="34" charset="0"/>
              </a:rPr>
              <a:t>componentes</a:t>
            </a:r>
            <a:r>
              <a:rPr lang="en-US" sz="1600" dirty="0">
                <a:latin typeface="News Gothic MT" panose="020B0503020103020203" pitchFamily="34" charset="0"/>
              </a:rPr>
              <a:t> </a:t>
            </a:r>
            <a:r>
              <a:rPr lang="en-US" sz="1600" dirty="0" err="1">
                <a:latin typeface="News Gothic MT" panose="020B0503020103020203" pitchFamily="34" charset="0"/>
              </a:rPr>
              <a:t>principais</a:t>
            </a:r>
            <a:r>
              <a:rPr lang="en-US" sz="1600" dirty="0">
                <a:latin typeface="News Gothic MT" panose="020B0503020103020203" pitchFamily="34" charset="0"/>
              </a:rPr>
              <a:t> </a:t>
            </a:r>
            <a:r>
              <a:rPr lang="en-US" sz="1600" dirty="0" err="1">
                <a:latin typeface="News Gothic MT" panose="020B0503020103020203" pitchFamily="34" charset="0"/>
              </a:rPr>
              <a:t>são</a:t>
            </a:r>
            <a:r>
              <a:rPr lang="en-US" sz="1600" dirty="0">
                <a:latin typeface="News Gothic MT" panose="020B0503020103020203" pitchFamily="34" charset="0"/>
              </a:rPr>
              <a:t>:</a:t>
            </a:r>
          </a:p>
        </p:txBody>
      </p:sp>
      <p:sp>
        <p:nvSpPr>
          <p:cNvPr id="2" name="Subtítulo 2">
            <a:extLst>
              <a:ext uri="{FF2B5EF4-FFF2-40B4-BE49-F238E27FC236}">
                <a16:creationId xmlns:a16="http://schemas.microsoft.com/office/drawing/2014/main" id="{E187B8E3-6D87-0360-1ADD-F2522DC9A9BD}"/>
              </a:ext>
            </a:extLst>
          </p:cNvPr>
          <p:cNvSpPr txBox="1">
            <a:spLocks/>
          </p:cNvSpPr>
          <p:nvPr/>
        </p:nvSpPr>
        <p:spPr>
          <a:xfrm>
            <a:off x="1658893" y="408118"/>
            <a:ext cx="9144000" cy="369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PT" sz="1600">
                <a:latin typeface="News Gothic MT" panose="020B0503020103020203" pitchFamily="34" charset="0"/>
              </a:rPr>
              <a:t>Licenciatura em Ciências da Computação</a:t>
            </a:r>
            <a:endParaRPr lang="pt-PT" sz="1600" dirty="0">
              <a:latin typeface="News Gothic MT" panose="020B0503020103020203" pitchFamily="34" charset="0"/>
            </a:endParaRPr>
          </a:p>
        </p:txBody>
      </p:sp>
      <p:sp>
        <p:nvSpPr>
          <p:cNvPr id="3" name="Retângulo 2">
            <a:extLst>
              <a:ext uri="{FF2B5EF4-FFF2-40B4-BE49-F238E27FC236}">
                <a16:creationId xmlns:a16="http://schemas.microsoft.com/office/drawing/2014/main" id="{9493A4D4-673A-4893-A43B-B3E5B3E31386}"/>
              </a:ext>
            </a:extLst>
          </p:cNvPr>
          <p:cNvSpPr/>
          <p:nvPr/>
        </p:nvSpPr>
        <p:spPr>
          <a:xfrm>
            <a:off x="10498699" y="405709"/>
            <a:ext cx="1468672" cy="369332"/>
          </a:xfrm>
          <a:prstGeom prst="rect">
            <a:avLst/>
          </a:prstGeom>
        </p:spPr>
        <p:txBody>
          <a:bodyPr wrap="none">
            <a:spAutoFit/>
          </a:bodyPr>
          <a:lstStyle/>
          <a:p>
            <a:pPr algn="ctr"/>
            <a:r>
              <a:rPr lang="pt-PT" b="1" dirty="0">
                <a:latin typeface="News Gothic MT" panose="020B0503020103020203" pitchFamily="34" charset="0"/>
              </a:rPr>
              <a:t>2023/2024</a:t>
            </a:r>
          </a:p>
        </p:txBody>
      </p:sp>
      <p:pic>
        <p:nvPicPr>
          <p:cNvPr id="6" name="Picture 2" descr="Menu">
            <a:extLst>
              <a:ext uri="{FF2B5EF4-FFF2-40B4-BE49-F238E27FC236}">
                <a16:creationId xmlns:a16="http://schemas.microsoft.com/office/drawing/2014/main" id="{1C19C6EA-A090-3044-5CF2-A7A13D692E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21" y="263995"/>
            <a:ext cx="1385328" cy="67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448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Rodapé 3">
            <a:extLst>
              <a:ext uri="{FF2B5EF4-FFF2-40B4-BE49-F238E27FC236}">
                <a16:creationId xmlns:a16="http://schemas.microsoft.com/office/drawing/2014/main" id="{DC066862-ED45-0B4E-88CC-98AACE95519E}"/>
              </a:ext>
            </a:extLst>
          </p:cNvPr>
          <p:cNvSpPr>
            <a:spLocks noGrp="1"/>
          </p:cNvSpPr>
          <p:nvPr>
            <p:ph type="ftr" sz="quarter" idx="11"/>
          </p:nvPr>
        </p:nvSpPr>
        <p:spPr/>
        <p:txBody>
          <a:bodyPr/>
          <a:lstStyle/>
          <a:p>
            <a:r>
              <a:rPr lang="pt-PT" b="1" dirty="0" err="1">
                <a:solidFill>
                  <a:schemeClr val="tx1"/>
                </a:solidFill>
                <a:latin typeface="News Gothic MT" panose="020B0503020103020203" pitchFamily="34" charset="0"/>
              </a:rPr>
              <a:t>regina.sousa@algoritmi.uminho.pt</a:t>
            </a:r>
            <a:endParaRPr lang="pt-PT" b="1" dirty="0">
              <a:solidFill>
                <a:schemeClr val="tx1"/>
              </a:solidFill>
              <a:latin typeface="News Gothic MT" panose="020B0503020103020203" pitchFamily="34" charset="0"/>
            </a:endParaRPr>
          </a:p>
        </p:txBody>
      </p:sp>
      <p:sp>
        <p:nvSpPr>
          <p:cNvPr id="5" name="Marcador de Posição do Número do Diapositivo 4">
            <a:extLst>
              <a:ext uri="{FF2B5EF4-FFF2-40B4-BE49-F238E27FC236}">
                <a16:creationId xmlns:a16="http://schemas.microsoft.com/office/drawing/2014/main" id="{984CA7FC-8467-634F-A82C-BC5817D44AEC}"/>
              </a:ext>
            </a:extLst>
          </p:cNvPr>
          <p:cNvSpPr>
            <a:spLocks noGrp="1"/>
          </p:cNvSpPr>
          <p:nvPr>
            <p:ph type="sldNum" sz="quarter" idx="12"/>
          </p:nvPr>
        </p:nvSpPr>
        <p:spPr/>
        <p:txBody>
          <a:bodyPr/>
          <a:lstStyle/>
          <a:p>
            <a:fld id="{3BF0F74B-A758-0542-82E3-C2CAB1C90F06}" type="slidenum">
              <a:rPr lang="pt-PT" b="1" smtClean="0">
                <a:solidFill>
                  <a:schemeClr val="tx1"/>
                </a:solidFill>
                <a:latin typeface="News Gothic MT" panose="020B0503020103020203" pitchFamily="34" charset="0"/>
              </a:rPr>
              <a:t>8</a:t>
            </a:fld>
            <a:endParaRPr lang="pt-PT" b="1">
              <a:solidFill>
                <a:schemeClr val="tx1"/>
              </a:solidFill>
              <a:latin typeface="News Gothic MT" panose="020B0503020103020203" pitchFamily="34" charset="0"/>
            </a:endParaRPr>
          </a:p>
        </p:txBody>
      </p:sp>
      <p:sp>
        <p:nvSpPr>
          <p:cNvPr id="8" name="Marcador de Posição do Rodapé 3">
            <a:extLst>
              <a:ext uri="{FF2B5EF4-FFF2-40B4-BE49-F238E27FC236}">
                <a16:creationId xmlns:a16="http://schemas.microsoft.com/office/drawing/2014/main" id="{478E0CF3-46D4-7447-BBDB-1CC8C2D5F8F4}"/>
              </a:ext>
            </a:extLst>
          </p:cNvPr>
          <p:cNvSpPr txBox="1">
            <a:spLocks/>
          </p:cNvSpPr>
          <p:nvPr/>
        </p:nvSpPr>
        <p:spPr>
          <a:xfrm>
            <a:off x="838200" y="6356350"/>
            <a:ext cx="4114800"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b="1" dirty="0">
                <a:solidFill>
                  <a:schemeClr val="tx1"/>
                </a:solidFill>
                <a:latin typeface="News Gothic MT" panose="020B0503020103020203" pitchFamily="34" charset="0"/>
              </a:rPr>
              <a:t>Universidade do Minho</a:t>
            </a:r>
          </a:p>
        </p:txBody>
      </p:sp>
      <p:sp>
        <p:nvSpPr>
          <p:cNvPr id="14" name="Retângulo 13">
            <a:extLst>
              <a:ext uri="{FF2B5EF4-FFF2-40B4-BE49-F238E27FC236}">
                <a16:creationId xmlns:a16="http://schemas.microsoft.com/office/drawing/2014/main" id="{266032A3-7EEE-3541-B9EB-93C80B426467}"/>
              </a:ext>
            </a:extLst>
          </p:cNvPr>
          <p:cNvSpPr/>
          <p:nvPr/>
        </p:nvSpPr>
        <p:spPr>
          <a:xfrm>
            <a:off x="178217" y="1182825"/>
            <a:ext cx="4914872" cy="523220"/>
          </a:xfrm>
          <a:prstGeom prst="rect">
            <a:avLst/>
          </a:prstGeom>
        </p:spPr>
        <p:txBody>
          <a:bodyPr wrap="none">
            <a:spAutoFit/>
          </a:bodyPr>
          <a:lstStyle/>
          <a:p>
            <a:r>
              <a:rPr lang="pt-PT" sz="2800" b="1" dirty="0">
                <a:latin typeface="News Gothic MT" panose="020B0503020103020203" pitchFamily="34" charset="0"/>
              </a:rPr>
              <a:t>Procedimentos (</a:t>
            </a:r>
            <a:r>
              <a:rPr lang="pt-PT" sz="2800" b="1" dirty="0" err="1">
                <a:latin typeface="News Gothic MT" panose="020B0503020103020203" pitchFamily="34" charset="0"/>
              </a:rPr>
              <a:t>Procedure</a:t>
            </a:r>
            <a:r>
              <a:rPr lang="pt-PT" sz="2800" b="1" dirty="0">
                <a:latin typeface="News Gothic MT" panose="020B0503020103020203" pitchFamily="34" charset="0"/>
              </a:rPr>
              <a:t>)</a:t>
            </a:r>
          </a:p>
        </p:txBody>
      </p:sp>
      <p:sp>
        <p:nvSpPr>
          <p:cNvPr id="15" name="Seta: Para Baixo 25">
            <a:extLst>
              <a:ext uri="{FF2B5EF4-FFF2-40B4-BE49-F238E27FC236}">
                <a16:creationId xmlns:a16="http://schemas.microsoft.com/office/drawing/2014/main" id="{328DF9E5-57A6-CFAA-066D-0FB691510B23}"/>
              </a:ext>
            </a:extLst>
          </p:cNvPr>
          <p:cNvSpPr/>
          <p:nvPr/>
        </p:nvSpPr>
        <p:spPr>
          <a:xfrm rot="16200000">
            <a:off x="457936" y="1836159"/>
            <a:ext cx="259906" cy="500627"/>
          </a:xfrm>
          <a:prstGeom prst="downArrow">
            <a:avLst>
              <a:gd name="adj1" fmla="val 36364"/>
              <a:gd name="adj2" fmla="val 59579"/>
            </a:avLst>
          </a:prstGeom>
          <a:solidFill>
            <a:srgbClr val="2AA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News Gothic MT" panose="020B0503020103020203" pitchFamily="34" charset="0"/>
            </a:endParaRPr>
          </a:p>
        </p:txBody>
      </p:sp>
      <p:sp>
        <p:nvSpPr>
          <p:cNvPr id="16" name="CaixaDeTexto 15">
            <a:extLst>
              <a:ext uri="{FF2B5EF4-FFF2-40B4-BE49-F238E27FC236}">
                <a16:creationId xmlns:a16="http://schemas.microsoft.com/office/drawing/2014/main" id="{3668E808-957D-FDC2-CB20-882547762484}"/>
              </a:ext>
            </a:extLst>
          </p:cNvPr>
          <p:cNvSpPr txBox="1"/>
          <p:nvPr/>
        </p:nvSpPr>
        <p:spPr>
          <a:xfrm>
            <a:off x="1053547" y="1571875"/>
            <a:ext cx="14401797" cy="626069"/>
          </a:xfrm>
          <a:prstGeom prst="rect">
            <a:avLst/>
          </a:prstGeom>
        </p:spPr>
        <p:txBody>
          <a:bodyPr wrap="square" lIns="0" tIns="0" rIns="0" bIns="0" rtlCol="0" anchor="t">
            <a:spAutoFit/>
          </a:bodyPr>
          <a:lstStyle>
            <a:defPPr>
              <a:defRPr lang="en-US"/>
            </a:defPPr>
            <a:lvl1pPr>
              <a:lnSpc>
                <a:spcPts val="5880"/>
              </a:lnSpc>
              <a:defRPr sz="6000">
                <a:latin typeface="DM Sans"/>
              </a:defRPr>
            </a:lvl1pPr>
          </a:lstStyle>
          <a:p>
            <a:r>
              <a:rPr lang="pt-PT" sz="1600" b="1" u="sng" dirty="0">
                <a:solidFill>
                  <a:srgbClr val="00B050"/>
                </a:solidFill>
                <a:latin typeface="News Gothic MT" panose="020B0503020103020203" pitchFamily="34" charset="0"/>
              </a:rPr>
              <a:t>O que é um procedimento?</a:t>
            </a:r>
          </a:p>
        </p:txBody>
      </p:sp>
      <p:sp>
        <p:nvSpPr>
          <p:cNvPr id="2" name="Retângulo 1">
            <a:extLst>
              <a:ext uri="{FF2B5EF4-FFF2-40B4-BE49-F238E27FC236}">
                <a16:creationId xmlns:a16="http://schemas.microsoft.com/office/drawing/2014/main" id="{A2BB8DCA-659E-E414-27A9-8C8F2A1C0C8B}"/>
              </a:ext>
            </a:extLst>
          </p:cNvPr>
          <p:cNvSpPr/>
          <p:nvPr/>
        </p:nvSpPr>
        <p:spPr>
          <a:xfrm>
            <a:off x="824686" y="2282747"/>
            <a:ext cx="10711070" cy="3970318"/>
          </a:xfrm>
          <a:prstGeom prst="rect">
            <a:avLst/>
          </a:prstGeom>
        </p:spPr>
        <p:txBody>
          <a:bodyPr wrap="square">
            <a:spAutoFit/>
          </a:bodyPr>
          <a:lstStyle/>
          <a:p>
            <a:r>
              <a:rPr lang="pt-PT" dirty="0"/>
              <a:t>Um procedimento (geralmente chamado de procedimento armazenado) é uma coleção de instruções SQL pré-compiladas armazenadas na base de dados que mais tarde podem ser invocadas. É uma sub-rotina ou um subprograma na linguagem de computação regular. </a:t>
            </a:r>
          </a:p>
          <a:p>
            <a:endParaRPr lang="pt-PT" dirty="0"/>
          </a:p>
          <a:p>
            <a:endParaRPr lang="pt-PT" dirty="0"/>
          </a:p>
          <a:p>
            <a:r>
              <a:rPr lang="pt-PT" dirty="0"/>
              <a:t>Do ponto de vista empresarial, é geralmente necessário executar tarefas específicas como limpeza da base de dados, processamento de folhas de pagamento, entre outras. Essas tarefas envolvem várias instruções SQL que podem ser agrupadas numa única tarefa, criando um procedimento armazenado na base de dados.</a:t>
            </a:r>
          </a:p>
          <a:p>
            <a:endParaRPr lang="pt-PT" dirty="0"/>
          </a:p>
          <a:p>
            <a:endParaRPr lang="pt-PT" dirty="0"/>
          </a:p>
          <a:p>
            <a:r>
              <a:rPr lang="pt-PT" dirty="0"/>
              <a:t>Os procedimentos podem ser invocados usando gatilhos (</a:t>
            </a:r>
            <a:r>
              <a:rPr lang="pt-PT" dirty="0" err="1"/>
              <a:t>triggers</a:t>
            </a:r>
            <a:r>
              <a:rPr lang="pt-PT" dirty="0"/>
              <a:t>), outros procedimentos e aplicativos como Java, </a:t>
            </a:r>
            <a:r>
              <a:rPr lang="pt-PT" dirty="0" err="1"/>
              <a:t>Python</a:t>
            </a:r>
            <a:r>
              <a:rPr lang="pt-PT" dirty="0"/>
              <a:t>, PHP, etc. Um procedimento que se invoca a ele mesmo é chamado de procedimento armazenado recursivo. </a:t>
            </a:r>
          </a:p>
          <a:p>
            <a:endParaRPr lang="pt-PT" dirty="0"/>
          </a:p>
        </p:txBody>
      </p:sp>
      <p:sp>
        <p:nvSpPr>
          <p:cNvPr id="3" name="Subtítulo 2">
            <a:extLst>
              <a:ext uri="{FF2B5EF4-FFF2-40B4-BE49-F238E27FC236}">
                <a16:creationId xmlns:a16="http://schemas.microsoft.com/office/drawing/2014/main" id="{17D026CF-D668-578A-D1F2-8A4031DE679E}"/>
              </a:ext>
            </a:extLst>
          </p:cNvPr>
          <p:cNvSpPr txBox="1">
            <a:spLocks/>
          </p:cNvSpPr>
          <p:nvPr/>
        </p:nvSpPr>
        <p:spPr>
          <a:xfrm>
            <a:off x="1658893" y="408118"/>
            <a:ext cx="9144000" cy="369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PT" sz="1600">
                <a:latin typeface="News Gothic MT" panose="020B0503020103020203" pitchFamily="34" charset="0"/>
              </a:rPr>
              <a:t>Licenciatura em Ciências da Computação</a:t>
            </a:r>
            <a:endParaRPr lang="pt-PT" sz="1600" dirty="0">
              <a:latin typeface="News Gothic MT" panose="020B0503020103020203" pitchFamily="34" charset="0"/>
            </a:endParaRPr>
          </a:p>
        </p:txBody>
      </p:sp>
      <p:sp>
        <p:nvSpPr>
          <p:cNvPr id="6" name="Retângulo 5">
            <a:extLst>
              <a:ext uri="{FF2B5EF4-FFF2-40B4-BE49-F238E27FC236}">
                <a16:creationId xmlns:a16="http://schemas.microsoft.com/office/drawing/2014/main" id="{086B445A-678E-D9B7-4453-7D5F8CF399FD}"/>
              </a:ext>
            </a:extLst>
          </p:cNvPr>
          <p:cNvSpPr/>
          <p:nvPr/>
        </p:nvSpPr>
        <p:spPr>
          <a:xfrm>
            <a:off x="10498699" y="405709"/>
            <a:ext cx="1468672" cy="369332"/>
          </a:xfrm>
          <a:prstGeom prst="rect">
            <a:avLst/>
          </a:prstGeom>
        </p:spPr>
        <p:txBody>
          <a:bodyPr wrap="none">
            <a:spAutoFit/>
          </a:bodyPr>
          <a:lstStyle/>
          <a:p>
            <a:pPr algn="ctr"/>
            <a:r>
              <a:rPr lang="pt-PT" b="1" dirty="0">
                <a:latin typeface="News Gothic MT" panose="020B0503020103020203" pitchFamily="34" charset="0"/>
              </a:rPr>
              <a:t>2023/2024</a:t>
            </a:r>
          </a:p>
        </p:txBody>
      </p:sp>
      <p:pic>
        <p:nvPicPr>
          <p:cNvPr id="7" name="Picture 2" descr="Menu">
            <a:extLst>
              <a:ext uri="{FF2B5EF4-FFF2-40B4-BE49-F238E27FC236}">
                <a16:creationId xmlns:a16="http://schemas.microsoft.com/office/drawing/2014/main" id="{2AA49474-23FC-5DBF-B1A1-CFA77CC943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21" y="263995"/>
            <a:ext cx="1385328" cy="67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848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Rodapé 3">
            <a:extLst>
              <a:ext uri="{FF2B5EF4-FFF2-40B4-BE49-F238E27FC236}">
                <a16:creationId xmlns:a16="http://schemas.microsoft.com/office/drawing/2014/main" id="{DC066862-ED45-0B4E-88CC-98AACE95519E}"/>
              </a:ext>
            </a:extLst>
          </p:cNvPr>
          <p:cNvSpPr>
            <a:spLocks noGrp="1"/>
          </p:cNvSpPr>
          <p:nvPr>
            <p:ph type="ftr" sz="quarter" idx="11"/>
          </p:nvPr>
        </p:nvSpPr>
        <p:spPr/>
        <p:txBody>
          <a:bodyPr/>
          <a:lstStyle/>
          <a:p>
            <a:r>
              <a:rPr lang="pt-PT" b="1" dirty="0" err="1">
                <a:solidFill>
                  <a:schemeClr val="tx1"/>
                </a:solidFill>
                <a:latin typeface="News Gothic MT" panose="020B0503020103020203" pitchFamily="34" charset="0"/>
              </a:rPr>
              <a:t>regina.sousa@algoritmi.uminho.pt</a:t>
            </a:r>
            <a:endParaRPr lang="pt-PT" b="1" dirty="0">
              <a:solidFill>
                <a:schemeClr val="tx1"/>
              </a:solidFill>
              <a:latin typeface="News Gothic MT" panose="020B0503020103020203" pitchFamily="34" charset="0"/>
            </a:endParaRPr>
          </a:p>
        </p:txBody>
      </p:sp>
      <p:sp>
        <p:nvSpPr>
          <p:cNvPr id="5" name="Marcador de Posição do Número do Diapositivo 4">
            <a:extLst>
              <a:ext uri="{FF2B5EF4-FFF2-40B4-BE49-F238E27FC236}">
                <a16:creationId xmlns:a16="http://schemas.microsoft.com/office/drawing/2014/main" id="{984CA7FC-8467-634F-A82C-BC5817D44AEC}"/>
              </a:ext>
            </a:extLst>
          </p:cNvPr>
          <p:cNvSpPr>
            <a:spLocks noGrp="1"/>
          </p:cNvSpPr>
          <p:nvPr>
            <p:ph type="sldNum" sz="quarter" idx="12"/>
          </p:nvPr>
        </p:nvSpPr>
        <p:spPr/>
        <p:txBody>
          <a:bodyPr/>
          <a:lstStyle/>
          <a:p>
            <a:fld id="{3BF0F74B-A758-0542-82E3-C2CAB1C90F06}" type="slidenum">
              <a:rPr lang="pt-PT" b="1" smtClean="0">
                <a:solidFill>
                  <a:schemeClr val="tx1"/>
                </a:solidFill>
                <a:latin typeface="News Gothic MT" panose="020B0503020103020203" pitchFamily="34" charset="0"/>
              </a:rPr>
              <a:t>9</a:t>
            </a:fld>
            <a:endParaRPr lang="pt-PT" b="1">
              <a:solidFill>
                <a:schemeClr val="tx1"/>
              </a:solidFill>
              <a:latin typeface="News Gothic MT" panose="020B0503020103020203" pitchFamily="34" charset="0"/>
            </a:endParaRPr>
          </a:p>
        </p:txBody>
      </p:sp>
      <p:sp>
        <p:nvSpPr>
          <p:cNvPr id="8" name="Marcador de Posição do Rodapé 3">
            <a:extLst>
              <a:ext uri="{FF2B5EF4-FFF2-40B4-BE49-F238E27FC236}">
                <a16:creationId xmlns:a16="http://schemas.microsoft.com/office/drawing/2014/main" id="{478E0CF3-46D4-7447-BBDB-1CC8C2D5F8F4}"/>
              </a:ext>
            </a:extLst>
          </p:cNvPr>
          <p:cNvSpPr txBox="1">
            <a:spLocks/>
          </p:cNvSpPr>
          <p:nvPr/>
        </p:nvSpPr>
        <p:spPr>
          <a:xfrm>
            <a:off x="838200" y="6356350"/>
            <a:ext cx="4114800"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t-PT" b="1" dirty="0">
                <a:solidFill>
                  <a:schemeClr val="tx1"/>
                </a:solidFill>
                <a:latin typeface="News Gothic MT" panose="020B0503020103020203" pitchFamily="34" charset="0"/>
              </a:rPr>
              <a:t>Universidade do Minho</a:t>
            </a:r>
          </a:p>
        </p:txBody>
      </p:sp>
      <p:sp>
        <p:nvSpPr>
          <p:cNvPr id="14" name="Retângulo 13">
            <a:extLst>
              <a:ext uri="{FF2B5EF4-FFF2-40B4-BE49-F238E27FC236}">
                <a16:creationId xmlns:a16="http://schemas.microsoft.com/office/drawing/2014/main" id="{266032A3-7EEE-3541-B9EB-93C80B426467}"/>
              </a:ext>
            </a:extLst>
          </p:cNvPr>
          <p:cNvSpPr/>
          <p:nvPr/>
        </p:nvSpPr>
        <p:spPr>
          <a:xfrm>
            <a:off x="178217" y="1182825"/>
            <a:ext cx="4914872" cy="523220"/>
          </a:xfrm>
          <a:prstGeom prst="rect">
            <a:avLst/>
          </a:prstGeom>
        </p:spPr>
        <p:txBody>
          <a:bodyPr wrap="none">
            <a:spAutoFit/>
          </a:bodyPr>
          <a:lstStyle/>
          <a:p>
            <a:r>
              <a:rPr lang="pt-PT" sz="2800" b="1" dirty="0">
                <a:latin typeface="News Gothic MT" panose="020B0503020103020203" pitchFamily="34" charset="0"/>
              </a:rPr>
              <a:t>Procedimentos (</a:t>
            </a:r>
            <a:r>
              <a:rPr lang="pt-PT" sz="2800" b="1" dirty="0" err="1">
                <a:latin typeface="News Gothic MT" panose="020B0503020103020203" pitchFamily="34" charset="0"/>
              </a:rPr>
              <a:t>Procedure</a:t>
            </a:r>
            <a:r>
              <a:rPr lang="pt-PT" sz="2800" b="1" dirty="0">
                <a:latin typeface="News Gothic MT" panose="020B0503020103020203" pitchFamily="34" charset="0"/>
              </a:rPr>
              <a:t>)</a:t>
            </a:r>
          </a:p>
        </p:txBody>
      </p:sp>
      <p:sp>
        <p:nvSpPr>
          <p:cNvPr id="15" name="Seta: Para Baixo 25">
            <a:extLst>
              <a:ext uri="{FF2B5EF4-FFF2-40B4-BE49-F238E27FC236}">
                <a16:creationId xmlns:a16="http://schemas.microsoft.com/office/drawing/2014/main" id="{328DF9E5-57A6-CFAA-066D-0FB691510B23}"/>
              </a:ext>
            </a:extLst>
          </p:cNvPr>
          <p:cNvSpPr/>
          <p:nvPr/>
        </p:nvSpPr>
        <p:spPr>
          <a:xfrm rot="16200000">
            <a:off x="457936" y="1836159"/>
            <a:ext cx="259906" cy="500627"/>
          </a:xfrm>
          <a:prstGeom prst="downArrow">
            <a:avLst>
              <a:gd name="adj1" fmla="val 36364"/>
              <a:gd name="adj2" fmla="val 59579"/>
            </a:avLst>
          </a:prstGeom>
          <a:solidFill>
            <a:srgbClr val="2AA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News Gothic MT" panose="020B0503020103020203" pitchFamily="34" charset="0"/>
            </a:endParaRPr>
          </a:p>
        </p:txBody>
      </p:sp>
      <p:sp>
        <p:nvSpPr>
          <p:cNvPr id="16" name="CaixaDeTexto 15">
            <a:extLst>
              <a:ext uri="{FF2B5EF4-FFF2-40B4-BE49-F238E27FC236}">
                <a16:creationId xmlns:a16="http://schemas.microsoft.com/office/drawing/2014/main" id="{3668E808-957D-FDC2-CB20-882547762484}"/>
              </a:ext>
            </a:extLst>
          </p:cNvPr>
          <p:cNvSpPr txBox="1"/>
          <p:nvPr/>
        </p:nvSpPr>
        <p:spPr>
          <a:xfrm>
            <a:off x="1053547" y="1571875"/>
            <a:ext cx="14401797" cy="626069"/>
          </a:xfrm>
          <a:prstGeom prst="rect">
            <a:avLst/>
          </a:prstGeom>
        </p:spPr>
        <p:txBody>
          <a:bodyPr wrap="square" lIns="0" tIns="0" rIns="0" bIns="0" rtlCol="0" anchor="t">
            <a:spAutoFit/>
          </a:bodyPr>
          <a:lstStyle>
            <a:defPPr>
              <a:defRPr lang="en-US"/>
            </a:defPPr>
            <a:lvl1pPr>
              <a:lnSpc>
                <a:spcPts val="5880"/>
              </a:lnSpc>
              <a:defRPr sz="6000">
                <a:latin typeface="DM Sans"/>
              </a:defRPr>
            </a:lvl1pPr>
          </a:lstStyle>
          <a:p>
            <a:r>
              <a:rPr lang="pt-PT" sz="1600" b="1" u="sng" dirty="0">
                <a:solidFill>
                  <a:srgbClr val="00B050"/>
                </a:solidFill>
                <a:latin typeface="News Gothic MT" panose="020B0503020103020203" pitchFamily="34" charset="0"/>
              </a:rPr>
              <a:t>Vantagens</a:t>
            </a:r>
          </a:p>
        </p:txBody>
      </p:sp>
      <p:sp>
        <p:nvSpPr>
          <p:cNvPr id="2" name="Retângulo 1">
            <a:extLst>
              <a:ext uri="{FF2B5EF4-FFF2-40B4-BE49-F238E27FC236}">
                <a16:creationId xmlns:a16="http://schemas.microsoft.com/office/drawing/2014/main" id="{A2BB8DCA-659E-E414-27A9-8C8F2A1C0C8B}"/>
              </a:ext>
            </a:extLst>
          </p:cNvPr>
          <p:cNvSpPr/>
          <p:nvPr/>
        </p:nvSpPr>
        <p:spPr>
          <a:xfrm>
            <a:off x="824686" y="2282747"/>
            <a:ext cx="10711070" cy="3693319"/>
          </a:xfrm>
          <a:prstGeom prst="rect">
            <a:avLst/>
          </a:prstGeom>
        </p:spPr>
        <p:txBody>
          <a:bodyPr wrap="square">
            <a:spAutoFit/>
          </a:bodyPr>
          <a:lstStyle/>
          <a:p>
            <a:r>
              <a:rPr lang="pt-PT" dirty="0"/>
              <a:t>– Centraliza a lógica de negócios na BD: os procedimentos armazenados são reutilizáveis e transparentes para qualquer aplicativo.</a:t>
            </a:r>
          </a:p>
          <a:p>
            <a:endParaRPr lang="pt-PT" dirty="0"/>
          </a:p>
          <a:p>
            <a:br>
              <a:rPr lang="pt-PT" dirty="0"/>
            </a:br>
            <a:r>
              <a:rPr lang="pt-PT" dirty="0"/>
              <a:t>– Aumenta a segurança da BD: O administrador da BD pode conceder permissões de acesso apenas a procedimentos armazenados na BD sem conceder permissões nas tabelas subjacentes.</a:t>
            </a:r>
          </a:p>
          <a:p>
            <a:endParaRPr lang="pt-PT" dirty="0"/>
          </a:p>
          <a:p>
            <a:br>
              <a:rPr lang="pt-PT" dirty="0"/>
            </a:br>
            <a:r>
              <a:rPr lang="pt-PT" dirty="0"/>
              <a:t>– Reduz o tráfego de rede entre os aplicativos e o MySQL Server: o aplicativo precisa apenas de enviar o nome e os parâmetros do procedimento armazenado em vez de enviar várias instruções SQL.</a:t>
            </a:r>
          </a:p>
          <a:p>
            <a:endParaRPr lang="pt-PT" dirty="0"/>
          </a:p>
          <a:p>
            <a:endParaRPr lang="pt-PT" dirty="0"/>
          </a:p>
          <a:p>
            <a:endParaRPr lang="pt-PT" dirty="0"/>
          </a:p>
        </p:txBody>
      </p:sp>
      <p:sp>
        <p:nvSpPr>
          <p:cNvPr id="3" name="Subtítulo 2">
            <a:extLst>
              <a:ext uri="{FF2B5EF4-FFF2-40B4-BE49-F238E27FC236}">
                <a16:creationId xmlns:a16="http://schemas.microsoft.com/office/drawing/2014/main" id="{651E814D-0471-582E-B909-792277195007}"/>
              </a:ext>
            </a:extLst>
          </p:cNvPr>
          <p:cNvSpPr txBox="1">
            <a:spLocks/>
          </p:cNvSpPr>
          <p:nvPr/>
        </p:nvSpPr>
        <p:spPr>
          <a:xfrm>
            <a:off x="1658893" y="408118"/>
            <a:ext cx="9144000" cy="369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PT" sz="1600">
                <a:latin typeface="News Gothic MT" panose="020B0503020103020203" pitchFamily="34" charset="0"/>
              </a:rPr>
              <a:t>Licenciatura em Ciências da Computação</a:t>
            </a:r>
            <a:endParaRPr lang="pt-PT" sz="1600" dirty="0">
              <a:latin typeface="News Gothic MT" panose="020B0503020103020203" pitchFamily="34" charset="0"/>
            </a:endParaRPr>
          </a:p>
        </p:txBody>
      </p:sp>
      <p:sp>
        <p:nvSpPr>
          <p:cNvPr id="6" name="Retângulo 5">
            <a:extLst>
              <a:ext uri="{FF2B5EF4-FFF2-40B4-BE49-F238E27FC236}">
                <a16:creationId xmlns:a16="http://schemas.microsoft.com/office/drawing/2014/main" id="{64C4FA3C-8B29-86A7-2B39-B1281342403A}"/>
              </a:ext>
            </a:extLst>
          </p:cNvPr>
          <p:cNvSpPr/>
          <p:nvPr/>
        </p:nvSpPr>
        <p:spPr>
          <a:xfrm>
            <a:off x="10498699" y="405709"/>
            <a:ext cx="1468672" cy="369332"/>
          </a:xfrm>
          <a:prstGeom prst="rect">
            <a:avLst/>
          </a:prstGeom>
        </p:spPr>
        <p:txBody>
          <a:bodyPr wrap="none">
            <a:spAutoFit/>
          </a:bodyPr>
          <a:lstStyle/>
          <a:p>
            <a:pPr algn="ctr"/>
            <a:r>
              <a:rPr lang="pt-PT" b="1" dirty="0">
                <a:latin typeface="News Gothic MT" panose="020B0503020103020203" pitchFamily="34" charset="0"/>
              </a:rPr>
              <a:t>2023/2024</a:t>
            </a:r>
          </a:p>
        </p:txBody>
      </p:sp>
      <p:pic>
        <p:nvPicPr>
          <p:cNvPr id="7" name="Picture 2" descr="Menu">
            <a:extLst>
              <a:ext uri="{FF2B5EF4-FFF2-40B4-BE49-F238E27FC236}">
                <a16:creationId xmlns:a16="http://schemas.microsoft.com/office/drawing/2014/main" id="{E049BF82-7F00-D3F9-BD63-4772C8E7F4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21" y="263995"/>
            <a:ext cx="1385328" cy="67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15327"/>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10821</TotalTime>
  <Words>3108</Words>
  <Application>Microsoft Macintosh PowerPoint</Application>
  <PresentationFormat>Ecrã Panorâmico</PresentationFormat>
  <Paragraphs>433</Paragraphs>
  <Slides>29</Slides>
  <Notes>28</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29</vt:i4>
      </vt:variant>
    </vt:vector>
  </HeadingPairs>
  <TitlesOfParts>
    <vt:vector size="35" baseType="lpstr">
      <vt:lpstr>Arial</vt:lpstr>
      <vt:lpstr>Calibri</vt:lpstr>
      <vt:lpstr>Calibri Light</vt:lpstr>
      <vt:lpstr>DM Sans</vt:lpstr>
      <vt:lpstr>News Gothic MT</vt:lpstr>
      <vt:lpstr>Tema do Office</vt:lpstr>
      <vt:lpstr>Bases de Dados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Ana Regina Coelho de Sousa</dc:creator>
  <cp:lastModifiedBy>Ana Regina Coelho Sousa</cp:lastModifiedBy>
  <cp:revision>81</cp:revision>
  <dcterms:created xsi:type="dcterms:W3CDTF">2022-04-30T15:36:58Z</dcterms:created>
  <dcterms:modified xsi:type="dcterms:W3CDTF">2023-11-26T21:42:13Z</dcterms:modified>
</cp:coreProperties>
</file>