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266" r:id="rId6"/>
    <p:sldId id="269" r:id="rId7"/>
    <p:sldId id="273" r:id="rId8"/>
    <p:sldId id="270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FA1"/>
    <a:srgbClr val="7990A2"/>
    <a:srgbClr val="8DA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38B1B-82DB-4061-9DF3-FEFA592D5386}" v="61" dt="2025-05-29T17:24:34.959"/>
    <p1510:client id="{A2B73AAD-B0B6-4C55-B842-C45E74411F33}" v="240" dt="2025-05-29T15:30:07.021"/>
    <p1510:client id="{BB574E38-AD58-4FAB-804D-ED6C8E8E0A7F}" v="5" dt="2025-05-29T17:38:3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ereira" userId="e58b2800291be423" providerId="LiveId" clId="{BB574E38-AD58-4FAB-804D-ED6C8E8E0A7F}"/>
    <pc:docChg chg="addSld delSld modSld sldOrd">
      <pc:chgData name="Eduardo Pereira" userId="e58b2800291be423" providerId="LiveId" clId="{BB574E38-AD58-4FAB-804D-ED6C8E8E0A7F}" dt="2025-05-29T17:39:01.223" v="25" actId="47"/>
      <pc:docMkLst>
        <pc:docMk/>
      </pc:docMkLst>
      <pc:sldChg chg="addSp modSp mod modAnim">
        <pc:chgData name="Eduardo Pereira" userId="e58b2800291be423" providerId="LiveId" clId="{BB574E38-AD58-4FAB-804D-ED6C8E8E0A7F}" dt="2025-05-29T17:38:37.667" v="21"/>
        <pc:sldMkLst>
          <pc:docMk/>
          <pc:sldMk cId="2539968322" sldId="256"/>
        </pc:sldMkLst>
        <pc:spChg chg="add mod">
          <ac:chgData name="Eduardo Pereira" userId="e58b2800291be423" providerId="LiveId" clId="{BB574E38-AD58-4FAB-804D-ED6C8E8E0A7F}" dt="2025-05-29T17:37:49.625" v="17" actId="1076"/>
          <ac:spMkLst>
            <pc:docMk/>
            <pc:sldMk cId="2539968322" sldId="256"/>
            <ac:spMk id="3" creationId="{C9711F26-7ABB-5010-DC0F-A0A5351A812D}"/>
          </ac:spMkLst>
        </pc:spChg>
      </pc:sldChg>
      <pc:sldChg chg="addSp modSp del">
        <pc:chgData name="Eduardo Pereira" userId="e58b2800291be423" providerId="LiveId" clId="{BB574E38-AD58-4FAB-804D-ED6C8E8E0A7F}" dt="2025-05-29T17:39:01.223" v="25" actId="47"/>
        <pc:sldMkLst>
          <pc:docMk/>
          <pc:sldMk cId="2704894342" sldId="294"/>
        </pc:sldMkLst>
        <pc:spChg chg="add mod">
          <ac:chgData name="Eduardo Pereira" userId="e58b2800291be423" providerId="LiveId" clId="{BB574E38-AD58-4FAB-804D-ED6C8E8E0A7F}" dt="2025-05-29T17:37:57.989" v="18"/>
          <ac:spMkLst>
            <pc:docMk/>
            <pc:sldMk cId="2704894342" sldId="294"/>
            <ac:spMk id="3" creationId="{92F4B6C6-DACD-32B7-FB7F-59F9EE5C79C1}"/>
          </ac:spMkLst>
        </pc:spChg>
      </pc:sldChg>
      <pc:sldChg chg="add ord">
        <pc:chgData name="Eduardo Pereira" userId="e58b2800291be423" providerId="LiveId" clId="{BB574E38-AD58-4FAB-804D-ED6C8E8E0A7F}" dt="2025-05-29T17:38:59.109" v="24"/>
        <pc:sldMkLst>
          <pc:docMk/>
          <pc:sldMk cId="1349413545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BCA48-B197-4826-9A33-7E994919564A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07D80-091C-48DF-B09F-CCDC926E63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68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7D80-091C-48DF-B09F-CCDC926E634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27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5C65-0E22-CD71-1891-A5A8B1D60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9DC7E5-BA38-2CBF-CB11-15EE7D280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9B4CD-FEA3-9137-606B-101146C14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8BBEA-5E5C-25FF-0D77-AFE670454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7D80-091C-48DF-B09F-CCDC926E634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19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97A7-C26C-C1A1-BF47-84B6E256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B6D1E-4459-6A7D-000E-04ED0A8A3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FEE42-07C0-2370-1A97-CDF690FAF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9FD7-99F4-AEDA-3915-C8A98D97C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7D80-091C-48DF-B09F-CCDC926E634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6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2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6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4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35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621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99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90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17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207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6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28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07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0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9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7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3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FA87-04C4-460C-B696-DCFD78BCA747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2289-61DE-4FEC-BD2C-4BFEC7259F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61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inglightdb/risingligh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lackparkd/risinglight" TargetMode="External"/><Relationship Id="rId4" Type="http://schemas.openxmlformats.org/officeDocument/2006/relationships/hyperlink" Target="https://github.com/egraphs-good/eg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2E12B5D-008E-CEF7-524B-AF849F9E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rgbClr val="FFFFFF"/>
                </a:solidFill>
              </a:rPr>
              <a:t>Análise de optimizadores sql</a:t>
            </a:r>
            <a:endParaRPr lang="pt-PT" sz="44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E5C6FE-3DF9-1314-7C37-96569144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Universidade do minho</a:t>
            </a:r>
          </a:p>
          <a:p>
            <a:pPr algn="ctr"/>
            <a:r>
              <a:rPr lang="pt-BR" dirty="0">
                <a:solidFill>
                  <a:schemeClr val="bg2"/>
                </a:solidFill>
              </a:rPr>
              <a:t>Uc de projeCto</a:t>
            </a:r>
            <a:endParaRPr lang="pt-PT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DC38F-FEDE-3FE0-2F75-6F51BB089CA8}"/>
              </a:ext>
            </a:extLst>
          </p:cNvPr>
          <p:cNvSpPr txBox="1"/>
          <p:nvPr/>
        </p:nvSpPr>
        <p:spPr>
          <a:xfrm>
            <a:off x="3558805" y="5551772"/>
            <a:ext cx="5074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PT" dirty="0"/>
              <a:t>Eduardo Pereira </a:t>
            </a:r>
            <a:r>
              <a:rPr lang="pt-PT" dirty="0">
                <a:latin typeface="Calibri" panose="020F0502020204030204" pitchFamily="34" charset="0"/>
              </a:rPr>
              <a:t>| </a:t>
            </a:r>
            <a:r>
              <a:rPr lang="pt-PT" dirty="0"/>
              <a:t>Tomás Meireles </a:t>
            </a:r>
            <a:r>
              <a:rPr lang="pt-PT" dirty="0">
                <a:latin typeface="Calibri" panose="020F0502020204030204" pitchFamily="34" charset="0"/>
              </a:rPr>
              <a:t>| </a:t>
            </a:r>
            <a:r>
              <a:rPr lang="pt-PT" dirty="0"/>
              <a:t>Tiago Fernandes</a:t>
            </a:r>
          </a:p>
          <a:p>
            <a:pPr rtl="0"/>
            <a:r>
              <a:rPr lang="pt-PT" sz="1200" dirty="0"/>
              <a:t>              A70619</a:t>
            </a:r>
            <a:r>
              <a:rPr lang="pt-PT" sz="1200" dirty="0">
                <a:latin typeface="Calibri" panose="020F0502020204030204" pitchFamily="34" charset="0"/>
              </a:rPr>
              <a:t>		</a:t>
            </a:r>
            <a:r>
              <a:rPr lang="pt-PT" sz="1200" dirty="0"/>
              <a:t>     A100106</a:t>
            </a:r>
            <a:r>
              <a:rPr lang="pt-PT" sz="1200" dirty="0">
                <a:latin typeface="Calibri" panose="020F0502020204030204" pitchFamily="34" charset="0"/>
              </a:rPr>
              <a:t>		             </a:t>
            </a:r>
            <a:r>
              <a:rPr lang="pt-PT" sz="1200" dirty="0"/>
              <a:t>A98983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AA7D62-87A7-D5D9-F602-CB4955C1F2D7}"/>
              </a:ext>
            </a:extLst>
          </p:cNvPr>
          <p:cNvSpPr txBox="1"/>
          <p:nvPr/>
        </p:nvSpPr>
        <p:spPr>
          <a:xfrm>
            <a:off x="5645203" y="5167795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Grupo 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711F26-7ABB-5010-DC0F-A0A5351A812D}"/>
              </a:ext>
            </a:extLst>
          </p:cNvPr>
          <p:cNvSpPr txBox="1"/>
          <p:nvPr/>
        </p:nvSpPr>
        <p:spPr>
          <a:xfrm>
            <a:off x="5513452" y="6239523"/>
            <a:ext cx="1165095" cy="3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30/05/2025</a:t>
            </a:r>
          </a:p>
        </p:txBody>
      </p:sp>
    </p:spTree>
    <p:extLst>
      <p:ext uri="{BB962C8B-B14F-4D97-AF65-F5344CB8AC3E}">
        <p14:creationId xmlns:p14="http://schemas.microsoft.com/office/powerpoint/2010/main" val="253996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6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BFE82-F86A-9707-4C15-E2E93E29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BA3EC2-B37D-D1A4-E6AB-D2E2F87D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239DB7-7D77-9164-4754-9FAAFE878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1D6AA-5F55-72AE-4373-16E70E69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4F3D7CF-371C-8124-1696-A79DB00B1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189E1B6-4CF5-FCA6-AA41-66FA2D827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DF9949-2269-91DD-ABD5-629C40F1A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A0A2BD-977F-F701-E797-9AC8056F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AF96F68-A474-8607-EBC9-84CF66D43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D8D40C3-356C-D4C8-E6CB-CA41059E5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D20753F-777E-9056-6B6C-DF4A07CB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D022193-F233-3E35-A2C8-815977501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9C95AC6-7114-D27A-17DE-A83910B04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439B5E2-B628-6BC5-6B8D-9FE7F3B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402D97B-2DF3-4F9F-CD56-9B620A506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487AAB2-C8B1-8000-66A3-9B67F6F46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5D99627-7B76-A258-4FE8-247ED186E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BADCACC-C74F-0211-6566-A1C71EF0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91D2D67-6561-C8E1-E47A-90FD0EF7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B6CED5C-5CF1-2600-3E1F-A5FE5B8EF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D2D5DF1-5888-19D6-1CA9-C7B534F37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936C273-5BE5-F092-9AAF-E696F7D9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6D2196B-6C31-C862-CCA7-4F35AA4DF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7AE801-4487-89D4-4B55-20E933288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2D30ECB-F5E0-2438-F79B-8539AD0B7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65AE18E-3BCE-1239-0DD0-DA21DCA6C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ED2DA24-BE30-E01B-2C63-F0D31C469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1548B3A-E04D-9075-AB57-DBF1A01F7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8EAD23-2208-1F5D-81C0-9C9AA791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38FDDBF-0367-40DA-FCEA-A064EC1A6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CC4ECFA-0205-7CB3-194F-BF167CD8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1096E-E4A5-031B-D104-6BCB2C017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19798B7-1316-DE95-2FD1-D51651C6A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DC209862-484D-3527-6E2C-66803B874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D31DADF-BA7E-D890-EC1D-E606A15C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4D3CDFA-A7E8-F53D-8388-9C5142E3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8D591E4-5351-F9EC-F759-95F9364AF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0F19D2F-AA62-81BE-4D70-FF31C272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2E6FA9C-4203-EB96-7AE6-58EDBF63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51017C4-D4C0-4C6F-954A-6A30E186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009EAD3-AEA5-75A1-4A8A-A0E4985B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E16F692F-5688-ED46-79D2-06157985A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D16384D6-8E5F-C939-7546-0C9F534B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Expressão relacional</a:t>
            </a:r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ACF6B394-7C6F-4DCD-065E-ADDE5353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426" y="2551973"/>
            <a:ext cx="5569399" cy="21581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Título 2">
            <a:extLst>
              <a:ext uri="{FF2B5EF4-FFF2-40B4-BE49-F238E27FC236}">
                <a16:creationId xmlns:a16="http://schemas.microsoft.com/office/drawing/2014/main" id="{949454DD-6007-E4DA-BEC9-EBE736A52995}"/>
              </a:ext>
            </a:extLst>
          </p:cNvPr>
          <p:cNvSpPr txBox="1">
            <a:spLocks/>
          </p:cNvSpPr>
          <p:nvPr/>
        </p:nvSpPr>
        <p:spPr>
          <a:xfrm>
            <a:off x="152241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88FA1"/>
                </a:solidFill>
                <a:latin typeface="+mn-lt"/>
              </a:rPr>
              <a:t>Início do processo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6D3E66-8FB4-F5FB-FC2E-EC3C392F741E}"/>
              </a:ext>
            </a:extLst>
          </p:cNvPr>
          <p:cNvSpPr txBox="1"/>
          <p:nvPr/>
        </p:nvSpPr>
        <p:spPr>
          <a:xfrm>
            <a:off x="6936825" y="2549765"/>
            <a:ext cx="3851921" cy="2430223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Ausência de um plano concreto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Colunas desnecessárias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51 nodos na expressão</a:t>
            </a:r>
          </a:p>
        </p:txBody>
      </p:sp>
    </p:spTree>
    <p:extLst>
      <p:ext uri="{BB962C8B-B14F-4D97-AF65-F5344CB8AC3E}">
        <p14:creationId xmlns:p14="http://schemas.microsoft.com/office/powerpoint/2010/main" val="353346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AC139-7626-7A5C-4591-47D0C71A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771C6-1ABE-95BA-701E-3D17B78FC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B0F9EE-D37B-52E8-93FF-B0A6B2B83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9A2F25-3ED0-3B38-F560-64B348DEF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DF08528-111B-8DD1-E335-7E084A460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0B763D7-D563-BE0B-5353-681C4D13D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D63CC5F-7AEA-28F5-E56E-CA400E9DF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305563-662A-4391-0BC3-DBFC177B9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852DB8C-22B9-2DD5-0D93-1FA2BDBEA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0722FDD-4563-D960-A7EB-B97FAF15A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6242EB4-8540-54D2-813A-E15556A68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EBC81A2-672E-FF75-B6E7-242E92E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6E0C421-EBFA-2426-7331-CA6CB53B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A935CF0-D91B-E692-0975-0CC2DF6A3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1BBD5CE-DD96-29A6-676E-52F25D354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178E12C-D1BA-3F24-4B23-3072262B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AF05581-14D6-FF69-DBDC-2C66EDCE3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B851339-9831-4C63-F1A8-2638F92CA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DF89881-98CE-A6A9-708C-1E1A00912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F69EDA1-EC00-DCDE-72B9-EF81ACA1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35BA9D85-1342-5B41-4146-6CF353C1B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6C77DF-670B-55CC-EE15-0B5E51BA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3DB5021-C97D-F6BD-F81C-5649E68ED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7CD726A-D557-CAF9-845F-61337509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4927D04-3A26-E16D-409E-AC8C503C4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5DAC94B-7D13-F0A6-6698-F0E2049C8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56EDD19-DA52-400C-0A5A-81A577A6C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E42ED8B-9F9C-6B3D-7B8B-A2622D88E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7B07FDC-565E-DC55-B219-A87F256FE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ED2C2CA-6679-7457-73F8-91FA15D01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70CC54D-AE5F-78DC-218B-A6625FBCC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92B61A-0F48-F332-BE88-19AC0D4B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F7BBD29-18BB-A6A2-54A6-45C5164A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A1B8AB5-7E7C-7A78-5A14-F9E568C1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B0E0DA7-7EB3-F6CB-51E5-26EC6F61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4C0BF06-DB49-53B0-8032-A4C4A7A1C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E6688FE-A152-9911-A29F-49533154D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5CE99CC-49BC-A768-4E96-9AA38A265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CC29DE33-D9F5-29DB-E27F-873BDD3D7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2A450790-FEAF-468B-265B-98267A12D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4F1CF405-63C5-70F6-8F76-39EFE59AA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696AE7AD-947B-5AD3-89BC-51E3E403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F914F16A-3D86-5594-558B-F493011F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Expressão relacional</a:t>
            </a:r>
          </a:p>
        </p:txBody>
      </p:sp>
      <p:sp>
        <p:nvSpPr>
          <p:cNvPr id="52" name="Título 2">
            <a:extLst>
              <a:ext uri="{FF2B5EF4-FFF2-40B4-BE49-F238E27FC236}">
                <a16:creationId xmlns:a16="http://schemas.microsoft.com/office/drawing/2014/main" id="{1AED7CA5-F611-044D-440D-B9E8D0D962F0}"/>
              </a:ext>
            </a:extLst>
          </p:cNvPr>
          <p:cNvSpPr txBox="1">
            <a:spLocks/>
          </p:cNvSpPr>
          <p:nvPr/>
        </p:nvSpPr>
        <p:spPr>
          <a:xfrm>
            <a:off x="152241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990A2"/>
                </a:solidFill>
                <a:latin typeface="+mn-lt"/>
              </a:rPr>
              <a:t>Fim do processo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0583314-0ACE-3339-A156-5EC15E13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08" y="2537579"/>
            <a:ext cx="5389605" cy="13608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84C4-B3E1-A1A3-7791-D723853216C4}"/>
              </a:ext>
            </a:extLst>
          </p:cNvPr>
          <p:cNvSpPr txBox="1"/>
          <p:nvPr/>
        </p:nvSpPr>
        <p:spPr>
          <a:xfrm>
            <a:off x="6938316" y="2537579"/>
            <a:ext cx="3851921" cy="3213421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Melhor plano escolhido baseado no custo estimado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Plano mais concreto, operações reduzidas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Colunas desnecessárias removidas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31 nodos na expressão</a:t>
            </a:r>
          </a:p>
        </p:txBody>
      </p:sp>
    </p:spTree>
    <p:extLst>
      <p:ext uri="{BB962C8B-B14F-4D97-AF65-F5344CB8AC3E}">
        <p14:creationId xmlns:p14="http://schemas.microsoft.com/office/powerpoint/2010/main" val="209924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1AB4B-CCD7-3C02-62FD-EC6C3F80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553D89-16E8-16C2-D00C-EA3C34A3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620AFF5-70A2-6511-07A5-159F4A9B7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2BFDC-543C-3C85-E297-7043FEE75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A7A0C26-0C5D-A8A3-E691-061485D3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6CA9235-1BCE-1581-DF4C-171DC3F4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1CBEE3-1F89-E832-0822-067B995E0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6A8F770-C48B-B167-F7C0-FDDEE8FD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84FFD1-07F0-7348-0A1C-EFF1E2B8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EC3D1AE-9661-F767-3B0B-70390F71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B2A3A38-6C73-312A-41A0-F0CE253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37E0B77-B113-F9AC-ABB6-F0B4D022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2BC3D8E-EB25-023E-4A33-5F81CA89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D13B3DB-D17D-54A0-7D65-69D816890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55E67F5-69BD-825B-178F-4545F6A19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84FCB2C-D827-41FC-F4EB-C285774B8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737E5E1-7638-1A80-71E2-028E2E74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9B562C-9884-B651-A732-E544BF079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8F86063-C29B-CC9E-2319-990BB4145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85CF740-63B3-3901-21AA-21DB060A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3BB374B9-693A-D666-84DA-948238ECC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070665E-E67D-C64C-07FD-DBCCBC288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A693605-15AD-88A7-A296-8101060C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A33D975-17DB-878F-9167-9731B9A0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3E32921-90F5-7BD1-C05F-656CF3BAC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EE8F469-28C8-DC34-B162-18334D8E5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00A24A8-A968-15F6-9CD7-8F0FDBEA2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CD28037-9631-F9D8-80E4-354BCD87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C45A2CA-56AC-5E96-74F9-21439D20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AB5F30-55CF-4391-B104-BDDBE9E7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9186859-F9E5-5F0B-5EED-B22BD1594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D67348-7112-E6CB-3467-92B6BC415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D4EBDB1-E468-683B-2460-024BC373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8D4E57B-D977-7EC2-58A5-DAD3E85A3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2FD55447-0EBC-DE82-757A-233830BA4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959978D-0B9D-9AB0-979E-838914FD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5411191-7D51-FE9E-7C8D-796AF357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4BDC6B89-358E-7E29-C013-68AD9E8AA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42D61294-669B-2A47-247B-DDA6745F1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5A40806-B0E2-7D08-A276-1032F9DF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58E13FA-37A5-5EF4-1A36-19DAC3C0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FB48EB3A-605F-8B6B-7151-8934BFB03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2C86C374-6D6E-624D-D66A-7D9736A6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Grupos de expressões equivaLENTES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E53A7-9BCC-0622-5619-C7EC93BE903C}"/>
              </a:ext>
            </a:extLst>
          </p:cNvPr>
          <p:cNvSpPr txBox="1"/>
          <p:nvPr/>
        </p:nvSpPr>
        <p:spPr>
          <a:xfrm>
            <a:off x="1522413" y="1904999"/>
            <a:ext cx="4435564" cy="4088921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Cada grupo contém expressões equivalentes entre si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Expressões podem ter uma representação diferente, mas são semânticamente equivalentes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Criação de expressões acentuada na etapa 2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Esta informação coincide com a maior redução de custo</a:t>
            </a:r>
          </a:p>
        </p:txBody>
      </p: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EBBFD9CE-DBB3-AFCE-C805-A68AF5E5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89" y="1990624"/>
            <a:ext cx="5041560" cy="374335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80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E012C-7E97-1720-4972-FE5D1CA0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523399-59E0-A7EE-C1FD-57C11A40C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D43A4E-CBB7-C1B0-6DDC-B4311F983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B21C47-0AEB-C18A-87F6-565BE29B0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E4AA52F-8932-0D10-449C-7096E960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8A6BFFC-C106-2F51-9A7D-65B69D96C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1D88225-D11E-2CE5-D9EB-CE755E610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60E4C8B-53DF-8BA5-AE2E-895E6D5BA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F1735ED-A160-713B-2365-EC3243A4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1B1D8D0-328C-DF06-3AC8-051C70BE9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2C8FB40-9963-80FF-1790-5A0828DFE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CC360D1-843C-673F-8041-99CEAABA6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2832AA7-BB99-83E5-60EE-AC2435A4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7CF0966-ABAD-A173-4207-4EC976EAB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C8E8055-10C7-98F7-94B1-423A22173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096FBD0B-D326-0468-E2A6-B3527610D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CAF5143-5A2C-48DB-F3FB-36A6EB20E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987A4A8-844D-345A-CD0A-0C966AEF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E6EF066-CA47-D96A-2B31-FD7D2F99A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DC7F5F7-1B73-FCE0-11F8-06925EBD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3B73C16D-55E6-03DF-CB01-ADFDA07A7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F2B85B-EE8A-7FB3-35E5-AE16FBC1B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CF4030B-EA7C-3E2C-A0B2-505EC0D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A1A49EA-D98C-095A-F83D-840707E51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A73933A-55F1-C7C4-7076-92F29E99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C6645EFA-2883-8E41-34D3-6DBAAC770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EBB6EE6-054E-DD76-1182-FD5FDAE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B161285-7730-52F7-0E7C-896F4057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3220C422-EF4E-2666-9DF5-BFDE65566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AC24723-7833-A883-6EED-5828283EB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99D5D1A5-41F9-31C3-AACC-8454EFA30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D6833A-088F-CD4F-A6B2-4563AB4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A66D9D3F-AD96-4A58-F30F-D24A69AA2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8AC32752-874A-A5DC-2A31-4866B1AF9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1F468A3-7C18-455C-0C5D-EF5E35936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BA2B98E-09AB-43EE-FB5B-3241AC239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C80D5A0-8838-FB24-4D95-913098DEE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10E9AFBF-11A0-D083-D195-B543143E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4E21964C-1187-FC17-2560-8D60CF164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934F7A7-66A2-571F-F215-D8319110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67E5728-4C95-B6C8-D5D3-6A424C1CC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58A33A6A-2B48-60CD-3FB5-2CFDBC774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F643875D-D5E8-4AEB-A2E0-E005E717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Regras mais aplicadas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9762C-206B-C26B-CECD-7B999402D9EB}"/>
              </a:ext>
            </a:extLst>
          </p:cNvPr>
          <p:cNvSpPr txBox="1"/>
          <p:nvPr/>
        </p:nvSpPr>
        <p:spPr>
          <a:xfrm>
            <a:off x="1522413" y="2564904"/>
            <a:ext cx="4435564" cy="3429016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 </a:t>
            </a:r>
            <a:r>
              <a:rPr lang="pt-PT" sz="2400" i="1" dirty="0"/>
              <a:t>filter-split</a:t>
            </a:r>
            <a:r>
              <a:rPr lang="pt-PT" sz="2400" dirty="0"/>
              <a:t> parte condições de filtragem complexas em condições mais simples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t-PT" sz="2400" dirty="0">
              <a:latin typeface="Calibri" panose="020F050202020403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1482139-892B-EF30-0FB8-FF1C3B75B5B6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>
                <a:solidFill>
                  <a:srgbClr val="7990A2"/>
                </a:solidFill>
                <a:latin typeface="+mn-lt"/>
              </a:rPr>
              <a:t>Etapa 2</a:t>
            </a:r>
            <a:endParaRPr lang="pt-PT" sz="2400" dirty="0">
              <a:solidFill>
                <a:srgbClr val="7990A2"/>
              </a:solidFill>
              <a:latin typeface="+mn-lt"/>
            </a:endParaRPr>
          </a:p>
        </p:txBody>
      </p: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09ED76F2-A4E6-B738-E750-C4D7F8EE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11" y="1903413"/>
            <a:ext cx="5386326" cy="3245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36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75CD5-D1BA-41C5-198B-738CAE7B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4E419D-4370-83E0-E8D1-79ABF836F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35CF5C3-9679-47A3-C592-F5E760DB9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126CDD-8009-65CC-0CEC-6C922B26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B935726-B22F-ACE1-540A-53C1BBF7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A379D35-DF43-1E27-689B-8B0A8716E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B7282C-4C5E-FF99-58E6-DF7BAD0D3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52051A-4FBC-B10A-2F7F-1E37C149E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AF8864-5D04-64C3-46BC-A3273FCA5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22604A8-2984-5716-1005-C53DB029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A89ED7F-A054-D160-B364-146C2C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34C669C-B9FF-2131-2549-3D022801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B76BD0A-089A-A0DC-1513-E8FE435F3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87B422F-1E9A-B07E-E8F4-46BA2C0A0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CE7DCC4-64C6-D45F-DE21-702141EB6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D7BFE145-7024-CAD1-FF62-000313849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B652800-E0F1-45C7-27B5-444E6B37C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1FDE3-CC27-B6DE-3583-E5E8BC3BD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73D7B26-62D5-D14A-80A0-CE398308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3448209-A4B0-42E2-D66C-64FC7DE0F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2CC6799E-8059-8EE4-D642-95B419D12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006A0E3-9952-D4F0-6025-FCE93650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30BFB73-D74A-7F97-EE9A-CDA09F525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FB45EDC-1DBB-666B-2B9E-54D16B16A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36C62C1-6D82-0204-37B9-EA40F6E7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04D3C2B-15D9-F115-DD21-0D7FAE52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CFF794E-1B76-67F7-271B-E0D6EC353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73F2A32-6B45-3E5D-F392-1CD7044A4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F84A2E4C-D370-0EF0-0393-775367D1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E1822B5-B3F9-DD4A-D167-3AC5F2879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7C6448E-B8BA-D4F7-977A-58CFC8A46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B965C7-4339-152B-A7D9-905BFBCBD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11551CD-528F-9481-F046-2C6A6179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06D37EE-F084-339A-BADF-EFD972561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4E3572A-28B2-68E6-F299-C5CDF8061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C4E3645-43F1-6D7C-47C6-51D183F6B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B9424F67-1EBE-2D2B-27D6-329776CFB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BCE96BB-B6B4-9080-B334-CB0005435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179AD88-20F7-785E-1776-30C7956CB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850EBEF-39C9-046F-4673-23716F428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3111F0-7852-9B40-2804-1D07FF3F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89AD8EA6-1208-A3A5-31B6-2488FA66A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C5EBFFC3-3291-BBB0-B584-0340AE76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Regras mais aplicadas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19571-7843-6769-4DFA-5F5D2CFD7819}"/>
              </a:ext>
            </a:extLst>
          </p:cNvPr>
          <p:cNvSpPr txBox="1"/>
          <p:nvPr/>
        </p:nvSpPr>
        <p:spPr>
          <a:xfrm>
            <a:off x="1554442" y="2564902"/>
            <a:ext cx="8193087" cy="2476998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 </a:t>
            </a:r>
            <a:r>
              <a:rPr lang="pt-PT" sz="2400" i="1" dirty="0"/>
              <a:t>filter-split</a:t>
            </a:r>
            <a:r>
              <a:rPr lang="pt-PT" sz="2400" dirty="0"/>
              <a:t> parte condições de filtragem complexas em condições mais simples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t-PT" sz="2400" dirty="0">
              <a:latin typeface="Calibri" panose="020F050202020403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1841B90-36B3-56C9-47B9-8688D3ABBA12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>
                <a:solidFill>
                  <a:srgbClr val="7990A2"/>
                </a:solidFill>
                <a:latin typeface="+mn-lt"/>
              </a:rPr>
              <a:t>Etapa 2</a:t>
            </a:r>
            <a:endParaRPr lang="pt-PT" sz="2400" dirty="0">
              <a:solidFill>
                <a:srgbClr val="7990A2"/>
              </a:solidFill>
              <a:latin typeface="+mn-lt"/>
            </a:endParaRP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C7D52872-8B86-E9C6-4D06-6BFB7CE3D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11145" y="5373058"/>
            <a:ext cx="7236384" cy="391155"/>
          </a:xfrm>
          <a:prstGeom prst="round2DiagRect">
            <a:avLst>
              <a:gd name="adj1" fmla="val 3603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92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D41F0-46B6-D076-CA6D-77034E3C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D6C5EF-F056-77E8-E1A8-FDAD870F4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8DCC98-B3FB-9998-E27E-0F8C05A8E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77C18-9DF9-5F51-4291-4D5B8698A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C54BF61-8144-931A-8622-28B372EB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8FB0828-87A0-66E4-A845-FCEE0A67F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12C5894-D0C5-855A-5F41-404FD1892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FC17F6D-CF6F-796B-F4B8-CD1011D4A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BAB738A-6158-E350-6EF0-2110053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099D932-48E6-D1E5-1F89-24DFC4757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931B8F0-3C26-5B24-137E-86DF6361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50E2F30-AD1C-02B7-1473-D5697C2BD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8059521-C79C-AF72-7BC8-8A22297C5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45C61A8-395C-4BC1-96F1-DC5A2E31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E289E85-A330-C938-87A8-A12BA1DD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00866399-6F6A-F9F5-FEE8-3AEFF7B57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7E847AF-466B-9875-47BE-9CEA92672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F6A7106-3935-2BC1-88E8-308EA49B7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EDBA0F-91E8-E8B9-8D9A-161803D0B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61A167C-BC22-0863-B1F3-433AAC35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2CBEC5D3-6C12-A51C-9FFB-0D7921EA3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6A9C1D5-B6E1-F25D-86B4-3DFA9AC6D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4C97963-3EBB-A7AC-E829-BB1A9807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4EC1575-94C5-6858-41F0-CA473273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56FBE41-4123-4C4B-FEF8-6763C756D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BBB4A79-A330-A8A7-B767-461ADE4C9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7F7DEC4-0ED0-0AF0-8787-E979E69FC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6DDA19E-8B76-A928-977B-C7626083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502B4AF-8538-C282-56D9-119575F6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B4CCE15-3DFE-738F-C7A0-1F70EF096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0224AAB-38CB-CE47-F3FE-E903E98D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1FCE99-F795-7C3E-FFE1-9F50D2C6A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E3BED49-6263-A338-92F8-9C1F5D2CD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9916411B-A898-E30F-1B31-7A53A6609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E0769E18-AF5F-77A2-C724-99F66B27B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75BBE77-B633-2BD7-B4C9-B72A172E9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1398A24-E180-AF69-1014-32837CB22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DCBE762-9E00-DF81-152D-E400A5981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06227FB-E28B-E30D-B7C3-11AA3E6F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26C0FED-4C4B-048F-90B3-A15A5BE97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4DF87464-8387-91BB-7706-76DC5F0E3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0184C68-6BF8-6BC4-51DE-EB60E977E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6BDF5970-1FF1-915B-6266-ADF45C25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Regras mais aplicadas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09CF422-72CF-A136-9C58-2F0C9E44EF8F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990A2"/>
                </a:solidFill>
                <a:latin typeface="+mn-lt"/>
              </a:rPr>
              <a:t>Etapa 2</a:t>
            </a:r>
          </a:p>
        </p:txBody>
      </p:sp>
      <p:pic>
        <p:nvPicPr>
          <p:cNvPr id="40" name="Content Placeholder 9">
            <a:extLst>
              <a:ext uri="{FF2B5EF4-FFF2-40B4-BE49-F238E27FC236}">
                <a16:creationId xmlns:a16="http://schemas.microsoft.com/office/drawing/2014/main" id="{DE362488-27B1-37B9-C229-19035AAE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82698" y="5226051"/>
            <a:ext cx="5476796" cy="488540"/>
          </a:xfrm>
          <a:prstGeom prst="round2DiagRect">
            <a:avLst>
              <a:gd name="adj1" fmla="val 3603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A5EA8C-BAF0-83DE-5C74-CF0AF44966D8}"/>
              </a:ext>
            </a:extLst>
          </p:cNvPr>
          <p:cNvSpPr txBox="1"/>
          <p:nvPr/>
        </p:nvSpPr>
        <p:spPr>
          <a:xfrm>
            <a:off x="1554442" y="2564902"/>
            <a:ext cx="8193087" cy="2476997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 </a:t>
            </a:r>
            <a:r>
              <a:rPr lang="pt-PT" sz="2400" i="1" dirty="0"/>
              <a:t>filter-split</a:t>
            </a:r>
            <a:r>
              <a:rPr lang="pt-PT" sz="2400" dirty="0"/>
              <a:t> parte condições de filtragem complexas em condições mais simples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Cada filtro pode agora ser efetuado mais perto da fonte dos dados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Filtros independentes podem ser avaliados paralelamente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t-PT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FDB04-FA3B-D0B7-E405-6ABD21D9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C851E-7391-5684-9B37-4DC50A4F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321580-0F05-84BC-38CE-D242514B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265916-66A2-ACB8-FF42-96409A906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B3CB8ED-1849-C6B6-AACD-83CC200B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231D444-17D0-51B3-9D2B-EB5E04E43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F7723F0-020F-D67E-68C3-708638CA3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785AA99-48BE-236D-4929-7EC6B1079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A5E3D30-4854-9C97-4487-30D84AC2E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758DBD5-7238-B623-6EC5-036BDD809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CA6AA5-A4BD-7C86-DDDA-77B217935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7BBFAD9-7F39-F246-09AF-E25A8BFAE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B59BF24-6649-C867-B042-9A0A6A206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D411D8-AED5-7B45-809F-0AA3E0E47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5D59BF0-E006-C96A-E860-BD071C67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36563CF-7A97-263B-403E-957E8AFFB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6BD2ACE-3298-8041-ABB4-7FD31B924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CE2E281-B2CC-6EA3-B820-D97B7A515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975FEDE-6C03-2664-B38B-12458DDDD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42408DE-3678-7F2D-5F73-EB9CF5F5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2B8187B-D598-D5B0-08C4-B254FE419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B597EDC-4995-46EE-2C92-4E9EC6B3F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B991E81-62F3-0EC9-68F9-0DC9EB02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75F7665-2F60-47DA-D5C5-34CC7B209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E1A4ADD-69E6-8F68-72B6-F5D1269C3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A94D555-6273-31A0-80A3-E5DDA7FE3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1C0DBA7-CB0E-3F91-1A79-AAAC574C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318CD4B-321B-4C7B-4867-675A66DF0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C5580E8-A4B8-1DA2-B502-D0B4D7528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50D004-EA8C-9E6F-44F0-8BE6CA62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AD54327-70B9-A401-EBA7-ABD26AB97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C8B8E-4680-F43C-8BC3-F8A7D165B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85FF8401-0ECA-5A8E-C66B-9341D55A5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F92A8F3-7FDB-04CF-F821-85BA57F6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480F8E4-D9B3-B491-14E9-2C755B3E8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1B441FC-5426-3992-6C01-2BE5DE439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E0A8CC4-0BF1-5ACC-025D-01E39134D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B507F74-830E-32E7-B3B2-23A7F67F0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F1B3A60-4F07-8FE3-8237-FBD8EC5D0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28CB3D9-6199-65AB-7BC5-41266688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B082FB1-1219-349B-C582-231BBC6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B025DECC-98FE-1ED2-3369-F6EEB6989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569596E5-4770-A776-9059-057A4AD0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Regras mais aplicadas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AB476C1-917A-DA75-1C2B-909EB2CE0F33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990A2"/>
                </a:solidFill>
                <a:latin typeface="+mn-lt"/>
              </a:rPr>
              <a:t>Etapa 2</a:t>
            </a:r>
          </a:p>
        </p:txBody>
      </p: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501FA0A0-3075-80E7-D72B-6D89AE9C4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86" y="1903413"/>
            <a:ext cx="5386326" cy="3245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1114A-69FE-1216-7CC7-5317A5574BFC}"/>
              </a:ext>
            </a:extLst>
          </p:cNvPr>
          <p:cNvSpPr txBox="1"/>
          <p:nvPr/>
        </p:nvSpPr>
        <p:spPr>
          <a:xfrm>
            <a:off x="1548740" y="2564904"/>
            <a:ext cx="4435564" cy="3528392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 </a:t>
            </a:r>
            <a:r>
              <a:rPr lang="pt-PT" sz="2400" i="1" dirty="0"/>
              <a:t>filter-merge</a:t>
            </a:r>
            <a:r>
              <a:rPr lang="pt-PT" sz="2400" dirty="0"/>
              <a:t> efetua o processo inverso da regra anterior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Aparentemente contra-intuítivo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Importante relembrar que cada regra pode ser visitada mais que uma vez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5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A93F2-10C6-5B61-3489-D6F5FEAD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A3305B-91D5-C2EE-76DC-6F0D7CD5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A4DD6B6-647A-C8E4-1247-A140AC01A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13C5C2-A797-7871-6C70-30109B62E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B231BA2-8675-0E06-ECAD-B57ADC28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EE7BDE4-E435-59E7-4178-2969D02D0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C74C545-435A-3615-256A-71BBBC47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662BBCA-EC2B-389E-7BAF-EE8B75208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7C408-B2E0-9F93-8BBA-A2C9752D3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D813FF-3EF7-3E9B-2266-A707C886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E155834-E9DB-AD34-ABA8-213A62D2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9284C27-A6DA-E997-AA65-48760032A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7D27DF-F704-3AA1-2A00-D159E1B5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4C3B810-AB00-F785-6D71-B6522A2D2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50D27D-F9D0-BE53-072F-D6CA1E1BF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FF9C11E-C2CD-4644-BF2B-D988492D9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90B2421-E7BB-9A4E-4776-C54F7D2C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073C23B-A469-AD6E-2C35-5667BF41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F722084-CA81-4A0B-87BD-2D43E35B0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E464671-05E3-BFD8-F0E2-F674DEF0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EF7C5F1A-FB78-F902-D376-73BC42C2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6110C79-CFF8-F16B-BF05-CC0980B71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0C0F656-6BEE-A690-58D3-4D4B28B2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E7BCF6C-76A6-99DE-2020-BDAFE3E61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6BC4806-3726-01DB-B891-8045E9B3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E1FB2CD7-BFAE-2781-1C72-9CF4B41C8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15225291-DC0F-2AEF-09E8-0A1228C04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706692A8-235F-1E87-F2EF-EB9F0F0FD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4FAA9210-186F-A0B2-15A6-3FF0F3E0A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907D804-10A4-CD02-B6C3-52E9BA9A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91BF0785-5D38-4EBC-6AAB-9D36874D8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1C6DFD-9C94-3F25-1E2A-365CC4A55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D61990D-4504-F8DF-1963-92977C862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23FC0C-9F8B-3B3F-FB9C-3CAE48E97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E1DFC946-0F30-2037-ED8D-BB4A2E02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FF46B49-1DA5-3AE5-0CA8-ED2DBD10A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DBF8794-BABE-5848-4A13-106B4ED25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768E2EB-E76B-0F31-72D6-7BC08D7E5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9B39619-DACC-3A40-825D-6793DAC63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34233200-4116-B0BA-CEE8-D20985720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C23F72-AC04-46B1-340D-83EC946C8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CFDBAC1D-9497-D565-173E-230CC5A9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151E6D5F-5446-9987-DB60-2AF5D9A5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Técnica Importante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0433385-5F60-E0F7-0C76-4C815E5EF283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990A2"/>
                </a:solidFill>
                <a:latin typeface="+mn-lt"/>
              </a:rPr>
              <a:t>Merge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25A58-9D16-9AF5-ACE7-D38E66A0E905}"/>
              </a:ext>
            </a:extLst>
          </p:cNvPr>
          <p:cNvSpPr txBox="1"/>
          <p:nvPr/>
        </p:nvSpPr>
        <p:spPr>
          <a:xfrm>
            <a:off x="1298808" y="2564904"/>
            <a:ext cx="4435564" cy="3528392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Passo importante no processo de optimização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Cada classe de equivalência representa um grupo cujas expressões são equivalentes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a+b é um nodo único, diferente de b+a, mas podem ser combinados (</a:t>
            </a:r>
            <a:r>
              <a:rPr lang="pt-PT" sz="2400" i="1" dirty="0"/>
              <a:t>merged) </a:t>
            </a:r>
            <a:r>
              <a:rPr lang="pt-PT" sz="2400" dirty="0"/>
              <a:t>numa classe de equivalência 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</p:txBody>
      </p:sp>
      <p:pic>
        <p:nvPicPr>
          <p:cNvPr id="52" name="Content Placeholder 5">
            <a:extLst>
              <a:ext uri="{FF2B5EF4-FFF2-40B4-BE49-F238E27FC236}">
                <a16:creationId xmlns:a16="http://schemas.microsoft.com/office/drawing/2014/main" id="{7A4E6839-B059-D1B9-5835-70A4754D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28" y="1811337"/>
            <a:ext cx="5765926" cy="30559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079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6EB4B-7F6F-0933-743E-9623476C2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A7D1C4-83A9-E56F-F4F2-9AE38B19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4A4D558-C33B-BB31-E9E4-DF78B269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1372F-69CF-01F9-4556-4A79AD487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8D5C712-491E-7AF0-B745-AB846C72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4F7DD9-1CF3-D276-A066-1783F4400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FDB2CB-8AB2-BDE9-E77E-7C98F175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B91B5F3-C3C8-085B-967C-DE5EAD368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E71C869-7855-E344-135C-771E534EA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612D702-BF1C-EE1E-FFAF-346160AB8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F460D91-474E-CF2F-52E2-19E2BADB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5D076C9-FD49-1FB2-C838-453CC447F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330F954-4DFF-B0C7-3EB6-7026C5C4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CDFE0DB-8014-F251-7A97-CEFD0A94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998ED-9370-9DD9-091D-BA3CBF5F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5461136A-A5A8-F012-1146-F53686877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ED78AFF-5BC1-351E-965D-124AB685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EE07508-43F8-C97C-6B44-205061FF8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76E8980-103F-08E4-9E05-DB5E291A6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B39380-D202-05C6-FDB1-936A625EC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08E5265D-4A13-EE3D-9E92-A293493EB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66E1E3-5BBE-FE0C-5B84-1CA094D1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2025179-A760-F313-A6D0-767694861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32F922-6433-A941-B932-E10F6CF24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F772E32-8EA7-61D8-501A-054492236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16411FD0-CC12-63B6-8CB1-7D82EAC1C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7AE7742-DDA0-9C91-019F-B3087A2D6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BE478D5-8135-6D99-9759-41CC368B1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BC28901-76CD-5DCE-51F9-D986A9441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32029CE-F20B-21A8-9FE5-CD0C005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6FDA00E-DE58-1932-C7EE-73EA36AE4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042AA0-A47D-6BF1-326F-87C2BE3A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7A6BB0B-5BA9-190F-84A2-4AED72AC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CAE3C7FD-057F-51DC-6C89-9AC7F4B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E2863955-9C06-3B3E-ECA9-7BFDB4BC4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3E72F98-C5EC-43FE-ECAD-0D395E24A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337B8F5-7F5F-E045-1922-52E476A5B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8032951-E7A1-B905-0754-85D5A5B49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2343F3BC-9522-AC9C-C3C2-F71F5EEEC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BC7FF5B-3390-7C63-C26F-2CD78F6E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FCFAC3F-F7AB-DD42-F316-6455B6D1D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556C3172-550F-56AA-4012-3EEAAC76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Título 2">
            <a:extLst>
              <a:ext uri="{FF2B5EF4-FFF2-40B4-BE49-F238E27FC236}">
                <a16:creationId xmlns:a16="http://schemas.microsoft.com/office/drawing/2014/main" id="{02575693-10B6-1C75-C4FA-2A6B272E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2218531"/>
            <a:ext cx="5526751" cy="1639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Query 2: Uma query </a:t>
            </a:r>
            <a:r>
              <a:rPr lang="en-US" sz="4000" dirty="0" err="1"/>
              <a:t>Complexa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0A330-7645-57F7-980B-BBE1A32B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80" y="1087426"/>
            <a:ext cx="4710881" cy="5248087"/>
          </a:xfrm>
          <a:prstGeom prst="round2DiagRect">
            <a:avLst>
              <a:gd name="adj1" fmla="val 2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12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5CCCC-B2CC-0649-79A3-F36742E29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6AD7A-D1E7-0E5A-6ADD-4BD62F65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E3BA4D-C32B-C9C7-4733-F690F7FF5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FE67439-4DBF-783F-9805-AF7F9534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75312E4-5979-F1B0-3F6D-EC2D3DB0F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034FF0-3F57-342D-7324-4C5956B7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88CA956-380D-835B-F606-E1BF23820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83F655B-8053-9C34-4ADD-DC3154F87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10EA90A-EB21-9426-42C6-13C0BC5CC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DD672B-BBFE-87DD-B1BF-A1D85747C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CCF08C2-5E5B-B48B-2CAC-C924F9C24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0233721-E40F-B0F9-C8FB-9B45EC65D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2DFAA16-5538-53BD-9564-CC0EA3D79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F26DD72-2C23-A6C5-8912-AEA4DAA8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B7B756F-3757-FBEC-7711-D7D63935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17AADCE-4047-1850-3D20-9B0682DA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BB13072-0C0F-0823-712F-4C79437CA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436535F-8624-3E60-F2C7-BEE5AFB5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85815D-3A7A-BE54-CC22-12BFF59C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3072D2B-E87D-205A-0EC5-78487059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2668A48C-BFDF-937D-8C00-3F8F9C1B0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08F7680-6807-1A3C-E9C9-4CC16B1FC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63C2F3B-CF0D-5D0E-3D8D-F44DAAE01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679804F-CBB2-2EFA-B165-63BE9D2FE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95ED416-D99A-9500-44E5-3C8C9B168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92DA4F1-2B15-AB1C-1491-1590FF8C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633C41B-C219-4968-11CA-60EDD48D8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F7503CF-2600-E8F9-FD84-0328CD8E9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40F9454-62D6-E57F-5A27-C801D0FF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67B9175-6490-0E89-9DB9-BAE77E242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65AE4333-25B3-AA0E-B7FF-330E7E8D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B74AC0-92D2-5845-5D6F-8D6341E9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5E45283-EE48-4EED-E644-8AFBC7655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741B76E-C449-643E-CF35-9E39D71FB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07B379F-DE0A-19ED-7035-E174FB8A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C402E42B-172B-62CB-68C8-1CD1279C6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CCC0C28-5968-B237-63B9-8E696C08C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B1AB1A1-B36D-607C-F846-EF6F0796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5879266-3CA3-F7A3-25F7-BCBB25611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87E60D8-A00F-CB69-50EE-8246AB1AF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EC7AD7E-BC59-7A85-6F17-94DF6C43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738A766-D685-B812-3967-4FBE32AA3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7CD6F5AE-85BA-B357-49AD-A5AB44DD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Expressão relacional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52" name="Título 2">
            <a:extLst>
              <a:ext uri="{FF2B5EF4-FFF2-40B4-BE49-F238E27FC236}">
                <a16:creationId xmlns:a16="http://schemas.microsoft.com/office/drawing/2014/main" id="{7BAFD5D4-14F9-AD2F-A5B2-A866D5627635}"/>
              </a:ext>
            </a:extLst>
          </p:cNvPr>
          <p:cNvSpPr txBox="1">
            <a:spLocks/>
          </p:cNvSpPr>
          <p:nvPr/>
        </p:nvSpPr>
        <p:spPr>
          <a:xfrm>
            <a:off x="152241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>
                <a:solidFill>
                  <a:srgbClr val="788FA1"/>
                </a:solidFill>
                <a:latin typeface="+mn-lt"/>
              </a:rPr>
              <a:t>Início do processo</a:t>
            </a:r>
            <a:endParaRPr lang="pt-PT" sz="2400" dirty="0">
              <a:solidFill>
                <a:srgbClr val="788FA1"/>
              </a:solidFill>
              <a:latin typeface="+mn-lt"/>
            </a:endParaRPr>
          </a:p>
        </p:txBody>
      </p:sp>
      <p:pic>
        <p:nvPicPr>
          <p:cNvPr id="5" name="Content Placeholder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09631A2-E620-B95D-FEAA-CB9389FF40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46129" y="2407942"/>
            <a:ext cx="4824183" cy="4337641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778BA-9E90-9806-DFC4-42455268DF43}"/>
              </a:ext>
            </a:extLst>
          </p:cNvPr>
          <p:cNvSpPr txBox="1"/>
          <p:nvPr/>
        </p:nvSpPr>
        <p:spPr>
          <a:xfrm>
            <a:off x="6941587" y="2359918"/>
            <a:ext cx="3851921" cy="4088921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Expressão bem mais complexa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Plano pouco concreto: Uso de </a:t>
            </a:r>
            <a:r>
              <a:rPr lang="pt-PT" sz="2000" i="1" dirty="0"/>
              <a:t>joins </a:t>
            </a:r>
            <a:r>
              <a:rPr lang="pt-PT" sz="2000" dirty="0"/>
              <a:t>de forma geral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Um </a:t>
            </a:r>
            <a:r>
              <a:rPr lang="pt-PT" sz="2000" i="1" dirty="0"/>
              <a:t>join</a:t>
            </a:r>
            <a:r>
              <a:rPr lang="pt-PT" sz="2000" dirty="0"/>
              <a:t> apenas indica que duas tabelas são combinadas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129 nodos na expressão</a:t>
            </a:r>
          </a:p>
        </p:txBody>
      </p:sp>
    </p:spTree>
    <p:extLst>
      <p:ext uri="{BB962C8B-B14F-4D97-AF65-F5344CB8AC3E}">
        <p14:creationId xmlns:p14="http://schemas.microsoft.com/office/powerpoint/2010/main" val="59164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00C46E-2CBD-52C4-B7D3-26D02349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Objetivos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C277-2537-026D-2D9C-84E2555D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indent="-228600" defTabSz="914400"/>
            <a:r>
              <a:rPr lang="en-US" dirty="0" err="1">
                <a:latin typeface="+mn-lt"/>
              </a:rPr>
              <a:t>Perceber</a:t>
            </a:r>
            <a:r>
              <a:rPr lang="en-US" dirty="0">
                <a:latin typeface="+mn-lt"/>
              </a:rPr>
              <a:t> o </a:t>
            </a:r>
            <a:r>
              <a:rPr lang="en-US" dirty="0" err="1">
                <a:latin typeface="+mn-lt"/>
              </a:rPr>
              <a:t>processo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optimização</a:t>
            </a:r>
            <a:r>
              <a:rPr lang="en-US" dirty="0">
                <a:latin typeface="+mn-lt"/>
              </a:rPr>
              <a:t> de queries SQL</a:t>
            </a:r>
          </a:p>
          <a:p>
            <a:pPr indent="-228600" defTabSz="914400"/>
            <a:r>
              <a:rPr lang="en-US" dirty="0" err="1">
                <a:latin typeface="+mn-lt"/>
              </a:rPr>
              <a:t>Identificar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padrões</a:t>
            </a:r>
            <a:r>
              <a:rPr lang="en-US" dirty="0">
                <a:latin typeface="+mn-lt"/>
              </a:rPr>
              <a:t> e </a:t>
            </a:r>
            <a:r>
              <a:rPr lang="en-US" dirty="0" err="1">
                <a:latin typeface="+mn-lt"/>
              </a:rPr>
              <a:t>pontos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importantes</a:t>
            </a:r>
            <a:r>
              <a:rPr lang="en-US" dirty="0">
                <a:latin typeface="+mn-lt"/>
              </a:rPr>
              <a:t> no </a:t>
            </a:r>
            <a:r>
              <a:rPr lang="en-US" dirty="0" err="1">
                <a:latin typeface="+mn-lt"/>
              </a:rPr>
              <a:t>processo</a:t>
            </a:r>
            <a:endParaRPr lang="en-US" dirty="0">
              <a:latin typeface="+mn-lt"/>
            </a:endParaRPr>
          </a:p>
          <a:p>
            <a:pPr indent="-228600" defTabSz="914400"/>
            <a:r>
              <a:rPr lang="en-US" dirty="0" err="1">
                <a:latin typeface="+mn-lt"/>
              </a:rPr>
              <a:t>Entender</a:t>
            </a:r>
            <a:r>
              <a:rPr lang="en-US" dirty="0">
                <a:latin typeface="+mn-lt"/>
              </a:rPr>
              <a:t> a </a:t>
            </a:r>
            <a:r>
              <a:rPr lang="en-US" dirty="0" err="1">
                <a:latin typeface="+mn-lt"/>
              </a:rPr>
              <a:t>diferença</a:t>
            </a:r>
            <a:r>
              <a:rPr lang="en-US" dirty="0">
                <a:latin typeface="+mn-lt"/>
              </a:rPr>
              <a:t> entre a </a:t>
            </a:r>
            <a:r>
              <a:rPr lang="en-US" dirty="0" err="1">
                <a:latin typeface="+mn-lt"/>
              </a:rPr>
              <a:t>optimização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diferentes</a:t>
            </a:r>
            <a:r>
              <a:rPr lang="en-US" dirty="0">
                <a:latin typeface="+mn-lt"/>
              </a:rPr>
              <a:t> queries</a:t>
            </a:r>
          </a:p>
          <a:p>
            <a:pPr indent="-228600" defTabSz="914400"/>
            <a:r>
              <a:rPr lang="en-US" dirty="0" err="1">
                <a:latin typeface="+mn-lt"/>
              </a:rPr>
              <a:t>Apontar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possíveis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melhorias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ao</a:t>
            </a:r>
            <a:r>
              <a:rPr lang="en-US" dirty="0">
                <a:latin typeface="+mn-lt"/>
              </a:rPr>
              <a:t> plano de </a:t>
            </a:r>
            <a:r>
              <a:rPr lang="en-US" dirty="0" err="1">
                <a:latin typeface="+mn-lt"/>
              </a:rPr>
              <a:t>optimização</a:t>
            </a:r>
            <a:endParaRPr lang="en-US" dirty="0">
              <a:latin typeface="+mn-lt"/>
            </a:endParaRPr>
          </a:p>
          <a:p>
            <a:endParaRPr lang="pt-PT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8121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5D6F3-9B4B-54C9-1E26-2A2320BA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339C-6A9B-A0DC-691C-6ECF7FF3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6123B35-105B-FB9D-8679-C6F342BE1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1EDE7-D352-250C-7C86-8BFA821D2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62DC4023-2BB1-1E7A-D9EB-BB956B8D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8175EE2-5F5B-491A-1517-42DC40105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571E6D0-5EC8-1BFD-76C6-34A23CA97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5CAA0ED-2B62-F083-286C-3E4E9FC28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BD7417-A400-3DBA-21BA-6BB53BAA0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0EE26D4-7153-7639-6260-8E879C296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C6C09C0-E3E1-12F4-218A-779D15A48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9C88A51-5975-A49A-08E1-3C1552B76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A128426-1B5B-358A-156D-33A3AD7C0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8D80F54F-DB77-0057-50E7-E170D5BA9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D437275-A6F5-EC80-23F0-09B4EC01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2E77B91-91C6-E4C7-4B6E-438E70816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BF8A10D-F287-B9A7-14CF-E02FEF5D9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55D414F-0FDC-B344-99C0-52AF5BEA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D2DD2DD-B8EF-984B-3D44-E98469E6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296000B-9DF4-F3BF-71F5-98F6C16F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768DE65B-FF24-CDFB-48C1-C8730A433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40610EB-A070-DB81-91C9-2A5E95C6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992D9C-2DDD-B661-C7E5-3FE800A2F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E612A1F-899A-4245-3563-C23BCA78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EA61A1B-CF6B-1085-1814-1F6B87085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1D2CD44-C3F8-0EEB-5D9A-127EE733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F45A8D7-434F-4085-25F5-56E43C93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36869E2-F70A-E539-FB21-759817C8F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42AF2D-440E-C03F-8F11-0ABCF0E1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6C5C3C5-670B-C9EA-6AB3-48AE1A22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D76FFF5-CDB4-9D66-06EC-9AD4FC054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3FC8EF-35DC-3494-4535-552EBFA56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AD87473C-DF55-D2CB-257F-EF0E5C60C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D085F28E-F09E-5FFC-A9D5-292661E8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038C34-D5B3-ADE5-5D83-B83320B6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9BC44BD-DF45-C9E8-CE47-3FBC3961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9BB51E6-01A7-F3D5-5716-58D8A00C6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FA07F9A-0A0B-1DD7-C6EF-E9D1E3210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376CDEB-3025-67E4-BA3E-13E38ABC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B125DC1-402E-4B01-FFB4-20226A46E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C6A15BE-7EF8-7A7C-D783-BAEA752DC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29127E84-4AC3-DED9-5F88-6DD6C47B6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32581DAD-7222-703D-1920-A11CEEF3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Expressão relacional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52" name="Título 2">
            <a:extLst>
              <a:ext uri="{FF2B5EF4-FFF2-40B4-BE49-F238E27FC236}">
                <a16:creationId xmlns:a16="http://schemas.microsoft.com/office/drawing/2014/main" id="{3B5E3A37-E1B3-B484-55C8-2BB5A639FF20}"/>
              </a:ext>
            </a:extLst>
          </p:cNvPr>
          <p:cNvSpPr txBox="1">
            <a:spLocks/>
          </p:cNvSpPr>
          <p:nvPr/>
        </p:nvSpPr>
        <p:spPr>
          <a:xfrm>
            <a:off x="152241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>
                <a:solidFill>
                  <a:srgbClr val="788FA1"/>
                </a:solidFill>
                <a:latin typeface="+mn-lt"/>
              </a:rPr>
              <a:t>Fim do processo</a:t>
            </a:r>
            <a:endParaRPr lang="pt-PT" sz="2400" dirty="0">
              <a:solidFill>
                <a:srgbClr val="788FA1"/>
              </a:solidFill>
              <a:latin typeface="+mn-lt"/>
            </a:endParaRPr>
          </a:p>
        </p:txBody>
      </p:sp>
      <p:pic>
        <p:nvPicPr>
          <p:cNvPr id="40" name="Content Placeholder 9">
            <a:extLst>
              <a:ext uri="{FF2B5EF4-FFF2-40B4-BE49-F238E27FC236}">
                <a16:creationId xmlns:a16="http://schemas.microsoft.com/office/drawing/2014/main" id="{B35C46F6-6856-1AE5-CCF0-6B8EACFD0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38" y="2359918"/>
            <a:ext cx="4507086" cy="42930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579610-6E49-6863-8D4C-5502BA55B22E}"/>
              </a:ext>
            </a:extLst>
          </p:cNvPr>
          <p:cNvSpPr txBox="1"/>
          <p:nvPr/>
        </p:nvSpPr>
        <p:spPr>
          <a:xfrm>
            <a:off x="6720531" y="2359918"/>
            <a:ext cx="3851921" cy="4088921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Plano mais consolidado:</a:t>
            </a:r>
          </a:p>
          <a:p>
            <a:pPr marL="731520" lvl="1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De </a:t>
            </a:r>
            <a:r>
              <a:rPr lang="pt-PT" sz="2000" i="1" dirty="0"/>
              <a:t>join</a:t>
            </a:r>
            <a:r>
              <a:rPr lang="pt-PT" sz="2000" dirty="0"/>
              <a:t> para </a:t>
            </a:r>
            <a:r>
              <a:rPr lang="pt-PT" sz="2000" i="1" dirty="0"/>
              <a:t>hashjoin</a:t>
            </a:r>
          </a:p>
          <a:p>
            <a:pPr marL="731520" lvl="1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Uso de tipos de </a:t>
            </a:r>
            <a:r>
              <a:rPr lang="pt-PT" sz="2000" i="1" dirty="0"/>
              <a:t>join</a:t>
            </a:r>
            <a:r>
              <a:rPr lang="pt-PT" sz="2000" dirty="0"/>
              <a:t> concretos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000" dirty="0"/>
              <a:t>109 nodos na expressão</a:t>
            </a:r>
          </a:p>
        </p:txBody>
      </p:sp>
    </p:spTree>
    <p:extLst>
      <p:ext uri="{BB962C8B-B14F-4D97-AF65-F5344CB8AC3E}">
        <p14:creationId xmlns:p14="http://schemas.microsoft.com/office/powerpoint/2010/main" val="321253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28197-1A03-EDE8-DA24-92EC4D2D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483A4B-06B8-4A6A-DDCB-A416C6D82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7E6B1E-C354-8EFF-AC12-1A7769935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C1A1D5-0EEE-6960-32BA-7B497503B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856AF2F-5E51-0D92-EA7B-765A472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D2F9D4-9077-2426-7B0E-EF8B4281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2663E80-9117-56F5-2B7F-4B331B175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8E08C97-B7F0-33BF-6708-93E3C80A7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1B40CC-8222-A51D-2B6D-F51712D4A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BA33BC-71EB-CB67-8E33-661754071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A426F70-BF66-F999-DE65-E02CD711C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E852B1B-1AD8-5070-0643-F73AA87AD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A0A6F72-F109-4833-1DB3-E6D501A42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56E0025-5E11-D9A4-3F4D-6A23E6D26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4039A-EE4D-D277-0CB5-799765ABB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1BB130A6-104B-7EC9-D704-8C119CB6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9668CF4-8618-9F46-41D4-7339D6023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E39296C-10DA-09A2-8964-D01823D1C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CFA2BE4-6BA3-9D32-8B38-755BFB1F2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8C5CAB4-1D96-7B2E-F54D-F6FF1A43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EEE494B4-A8FB-FBEF-F0DD-9039969B2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6237FE2-C079-AF50-6F9F-C006BF435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20CC59B-B75B-FAB1-E185-60A0CEB4B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8DA750-1438-61C4-77BE-9D47F643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52D2381-7C01-4DBB-7FBC-0EEE038C0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DDBD1D4-4FC0-439A-E1A6-B9F694347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5E3764C-8A9E-277E-4283-D30AC7CF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DD81B31-D466-5773-9ACC-E0505A765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A0CEED0-7F56-4A0B-37BE-463B01769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7B20EDA-F349-33BC-54F5-A9274FE7C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6ADB1A4-4341-9A8B-BE77-332596049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2C720E-06DA-5C98-8007-685BDF891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EC0EB7A-DFC4-A56D-6D99-774D261C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CED19F3-5597-5FF0-6AAA-8586F245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FE01D29-E62A-2DDA-F16F-B457AA215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DC6C044-C883-6548-81BF-520E313C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73563BAF-BA06-C488-2C4C-F5489D569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84967D66-D907-62BE-1138-F7CFAECEF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3ADA37F-E3AD-A925-7992-111237362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8144747-101A-3030-0E05-000575AF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36832E0-8D57-824F-1B58-20FB64779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51C27C1-8A53-E101-1ACB-195356ABA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DC16A603-321F-DFA4-7C9A-8324FBDD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Grupos de expressões equivaLENTES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6EF3B-36A3-10D1-E7AF-9BE57EDCD63B}"/>
              </a:ext>
            </a:extLst>
          </p:cNvPr>
          <p:cNvSpPr txBox="1"/>
          <p:nvPr/>
        </p:nvSpPr>
        <p:spPr>
          <a:xfrm>
            <a:off x="1522413" y="1904999"/>
            <a:ext cx="4435564" cy="4088921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Criação de expressões acentuada na etapa 3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Custo menor apesar do número elevado de novos grupos de expressões equivalentes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Regras de </a:t>
            </a:r>
            <a:r>
              <a:rPr lang="pt-PT" sz="2400" i="1" dirty="0" err="1"/>
              <a:t>join</a:t>
            </a:r>
            <a:r>
              <a:rPr lang="pt-PT" sz="2400" i="1" dirty="0"/>
              <a:t> </a:t>
            </a:r>
            <a:r>
              <a:rPr lang="pt-PT" sz="2400" i="1" dirty="0" err="1"/>
              <a:t>reordering</a:t>
            </a:r>
            <a:r>
              <a:rPr lang="pt-PT" sz="2400" i="1" dirty="0"/>
              <a:t> </a:t>
            </a:r>
            <a:r>
              <a:rPr lang="pt-PT" sz="2400" dirty="0"/>
              <a:t>e </a:t>
            </a:r>
            <a:r>
              <a:rPr lang="pt-PT" sz="2400" i="1" dirty="0" err="1"/>
              <a:t>hash</a:t>
            </a:r>
            <a:r>
              <a:rPr lang="pt-PT" sz="2400" i="1" dirty="0"/>
              <a:t> </a:t>
            </a:r>
            <a:r>
              <a:rPr lang="pt-PT" sz="2400" i="1" dirty="0" err="1"/>
              <a:t>join</a:t>
            </a:r>
            <a:endParaRPr lang="pt-PT" sz="24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Esta informação coincide com a maior redução de custo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8B76498-C0DF-41B2-2A48-8514934C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75" y="1879582"/>
            <a:ext cx="5030011" cy="37725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42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425B8-4A24-04AB-59E0-253CE29C9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EC9D73-8C9D-667A-555B-3A4C1D0A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3CFA76-72C1-19B3-EFF9-1641ED531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42BC8-BE64-FB7F-0686-62F395DC2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86E47FE-3B34-3ECE-30E2-B5C97361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F244962-C458-E0D5-AE60-589BA5999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77565B8-CC45-7A0D-91C6-051E42BE8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609D7F8-A6A9-630E-FAF6-25CA7C1ED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D698884-1351-5D7D-C988-015167835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7F27A11-6E01-DD20-DF42-02A83AFD0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E42AB5C-A30E-948A-4F1B-DC6A1AF51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879FD15-DB1F-F65A-9609-C9BE40127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DE480F-56DF-9943-D253-796A3474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BB8C464-6DAA-9B3C-6BB0-37197B79F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4A2913C-AD05-C8C1-6449-80CD31697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B7BFB78-BD42-F42C-86B3-69826A4E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E20D61D-8702-748D-6990-B2B014DB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2AEE9E2-9100-83F3-A867-DEF3E58EC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739EE0A-3028-BA11-98E9-E98EAA57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0191F56-3D41-49FF-A963-3365CE6EC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12F31C3-CE2D-653B-2B22-225DD3DAA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E30FF8D-E451-3B42-F24D-99D077C87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30546F2-00E2-2D93-C2DE-8E9B3A132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54A8D53-0FB2-5A34-3207-42199CF77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9B2921E-5AB6-912B-A849-43EE4314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463F591-0412-E9E0-91C1-30DD2753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22BB59D-EC37-AA3A-C38F-9F3A79496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387986E4-FCF3-32C7-AB30-14EA4616E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7E9F2A4-F794-8306-CC4A-C19748F2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AECCBE5-F019-53E2-CA23-CFBEC5A26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467CB3E-7CB7-2D4F-22DE-BD7C5EEF8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64592D-EA18-C5A7-B9C6-DCFCD978A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6EF0914-6787-2B82-E932-CC2E722E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45A3EEC-B010-9FE8-0634-642855FA1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0CC88130-228A-8BF3-9516-615E378EE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B806202-28E1-5810-093B-6AA1F628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F868A1-EF76-49B3-9429-1B7E4E5ED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183A1BD5-0945-74D7-4112-844F902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B14B1B1-4F9B-DE1F-3BB8-2F24F835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211E318-642C-D361-B897-49AA7FD4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CE0A400-3CEC-1B3B-6519-D6D3DD7D5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61F8B3D3-8C4F-EDF1-F635-62163310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75B7F6DE-8055-12FC-087E-ED7DB05E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Regras mais aplicadas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01721A5-4AD8-7179-3D8C-2BD8D08D646D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rgbClr val="7990A2"/>
                </a:solidFill>
                <a:latin typeface="+mn-lt"/>
              </a:rPr>
              <a:t>Etapa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B2149-EC07-6035-B04C-7C81913D4E4B}"/>
              </a:ext>
            </a:extLst>
          </p:cNvPr>
          <p:cNvSpPr txBox="1"/>
          <p:nvPr/>
        </p:nvSpPr>
        <p:spPr>
          <a:xfrm>
            <a:off x="1522413" y="2564904"/>
            <a:ext cx="4435564" cy="3429016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Operações de </a:t>
            </a:r>
            <a:r>
              <a:rPr lang="pt-PT" sz="2400" i="1" dirty="0" err="1"/>
              <a:t>join</a:t>
            </a:r>
            <a:r>
              <a:rPr lang="pt-PT" sz="2400" dirty="0"/>
              <a:t> são frequentemente as mais custosas, devido a lidarem com várias tabelas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i="1" dirty="0" err="1"/>
              <a:t>Hashjoins</a:t>
            </a:r>
            <a:r>
              <a:rPr lang="pt-PT" sz="2400" dirty="0"/>
              <a:t> funcionam melhor com estruturas de dados maiores</a:t>
            </a:r>
            <a:endParaRPr lang="pt-PT" sz="2400" i="1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t-PT" sz="2400" dirty="0">
              <a:latin typeface="Calibri" panose="020F0502020204030204" pitchFamily="34" charset="0"/>
            </a:endParaRPr>
          </a:p>
        </p:txBody>
      </p:sp>
      <p:pic>
        <p:nvPicPr>
          <p:cNvPr id="165" name="Content Placeholder 4">
            <a:extLst>
              <a:ext uri="{FF2B5EF4-FFF2-40B4-BE49-F238E27FC236}">
                <a16:creationId xmlns:a16="http://schemas.microsoft.com/office/drawing/2014/main" id="{3A7543EB-F353-5CF6-6DE0-BB2AB8D1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605"/>
          <a:stretch/>
        </p:blipFill>
        <p:spPr>
          <a:xfrm>
            <a:off x="5957977" y="1927020"/>
            <a:ext cx="5386326" cy="3245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231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AF918-7B35-44ED-E1F5-01F87410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6DED50-6A4A-89E9-3F0B-5BB80E8B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BB9873D-9CE9-D004-FB67-E7419790B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FA192F-62AB-68F1-FE10-07AA7FCA2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E23CA363-2215-A6E5-72AB-E1461808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09F6300-DB83-13A1-2529-82086750A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99CA39A-C5A7-649E-8398-203A4A271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1DFEBAB-25F4-3C1F-27A5-42786A80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E9B12FA-93C8-9B45-4121-83683C17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CCAEA28-7914-7253-2380-880172D73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8718C10-974D-3179-A1AF-1A1412E0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80F3CB5-565B-6CE5-8082-A77DCC8CC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97F6A2C-2FD6-8A6E-A7A6-3D8513B9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C228D92-C247-2104-06FA-96B8171F9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72E51-2A3A-38EC-49A1-B3604C45F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517387B6-88D9-A50E-EDBF-256FA0A4D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DB1E2C1-9FF5-E3ED-F2F3-A9369534A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2C81C3-99A1-AE5D-0E33-1431968C2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EFE9B05-C5CB-AC47-9043-C9B1C956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A24FFB7-B313-0336-BDA2-04551E283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715AF2EC-9F64-4E4B-36DA-980676ACA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5451525-213C-0801-F8B3-243A227F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DBDB5DE-FAEA-94D0-2748-1C89C026D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1584FC7-72BE-5130-B2E5-6FC4A5EF4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CE5749E-3926-97C6-208C-E32F6AE3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26540F9-D393-9CEA-FDDC-A506900C0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2ACAA7C-CB1C-4A93-C250-4901A873E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EA181CD-930E-BCF2-4CDC-F03573825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9DF798E-B687-4C28-3B46-442DD20C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FC2B1BC-43AC-34B1-266E-299EC0B64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69DA5DFE-2E1F-9987-705F-151539F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26C9FB-F1D1-55B7-3BA9-22D62651F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03E9EF0-50FF-03F2-762E-6F5A923E7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92DEC4F-C5F0-6EB9-7B0F-35374BA0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656F7E4-468E-0EFF-EE49-ECEDD9E4F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DEBFA31-6512-AE14-09C9-79540F950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22E6A9B-0EDE-B5F3-F10C-2FC0F7567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7634B83-8638-A7AF-6C6D-DC99C221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8C49CDF-53B7-CF72-442A-646D97EED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6A9E876-123D-669C-C1E5-12D6D7687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67D45AB-26E2-EED2-FB12-1291DF413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8C7E03D3-E59A-5854-8500-F34493BFF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D30B7830-6439-F676-7D11-2624FAE4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>
                <a:ea typeface="+mj-ea"/>
                <a:cs typeface="+mj-cs"/>
              </a:rPr>
              <a:t>Regras mais aplicadas</a:t>
            </a:r>
            <a:endParaRPr lang="pt-PT" sz="4000" kern="1200" dirty="0">
              <a:ea typeface="+mj-ea"/>
              <a:cs typeface="+mj-cs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BA4680-DE30-AAA5-E69F-696E250B4A69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>
                <a:solidFill>
                  <a:srgbClr val="7990A2"/>
                </a:solidFill>
                <a:latin typeface="+mn-lt"/>
              </a:rPr>
              <a:t>Etapa 3</a:t>
            </a:r>
            <a:endParaRPr lang="pt-PT" sz="2400" dirty="0">
              <a:solidFill>
                <a:srgbClr val="7990A2"/>
              </a:solidFill>
              <a:latin typeface="+mn-lt"/>
            </a:endParaRPr>
          </a:p>
        </p:txBody>
      </p:sp>
      <p:pic>
        <p:nvPicPr>
          <p:cNvPr id="165" name="Content Placeholder 4">
            <a:extLst>
              <a:ext uri="{FF2B5EF4-FFF2-40B4-BE49-F238E27FC236}">
                <a16:creationId xmlns:a16="http://schemas.microsoft.com/office/drawing/2014/main" id="{389BAF19-E051-90AF-6AD8-DF61C69B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605"/>
          <a:stretch/>
        </p:blipFill>
        <p:spPr>
          <a:xfrm>
            <a:off x="5957977" y="1927020"/>
            <a:ext cx="5386326" cy="32452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09F30345-C285-F5B9-6658-B59F99C1B295}"/>
              </a:ext>
            </a:extLst>
          </p:cNvPr>
          <p:cNvSpPr txBox="1"/>
          <p:nvPr/>
        </p:nvSpPr>
        <p:spPr>
          <a:xfrm>
            <a:off x="1522413" y="2564904"/>
            <a:ext cx="4435564" cy="3429016"/>
          </a:xfrm>
          <a:prstGeom prst="rect">
            <a:avLst/>
          </a:prstGeom>
        </p:spPr>
        <p:txBody>
          <a:bodyPr vert="horz" lIns="91440" tIns="45720" rIns="91440" bIns="45720" rtlCol="0" anchorCtr="1">
            <a:normAutofit fontScale="92500" lnSpcReduction="10000"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Regra </a:t>
            </a:r>
            <a:r>
              <a:rPr lang="pt-PT" sz="2400" i="1" dirty="0"/>
              <a:t>inner-join-swap </a:t>
            </a:r>
            <a:r>
              <a:rPr lang="pt-PT" sz="2400" dirty="0"/>
              <a:t> foi aplicada 658 vezes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BR" sz="2400" dirty="0"/>
              <a:t>Considere-se que </a:t>
            </a:r>
            <a:r>
              <a:rPr lang="pt-BR" sz="1600" dirty="0"/>
              <a:t>▷◁</a:t>
            </a:r>
            <a:r>
              <a:rPr lang="pt-BR" sz="2400" dirty="0"/>
              <a:t> é o símbolo de </a:t>
            </a:r>
            <a:r>
              <a:rPr lang="pt-BR" sz="2400" i="1" dirty="0"/>
              <a:t>join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BR" sz="2400" dirty="0"/>
              <a:t>(A</a:t>
            </a:r>
            <a:r>
              <a:rPr lang="pt-BR" sz="1600" dirty="0"/>
              <a:t> ▷◁ </a:t>
            </a:r>
            <a:r>
              <a:rPr lang="pt-BR" sz="2400" dirty="0"/>
              <a:t>B) </a:t>
            </a:r>
            <a:r>
              <a:rPr lang="pt-BR" sz="1600" dirty="0"/>
              <a:t>▷◁</a:t>
            </a:r>
            <a:r>
              <a:rPr lang="pt-BR" sz="2400" dirty="0"/>
              <a:t> C ⇒ A </a:t>
            </a:r>
            <a:r>
              <a:rPr lang="pt-BR" sz="1600" dirty="0"/>
              <a:t>▷◁</a:t>
            </a:r>
            <a:r>
              <a:rPr lang="pt-BR" sz="2400" dirty="0"/>
              <a:t> (B </a:t>
            </a:r>
            <a:r>
              <a:rPr lang="pt-BR" sz="1600" dirty="0"/>
              <a:t>▷◁</a:t>
            </a:r>
            <a:r>
              <a:rPr lang="pt-BR" sz="2400" dirty="0"/>
              <a:t> C)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BR" sz="2400" dirty="0"/>
              <a:t>Se a tabela (B </a:t>
            </a:r>
            <a:r>
              <a:rPr lang="pt-BR" sz="1600" dirty="0"/>
              <a:t>▷◁</a:t>
            </a:r>
            <a:r>
              <a:rPr lang="pt-BR" sz="2400" dirty="0"/>
              <a:t> C) produz um resultado intermédio melhor que (A</a:t>
            </a:r>
            <a:r>
              <a:rPr lang="pt-BR" sz="1600" dirty="0"/>
              <a:t> ▷◁ </a:t>
            </a:r>
            <a:r>
              <a:rPr lang="pt-BR" sz="2400" dirty="0"/>
              <a:t>B), o lado direito da implicação é menos custosa</a:t>
            </a:r>
            <a:r>
              <a:rPr lang="pt-PT" sz="2400" i="1" dirty="0"/>
              <a:t> </a:t>
            </a:r>
            <a:endParaRPr lang="pt-PT" sz="2400" dirty="0"/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</a:pPr>
            <a:endParaRPr lang="pt-PT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8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981BD-6E59-A9F5-CF94-094CD3B36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0942D2-24C3-87D2-2C62-872EFA8D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48E4466-6C72-E92D-F44F-8E266B47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BE170-35A5-1C4B-31FF-CED830E95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FC34932-F9AC-AE20-F2B0-5FB819B4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621D894-A3CC-9953-357A-6D3FB0D5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EB3D3C-7BDA-6526-0284-866347136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CDC5CD-674A-18B2-A355-160BCCAB5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46147F7-5758-8962-AB4E-87281CD69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7FAD71D-5D01-07CF-6DDE-9638B6BE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37F75E3-E9D7-FFDC-E9CF-84298751F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F5EFFB2-FC4D-173C-1445-CD5D2B719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0F5080-D43E-88C5-F981-98A3C177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A490E7C-7754-1FAD-12F2-4DA98AE60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8F62724-6488-179B-1560-99DDE124E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451763D-EBE2-3362-1AA0-7CECF086A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9FE798A-7F73-799C-6765-37ABBCA20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E5AC8DB-E306-D0FD-B88E-DD82F92D0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E886B1C-3C88-8195-8BF8-8E86F182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65343F5-F3D0-CECC-BCAA-9E04EEDC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31B856B5-2109-10DB-BC41-984B9C23D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0DC34B5-7589-AFA6-4AAC-9CB0A0F6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8F528E6-25D6-A2E4-E952-E8268B23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AD6BD5C-86D9-B6E2-FDCC-1A29BCA3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8E7B76B-1C56-EB27-02C0-6A850DF5E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F456FA5-379C-EAAE-1A31-C4BB5D0B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0BD8CA3-457C-24EC-32B6-CCEA2887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A6E0310-49D1-4B4A-8705-1CC009006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2A46F7D-D864-6C08-AB6E-1B69714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A456026-6D02-D79E-BB8A-9F0D68CD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2A87AEE-74B1-7522-D549-1924C13FD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89672-1EF7-91A3-BB3E-D6F7D0F8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9A77141-3015-22FF-5C86-5C08C545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1302D106-A246-7739-653F-2B5EE6024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2421703-63B2-79E4-56BC-37F1A55FC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767BA3A-B90E-19EA-CCD0-2342B779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7111D61D-AD6E-B2A7-86C0-103D149B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C9884CF-51F8-D6F7-8639-322C301EA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BB94E5E-8EBC-C629-0D71-32F319CEE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A492D0E-5C01-B3D0-2726-FDFD2F943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4B41675C-71A2-6B09-4C0C-8E9A9D5E8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5D3E20D6-7CC0-6911-42A8-9F763E86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DCF751DA-730D-4169-5C43-DE84978A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030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4000" kern="1200" dirty="0">
                <a:ea typeface="+mj-ea"/>
                <a:cs typeface="+mj-cs"/>
              </a:rPr>
              <a:t>Técnica Importante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20544E3-B451-F731-AE8A-7A50BAAD1A92}"/>
              </a:ext>
            </a:extLst>
          </p:cNvPr>
          <p:cNvSpPr txBox="1">
            <a:spLocks/>
          </p:cNvSpPr>
          <p:nvPr/>
        </p:nvSpPr>
        <p:spPr>
          <a:xfrm>
            <a:off x="1922461" y="1593354"/>
            <a:ext cx="4211961" cy="7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t-PT" sz="2400" dirty="0" err="1">
                <a:solidFill>
                  <a:srgbClr val="7990A2"/>
                </a:solidFill>
                <a:latin typeface="+mn-lt"/>
              </a:rPr>
              <a:t>Merge</a:t>
            </a:r>
            <a:endParaRPr lang="pt-PT" sz="2400" dirty="0">
              <a:solidFill>
                <a:srgbClr val="7990A2"/>
              </a:solidFill>
              <a:latin typeface="+mn-lt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5BE6AB9-CE1D-8C3C-8E29-B67DA4637A0D}"/>
              </a:ext>
            </a:extLst>
          </p:cNvPr>
          <p:cNvSpPr txBox="1"/>
          <p:nvPr/>
        </p:nvSpPr>
        <p:spPr>
          <a:xfrm>
            <a:off x="1298808" y="2564904"/>
            <a:ext cx="4435564" cy="3528392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Maior ocorrências na etapa 3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Grande número de </a:t>
            </a:r>
            <a:r>
              <a:rPr lang="pt-PT" sz="2400" i="1" dirty="0" err="1"/>
              <a:t>merges</a:t>
            </a:r>
            <a:r>
              <a:rPr lang="pt-PT" sz="2400" dirty="0"/>
              <a:t> para ajudar o optimizador a lidar com os grupos de expressões gerados nesta etapa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pt-PT" sz="2400" dirty="0"/>
              <a:t>Comportamento semelhante à </a:t>
            </a:r>
            <a:r>
              <a:rPr lang="pt-PT" sz="2400" dirty="0" err="1"/>
              <a:t>query</a:t>
            </a:r>
            <a:r>
              <a:rPr lang="pt-PT" sz="2400" dirty="0"/>
              <a:t> 6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pt-PT" sz="2400" dirty="0">
              <a:latin typeface="Calibri" panose="020F0502020204030204" pitchFamily="34" charset="0"/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FE7DB982-CAB5-4150-8FAE-787FD15ED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495"/>
          <a:stretch/>
        </p:blipFill>
        <p:spPr>
          <a:xfrm>
            <a:off x="5809928" y="1811337"/>
            <a:ext cx="5765926" cy="30559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27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6B2DC-C1C2-73F6-C249-36B085ED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9AF1-915E-BC84-6DDA-B0CA3C75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80137CE-2886-2BDA-47F6-C6F53087B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43EB0-94F5-E020-62A6-E042E89F8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15492B6-5D07-E1F4-39CB-1D7A148F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67397C3-F876-A27C-00FA-EFB5E0E9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006C534-776D-5891-4203-550B24EB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5CEBDD2-5728-95D9-2150-BEFCDF679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12948E4-CF09-7670-D7E5-9590EFED7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EEB2D95-C0F4-CE3E-1E7D-4CA846F1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36BCA3-4C8B-4A7A-DAC9-2EB1F580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989145C-7805-1A47-6CF2-E9746CBC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4F1E649-99F1-50D3-EBB3-FC4BDD99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E5CFA89-9647-B4DA-7806-50D54EDA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AFDDFE3-607C-50B8-3C24-E4A6AC004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1DD34C3-5419-2F96-37FC-323EEC859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0FF872C-ADE0-07C0-3154-850C223DF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40E4F38-BBA3-AD0D-B958-F1F2454A9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B93B005-8A4F-CDB9-73A6-EB0977526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31C8331-5662-ED1C-2095-3E0F0406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F4D6BEE4-84B0-FFAA-99CA-C44638028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651E3A-60FC-B1A0-E99C-875DB487C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F8CE432-DD93-9D17-1A14-EF46247A5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7B2A9AD-CEF4-9C6C-8BB5-FD85F5B43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BC19812-63D0-0067-E908-BB9EA041C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E7139FF-F699-E4F4-56DA-AB51FB92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97A8DC3-BB12-723F-B6DD-C0AA22097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151AE59-3E7F-B130-8B6E-992F3440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2DBF34D-6F7E-3DC0-8A1A-A36AE1C8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3EF3CFF-33B0-84AE-7060-9297B0DFF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F1F01F1-7FDC-2C5E-EC4B-14D86584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BC79F4-86AD-BFF0-193E-0995676B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Resultados e Melhorias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9FDB75-EFCC-7ECE-3340-96A6E093B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91A12D2-030D-6E43-B440-14AC4206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0A850620-2FF1-9534-5801-B767B3665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B5D6B8E-3D9C-4842-8B5D-CA75CBC8F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5FBDE6B-6C75-1A10-5436-98004CF85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749C406-ABA8-1A16-14E5-0EFD0D2B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965B45B-7202-27A0-63C3-53542A8C3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78450E9-9146-A50A-0836-3A54064E1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F8C5FB0-53A9-2F1F-EEA0-74DF97F97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10085E5-7FD0-348B-BF5A-36757351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F8405AC2-B1AC-8983-9C69-F1ED2F968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AFF05D2C-97B6-EC30-DFBB-EFCB3C3A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5417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Queries muito diferentes: o optimizador fez muito mais progresso na query 2</a:t>
            </a:r>
          </a:p>
          <a:p>
            <a:r>
              <a:rPr lang="pt-BR" dirty="0"/>
              <a:t>Aspetos em comum: Nodos desnecessários e informação redundante</a:t>
            </a:r>
          </a:p>
          <a:p>
            <a:r>
              <a:rPr lang="pt-BR" dirty="0"/>
              <a:t>Utilização de </a:t>
            </a:r>
            <a:r>
              <a:rPr lang="pt-BR" i="1" dirty="0"/>
              <a:t>joins</a:t>
            </a:r>
            <a:r>
              <a:rPr lang="pt-BR" dirty="0"/>
              <a:t> em vez de um plano concreto</a:t>
            </a:r>
          </a:p>
          <a:p>
            <a:r>
              <a:rPr lang="pt-BR" dirty="0"/>
              <a:t>Colunas incluídas nas expressões desnecessárias ao plano final</a:t>
            </a:r>
          </a:p>
          <a:p>
            <a:r>
              <a:rPr lang="pt-BR" dirty="0"/>
              <a:t>Possíveis melhorias: </a:t>
            </a:r>
          </a:p>
          <a:p>
            <a:pPr lvl="1"/>
            <a:r>
              <a:rPr lang="pt-BR" dirty="0"/>
              <a:t>Previsão de comportamento baseado na complexidade da query</a:t>
            </a:r>
          </a:p>
          <a:p>
            <a:pPr lvl="1"/>
            <a:r>
              <a:rPr lang="pt-BR" dirty="0"/>
              <a:t>Alteração da expressão relacional inicial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74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0FA17-129E-1ED0-4CF8-3D9010D4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26D8DF-A6E4-569A-9182-7691032D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19449D-45D8-C588-8BB5-8A74E2EE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5004A-9160-5B59-508F-776CA1E2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B80009D-962D-4F1B-6297-877E91F81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245B3A6-2292-3E06-8AD4-4511B814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45CBCEF-FD64-B1D2-797E-86B3A4E82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700EE9-660F-71A9-C104-02CCFD900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22D4EA7-C01A-E844-EC24-1D3F19A58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C305EB4-6F6C-99D4-217F-818DC4A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551A891-1ECC-999E-AA1B-D32D48E7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5784086-5299-3FA2-061A-1F837E2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5CAA4FA-D440-59A6-48F2-982983985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9990B16-FBDD-CFCE-A31E-8FCDAB1F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68E4DB8-FE4A-127A-0CA9-A4A3AC1ED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421C3BC-8306-E9D8-5D12-6EFBA4C9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5D294C9-2FC1-0D1F-076D-02E8A54CA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0DF1E65-4A06-F64B-6157-4EF31C538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481787E-4A4B-D92D-54BD-AC23DD92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3B258DB-2B10-FC1C-2C83-4162F856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67C2BE3-16C2-00A2-4310-4301D03D6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FD4C848-B226-4168-0558-1C0FEF24E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2A47A84-00C7-3AC0-A985-B30D3FDE8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45263BF-A12F-3429-05F5-D618E2E2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380DF6C-A574-9063-0DB8-85EACAD01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80BF59F-86A7-9103-41EC-968F14689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A80BB35-E678-D079-DA9C-A227E3903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B9823D8-EA58-B6A6-1B0A-E9FB5B078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7E8D59-0AC1-2F5A-A52E-3D5EEF3AB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5294E4C-49AC-7F58-615B-C0197C697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CFC7B033-2BBD-BECD-9094-1CE2428D3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BFA9E-E236-5482-9E1D-9C128AD1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Resultados e Melhorias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55F81F-57B5-8FAA-D51A-B4B2DCD95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89ADEA50-2239-2BBF-B9F6-7BA554396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1A205276-720A-7D88-2A04-D2C8FA523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4E7EA0E5-B72F-2498-4582-D938A3E69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66B8038-E5EC-9BA5-865B-AEB114093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117E8B8-D63E-D6D2-578D-D9FD491E5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0C53F11-4445-B946-01D1-723E0AB3F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6F4E218-9023-AE4D-A8C4-CF2D08593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F70E4AB-A208-2B55-924D-8DDE491D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4B978F2-F618-E9BF-8DCD-1227EA36D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5007E5EB-0D2C-FE55-5C28-95F2A79AE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17E2B64E-A00A-FC87-42EA-2773CFE6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7672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complexidade de uma query influencia diretamente a etapa mais importante na optimização:</a:t>
            </a:r>
          </a:p>
          <a:p>
            <a:pPr lvl="1"/>
            <a:r>
              <a:rPr lang="pt-BR" dirty="0"/>
              <a:t>Na query 2, a etapa mais importante é a 3, ao passo que na query 6, vê-se maior actividade na etapa 2</a:t>
            </a:r>
          </a:p>
          <a:p>
            <a:pPr lvl="1"/>
            <a:r>
              <a:rPr lang="pt-BR" dirty="0"/>
              <a:t>Possíveis benefícios de estratégias de optimização diferentes</a:t>
            </a:r>
          </a:p>
          <a:p>
            <a:r>
              <a:rPr lang="pt-BR" dirty="0"/>
              <a:t>Optimização por iterações:</a:t>
            </a:r>
          </a:p>
          <a:p>
            <a:pPr lvl="1"/>
            <a:r>
              <a:rPr lang="pt-BR" dirty="0"/>
              <a:t>A possibilidade de aplicar o mesmo conjunto de regras um número indefinido de vezes antes de avançar para a próxima etapa maximiza a eficiência</a:t>
            </a:r>
          </a:p>
          <a:p>
            <a:r>
              <a:rPr lang="pt-BR" dirty="0"/>
              <a:t>Regras mais utilizadas:</a:t>
            </a:r>
          </a:p>
          <a:p>
            <a:pPr lvl="1"/>
            <a:r>
              <a:rPr lang="pt-BR" dirty="0"/>
              <a:t>Apesar de serem aplicadas as mesmas regras a todas as queries, observam-se resultados muito diferentes</a:t>
            </a:r>
          </a:p>
          <a:p>
            <a:pPr lvl="1"/>
            <a:r>
              <a:rPr lang="pt-BR" dirty="0"/>
              <a:t>Pudemos ver isso na query 2 e 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87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098DE-B870-B229-8361-AD6F0085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C9469C-84C8-96A9-CB3D-C43C51C2A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4FD209A-7E86-2735-A7BB-915336BB3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0B02EB-2FB3-6180-CDBD-3EDCF065C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91EABEB-0B1E-76C0-656F-78284766B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0F918F0-4B4D-26B6-43D7-0535F978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163FDD-CFB9-1190-D62A-6DE7631C5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54C1B-E939-41A8-F825-111E95D15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4F9DD9D-15AD-5EA0-0BD0-758649C0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DC81E1-7AD9-EA0E-4803-B6F270832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14348B6-A85C-3833-69C0-EECD861D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DF5B933-3144-A390-2061-B5A5585D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428A872-76FA-8824-FB28-25E7886BF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7B21C8F-EF87-4678-7FF1-43D1D374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718FFE4-B6E2-9EE1-24FE-51F2FDB48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DEBF1CF-2079-A0CA-45B6-470BA3CB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37910B4-2E1F-23AF-34E9-D966EA61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AEDBEDA-6E24-5CFB-8B1C-98AA1BAC5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49FD995-D051-9449-0C94-C99EE30D1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3E6A605-1C40-634B-4224-956BB594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EF28EF98-EBD3-C87C-0F2B-44535876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BEA06A7-6BDE-95CA-5014-E8A75746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2EAE750-30C6-6A3B-CE44-E3092710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77C9FCC-E87F-137B-D979-0AFC2399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7060CE8-D8BA-2C45-CDB0-CEF83330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BCF51E8-EAC7-B76A-BDF4-F8B58C5FA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4EF9717-869E-B5F2-4F03-3ACDC672B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BA593D7-1968-2FA1-36A4-91CF1572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D8E1EB8-0AB6-5E87-F348-1234665A8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F39DDD6-FADE-947E-BB43-DEA1D49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91C45E0A-0677-EA3C-2ECC-F151B51E9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F34662-EB71-0ADC-CD4B-CB9B0B45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/>
              <a:t>Resultados e Melhorias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5A221A-3477-E0E9-25A4-BC4AD33A9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6CEDE36-EDC1-CA00-5FB7-F1825EEC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25DD3EC-AA38-5D81-C782-DC84DB8F1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AA7C621E-A2F2-F4BC-F36D-5D3555A7F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0752EBDF-3AA0-F579-2E6C-9296D25C7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17F4E60-3677-18FD-DFA0-BF819FCFE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9EBF0056-9F61-A71B-D7D9-A56400EE6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377E387-35A1-C70C-B45C-811276B9A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9DD7E35-8F19-FEC2-E164-196E2021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9A86873-F886-EAF3-9B16-D08253E36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E7BFE3F3-A3E8-CCC1-99E5-6C36C150B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C3BF663D-B77F-C377-2216-7D3DB613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876" y="2072147"/>
            <a:ext cx="4435564" cy="370922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Apesar da última etapa de optimização ser mais focada em optimização de </a:t>
            </a:r>
            <a:r>
              <a:rPr lang="pt-BR" i="1" dirty="0"/>
              <a:t>joins, </a:t>
            </a:r>
            <a:r>
              <a:rPr lang="pt-BR" dirty="0"/>
              <a:t>a query 6 continua a ter a regra </a:t>
            </a:r>
            <a:r>
              <a:rPr lang="pt-BR" i="1" dirty="0"/>
              <a:t>filter-split</a:t>
            </a:r>
            <a:r>
              <a:rPr lang="pt-BR" dirty="0"/>
              <a:t> como mais utilizada</a:t>
            </a:r>
          </a:p>
          <a:p>
            <a:r>
              <a:rPr lang="pt-BR" dirty="0"/>
              <a:t>Possíveis melhorias:</a:t>
            </a:r>
          </a:p>
          <a:p>
            <a:pPr lvl="1"/>
            <a:r>
              <a:rPr lang="pt-BR" dirty="0"/>
              <a:t>Modificar as regras utilizadas nestes casos</a:t>
            </a:r>
          </a:p>
          <a:p>
            <a:pPr lvl="1"/>
            <a:r>
              <a:rPr lang="pt-BR" dirty="0"/>
              <a:t>Saltar esta etapa</a:t>
            </a:r>
          </a:p>
          <a:p>
            <a:endParaRPr lang="pt-PT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AA68530-330E-425A-05D7-31FA6AA3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06" y="2056813"/>
            <a:ext cx="5500787" cy="328672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217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E5DF25-6DA5-7515-0332-06760540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6B4220-6A34-CD61-F56B-DED706558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112F9C1-CEA2-22F8-3B08-46597FB52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82B740-F75C-1934-D323-B60566CCE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75DEBF0-6CCF-E52C-D36D-C70712F6D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1733254-518F-D929-69D2-403650F6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E38F2A3-D6F6-DC69-1822-D4EC397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5D0A786-FB37-CA1C-2DD5-470CBB756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F8F8AC4-0AEB-CCEF-41A6-8A3EF8333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0B006AC-F198-F6DF-16D1-2ACF7F447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058ED7F-7FAA-6D60-BCF7-1D23969AD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8BC11E-C89F-7DBB-1A4A-8C5B80694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9835702-8817-28A9-5490-253307248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85C63C32-7184-7C14-D218-F696D8DE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8991DEC-780A-4393-1BB8-4BC604172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1B21E1BA-7891-77B6-C2F8-467461AA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44535A4-B4CB-6A93-E077-C653B537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6814C4-2ABE-EF2F-E87F-613D7BC01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C97D744-F31E-7339-1A1E-7A468A158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C810F9C-A3C7-CB40-8AE6-9747245D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213C4D35-E8BA-50E4-2C05-369BEAB3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9CDB37A-7C52-8C8A-92EC-BB5BB5243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5B4B5E1-A684-7EFE-7883-D46975CB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8705BE-8022-EB28-C1E5-4B51D7D36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0DC78E9-FC67-1CE0-340E-8D0A0FD2F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A9FAF3A-6D14-C5BC-40CA-19DA23E18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D7FB7DC1-5646-6903-7089-56A32A05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4BEF1ED-D513-FBD2-3518-06AEFCF61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F0C594E8-F565-951D-5152-A2A20C61F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766B431-499D-0870-B17A-BC8CF5E66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97C4C54-1E1D-ADEB-E9BA-61AB9E52E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D2985-513A-7297-6976-0131662E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Conclusão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39071B-B7D1-B65C-B5B8-937A3A6AF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4219A7A-3341-13AD-1C64-5AA7AA25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0254D9A2-0090-69E1-0335-43EF3FE0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F6BD649F-A13E-89F7-250E-A0AB64A54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528D5A9-B348-A7A8-3394-C01016BA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43BE797F-7B8B-24B2-6A6F-2A171A1D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91FC59FB-C87E-2806-15BC-D3F1255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A2C47913-D373-57A4-7F2A-C3A4EA12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C95AA89-7E11-1EEC-6891-6C400805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BC8559A-0132-2FD0-C61E-FF6E7A8E9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5C04A0B-BE7A-2BB4-7A37-5DB1A7262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748B7-A34C-3A4E-D31A-17C86395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877" y="1904999"/>
            <a:ext cx="9545536" cy="4088921"/>
          </a:xfrm>
        </p:spPr>
        <p:txBody>
          <a:bodyPr>
            <a:normAutofit fontScale="92500"/>
          </a:bodyPr>
          <a:lstStyle/>
          <a:p>
            <a:r>
              <a:rPr lang="pt-PT" dirty="0"/>
              <a:t>Sistemas de bases de dados são mais complexos do que inicialmente pensavamos</a:t>
            </a:r>
          </a:p>
          <a:p>
            <a:r>
              <a:rPr lang="pt-PT" dirty="0"/>
              <a:t>Inicialmente tivemos alguns problemas em avançar com o projeto</a:t>
            </a:r>
          </a:p>
          <a:p>
            <a:r>
              <a:rPr lang="pt-PT" dirty="0"/>
              <a:t>Este projeto permitiu extender o nosso conhecimento de bases de dados e ganhar a noção da importância de optimização</a:t>
            </a:r>
          </a:p>
          <a:p>
            <a:r>
              <a:rPr lang="pt-PT" dirty="0"/>
              <a:t>Ferramentas como </a:t>
            </a:r>
            <a:r>
              <a:rPr lang="pt-PT" b="1" dirty="0"/>
              <a:t>Git</a:t>
            </a:r>
            <a:r>
              <a:rPr lang="pt-PT" dirty="0"/>
              <a:t> e </a:t>
            </a:r>
            <a:r>
              <a:rPr lang="pt-PT" b="1" dirty="0"/>
              <a:t>GitHub </a:t>
            </a:r>
            <a:r>
              <a:rPr lang="pt-PT" dirty="0"/>
              <a:t>foram indispensáveis</a:t>
            </a:r>
          </a:p>
          <a:p>
            <a:r>
              <a:rPr lang="pt-PT" dirty="0"/>
              <a:t>Possíveis melhorias através de </a:t>
            </a:r>
            <a:r>
              <a:rPr lang="pt-PT" i="1" dirty="0"/>
              <a:t>machine learning</a:t>
            </a:r>
            <a:endParaRPr lang="pt-PT" dirty="0"/>
          </a:p>
          <a:p>
            <a:r>
              <a:rPr lang="pt-PT" dirty="0"/>
              <a:t>Seria interessante conseguir integrar em sistemas reais, por exemplo, sensores</a:t>
            </a:r>
          </a:p>
        </p:txBody>
      </p:sp>
    </p:spTree>
    <p:extLst>
      <p:ext uri="{BB962C8B-B14F-4D97-AF65-F5344CB8AC3E}">
        <p14:creationId xmlns:p14="http://schemas.microsoft.com/office/powerpoint/2010/main" val="381351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0D732-B55B-0A0C-78EC-EDE6D84D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2E43E5-9908-BF14-7C12-622D6D7E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6B0C65-BCFB-15B2-76A8-CA92B24B2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10C7A27-FFF9-0664-FF5B-DF5B7968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B85F128-60DD-96DC-CFD5-B45ACC77D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AD4824F-E189-C652-430F-98C6E0150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62BA78-A4FE-09B1-30DC-27367BF28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9710F86-5636-52E6-3D05-51C24098D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191D6-5E26-5326-901E-5FAF5765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54C80B5-7D5A-1D07-75E5-AE0FED0E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8D4C18E-201A-1844-A762-0BB0E508C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680F174-65BA-6604-2FDB-1A760EC8F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EDC06F0-C2B6-593C-F450-9FFD2AC6E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2A7357C-D194-503F-F49A-4A2EFB09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FB48E87-7475-DE82-7A1E-537F25DA0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D9BFDA7-BAD7-28A5-19D0-8E6D24B7C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F18CADC-385B-A5C2-2B45-B9178512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AC3E383-229E-A04D-D65C-5EBB830B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6302AC1-546B-3959-A2FD-3660616EA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77E4A05-B9CA-7CDE-98D7-9512A1AD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BA2040BA-3940-1EE5-6CFA-E806231A3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D8079E0-9259-22CA-3B3E-BCA16E10F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6C294A3-ECE5-FE6B-BA75-F51950E49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0FCEE93-55EC-2A24-591B-06129AB97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E20ADA-B5BC-5592-04DD-5D501F1A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96650D2-0756-4BFD-0849-9091B2CE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D1774C27-5B6A-915D-1464-D771B7D1A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F13C875-FA94-85AB-F0D3-79CC25A20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2B989F5-96A6-4E97-43A3-83EAA22C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E886277-5D33-3F40-B082-486D89CDA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4F3EE90-F7EF-7AA9-1B92-D88061569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A7EF6F-234A-F02A-4236-BE00AAEB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i="1" dirty="0"/>
              <a:t>Links</a:t>
            </a:r>
            <a:r>
              <a:rPr lang="pt-PT" dirty="0"/>
              <a:t> Importantes</a:t>
            </a:r>
            <a:endParaRPr lang="pt-PT" sz="4000" i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E44536-1B8C-7B68-7CE9-591724E4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4A2094D-8945-97D7-A734-4A65792A2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AE67B7CD-5572-3F46-9206-F34154D7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F12E33D-9EC2-0658-7CC9-70943C817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A240F6A-19F3-9E19-D6AD-B575AF954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513377F-64A2-2BAC-6BAC-BF821AEE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DA9F834-F3D2-8C7F-1647-FAED4DF30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673E420-C676-46EA-FFC5-2603A2FB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AC3A8C6-EA29-8C42-FC26-128FD879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B4DD8DF-14D0-B9AE-6DA1-1D376D588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95BAEBC7-FD58-C57B-A424-209CB3504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Marcador de Posição de Conteúdo 1">
            <a:extLst>
              <a:ext uri="{FF2B5EF4-FFF2-40B4-BE49-F238E27FC236}">
                <a16:creationId xmlns:a16="http://schemas.microsoft.com/office/drawing/2014/main" id="{9D467C88-7B79-F1DD-7FAD-C60D0DA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54171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Risinglight</a:t>
            </a:r>
          </a:p>
          <a:p>
            <a:pPr lvl="1" rtl="0"/>
            <a:r>
              <a:rPr lang="pt-PT" dirty="0">
                <a:solidFill>
                  <a:srgbClr val="355D7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https://github.com/risinglightdb/risinglight</a:t>
            </a:r>
            <a:endParaRPr lang="pt-PT" dirty="0">
              <a:solidFill>
                <a:srgbClr val="355D7E"/>
              </a:solidFill>
            </a:endParaRPr>
          </a:p>
          <a:p>
            <a:r>
              <a:rPr lang="pt-PT" dirty="0"/>
              <a:t>Biblioteca Egg</a:t>
            </a:r>
          </a:p>
          <a:p>
            <a:pPr lvl="1" rtl="0"/>
            <a:r>
              <a:rPr lang="pt-PT" dirty="0">
                <a:solidFill>
                  <a:srgbClr val="355D7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https://github.com/egraphs-good/egg</a:t>
            </a:r>
            <a:endParaRPr lang="pt-PT" dirty="0">
              <a:solidFill>
                <a:srgbClr val="355D7E"/>
              </a:solidFill>
            </a:endParaRPr>
          </a:p>
          <a:p>
            <a:r>
              <a:rPr lang="pt-PT" dirty="0"/>
              <a:t>Repositório de GitHub</a:t>
            </a:r>
          </a:p>
          <a:p>
            <a:pPr lvl="1"/>
            <a:r>
              <a:rPr lang="pt-PT" dirty="0">
                <a:solidFill>
                  <a:srgbClr val="355D7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https://github.com/Blackparkd/risinglight</a:t>
            </a:r>
            <a:endParaRPr lang="pt-PT" dirty="0">
              <a:solidFill>
                <a:srgbClr val="355D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47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57F20-7207-1ADE-8286-A6979492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C9E0F4D-9D3F-C67B-A147-D1C33AE3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BF60D5-BEA3-5D96-A2B8-FF727A6A2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76585A-EE4D-A242-1F25-67F1BE17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6E054AF-4E38-DB4B-1C9F-3DDD6645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D89D7F5-7BFE-5416-015C-46770E8C6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33D3E63-AE23-077C-97F1-F695DAF8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B6D3847-2A4F-8EA4-6720-BB680D25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DF74E03-66A1-E0C7-FA48-05C6D83C4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42A3FCC-8099-526E-FFE3-B27D8AA01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65B4DB-8D6B-61F5-49D0-813A4B854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558C1E7-3A13-A3FA-9750-6FA5A90E4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9D1999B-7C8D-21D9-D19C-40189D64F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A3D3E76-2F9F-CE7B-4A40-B5082694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D3FDED2-1801-157D-52EC-E65EE421C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B164639-418A-E0E2-7B0D-3A96A172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BEDF790-C0D9-617E-E7C6-C9F79FD73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8A792BC-63DF-F079-918B-F1DA95E34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83D0712-F63C-F043-9D95-20F0A4882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70B521B-CAA4-2D12-3C76-D4E60907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851593A-867A-D25F-29EA-67E6045E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BDE5D06-76C3-C314-E4D5-FD815C26F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5D7B67C-559D-7668-5CBF-657C5EAC4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FF90F4C-7CD3-EE05-F217-9F6B2C23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6B61F34-44E0-CAFE-F199-8355021C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2B64727-A137-698E-AB4E-F2EDCB88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537AC11-6500-B6A3-3D44-75481C12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A660BDB-9D2D-DD8E-EC1D-179B9F23A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58D15DC4-42B3-A342-F71B-FDE4369C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EE8E452-13DD-4A46-E8E6-045F6055F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6A563AD-1445-56D8-FCAE-40D53F81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3C5EA-B0D7-35C2-8555-B346B9B7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Descrição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DEB29B-B1A1-D866-85B9-48100002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1928EE7-6F12-C778-7F8F-EB51A2E02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CDA44E8-F3EB-A142-CB6D-D87B3079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808558A-3791-0E44-326F-538B583E5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9102360-776F-71FF-4D7A-5030FD069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F6DD88F-D190-109A-50DD-1D0CCCF59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927194A7-F7FC-A5F3-D8E3-17CD28067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8709F77-8E9B-C97A-1405-E4294315F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B5181A6-F989-FC10-5330-76925141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26BEE2B-38DC-6F3D-A461-C7F584175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88A6F31-804F-855D-00C6-CEAF1C72F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7" name="Marcador de Posição de Conteúdo 1">
            <a:extLst>
              <a:ext uri="{FF2B5EF4-FFF2-40B4-BE49-F238E27FC236}">
                <a16:creationId xmlns:a16="http://schemas.microsoft.com/office/drawing/2014/main" id="{14D5AB1D-D1FC-7502-EC68-9044FA3C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541714"/>
          </a:xfrm>
        </p:spPr>
        <p:txBody>
          <a:bodyPr rtlCol="0"/>
          <a:lstStyle/>
          <a:p>
            <a:pPr marL="0" indent="0" rtl="0">
              <a:buNone/>
            </a:pPr>
            <a:r>
              <a:rPr lang="pt-PT" dirty="0"/>
              <a:t>O desenvolvimento do projeto passou pelos seguintes pontos principais:</a:t>
            </a:r>
          </a:p>
          <a:p>
            <a:pPr rtl="0"/>
            <a:r>
              <a:rPr lang="pt-PT" dirty="0"/>
              <a:t>Familiarização com as ferramentas e com a base de dados educacional </a:t>
            </a:r>
            <a:r>
              <a:rPr lang="pt-PT" b="1" i="1" dirty="0"/>
              <a:t>Risinglight</a:t>
            </a:r>
          </a:p>
          <a:p>
            <a:pPr rtl="0"/>
            <a:r>
              <a:rPr lang="pt-PT" dirty="0"/>
              <a:t>Inserção de instruções </a:t>
            </a:r>
            <a:r>
              <a:rPr lang="pt-PT" i="1" dirty="0"/>
              <a:t>print </a:t>
            </a:r>
            <a:r>
              <a:rPr lang="pt-PT" dirty="0"/>
              <a:t>no ficheiro </a:t>
            </a:r>
            <a:r>
              <a:rPr lang="pt-PT" b="1" i="1" dirty="0"/>
              <a:t>optimizer.rs</a:t>
            </a:r>
          </a:p>
          <a:p>
            <a:pPr rtl="0"/>
            <a:r>
              <a:rPr lang="pt-PT" dirty="0"/>
              <a:t>Criação de ficheiros </a:t>
            </a:r>
            <a:r>
              <a:rPr lang="pt-PT" i="1" dirty="0"/>
              <a:t>csv </a:t>
            </a:r>
            <a:r>
              <a:rPr lang="pt-PT" dirty="0"/>
              <a:t>para guardar a informação necessária</a:t>
            </a:r>
          </a:p>
          <a:p>
            <a:pPr rtl="0"/>
            <a:r>
              <a:rPr lang="pt-PT" dirty="0"/>
              <a:t>Geração de representações visuais para mostrar os 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179735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25760-C08E-C359-96EB-DBA5B251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8F22A1-D773-3850-2BE3-BA1A75A52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695F93A8-52B5-0E93-E2BC-303893696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D0048CBD-0BC4-6799-B203-484641CE0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 Diagonal Corner Rectangle 7">
            <a:extLst>
              <a:ext uri="{FF2B5EF4-FFF2-40B4-BE49-F238E27FC236}">
                <a16:creationId xmlns:a16="http://schemas.microsoft.com/office/drawing/2014/main" id="{74AF6E52-0C32-0620-711C-41A22250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82B141-5408-A26F-C32E-3E6BB00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0F4A1062-3AB4-5491-E3B9-97BDFE789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C2F8C443-19EE-91AC-8080-99552A196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DFC35DEB-B49F-2532-53A6-6604F32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E7A70B7D-B6F4-81FC-846E-32871BBFB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AB570459-A507-160C-8AAF-205575A7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1591644C-D2ED-72ED-CBD8-97E6D8653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004F7CD6-29AF-674B-86B0-AFAC90DC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C748EB70-7DDC-0650-BB01-92B12DF0F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CBB1665A-61B8-9EE0-2D8E-24FD9AF8D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F62444DE-D163-0687-780D-925427ACE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AAE79411-464D-20A8-3474-431250F9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003C39BC-2AF3-EDBE-E174-9D72350BF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4567E44E-F013-1E1C-9D92-8030F44A9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F21786BA-0048-AA23-13E3-4FFB8B632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90F18AA6-603E-A422-E832-4A0EFEEA6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28391E05-870D-1751-AAB8-11D584284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EE7A230D-CF01-F8E0-E341-47C9047C0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891380DB-E2A3-CD94-2562-CBF605FA0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C104EE29-D2C9-F084-DD94-43F6FD318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9FEC9D65-4A27-FB58-4DD4-7A84719EE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AD50A90-3253-81D8-A6E7-18C6F9CB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rgbClr val="FFFFFF"/>
                </a:solidFill>
              </a:rPr>
              <a:t>Análise de optimizadores sql</a:t>
            </a:r>
            <a:endParaRPr lang="pt-PT" sz="44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0252C96-5099-01AD-3149-204230CB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Universidade do minho</a:t>
            </a:r>
          </a:p>
          <a:p>
            <a:pPr algn="ctr"/>
            <a:r>
              <a:rPr lang="pt-BR" dirty="0">
                <a:solidFill>
                  <a:schemeClr val="bg2"/>
                </a:solidFill>
              </a:rPr>
              <a:t>Uc de projeCto</a:t>
            </a:r>
            <a:endParaRPr lang="pt-PT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D1C39-E78D-8FDD-258C-B6972F110777}"/>
              </a:ext>
            </a:extLst>
          </p:cNvPr>
          <p:cNvSpPr txBox="1"/>
          <p:nvPr/>
        </p:nvSpPr>
        <p:spPr>
          <a:xfrm>
            <a:off x="3558805" y="5551772"/>
            <a:ext cx="5074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PT" dirty="0"/>
              <a:t>Eduardo Pereira </a:t>
            </a:r>
            <a:r>
              <a:rPr lang="pt-PT" dirty="0">
                <a:latin typeface="Calibri" panose="020F0502020204030204" pitchFamily="34" charset="0"/>
              </a:rPr>
              <a:t>| </a:t>
            </a:r>
            <a:r>
              <a:rPr lang="pt-PT" dirty="0"/>
              <a:t>Tomás Meireles </a:t>
            </a:r>
            <a:r>
              <a:rPr lang="pt-PT" dirty="0">
                <a:latin typeface="Calibri" panose="020F0502020204030204" pitchFamily="34" charset="0"/>
              </a:rPr>
              <a:t>| </a:t>
            </a:r>
            <a:r>
              <a:rPr lang="pt-PT" dirty="0"/>
              <a:t>Tiago Fernandes</a:t>
            </a:r>
          </a:p>
          <a:p>
            <a:pPr rtl="0"/>
            <a:r>
              <a:rPr lang="pt-PT" sz="1200" dirty="0"/>
              <a:t>              A70619</a:t>
            </a:r>
            <a:r>
              <a:rPr lang="pt-PT" sz="1200" dirty="0">
                <a:latin typeface="Calibri" panose="020F0502020204030204" pitchFamily="34" charset="0"/>
              </a:rPr>
              <a:t>		</a:t>
            </a:r>
            <a:r>
              <a:rPr lang="pt-PT" sz="1200" dirty="0"/>
              <a:t>     A100106</a:t>
            </a:r>
            <a:r>
              <a:rPr lang="pt-PT" sz="1200" dirty="0">
                <a:latin typeface="Calibri" panose="020F0502020204030204" pitchFamily="34" charset="0"/>
              </a:rPr>
              <a:t>		             </a:t>
            </a:r>
            <a:r>
              <a:rPr lang="pt-PT" sz="1200" dirty="0"/>
              <a:t>A98983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F067D3-2472-FE05-202B-463F96A267DB}"/>
              </a:ext>
            </a:extLst>
          </p:cNvPr>
          <p:cNvSpPr txBox="1"/>
          <p:nvPr/>
        </p:nvSpPr>
        <p:spPr>
          <a:xfrm>
            <a:off x="5645203" y="5167795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Grupo 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E8651B-6F37-19AC-A19D-EF4BCBD44EE0}"/>
              </a:ext>
            </a:extLst>
          </p:cNvPr>
          <p:cNvSpPr txBox="1"/>
          <p:nvPr/>
        </p:nvSpPr>
        <p:spPr>
          <a:xfrm>
            <a:off x="5513452" y="6239523"/>
            <a:ext cx="1165095" cy="3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30/05/2025</a:t>
            </a:r>
          </a:p>
        </p:txBody>
      </p:sp>
    </p:spTree>
    <p:extLst>
      <p:ext uri="{BB962C8B-B14F-4D97-AF65-F5344CB8AC3E}">
        <p14:creationId xmlns:p14="http://schemas.microsoft.com/office/powerpoint/2010/main" val="1349413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ABA14-F5CC-4B43-8F66-5D26D72C4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BEF87D-DD10-9B0C-0A13-BDA43A34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72EA99-DA00-885E-43A6-94154B8B5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6AC75B-417D-FD5F-5927-E2DF66D9D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4FADA3A-E047-BE00-1218-CC3F52DD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8C459CD-EA4B-A810-55B1-DDCEF3129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9DFB58A-5F24-A769-C15B-8E0510A25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F4B0279-6B05-5AFD-D5D0-C30360325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AAC480-8ADF-A968-9052-78D93271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C16839F-A450-46C0-403B-3E5EB633E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3FFDAAC-39D3-BED3-2D97-6CC6A16D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8EFFA8A-0801-3BAF-B030-2361E791D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842E657-47C3-A809-41AD-C6A4990B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7CF5B37-F59E-AC7F-C924-A6DD8B1C2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62E9907-0628-AB9A-3965-1D9F27EBD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40A5CB59-DF42-BBEF-BEB7-7E59D17C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D753AE5-244A-2E10-EA6E-3FA7EEC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5243589-7459-049B-7DCF-886D70C55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9C4C2B3-A1C2-45D5-DCA2-C49D4B280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6F0FAF6-B412-5A75-091A-7C454E75A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636CD0B-0893-64F1-8439-85EFA7F5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7B27089-E5F6-978A-047D-6A8129FF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598C8D7-01BF-79A5-441E-29161581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25F7A5-8857-6ECD-4819-6958DEA9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47348A0-16F4-ABBC-7619-C17DA530A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630D330D-517B-3579-B838-F43B741F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DAC84EB-48F3-1BED-4D86-B39BF161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50BB4E0-0E40-229E-59B8-2542ABCEC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CA666F6-50B5-FE95-08A1-4EDCAD730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DD56203-3C5E-093A-6DF7-2C65F44A4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D2B7351-CCC2-19FA-62FC-20354B290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89E85-84B8-9DAC-F1A2-3EE2DDA3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Processo</a:t>
            </a:r>
            <a:r>
              <a:rPr lang="en-US" sz="3600" dirty="0"/>
              <a:t> de </a:t>
            </a:r>
            <a:r>
              <a:rPr lang="en-US" sz="3600" dirty="0" err="1"/>
              <a:t>optimização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9E8C8A-193B-2D0C-5557-40A4E308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7C215C75-6C6B-1023-5C88-D341A7455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EF127C1A-1282-49C3-B7B8-15FF151BF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8F7A1AF-3C4A-8215-7652-C224FE4DE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9FED046-6159-BCF4-E302-C4CD43D81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B7BDBA4-8CAA-7633-485A-3739EEF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2945D2D-10C3-25A2-FA05-E1B71152E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1E1A30A-28E7-B16C-8458-D4E6A2F21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B7BFC36-0F4C-A17F-5D13-CD1EDA89D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A29705F-73DE-9005-5B2D-BEA2DFCC2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9465C2F4-141C-7A77-9087-28F10A3FD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Marcador de Posição de Conteúdo 1">
            <a:extLst>
              <a:ext uri="{FF2B5EF4-FFF2-40B4-BE49-F238E27FC236}">
                <a16:creationId xmlns:a16="http://schemas.microsoft.com/office/drawing/2014/main" id="{E0492CBE-4B62-AC80-8747-3AF25EDD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85" y="2249487"/>
            <a:ext cx="983834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</a:pPr>
            <a:r>
              <a:rPr lang="en-US" sz="1700" dirty="0">
                <a:latin typeface="+mn-lt"/>
              </a:rPr>
              <a:t>De SQL para </a:t>
            </a:r>
            <a:r>
              <a:rPr lang="en-US" sz="1700" dirty="0" err="1">
                <a:latin typeface="+mn-lt"/>
              </a:rPr>
              <a:t>uma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expressão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relacional</a:t>
            </a:r>
            <a:endParaRPr lang="en-US" sz="1700" dirty="0">
              <a:latin typeface="+mn-lt"/>
            </a:endParaRPr>
          </a:p>
          <a:p>
            <a:pPr lvl="1" indent="-228600" defTabSz="914400">
              <a:lnSpc>
                <a:spcPct val="110000"/>
              </a:lnSpc>
            </a:pPr>
            <a:r>
              <a:rPr lang="en-US" sz="1700" dirty="0">
                <a:latin typeface="+mn-lt"/>
              </a:rPr>
              <a:t>A query é </a:t>
            </a:r>
            <a:r>
              <a:rPr lang="en-US" sz="1700" dirty="0" err="1">
                <a:latin typeface="+mn-lt"/>
              </a:rPr>
              <a:t>traduzida</a:t>
            </a:r>
            <a:r>
              <a:rPr lang="en-US" sz="1700" dirty="0">
                <a:latin typeface="+mn-lt"/>
              </a:rPr>
              <a:t> para </a:t>
            </a:r>
            <a:r>
              <a:rPr lang="en-US" sz="1700" dirty="0" err="1">
                <a:latin typeface="+mn-lt"/>
              </a:rPr>
              <a:t>uma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expressão</a:t>
            </a:r>
            <a:r>
              <a:rPr lang="en-US" sz="1700" dirty="0">
                <a:latin typeface="+mn-lt"/>
              </a:rPr>
              <a:t> com </a:t>
            </a:r>
            <a:r>
              <a:rPr lang="en-US" sz="1700" dirty="0" err="1">
                <a:latin typeface="+mn-lt"/>
              </a:rPr>
              <a:t>vários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nodos</a:t>
            </a:r>
            <a:endParaRPr lang="en-US" sz="1700" dirty="0">
              <a:latin typeface="+mn-lt"/>
            </a:endParaRPr>
          </a:p>
          <a:p>
            <a:pPr indent="-228600" defTabSz="914400">
              <a:lnSpc>
                <a:spcPct val="110000"/>
              </a:lnSpc>
            </a:pPr>
            <a:r>
              <a:rPr lang="en-US" sz="1700" dirty="0">
                <a:latin typeface="+mn-lt"/>
              </a:rPr>
              <a:t>Conjuntos de </a:t>
            </a:r>
            <a:r>
              <a:rPr lang="en-US" sz="1700" dirty="0" err="1">
                <a:latin typeface="+mn-lt"/>
              </a:rPr>
              <a:t>regras</a:t>
            </a:r>
            <a:r>
              <a:rPr lang="en-US" sz="1700" dirty="0">
                <a:latin typeface="+mn-lt"/>
              </a:rPr>
              <a:t> para </a:t>
            </a:r>
            <a:r>
              <a:rPr lang="en-US" sz="1700" dirty="0" err="1">
                <a:latin typeface="+mn-lt"/>
              </a:rPr>
              <a:t>gerar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planos</a:t>
            </a:r>
            <a:r>
              <a:rPr lang="en-US" sz="1700" dirty="0">
                <a:latin typeface="+mn-lt"/>
              </a:rPr>
              <a:t> de </a:t>
            </a:r>
            <a:r>
              <a:rPr lang="en-US" sz="1700" dirty="0" err="1">
                <a:latin typeface="+mn-lt"/>
              </a:rPr>
              <a:t>execução</a:t>
            </a:r>
            <a:r>
              <a:rPr lang="en-US" sz="1700" dirty="0">
                <a:latin typeface="+mn-lt"/>
              </a:rPr>
              <a:t> alternativos</a:t>
            </a:r>
          </a:p>
          <a:p>
            <a:pPr lvl="1" indent="-228600" defTabSz="914400">
              <a:lnSpc>
                <a:spcPct val="110000"/>
              </a:lnSpc>
            </a:pPr>
            <a:r>
              <a:rPr lang="en-US" sz="1700" dirty="0" err="1">
                <a:latin typeface="+mn-lt"/>
              </a:rPr>
              <a:t>Várias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alternativas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significa</a:t>
            </a:r>
            <a:r>
              <a:rPr lang="en-US" sz="1700" dirty="0">
                <a:latin typeface="+mn-lt"/>
              </a:rPr>
              <a:t> que se </a:t>
            </a:r>
            <a:r>
              <a:rPr lang="en-US" sz="1700" dirty="0" err="1">
                <a:latin typeface="+mn-lt"/>
              </a:rPr>
              <a:t>pode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escolher</a:t>
            </a:r>
            <a:r>
              <a:rPr lang="en-US" sz="1700" dirty="0">
                <a:latin typeface="+mn-lt"/>
              </a:rPr>
              <a:t> a </a:t>
            </a:r>
            <a:r>
              <a:rPr lang="en-US" sz="1700" dirty="0" err="1">
                <a:latin typeface="+mn-lt"/>
              </a:rPr>
              <a:t>melhor</a:t>
            </a:r>
            <a:r>
              <a:rPr lang="en-US" sz="1700" dirty="0">
                <a:latin typeface="+mn-lt"/>
              </a:rPr>
              <a:t> via para a </a:t>
            </a:r>
            <a:r>
              <a:rPr lang="en-US" sz="1700" dirty="0" err="1">
                <a:latin typeface="+mn-lt"/>
              </a:rPr>
              <a:t>optimização</a:t>
            </a:r>
            <a:endParaRPr lang="en-US" sz="1700" dirty="0">
              <a:latin typeface="+mn-lt"/>
            </a:endParaRPr>
          </a:p>
          <a:p>
            <a:pPr indent="-228600" defTabSz="914400">
              <a:lnSpc>
                <a:spcPct val="110000"/>
              </a:lnSpc>
            </a:pPr>
            <a:r>
              <a:rPr lang="en-US" sz="1700" dirty="0" err="1">
                <a:latin typeface="+mn-lt"/>
              </a:rPr>
              <a:t>Estimar</a:t>
            </a:r>
            <a:r>
              <a:rPr lang="en-US" sz="1700" dirty="0">
                <a:latin typeface="+mn-lt"/>
              </a:rPr>
              <a:t> o </a:t>
            </a:r>
            <a:r>
              <a:rPr lang="en-US" sz="1700" dirty="0" err="1">
                <a:latin typeface="+mn-lt"/>
              </a:rPr>
              <a:t>custo</a:t>
            </a:r>
            <a:r>
              <a:rPr lang="en-US" sz="1700" dirty="0">
                <a:latin typeface="+mn-lt"/>
              </a:rPr>
              <a:t> de </a:t>
            </a:r>
            <a:r>
              <a:rPr lang="en-US" sz="1700" dirty="0" err="1">
                <a:latin typeface="+mn-lt"/>
              </a:rPr>
              <a:t>cada</a:t>
            </a:r>
            <a:r>
              <a:rPr lang="en-US" sz="1700" dirty="0">
                <a:latin typeface="+mn-lt"/>
              </a:rPr>
              <a:t> plano</a:t>
            </a:r>
          </a:p>
          <a:p>
            <a:pPr lvl="1" indent="-228600" defTabSz="914400">
              <a:lnSpc>
                <a:spcPct val="110000"/>
              </a:lnSpc>
            </a:pPr>
            <a:r>
              <a:rPr lang="en-US" sz="1700" dirty="0">
                <a:latin typeface="+mn-lt"/>
              </a:rPr>
              <a:t>O </a:t>
            </a:r>
            <a:r>
              <a:rPr lang="en-US" sz="1700" dirty="0" err="1">
                <a:latin typeface="+mn-lt"/>
              </a:rPr>
              <a:t>optimizador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faz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uma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estimativa</a:t>
            </a:r>
            <a:r>
              <a:rPr lang="en-US" sz="1700" dirty="0">
                <a:latin typeface="+mn-lt"/>
              </a:rPr>
              <a:t> do </a:t>
            </a:r>
            <a:r>
              <a:rPr lang="en-US" sz="1700" dirty="0" err="1">
                <a:latin typeface="+mn-lt"/>
              </a:rPr>
              <a:t>custo</a:t>
            </a:r>
            <a:r>
              <a:rPr lang="en-US" sz="1700" dirty="0">
                <a:latin typeface="+mn-lt"/>
              </a:rPr>
              <a:t> de </a:t>
            </a:r>
            <a:r>
              <a:rPr lang="en-US" sz="1700" dirty="0" err="1">
                <a:latin typeface="+mn-lt"/>
              </a:rPr>
              <a:t>cada</a:t>
            </a:r>
            <a:r>
              <a:rPr lang="en-US" sz="1700" dirty="0">
                <a:latin typeface="+mn-lt"/>
              </a:rPr>
              <a:t> plano </a:t>
            </a:r>
            <a:r>
              <a:rPr lang="en-US" sz="1700" dirty="0" err="1">
                <a:latin typeface="+mn-lt"/>
              </a:rPr>
              <a:t>disponível</a:t>
            </a:r>
            <a:endParaRPr lang="en-US" sz="1700" dirty="0">
              <a:latin typeface="+mn-lt"/>
            </a:endParaRPr>
          </a:p>
          <a:p>
            <a:pPr indent="-228600" defTabSz="914400">
              <a:lnSpc>
                <a:spcPct val="110000"/>
              </a:lnSpc>
            </a:pPr>
            <a:r>
              <a:rPr lang="en-US" sz="1700" dirty="0" err="1">
                <a:latin typeface="+mn-lt"/>
              </a:rPr>
              <a:t>Escolha</a:t>
            </a:r>
            <a:r>
              <a:rPr lang="en-US" sz="1700" dirty="0">
                <a:latin typeface="+mn-lt"/>
              </a:rPr>
              <a:t> do plano com </a:t>
            </a:r>
            <a:r>
              <a:rPr lang="en-US" sz="1700" dirty="0" err="1">
                <a:latin typeface="+mn-lt"/>
              </a:rPr>
              <a:t>menos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custo</a:t>
            </a:r>
            <a:endParaRPr lang="en-US" sz="1700" dirty="0">
              <a:latin typeface="+mn-lt"/>
            </a:endParaRPr>
          </a:p>
          <a:p>
            <a:pPr lvl="1" indent="-228600" defTabSz="914400">
              <a:lnSpc>
                <a:spcPct val="110000"/>
              </a:lnSpc>
            </a:pPr>
            <a:r>
              <a:rPr lang="en-US" sz="1700" dirty="0">
                <a:latin typeface="+mn-lt"/>
              </a:rPr>
              <a:t>O plano </a:t>
            </a:r>
            <a:r>
              <a:rPr lang="en-US" sz="1700" dirty="0" err="1">
                <a:latin typeface="+mn-lt"/>
              </a:rPr>
              <a:t>cujo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custo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estimado</a:t>
            </a:r>
            <a:r>
              <a:rPr lang="en-US" sz="1700" dirty="0">
                <a:latin typeface="+mn-lt"/>
              </a:rPr>
              <a:t> é </a:t>
            </a:r>
            <a:r>
              <a:rPr lang="en-US" sz="1700" dirty="0" err="1">
                <a:latin typeface="+mn-lt"/>
              </a:rPr>
              <a:t>menor</a:t>
            </a:r>
            <a:r>
              <a:rPr lang="en-US" sz="1700" dirty="0">
                <a:latin typeface="+mn-lt"/>
              </a:rPr>
              <a:t> é o plano </a:t>
            </a:r>
            <a:r>
              <a:rPr lang="en-US" sz="1700" dirty="0" err="1">
                <a:latin typeface="+mn-lt"/>
              </a:rPr>
              <a:t>escolhido</a:t>
            </a:r>
            <a:r>
              <a:rPr lang="en-US" sz="1700" dirty="0">
                <a:latin typeface="+mn-lt"/>
              </a:rPr>
              <a:t> para </a:t>
            </a:r>
            <a:r>
              <a:rPr lang="en-US" sz="1700" dirty="0" err="1">
                <a:latin typeface="+mn-lt"/>
              </a:rPr>
              <a:t>seguir</a:t>
            </a:r>
            <a:r>
              <a:rPr lang="en-US" sz="1700" dirty="0">
                <a:latin typeface="+mn-lt"/>
              </a:rPr>
              <a:t> para a </a:t>
            </a:r>
            <a:r>
              <a:rPr lang="en-US" sz="1700" dirty="0" err="1">
                <a:latin typeface="+mn-lt"/>
              </a:rPr>
              <a:t>próxima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etapa</a:t>
            </a: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492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AB55E-9277-E6B8-F02E-B05003FC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07C89-85AE-2C4C-D6B1-CF57DE335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886AB3-50F5-9176-474A-2E1D06845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9C66B76-BEE1-EF00-D5B1-3AE940BB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9D3575D-6F2D-A4E8-40FE-2C1A12D98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D919B94-3380-4A5B-92DE-5DCDEFE2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21B6CC1-A028-A8FA-28D8-2AD998F1B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EBC86FA-8A51-091F-A1ED-FDAD14BB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9B5083A-FBF4-A99A-4E39-2A088AB6E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0A41D42-5A17-C094-26E1-5AAB0EECF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6A52083-D93D-C4E5-8823-7FF22D7B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E7EE2CA-97B2-E2DE-A841-832D165AB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0833398-B27B-C11A-4DD2-3DF553806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1860B9C-B997-1884-7ECB-AA1D86277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C058D0C-48D1-8F57-F78F-985D907DE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969D571-6551-CEB1-4E58-64BFEB5A0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EBD91AE-AFBA-C8E4-3FA9-C2A89229D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2D103DF-D44C-20B5-D931-63616CA0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CBE0808-57D5-11A8-8E54-027404BC3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149963A-59AB-10C4-5A8C-2650E4B5A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F1D26D5-65B8-11B3-75DD-71C70B91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93EAAC0-D1E8-FD1E-3E8F-AB5F3AEE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684857F-8E73-94CD-5D4A-B37B58A8F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12F0B3E-BEF2-0886-D0D5-90D97BBA8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BC52907-33EF-DACE-AF57-8A698E46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CC53E8C-7ADC-AB79-44A9-45F10FE9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2B890BD-C4E6-F5A2-B4F7-5F7FBE0F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C1A25A-9208-25A7-4290-ED2ABDE23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FB1C3076-8E27-F1E0-2D31-3862F8F1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AF4B4F4-BCCB-9AFD-D084-E58255D9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2A4AA45-A179-152D-7D0E-8240AB07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EC0A7-5AD1-3DA3-96A4-A5D99F53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Informação Capturada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ACC499-1E50-C203-D90E-46BCD3C09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237FE4F-F426-CF26-283D-6C90BA2EB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CF996558-89E7-7D5F-9F74-FE9BB4A38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84FA2C9-B82E-DC72-50C6-4B1554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0892C18B-5977-E2A5-BE7F-D2FA8A75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B3021CC-A726-44E6-E6A0-2418C5B71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EE03489-31F9-C249-8428-73B0913F5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153F99A-2CA9-22BE-7A69-FEDDB849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F44C99E-6977-4557-5E5B-3604D1474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DF664CB-FD61-B2FF-E255-DFE73D4B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D79A754F-7CCC-8DD5-BC71-0E7386F39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Marcador de Posição de Conteúdo 1">
            <a:extLst>
              <a:ext uri="{FF2B5EF4-FFF2-40B4-BE49-F238E27FC236}">
                <a16:creationId xmlns:a16="http://schemas.microsoft.com/office/drawing/2014/main" id="{27EEC383-00C9-13D6-56C1-9E0FE74B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541714"/>
          </a:xfrm>
        </p:spPr>
        <p:txBody>
          <a:bodyPr rtlCol="0"/>
          <a:lstStyle/>
          <a:p>
            <a:pPr rtl="0"/>
            <a:r>
              <a:rPr lang="pt-PT" dirty="0"/>
              <a:t>Variação de custo em todas as queries TPC-H</a:t>
            </a:r>
          </a:p>
          <a:p>
            <a:r>
              <a:rPr lang="pt-PT" dirty="0"/>
              <a:t>Número de nodos na expressão relacional</a:t>
            </a:r>
          </a:p>
          <a:p>
            <a:r>
              <a:rPr lang="pt-PT" dirty="0"/>
              <a:t>Grupos de expressões equivalentes geradas durante a optimização</a:t>
            </a:r>
          </a:p>
          <a:p>
            <a:r>
              <a:rPr lang="pt-PT" dirty="0"/>
              <a:t>Regras mais utilizadas numa certa etapa</a:t>
            </a:r>
          </a:p>
          <a:p>
            <a:r>
              <a:rPr lang="pt-PT" dirty="0"/>
              <a:t>Técnica específica: </a:t>
            </a:r>
            <a:r>
              <a:rPr lang="pt-PT" i="1" dirty="0"/>
              <a:t>merge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415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23A94-9462-C45A-73D4-468BAA34F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A968F0-B39A-969A-CE3D-5D82BAA9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31E84B-B830-3057-C6B2-DE71C1243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1D994D8-8C4A-DA60-5B97-A3D4D93E7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043A2CC7-68AC-F00D-9CF2-52566C69B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F0595F1-E6AF-BAF2-EF20-D7E2FECDE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56F17FD-EDF7-1B5A-8A83-AE0A4614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84478D-B8D0-69D1-06B3-4BE91C25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67762C7-E8A4-5AD8-3816-EE64E51A8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F74324C-778D-54EB-8509-10B4DCBDA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B891A0-5B08-9D69-E70F-6ADCFC2E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B6AA63-77EC-7858-AA94-31F7372F1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457A293-9DE4-7064-25DD-8DCE4E99C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CE625D0-F1C7-9EF2-E1AE-3E8F04D42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23F7149-A2C6-3AB3-3903-84A49068F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5832E2B5-1E9C-6F12-087C-0045DDE78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F3A49F8-3370-0A5C-2668-61D7BB8FF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84614DE-4D70-A85B-B362-B03BF43ED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8B51BE2-57FF-B2BE-2D01-72C1173D9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BCC460A-3723-AFF5-2FA8-41EA6CF7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BD2BF640-FC2A-737B-4AB1-A9D9EDFB1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9C3CC12-35DC-0668-C378-F44D4CD71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DCB6EB7-1BA1-EFCD-B3B4-AD0B01272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C2D6115-D115-4A56-C9F7-D425690E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C1FC75-F3F1-BCB1-1542-90D92991E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E686BDF3-556C-5C10-6F13-F8E93EE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05FCB66-A2F5-257C-7979-6DE072CD8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1633C48A-9D44-6A2E-E00F-B2E1F491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37E1666-BD03-A438-E1D3-2D8AB55F4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F83D09-7BE5-67FA-8C5C-1BD263464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244FD69-5D75-DC74-F1FA-7CDDDCF7B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1B9F1-BE0B-CA7C-1A05-6876DBB5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Regras diferentes para cada etapa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D49AB9-CF4C-4084-268D-BB2B7E19C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15140F8-2C7F-D65B-992B-45BF2FE9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98B92DFF-8760-64C9-A4E0-0D17F3149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A3C91C78-6BB4-2230-B69A-63DC6971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BD8C13AF-F8F7-77D0-220F-2F0D50A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73516C1-8FEB-4B33-9C18-3AAEE145C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8ECC060-DC97-DD31-CECB-60D0972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E838E7-227C-31B1-D43F-BB729773E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A0D9552-AC4C-34A0-DD02-97E52DB2E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579926B-E50E-C395-E0C8-9DC495EEA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B4C59C78-E649-1B1E-45C6-0620A043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5" name="Marcador de Posição de Conteúdo 1">
            <a:extLst>
              <a:ext uri="{FF2B5EF4-FFF2-40B4-BE49-F238E27FC236}">
                <a16:creationId xmlns:a16="http://schemas.microsoft.com/office/drawing/2014/main" id="{91756BDD-6A01-2BAC-9CC2-E7913415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541714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pt-PT" dirty="0"/>
              <a:t>Cada etapa tem um propósito diferente no processo de optimização</a:t>
            </a:r>
          </a:p>
          <a:p>
            <a:pPr rtl="0"/>
            <a:r>
              <a:rPr lang="pt-PT" dirty="0"/>
              <a:t>Etapa 1</a:t>
            </a:r>
          </a:p>
          <a:p>
            <a:pPr lvl="1" rtl="0"/>
            <a:r>
              <a:rPr lang="pt-PT" dirty="0"/>
              <a:t>Simplificação de expressões booleanas e transformação de subqueries</a:t>
            </a:r>
          </a:p>
          <a:p>
            <a:pPr rtl="0"/>
            <a:r>
              <a:rPr lang="pt-PT" dirty="0"/>
              <a:t>Etapa 2</a:t>
            </a:r>
          </a:p>
          <a:p>
            <a:pPr lvl="1"/>
            <a:r>
              <a:rPr lang="pt-PT" dirty="0"/>
              <a:t>Utilização de índices e filtração de colunas</a:t>
            </a:r>
          </a:p>
          <a:p>
            <a:pPr rtl="0"/>
            <a:r>
              <a:rPr lang="pt-PT" dirty="0"/>
              <a:t>Etapa 3</a:t>
            </a:r>
          </a:p>
          <a:p>
            <a:pPr lvl="1" rtl="0"/>
            <a:r>
              <a:rPr lang="pt-PT" dirty="0"/>
              <a:t>Re-ordenação de </a:t>
            </a:r>
            <a:r>
              <a:rPr lang="pt-PT" i="1" dirty="0"/>
              <a:t>joins</a:t>
            </a:r>
            <a:r>
              <a:rPr lang="pt-PT" dirty="0"/>
              <a:t> e utilização de </a:t>
            </a:r>
            <a:r>
              <a:rPr lang="pt-PT" i="1" dirty="0"/>
              <a:t>hash</a:t>
            </a:r>
            <a:endParaRPr lang="pt-PT" dirty="0"/>
          </a:p>
          <a:p>
            <a:pPr rtl="0"/>
            <a:r>
              <a:rPr lang="pt-PT" dirty="0"/>
              <a:t>Aplicação interativa</a:t>
            </a:r>
          </a:p>
          <a:p>
            <a:pPr lvl="1"/>
            <a:r>
              <a:rPr lang="pt-PT" dirty="0"/>
              <a:t>Regras aplicadas iterativamente dentro de cada etapa</a:t>
            </a:r>
          </a:p>
        </p:txBody>
      </p:sp>
    </p:spTree>
    <p:extLst>
      <p:ext uri="{BB962C8B-B14F-4D97-AF65-F5344CB8AC3E}">
        <p14:creationId xmlns:p14="http://schemas.microsoft.com/office/powerpoint/2010/main" val="354878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86D44-9275-32EE-2EDD-D14CAD92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657052-AEFC-9B73-6535-29C04E310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4F6618E-F475-4802-BCA7-D34EF54BC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CDF823-BEA5-DEE5-36EE-370CBA63F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DD4017-9681-44F2-5695-6CBEB57EE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4CE4A5-E111-B13C-D6AF-65ABA5647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FDDAD79-BA63-6176-A3B7-67E43FAA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4CEF578-C2C2-57B4-3CC1-6D4D2B694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8FE6C43-32CB-A5C1-78B1-272BA295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7AA83E9-6FD5-F08E-959F-4FB681A1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7FF4CE7-2CFF-8596-6CB0-58DDFFEDE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6C2798D-AEF1-53DF-2BE8-4725028A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E7E7FB8-6CB2-D7B6-3F52-296229F3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63E3368-4794-BB6A-46BB-046454A7C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3AE5F1-FCB4-4999-0D00-E5D10699A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ECA7BFAE-F942-8135-BDC1-0B3985D71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A5832E8-C240-4BCC-5A71-5E1194AE2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26AC223-F4D3-085D-75DA-DF6D192A3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E9EE275-429B-C0A4-731B-CAC6C023B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917A0FD-9DD5-53BC-D14E-FA39729A7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030CFC7C-F7F3-9124-63E9-D1040B952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4886517-EB77-51AC-008F-66C6C1EFA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B35C7DB-2A91-E1AA-32F5-57B6CE555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224E4FE-73AE-64BA-124A-AC2B02F0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0FD674F-A5D3-91B1-5125-C60155CC9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96CCF3C-1D32-0E47-EB3F-A4661145E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B10456A-0E96-57CA-5D40-DA9D54734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484A219-EA58-DB4D-FB8C-403E5C44E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003784E-D8BE-56A0-B831-32022281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516CC6D-2CA0-678B-7ABC-7A4828F56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496FF3A-FD2F-BA19-43A7-5C57D13A9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8214A5-AAA5-E894-9F6D-9931C0878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3FE7A8B-3938-7F24-0907-E321F0265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6DE47FF-0F8F-72CB-A404-22DDCAB37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90B1A8A-7FD2-A6B5-8527-3715EF020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3CDC32C-4B93-D3F7-B8E1-311AA4B0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B122795-6393-D972-B1B4-BDCA7A6F4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9252E6C0-B241-337D-6C63-9574F887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C052D2E-E861-76C1-1AD1-72FAD75D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002335A-CBE8-79E7-C04F-AA3B3DF03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099F506-21CB-5BBB-1A25-3B8B4C863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C9F3DE1C-8F91-CC2D-0A72-4CAABA4A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" name="Título 2">
            <a:extLst>
              <a:ext uri="{FF2B5EF4-FFF2-40B4-BE49-F238E27FC236}">
                <a16:creationId xmlns:a16="http://schemas.microsoft.com/office/drawing/2014/main" id="{B13225E1-C328-8928-92C2-C7CA240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8" y="2687462"/>
            <a:ext cx="4969507" cy="189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Estrutura</a:t>
            </a:r>
            <a:r>
              <a:rPr lang="en-US" sz="4000" dirty="0"/>
              <a:t> da base de dados </a:t>
            </a:r>
            <a:r>
              <a:rPr lang="en-US" sz="4000" dirty="0" err="1"/>
              <a:t>Risinglight</a:t>
            </a:r>
            <a:endParaRPr lang="en-US" sz="4000" dirty="0"/>
          </a:p>
        </p:txBody>
      </p:sp>
      <p:pic>
        <p:nvPicPr>
          <p:cNvPr id="40" name="Content Placeholder 5" descr="A screenshot of a computer">
            <a:extLst>
              <a:ext uri="{FF2B5EF4-FFF2-40B4-BE49-F238E27FC236}">
                <a16:creationId xmlns:a16="http://schemas.microsoft.com/office/drawing/2014/main" id="{E48E60D0-8F15-71C5-A0A9-C49759D2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52963" y="903288"/>
            <a:ext cx="4545175" cy="522433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5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813E5-DEC0-13A0-1E5B-5E4F9688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DD1566-51D2-ED56-330E-98DA954F9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29EC626-ED06-C002-6128-8220A92A6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27F0B-11DB-7D04-0E9E-B7C31899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F76DEF3-8E6C-31D3-5FBD-F053CF7E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69AB21-C738-A8A8-DED6-44EC33471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C2FBFC4-A107-29E1-D6A6-736592314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D237AC-0A94-28AE-6030-3B1145E8D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DAAA962-1B05-D9E6-498F-6A48D7ED2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51B3FFA-6298-7FB6-F025-9F1AE378A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EF3050D-0A3E-12E9-1A67-54CBB69D8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589BBE2-ACE7-4446-8614-471EB1C5D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9681BA-03FF-93E7-B023-1FC9DB094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B7B8FBB-5099-3D0B-E169-22C577F03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82DA3FA-F2F4-7FAC-501D-597A9EA67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AEF6ABA-5E70-C924-F864-6EC34062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67649B-A470-021D-47A9-F16704DE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7474680-C1E6-1944-9BE2-7AEE8C88B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552DFE4-CC38-94FE-7665-6B4808D1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9895BAE-5339-EBEB-2010-B65A43D7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AA92A1AC-04B4-B7F9-D347-DB91611C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9FD6D4C-580D-BDA4-BBE4-C229781A4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5217B3F-29A7-589F-49D3-2BABF294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767F459-1AB7-F774-6F2E-05207441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E81872F-D7B3-774B-31CE-4B088816B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1814B5B8-80D8-2CBE-BDB1-93475273D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F6AEA37-C80E-4087-9FA3-322C112CC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2CAD320-E290-C6CA-3303-4A923C8B8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F550BD7-8784-2CB4-71C0-823CE783A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B1983AB1-FE19-BC58-32F3-EF79A8A79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AA8048B-E280-065E-6824-3C75558E3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DA5656-0960-E803-CF68-E0AA94E16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4519D9DF-AC8D-06C5-095E-5134A829A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F7BB303-9815-A5E1-42FA-6B9FE6A9D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D2FAAD5-F224-FE5C-3AC5-17532C226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E954E86-C8A7-0A09-ABFB-88C1AC1D0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0A033A9-E324-6E12-3DC6-A13810A41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D803287-F425-C7D5-140B-EB44C341B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37C37BE-CC68-2FC0-9388-C7A286953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E2D4A3B-AD99-E1A3-6A8E-45AAAB3F3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0C24230-A2A6-49ED-68FE-BE614554B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43E90C7C-CCA2-9F2A-068F-F7AA9972A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9" name="Título 2">
            <a:extLst>
              <a:ext uri="{FF2B5EF4-FFF2-40B4-BE49-F238E27FC236}">
                <a16:creationId xmlns:a16="http://schemas.microsoft.com/office/drawing/2014/main" id="{2CD7C617-3F95-849B-313C-38291AEA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4" y="474663"/>
            <a:ext cx="9903420" cy="106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kern="1200" dirty="0">
                <a:ea typeface="+mj-ea"/>
                <a:cs typeface="+mj-cs"/>
              </a:rPr>
              <a:t>Evolução do custo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90C85AAF-3A38-2D2F-A39F-397778E10E91}"/>
              </a:ext>
            </a:extLst>
          </p:cNvPr>
          <p:cNvSpPr txBox="1">
            <a:spLocks/>
          </p:cNvSpPr>
          <p:nvPr/>
        </p:nvSpPr>
        <p:spPr>
          <a:xfrm>
            <a:off x="6212699" y="1595437"/>
            <a:ext cx="441959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Casos mais extremos: Query 2 e Query 6</a:t>
            </a:r>
            <a:endParaRPr lang="pt-PT" kern="1200" dirty="0"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2">
                <a:extLst>
                  <a:ext uri="{FF2B5EF4-FFF2-40B4-BE49-F238E27FC236}">
                    <a16:creationId xmlns:a16="http://schemas.microsoft.com/office/drawing/2014/main" id="{7F5978DA-8190-7225-BD63-DB18C285D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1844" y="1669183"/>
                <a:ext cx="4419599" cy="4628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Custo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inicial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3.4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 Placeholder 2">
                <a:extLst>
                  <a:ext uri="{FF2B5EF4-FFF2-40B4-BE49-F238E27FC236}">
                    <a16:creationId xmlns:a16="http://schemas.microsoft.com/office/drawing/2014/main" id="{7F5978DA-8190-7225-BD63-DB18C285D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669183"/>
                <a:ext cx="4419599" cy="462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59324DF-8CFC-04C5-1F7E-E846E81D7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8" y="2196747"/>
            <a:ext cx="5553002" cy="3240440"/>
          </a:xfrm>
          <a:prstGeom prst="rect">
            <a:avLst/>
          </a:prstGeom>
          <a:noFill/>
        </p:spPr>
      </p:pic>
      <p:pic>
        <p:nvPicPr>
          <p:cNvPr id="53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DE7160-31FE-8882-FF9A-1C05D9CD7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24" y="2196747"/>
            <a:ext cx="5423675" cy="2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9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9CFEE-CD97-3880-6B6E-44C5F4445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4B7A43-16D9-24F4-BA0A-12C0D020E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A16C03-A980-5560-653B-7AA8572AB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AA556CD-9E5B-F3C6-777E-4856DA31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ACCBC30-08EA-3E31-0C1D-B84ACC71B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AE8E59E-A728-4710-6617-F343DC1DE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A651A49-524E-9425-6ABD-1D0311C7D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D6D836-1EE6-7FF8-2FD9-DB2A8B243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4197AA2-466F-9170-0ED5-56D82EAE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1542D2E-169D-0372-9897-F58A276B7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51ADBC-CAAF-511D-3BB8-6A0B5EC82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752F7E8-33E8-8492-BE9E-8834E5968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8B5A5B9-EE8F-684B-46B0-7D8BDA26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135AED-8B54-53EF-82BE-3530FB132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6C9EAEC-1E06-B278-E313-2806026C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CF8BBE5-9368-FA44-C1F6-89F7CB184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E99A360-EBD7-14AF-E1C0-8EB1F216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4F4DE19-9DBA-B936-13E3-F03140EEC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AD35140-5511-7689-FEF5-EEDD44E7E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601AF05-3FE1-298D-CA15-78477A51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61286B8-0E30-0643-56CF-B9E5881C2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98E9DB5-A42C-0F62-A00B-A06423BC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1C9B701-EA99-468B-C7EC-20D3392E2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EE79EDC-B63B-152C-737D-49718113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C538347-658C-B02A-3A4C-A3E80B56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13F6416-F36C-9269-5907-87BAB161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DF831148-070E-6B00-9F26-4FE52CA64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E6B58B7-02AE-A3E7-0DBF-712CB429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19B7B70-B3FA-F330-8906-5EC2D0C5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B893E5D-CFC5-F9A0-CE93-65D452661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EF2EC8AE-3BB4-9D29-69CD-C0A666772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64568A-4095-0220-83F6-88CD03A3C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068CAE9-2852-2A82-7C46-595ABF782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1FD97E46-B42E-D7D1-E472-29D6459DF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FF92F493-3E1E-A1A6-7D57-2E3412E14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0AB3F13-7910-FFFE-B3FC-DF71C7339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7103B1F3-F530-ED0A-4A01-8697CAF61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8AFB930-EE15-2173-FA46-0697DC374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B7B6B09-8D9B-7632-EDD1-7A5594B97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30315B0-C9D8-D70D-9D80-425E171C3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D38C4FBD-07EC-483E-2570-434339D0C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D329A34E-DE38-86CF-3C28-6664C6EC8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9A6FDAB8-14AB-DF5C-946F-F1D1DAEF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45" y="2360647"/>
            <a:ext cx="4545193" cy="21145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39497FF2-5A47-5F21-BC45-0C35661C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2218531"/>
            <a:ext cx="5526751" cy="1639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Query 6: Uma query simples</a:t>
            </a:r>
          </a:p>
        </p:txBody>
      </p:sp>
    </p:spTree>
    <p:extLst>
      <p:ext uri="{BB962C8B-B14F-4D97-AF65-F5344CB8AC3E}">
        <p14:creationId xmlns:p14="http://schemas.microsoft.com/office/powerpoint/2010/main" val="333912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1088</Words>
  <Application>Microsoft Office PowerPoint</Application>
  <PresentationFormat>Ecrã Panorâmico</PresentationFormat>
  <Paragraphs>164</Paragraphs>
  <Slides>30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Tw Cen MT</vt:lpstr>
      <vt:lpstr>Wingdings</vt:lpstr>
      <vt:lpstr>Circuit</vt:lpstr>
      <vt:lpstr>Análise de optimizadores sql</vt:lpstr>
      <vt:lpstr>Objetivos do projeto</vt:lpstr>
      <vt:lpstr>Descrição</vt:lpstr>
      <vt:lpstr>Processo de optimização</vt:lpstr>
      <vt:lpstr>Informação Capturada</vt:lpstr>
      <vt:lpstr>Regras diferentes para cada etapa</vt:lpstr>
      <vt:lpstr>Estrutura da base de dados Risinglight</vt:lpstr>
      <vt:lpstr>Evolução do custo</vt:lpstr>
      <vt:lpstr>Query 6: Uma query simples</vt:lpstr>
      <vt:lpstr>Expressão relacional</vt:lpstr>
      <vt:lpstr>Expressão relacional</vt:lpstr>
      <vt:lpstr>Grupos de expressões equivaLENTES</vt:lpstr>
      <vt:lpstr>Regras mais aplicadas</vt:lpstr>
      <vt:lpstr>Regras mais aplicadas</vt:lpstr>
      <vt:lpstr>Regras mais aplicadas</vt:lpstr>
      <vt:lpstr>Regras mais aplicadas</vt:lpstr>
      <vt:lpstr>Técnica Importante</vt:lpstr>
      <vt:lpstr>Query 2: Uma query Complexa</vt:lpstr>
      <vt:lpstr>Expressão relacional</vt:lpstr>
      <vt:lpstr>Expressão relacional</vt:lpstr>
      <vt:lpstr>Grupos de expressões equivaLENTES</vt:lpstr>
      <vt:lpstr>Regras mais aplicadas</vt:lpstr>
      <vt:lpstr>Regras mais aplicadas</vt:lpstr>
      <vt:lpstr>Técnica Importante</vt:lpstr>
      <vt:lpstr>Resultados e Melhorias</vt:lpstr>
      <vt:lpstr>Resultados e Melhorias</vt:lpstr>
      <vt:lpstr>Resultados e Melhorias</vt:lpstr>
      <vt:lpstr>Conclusão</vt:lpstr>
      <vt:lpstr>Links Importantes</vt:lpstr>
      <vt:lpstr>Análise de optimizadores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Pereira</dc:creator>
  <cp:lastModifiedBy>Eduardo Pereira</cp:lastModifiedBy>
  <cp:revision>2</cp:revision>
  <dcterms:created xsi:type="dcterms:W3CDTF">2025-05-28T11:50:34Z</dcterms:created>
  <dcterms:modified xsi:type="dcterms:W3CDTF">2025-05-29T17:39:02Z</dcterms:modified>
</cp:coreProperties>
</file>