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3" r:id="rId6"/>
    <p:sldId id="268" r:id="rId7"/>
    <p:sldId id="269" r:id="rId8"/>
    <p:sldId id="272" r:id="rId9"/>
    <p:sldId id="267" r:id="rId10"/>
    <p:sldId id="27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859"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B21D6-EBBA-4096-AB7A-416B8D5811F5}"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1222EAC-D769-404E-98FC-BFE4DE07C144}">
      <dgm:prSet/>
      <dgm:spPr/>
      <dgm:t>
        <a:bodyPr/>
        <a:lstStyle/>
        <a:p>
          <a:pPr>
            <a:defRPr b="1"/>
          </a:pPr>
          <a:r>
            <a:rPr lang="en-US" b="1"/>
            <a:t>Demographic Insights</a:t>
          </a:r>
          <a:endParaRPr lang="en-US"/>
        </a:p>
      </dgm:t>
    </dgm:pt>
    <dgm:pt modelId="{3A67889C-3100-4C80-927E-716302193029}" type="parTrans" cxnId="{3DC5AC53-EDE1-4138-892F-4B00DF1ED49A}">
      <dgm:prSet/>
      <dgm:spPr/>
      <dgm:t>
        <a:bodyPr/>
        <a:lstStyle/>
        <a:p>
          <a:endParaRPr lang="en-US"/>
        </a:p>
      </dgm:t>
    </dgm:pt>
    <dgm:pt modelId="{F411FBA1-1AAC-400F-92BD-0848AF5088F0}" type="sibTrans" cxnId="{3DC5AC53-EDE1-4138-892F-4B00DF1ED49A}">
      <dgm:prSet/>
      <dgm:spPr/>
      <dgm:t>
        <a:bodyPr/>
        <a:lstStyle/>
        <a:p>
          <a:endParaRPr lang="en-US"/>
        </a:p>
      </dgm:t>
    </dgm:pt>
    <dgm:pt modelId="{EEB09A3F-768E-48C2-9467-7A5B1EA20693}">
      <dgm:prSet/>
      <dgm:spPr/>
      <dgm:t>
        <a:bodyPr/>
        <a:lstStyle/>
        <a:p>
          <a:r>
            <a:rPr lang="en-US"/>
            <a:t>Analyze and understand the distribution of customers by age group, income bracket, and region.</a:t>
          </a:r>
        </a:p>
      </dgm:t>
    </dgm:pt>
    <dgm:pt modelId="{1F2BAC09-B443-4A18-9EFF-C0C1C8D8F4BE}" type="parTrans" cxnId="{6D0818FE-D254-4DBA-AADE-E518715DF6BE}">
      <dgm:prSet/>
      <dgm:spPr/>
      <dgm:t>
        <a:bodyPr/>
        <a:lstStyle/>
        <a:p>
          <a:endParaRPr lang="en-US"/>
        </a:p>
      </dgm:t>
    </dgm:pt>
    <dgm:pt modelId="{8C863B72-51D5-49B7-BB2C-7A2B7A8C74A0}" type="sibTrans" cxnId="{6D0818FE-D254-4DBA-AADE-E518715DF6BE}">
      <dgm:prSet/>
      <dgm:spPr/>
      <dgm:t>
        <a:bodyPr/>
        <a:lstStyle/>
        <a:p>
          <a:endParaRPr lang="en-US"/>
        </a:p>
      </dgm:t>
    </dgm:pt>
    <dgm:pt modelId="{AE01B71E-3303-42A5-96EB-598FC956F404}">
      <dgm:prSet/>
      <dgm:spPr/>
      <dgm:t>
        <a:bodyPr/>
        <a:lstStyle/>
        <a:p>
          <a:pPr>
            <a:defRPr b="1"/>
          </a:pPr>
          <a:r>
            <a:rPr lang="en-US" b="1"/>
            <a:t>Behavioral Segmentation</a:t>
          </a:r>
          <a:endParaRPr lang="en-US"/>
        </a:p>
      </dgm:t>
    </dgm:pt>
    <dgm:pt modelId="{5C214D45-308A-474F-BD29-7D553686AF78}" type="parTrans" cxnId="{F0600B53-EAD2-4A49-9927-1D52BE885D3A}">
      <dgm:prSet/>
      <dgm:spPr/>
      <dgm:t>
        <a:bodyPr/>
        <a:lstStyle/>
        <a:p>
          <a:endParaRPr lang="en-US"/>
        </a:p>
      </dgm:t>
    </dgm:pt>
    <dgm:pt modelId="{7E1878E1-C4E4-4C54-AD6F-38182F2BEC13}" type="sibTrans" cxnId="{F0600B53-EAD2-4A49-9927-1D52BE885D3A}">
      <dgm:prSet/>
      <dgm:spPr/>
      <dgm:t>
        <a:bodyPr/>
        <a:lstStyle/>
        <a:p>
          <a:endParaRPr lang="en-US"/>
        </a:p>
      </dgm:t>
    </dgm:pt>
    <dgm:pt modelId="{F62B8AB5-F910-421D-8D09-D4B229DC9796}">
      <dgm:prSet/>
      <dgm:spPr/>
      <dgm:t>
        <a:bodyPr/>
        <a:lstStyle/>
        <a:p>
          <a:r>
            <a:rPr lang="en-US"/>
            <a:t>Segment customers based on purchase amount, purchase frequency, and loyalty score to identify key segments and behavior patterns.</a:t>
          </a:r>
        </a:p>
      </dgm:t>
    </dgm:pt>
    <dgm:pt modelId="{8A453CD7-6AEE-4EB4-B779-463C53878809}" type="parTrans" cxnId="{6CA8DB00-2368-4791-9670-C534DE514483}">
      <dgm:prSet/>
      <dgm:spPr/>
      <dgm:t>
        <a:bodyPr/>
        <a:lstStyle/>
        <a:p>
          <a:endParaRPr lang="en-US"/>
        </a:p>
      </dgm:t>
    </dgm:pt>
    <dgm:pt modelId="{6EA922DF-F87F-494A-A097-F33E74BC32DB}" type="sibTrans" cxnId="{6CA8DB00-2368-4791-9670-C534DE514483}">
      <dgm:prSet/>
      <dgm:spPr/>
      <dgm:t>
        <a:bodyPr/>
        <a:lstStyle/>
        <a:p>
          <a:endParaRPr lang="en-US"/>
        </a:p>
      </dgm:t>
    </dgm:pt>
    <dgm:pt modelId="{3B563E0E-B4B7-4A11-ACB7-BF50B2524466}">
      <dgm:prSet/>
      <dgm:spPr/>
      <dgm:t>
        <a:bodyPr/>
        <a:lstStyle/>
        <a:p>
          <a:pPr>
            <a:defRPr b="1"/>
          </a:pPr>
          <a:r>
            <a:rPr lang="en-US" b="1"/>
            <a:t>Loyalty and Purchase Patterns</a:t>
          </a:r>
          <a:endParaRPr lang="en-US"/>
        </a:p>
      </dgm:t>
    </dgm:pt>
    <dgm:pt modelId="{111C2277-0508-40A0-A305-024761ED2946}" type="parTrans" cxnId="{08C8E079-704E-48A0-810E-D46EFD25B0E4}">
      <dgm:prSet/>
      <dgm:spPr/>
      <dgm:t>
        <a:bodyPr/>
        <a:lstStyle/>
        <a:p>
          <a:endParaRPr lang="en-US"/>
        </a:p>
      </dgm:t>
    </dgm:pt>
    <dgm:pt modelId="{372EC1B4-ECB5-481C-A74F-2F36BE5936A9}" type="sibTrans" cxnId="{08C8E079-704E-48A0-810E-D46EFD25B0E4}">
      <dgm:prSet/>
      <dgm:spPr/>
      <dgm:t>
        <a:bodyPr/>
        <a:lstStyle/>
        <a:p>
          <a:endParaRPr lang="en-US"/>
        </a:p>
      </dgm:t>
    </dgm:pt>
    <dgm:pt modelId="{17CBC73D-B4B1-46A0-9E19-DB7C3F7F846E}">
      <dgm:prSet/>
      <dgm:spPr/>
      <dgm:t>
        <a:bodyPr/>
        <a:lstStyle/>
        <a:p>
          <a:r>
            <a:rPr lang="en-US"/>
            <a:t>Evaluate correlations between purchase amount, purchase frequency, and loyalty score, and assess factors influencing customer loyalty.</a:t>
          </a:r>
        </a:p>
      </dgm:t>
    </dgm:pt>
    <dgm:pt modelId="{3E859618-DB51-44FC-9BAE-62C6C1626F92}" type="parTrans" cxnId="{58FBA112-FBCF-4E14-9401-A71B29F05635}">
      <dgm:prSet/>
      <dgm:spPr/>
      <dgm:t>
        <a:bodyPr/>
        <a:lstStyle/>
        <a:p>
          <a:endParaRPr lang="en-US"/>
        </a:p>
      </dgm:t>
    </dgm:pt>
    <dgm:pt modelId="{EFD036D8-4774-4D0F-A514-CDA5465D5079}" type="sibTrans" cxnId="{58FBA112-FBCF-4E14-9401-A71B29F05635}">
      <dgm:prSet/>
      <dgm:spPr/>
      <dgm:t>
        <a:bodyPr/>
        <a:lstStyle/>
        <a:p>
          <a:endParaRPr lang="en-US"/>
        </a:p>
      </dgm:t>
    </dgm:pt>
    <dgm:pt modelId="{5C5ED320-ACE6-4345-8D89-89C3ABA2929F}">
      <dgm:prSet/>
      <dgm:spPr/>
      <dgm:t>
        <a:bodyPr/>
        <a:lstStyle/>
        <a:p>
          <a:pPr>
            <a:defRPr b="1"/>
          </a:pPr>
          <a:r>
            <a:rPr lang="en-US" b="1"/>
            <a:t>Modelling</a:t>
          </a:r>
          <a:endParaRPr lang="en-US"/>
        </a:p>
      </dgm:t>
    </dgm:pt>
    <dgm:pt modelId="{0107BE3C-0A07-4639-870E-196F35D286FA}" type="parTrans" cxnId="{DECF3BEA-48CE-4551-B3DD-4B43CC167851}">
      <dgm:prSet/>
      <dgm:spPr/>
      <dgm:t>
        <a:bodyPr/>
        <a:lstStyle/>
        <a:p>
          <a:endParaRPr lang="en-US"/>
        </a:p>
      </dgm:t>
    </dgm:pt>
    <dgm:pt modelId="{E9EE1A1E-EAC4-47C7-94A0-74F461FF520A}" type="sibTrans" cxnId="{DECF3BEA-48CE-4551-B3DD-4B43CC167851}">
      <dgm:prSet/>
      <dgm:spPr/>
      <dgm:t>
        <a:bodyPr/>
        <a:lstStyle/>
        <a:p>
          <a:endParaRPr lang="en-US"/>
        </a:p>
      </dgm:t>
    </dgm:pt>
    <dgm:pt modelId="{EF93CDFB-6584-4139-9C87-5CD5E07D17FC}">
      <dgm:prSet/>
      <dgm:spPr/>
      <dgm:t>
        <a:bodyPr/>
        <a:lstStyle/>
        <a:p>
          <a:r>
            <a:rPr lang="en-US"/>
            <a:t>Develop and apply models to further analyze and predict customer behavior, using insights for targeted marketing strategies and personalized engagement.</a:t>
          </a:r>
        </a:p>
      </dgm:t>
    </dgm:pt>
    <dgm:pt modelId="{7F9E0734-84E3-47DF-B31C-9E2F874579E6}" type="parTrans" cxnId="{86252EAC-F7A7-445C-8440-88D3D09D7AC6}">
      <dgm:prSet/>
      <dgm:spPr/>
      <dgm:t>
        <a:bodyPr/>
        <a:lstStyle/>
        <a:p>
          <a:endParaRPr lang="en-US"/>
        </a:p>
      </dgm:t>
    </dgm:pt>
    <dgm:pt modelId="{12E9F5A9-501B-447B-A045-D08BB6A0C1E6}" type="sibTrans" cxnId="{86252EAC-F7A7-445C-8440-88D3D09D7AC6}">
      <dgm:prSet/>
      <dgm:spPr/>
      <dgm:t>
        <a:bodyPr/>
        <a:lstStyle/>
        <a:p>
          <a:endParaRPr lang="en-US"/>
        </a:p>
      </dgm:t>
    </dgm:pt>
    <dgm:pt modelId="{6ED8F377-CB67-4E64-8AE8-83C336CA6DB0}" type="pres">
      <dgm:prSet presAssocID="{612B21D6-EBBA-4096-AB7A-416B8D5811F5}" presName="root" presStyleCnt="0">
        <dgm:presLayoutVars>
          <dgm:dir/>
          <dgm:resizeHandles val="exact"/>
        </dgm:presLayoutVars>
      </dgm:prSet>
      <dgm:spPr/>
    </dgm:pt>
    <dgm:pt modelId="{BDA1B94D-FA4D-47E9-B788-1E415DFF8884}" type="pres">
      <dgm:prSet presAssocID="{41222EAC-D769-404E-98FC-BFE4DE07C144}" presName="compNode" presStyleCnt="0"/>
      <dgm:spPr/>
    </dgm:pt>
    <dgm:pt modelId="{AE50BD68-C21A-4D6E-B648-2035167F5DD8}" type="pres">
      <dgm:prSet presAssocID="{41222EAC-D769-404E-98FC-BFE4DE07C1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32C4EE76-24EB-4CB2-B65C-57B0253BAA0C}" type="pres">
      <dgm:prSet presAssocID="{41222EAC-D769-404E-98FC-BFE4DE07C144}" presName="iconSpace" presStyleCnt="0"/>
      <dgm:spPr/>
    </dgm:pt>
    <dgm:pt modelId="{A370F85A-3A13-41A1-864B-516CBCDBC9C6}" type="pres">
      <dgm:prSet presAssocID="{41222EAC-D769-404E-98FC-BFE4DE07C144}" presName="parTx" presStyleLbl="revTx" presStyleIdx="0" presStyleCnt="8">
        <dgm:presLayoutVars>
          <dgm:chMax val="0"/>
          <dgm:chPref val="0"/>
        </dgm:presLayoutVars>
      </dgm:prSet>
      <dgm:spPr/>
    </dgm:pt>
    <dgm:pt modelId="{CFC420E4-81E8-4132-8FAB-0CBA073DAC71}" type="pres">
      <dgm:prSet presAssocID="{41222EAC-D769-404E-98FC-BFE4DE07C144}" presName="txSpace" presStyleCnt="0"/>
      <dgm:spPr/>
    </dgm:pt>
    <dgm:pt modelId="{7187BCDA-A281-4CAA-BFAB-B8E2D60F6FB7}" type="pres">
      <dgm:prSet presAssocID="{41222EAC-D769-404E-98FC-BFE4DE07C144}" presName="desTx" presStyleLbl="revTx" presStyleIdx="1" presStyleCnt="8">
        <dgm:presLayoutVars/>
      </dgm:prSet>
      <dgm:spPr/>
    </dgm:pt>
    <dgm:pt modelId="{40629285-2DF1-4BDA-97B2-0267B46A10DA}" type="pres">
      <dgm:prSet presAssocID="{F411FBA1-1AAC-400F-92BD-0848AF5088F0}" presName="sibTrans" presStyleCnt="0"/>
      <dgm:spPr/>
    </dgm:pt>
    <dgm:pt modelId="{0F9904CB-F882-4D36-8411-CF9724CF6970}" type="pres">
      <dgm:prSet presAssocID="{AE01B71E-3303-42A5-96EB-598FC956F404}" presName="compNode" presStyleCnt="0"/>
      <dgm:spPr/>
    </dgm:pt>
    <dgm:pt modelId="{8F0C94AD-140E-489E-83BD-A136492590D8}" type="pres">
      <dgm:prSet presAssocID="{AE01B71E-3303-42A5-96EB-598FC956F4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97FA0AC1-8E64-430F-A890-09CE9F33D9F4}" type="pres">
      <dgm:prSet presAssocID="{AE01B71E-3303-42A5-96EB-598FC956F404}" presName="iconSpace" presStyleCnt="0"/>
      <dgm:spPr/>
    </dgm:pt>
    <dgm:pt modelId="{6DC58513-4194-46FA-98CD-E957A5CAB4A9}" type="pres">
      <dgm:prSet presAssocID="{AE01B71E-3303-42A5-96EB-598FC956F404}" presName="parTx" presStyleLbl="revTx" presStyleIdx="2" presStyleCnt="8">
        <dgm:presLayoutVars>
          <dgm:chMax val="0"/>
          <dgm:chPref val="0"/>
        </dgm:presLayoutVars>
      </dgm:prSet>
      <dgm:spPr/>
    </dgm:pt>
    <dgm:pt modelId="{A06D197E-031D-4D86-9C01-89148D2DDC07}" type="pres">
      <dgm:prSet presAssocID="{AE01B71E-3303-42A5-96EB-598FC956F404}" presName="txSpace" presStyleCnt="0"/>
      <dgm:spPr/>
    </dgm:pt>
    <dgm:pt modelId="{A78A3DF1-6FC4-4B06-ABC4-5034951F0033}" type="pres">
      <dgm:prSet presAssocID="{AE01B71E-3303-42A5-96EB-598FC956F404}" presName="desTx" presStyleLbl="revTx" presStyleIdx="3" presStyleCnt="8">
        <dgm:presLayoutVars/>
      </dgm:prSet>
      <dgm:spPr/>
    </dgm:pt>
    <dgm:pt modelId="{86223CC2-5FC5-4315-9B51-2911CDAC9A3C}" type="pres">
      <dgm:prSet presAssocID="{7E1878E1-C4E4-4C54-AD6F-38182F2BEC13}" presName="sibTrans" presStyleCnt="0"/>
      <dgm:spPr/>
    </dgm:pt>
    <dgm:pt modelId="{59128645-4D75-4D5D-A04C-874B7200EA8D}" type="pres">
      <dgm:prSet presAssocID="{3B563E0E-B4B7-4A11-ACB7-BF50B2524466}" presName="compNode" presStyleCnt="0"/>
      <dgm:spPr/>
    </dgm:pt>
    <dgm:pt modelId="{98896358-8D0F-4D1B-AB0D-40F61F72FAB5}" type="pres">
      <dgm:prSet presAssocID="{3B563E0E-B4B7-4A11-ACB7-BF50B25244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70AFC7FA-52BC-46A6-9577-63396B62FCB6}" type="pres">
      <dgm:prSet presAssocID="{3B563E0E-B4B7-4A11-ACB7-BF50B2524466}" presName="iconSpace" presStyleCnt="0"/>
      <dgm:spPr/>
    </dgm:pt>
    <dgm:pt modelId="{01C45D25-3EAC-4ED7-9625-7F5126964BCD}" type="pres">
      <dgm:prSet presAssocID="{3B563E0E-B4B7-4A11-ACB7-BF50B2524466}" presName="parTx" presStyleLbl="revTx" presStyleIdx="4" presStyleCnt="8">
        <dgm:presLayoutVars>
          <dgm:chMax val="0"/>
          <dgm:chPref val="0"/>
        </dgm:presLayoutVars>
      </dgm:prSet>
      <dgm:spPr/>
    </dgm:pt>
    <dgm:pt modelId="{C3AAEDFA-0D86-4259-B9F9-A1C11A78ABD2}" type="pres">
      <dgm:prSet presAssocID="{3B563E0E-B4B7-4A11-ACB7-BF50B2524466}" presName="txSpace" presStyleCnt="0"/>
      <dgm:spPr/>
    </dgm:pt>
    <dgm:pt modelId="{0A17E086-40D8-403F-9FDA-112C895E811F}" type="pres">
      <dgm:prSet presAssocID="{3B563E0E-B4B7-4A11-ACB7-BF50B2524466}" presName="desTx" presStyleLbl="revTx" presStyleIdx="5" presStyleCnt="8">
        <dgm:presLayoutVars/>
      </dgm:prSet>
      <dgm:spPr/>
    </dgm:pt>
    <dgm:pt modelId="{E3EDB9A6-EBBE-4675-B44E-1211B5EC460E}" type="pres">
      <dgm:prSet presAssocID="{372EC1B4-ECB5-481C-A74F-2F36BE5936A9}" presName="sibTrans" presStyleCnt="0"/>
      <dgm:spPr/>
    </dgm:pt>
    <dgm:pt modelId="{71E7882E-995B-4364-B128-B050E3AA9053}" type="pres">
      <dgm:prSet presAssocID="{5C5ED320-ACE6-4345-8D89-89C3ABA2929F}" presName="compNode" presStyleCnt="0"/>
      <dgm:spPr/>
    </dgm:pt>
    <dgm:pt modelId="{3C02E94E-B972-4857-9AB2-331427A3AF41}" type="pres">
      <dgm:prSet presAssocID="{5C5ED320-ACE6-4345-8D89-89C3ABA292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4137098F-3746-42B6-8C47-EE01D04B459B}" type="pres">
      <dgm:prSet presAssocID="{5C5ED320-ACE6-4345-8D89-89C3ABA2929F}" presName="iconSpace" presStyleCnt="0"/>
      <dgm:spPr/>
    </dgm:pt>
    <dgm:pt modelId="{CCF009A1-51F8-44CA-BA0E-9B9142B584E4}" type="pres">
      <dgm:prSet presAssocID="{5C5ED320-ACE6-4345-8D89-89C3ABA2929F}" presName="parTx" presStyleLbl="revTx" presStyleIdx="6" presStyleCnt="8">
        <dgm:presLayoutVars>
          <dgm:chMax val="0"/>
          <dgm:chPref val="0"/>
        </dgm:presLayoutVars>
      </dgm:prSet>
      <dgm:spPr/>
    </dgm:pt>
    <dgm:pt modelId="{C4F5415F-E85B-4697-A0F2-8C28A0E47C35}" type="pres">
      <dgm:prSet presAssocID="{5C5ED320-ACE6-4345-8D89-89C3ABA2929F}" presName="txSpace" presStyleCnt="0"/>
      <dgm:spPr/>
    </dgm:pt>
    <dgm:pt modelId="{5F9F9793-8264-4ABA-A7C6-21D9DC8FED2B}" type="pres">
      <dgm:prSet presAssocID="{5C5ED320-ACE6-4345-8D89-89C3ABA2929F}" presName="desTx" presStyleLbl="revTx" presStyleIdx="7" presStyleCnt="8">
        <dgm:presLayoutVars/>
      </dgm:prSet>
      <dgm:spPr/>
    </dgm:pt>
  </dgm:ptLst>
  <dgm:cxnLst>
    <dgm:cxn modelId="{6CA8DB00-2368-4791-9670-C534DE514483}" srcId="{AE01B71E-3303-42A5-96EB-598FC956F404}" destId="{F62B8AB5-F910-421D-8D09-D4B229DC9796}" srcOrd="0" destOrd="0" parTransId="{8A453CD7-6AEE-4EB4-B779-463C53878809}" sibTransId="{6EA922DF-F87F-494A-A097-F33E74BC32DB}"/>
    <dgm:cxn modelId="{58FBA112-FBCF-4E14-9401-A71B29F05635}" srcId="{3B563E0E-B4B7-4A11-ACB7-BF50B2524466}" destId="{17CBC73D-B4B1-46A0-9E19-DB7C3F7F846E}" srcOrd="0" destOrd="0" parTransId="{3E859618-DB51-44FC-9BAE-62C6C1626F92}" sibTransId="{EFD036D8-4774-4D0F-A514-CDA5465D5079}"/>
    <dgm:cxn modelId="{16DBC536-A00A-4705-99F7-95A736F4F36E}" type="presOf" srcId="{41222EAC-D769-404E-98FC-BFE4DE07C144}" destId="{A370F85A-3A13-41A1-864B-516CBCDBC9C6}" srcOrd="0" destOrd="0" presId="urn:microsoft.com/office/officeart/2018/5/layout/CenteredIconLabelDescriptionList"/>
    <dgm:cxn modelId="{F3291E61-CED2-4326-AE02-7B23F1FF3097}" type="presOf" srcId="{EEB09A3F-768E-48C2-9467-7A5B1EA20693}" destId="{7187BCDA-A281-4CAA-BFAB-B8E2D60F6FB7}" srcOrd="0" destOrd="0" presId="urn:microsoft.com/office/officeart/2018/5/layout/CenteredIconLabelDescriptionList"/>
    <dgm:cxn modelId="{7CFFD762-575F-46D5-9154-89E7733E41B9}" type="presOf" srcId="{5C5ED320-ACE6-4345-8D89-89C3ABA2929F}" destId="{CCF009A1-51F8-44CA-BA0E-9B9142B584E4}" srcOrd="0" destOrd="0" presId="urn:microsoft.com/office/officeart/2018/5/layout/CenteredIconLabelDescriptionList"/>
    <dgm:cxn modelId="{CB4C524E-700A-4FEA-842C-8B1E59506ACB}" type="presOf" srcId="{612B21D6-EBBA-4096-AB7A-416B8D5811F5}" destId="{6ED8F377-CB67-4E64-8AE8-83C336CA6DB0}" srcOrd="0" destOrd="0" presId="urn:microsoft.com/office/officeart/2018/5/layout/CenteredIconLabelDescriptionList"/>
    <dgm:cxn modelId="{F0600B53-EAD2-4A49-9927-1D52BE885D3A}" srcId="{612B21D6-EBBA-4096-AB7A-416B8D5811F5}" destId="{AE01B71E-3303-42A5-96EB-598FC956F404}" srcOrd="1" destOrd="0" parTransId="{5C214D45-308A-474F-BD29-7D553686AF78}" sibTransId="{7E1878E1-C4E4-4C54-AD6F-38182F2BEC13}"/>
    <dgm:cxn modelId="{3DC5AC53-EDE1-4138-892F-4B00DF1ED49A}" srcId="{612B21D6-EBBA-4096-AB7A-416B8D5811F5}" destId="{41222EAC-D769-404E-98FC-BFE4DE07C144}" srcOrd="0" destOrd="0" parTransId="{3A67889C-3100-4C80-927E-716302193029}" sibTransId="{F411FBA1-1AAC-400F-92BD-0848AF5088F0}"/>
    <dgm:cxn modelId="{08C8E079-704E-48A0-810E-D46EFD25B0E4}" srcId="{612B21D6-EBBA-4096-AB7A-416B8D5811F5}" destId="{3B563E0E-B4B7-4A11-ACB7-BF50B2524466}" srcOrd="2" destOrd="0" parTransId="{111C2277-0508-40A0-A305-024761ED2946}" sibTransId="{372EC1B4-ECB5-481C-A74F-2F36BE5936A9}"/>
    <dgm:cxn modelId="{9BF48890-6233-418B-BDC9-0BFC45F39D23}" type="presOf" srcId="{F62B8AB5-F910-421D-8D09-D4B229DC9796}" destId="{A78A3DF1-6FC4-4B06-ABC4-5034951F0033}" srcOrd="0" destOrd="0" presId="urn:microsoft.com/office/officeart/2018/5/layout/CenteredIconLabelDescriptionList"/>
    <dgm:cxn modelId="{0E7DE896-EBC3-49FB-9FB0-D5F2EF70BE2E}" type="presOf" srcId="{EF93CDFB-6584-4139-9C87-5CD5E07D17FC}" destId="{5F9F9793-8264-4ABA-A7C6-21D9DC8FED2B}" srcOrd="0" destOrd="0" presId="urn:microsoft.com/office/officeart/2018/5/layout/CenteredIconLabelDescriptionList"/>
    <dgm:cxn modelId="{1AE6E69F-CFED-4788-9093-64E427FA4B50}" type="presOf" srcId="{3B563E0E-B4B7-4A11-ACB7-BF50B2524466}" destId="{01C45D25-3EAC-4ED7-9625-7F5126964BCD}" srcOrd="0" destOrd="0" presId="urn:microsoft.com/office/officeart/2018/5/layout/CenteredIconLabelDescriptionList"/>
    <dgm:cxn modelId="{86252EAC-F7A7-445C-8440-88D3D09D7AC6}" srcId="{5C5ED320-ACE6-4345-8D89-89C3ABA2929F}" destId="{EF93CDFB-6584-4139-9C87-5CD5E07D17FC}" srcOrd="0" destOrd="0" parTransId="{7F9E0734-84E3-47DF-B31C-9E2F874579E6}" sibTransId="{12E9F5A9-501B-447B-A045-D08BB6A0C1E6}"/>
    <dgm:cxn modelId="{2B6B31B3-990F-43C1-AB1E-794B778B5DF9}" type="presOf" srcId="{AE01B71E-3303-42A5-96EB-598FC956F404}" destId="{6DC58513-4194-46FA-98CD-E957A5CAB4A9}" srcOrd="0" destOrd="0" presId="urn:microsoft.com/office/officeart/2018/5/layout/CenteredIconLabelDescriptionList"/>
    <dgm:cxn modelId="{DECF3BEA-48CE-4551-B3DD-4B43CC167851}" srcId="{612B21D6-EBBA-4096-AB7A-416B8D5811F5}" destId="{5C5ED320-ACE6-4345-8D89-89C3ABA2929F}" srcOrd="3" destOrd="0" parTransId="{0107BE3C-0A07-4639-870E-196F35D286FA}" sibTransId="{E9EE1A1E-EAC4-47C7-94A0-74F461FF520A}"/>
    <dgm:cxn modelId="{217B3CF1-5124-4613-8A14-8BA304ADBD4A}" type="presOf" srcId="{17CBC73D-B4B1-46A0-9E19-DB7C3F7F846E}" destId="{0A17E086-40D8-403F-9FDA-112C895E811F}" srcOrd="0" destOrd="0" presId="urn:microsoft.com/office/officeart/2018/5/layout/CenteredIconLabelDescriptionList"/>
    <dgm:cxn modelId="{6D0818FE-D254-4DBA-AADE-E518715DF6BE}" srcId="{41222EAC-D769-404E-98FC-BFE4DE07C144}" destId="{EEB09A3F-768E-48C2-9467-7A5B1EA20693}" srcOrd="0" destOrd="0" parTransId="{1F2BAC09-B443-4A18-9EFF-C0C1C8D8F4BE}" sibTransId="{8C863B72-51D5-49B7-BB2C-7A2B7A8C74A0}"/>
    <dgm:cxn modelId="{385D4B4B-A05F-40FD-AEDF-EA038574879A}" type="presParOf" srcId="{6ED8F377-CB67-4E64-8AE8-83C336CA6DB0}" destId="{BDA1B94D-FA4D-47E9-B788-1E415DFF8884}" srcOrd="0" destOrd="0" presId="urn:microsoft.com/office/officeart/2018/5/layout/CenteredIconLabelDescriptionList"/>
    <dgm:cxn modelId="{C4DAFEC8-A023-459E-A1B1-47139438BF64}" type="presParOf" srcId="{BDA1B94D-FA4D-47E9-B788-1E415DFF8884}" destId="{AE50BD68-C21A-4D6E-B648-2035167F5DD8}" srcOrd="0" destOrd="0" presId="urn:microsoft.com/office/officeart/2018/5/layout/CenteredIconLabelDescriptionList"/>
    <dgm:cxn modelId="{CEE6C966-A84A-44EF-85CD-1D106C7ED284}" type="presParOf" srcId="{BDA1B94D-FA4D-47E9-B788-1E415DFF8884}" destId="{32C4EE76-24EB-4CB2-B65C-57B0253BAA0C}" srcOrd="1" destOrd="0" presId="urn:microsoft.com/office/officeart/2018/5/layout/CenteredIconLabelDescriptionList"/>
    <dgm:cxn modelId="{3EB1666D-67B3-48A1-896E-984B7AE9DD51}" type="presParOf" srcId="{BDA1B94D-FA4D-47E9-B788-1E415DFF8884}" destId="{A370F85A-3A13-41A1-864B-516CBCDBC9C6}" srcOrd="2" destOrd="0" presId="urn:microsoft.com/office/officeart/2018/5/layout/CenteredIconLabelDescriptionList"/>
    <dgm:cxn modelId="{780D7E3F-71A7-451D-8CD1-A7DCE47B74A0}" type="presParOf" srcId="{BDA1B94D-FA4D-47E9-B788-1E415DFF8884}" destId="{CFC420E4-81E8-4132-8FAB-0CBA073DAC71}" srcOrd="3" destOrd="0" presId="urn:microsoft.com/office/officeart/2018/5/layout/CenteredIconLabelDescriptionList"/>
    <dgm:cxn modelId="{7AAD4B6F-3386-40FC-B3D4-99239B88ACC5}" type="presParOf" srcId="{BDA1B94D-FA4D-47E9-B788-1E415DFF8884}" destId="{7187BCDA-A281-4CAA-BFAB-B8E2D60F6FB7}" srcOrd="4" destOrd="0" presId="urn:microsoft.com/office/officeart/2018/5/layout/CenteredIconLabelDescriptionList"/>
    <dgm:cxn modelId="{428A456D-5DBE-42E5-94BE-512073EBB57D}" type="presParOf" srcId="{6ED8F377-CB67-4E64-8AE8-83C336CA6DB0}" destId="{40629285-2DF1-4BDA-97B2-0267B46A10DA}" srcOrd="1" destOrd="0" presId="urn:microsoft.com/office/officeart/2018/5/layout/CenteredIconLabelDescriptionList"/>
    <dgm:cxn modelId="{0E1E2D48-4759-4814-BC3A-ED830802CCE4}" type="presParOf" srcId="{6ED8F377-CB67-4E64-8AE8-83C336CA6DB0}" destId="{0F9904CB-F882-4D36-8411-CF9724CF6970}" srcOrd="2" destOrd="0" presId="urn:microsoft.com/office/officeart/2018/5/layout/CenteredIconLabelDescriptionList"/>
    <dgm:cxn modelId="{2C503A29-AF1D-48A0-9B0D-8095F05BAA3B}" type="presParOf" srcId="{0F9904CB-F882-4D36-8411-CF9724CF6970}" destId="{8F0C94AD-140E-489E-83BD-A136492590D8}" srcOrd="0" destOrd="0" presId="urn:microsoft.com/office/officeart/2018/5/layout/CenteredIconLabelDescriptionList"/>
    <dgm:cxn modelId="{D169F37D-256C-4BED-9E7B-92C182B3BCBC}" type="presParOf" srcId="{0F9904CB-F882-4D36-8411-CF9724CF6970}" destId="{97FA0AC1-8E64-430F-A890-09CE9F33D9F4}" srcOrd="1" destOrd="0" presId="urn:microsoft.com/office/officeart/2018/5/layout/CenteredIconLabelDescriptionList"/>
    <dgm:cxn modelId="{6C9D4F3A-CEB9-4F0E-9064-27ABAB2CD8D2}" type="presParOf" srcId="{0F9904CB-F882-4D36-8411-CF9724CF6970}" destId="{6DC58513-4194-46FA-98CD-E957A5CAB4A9}" srcOrd="2" destOrd="0" presId="urn:microsoft.com/office/officeart/2018/5/layout/CenteredIconLabelDescriptionList"/>
    <dgm:cxn modelId="{80A16015-7134-49AA-BFE2-91370E2E9683}" type="presParOf" srcId="{0F9904CB-F882-4D36-8411-CF9724CF6970}" destId="{A06D197E-031D-4D86-9C01-89148D2DDC07}" srcOrd="3" destOrd="0" presId="urn:microsoft.com/office/officeart/2018/5/layout/CenteredIconLabelDescriptionList"/>
    <dgm:cxn modelId="{A82138BE-5756-43CD-9E34-437F52B92DC0}" type="presParOf" srcId="{0F9904CB-F882-4D36-8411-CF9724CF6970}" destId="{A78A3DF1-6FC4-4B06-ABC4-5034951F0033}" srcOrd="4" destOrd="0" presId="urn:microsoft.com/office/officeart/2018/5/layout/CenteredIconLabelDescriptionList"/>
    <dgm:cxn modelId="{8E888E08-9B38-4917-972F-21EE2B305485}" type="presParOf" srcId="{6ED8F377-CB67-4E64-8AE8-83C336CA6DB0}" destId="{86223CC2-5FC5-4315-9B51-2911CDAC9A3C}" srcOrd="3" destOrd="0" presId="urn:microsoft.com/office/officeart/2018/5/layout/CenteredIconLabelDescriptionList"/>
    <dgm:cxn modelId="{6C499BB0-1CE0-4296-8F31-5A57F99FB741}" type="presParOf" srcId="{6ED8F377-CB67-4E64-8AE8-83C336CA6DB0}" destId="{59128645-4D75-4D5D-A04C-874B7200EA8D}" srcOrd="4" destOrd="0" presId="urn:microsoft.com/office/officeart/2018/5/layout/CenteredIconLabelDescriptionList"/>
    <dgm:cxn modelId="{632E20E1-AD57-4747-A594-CC383B137E8E}" type="presParOf" srcId="{59128645-4D75-4D5D-A04C-874B7200EA8D}" destId="{98896358-8D0F-4D1B-AB0D-40F61F72FAB5}" srcOrd="0" destOrd="0" presId="urn:microsoft.com/office/officeart/2018/5/layout/CenteredIconLabelDescriptionList"/>
    <dgm:cxn modelId="{61014553-C330-44A9-9F66-85223F1876DB}" type="presParOf" srcId="{59128645-4D75-4D5D-A04C-874B7200EA8D}" destId="{70AFC7FA-52BC-46A6-9577-63396B62FCB6}" srcOrd="1" destOrd="0" presId="urn:microsoft.com/office/officeart/2018/5/layout/CenteredIconLabelDescriptionList"/>
    <dgm:cxn modelId="{0132A5EC-C138-4613-A423-F65D0BAABF57}" type="presParOf" srcId="{59128645-4D75-4D5D-A04C-874B7200EA8D}" destId="{01C45D25-3EAC-4ED7-9625-7F5126964BCD}" srcOrd="2" destOrd="0" presId="urn:microsoft.com/office/officeart/2018/5/layout/CenteredIconLabelDescriptionList"/>
    <dgm:cxn modelId="{035D85AE-4EBD-4920-8E33-5844B8E3EE6F}" type="presParOf" srcId="{59128645-4D75-4D5D-A04C-874B7200EA8D}" destId="{C3AAEDFA-0D86-4259-B9F9-A1C11A78ABD2}" srcOrd="3" destOrd="0" presId="urn:microsoft.com/office/officeart/2018/5/layout/CenteredIconLabelDescriptionList"/>
    <dgm:cxn modelId="{00B552F1-A361-420C-B297-5D210CD9E7E9}" type="presParOf" srcId="{59128645-4D75-4D5D-A04C-874B7200EA8D}" destId="{0A17E086-40D8-403F-9FDA-112C895E811F}" srcOrd="4" destOrd="0" presId="urn:microsoft.com/office/officeart/2018/5/layout/CenteredIconLabelDescriptionList"/>
    <dgm:cxn modelId="{DA528026-5F9D-4E8C-A5BE-9A0AFA9E4B20}" type="presParOf" srcId="{6ED8F377-CB67-4E64-8AE8-83C336CA6DB0}" destId="{E3EDB9A6-EBBE-4675-B44E-1211B5EC460E}" srcOrd="5" destOrd="0" presId="urn:microsoft.com/office/officeart/2018/5/layout/CenteredIconLabelDescriptionList"/>
    <dgm:cxn modelId="{07C4053F-FE77-41AA-9455-22C6FC3C823D}" type="presParOf" srcId="{6ED8F377-CB67-4E64-8AE8-83C336CA6DB0}" destId="{71E7882E-995B-4364-B128-B050E3AA9053}" srcOrd="6" destOrd="0" presId="urn:microsoft.com/office/officeart/2018/5/layout/CenteredIconLabelDescriptionList"/>
    <dgm:cxn modelId="{54B604BB-7875-49C2-9C26-8DB8B953864F}" type="presParOf" srcId="{71E7882E-995B-4364-B128-B050E3AA9053}" destId="{3C02E94E-B972-4857-9AB2-331427A3AF41}" srcOrd="0" destOrd="0" presId="urn:microsoft.com/office/officeart/2018/5/layout/CenteredIconLabelDescriptionList"/>
    <dgm:cxn modelId="{5D7D20F1-7C79-4BB6-812E-351F92637562}" type="presParOf" srcId="{71E7882E-995B-4364-B128-B050E3AA9053}" destId="{4137098F-3746-42B6-8C47-EE01D04B459B}" srcOrd="1" destOrd="0" presId="urn:microsoft.com/office/officeart/2018/5/layout/CenteredIconLabelDescriptionList"/>
    <dgm:cxn modelId="{E61AA679-BC00-417D-A9E4-8F7C986F7474}" type="presParOf" srcId="{71E7882E-995B-4364-B128-B050E3AA9053}" destId="{CCF009A1-51F8-44CA-BA0E-9B9142B584E4}" srcOrd="2" destOrd="0" presId="urn:microsoft.com/office/officeart/2018/5/layout/CenteredIconLabelDescriptionList"/>
    <dgm:cxn modelId="{196D6C5C-A8B0-4E47-B667-6241A02B627F}" type="presParOf" srcId="{71E7882E-995B-4364-B128-B050E3AA9053}" destId="{C4F5415F-E85B-4697-A0F2-8C28A0E47C35}" srcOrd="3" destOrd="0" presId="urn:microsoft.com/office/officeart/2018/5/layout/CenteredIconLabelDescriptionList"/>
    <dgm:cxn modelId="{4694855A-CCEF-4500-831A-4768F87ADBE8}" type="presParOf" srcId="{71E7882E-995B-4364-B128-B050E3AA9053}" destId="{5F9F9793-8264-4ABA-A7C6-21D9DC8FED2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0BD68-C21A-4D6E-B648-2035167F5DD8}">
      <dsp:nvSpPr>
        <dsp:cNvPr id="0" name=""/>
        <dsp:cNvSpPr/>
      </dsp:nvSpPr>
      <dsp:spPr>
        <a:xfrm>
          <a:off x="788484" y="1009966"/>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70F85A-3A13-41A1-864B-516CBCDBC9C6}">
      <dsp:nvSpPr>
        <dsp:cNvPr id="0" name=""/>
        <dsp:cNvSpPr/>
      </dsp:nvSpPr>
      <dsp:spPr>
        <a:xfrm>
          <a:off x="4219"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Demographic Insights</a:t>
          </a:r>
          <a:endParaRPr lang="en-US" sz="1400" kern="1200"/>
        </a:p>
      </dsp:txBody>
      <dsp:txXfrm>
        <a:off x="4219" y="1947993"/>
        <a:ext cx="2413125" cy="395903"/>
      </dsp:txXfrm>
    </dsp:sp>
    <dsp:sp modelId="{7187BCDA-A281-4CAA-BFAB-B8E2D60F6FB7}">
      <dsp:nvSpPr>
        <dsp:cNvPr id="0" name=""/>
        <dsp:cNvSpPr/>
      </dsp:nvSpPr>
      <dsp:spPr>
        <a:xfrm>
          <a:off x="4219"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Analyze and understand the distribution of customers by age group, income bracket, and region.</a:t>
          </a:r>
        </a:p>
      </dsp:txBody>
      <dsp:txXfrm>
        <a:off x="4219" y="2387354"/>
        <a:ext cx="2413125" cy="795484"/>
      </dsp:txXfrm>
    </dsp:sp>
    <dsp:sp modelId="{8F0C94AD-140E-489E-83BD-A136492590D8}">
      <dsp:nvSpPr>
        <dsp:cNvPr id="0" name=""/>
        <dsp:cNvSpPr/>
      </dsp:nvSpPr>
      <dsp:spPr>
        <a:xfrm>
          <a:off x="3623906" y="1009966"/>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C58513-4194-46FA-98CD-E957A5CAB4A9}">
      <dsp:nvSpPr>
        <dsp:cNvPr id="0" name=""/>
        <dsp:cNvSpPr/>
      </dsp:nvSpPr>
      <dsp:spPr>
        <a:xfrm>
          <a:off x="2839641"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Behavioral Segmentation</a:t>
          </a:r>
          <a:endParaRPr lang="en-US" sz="1400" kern="1200"/>
        </a:p>
      </dsp:txBody>
      <dsp:txXfrm>
        <a:off x="2839641" y="1947993"/>
        <a:ext cx="2413125" cy="395903"/>
      </dsp:txXfrm>
    </dsp:sp>
    <dsp:sp modelId="{A78A3DF1-6FC4-4B06-ABC4-5034951F0033}">
      <dsp:nvSpPr>
        <dsp:cNvPr id="0" name=""/>
        <dsp:cNvSpPr/>
      </dsp:nvSpPr>
      <dsp:spPr>
        <a:xfrm>
          <a:off x="2839641"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Segment customers based on purchase amount, purchase frequency, and loyalty score to identify key segments and behavior patterns.</a:t>
          </a:r>
        </a:p>
      </dsp:txBody>
      <dsp:txXfrm>
        <a:off x="2839641" y="2387354"/>
        <a:ext cx="2413125" cy="795484"/>
      </dsp:txXfrm>
    </dsp:sp>
    <dsp:sp modelId="{98896358-8D0F-4D1B-AB0D-40F61F72FAB5}">
      <dsp:nvSpPr>
        <dsp:cNvPr id="0" name=""/>
        <dsp:cNvSpPr/>
      </dsp:nvSpPr>
      <dsp:spPr>
        <a:xfrm>
          <a:off x="6459328" y="1009966"/>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45D25-3EAC-4ED7-9625-7F5126964BCD}">
      <dsp:nvSpPr>
        <dsp:cNvPr id="0" name=""/>
        <dsp:cNvSpPr/>
      </dsp:nvSpPr>
      <dsp:spPr>
        <a:xfrm>
          <a:off x="5675062"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Loyalty and Purchase Patterns</a:t>
          </a:r>
          <a:endParaRPr lang="en-US" sz="1400" kern="1200"/>
        </a:p>
      </dsp:txBody>
      <dsp:txXfrm>
        <a:off x="5675062" y="1947993"/>
        <a:ext cx="2413125" cy="395903"/>
      </dsp:txXfrm>
    </dsp:sp>
    <dsp:sp modelId="{0A17E086-40D8-403F-9FDA-112C895E811F}">
      <dsp:nvSpPr>
        <dsp:cNvPr id="0" name=""/>
        <dsp:cNvSpPr/>
      </dsp:nvSpPr>
      <dsp:spPr>
        <a:xfrm>
          <a:off x="5675062"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Evaluate correlations between purchase amount, purchase frequency, and loyalty score, and assess factors influencing customer loyalty.</a:t>
          </a:r>
        </a:p>
      </dsp:txBody>
      <dsp:txXfrm>
        <a:off x="5675062" y="2387354"/>
        <a:ext cx="2413125" cy="795484"/>
      </dsp:txXfrm>
    </dsp:sp>
    <dsp:sp modelId="{3C02E94E-B972-4857-9AB2-331427A3AF41}">
      <dsp:nvSpPr>
        <dsp:cNvPr id="0" name=""/>
        <dsp:cNvSpPr/>
      </dsp:nvSpPr>
      <dsp:spPr>
        <a:xfrm>
          <a:off x="9294750" y="1009966"/>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009A1-51F8-44CA-BA0E-9B9142B584E4}">
      <dsp:nvSpPr>
        <dsp:cNvPr id="0" name=""/>
        <dsp:cNvSpPr/>
      </dsp:nvSpPr>
      <dsp:spPr>
        <a:xfrm>
          <a:off x="8510484" y="1947993"/>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Modelling</a:t>
          </a:r>
          <a:endParaRPr lang="en-US" sz="1400" kern="1200"/>
        </a:p>
      </dsp:txBody>
      <dsp:txXfrm>
        <a:off x="8510484" y="1947993"/>
        <a:ext cx="2413125" cy="395903"/>
      </dsp:txXfrm>
    </dsp:sp>
    <dsp:sp modelId="{5F9F9793-8264-4ABA-A7C6-21D9DC8FED2B}">
      <dsp:nvSpPr>
        <dsp:cNvPr id="0" name=""/>
        <dsp:cNvSpPr/>
      </dsp:nvSpPr>
      <dsp:spPr>
        <a:xfrm>
          <a:off x="8510484" y="2387354"/>
          <a:ext cx="2413125" cy="79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Develop and apply models to further analyze and predict customer behavior, using insights for targeted marketing strategies and personalized engagement.</a:t>
          </a:r>
        </a:p>
      </dsp:txBody>
      <dsp:txXfrm>
        <a:off x="8510484" y="2387354"/>
        <a:ext cx="2413125" cy="79548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9B5E-2247-D08A-9004-F3C067087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B29B3F-3339-B885-11B6-8958DB359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2E5559-D640-CDFA-10AE-B7A194332D2C}"/>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5" name="Footer Placeholder 4">
            <a:extLst>
              <a:ext uri="{FF2B5EF4-FFF2-40B4-BE49-F238E27FC236}">
                <a16:creationId xmlns:a16="http://schemas.microsoft.com/office/drawing/2014/main" id="{E641D791-7FB6-2AAE-5F93-959E26218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D6D25-5EF5-3FC6-86F2-5D34694272AB}"/>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651874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0D62-E8D5-7E94-2B33-9BE20595A4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976752-C79B-69B9-E0A7-C64439F6C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CB4D6-121F-49B0-3399-8520D4CA4B1F}"/>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5" name="Footer Placeholder 4">
            <a:extLst>
              <a:ext uri="{FF2B5EF4-FFF2-40B4-BE49-F238E27FC236}">
                <a16:creationId xmlns:a16="http://schemas.microsoft.com/office/drawing/2014/main" id="{F2E85B5A-F62D-5A26-657C-853986717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5C16A-4601-A85B-C592-8EF41F8EA30A}"/>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2711476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E6CA0F-481B-3136-2868-731954E1D1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49E5E6-6481-1927-08A6-A43ACD271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601C1-244F-E042-0EC6-9374DE7E2610}"/>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5" name="Footer Placeholder 4">
            <a:extLst>
              <a:ext uri="{FF2B5EF4-FFF2-40B4-BE49-F238E27FC236}">
                <a16:creationId xmlns:a16="http://schemas.microsoft.com/office/drawing/2014/main" id="{72590D7F-DCA6-B2C7-9CFC-7145FD1C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13EC2-769E-9B5B-728B-EB7738BDAB34}"/>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671731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8253-8662-EF09-C2E7-61B574B19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7A82F-15E8-6D3A-18BC-995A8D66B3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24718-D6B2-5609-2C49-5033C05D8225}"/>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5" name="Footer Placeholder 4">
            <a:extLst>
              <a:ext uri="{FF2B5EF4-FFF2-40B4-BE49-F238E27FC236}">
                <a16:creationId xmlns:a16="http://schemas.microsoft.com/office/drawing/2014/main" id="{C2CD5DC3-B446-168D-CFBB-B5E9555D2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E035E-6D46-8EB8-7D9A-4A8394433625}"/>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4083875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051F-2E6A-A7FB-F7D7-BEE4A0FBF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0A82D9-CB5F-DB0D-33F9-3BEFCF3ABF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8162E-2AFA-2812-0D45-09AE20F3EB18}"/>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5" name="Footer Placeholder 4">
            <a:extLst>
              <a:ext uri="{FF2B5EF4-FFF2-40B4-BE49-F238E27FC236}">
                <a16:creationId xmlns:a16="http://schemas.microsoft.com/office/drawing/2014/main" id="{47F4681D-620C-382F-7B06-37E992131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53D-FE9A-56A1-1311-5D0588FE29CF}"/>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330546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967E-3AC4-027C-B0B6-E20F22E643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203A1-453D-1D00-604F-747139E83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76BDA-3762-9080-0101-6661324DB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731928-6F7F-6C4D-0186-E2D06328639C}"/>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6" name="Footer Placeholder 5">
            <a:extLst>
              <a:ext uri="{FF2B5EF4-FFF2-40B4-BE49-F238E27FC236}">
                <a16:creationId xmlns:a16="http://schemas.microsoft.com/office/drawing/2014/main" id="{7D9227D8-E7A7-22B9-2DF2-CD1FA3C4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E88A5-BCA5-A6BB-F41C-14491A47714A}"/>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1085660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602C-9368-2A6B-189B-BF22ED85A4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71D97-16C8-B4F7-E980-4B1567DCE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538DB8-F734-48E9-EDAE-624F270AA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5E200-1F97-876F-118C-E046AB74C3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07EA55-EC73-2D0F-DB7B-47A960FDC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285D7-9AE0-95AB-4BCD-82FED996794E}"/>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8" name="Footer Placeholder 7">
            <a:extLst>
              <a:ext uri="{FF2B5EF4-FFF2-40B4-BE49-F238E27FC236}">
                <a16:creationId xmlns:a16="http://schemas.microsoft.com/office/drawing/2014/main" id="{18393019-2B18-5432-F193-F33064DD9D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89AE37-2DFC-EAF3-A1F0-E726506FBD6D}"/>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1630013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AA3B-4C92-758A-6B43-A6109CB46E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C0C6A6-B66A-D94E-F211-5C14135F665A}"/>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4" name="Footer Placeholder 3">
            <a:extLst>
              <a:ext uri="{FF2B5EF4-FFF2-40B4-BE49-F238E27FC236}">
                <a16:creationId xmlns:a16="http://schemas.microsoft.com/office/drawing/2014/main" id="{0A30A9D2-DFC7-70E8-228F-18DD8AA61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5C07AD-2517-0E29-DB5C-006DB182E9A7}"/>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228006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B1EAA-D2F5-F66B-9EDF-443CA96AF856}"/>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3" name="Footer Placeholder 2">
            <a:extLst>
              <a:ext uri="{FF2B5EF4-FFF2-40B4-BE49-F238E27FC236}">
                <a16:creationId xmlns:a16="http://schemas.microsoft.com/office/drawing/2014/main" id="{1EAC86BC-D298-4A9F-CBBB-A06D1CB4F0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95F95C-3C39-608F-8F57-F6ED1DC03EAC}"/>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2472844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B29E-1963-9C48-D57B-5C938E368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56B0B-001F-51F6-3D46-C0326DD74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55BD48-8D17-6EA7-4212-557DA99DB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2C341-6CC7-0CE9-489B-C0ED3C7944A4}"/>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6" name="Footer Placeholder 5">
            <a:extLst>
              <a:ext uri="{FF2B5EF4-FFF2-40B4-BE49-F238E27FC236}">
                <a16:creationId xmlns:a16="http://schemas.microsoft.com/office/drawing/2014/main" id="{CA258148-FB1C-D9BC-9FDC-8E08EE739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FA932-DEE6-55A7-339A-68D3A55A4009}"/>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3236251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60D7-07E4-220B-F9F4-D129A826A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B6969A-AD73-F485-AE6E-B1B023518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B8EFC-A835-1855-B858-E21EFEB9E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557B5-DA60-40CA-3251-B5937B2E5F33}"/>
              </a:ext>
            </a:extLst>
          </p:cNvPr>
          <p:cNvSpPr>
            <a:spLocks noGrp="1"/>
          </p:cNvSpPr>
          <p:nvPr>
            <p:ph type="dt" sz="half" idx="10"/>
          </p:nvPr>
        </p:nvSpPr>
        <p:spPr/>
        <p:txBody>
          <a:bodyPr/>
          <a:lstStyle/>
          <a:p>
            <a:fld id="{1C8CB006-661C-4690-BFA5-A1C6D5B1F637}" type="datetimeFigureOut">
              <a:rPr lang="en-US" smtClean="0"/>
              <a:t>9/12/2024</a:t>
            </a:fld>
            <a:endParaRPr lang="en-US"/>
          </a:p>
        </p:txBody>
      </p:sp>
      <p:sp>
        <p:nvSpPr>
          <p:cNvPr id="6" name="Footer Placeholder 5">
            <a:extLst>
              <a:ext uri="{FF2B5EF4-FFF2-40B4-BE49-F238E27FC236}">
                <a16:creationId xmlns:a16="http://schemas.microsoft.com/office/drawing/2014/main" id="{3F5BAE83-95F6-0257-FEB9-E2496AD5F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DD1E1-876C-5675-052E-BA9E4CE6707B}"/>
              </a:ext>
            </a:extLst>
          </p:cNvPr>
          <p:cNvSpPr>
            <a:spLocks noGrp="1"/>
          </p:cNvSpPr>
          <p:nvPr>
            <p:ph type="sldNum" sz="quarter" idx="12"/>
          </p:nvPr>
        </p:nvSpPr>
        <p:spPr/>
        <p:txBody>
          <a:bodyPr/>
          <a:lstStyle/>
          <a:p>
            <a:fld id="{8FB4B34D-F832-4ECF-91B5-1093357CCC58}" type="slidenum">
              <a:rPr lang="en-US" smtClean="0"/>
              <a:t>‹#›</a:t>
            </a:fld>
            <a:endParaRPr lang="en-US"/>
          </a:p>
        </p:txBody>
      </p:sp>
    </p:spTree>
    <p:extLst>
      <p:ext uri="{BB962C8B-B14F-4D97-AF65-F5344CB8AC3E}">
        <p14:creationId xmlns:p14="http://schemas.microsoft.com/office/powerpoint/2010/main" val="3196866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F2253-0544-E2BF-B0C7-D7A4F61C2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A9818E-5EB5-567F-53B9-7FB9AB95A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1EE9C-A2A8-9E32-66CC-730ED675A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8CB006-661C-4690-BFA5-A1C6D5B1F637}" type="datetimeFigureOut">
              <a:rPr lang="en-US" smtClean="0"/>
              <a:t>9/12/2024</a:t>
            </a:fld>
            <a:endParaRPr lang="en-US"/>
          </a:p>
        </p:txBody>
      </p:sp>
      <p:sp>
        <p:nvSpPr>
          <p:cNvPr id="5" name="Footer Placeholder 4">
            <a:extLst>
              <a:ext uri="{FF2B5EF4-FFF2-40B4-BE49-F238E27FC236}">
                <a16:creationId xmlns:a16="http://schemas.microsoft.com/office/drawing/2014/main" id="{021B3198-322B-BFBB-B4CA-53788149B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0A0426-D105-B302-0FB2-33BDEE8FA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B4B34D-F832-4ECF-91B5-1093357CCC58}" type="slidenum">
              <a:rPr lang="en-US" smtClean="0"/>
              <a:t>‹#›</a:t>
            </a:fld>
            <a:endParaRPr lang="en-US"/>
          </a:p>
        </p:txBody>
      </p:sp>
    </p:spTree>
    <p:extLst>
      <p:ext uri="{BB962C8B-B14F-4D97-AF65-F5344CB8AC3E}">
        <p14:creationId xmlns:p14="http://schemas.microsoft.com/office/powerpoint/2010/main" val="278623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otly.com/python/"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apdraft.streamlit.app/"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4" name="Group 203">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5" name="Freeform: Shape 20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6" name="Freeform: Shape 20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8" name="Freeform: Shape 207">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Shape 209">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Shape 211">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6244E-672A-1222-9BC2-A9ADA690359C}"/>
              </a:ext>
            </a:extLst>
          </p:cNvPr>
          <p:cNvSpPr>
            <a:spLocks noGrp="1"/>
          </p:cNvSpPr>
          <p:nvPr>
            <p:ph type="ctrTitle"/>
          </p:nvPr>
        </p:nvSpPr>
        <p:spPr>
          <a:xfrm>
            <a:off x="2242409" y="895483"/>
            <a:ext cx="5786232" cy="3011190"/>
          </a:xfrm>
        </p:spPr>
        <p:txBody>
          <a:bodyPr>
            <a:normAutofit/>
          </a:bodyPr>
          <a:lstStyle/>
          <a:p>
            <a:r>
              <a:rPr lang="en-US" sz="5400">
                <a:solidFill>
                  <a:schemeClr val="bg1"/>
                </a:solidFill>
              </a:rPr>
              <a:t>Customer Behavior and Segmentation Analysis</a:t>
            </a:r>
          </a:p>
        </p:txBody>
      </p:sp>
      <p:sp>
        <p:nvSpPr>
          <p:cNvPr id="21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6"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19" name="Freeform: Shape 21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5" name="Oval 22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7" name="Oval 226">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9" name="Freeform: Shape 228">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1" name="Freeform: Shape 230">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58806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B65B3-F740-800B-D387-FE8011D0835C}"/>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References</a:t>
            </a:r>
          </a:p>
        </p:txBody>
      </p:sp>
      <p:sp>
        <p:nvSpPr>
          <p:cNvPr id="3" name="Content Placeholder 2">
            <a:extLst>
              <a:ext uri="{FF2B5EF4-FFF2-40B4-BE49-F238E27FC236}">
                <a16:creationId xmlns:a16="http://schemas.microsoft.com/office/drawing/2014/main" id="{D4671A06-268D-29C5-90F0-981C6ED071EC}"/>
              </a:ext>
            </a:extLst>
          </p:cNvPr>
          <p:cNvSpPr>
            <a:spLocks noGrp="1"/>
          </p:cNvSpPr>
          <p:nvPr>
            <p:ph idx="1"/>
          </p:nvPr>
        </p:nvSpPr>
        <p:spPr>
          <a:xfrm>
            <a:off x="804672" y="2421682"/>
            <a:ext cx="4977578" cy="3639289"/>
          </a:xfrm>
        </p:spPr>
        <p:txBody>
          <a:bodyPr anchor="ctr">
            <a:normAutofit/>
          </a:bodyPr>
          <a:lstStyle/>
          <a:p>
            <a:r>
              <a:rPr lang="en-US" sz="1800" dirty="0" err="1">
                <a:solidFill>
                  <a:schemeClr val="tx2"/>
                </a:solidFill>
              </a:rPr>
              <a:t>Streamlit</a:t>
            </a:r>
            <a:r>
              <a:rPr lang="en-US" sz="1800" dirty="0">
                <a:solidFill>
                  <a:schemeClr val="tx2"/>
                </a:solidFill>
              </a:rPr>
              <a:t> Inc. (n.d.). </a:t>
            </a:r>
            <a:r>
              <a:rPr lang="en-US" sz="1800" i="1" dirty="0" err="1">
                <a:solidFill>
                  <a:schemeClr val="tx2"/>
                </a:solidFill>
              </a:rPr>
              <a:t>Streamlit</a:t>
            </a:r>
            <a:r>
              <a:rPr lang="en-US" sz="1800" i="1" dirty="0">
                <a:solidFill>
                  <a:schemeClr val="tx2"/>
                </a:solidFill>
              </a:rPr>
              <a:t> documentation</a:t>
            </a:r>
            <a:r>
              <a:rPr lang="en-US" sz="1800" dirty="0">
                <a:solidFill>
                  <a:schemeClr val="tx2"/>
                </a:solidFill>
              </a:rPr>
              <a:t>. Retrieved from </a:t>
            </a:r>
            <a:r>
              <a:rPr lang="en-US" sz="1800" dirty="0">
                <a:solidFill>
                  <a:schemeClr val="tx2"/>
                </a:solidFill>
                <a:hlinkClick r:id="rId2"/>
              </a:rPr>
              <a:t>https://docs.streamlit.io</a:t>
            </a:r>
            <a:endParaRPr lang="en-US" sz="1800" dirty="0">
              <a:solidFill>
                <a:schemeClr val="tx2"/>
              </a:solidFill>
            </a:endParaRPr>
          </a:p>
          <a:p>
            <a:r>
              <a:rPr lang="en-US" sz="1800" dirty="0" err="1">
                <a:solidFill>
                  <a:schemeClr val="tx2"/>
                </a:solidFill>
              </a:rPr>
              <a:t>Plotly</a:t>
            </a:r>
            <a:r>
              <a:rPr lang="en-US" sz="1800" dirty="0">
                <a:solidFill>
                  <a:schemeClr val="tx2"/>
                </a:solidFill>
              </a:rPr>
              <a:t> Inc. (n.d.). </a:t>
            </a:r>
            <a:r>
              <a:rPr lang="en-US" sz="1800" i="1" dirty="0" err="1">
                <a:solidFill>
                  <a:schemeClr val="tx2"/>
                </a:solidFill>
              </a:rPr>
              <a:t>Plotly</a:t>
            </a:r>
            <a:r>
              <a:rPr lang="en-US" sz="1800" i="1" dirty="0">
                <a:solidFill>
                  <a:schemeClr val="tx2"/>
                </a:solidFill>
              </a:rPr>
              <a:t> documentation</a:t>
            </a:r>
            <a:r>
              <a:rPr lang="en-US" sz="1800" dirty="0">
                <a:solidFill>
                  <a:schemeClr val="tx2"/>
                </a:solidFill>
              </a:rPr>
              <a:t>. Retrieved from </a:t>
            </a:r>
            <a:r>
              <a:rPr lang="en-US" sz="1800" dirty="0">
                <a:solidFill>
                  <a:schemeClr val="tx2"/>
                </a:solidFill>
                <a:hlinkClick r:id="rId3"/>
              </a:rPr>
              <a:t>https://plotly.com/python/</a:t>
            </a:r>
            <a:endParaRPr lang="en-US" sz="1800" dirty="0">
              <a:solidFill>
                <a:schemeClr val="tx2"/>
              </a:solidFill>
            </a:endParaRPr>
          </a:p>
          <a:p>
            <a:r>
              <a:rPr lang="en-US" sz="1800" dirty="0">
                <a:solidFill>
                  <a:schemeClr val="tx2"/>
                </a:solidFill>
              </a:rPr>
              <a:t>Statistical Solutions. (n.d.). </a:t>
            </a:r>
            <a:r>
              <a:rPr lang="en-US" sz="1800" i="1" dirty="0">
                <a:solidFill>
                  <a:schemeClr val="tx2"/>
                </a:solidFill>
              </a:rPr>
              <a:t>ANOVA - Analysis of Variance</a:t>
            </a:r>
            <a:r>
              <a:rPr lang="en-US" sz="1800" dirty="0">
                <a:solidFill>
                  <a:schemeClr val="tx2"/>
                </a:solidFill>
              </a:rPr>
              <a:t>. Retrieved from https://www.statisticalsolutions.net/anova-analysis-of-variance</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ocument">
            <a:extLst>
              <a:ext uri="{FF2B5EF4-FFF2-40B4-BE49-F238E27FC236}">
                <a16:creationId xmlns:a16="http://schemas.microsoft.com/office/drawing/2014/main" id="{6898D1E9-90C8-C402-EAFB-34F30AD9BE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909180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 name="Rectangle 20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 name="Group 204">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6" name="Freeform: Shape 20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7" name="Freeform: Shape 20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9" name="Freeform: Shape 208">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0F25B-6BFB-A8B9-E406-BFDB4EE7E8A3}"/>
              </a:ext>
            </a:extLst>
          </p:cNvPr>
          <p:cNvSpPr>
            <a:spLocks noGrp="1"/>
          </p:cNvSpPr>
          <p:nvPr>
            <p:ph type="ctrTitle"/>
          </p:nvPr>
        </p:nvSpPr>
        <p:spPr>
          <a:xfrm>
            <a:off x="2242409" y="895483"/>
            <a:ext cx="5786232" cy="3011190"/>
          </a:xfrm>
        </p:spPr>
        <p:txBody>
          <a:bodyPr>
            <a:normAutofit/>
          </a:bodyPr>
          <a:lstStyle/>
          <a:p>
            <a:r>
              <a:rPr lang="en-US" sz="5400" dirty="0">
                <a:solidFill>
                  <a:schemeClr val="bg1"/>
                </a:solidFill>
              </a:rPr>
              <a:t>Q &amp; A</a:t>
            </a:r>
          </a:p>
        </p:txBody>
      </p:sp>
      <p:sp>
        <p:nvSpPr>
          <p:cNvPr id="215"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7"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20" name="Freeform: Shape 21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6" name="Oval 225">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8" name="Oval 227">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0" name="Freeform: Shape 229">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2" name="Freeform: Shape 231">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385706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and and five stars">
            <a:extLst>
              <a:ext uri="{FF2B5EF4-FFF2-40B4-BE49-F238E27FC236}">
                <a16:creationId xmlns:a16="http://schemas.microsoft.com/office/drawing/2014/main" id="{C6A886B1-D187-87A7-F7FC-3B225E9DF472}"/>
              </a:ext>
            </a:extLst>
          </p:cNvPr>
          <p:cNvPicPr>
            <a:picLocks noChangeAspect="1"/>
          </p:cNvPicPr>
          <p:nvPr/>
        </p:nvPicPr>
        <p:blipFill>
          <a:blip r:embed="rId2">
            <a:alphaModFix amt="35000"/>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685751D-9AEC-11C6-F462-2840046C729D}"/>
              </a:ext>
            </a:extLst>
          </p:cNvPr>
          <p:cNvSpPr>
            <a:spLocks noGrp="1"/>
          </p:cNvSpPr>
          <p:nvPr>
            <p:ph type="title"/>
          </p:nvPr>
        </p:nvSpPr>
        <p:spPr>
          <a:xfrm>
            <a:off x="838200" y="365125"/>
            <a:ext cx="10515600" cy="1325563"/>
          </a:xfrm>
        </p:spPr>
        <p:txBody>
          <a:bodyPr>
            <a:normAutofit/>
          </a:bodyPr>
          <a:lstStyle/>
          <a:p>
            <a:r>
              <a:rPr lang="en-US">
                <a:solidFill>
                  <a:srgbClr val="FFFFFF"/>
                </a:solidFill>
              </a:rPr>
              <a:t>Introduction</a:t>
            </a:r>
          </a:p>
        </p:txBody>
      </p:sp>
      <p:sp>
        <p:nvSpPr>
          <p:cNvPr id="9" name="Content Placeholder 8">
            <a:extLst>
              <a:ext uri="{FF2B5EF4-FFF2-40B4-BE49-F238E27FC236}">
                <a16:creationId xmlns:a16="http://schemas.microsoft.com/office/drawing/2014/main" id="{C6A04383-AF44-AA43-440A-398687D42C0F}"/>
              </a:ext>
            </a:extLst>
          </p:cNvPr>
          <p:cNvSpPr>
            <a:spLocks noGrp="1"/>
          </p:cNvSpPr>
          <p:nvPr>
            <p:ph idx="1"/>
          </p:nvPr>
        </p:nvSpPr>
        <p:spPr>
          <a:xfrm>
            <a:off x="838200" y="1825625"/>
            <a:ext cx="10515600" cy="4351338"/>
          </a:xfrm>
        </p:spPr>
        <p:txBody>
          <a:bodyPr>
            <a:normAutofit/>
          </a:bodyPr>
          <a:lstStyle/>
          <a:p>
            <a:r>
              <a:rPr lang="en-US" sz="2600">
                <a:solidFill>
                  <a:srgbClr val="FFFFFF"/>
                </a:solidFill>
                <a:latin typeface="Times New Roman" panose="02020603050405020304" pitchFamily="18" charset="0"/>
                <a:cs typeface="Times New Roman" panose="02020603050405020304" pitchFamily="18" charset="0"/>
              </a:rPr>
              <a:t>In today's competitive business environment, grasping customer behavior and market segmentation is essential for refining strategies and gaining an edge. The complexity of consumer preferences and the wealth of available data require advanced analytical methods. This study focuses on:</a:t>
            </a:r>
          </a:p>
          <a:p>
            <a:pPr>
              <a:buFont typeface="Arial" panose="020B0604020202020204" pitchFamily="34" charset="0"/>
              <a:buChar char="•"/>
            </a:pPr>
            <a:r>
              <a:rPr lang="en-US" sz="2600" b="1">
                <a:solidFill>
                  <a:srgbClr val="FFFFFF"/>
                </a:solidFill>
                <a:latin typeface="Times New Roman" panose="02020603050405020304" pitchFamily="18" charset="0"/>
                <a:cs typeface="Times New Roman" panose="02020603050405020304" pitchFamily="18" charset="0"/>
              </a:rPr>
              <a:t>Analyzing Customer Behavior:</a:t>
            </a:r>
            <a:r>
              <a:rPr lang="en-US" sz="2600">
                <a:solidFill>
                  <a:srgbClr val="FFFFFF"/>
                </a:solidFill>
                <a:latin typeface="Times New Roman" panose="02020603050405020304" pitchFamily="18" charset="0"/>
                <a:cs typeface="Times New Roman" panose="02020603050405020304" pitchFamily="18" charset="0"/>
              </a:rPr>
              <a:t> To uncover insights into customer preferences and actions.</a:t>
            </a:r>
          </a:p>
          <a:p>
            <a:pPr>
              <a:buFont typeface="Arial" panose="020B0604020202020204" pitchFamily="34" charset="0"/>
              <a:buChar char="•"/>
            </a:pPr>
            <a:r>
              <a:rPr lang="en-US" sz="2600" b="1">
                <a:solidFill>
                  <a:srgbClr val="FFFFFF"/>
                </a:solidFill>
                <a:latin typeface="Times New Roman" panose="02020603050405020304" pitchFamily="18" charset="0"/>
                <a:cs typeface="Times New Roman" panose="02020603050405020304" pitchFamily="18" charset="0"/>
              </a:rPr>
              <a:t>Market Segmentation:</a:t>
            </a:r>
            <a:r>
              <a:rPr lang="en-US" sz="2600">
                <a:solidFill>
                  <a:srgbClr val="FFFFFF"/>
                </a:solidFill>
                <a:latin typeface="Times New Roman" panose="02020603050405020304" pitchFamily="18" charset="0"/>
                <a:cs typeface="Times New Roman" panose="02020603050405020304" pitchFamily="18" charset="0"/>
              </a:rPr>
              <a:t> To identify distinct groups within the customer base and tailor strategies effectively.</a:t>
            </a:r>
          </a:p>
          <a:p>
            <a:r>
              <a:rPr lang="en-US" sz="2600">
                <a:solidFill>
                  <a:srgbClr val="FFFFFF"/>
                </a:solidFill>
                <a:latin typeface="Times New Roman" panose="02020603050405020304" pitchFamily="18" charset="0"/>
                <a:cs typeface="Times New Roman" panose="02020603050405020304" pitchFamily="18" charset="0"/>
              </a:rPr>
              <a:t>The goal is to provide actionable insights that can drive strategic decisions and improve business performance.</a:t>
            </a:r>
          </a:p>
        </p:txBody>
      </p:sp>
    </p:spTree>
    <p:extLst>
      <p:ext uri="{BB962C8B-B14F-4D97-AF65-F5344CB8AC3E}">
        <p14:creationId xmlns:p14="http://schemas.microsoft.com/office/powerpoint/2010/main" val="3220215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225">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00D6B0AC-04C6-3156-FE2D-9D7143D573CE}"/>
              </a:ext>
            </a:extLst>
          </p:cNvPr>
          <p:cNvSpPr>
            <a:spLocks noGrp="1"/>
          </p:cNvSpPr>
          <p:nvPr>
            <p:ph type="title"/>
          </p:nvPr>
        </p:nvSpPr>
        <p:spPr>
          <a:xfrm>
            <a:off x="5867400" y="609600"/>
            <a:ext cx="5310116" cy="1322887"/>
          </a:xfrm>
        </p:spPr>
        <p:txBody>
          <a:bodyPr>
            <a:normAutofit/>
          </a:bodyPr>
          <a:lstStyle/>
          <a:p>
            <a:r>
              <a:rPr lang="en-US" b="1" kern="100">
                <a:effectLst/>
                <a:latin typeface="Aptos" panose="020B0004020202020204" pitchFamily="34" charset="0"/>
                <a:ea typeface="Aptos" panose="020B0004020202020204" pitchFamily="34" charset="0"/>
                <a:cs typeface="Times New Roman" panose="02020603050405020304" pitchFamily="18" charset="0"/>
              </a:rPr>
              <a:t>Data Processing Overview</a:t>
            </a:r>
            <a:endParaRPr lang="en-US"/>
          </a:p>
        </p:txBody>
      </p:sp>
      <p:pic>
        <p:nvPicPr>
          <p:cNvPr id="9" name="Graphic 8" descr="Syncing Cloud">
            <a:extLst>
              <a:ext uri="{FF2B5EF4-FFF2-40B4-BE49-F238E27FC236}">
                <a16:creationId xmlns:a16="http://schemas.microsoft.com/office/drawing/2014/main" id="{6AB6211D-78B5-D8EE-7B5D-C1AB1CD693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27" y="1573971"/>
            <a:ext cx="3720152" cy="3720152"/>
          </a:xfrm>
          <a:prstGeom prst="rect">
            <a:avLst/>
          </a:prstGeom>
        </p:spPr>
      </p:pic>
      <p:sp>
        <p:nvSpPr>
          <p:cNvPr id="213" name="Content Placeholder 4">
            <a:extLst>
              <a:ext uri="{FF2B5EF4-FFF2-40B4-BE49-F238E27FC236}">
                <a16:creationId xmlns:a16="http://schemas.microsoft.com/office/drawing/2014/main" id="{3A7B9B1B-55C5-2DDE-37B6-286637935E62}"/>
              </a:ext>
            </a:extLst>
          </p:cNvPr>
          <p:cNvSpPr>
            <a:spLocks noGrp="1"/>
          </p:cNvSpPr>
          <p:nvPr>
            <p:ph idx="1"/>
          </p:nvPr>
        </p:nvSpPr>
        <p:spPr>
          <a:xfrm>
            <a:off x="5867400" y="2194102"/>
            <a:ext cx="5310116" cy="3908585"/>
          </a:xfrm>
        </p:spPr>
        <p:txBody>
          <a:bodyPr>
            <a:normAutofit/>
          </a:bodyPr>
          <a:lstStyle/>
          <a:p>
            <a:pPr marL="342900" marR="0" lvl="0" indent="-342900">
              <a:spcBef>
                <a:spcPts val="0"/>
              </a:spcBef>
              <a:spcAft>
                <a:spcPts val="800"/>
              </a:spcAft>
              <a:buFont typeface="+mj-lt"/>
              <a:buAutoNum type="arabicPeriod"/>
              <a:tabLst>
                <a:tab pos="4572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Data Loading:</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 dataset, which captures customer purchasing behaviors, is loaded from https://www.kaggle.com/datasets/hanaksoy/customer-purchasing-behaviors/data</a:t>
            </a:r>
          </a:p>
          <a:p>
            <a:pPr marL="342900" marR="0" lvl="0" indent="-342900">
              <a:spcBef>
                <a:spcPts val="0"/>
              </a:spcBef>
              <a:spcAft>
                <a:spcPts val="800"/>
              </a:spcAft>
              <a:buFont typeface="+mj-lt"/>
              <a:buAutoNum type="arabicPeriod"/>
              <a:tabLst>
                <a:tab pos="4572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Feature Engineering:</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Age Group Creation:</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Customers are categorized into distinct age groups based on their age.</a:t>
            </a: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 groups are: 'young adult' (18-25), 'adult' (26-44), and 'middle age' (45-59).</a:t>
            </a: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Income Bracket Creation:</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Customers are segmented into income brackets using quantiles.</a:t>
            </a:r>
          </a:p>
          <a:p>
            <a:pPr marL="1143000" marR="0" lvl="2" indent="-228600">
              <a:spcBef>
                <a:spcPts val="0"/>
              </a:spcBef>
              <a:spcAft>
                <a:spcPts val="800"/>
              </a:spcAft>
              <a:buSzPts val="1000"/>
              <a:buFont typeface="Wingdings" panose="05000000000000000000" pitchFamily="2" charset="2"/>
              <a:buChar char=""/>
              <a:tabLst>
                <a:tab pos="13716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 brackets are: 'low', 'medium', and 'high', representing different levels of annual income.</a:t>
            </a:r>
          </a:p>
          <a:p>
            <a:pPr marL="342900" marR="0" lvl="0" indent="-342900">
              <a:spcBef>
                <a:spcPts val="0"/>
              </a:spcBef>
              <a:spcAft>
                <a:spcPts val="800"/>
              </a:spcAft>
              <a:buFont typeface="+mj-lt"/>
              <a:buAutoNum type="arabicPeriod"/>
              <a:tabLst>
                <a:tab pos="457200" algn="l"/>
              </a:tabLst>
            </a:pPr>
            <a:r>
              <a:rPr lang="en-US" sz="1000" b="1" kern="100">
                <a:effectLst/>
                <a:latin typeface="Aptos" panose="020B0004020202020204" pitchFamily="34" charset="0"/>
                <a:ea typeface="Aptos" panose="020B0004020202020204" pitchFamily="34" charset="0"/>
                <a:cs typeface="Times New Roman" panose="02020603050405020304" pitchFamily="18" charset="0"/>
              </a:rPr>
              <a:t>Objective:</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000" kern="100">
                <a:effectLst/>
                <a:latin typeface="Aptos" panose="020B0004020202020204" pitchFamily="34" charset="0"/>
                <a:ea typeface="Aptos" panose="020B0004020202020204" pitchFamily="34" charset="0"/>
                <a:cs typeface="Times New Roman" panose="02020603050405020304" pitchFamily="18" charset="0"/>
              </a:rPr>
              <a:t>These engineered features help in analyzing and segmenting the customer base more effectively, providing valuable insights into their behavior and preferences.</a:t>
            </a:r>
          </a:p>
          <a:p>
            <a:endParaRPr lang="en-US" sz="1000"/>
          </a:p>
        </p:txBody>
      </p:sp>
    </p:spTree>
    <p:extLst>
      <p:ext uri="{BB962C8B-B14F-4D97-AF65-F5344CB8AC3E}">
        <p14:creationId xmlns:p14="http://schemas.microsoft.com/office/powerpoint/2010/main" val="939439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DFF651-AFEA-CCB5-B076-72BF583AA609}"/>
              </a:ext>
            </a:extLst>
          </p:cNvPr>
          <p:cNvSpPr>
            <a:spLocks noGrp="1"/>
          </p:cNvSpPr>
          <p:nvPr>
            <p:ph type="title"/>
          </p:nvPr>
        </p:nvSpPr>
        <p:spPr>
          <a:xfrm>
            <a:off x="1371597" y="348865"/>
            <a:ext cx="10044023" cy="877729"/>
          </a:xfrm>
        </p:spPr>
        <p:txBody>
          <a:bodyPr anchor="ctr">
            <a:normAutofit/>
          </a:bodyPr>
          <a:lstStyle/>
          <a:p>
            <a:r>
              <a:rPr lang="en-US" sz="2800" b="1"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Customer Behavior and Segmentation Analysis Objectives</a:t>
            </a:r>
            <a:br>
              <a:rPr lang="en-US" sz="28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en-US" sz="2800">
              <a:solidFill>
                <a:srgbClr val="FFFFFF"/>
              </a:solidFill>
            </a:endParaRPr>
          </a:p>
        </p:txBody>
      </p:sp>
      <p:graphicFrame>
        <p:nvGraphicFramePr>
          <p:cNvPr id="25" name="Content Placeholder 2">
            <a:extLst>
              <a:ext uri="{FF2B5EF4-FFF2-40B4-BE49-F238E27FC236}">
                <a16:creationId xmlns:a16="http://schemas.microsoft.com/office/drawing/2014/main" id="{05DF7400-93BC-B701-4C51-FBB2EA557D3E}"/>
              </a:ext>
            </a:extLst>
          </p:cNvPr>
          <p:cNvGraphicFramePr>
            <a:graphicFrameLocks noGrp="1"/>
          </p:cNvGraphicFramePr>
          <p:nvPr>
            <p:ph idx="1"/>
            <p:extLst>
              <p:ext uri="{D42A27DB-BD31-4B8C-83A1-F6EECF244321}">
                <p14:modId xmlns:p14="http://schemas.microsoft.com/office/powerpoint/2010/main" val="185749010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8270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Oval 14">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968ECD6-487F-83F8-22C5-183D832936AA}"/>
              </a:ext>
            </a:extLst>
          </p:cNvPr>
          <p:cNvSpPr>
            <a:spLocks noGrp="1"/>
          </p:cNvSpPr>
          <p:nvPr>
            <p:ph type="ctrTitle"/>
          </p:nvPr>
        </p:nvSpPr>
        <p:spPr>
          <a:xfrm>
            <a:off x="3581400" y="965580"/>
            <a:ext cx="5204489" cy="3160593"/>
          </a:xfrm>
        </p:spPr>
        <p:txBody>
          <a:bodyPr>
            <a:normAutofit/>
          </a:bodyPr>
          <a:lstStyle/>
          <a:p>
            <a:r>
              <a:rPr lang="en-US" sz="54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t>Findings and Limitations</a:t>
            </a:r>
            <a:br>
              <a:rPr lang="en-US" sz="54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endParaRPr lang="en-US" sz="5400">
              <a:solidFill>
                <a:schemeClr val="bg1"/>
              </a:solidFill>
            </a:endParaRPr>
          </a:p>
        </p:txBody>
      </p:sp>
      <p:sp>
        <p:nvSpPr>
          <p:cNvPr id="17"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1"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2" name="Freeform: Shape 21">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5" name="Oval 24">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30" name="Freeform: Shape 29">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74494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AB1C93-9101-680B-A1BF-F7272927AF8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Hypothesis Testing</a:t>
            </a:r>
          </a:p>
        </p:txBody>
      </p:sp>
      <p:graphicFrame>
        <p:nvGraphicFramePr>
          <p:cNvPr id="4" name="Content Placeholder 3">
            <a:extLst>
              <a:ext uri="{FF2B5EF4-FFF2-40B4-BE49-F238E27FC236}">
                <a16:creationId xmlns:a16="http://schemas.microsoft.com/office/drawing/2014/main" id="{911EE29F-FA7F-4F17-3CCC-12BCABE342B5}"/>
              </a:ext>
            </a:extLst>
          </p:cNvPr>
          <p:cNvGraphicFramePr>
            <a:graphicFrameLocks noGrp="1"/>
          </p:cNvGraphicFramePr>
          <p:nvPr>
            <p:ph idx="1"/>
            <p:extLst>
              <p:ext uri="{D42A27DB-BD31-4B8C-83A1-F6EECF244321}">
                <p14:modId xmlns:p14="http://schemas.microsoft.com/office/powerpoint/2010/main" val="2058747031"/>
              </p:ext>
            </p:extLst>
          </p:nvPr>
        </p:nvGraphicFramePr>
        <p:xfrm>
          <a:off x="1535088" y="2112579"/>
          <a:ext cx="9145766" cy="4192809"/>
        </p:xfrm>
        <a:graphic>
          <a:graphicData uri="http://schemas.openxmlformats.org/drawingml/2006/table">
            <a:tbl>
              <a:tblPr firstRow="1" firstCol="1" bandRow="1">
                <a:tableStyleId>{5C22544A-7EE6-4342-B048-85BDC9FD1C3A}</a:tableStyleId>
              </a:tblPr>
              <a:tblGrid>
                <a:gridCol w="4897047">
                  <a:extLst>
                    <a:ext uri="{9D8B030D-6E8A-4147-A177-3AD203B41FA5}">
                      <a16:colId xmlns:a16="http://schemas.microsoft.com/office/drawing/2014/main" val="3755335018"/>
                    </a:ext>
                  </a:extLst>
                </a:gridCol>
                <a:gridCol w="1282303">
                  <a:extLst>
                    <a:ext uri="{9D8B030D-6E8A-4147-A177-3AD203B41FA5}">
                      <a16:colId xmlns:a16="http://schemas.microsoft.com/office/drawing/2014/main" val="3960186529"/>
                    </a:ext>
                  </a:extLst>
                </a:gridCol>
                <a:gridCol w="1297610">
                  <a:extLst>
                    <a:ext uri="{9D8B030D-6E8A-4147-A177-3AD203B41FA5}">
                      <a16:colId xmlns:a16="http://schemas.microsoft.com/office/drawing/2014/main" val="3220699725"/>
                    </a:ext>
                  </a:extLst>
                </a:gridCol>
                <a:gridCol w="1668806">
                  <a:extLst>
                    <a:ext uri="{9D8B030D-6E8A-4147-A177-3AD203B41FA5}">
                      <a16:colId xmlns:a16="http://schemas.microsoft.com/office/drawing/2014/main" val="2215382884"/>
                    </a:ext>
                  </a:extLst>
                </a:gridCol>
              </a:tblGrid>
              <a:tr h="502260">
                <a:tc>
                  <a:txBody>
                    <a:bodyPr/>
                    <a:lstStyle/>
                    <a:p>
                      <a:pPr marL="0" marR="0">
                        <a:lnSpc>
                          <a:spcPct val="107000"/>
                        </a:lnSpc>
                        <a:spcBef>
                          <a:spcPts val="0"/>
                        </a:spcBef>
                        <a:spcAft>
                          <a:spcPts val="800"/>
                        </a:spcAft>
                      </a:pPr>
                      <a:r>
                        <a:rPr lang="en-US" sz="2400" kern="100">
                          <a:effectLst/>
                        </a:rPr>
                        <a:t>Test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dirty="0">
                          <a:effectLst/>
                        </a:rPr>
                        <a:t>F-value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P-value</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Result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2861679663"/>
                  </a:ext>
                </a:extLst>
              </a:tr>
              <a:tr h="895343">
                <a:tc>
                  <a:txBody>
                    <a:bodyPr/>
                    <a:lstStyle/>
                    <a:p>
                      <a:pPr marL="0" marR="0">
                        <a:lnSpc>
                          <a:spcPct val="107000"/>
                        </a:lnSpc>
                        <a:spcBef>
                          <a:spcPts val="0"/>
                        </a:spcBef>
                        <a:spcAft>
                          <a:spcPts val="800"/>
                        </a:spcAft>
                      </a:pPr>
                      <a:r>
                        <a:rPr lang="en-US" sz="2400" kern="100">
                          <a:effectLst/>
                        </a:rPr>
                        <a:t>Mean Purchase Amount by Age Group</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308.02</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2167190014"/>
                  </a:ext>
                </a:extLst>
              </a:tr>
              <a:tr h="895343">
                <a:tc>
                  <a:txBody>
                    <a:bodyPr/>
                    <a:lstStyle/>
                    <a:p>
                      <a:pPr marL="0" marR="0">
                        <a:lnSpc>
                          <a:spcPct val="107000"/>
                        </a:lnSpc>
                        <a:spcBef>
                          <a:spcPts val="0"/>
                        </a:spcBef>
                        <a:spcAft>
                          <a:spcPts val="800"/>
                        </a:spcAft>
                      </a:pPr>
                      <a:r>
                        <a:rPr lang="en-US" sz="2400" kern="100">
                          <a:effectLst/>
                        </a:rPr>
                        <a:t>Mean Purchase Amount by Income Bracket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602.66</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3961293475"/>
                  </a:ext>
                </a:extLst>
              </a:tr>
              <a:tr h="895343">
                <a:tc>
                  <a:txBody>
                    <a:bodyPr/>
                    <a:lstStyle/>
                    <a:p>
                      <a:pPr marL="0" marR="0">
                        <a:lnSpc>
                          <a:spcPct val="107000"/>
                        </a:lnSpc>
                        <a:spcBef>
                          <a:spcPts val="0"/>
                        </a:spcBef>
                        <a:spcAft>
                          <a:spcPts val="800"/>
                        </a:spcAft>
                      </a:pPr>
                      <a:r>
                        <a:rPr lang="en-US" sz="2400" kern="100">
                          <a:effectLst/>
                        </a:rPr>
                        <a:t>Mean Purchase Frequency by Region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20.00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2572988836"/>
                  </a:ext>
                </a:extLst>
              </a:tr>
              <a:tr h="502260">
                <a:tc>
                  <a:txBody>
                    <a:bodyPr/>
                    <a:lstStyle/>
                    <a:p>
                      <a:pPr marL="0" marR="0">
                        <a:lnSpc>
                          <a:spcPct val="107000"/>
                        </a:lnSpc>
                        <a:spcBef>
                          <a:spcPts val="0"/>
                        </a:spcBef>
                        <a:spcAft>
                          <a:spcPts val="800"/>
                        </a:spcAft>
                      </a:pPr>
                      <a:r>
                        <a:rPr lang="en-US" sz="2400" kern="100">
                          <a:effectLst/>
                        </a:rPr>
                        <a:t>Mean Loyalty Score by Age Group</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257.80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1554448668"/>
                  </a:ext>
                </a:extLst>
              </a:tr>
              <a:tr h="502260">
                <a:tc>
                  <a:txBody>
                    <a:bodyPr/>
                    <a:lstStyle/>
                    <a:p>
                      <a:pPr marL="0" marR="0">
                        <a:lnSpc>
                          <a:spcPct val="107000"/>
                        </a:lnSpc>
                        <a:spcBef>
                          <a:spcPts val="0"/>
                        </a:spcBef>
                        <a:spcAft>
                          <a:spcPts val="800"/>
                        </a:spcAft>
                      </a:pPr>
                      <a:r>
                        <a:rPr lang="en-US" sz="2400" kern="100">
                          <a:effectLst/>
                        </a:rPr>
                        <a:t>Mean Loyalty Score by Region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20.15</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0.0000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tc>
                  <a:txBody>
                    <a:bodyPr/>
                    <a:lstStyle/>
                    <a:p>
                      <a:pPr marL="0" marR="0">
                        <a:lnSpc>
                          <a:spcPct val="107000"/>
                        </a:lnSpc>
                        <a:spcBef>
                          <a:spcPts val="0"/>
                        </a:spcBef>
                        <a:spcAft>
                          <a:spcPts val="800"/>
                        </a:spcAft>
                      </a:pPr>
                      <a:r>
                        <a:rPr lang="en-US" sz="2400" kern="100">
                          <a:effectLst/>
                        </a:rPr>
                        <a:t>Significant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8923" marR="18923" marT="18923" marB="18923" anchor="ctr"/>
                </a:tc>
                <a:extLst>
                  <a:ext uri="{0D108BD9-81ED-4DB2-BD59-A6C34878D82A}">
                    <a16:rowId xmlns:a16="http://schemas.microsoft.com/office/drawing/2014/main" val="963635496"/>
                  </a:ext>
                </a:extLst>
              </a:tr>
            </a:tbl>
          </a:graphicData>
        </a:graphic>
      </p:graphicFrame>
    </p:spTree>
    <p:extLst>
      <p:ext uri="{BB962C8B-B14F-4D97-AF65-F5344CB8AC3E}">
        <p14:creationId xmlns:p14="http://schemas.microsoft.com/office/powerpoint/2010/main" val="2440331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A12B7-A809-E50B-CA91-18B8B9ABAEE4}"/>
              </a:ext>
            </a:extLst>
          </p:cNvPr>
          <p:cNvSpPr>
            <a:spLocks noGrp="1"/>
          </p:cNvSpPr>
          <p:nvPr>
            <p:ph type="title"/>
          </p:nvPr>
        </p:nvSpPr>
        <p:spPr>
          <a:xfrm>
            <a:off x="804672" y="802955"/>
            <a:ext cx="4977976" cy="1454051"/>
          </a:xfrm>
        </p:spPr>
        <p:txBody>
          <a:bodyPr>
            <a:normAutofit/>
          </a:bodyPr>
          <a:lstStyle/>
          <a:p>
            <a:r>
              <a:rPr lang="en-US" sz="36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Summary and Implications</a:t>
            </a:r>
            <a:endParaRPr lang="en-US" sz="3600" dirty="0">
              <a:solidFill>
                <a:schemeClr val="tx2"/>
              </a:solidFill>
            </a:endParaRPr>
          </a:p>
        </p:txBody>
      </p:sp>
      <p:sp>
        <p:nvSpPr>
          <p:cNvPr id="3" name="Content Placeholder 2">
            <a:extLst>
              <a:ext uri="{FF2B5EF4-FFF2-40B4-BE49-F238E27FC236}">
                <a16:creationId xmlns:a16="http://schemas.microsoft.com/office/drawing/2014/main" id="{F98CAB5B-A19C-D6ED-73BB-99B004BBA05A}"/>
              </a:ext>
            </a:extLst>
          </p:cNvPr>
          <p:cNvSpPr>
            <a:spLocks noGrp="1"/>
          </p:cNvSpPr>
          <p:nvPr>
            <p:ph idx="1"/>
          </p:nvPr>
        </p:nvSpPr>
        <p:spPr>
          <a:xfrm>
            <a:off x="804672" y="2421682"/>
            <a:ext cx="4977578" cy="3639289"/>
          </a:xfrm>
        </p:spPr>
        <p:txBody>
          <a:bodyPr anchor="ctr">
            <a:normAutofit/>
          </a:bodyPr>
          <a:lstStyle/>
          <a:p>
            <a:pPr marL="0" marR="0">
              <a:spcBef>
                <a:spcPts val="0"/>
              </a:spcBef>
              <a:spcAft>
                <a:spcPts val="800"/>
              </a:spcAft>
            </a:pP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The ANOVA tests indicate that customer behavior metrics, including purchase amount, frequency, and loyalty score, vary significantly by age group, income bracket, and region. These findings suggest that:</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Segmentation Strategies:</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Businesses should consider segmenting their customer base by age, income, and region to tailor their marketing strategies more effectively.</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Targeted Marketing:</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Insights from these differences can help in crafting targeted marketing campaigns, personalized offers, and promotions that resonate with specific customer segments.</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Regional Customization:</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Region-specific strategies may enhance engagement and loyalty by addressing regional preferences and shopping behaviors.</a:t>
            </a:r>
          </a:p>
          <a:p>
            <a:pPr marL="342900" marR="0" lvl="0" indent="-342900">
              <a:spcBef>
                <a:spcPts val="0"/>
              </a:spcBef>
              <a:spcAft>
                <a:spcPts val="800"/>
              </a:spcAft>
              <a:buFont typeface="+mj-lt"/>
              <a:buAutoNum type="arabicPeriod"/>
              <a:tabLst>
                <a:tab pos="457200" algn="l"/>
              </a:tabLst>
            </a:pPr>
            <a:r>
              <a:rPr lang="en-US" sz="11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Product and Service Offerings:</a:t>
            </a: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 Understanding how different customer segments engage with products or services can lead to more relevant and appealing offerings.</a:t>
            </a:r>
          </a:p>
          <a:p>
            <a:pPr marL="0" marR="0">
              <a:spcBef>
                <a:spcPts val="0"/>
              </a:spcBef>
              <a:spcAft>
                <a:spcPts val="800"/>
              </a:spcAft>
            </a:pPr>
            <a:r>
              <a:rPr lang="en-US" sz="11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By leveraging these insights, businesses can refine their marketing strategies, enhance customer satisfaction, and improve overall engagement and profitability.</a:t>
            </a:r>
          </a:p>
          <a:p>
            <a:endParaRPr lang="en-US" sz="11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tatistics">
            <a:extLst>
              <a:ext uri="{FF2B5EF4-FFF2-40B4-BE49-F238E27FC236}">
                <a16:creationId xmlns:a16="http://schemas.microsoft.com/office/drawing/2014/main" id="{1714E20B-583A-88B8-0078-7429DF0E5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584419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B1754-F628-01C2-63F4-99E9553F50A8}"/>
              </a:ext>
            </a:extLst>
          </p:cNvPr>
          <p:cNvSpPr>
            <a:spLocks noGrp="1"/>
          </p:cNvSpPr>
          <p:nvPr>
            <p:ph type="title"/>
          </p:nvPr>
        </p:nvSpPr>
        <p:spPr>
          <a:xfrm>
            <a:off x="838201" y="365125"/>
            <a:ext cx="5251316" cy="1807305"/>
          </a:xfrm>
        </p:spPr>
        <p:txBody>
          <a:bodyPr>
            <a:normAutofit/>
          </a:bodyPr>
          <a:lstStyle/>
          <a:p>
            <a:r>
              <a:rPr lang="en-US" sz="4100" b="1"/>
              <a:t>Recommendations for Marketing Strategy</a:t>
            </a:r>
            <a:br>
              <a:rPr lang="en-US" sz="4100" b="1"/>
            </a:br>
            <a:endParaRPr lang="en-US" sz="4100"/>
          </a:p>
        </p:txBody>
      </p:sp>
      <p:sp>
        <p:nvSpPr>
          <p:cNvPr id="3" name="Content Placeholder 2">
            <a:extLst>
              <a:ext uri="{FF2B5EF4-FFF2-40B4-BE49-F238E27FC236}">
                <a16:creationId xmlns:a16="http://schemas.microsoft.com/office/drawing/2014/main" id="{69CD6F79-AD73-52B3-AB07-53A0E5709233}"/>
              </a:ext>
            </a:extLst>
          </p:cNvPr>
          <p:cNvSpPr>
            <a:spLocks noGrp="1"/>
          </p:cNvSpPr>
          <p:nvPr>
            <p:ph idx="1"/>
          </p:nvPr>
        </p:nvSpPr>
        <p:spPr>
          <a:xfrm>
            <a:off x="838200" y="2333297"/>
            <a:ext cx="4619621" cy="3843666"/>
          </a:xfrm>
        </p:spPr>
        <p:txBody>
          <a:bodyPr>
            <a:normAutofit/>
          </a:bodyPr>
          <a:lstStyle/>
          <a:p>
            <a:r>
              <a:rPr lang="en-US" sz="1700" b="1"/>
              <a:t>Targeting Based on Age</a:t>
            </a:r>
            <a:r>
              <a:rPr lang="en-US" sz="1700"/>
              <a:t>: Given the strong relationship between age and purchase amount, marketing strategies can be tailored to specific age groups to maximize effectiveness.</a:t>
            </a:r>
          </a:p>
          <a:p>
            <a:pPr>
              <a:buFont typeface="Arial" panose="020B0604020202020204" pitchFamily="34" charset="0"/>
              <a:buChar char="•"/>
            </a:pPr>
            <a:r>
              <a:rPr lang="en-US" sz="1700" b="1"/>
              <a:t>Income-Based Segmentation</a:t>
            </a:r>
            <a:r>
              <a:rPr lang="en-US" sz="1700"/>
              <a:t>: Utilize income data to segment customers and develop targeted promotions for higher-income brackets, as they show a higher purchasing propensity.</a:t>
            </a:r>
          </a:p>
          <a:p>
            <a:pPr>
              <a:buFont typeface="Arial" panose="020B0604020202020204" pitchFamily="34" charset="0"/>
              <a:buChar char="•"/>
            </a:pPr>
            <a:r>
              <a:rPr lang="en-US" sz="1700" b="1"/>
              <a:t>Continuous Model Monitoring</a:t>
            </a:r>
            <a:r>
              <a:rPr lang="en-US" sz="1700"/>
              <a:t>: Regularly review and update the model to accommodate any changes in customer behavior and ensure ongoing accuracy.</a:t>
            </a:r>
          </a:p>
        </p:txBody>
      </p:sp>
      <p:pic>
        <p:nvPicPr>
          <p:cNvPr id="51" name="Picture 50" descr="A group of people discussing something&#10;&#10;Description automatically generated">
            <a:extLst>
              <a:ext uri="{FF2B5EF4-FFF2-40B4-BE49-F238E27FC236}">
                <a16:creationId xmlns:a16="http://schemas.microsoft.com/office/drawing/2014/main" id="{8292755E-1A12-8C7D-4303-41749FA6B51E}"/>
              </a:ext>
            </a:extLst>
          </p:cNvPr>
          <p:cNvPicPr>
            <a:picLocks noChangeAspect="1"/>
          </p:cNvPicPr>
          <p:nvPr/>
        </p:nvPicPr>
        <p:blipFill>
          <a:blip r:embed="rId2"/>
          <a:srcRect l="14111" r="3698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3493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7" name="Group 16">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4AA96685-ECF2-24B6-6BCF-C8036DFC8E49}"/>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Dashboard Link</a:t>
            </a:r>
          </a:p>
        </p:txBody>
      </p:sp>
      <p:sp>
        <p:nvSpPr>
          <p:cNvPr id="3" name="Content Placeholder 2">
            <a:extLst>
              <a:ext uri="{FF2B5EF4-FFF2-40B4-BE49-F238E27FC236}">
                <a16:creationId xmlns:a16="http://schemas.microsoft.com/office/drawing/2014/main" id="{33B7346B-7B87-6A26-0C95-BFEF294FF8B7}"/>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dirty="0">
                <a:solidFill>
                  <a:schemeClr val="bg1"/>
                </a:solidFill>
              </a:rPr>
              <a:t>Click </a:t>
            </a:r>
            <a:r>
              <a:rPr lang="en-US" sz="2400" dirty="0">
                <a:solidFill>
                  <a:schemeClr val="bg1"/>
                </a:solidFill>
                <a:hlinkClick r:id="rId3"/>
              </a:rPr>
              <a:t>here</a:t>
            </a:r>
            <a:r>
              <a:rPr lang="en-US" sz="2400" dirty="0">
                <a:solidFill>
                  <a:schemeClr val="bg1"/>
                </a:solidFill>
              </a:rPr>
              <a:t> to access the dashboard </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27375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365</TotalTime>
  <Words>688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Courier New</vt:lpstr>
      <vt:lpstr>Times New Roman</vt:lpstr>
      <vt:lpstr>Wingdings</vt:lpstr>
      <vt:lpstr>Office Theme</vt:lpstr>
      <vt:lpstr>Customer Behavior and Segmentation Analysis</vt:lpstr>
      <vt:lpstr>Introduction</vt:lpstr>
      <vt:lpstr>Data Processing Overview</vt:lpstr>
      <vt:lpstr>Customer Behavior and Segmentation Analysis Objectives </vt:lpstr>
      <vt:lpstr>Findings and Limitations </vt:lpstr>
      <vt:lpstr>Hypothesis Testing</vt:lpstr>
      <vt:lpstr>Summary and Implications</vt:lpstr>
      <vt:lpstr>Recommendations for Marketing Strategy </vt:lpstr>
      <vt:lpstr>Dashboard Link</vt:lpstr>
      <vt:lpstr>References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Lester Abiniza</dc:creator>
  <cp:lastModifiedBy>Lester Abiniza</cp:lastModifiedBy>
  <cp:revision>7</cp:revision>
  <dcterms:created xsi:type="dcterms:W3CDTF">2024-09-10T14:35:17Z</dcterms:created>
  <dcterms:modified xsi:type="dcterms:W3CDTF">2024-09-12T07:46:13Z</dcterms:modified>
</cp:coreProperties>
</file>