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0" r:id="rId5"/>
    <p:sldId id="263" r:id="rId6"/>
    <p:sldId id="268" r:id="rId7"/>
    <p:sldId id="269" r:id="rId8"/>
    <p:sldId id="267" r:id="rId9"/>
    <p:sldId id="271"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92" d="100"/>
          <a:sy n="92" d="100"/>
        </p:scale>
        <p:origin x="859" y="8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2B21D6-EBBA-4096-AB7A-416B8D5811F5}" type="doc">
      <dgm:prSet loTypeId="urn:microsoft.com/office/officeart/2018/5/layout/CenteredIconLabelDescription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41222EAC-D769-404E-98FC-BFE4DE07C144}">
      <dgm:prSet/>
      <dgm:spPr/>
      <dgm:t>
        <a:bodyPr/>
        <a:lstStyle/>
        <a:p>
          <a:pPr>
            <a:defRPr b="1"/>
          </a:pPr>
          <a:r>
            <a:rPr lang="en-US" b="1"/>
            <a:t>Demographic Insights</a:t>
          </a:r>
          <a:endParaRPr lang="en-US"/>
        </a:p>
      </dgm:t>
    </dgm:pt>
    <dgm:pt modelId="{3A67889C-3100-4C80-927E-716302193029}" type="parTrans" cxnId="{3DC5AC53-EDE1-4138-892F-4B00DF1ED49A}">
      <dgm:prSet/>
      <dgm:spPr/>
      <dgm:t>
        <a:bodyPr/>
        <a:lstStyle/>
        <a:p>
          <a:endParaRPr lang="en-US"/>
        </a:p>
      </dgm:t>
    </dgm:pt>
    <dgm:pt modelId="{F411FBA1-1AAC-400F-92BD-0848AF5088F0}" type="sibTrans" cxnId="{3DC5AC53-EDE1-4138-892F-4B00DF1ED49A}">
      <dgm:prSet/>
      <dgm:spPr/>
      <dgm:t>
        <a:bodyPr/>
        <a:lstStyle/>
        <a:p>
          <a:endParaRPr lang="en-US"/>
        </a:p>
      </dgm:t>
    </dgm:pt>
    <dgm:pt modelId="{EEB09A3F-768E-48C2-9467-7A5B1EA20693}">
      <dgm:prSet/>
      <dgm:spPr/>
      <dgm:t>
        <a:bodyPr/>
        <a:lstStyle/>
        <a:p>
          <a:r>
            <a:rPr lang="en-US"/>
            <a:t>Analyze and understand the distribution of customers by age group, income bracket, and region.</a:t>
          </a:r>
        </a:p>
      </dgm:t>
    </dgm:pt>
    <dgm:pt modelId="{1F2BAC09-B443-4A18-9EFF-C0C1C8D8F4BE}" type="parTrans" cxnId="{6D0818FE-D254-4DBA-AADE-E518715DF6BE}">
      <dgm:prSet/>
      <dgm:spPr/>
      <dgm:t>
        <a:bodyPr/>
        <a:lstStyle/>
        <a:p>
          <a:endParaRPr lang="en-US"/>
        </a:p>
      </dgm:t>
    </dgm:pt>
    <dgm:pt modelId="{8C863B72-51D5-49B7-BB2C-7A2B7A8C74A0}" type="sibTrans" cxnId="{6D0818FE-D254-4DBA-AADE-E518715DF6BE}">
      <dgm:prSet/>
      <dgm:spPr/>
      <dgm:t>
        <a:bodyPr/>
        <a:lstStyle/>
        <a:p>
          <a:endParaRPr lang="en-US"/>
        </a:p>
      </dgm:t>
    </dgm:pt>
    <dgm:pt modelId="{AE01B71E-3303-42A5-96EB-598FC956F404}">
      <dgm:prSet/>
      <dgm:spPr/>
      <dgm:t>
        <a:bodyPr/>
        <a:lstStyle/>
        <a:p>
          <a:pPr>
            <a:defRPr b="1"/>
          </a:pPr>
          <a:r>
            <a:rPr lang="en-US" b="1"/>
            <a:t>Behavioral Segmentation</a:t>
          </a:r>
          <a:endParaRPr lang="en-US"/>
        </a:p>
      </dgm:t>
    </dgm:pt>
    <dgm:pt modelId="{5C214D45-308A-474F-BD29-7D553686AF78}" type="parTrans" cxnId="{F0600B53-EAD2-4A49-9927-1D52BE885D3A}">
      <dgm:prSet/>
      <dgm:spPr/>
      <dgm:t>
        <a:bodyPr/>
        <a:lstStyle/>
        <a:p>
          <a:endParaRPr lang="en-US"/>
        </a:p>
      </dgm:t>
    </dgm:pt>
    <dgm:pt modelId="{7E1878E1-C4E4-4C54-AD6F-38182F2BEC13}" type="sibTrans" cxnId="{F0600B53-EAD2-4A49-9927-1D52BE885D3A}">
      <dgm:prSet/>
      <dgm:spPr/>
      <dgm:t>
        <a:bodyPr/>
        <a:lstStyle/>
        <a:p>
          <a:endParaRPr lang="en-US"/>
        </a:p>
      </dgm:t>
    </dgm:pt>
    <dgm:pt modelId="{F62B8AB5-F910-421D-8D09-D4B229DC9796}">
      <dgm:prSet/>
      <dgm:spPr/>
      <dgm:t>
        <a:bodyPr/>
        <a:lstStyle/>
        <a:p>
          <a:r>
            <a:rPr lang="en-US"/>
            <a:t>Segment customers based on purchase amount, purchase frequency, and loyalty score to identify key segments and behavior patterns.</a:t>
          </a:r>
        </a:p>
      </dgm:t>
    </dgm:pt>
    <dgm:pt modelId="{8A453CD7-6AEE-4EB4-B779-463C53878809}" type="parTrans" cxnId="{6CA8DB00-2368-4791-9670-C534DE514483}">
      <dgm:prSet/>
      <dgm:spPr/>
      <dgm:t>
        <a:bodyPr/>
        <a:lstStyle/>
        <a:p>
          <a:endParaRPr lang="en-US"/>
        </a:p>
      </dgm:t>
    </dgm:pt>
    <dgm:pt modelId="{6EA922DF-F87F-494A-A097-F33E74BC32DB}" type="sibTrans" cxnId="{6CA8DB00-2368-4791-9670-C534DE514483}">
      <dgm:prSet/>
      <dgm:spPr/>
      <dgm:t>
        <a:bodyPr/>
        <a:lstStyle/>
        <a:p>
          <a:endParaRPr lang="en-US"/>
        </a:p>
      </dgm:t>
    </dgm:pt>
    <dgm:pt modelId="{3B563E0E-B4B7-4A11-ACB7-BF50B2524466}">
      <dgm:prSet/>
      <dgm:spPr/>
      <dgm:t>
        <a:bodyPr/>
        <a:lstStyle/>
        <a:p>
          <a:pPr>
            <a:defRPr b="1"/>
          </a:pPr>
          <a:r>
            <a:rPr lang="en-US" b="1"/>
            <a:t>Loyalty and Purchase Patterns</a:t>
          </a:r>
          <a:endParaRPr lang="en-US"/>
        </a:p>
      </dgm:t>
    </dgm:pt>
    <dgm:pt modelId="{111C2277-0508-40A0-A305-024761ED2946}" type="parTrans" cxnId="{08C8E079-704E-48A0-810E-D46EFD25B0E4}">
      <dgm:prSet/>
      <dgm:spPr/>
      <dgm:t>
        <a:bodyPr/>
        <a:lstStyle/>
        <a:p>
          <a:endParaRPr lang="en-US"/>
        </a:p>
      </dgm:t>
    </dgm:pt>
    <dgm:pt modelId="{372EC1B4-ECB5-481C-A74F-2F36BE5936A9}" type="sibTrans" cxnId="{08C8E079-704E-48A0-810E-D46EFD25B0E4}">
      <dgm:prSet/>
      <dgm:spPr/>
      <dgm:t>
        <a:bodyPr/>
        <a:lstStyle/>
        <a:p>
          <a:endParaRPr lang="en-US"/>
        </a:p>
      </dgm:t>
    </dgm:pt>
    <dgm:pt modelId="{17CBC73D-B4B1-46A0-9E19-DB7C3F7F846E}">
      <dgm:prSet/>
      <dgm:spPr/>
      <dgm:t>
        <a:bodyPr/>
        <a:lstStyle/>
        <a:p>
          <a:r>
            <a:rPr lang="en-US"/>
            <a:t>Evaluate correlations between purchase amount, purchase frequency, and loyalty score, and assess factors influencing customer loyalty.</a:t>
          </a:r>
        </a:p>
      </dgm:t>
    </dgm:pt>
    <dgm:pt modelId="{3E859618-DB51-44FC-9BAE-62C6C1626F92}" type="parTrans" cxnId="{58FBA112-FBCF-4E14-9401-A71B29F05635}">
      <dgm:prSet/>
      <dgm:spPr/>
      <dgm:t>
        <a:bodyPr/>
        <a:lstStyle/>
        <a:p>
          <a:endParaRPr lang="en-US"/>
        </a:p>
      </dgm:t>
    </dgm:pt>
    <dgm:pt modelId="{EFD036D8-4774-4D0F-A514-CDA5465D5079}" type="sibTrans" cxnId="{58FBA112-FBCF-4E14-9401-A71B29F05635}">
      <dgm:prSet/>
      <dgm:spPr/>
      <dgm:t>
        <a:bodyPr/>
        <a:lstStyle/>
        <a:p>
          <a:endParaRPr lang="en-US"/>
        </a:p>
      </dgm:t>
    </dgm:pt>
    <dgm:pt modelId="{5C5ED320-ACE6-4345-8D89-89C3ABA2929F}">
      <dgm:prSet/>
      <dgm:spPr/>
      <dgm:t>
        <a:bodyPr/>
        <a:lstStyle/>
        <a:p>
          <a:pPr>
            <a:defRPr b="1"/>
          </a:pPr>
          <a:r>
            <a:rPr lang="en-US" b="1"/>
            <a:t>Modelling</a:t>
          </a:r>
          <a:endParaRPr lang="en-US"/>
        </a:p>
      </dgm:t>
    </dgm:pt>
    <dgm:pt modelId="{0107BE3C-0A07-4639-870E-196F35D286FA}" type="parTrans" cxnId="{DECF3BEA-48CE-4551-B3DD-4B43CC167851}">
      <dgm:prSet/>
      <dgm:spPr/>
      <dgm:t>
        <a:bodyPr/>
        <a:lstStyle/>
        <a:p>
          <a:endParaRPr lang="en-US"/>
        </a:p>
      </dgm:t>
    </dgm:pt>
    <dgm:pt modelId="{E9EE1A1E-EAC4-47C7-94A0-74F461FF520A}" type="sibTrans" cxnId="{DECF3BEA-48CE-4551-B3DD-4B43CC167851}">
      <dgm:prSet/>
      <dgm:spPr/>
      <dgm:t>
        <a:bodyPr/>
        <a:lstStyle/>
        <a:p>
          <a:endParaRPr lang="en-US"/>
        </a:p>
      </dgm:t>
    </dgm:pt>
    <dgm:pt modelId="{EF93CDFB-6584-4139-9C87-5CD5E07D17FC}">
      <dgm:prSet/>
      <dgm:spPr/>
      <dgm:t>
        <a:bodyPr/>
        <a:lstStyle/>
        <a:p>
          <a:r>
            <a:rPr lang="en-US"/>
            <a:t>Develop and apply models to further analyze and predict customer behavior, using insights for targeted marketing strategies and personalized engagement.</a:t>
          </a:r>
        </a:p>
      </dgm:t>
    </dgm:pt>
    <dgm:pt modelId="{7F9E0734-84E3-47DF-B31C-9E2F874579E6}" type="parTrans" cxnId="{86252EAC-F7A7-445C-8440-88D3D09D7AC6}">
      <dgm:prSet/>
      <dgm:spPr/>
      <dgm:t>
        <a:bodyPr/>
        <a:lstStyle/>
        <a:p>
          <a:endParaRPr lang="en-US"/>
        </a:p>
      </dgm:t>
    </dgm:pt>
    <dgm:pt modelId="{12E9F5A9-501B-447B-A045-D08BB6A0C1E6}" type="sibTrans" cxnId="{86252EAC-F7A7-445C-8440-88D3D09D7AC6}">
      <dgm:prSet/>
      <dgm:spPr/>
      <dgm:t>
        <a:bodyPr/>
        <a:lstStyle/>
        <a:p>
          <a:endParaRPr lang="en-US"/>
        </a:p>
      </dgm:t>
    </dgm:pt>
    <dgm:pt modelId="{6ED8F377-CB67-4E64-8AE8-83C336CA6DB0}" type="pres">
      <dgm:prSet presAssocID="{612B21D6-EBBA-4096-AB7A-416B8D5811F5}" presName="root" presStyleCnt="0">
        <dgm:presLayoutVars>
          <dgm:dir/>
          <dgm:resizeHandles val="exact"/>
        </dgm:presLayoutVars>
      </dgm:prSet>
      <dgm:spPr/>
    </dgm:pt>
    <dgm:pt modelId="{BDA1B94D-FA4D-47E9-B788-1E415DFF8884}" type="pres">
      <dgm:prSet presAssocID="{41222EAC-D769-404E-98FC-BFE4DE07C144}" presName="compNode" presStyleCnt="0"/>
      <dgm:spPr/>
    </dgm:pt>
    <dgm:pt modelId="{AE50BD68-C21A-4D6E-B648-2035167F5DD8}" type="pres">
      <dgm:prSet presAssocID="{41222EAC-D769-404E-98FC-BFE4DE07C14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rget Audience"/>
        </a:ext>
      </dgm:extLst>
    </dgm:pt>
    <dgm:pt modelId="{32C4EE76-24EB-4CB2-B65C-57B0253BAA0C}" type="pres">
      <dgm:prSet presAssocID="{41222EAC-D769-404E-98FC-BFE4DE07C144}" presName="iconSpace" presStyleCnt="0"/>
      <dgm:spPr/>
    </dgm:pt>
    <dgm:pt modelId="{A370F85A-3A13-41A1-864B-516CBCDBC9C6}" type="pres">
      <dgm:prSet presAssocID="{41222EAC-D769-404E-98FC-BFE4DE07C144}" presName="parTx" presStyleLbl="revTx" presStyleIdx="0" presStyleCnt="8">
        <dgm:presLayoutVars>
          <dgm:chMax val="0"/>
          <dgm:chPref val="0"/>
        </dgm:presLayoutVars>
      </dgm:prSet>
      <dgm:spPr/>
    </dgm:pt>
    <dgm:pt modelId="{CFC420E4-81E8-4132-8FAB-0CBA073DAC71}" type="pres">
      <dgm:prSet presAssocID="{41222EAC-D769-404E-98FC-BFE4DE07C144}" presName="txSpace" presStyleCnt="0"/>
      <dgm:spPr/>
    </dgm:pt>
    <dgm:pt modelId="{7187BCDA-A281-4CAA-BFAB-B8E2D60F6FB7}" type="pres">
      <dgm:prSet presAssocID="{41222EAC-D769-404E-98FC-BFE4DE07C144}" presName="desTx" presStyleLbl="revTx" presStyleIdx="1" presStyleCnt="8">
        <dgm:presLayoutVars/>
      </dgm:prSet>
      <dgm:spPr/>
    </dgm:pt>
    <dgm:pt modelId="{40629285-2DF1-4BDA-97B2-0267B46A10DA}" type="pres">
      <dgm:prSet presAssocID="{F411FBA1-1AAC-400F-92BD-0848AF5088F0}" presName="sibTrans" presStyleCnt="0"/>
      <dgm:spPr/>
    </dgm:pt>
    <dgm:pt modelId="{0F9904CB-F882-4D36-8411-CF9724CF6970}" type="pres">
      <dgm:prSet presAssocID="{AE01B71E-3303-42A5-96EB-598FC956F404}" presName="compNode" presStyleCnt="0"/>
      <dgm:spPr/>
    </dgm:pt>
    <dgm:pt modelId="{8F0C94AD-140E-489E-83BD-A136492590D8}" type="pres">
      <dgm:prSet presAssocID="{AE01B71E-3303-42A5-96EB-598FC956F40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dvertising"/>
        </a:ext>
      </dgm:extLst>
    </dgm:pt>
    <dgm:pt modelId="{97FA0AC1-8E64-430F-A890-09CE9F33D9F4}" type="pres">
      <dgm:prSet presAssocID="{AE01B71E-3303-42A5-96EB-598FC956F404}" presName="iconSpace" presStyleCnt="0"/>
      <dgm:spPr/>
    </dgm:pt>
    <dgm:pt modelId="{6DC58513-4194-46FA-98CD-E957A5CAB4A9}" type="pres">
      <dgm:prSet presAssocID="{AE01B71E-3303-42A5-96EB-598FC956F404}" presName="parTx" presStyleLbl="revTx" presStyleIdx="2" presStyleCnt="8">
        <dgm:presLayoutVars>
          <dgm:chMax val="0"/>
          <dgm:chPref val="0"/>
        </dgm:presLayoutVars>
      </dgm:prSet>
      <dgm:spPr/>
    </dgm:pt>
    <dgm:pt modelId="{A06D197E-031D-4D86-9C01-89148D2DDC07}" type="pres">
      <dgm:prSet presAssocID="{AE01B71E-3303-42A5-96EB-598FC956F404}" presName="txSpace" presStyleCnt="0"/>
      <dgm:spPr/>
    </dgm:pt>
    <dgm:pt modelId="{A78A3DF1-6FC4-4B06-ABC4-5034951F0033}" type="pres">
      <dgm:prSet presAssocID="{AE01B71E-3303-42A5-96EB-598FC956F404}" presName="desTx" presStyleLbl="revTx" presStyleIdx="3" presStyleCnt="8">
        <dgm:presLayoutVars/>
      </dgm:prSet>
      <dgm:spPr/>
    </dgm:pt>
    <dgm:pt modelId="{86223CC2-5FC5-4315-9B51-2911CDAC9A3C}" type="pres">
      <dgm:prSet presAssocID="{7E1878E1-C4E4-4C54-AD6F-38182F2BEC13}" presName="sibTrans" presStyleCnt="0"/>
      <dgm:spPr/>
    </dgm:pt>
    <dgm:pt modelId="{59128645-4D75-4D5D-A04C-874B7200EA8D}" type="pres">
      <dgm:prSet presAssocID="{3B563E0E-B4B7-4A11-ACB7-BF50B2524466}" presName="compNode" presStyleCnt="0"/>
      <dgm:spPr/>
    </dgm:pt>
    <dgm:pt modelId="{98896358-8D0F-4D1B-AB0D-40F61F72FAB5}" type="pres">
      <dgm:prSet presAssocID="{3B563E0E-B4B7-4A11-ACB7-BF50B252446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redit card"/>
        </a:ext>
      </dgm:extLst>
    </dgm:pt>
    <dgm:pt modelId="{70AFC7FA-52BC-46A6-9577-63396B62FCB6}" type="pres">
      <dgm:prSet presAssocID="{3B563E0E-B4B7-4A11-ACB7-BF50B2524466}" presName="iconSpace" presStyleCnt="0"/>
      <dgm:spPr/>
    </dgm:pt>
    <dgm:pt modelId="{01C45D25-3EAC-4ED7-9625-7F5126964BCD}" type="pres">
      <dgm:prSet presAssocID="{3B563E0E-B4B7-4A11-ACB7-BF50B2524466}" presName="parTx" presStyleLbl="revTx" presStyleIdx="4" presStyleCnt="8">
        <dgm:presLayoutVars>
          <dgm:chMax val="0"/>
          <dgm:chPref val="0"/>
        </dgm:presLayoutVars>
      </dgm:prSet>
      <dgm:spPr/>
    </dgm:pt>
    <dgm:pt modelId="{C3AAEDFA-0D86-4259-B9F9-A1C11A78ABD2}" type="pres">
      <dgm:prSet presAssocID="{3B563E0E-B4B7-4A11-ACB7-BF50B2524466}" presName="txSpace" presStyleCnt="0"/>
      <dgm:spPr/>
    </dgm:pt>
    <dgm:pt modelId="{0A17E086-40D8-403F-9FDA-112C895E811F}" type="pres">
      <dgm:prSet presAssocID="{3B563E0E-B4B7-4A11-ACB7-BF50B2524466}" presName="desTx" presStyleLbl="revTx" presStyleIdx="5" presStyleCnt="8">
        <dgm:presLayoutVars/>
      </dgm:prSet>
      <dgm:spPr/>
    </dgm:pt>
    <dgm:pt modelId="{E3EDB9A6-EBBE-4675-B44E-1211B5EC460E}" type="pres">
      <dgm:prSet presAssocID="{372EC1B4-ECB5-481C-A74F-2F36BE5936A9}" presName="sibTrans" presStyleCnt="0"/>
      <dgm:spPr/>
    </dgm:pt>
    <dgm:pt modelId="{71E7882E-995B-4364-B128-B050E3AA9053}" type="pres">
      <dgm:prSet presAssocID="{5C5ED320-ACE6-4345-8D89-89C3ABA2929F}" presName="compNode" presStyleCnt="0"/>
      <dgm:spPr/>
    </dgm:pt>
    <dgm:pt modelId="{3C02E94E-B972-4857-9AB2-331427A3AF41}" type="pres">
      <dgm:prSet presAssocID="{5C5ED320-ACE6-4345-8D89-89C3ABA2929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atistics"/>
        </a:ext>
      </dgm:extLst>
    </dgm:pt>
    <dgm:pt modelId="{4137098F-3746-42B6-8C47-EE01D04B459B}" type="pres">
      <dgm:prSet presAssocID="{5C5ED320-ACE6-4345-8D89-89C3ABA2929F}" presName="iconSpace" presStyleCnt="0"/>
      <dgm:spPr/>
    </dgm:pt>
    <dgm:pt modelId="{CCF009A1-51F8-44CA-BA0E-9B9142B584E4}" type="pres">
      <dgm:prSet presAssocID="{5C5ED320-ACE6-4345-8D89-89C3ABA2929F}" presName="parTx" presStyleLbl="revTx" presStyleIdx="6" presStyleCnt="8">
        <dgm:presLayoutVars>
          <dgm:chMax val="0"/>
          <dgm:chPref val="0"/>
        </dgm:presLayoutVars>
      </dgm:prSet>
      <dgm:spPr/>
    </dgm:pt>
    <dgm:pt modelId="{C4F5415F-E85B-4697-A0F2-8C28A0E47C35}" type="pres">
      <dgm:prSet presAssocID="{5C5ED320-ACE6-4345-8D89-89C3ABA2929F}" presName="txSpace" presStyleCnt="0"/>
      <dgm:spPr/>
    </dgm:pt>
    <dgm:pt modelId="{5F9F9793-8264-4ABA-A7C6-21D9DC8FED2B}" type="pres">
      <dgm:prSet presAssocID="{5C5ED320-ACE6-4345-8D89-89C3ABA2929F}" presName="desTx" presStyleLbl="revTx" presStyleIdx="7" presStyleCnt="8">
        <dgm:presLayoutVars/>
      </dgm:prSet>
      <dgm:spPr/>
    </dgm:pt>
  </dgm:ptLst>
  <dgm:cxnLst>
    <dgm:cxn modelId="{6CA8DB00-2368-4791-9670-C534DE514483}" srcId="{AE01B71E-3303-42A5-96EB-598FC956F404}" destId="{F62B8AB5-F910-421D-8D09-D4B229DC9796}" srcOrd="0" destOrd="0" parTransId="{8A453CD7-6AEE-4EB4-B779-463C53878809}" sibTransId="{6EA922DF-F87F-494A-A097-F33E74BC32DB}"/>
    <dgm:cxn modelId="{58FBA112-FBCF-4E14-9401-A71B29F05635}" srcId="{3B563E0E-B4B7-4A11-ACB7-BF50B2524466}" destId="{17CBC73D-B4B1-46A0-9E19-DB7C3F7F846E}" srcOrd="0" destOrd="0" parTransId="{3E859618-DB51-44FC-9BAE-62C6C1626F92}" sibTransId="{EFD036D8-4774-4D0F-A514-CDA5465D5079}"/>
    <dgm:cxn modelId="{16DBC536-A00A-4705-99F7-95A736F4F36E}" type="presOf" srcId="{41222EAC-D769-404E-98FC-BFE4DE07C144}" destId="{A370F85A-3A13-41A1-864B-516CBCDBC9C6}" srcOrd="0" destOrd="0" presId="urn:microsoft.com/office/officeart/2018/5/layout/CenteredIconLabelDescriptionList"/>
    <dgm:cxn modelId="{F3291E61-CED2-4326-AE02-7B23F1FF3097}" type="presOf" srcId="{EEB09A3F-768E-48C2-9467-7A5B1EA20693}" destId="{7187BCDA-A281-4CAA-BFAB-B8E2D60F6FB7}" srcOrd="0" destOrd="0" presId="urn:microsoft.com/office/officeart/2018/5/layout/CenteredIconLabelDescriptionList"/>
    <dgm:cxn modelId="{7CFFD762-575F-46D5-9154-89E7733E41B9}" type="presOf" srcId="{5C5ED320-ACE6-4345-8D89-89C3ABA2929F}" destId="{CCF009A1-51F8-44CA-BA0E-9B9142B584E4}" srcOrd="0" destOrd="0" presId="urn:microsoft.com/office/officeart/2018/5/layout/CenteredIconLabelDescriptionList"/>
    <dgm:cxn modelId="{CB4C524E-700A-4FEA-842C-8B1E59506ACB}" type="presOf" srcId="{612B21D6-EBBA-4096-AB7A-416B8D5811F5}" destId="{6ED8F377-CB67-4E64-8AE8-83C336CA6DB0}" srcOrd="0" destOrd="0" presId="urn:microsoft.com/office/officeart/2018/5/layout/CenteredIconLabelDescriptionList"/>
    <dgm:cxn modelId="{F0600B53-EAD2-4A49-9927-1D52BE885D3A}" srcId="{612B21D6-EBBA-4096-AB7A-416B8D5811F5}" destId="{AE01B71E-3303-42A5-96EB-598FC956F404}" srcOrd="1" destOrd="0" parTransId="{5C214D45-308A-474F-BD29-7D553686AF78}" sibTransId="{7E1878E1-C4E4-4C54-AD6F-38182F2BEC13}"/>
    <dgm:cxn modelId="{3DC5AC53-EDE1-4138-892F-4B00DF1ED49A}" srcId="{612B21D6-EBBA-4096-AB7A-416B8D5811F5}" destId="{41222EAC-D769-404E-98FC-BFE4DE07C144}" srcOrd="0" destOrd="0" parTransId="{3A67889C-3100-4C80-927E-716302193029}" sibTransId="{F411FBA1-1AAC-400F-92BD-0848AF5088F0}"/>
    <dgm:cxn modelId="{08C8E079-704E-48A0-810E-D46EFD25B0E4}" srcId="{612B21D6-EBBA-4096-AB7A-416B8D5811F5}" destId="{3B563E0E-B4B7-4A11-ACB7-BF50B2524466}" srcOrd="2" destOrd="0" parTransId="{111C2277-0508-40A0-A305-024761ED2946}" sibTransId="{372EC1B4-ECB5-481C-A74F-2F36BE5936A9}"/>
    <dgm:cxn modelId="{9BF48890-6233-418B-BDC9-0BFC45F39D23}" type="presOf" srcId="{F62B8AB5-F910-421D-8D09-D4B229DC9796}" destId="{A78A3DF1-6FC4-4B06-ABC4-5034951F0033}" srcOrd="0" destOrd="0" presId="urn:microsoft.com/office/officeart/2018/5/layout/CenteredIconLabelDescriptionList"/>
    <dgm:cxn modelId="{0E7DE896-EBC3-49FB-9FB0-D5F2EF70BE2E}" type="presOf" srcId="{EF93CDFB-6584-4139-9C87-5CD5E07D17FC}" destId="{5F9F9793-8264-4ABA-A7C6-21D9DC8FED2B}" srcOrd="0" destOrd="0" presId="urn:microsoft.com/office/officeart/2018/5/layout/CenteredIconLabelDescriptionList"/>
    <dgm:cxn modelId="{1AE6E69F-CFED-4788-9093-64E427FA4B50}" type="presOf" srcId="{3B563E0E-B4B7-4A11-ACB7-BF50B2524466}" destId="{01C45D25-3EAC-4ED7-9625-7F5126964BCD}" srcOrd="0" destOrd="0" presId="urn:microsoft.com/office/officeart/2018/5/layout/CenteredIconLabelDescriptionList"/>
    <dgm:cxn modelId="{86252EAC-F7A7-445C-8440-88D3D09D7AC6}" srcId="{5C5ED320-ACE6-4345-8D89-89C3ABA2929F}" destId="{EF93CDFB-6584-4139-9C87-5CD5E07D17FC}" srcOrd="0" destOrd="0" parTransId="{7F9E0734-84E3-47DF-B31C-9E2F874579E6}" sibTransId="{12E9F5A9-501B-447B-A045-D08BB6A0C1E6}"/>
    <dgm:cxn modelId="{2B6B31B3-990F-43C1-AB1E-794B778B5DF9}" type="presOf" srcId="{AE01B71E-3303-42A5-96EB-598FC956F404}" destId="{6DC58513-4194-46FA-98CD-E957A5CAB4A9}" srcOrd="0" destOrd="0" presId="urn:microsoft.com/office/officeart/2018/5/layout/CenteredIconLabelDescriptionList"/>
    <dgm:cxn modelId="{DECF3BEA-48CE-4551-B3DD-4B43CC167851}" srcId="{612B21D6-EBBA-4096-AB7A-416B8D5811F5}" destId="{5C5ED320-ACE6-4345-8D89-89C3ABA2929F}" srcOrd="3" destOrd="0" parTransId="{0107BE3C-0A07-4639-870E-196F35D286FA}" sibTransId="{E9EE1A1E-EAC4-47C7-94A0-74F461FF520A}"/>
    <dgm:cxn modelId="{217B3CF1-5124-4613-8A14-8BA304ADBD4A}" type="presOf" srcId="{17CBC73D-B4B1-46A0-9E19-DB7C3F7F846E}" destId="{0A17E086-40D8-403F-9FDA-112C895E811F}" srcOrd="0" destOrd="0" presId="urn:microsoft.com/office/officeart/2018/5/layout/CenteredIconLabelDescriptionList"/>
    <dgm:cxn modelId="{6D0818FE-D254-4DBA-AADE-E518715DF6BE}" srcId="{41222EAC-D769-404E-98FC-BFE4DE07C144}" destId="{EEB09A3F-768E-48C2-9467-7A5B1EA20693}" srcOrd="0" destOrd="0" parTransId="{1F2BAC09-B443-4A18-9EFF-C0C1C8D8F4BE}" sibTransId="{8C863B72-51D5-49B7-BB2C-7A2B7A8C74A0}"/>
    <dgm:cxn modelId="{385D4B4B-A05F-40FD-AEDF-EA038574879A}" type="presParOf" srcId="{6ED8F377-CB67-4E64-8AE8-83C336CA6DB0}" destId="{BDA1B94D-FA4D-47E9-B788-1E415DFF8884}" srcOrd="0" destOrd="0" presId="urn:microsoft.com/office/officeart/2018/5/layout/CenteredIconLabelDescriptionList"/>
    <dgm:cxn modelId="{C4DAFEC8-A023-459E-A1B1-47139438BF64}" type="presParOf" srcId="{BDA1B94D-FA4D-47E9-B788-1E415DFF8884}" destId="{AE50BD68-C21A-4D6E-B648-2035167F5DD8}" srcOrd="0" destOrd="0" presId="urn:microsoft.com/office/officeart/2018/5/layout/CenteredIconLabelDescriptionList"/>
    <dgm:cxn modelId="{CEE6C966-A84A-44EF-85CD-1D106C7ED284}" type="presParOf" srcId="{BDA1B94D-FA4D-47E9-B788-1E415DFF8884}" destId="{32C4EE76-24EB-4CB2-B65C-57B0253BAA0C}" srcOrd="1" destOrd="0" presId="urn:microsoft.com/office/officeart/2018/5/layout/CenteredIconLabelDescriptionList"/>
    <dgm:cxn modelId="{3EB1666D-67B3-48A1-896E-984B7AE9DD51}" type="presParOf" srcId="{BDA1B94D-FA4D-47E9-B788-1E415DFF8884}" destId="{A370F85A-3A13-41A1-864B-516CBCDBC9C6}" srcOrd="2" destOrd="0" presId="urn:microsoft.com/office/officeart/2018/5/layout/CenteredIconLabelDescriptionList"/>
    <dgm:cxn modelId="{780D7E3F-71A7-451D-8CD1-A7DCE47B74A0}" type="presParOf" srcId="{BDA1B94D-FA4D-47E9-B788-1E415DFF8884}" destId="{CFC420E4-81E8-4132-8FAB-0CBA073DAC71}" srcOrd="3" destOrd="0" presId="urn:microsoft.com/office/officeart/2018/5/layout/CenteredIconLabelDescriptionList"/>
    <dgm:cxn modelId="{7AAD4B6F-3386-40FC-B3D4-99239B88ACC5}" type="presParOf" srcId="{BDA1B94D-FA4D-47E9-B788-1E415DFF8884}" destId="{7187BCDA-A281-4CAA-BFAB-B8E2D60F6FB7}" srcOrd="4" destOrd="0" presId="urn:microsoft.com/office/officeart/2018/5/layout/CenteredIconLabelDescriptionList"/>
    <dgm:cxn modelId="{428A456D-5DBE-42E5-94BE-512073EBB57D}" type="presParOf" srcId="{6ED8F377-CB67-4E64-8AE8-83C336CA6DB0}" destId="{40629285-2DF1-4BDA-97B2-0267B46A10DA}" srcOrd="1" destOrd="0" presId="urn:microsoft.com/office/officeart/2018/5/layout/CenteredIconLabelDescriptionList"/>
    <dgm:cxn modelId="{0E1E2D48-4759-4814-BC3A-ED830802CCE4}" type="presParOf" srcId="{6ED8F377-CB67-4E64-8AE8-83C336CA6DB0}" destId="{0F9904CB-F882-4D36-8411-CF9724CF6970}" srcOrd="2" destOrd="0" presId="urn:microsoft.com/office/officeart/2018/5/layout/CenteredIconLabelDescriptionList"/>
    <dgm:cxn modelId="{2C503A29-AF1D-48A0-9B0D-8095F05BAA3B}" type="presParOf" srcId="{0F9904CB-F882-4D36-8411-CF9724CF6970}" destId="{8F0C94AD-140E-489E-83BD-A136492590D8}" srcOrd="0" destOrd="0" presId="urn:microsoft.com/office/officeart/2018/5/layout/CenteredIconLabelDescriptionList"/>
    <dgm:cxn modelId="{D169F37D-256C-4BED-9E7B-92C182B3BCBC}" type="presParOf" srcId="{0F9904CB-F882-4D36-8411-CF9724CF6970}" destId="{97FA0AC1-8E64-430F-A890-09CE9F33D9F4}" srcOrd="1" destOrd="0" presId="urn:microsoft.com/office/officeart/2018/5/layout/CenteredIconLabelDescriptionList"/>
    <dgm:cxn modelId="{6C9D4F3A-CEB9-4F0E-9064-27ABAB2CD8D2}" type="presParOf" srcId="{0F9904CB-F882-4D36-8411-CF9724CF6970}" destId="{6DC58513-4194-46FA-98CD-E957A5CAB4A9}" srcOrd="2" destOrd="0" presId="urn:microsoft.com/office/officeart/2018/5/layout/CenteredIconLabelDescriptionList"/>
    <dgm:cxn modelId="{80A16015-7134-49AA-BFE2-91370E2E9683}" type="presParOf" srcId="{0F9904CB-F882-4D36-8411-CF9724CF6970}" destId="{A06D197E-031D-4D86-9C01-89148D2DDC07}" srcOrd="3" destOrd="0" presId="urn:microsoft.com/office/officeart/2018/5/layout/CenteredIconLabelDescriptionList"/>
    <dgm:cxn modelId="{A82138BE-5756-43CD-9E34-437F52B92DC0}" type="presParOf" srcId="{0F9904CB-F882-4D36-8411-CF9724CF6970}" destId="{A78A3DF1-6FC4-4B06-ABC4-5034951F0033}" srcOrd="4" destOrd="0" presId="urn:microsoft.com/office/officeart/2018/5/layout/CenteredIconLabelDescriptionList"/>
    <dgm:cxn modelId="{8E888E08-9B38-4917-972F-21EE2B305485}" type="presParOf" srcId="{6ED8F377-CB67-4E64-8AE8-83C336CA6DB0}" destId="{86223CC2-5FC5-4315-9B51-2911CDAC9A3C}" srcOrd="3" destOrd="0" presId="urn:microsoft.com/office/officeart/2018/5/layout/CenteredIconLabelDescriptionList"/>
    <dgm:cxn modelId="{6C499BB0-1CE0-4296-8F31-5A57F99FB741}" type="presParOf" srcId="{6ED8F377-CB67-4E64-8AE8-83C336CA6DB0}" destId="{59128645-4D75-4D5D-A04C-874B7200EA8D}" srcOrd="4" destOrd="0" presId="urn:microsoft.com/office/officeart/2018/5/layout/CenteredIconLabelDescriptionList"/>
    <dgm:cxn modelId="{632E20E1-AD57-4747-A594-CC383B137E8E}" type="presParOf" srcId="{59128645-4D75-4D5D-A04C-874B7200EA8D}" destId="{98896358-8D0F-4D1B-AB0D-40F61F72FAB5}" srcOrd="0" destOrd="0" presId="urn:microsoft.com/office/officeart/2018/5/layout/CenteredIconLabelDescriptionList"/>
    <dgm:cxn modelId="{61014553-C330-44A9-9F66-85223F1876DB}" type="presParOf" srcId="{59128645-4D75-4D5D-A04C-874B7200EA8D}" destId="{70AFC7FA-52BC-46A6-9577-63396B62FCB6}" srcOrd="1" destOrd="0" presId="urn:microsoft.com/office/officeart/2018/5/layout/CenteredIconLabelDescriptionList"/>
    <dgm:cxn modelId="{0132A5EC-C138-4613-A423-F65D0BAABF57}" type="presParOf" srcId="{59128645-4D75-4D5D-A04C-874B7200EA8D}" destId="{01C45D25-3EAC-4ED7-9625-7F5126964BCD}" srcOrd="2" destOrd="0" presId="urn:microsoft.com/office/officeart/2018/5/layout/CenteredIconLabelDescriptionList"/>
    <dgm:cxn modelId="{035D85AE-4EBD-4920-8E33-5844B8E3EE6F}" type="presParOf" srcId="{59128645-4D75-4D5D-A04C-874B7200EA8D}" destId="{C3AAEDFA-0D86-4259-B9F9-A1C11A78ABD2}" srcOrd="3" destOrd="0" presId="urn:microsoft.com/office/officeart/2018/5/layout/CenteredIconLabelDescriptionList"/>
    <dgm:cxn modelId="{00B552F1-A361-420C-B297-5D210CD9E7E9}" type="presParOf" srcId="{59128645-4D75-4D5D-A04C-874B7200EA8D}" destId="{0A17E086-40D8-403F-9FDA-112C895E811F}" srcOrd="4" destOrd="0" presId="urn:microsoft.com/office/officeart/2018/5/layout/CenteredIconLabelDescriptionList"/>
    <dgm:cxn modelId="{DA528026-5F9D-4E8C-A5BE-9A0AFA9E4B20}" type="presParOf" srcId="{6ED8F377-CB67-4E64-8AE8-83C336CA6DB0}" destId="{E3EDB9A6-EBBE-4675-B44E-1211B5EC460E}" srcOrd="5" destOrd="0" presId="urn:microsoft.com/office/officeart/2018/5/layout/CenteredIconLabelDescriptionList"/>
    <dgm:cxn modelId="{07C4053F-FE77-41AA-9455-22C6FC3C823D}" type="presParOf" srcId="{6ED8F377-CB67-4E64-8AE8-83C336CA6DB0}" destId="{71E7882E-995B-4364-B128-B050E3AA9053}" srcOrd="6" destOrd="0" presId="urn:microsoft.com/office/officeart/2018/5/layout/CenteredIconLabelDescriptionList"/>
    <dgm:cxn modelId="{54B604BB-7875-49C2-9C26-8DB8B953864F}" type="presParOf" srcId="{71E7882E-995B-4364-B128-B050E3AA9053}" destId="{3C02E94E-B972-4857-9AB2-331427A3AF41}" srcOrd="0" destOrd="0" presId="urn:microsoft.com/office/officeart/2018/5/layout/CenteredIconLabelDescriptionList"/>
    <dgm:cxn modelId="{5D7D20F1-7C79-4BB6-812E-351F92637562}" type="presParOf" srcId="{71E7882E-995B-4364-B128-B050E3AA9053}" destId="{4137098F-3746-42B6-8C47-EE01D04B459B}" srcOrd="1" destOrd="0" presId="urn:microsoft.com/office/officeart/2018/5/layout/CenteredIconLabelDescriptionList"/>
    <dgm:cxn modelId="{E61AA679-BC00-417D-A9E4-8F7C986F7474}" type="presParOf" srcId="{71E7882E-995B-4364-B128-B050E3AA9053}" destId="{CCF009A1-51F8-44CA-BA0E-9B9142B584E4}" srcOrd="2" destOrd="0" presId="urn:microsoft.com/office/officeart/2018/5/layout/CenteredIconLabelDescriptionList"/>
    <dgm:cxn modelId="{196D6C5C-A8B0-4E47-B667-6241A02B627F}" type="presParOf" srcId="{71E7882E-995B-4364-B128-B050E3AA9053}" destId="{C4F5415F-E85B-4697-A0F2-8C28A0E47C35}" srcOrd="3" destOrd="0" presId="urn:microsoft.com/office/officeart/2018/5/layout/CenteredIconLabelDescriptionList"/>
    <dgm:cxn modelId="{4694855A-CCEF-4500-831A-4768F87ADBE8}" type="presParOf" srcId="{71E7882E-995B-4364-B128-B050E3AA9053}" destId="{5F9F9793-8264-4ABA-A7C6-21D9DC8FED2B}"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50BD68-C21A-4D6E-B648-2035167F5DD8}">
      <dsp:nvSpPr>
        <dsp:cNvPr id="0" name=""/>
        <dsp:cNvSpPr/>
      </dsp:nvSpPr>
      <dsp:spPr>
        <a:xfrm>
          <a:off x="788484" y="1009966"/>
          <a:ext cx="844593" cy="84459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370F85A-3A13-41A1-864B-516CBCDBC9C6}">
      <dsp:nvSpPr>
        <dsp:cNvPr id="0" name=""/>
        <dsp:cNvSpPr/>
      </dsp:nvSpPr>
      <dsp:spPr>
        <a:xfrm>
          <a:off x="4219" y="1947993"/>
          <a:ext cx="2413125" cy="3959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b="1" kern="1200"/>
            <a:t>Demographic Insights</a:t>
          </a:r>
          <a:endParaRPr lang="en-US" sz="1400" kern="1200"/>
        </a:p>
      </dsp:txBody>
      <dsp:txXfrm>
        <a:off x="4219" y="1947993"/>
        <a:ext cx="2413125" cy="395903"/>
      </dsp:txXfrm>
    </dsp:sp>
    <dsp:sp modelId="{7187BCDA-A281-4CAA-BFAB-B8E2D60F6FB7}">
      <dsp:nvSpPr>
        <dsp:cNvPr id="0" name=""/>
        <dsp:cNvSpPr/>
      </dsp:nvSpPr>
      <dsp:spPr>
        <a:xfrm>
          <a:off x="4219" y="2387354"/>
          <a:ext cx="2413125" cy="795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Analyze and understand the distribution of customers by age group, income bracket, and region.</a:t>
          </a:r>
        </a:p>
      </dsp:txBody>
      <dsp:txXfrm>
        <a:off x="4219" y="2387354"/>
        <a:ext cx="2413125" cy="795484"/>
      </dsp:txXfrm>
    </dsp:sp>
    <dsp:sp modelId="{8F0C94AD-140E-489E-83BD-A136492590D8}">
      <dsp:nvSpPr>
        <dsp:cNvPr id="0" name=""/>
        <dsp:cNvSpPr/>
      </dsp:nvSpPr>
      <dsp:spPr>
        <a:xfrm>
          <a:off x="3623906" y="1009966"/>
          <a:ext cx="844593" cy="84459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DC58513-4194-46FA-98CD-E957A5CAB4A9}">
      <dsp:nvSpPr>
        <dsp:cNvPr id="0" name=""/>
        <dsp:cNvSpPr/>
      </dsp:nvSpPr>
      <dsp:spPr>
        <a:xfrm>
          <a:off x="2839641" y="1947993"/>
          <a:ext cx="2413125" cy="3959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b="1" kern="1200"/>
            <a:t>Behavioral Segmentation</a:t>
          </a:r>
          <a:endParaRPr lang="en-US" sz="1400" kern="1200"/>
        </a:p>
      </dsp:txBody>
      <dsp:txXfrm>
        <a:off x="2839641" y="1947993"/>
        <a:ext cx="2413125" cy="395903"/>
      </dsp:txXfrm>
    </dsp:sp>
    <dsp:sp modelId="{A78A3DF1-6FC4-4B06-ABC4-5034951F0033}">
      <dsp:nvSpPr>
        <dsp:cNvPr id="0" name=""/>
        <dsp:cNvSpPr/>
      </dsp:nvSpPr>
      <dsp:spPr>
        <a:xfrm>
          <a:off x="2839641" y="2387354"/>
          <a:ext cx="2413125" cy="795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Segment customers based on purchase amount, purchase frequency, and loyalty score to identify key segments and behavior patterns.</a:t>
          </a:r>
        </a:p>
      </dsp:txBody>
      <dsp:txXfrm>
        <a:off x="2839641" y="2387354"/>
        <a:ext cx="2413125" cy="795484"/>
      </dsp:txXfrm>
    </dsp:sp>
    <dsp:sp modelId="{98896358-8D0F-4D1B-AB0D-40F61F72FAB5}">
      <dsp:nvSpPr>
        <dsp:cNvPr id="0" name=""/>
        <dsp:cNvSpPr/>
      </dsp:nvSpPr>
      <dsp:spPr>
        <a:xfrm>
          <a:off x="6459328" y="1009966"/>
          <a:ext cx="844593" cy="84459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1C45D25-3EAC-4ED7-9625-7F5126964BCD}">
      <dsp:nvSpPr>
        <dsp:cNvPr id="0" name=""/>
        <dsp:cNvSpPr/>
      </dsp:nvSpPr>
      <dsp:spPr>
        <a:xfrm>
          <a:off x="5675062" y="1947993"/>
          <a:ext cx="2413125" cy="3959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b="1" kern="1200"/>
            <a:t>Loyalty and Purchase Patterns</a:t>
          </a:r>
          <a:endParaRPr lang="en-US" sz="1400" kern="1200"/>
        </a:p>
      </dsp:txBody>
      <dsp:txXfrm>
        <a:off x="5675062" y="1947993"/>
        <a:ext cx="2413125" cy="395903"/>
      </dsp:txXfrm>
    </dsp:sp>
    <dsp:sp modelId="{0A17E086-40D8-403F-9FDA-112C895E811F}">
      <dsp:nvSpPr>
        <dsp:cNvPr id="0" name=""/>
        <dsp:cNvSpPr/>
      </dsp:nvSpPr>
      <dsp:spPr>
        <a:xfrm>
          <a:off x="5675062" y="2387354"/>
          <a:ext cx="2413125" cy="795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Evaluate correlations between purchase amount, purchase frequency, and loyalty score, and assess factors influencing customer loyalty.</a:t>
          </a:r>
        </a:p>
      </dsp:txBody>
      <dsp:txXfrm>
        <a:off x="5675062" y="2387354"/>
        <a:ext cx="2413125" cy="795484"/>
      </dsp:txXfrm>
    </dsp:sp>
    <dsp:sp modelId="{3C02E94E-B972-4857-9AB2-331427A3AF41}">
      <dsp:nvSpPr>
        <dsp:cNvPr id="0" name=""/>
        <dsp:cNvSpPr/>
      </dsp:nvSpPr>
      <dsp:spPr>
        <a:xfrm>
          <a:off x="9294750" y="1009966"/>
          <a:ext cx="844593" cy="84459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CF009A1-51F8-44CA-BA0E-9B9142B584E4}">
      <dsp:nvSpPr>
        <dsp:cNvPr id="0" name=""/>
        <dsp:cNvSpPr/>
      </dsp:nvSpPr>
      <dsp:spPr>
        <a:xfrm>
          <a:off x="8510484" y="1947993"/>
          <a:ext cx="2413125" cy="3959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b="1" kern="1200"/>
            <a:t>Modelling</a:t>
          </a:r>
          <a:endParaRPr lang="en-US" sz="1400" kern="1200"/>
        </a:p>
      </dsp:txBody>
      <dsp:txXfrm>
        <a:off x="8510484" y="1947993"/>
        <a:ext cx="2413125" cy="395903"/>
      </dsp:txXfrm>
    </dsp:sp>
    <dsp:sp modelId="{5F9F9793-8264-4ABA-A7C6-21D9DC8FED2B}">
      <dsp:nvSpPr>
        <dsp:cNvPr id="0" name=""/>
        <dsp:cNvSpPr/>
      </dsp:nvSpPr>
      <dsp:spPr>
        <a:xfrm>
          <a:off x="8510484" y="2387354"/>
          <a:ext cx="2413125" cy="795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Develop and apply models to further analyze and predict customer behavior, using insights for targeted marketing strategies and personalized engagement.</a:t>
          </a:r>
        </a:p>
      </dsp:txBody>
      <dsp:txXfrm>
        <a:off x="8510484" y="2387354"/>
        <a:ext cx="2413125" cy="795484"/>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79B5E-2247-D08A-9004-F3C0670873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B29B3F-3339-B885-11B6-8958DB3593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22E5559-D640-CDFA-10AE-B7A194332D2C}"/>
              </a:ext>
            </a:extLst>
          </p:cNvPr>
          <p:cNvSpPr>
            <a:spLocks noGrp="1"/>
          </p:cNvSpPr>
          <p:nvPr>
            <p:ph type="dt" sz="half" idx="10"/>
          </p:nvPr>
        </p:nvSpPr>
        <p:spPr/>
        <p:txBody>
          <a:bodyPr/>
          <a:lstStyle/>
          <a:p>
            <a:fld id="{1C8CB006-661C-4690-BFA5-A1C6D5B1F637}" type="datetimeFigureOut">
              <a:rPr lang="en-US" smtClean="0"/>
              <a:t>9/11/2024</a:t>
            </a:fld>
            <a:endParaRPr lang="en-US"/>
          </a:p>
        </p:txBody>
      </p:sp>
      <p:sp>
        <p:nvSpPr>
          <p:cNvPr id="5" name="Footer Placeholder 4">
            <a:extLst>
              <a:ext uri="{FF2B5EF4-FFF2-40B4-BE49-F238E27FC236}">
                <a16:creationId xmlns:a16="http://schemas.microsoft.com/office/drawing/2014/main" id="{E641D791-7FB6-2AAE-5F93-959E262187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5D6D25-5EF5-3FC6-86F2-5D34694272AB}"/>
              </a:ext>
            </a:extLst>
          </p:cNvPr>
          <p:cNvSpPr>
            <a:spLocks noGrp="1"/>
          </p:cNvSpPr>
          <p:nvPr>
            <p:ph type="sldNum" sz="quarter" idx="12"/>
          </p:nvPr>
        </p:nvSpPr>
        <p:spPr/>
        <p:txBody>
          <a:bodyPr/>
          <a:lstStyle/>
          <a:p>
            <a:fld id="{8FB4B34D-F832-4ECF-91B5-1093357CCC58}" type="slidenum">
              <a:rPr lang="en-US" smtClean="0"/>
              <a:t>‹#›</a:t>
            </a:fld>
            <a:endParaRPr lang="en-US"/>
          </a:p>
        </p:txBody>
      </p:sp>
    </p:spTree>
    <p:extLst>
      <p:ext uri="{BB962C8B-B14F-4D97-AF65-F5344CB8AC3E}">
        <p14:creationId xmlns:p14="http://schemas.microsoft.com/office/powerpoint/2010/main" val="6518744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pageCurlDoub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A0D62-E8D5-7E94-2B33-9BE20595A47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976752-C79B-69B9-E0A7-C64439F6C7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1CB4D6-121F-49B0-3399-8520D4CA4B1F}"/>
              </a:ext>
            </a:extLst>
          </p:cNvPr>
          <p:cNvSpPr>
            <a:spLocks noGrp="1"/>
          </p:cNvSpPr>
          <p:nvPr>
            <p:ph type="dt" sz="half" idx="10"/>
          </p:nvPr>
        </p:nvSpPr>
        <p:spPr/>
        <p:txBody>
          <a:bodyPr/>
          <a:lstStyle/>
          <a:p>
            <a:fld id="{1C8CB006-661C-4690-BFA5-A1C6D5B1F637}" type="datetimeFigureOut">
              <a:rPr lang="en-US" smtClean="0"/>
              <a:t>9/11/2024</a:t>
            </a:fld>
            <a:endParaRPr lang="en-US"/>
          </a:p>
        </p:txBody>
      </p:sp>
      <p:sp>
        <p:nvSpPr>
          <p:cNvPr id="5" name="Footer Placeholder 4">
            <a:extLst>
              <a:ext uri="{FF2B5EF4-FFF2-40B4-BE49-F238E27FC236}">
                <a16:creationId xmlns:a16="http://schemas.microsoft.com/office/drawing/2014/main" id="{F2E85B5A-F62D-5A26-657C-8539867170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45C16A-4601-A85B-C592-8EF41F8EA30A}"/>
              </a:ext>
            </a:extLst>
          </p:cNvPr>
          <p:cNvSpPr>
            <a:spLocks noGrp="1"/>
          </p:cNvSpPr>
          <p:nvPr>
            <p:ph type="sldNum" sz="quarter" idx="12"/>
          </p:nvPr>
        </p:nvSpPr>
        <p:spPr/>
        <p:txBody>
          <a:bodyPr/>
          <a:lstStyle/>
          <a:p>
            <a:fld id="{8FB4B34D-F832-4ECF-91B5-1093357CCC58}" type="slidenum">
              <a:rPr lang="en-US" smtClean="0"/>
              <a:t>‹#›</a:t>
            </a:fld>
            <a:endParaRPr lang="en-US"/>
          </a:p>
        </p:txBody>
      </p:sp>
    </p:spTree>
    <p:extLst>
      <p:ext uri="{BB962C8B-B14F-4D97-AF65-F5344CB8AC3E}">
        <p14:creationId xmlns:p14="http://schemas.microsoft.com/office/powerpoint/2010/main" val="27114769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pageCurlDoubl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E6CA0F-481B-3136-2868-731954E1D1B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249E5E6-6481-1927-08A6-A43ACD2716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1601C1-244F-E042-0EC6-9374DE7E2610}"/>
              </a:ext>
            </a:extLst>
          </p:cNvPr>
          <p:cNvSpPr>
            <a:spLocks noGrp="1"/>
          </p:cNvSpPr>
          <p:nvPr>
            <p:ph type="dt" sz="half" idx="10"/>
          </p:nvPr>
        </p:nvSpPr>
        <p:spPr/>
        <p:txBody>
          <a:bodyPr/>
          <a:lstStyle/>
          <a:p>
            <a:fld id="{1C8CB006-661C-4690-BFA5-A1C6D5B1F637}" type="datetimeFigureOut">
              <a:rPr lang="en-US" smtClean="0"/>
              <a:t>9/11/2024</a:t>
            </a:fld>
            <a:endParaRPr lang="en-US"/>
          </a:p>
        </p:txBody>
      </p:sp>
      <p:sp>
        <p:nvSpPr>
          <p:cNvPr id="5" name="Footer Placeholder 4">
            <a:extLst>
              <a:ext uri="{FF2B5EF4-FFF2-40B4-BE49-F238E27FC236}">
                <a16:creationId xmlns:a16="http://schemas.microsoft.com/office/drawing/2014/main" id="{72590D7F-DCA6-B2C7-9CFC-7145FD1CC4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413EC2-769E-9B5B-728B-EB7738BDAB34}"/>
              </a:ext>
            </a:extLst>
          </p:cNvPr>
          <p:cNvSpPr>
            <a:spLocks noGrp="1"/>
          </p:cNvSpPr>
          <p:nvPr>
            <p:ph type="sldNum" sz="quarter" idx="12"/>
          </p:nvPr>
        </p:nvSpPr>
        <p:spPr/>
        <p:txBody>
          <a:bodyPr/>
          <a:lstStyle/>
          <a:p>
            <a:fld id="{8FB4B34D-F832-4ECF-91B5-1093357CCC58}" type="slidenum">
              <a:rPr lang="en-US" smtClean="0"/>
              <a:t>‹#›</a:t>
            </a:fld>
            <a:endParaRPr lang="en-US"/>
          </a:p>
        </p:txBody>
      </p:sp>
    </p:spTree>
    <p:extLst>
      <p:ext uri="{BB962C8B-B14F-4D97-AF65-F5344CB8AC3E}">
        <p14:creationId xmlns:p14="http://schemas.microsoft.com/office/powerpoint/2010/main" val="6717317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pageCurlDoub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C8253-8662-EF09-C2E7-61B574B192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E7A82F-15E8-6D3A-18BC-995A8D66B3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C24718-D6B2-5609-2C49-5033C05D8225}"/>
              </a:ext>
            </a:extLst>
          </p:cNvPr>
          <p:cNvSpPr>
            <a:spLocks noGrp="1"/>
          </p:cNvSpPr>
          <p:nvPr>
            <p:ph type="dt" sz="half" idx="10"/>
          </p:nvPr>
        </p:nvSpPr>
        <p:spPr/>
        <p:txBody>
          <a:bodyPr/>
          <a:lstStyle/>
          <a:p>
            <a:fld id="{1C8CB006-661C-4690-BFA5-A1C6D5B1F637}" type="datetimeFigureOut">
              <a:rPr lang="en-US" smtClean="0"/>
              <a:t>9/11/2024</a:t>
            </a:fld>
            <a:endParaRPr lang="en-US"/>
          </a:p>
        </p:txBody>
      </p:sp>
      <p:sp>
        <p:nvSpPr>
          <p:cNvPr id="5" name="Footer Placeholder 4">
            <a:extLst>
              <a:ext uri="{FF2B5EF4-FFF2-40B4-BE49-F238E27FC236}">
                <a16:creationId xmlns:a16="http://schemas.microsoft.com/office/drawing/2014/main" id="{C2CD5DC3-B446-168D-CFBB-B5E9555D25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BE035E-6D46-8EB8-7D9A-4A8394433625}"/>
              </a:ext>
            </a:extLst>
          </p:cNvPr>
          <p:cNvSpPr>
            <a:spLocks noGrp="1"/>
          </p:cNvSpPr>
          <p:nvPr>
            <p:ph type="sldNum" sz="quarter" idx="12"/>
          </p:nvPr>
        </p:nvSpPr>
        <p:spPr/>
        <p:txBody>
          <a:bodyPr/>
          <a:lstStyle/>
          <a:p>
            <a:fld id="{8FB4B34D-F832-4ECF-91B5-1093357CCC58}" type="slidenum">
              <a:rPr lang="en-US" smtClean="0"/>
              <a:t>‹#›</a:t>
            </a:fld>
            <a:endParaRPr lang="en-US"/>
          </a:p>
        </p:txBody>
      </p:sp>
    </p:spTree>
    <p:extLst>
      <p:ext uri="{BB962C8B-B14F-4D97-AF65-F5344CB8AC3E}">
        <p14:creationId xmlns:p14="http://schemas.microsoft.com/office/powerpoint/2010/main" val="40838754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pageCurlDoub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E051F-2E6A-A7FB-F7D7-BEE4A0FBF4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90A82D9-CB5F-DB0D-33F9-3BEFCF3ABFB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D8162E-2AFA-2812-0D45-09AE20F3EB18}"/>
              </a:ext>
            </a:extLst>
          </p:cNvPr>
          <p:cNvSpPr>
            <a:spLocks noGrp="1"/>
          </p:cNvSpPr>
          <p:nvPr>
            <p:ph type="dt" sz="half" idx="10"/>
          </p:nvPr>
        </p:nvSpPr>
        <p:spPr/>
        <p:txBody>
          <a:bodyPr/>
          <a:lstStyle/>
          <a:p>
            <a:fld id="{1C8CB006-661C-4690-BFA5-A1C6D5B1F637}" type="datetimeFigureOut">
              <a:rPr lang="en-US" smtClean="0"/>
              <a:t>9/11/2024</a:t>
            </a:fld>
            <a:endParaRPr lang="en-US"/>
          </a:p>
        </p:txBody>
      </p:sp>
      <p:sp>
        <p:nvSpPr>
          <p:cNvPr id="5" name="Footer Placeholder 4">
            <a:extLst>
              <a:ext uri="{FF2B5EF4-FFF2-40B4-BE49-F238E27FC236}">
                <a16:creationId xmlns:a16="http://schemas.microsoft.com/office/drawing/2014/main" id="{47F4681D-620C-382F-7B06-37E992131B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32153D-FE9A-56A1-1311-5D0588FE29CF}"/>
              </a:ext>
            </a:extLst>
          </p:cNvPr>
          <p:cNvSpPr>
            <a:spLocks noGrp="1"/>
          </p:cNvSpPr>
          <p:nvPr>
            <p:ph type="sldNum" sz="quarter" idx="12"/>
          </p:nvPr>
        </p:nvSpPr>
        <p:spPr/>
        <p:txBody>
          <a:bodyPr/>
          <a:lstStyle/>
          <a:p>
            <a:fld id="{8FB4B34D-F832-4ECF-91B5-1093357CCC58}" type="slidenum">
              <a:rPr lang="en-US" smtClean="0"/>
              <a:t>‹#›</a:t>
            </a:fld>
            <a:endParaRPr lang="en-US"/>
          </a:p>
        </p:txBody>
      </p:sp>
    </p:spTree>
    <p:extLst>
      <p:ext uri="{BB962C8B-B14F-4D97-AF65-F5344CB8AC3E}">
        <p14:creationId xmlns:p14="http://schemas.microsoft.com/office/powerpoint/2010/main" val="3305467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pageCurlDoub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C967E-3AC4-027C-B0B6-E20F22E643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E203A1-453D-1D00-604F-747139E83A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176BDA-3762-9080-0101-6661324DB1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2731928-6F7F-6C4D-0186-E2D06328639C}"/>
              </a:ext>
            </a:extLst>
          </p:cNvPr>
          <p:cNvSpPr>
            <a:spLocks noGrp="1"/>
          </p:cNvSpPr>
          <p:nvPr>
            <p:ph type="dt" sz="half" idx="10"/>
          </p:nvPr>
        </p:nvSpPr>
        <p:spPr/>
        <p:txBody>
          <a:bodyPr/>
          <a:lstStyle/>
          <a:p>
            <a:fld id="{1C8CB006-661C-4690-BFA5-A1C6D5B1F637}" type="datetimeFigureOut">
              <a:rPr lang="en-US" smtClean="0"/>
              <a:t>9/11/2024</a:t>
            </a:fld>
            <a:endParaRPr lang="en-US"/>
          </a:p>
        </p:txBody>
      </p:sp>
      <p:sp>
        <p:nvSpPr>
          <p:cNvPr id="6" name="Footer Placeholder 5">
            <a:extLst>
              <a:ext uri="{FF2B5EF4-FFF2-40B4-BE49-F238E27FC236}">
                <a16:creationId xmlns:a16="http://schemas.microsoft.com/office/drawing/2014/main" id="{7D9227D8-E7A7-22B9-2DF2-CD1FA3C4F5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EE88A5-BCA5-A6BB-F41C-14491A47714A}"/>
              </a:ext>
            </a:extLst>
          </p:cNvPr>
          <p:cNvSpPr>
            <a:spLocks noGrp="1"/>
          </p:cNvSpPr>
          <p:nvPr>
            <p:ph type="sldNum" sz="quarter" idx="12"/>
          </p:nvPr>
        </p:nvSpPr>
        <p:spPr/>
        <p:txBody>
          <a:bodyPr/>
          <a:lstStyle/>
          <a:p>
            <a:fld id="{8FB4B34D-F832-4ECF-91B5-1093357CCC58}" type="slidenum">
              <a:rPr lang="en-US" smtClean="0"/>
              <a:t>‹#›</a:t>
            </a:fld>
            <a:endParaRPr lang="en-US"/>
          </a:p>
        </p:txBody>
      </p:sp>
    </p:spTree>
    <p:extLst>
      <p:ext uri="{BB962C8B-B14F-4D97-AF65-F5344CB8AC3E}">
        <p14:creationId xmlns:p14="http://schemas.microsoft.com/office/powerpoint/2010/main" val="10856608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pageCurlDoub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4602C-9368-2A6B-189B-BF22ED85A47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6D71D97-16C8-B4F7-E980-4B1567DCE7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538DB8-F734-48E9-EDAE-624F270AA4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225E200-1F97-876F-118C-E046AB74C3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07EA55-EC73-2D0F-DB7B-47A960FDC4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7285D7-9AE0-95AB-4BCD-82FED996794E}"/>
              </a:ext>
            </a:extLst>
          </p:cNvPr>
          <p:cNvSpPr>
            <a:spLocks noGrp="1"/>
          </p:cNvSpPr>
          <p:nvPr>
            <p:ph type="dt" sz="half" idx="10"/>
          </p:nvPr>
        </p:nvSpPr>
        <p:spPr/>
        <p:txBody>
          <a:bodyPr/>
          <a:lstStyle/>
          <a:p>
            <a:fld id="{1C8CB006-661C-4690-BFA5-A1C6D5B1F637}" type="datetimeFigureOut">
              <a:rPr lang="en-US" smtClean="0"/>
              <a:t>9/11/2024</a:t>
            </a:fld>
            <a:endParaRPr lang="en-US"/>
          </a:p>
        </p:txBody>
      </p:sp>
      <p:sp>
        <p:nvSpPr>
          <p:cNvPr id="8" name="Footer Placeholder 7">
            <a:extLst>
              <a:ext uri="{FF2B5EF4-FFF2-40B4-BE49-F238E27FC236}">
                <a16:creationId xmlns:a16="http://schemas.microsoft.com/office/drawing/2014/main" id="{18393019-2B18-5432-F193-F33064DD9D6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989AE37-2DFC-EAF3-A1F0-E726506FBD6D}"/>
              </a:ext>
            </a:extLst>
          </p:cNvPr>
          <p:cNvSpPr>
            <a:spLocks noGrp="1"/>
          </p:cNvSpPr>
          <p:nvPr>
            <p:ph type="sldNum" sz="quarter" idx="12"/>
          </p:nvPr>
        </p:nvSpPr>
        <p:spPr/>
        <p:txBody>
          <a:bodyPr/>
          <a:lstStyle/>
          <a:p>
            <a:fld id="{8FB4B34D-F832-4ECF-91B5-1093357CCC58}" type="slidenum">
              <a:rPr lang="en-US" smtClean="0"/>
              <a:t>‹#›</a:t>
            </a:fld>
            <a:endParaRPr lang="en-US"/>
          </a:p>
        </p:txBody>
      </p:sp>
    </p:spTree>
    <p:extLst>
      <p:ext uri="{BB962C8B-B14F-4D97-AF65-F5344CB8AC3E}">
        <p14:creationId xmlns:p14="http://schemas.microsoft.com/office/powerpoint/2010/main" val="16300130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pageCurlDoub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CAA3B-4C92-758A-6B43-A6109CB46EC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1C0C6A6-B66A-D94E-F211-5C14135F665A}"/>
              </a:ext>
            </a:extLst>
          </p:cNvPr>
          <p:cNvSpPr>
            <a:spLocks noGrp="1"/>
          </p:cNvSpPr>
          <p:nvPr>
            <p:ph type="dt" sz="half" idx="10"/>
          </p:nvPr>
        </p:nvSpPr>
        <p:spPr/>
        <p:txBody>
          <a:bodyPr/>
          <a:lstStyle/>
          <a:p>
            <a:fld id="{1C8CB006-661C-4690-BFA5-A1C6D5B1F637}" type="datetimeFigureOut">
              <a:rPr lang="en-US" smtClean="0"/>
              <a:t>9/11/2024</a:t>
            </a:fld>
            <a:endParaRPr lang="en-US"/>
          </a:p>
        </p:txBody>
      </p:sp>
      <p:sp>
        <p:nvSpPr>
          <p:cNvPr id="4" name="Footer Placeholder 3">
            <a:extLst>
              <a:ext uri="{FF2B5EF4-FFF2-40B4-BE49-F238E27FC236}">
                <a16:creationId xmlns:a16="http://schemas.microsoft.com/office/drawing/2014/main" id="{0A30A9D2-DFC7-70E8-228F-18DD8AA61CD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5C07AD-2517-0E29-DB5C-006DB182E9A7}"/>
              </a:ext>
            </a:extLst>
          </p:cNvPr>
          <p:cNvSpPr>
            <a:spLocks noGrp="1"/>
          </p:cNvSpPr>
          <p:nvPr>
            <p:ph type="sldNum" sz="quarter" idx="12"/>
          </p:nvPr>
        </p:nvSpPr>
        <p:spPr/>
        <p:txBody>
          <a:bodyPr/>
          <a:lstStyle/>
          <a:p>
            <a:fld id="{8FB4B34D-F832-4ECF-91B5-1093357CCC58}" type="slidenum">
              <a:rPr lang="en-US" smtClean="0"/>
              <a:t>‹#›</a:t>
            </a:fld>
            <a:endParaRPr lang="en-US"/>
          </a:p>
        </p:txBody>
      </p:sp>
    </p:spTree>
    <p:extLst>
      <p:ext uri="{BB962C8B-B14F-4D97-AF65-F5344CB8AC3E}">
        <p14:creationId xmlns:p14="http://schemas.microsoft.com/office/powerpoint/2010/main" val="2280067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pageCurlDoub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0B1EAA-D2F5-F66B-9EDF-443CA96AF856}"/>
              </a:ext>
            </a:extLst>
          </p:cNvPr>
          <p:cNvSpPr>
            <a:spLocks noGrp="1"/>
          </p:cNvSpPr>
          <p:nvPr>
            <p:ph type="dt" sz="half" idx="10"/>
          </p:nvPr>
        </p:nvSpPr>
        <p:spPr/>
        <p:txBody>
          <a:bodyPr/>
          <a:lstStyle/>
          <a:p>
            <a:fld id="{1C8CB006-661C-4690-BFA5-A1C6D5B1F637}" type="datetimeFigureOut">
              <a:rPr lang="en-US" smtClean="0"/>
              <a:t>9/11/2024</a:t>
            </a:fld>
            <a:endParaRPr lang="en-US"/>
          </a:p>
        </p:txBody>
      </p:sp>
      <p:sp>
        <p:nvSpPr>
          <p:cNvPr id="3" name="Footer Placeholder 2">
            <a:extLst>
              <a:ext uri="{FF2B5EF4-FFF2-40B4-BE49-F238E27FC236}">
                <a16:creationId xmlns:a16="http://schemas.microsoft.com/office/drawing/2014/main" id="{1EAC86BC-D298-4A9F-CBBB-A06D1CB4F04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995F95C-3C39-608F-8F57-F6ED1DC03EAC}"/>
              </a:ext>
            </a:extLst>
          </p:cNvPr>
          <p:cNvSpPr>
            <a:spLocks noGrp="1"/>
          </p:cNvSpPr>
          <p:nvPr>
            <p:ph type="sldNum" sz="quarter" idx="12"/>
          </p:nvPr>
        </p:nvSpPr>
        <p:spPr/>
        <p:txBody>
          <a:bodyPr/>
          <a:lstStyle/>
          <a:p>
            <a:fld id="{8FB4B34D-F832-4ECF-91B5-1093357CCC58}" type="slidenum">
              <a:rPr lang="en-US" smtClean="0"/>
              <a:t>‹#›</a:t>
            </a:fld>
            <a:endParaRPr lang="en-US"/>
          </a:p>
        </p:txBody>
      </p:sp>
    </p:spTree>
    <p:extLst>
      <p:ext uri="{BB962C8B-B14F-4D97-AF65-F5344CB8AC3E}">
        <p14:creationId xmlns:p14="http://schemas.microsoft.com/office/powerpoint/2010/main" val="24728447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pageCurlDoubl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CB29E-1963-9C48-D57B-5C938E368B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E56B0B-001F-51F6-3D46-C0326DD740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55BD48-8D17-6EA7-4212-557DA99DBE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02C341-6CC7-0CE9-489B-C0ED3C7944A4}"/>
              </a:ext>
            </a:extLst>
          </p:cNvPr>
          <p:cNvSpPr>
            <a:spLocks noGrp="1"/>
          </p:cNvSpPr>
          <p:nvPr>
            <p:ph type="dt" sz="half" idx="10"/>
          </p:nvPr>
        </p:nvSpPr>
        <p:spPr/>
        <p:txBody>
          <a:bodyPr/>
          <a:lstStyle/>
          <a:p>
            <a:fld id="{1C8CB006-661C-4690-BFA5-A1C6D5B1F637}" type="datetimeFigureOut">
              <a:rPr lang="en-US" smtClean="0"/>
              <a:t>9/11/2024</a:t>
            </a:fld>
            <a:endParaRPr lang="en-US"/>
          </a:p>
        </p:txBody>
      </p:sp>
      <p:sp>
        <p:nvSpPr>
          <p:cNvPr id="6" name="Footer Placeholder 5">
            <a:extLst>
              <a:ext uri="{FF2B5EF4-FFF2-40B4-BE49-F238E27FC236}">
                <a16:creationId xmlns:a16="http://schemas.microsoft.com/office/drawing/2014/main" id="{CA258148-FB1C-D9BC-9FDC-8E08EE739E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EFA932-DEE6-55A7-339A-68D3A55A4009}"/>
              </a:ext>
            </a:extLst>
          </p:cNvPr>
          <p:cNvSpPr>
            <a:spLocks noGrp="1"/>
          </p:cNvSpPr>
          <p:nvPr>
            <p:ph type="sldNum" sz="quarter" idx="12"/>
          </p:nvPr>
        </p:nvSpPr>
        <p:spPr/>
        <p:txBody>
          <a:bodyPr/>
          <a:lstStyle/>
          <a:p>
            <a:fld id="{8FB4B34D-F832-4ECF-91B5-1093357CCC58}" type="slidenum">
              <a:rPr lang="en-US" smtClean="0"/>
              <a:t>‹#›</a:t>
            </a:fld>
            <a:endParaRPr lang="en-US"/>
          </a:p>
        </p:txBody>
      </p:sp>
    </p:spTree>
    <p:extLst>
      <p:ext uri="{BB962C8B-B14F-4D97-AF65-F5344CB8AC3E}">
        <p14:creationId xmlns:p14="http://schemas.microsoft.com/office/powerpoint/2010/main" val="32362519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pageCurlDoubl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B60D7-07E4-220B-F9F4-D129A826A3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0B6969A-AD73-F485-AE6E-B1B0235187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ACB8EFC-A835-1855-B858-E21EFEB9EF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2557B5-DA60-40CA-3251-B5937B2E5F33}"/>
              </a:ext>
            </a:extLst>
          </p:cNvPr>
          <p:cNvSpPr>
            <a:spLocks noGrp="1"/>
          </p:cNvSpPr>
          <p:nvPr>
            <p:ph type="dt" sz="half" idx="10"/>
          </p:nvPr>
        </p:nvSpPr>
        <p:spPr/>
        <p:txBody>
          <a:bodyPr/>
          <a:lstStyle/>
          <a:p>
            <a:fld id="{1C8CB006-661C-4690-BFA5-A1C6D5B1F637}" type="datetimeFigureOut">
              <a:rPr lang="en-US" smtClean="0"/>
              <a:t>9/11/2024</a:t>
            </a:fld>
            <a:endParaRPr lang="en-US"/>
          </a:p>
        </p:txBody>
      </p:sp>
      <p:sp>
        <p:nvSpPr>
          <p:cNvPr id="6" name="Footer Placeholder 5">
            <a:extLst>
              <a:ext uri="{FF2B5EF4-FFF2-40B4-BE49-F238E27FC236}">
                <a16:creationId xmlns:a16="http://schemas.microsoft.com/office/drawing/2014/main" id="{3F5BAE83-95F6-0257-FEB9-E2496AD5F9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4DD1E1-876C-5675-052E-BA9E4CE6707B}"/>
              </a:ext>
            </a:extLst>
          </p:cNvPr>
          <p:cNvSpPr>
            <a:spLocks noGrp="1"/>
          </p:cNvSpPr>
          <p:nvPr>
            <p:ph type="sldNum" sz="quarter" idx="12"/>
          </p:nvPr>
        </p:nvSpPr>
        <p:spPr/>
        <p:txBody>
          <a:bodyPr/>
          <a:lstStyle/>
          <a:p>
            <a:fld id="{8FB4B34D-F832-4ECF-91B5-1093357CCC58}" type="slidenum">
              <a:rPr lang="en-US" smtClean="0"/>
              <a:t>‹#›</a:t>
            </a:fld>
            <a:endParaRPr lang="en-US"/>
          </a:p>
        </p:txBody>
      </p:sp>
    </p:spTree>
    <p:extLst>
      <p:ext uri="{BB962C8B-B14F-4D97-AF65-F5344CB8AC3E}">
        <p14:creationId xmlns:p14="http://schemas.microsoft.com/office/powerpoint/2010/main" val="31968665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pageCurlDoub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AF2253-0544-E2BF-B0C7-D7A4F61C2D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3A9818E-5EB5-567F-53B9-7FB9AB95A3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1EE9C-A2A8-9E32-66CC-730ED675A6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C8CB006-661C-4690-BFA5-A1C6D5B1F637}" type="datetimeFigureOut">
              <a:rPr lang="en-US" smtClean="0"/>
              <a:t>9/11/2024</a:t>
            </a:fld>
            <a:endParaRPr lang="en-US"/>
          </a:p>
        </p:txBody>
      </p:sp>
      <p:sp>
        <p:nvSpPr>
          <p:cNvPr id="5" name="Footer Placeholder 4">
            <a:extLst>
              <a:ext uri="{FF2B5EF4-FFF2-40B4-BE49-F238E27FC236}">
                <a16:creationId xmlns:a16="http://schemas.microsoft.com/office/drawing/2014/main" id="{021B3198-322B-BFBB-B4CA-53788149B3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10A0426-D105-B302-0FB2-33BDEE8FA3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FB4B34D-F832-4ECF-91B5-1093357CCC58}" type="slidenum">
              <a:rPr lang="en-US" smtClean="0"/>
              <a:t>‹#›</a:t>
            </a:fld>
            <a:endParaRPr lang="en-US"/>
          </a:p>
        </p:txBody>
      </p:sp>
    </p:spTree>
    <p:extLst>
      <p:ext uri="{BB962C8B-B14F-4D97-AF65-F5344CB8AC3E}">
        <p14:creationId xmlns:p14="http://schemas.microsoft.com/office/powerpoint/2010/main" val="27862386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http://schemas.microsoft.com/office/powerpoint/2012/main">
    <mc:Choice Requires="p15">
      <p:transition xmlns:p14="http://schemas.microsoft.com/office/powerpoint/2010/main" spd="slow" p14:dur="3000">
        <p15:prstTrans prst="pageCurlDouble"/>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capdraft.streamlit.app/" TargetMode="External"/><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plotly.com/python/" TargetMode="External"/><Relationship Id="rId2" Type="http://schemas.openxmlformats.org/officeDocument/2006/relationships/hyperlink" Target="https://docs.streamlit.io/" TargetMode="External"/><Relationship Id="rId1" Type="http://schemas.openxmlformats.org/officeDocument/2006/relationships/slideLayout" Target="../slideLayouts/slideLayout2.xml"/><Relationship Id="rId5" Type="http://schemas.openxmlformats.org/officeDocument/2006/relationships/image" Target="../media/image16.sv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2" name="Rectangle 201">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4" name="Group 203">
            <a:extLst>
              <a:ext uri="{FF2B5EF4-FFF2-40B4-BE49-F238E27FC236}">
                <a16:creationId xmlns:a16="http://schemas.microsoft.com/office/drawing/2014/main" id="{042BC7E5-76DB-4826-8C07-4A49B6353F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479558"/>
            <a:ext cx="1861854" cy="717514"/>
            <a:chOff x="0" y="1479558"/>
            <a:chExt cx="1861854" cy="717514"/>
          </a:xfrm>
          <a:solidFill>
            <a:schemeClr val="bg1"/>
          </a:solidFill>
        </p:grpSpPr>
        <p:sp>
          <p:nvSpPr>
            <p:cNvPr id="205" name="Freeform: Shape 204">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206" name="Freeform: Shape 205">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sp>
        <p:nvSpPr>
          <p:cNvPr id="208" name="Freeform: Shape 207">
            <a:extLst>
              <a:ext uri="{FF2B5EF4-FFF2-40B4-BE49-F238E27FC236}">
                <a16:creationId xmlns:a16="http://schemas.microsoft.com/office/drawing/2014/main" id="{498F8FF6-43B4-494A-AF8F-123A4983E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18992" y="-34538"/>
            <a:ext cx="6655405" cy="6335470"/>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Freeform: Shape 209">
            <a:extLst>
              <a:ext uri="{FF2B5EF4-FFF2-40B4-BE49-F238E27FC236}">
                <a16:creationId xmlns:a16="http://schemas.microsoft.com/office/drawing/2014/main" id="{2B06059C-C357-4011-82B9-9C01063013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5194" y="-23905"/>
            <a:ext cx="6705251" cy="6318526"/>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Freeform: Shape 211">
            <a:extLst>
              <a:ext uri="{FF2B5EF4-FFF2-40B4-BE49-F238E27FC236}">
                <a16:creationId xmlns:a16="http://schemas.microsoft.com/office/drawing/2014/main" id="{5AFEC601-A132-47EE-B0C2-B38ACD9FC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6886" y="-23905"/>
            <a:ext cx="6705251" cy="6215019"/>
          </a:xfrm>
          <a:custGeom>
            <a:avLst/>
            <a:gdLst>
              <a:gd name="connsiteX0" fmla="*/ 1529549 w 6355652"/>
              <a:gd name="connsiteY0" fmla="*/ 0 h 5890980"/>
              <a:gd name="connsiteX1" fmla="*/ 4826104 w 6355652"/>
              <a:gd name="connsiteY1" fmla="*/ 0 h 5890980"/>
              <a:gd name="connsiteX2" fmla="*/ 4954579 w 6355652"/>
              <a:gd name="connsiteY2" fmla="*/ 78051 h 5890980"/>
              <a:gd name="connsiteX3" fmla="*/ 6355652 w 6355652"/>
              <a:gd name="connsiteY3" fmla="*/ 2713154 h 5890980"/>
              <a:gd name="connsiteX4" fmla="*/ 3177826 w 6355652"/>
              <a:gd name="connsiteY4" fmla="*/ 5890980 h 5890980"/>
              <a:gd name="connsiteX5" fmla="*/ 0 w 6355652"/>
              <a:gd name="connsiteY5" fmla="*/ 2713154 h 5890980"/>
              <a:gd name="connsiteX6" fmla="*/ 1401073 w 6355652"/>
              <a:gd name="connsiteY6" fmla="*/ 78051 h 589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5890980">
                <a:moveTo>
                  <a:pt x="1529549" y="0"/>
                </a:moveTo>
                <a:lnTo>
                  <a:pt x="4826104" y="0"/>
                </a:lnTo>
                <a:lnTo>
                  <a:pt x="4954579" y="78051"/>
                </a:lnTo>
                <a:cubicBezTo>
                  <a:pt x="5799886" y="649129"/>
                  <a:pt x="6355652" y="1616239"/>
                  <a:pt x="6355652" y="2713154"/>
                </a:cubicBezTo>
                <a:cubicBezTo>
                  <a:pt x="6355652" y="4468219"/>
                  <a:pt x="4932891" y="5890980"/>
                  <a:pt x="3177826" y="5890980"/>
                </a:cubicBezTo>
                <a:cubicBezTo>
                  <a:pt x="1422761" y="5890980"/>
                  <a:pt x="0" y="4468219"/>
                  <a:pt x="0" y="2713154"/>
                </a:cubicBezTo>
                <a:cubicBezTo>
                  <a:pt x="0" y="1616239"/>
                  <a:pt x="555766" y="649129"/>
                  <a:pt x="1401073" y="78051"/>
                </a:cubicBezTo>
                <a:close/>
              </a:path>
            </a:pathLst>
          </a:cu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B6244E-672A-1222-9BC2-A9ADA690359C}"/>
              </a:ext>
            </a:extLst>
          </p:cNvPr>
          <p:cNvSpPr>
            <a:spLocks noGrp="1"/>
          </p:cNvSpPr>
          <p:nvPr>
            <p:ph type="ctrTitle"/>
          </p:nvPr>
        </p:nvSpPr>
        <p:spPr>
          <a:xfrm>
            <a:off x="2242409" y="895483"/>
            <a:ext cx="5786232" cy="3011190"/>
          </a:xfrm>
        </p:spPr>
        <p:txBody>
          <a:bodyPr>
            <a:normAutofit/>
          </a:bodyPr>
          <a:lstStyle/>
          <a:p>
            <a:r>
              <a:rPr lang="en-US" sz="5400">
                <a:solidFill>
                  <a:schemeClr val="bg1"/>
                </a:solidFill>
              </a:rPr>
              <a:t>Customer Behavior and Segmentation Analysis</a:t>
            </a:r>
          </a:p>
        </p:txBody>
      </p:sp>
      <p:sp>
        <p:nvSpPr>
          <p:cNvPr id="214" name="Graphic 212">
            <a:extLst>
              <a:ext uri="{FF2B5EF4-FFF2-40B4-BE49-F238E27FC236}">
                <a16:creationId xmlns:a16="http://schemas.microsoft.com/office/drawing/2014/main" id="{279CAF82-0ECF-42BE-8F37-F71941E5D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4716" y="188494"/>
            <a:ext cx="1048371" cy="104837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16" name="Graphic 212">
            <a:extLst>
              <a:ext uri="{FF2B5EF4-FFF2-40B4-BE49-F238E27FC236}">
                <a16:creationId xmlns:a16="http://schemas.microsoft.com/office/drawing/2014/main" id="{218E095B-4870-4AD5-9C41-C16D59523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4716" y="188494"/>
            <a:ext cx="1048371" cy="104837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18"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583101" y="3578317"/>
            <a:ext cx="1054466" cy="469689"/>
            <a:chOff x="9841624" y="4115729"/>
            <a:chExt cx="602169" cy="268223"/>
          </a:xfrm>
          <a:solidFill>
            <a:schemeClr val="bg1"/>
          </a:solidFill>
        </p:grpSpPr>
        <p:sp>
          <p:nvSpPr>
            <p:cNvPr id="219" name="Freeform: Shape 218">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25" name="Oval 224">
            <a:extLst>
              <a:ext uri="{FF2B5EF4-FFF2-40B4-BE49-F238E27FC236}">
                <a16:creationId xmlns:a16="http://schemas.microsoft.com/office/drawing/2014/main" id="{033BC44A-0661-43B4-9C14-FD5963C226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4525" y="4910353"/>
            <a:ext cx="468090" cy="468090"/>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7" name="Oval 226">
            <a:extLst>
              <a:ext uri="{FF2B5EF4-FFF2-40B4-BE49-F238E27FC236}">
                <a16:creationId xmlns:a16="http://schemas.microsoft.com/office/drawing/2014/main" id="{BE8CB2F0-2F5A-4EBD-B214-E0309C31F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4525" y="4910353"/>
            <a:ext cx="468090" cy="468090"/>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9" name="Freeform: Shape 228">
            <a:extLst>
              <a:ext uri="{FF2B5EF4-FFF2-40B4-BE49-F238E27FC236}">
                <a16:creationId xmlns:a16="http://schemas.microsoft.com/office/drawing/2014/main" id="{FFD3887D-244B-4EC4-9208-E304984C5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2467" y="4200769"/>
            <a:ext cx="2769534" cy="2657232"/>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31" name="Freeform: Shape 230">
            <a:extLst>
              <a:ext uri="{FF2B5EF4-FFF2-40B4-BE49-F238E27FC236}">
                <a16:creationId xmlns:a16="http://schemas.microsoft.com/office/drawing/2014/main" id="{97224C31-855E-4593-8A58-5B2B0CC4F5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2467" y="4200769"/>
            <a:ext cx="2769534" cy="2657232"/>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19588066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3" name="Rectangle 202">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5" name="Group 204">
            <a:extLst>
              <a:ext uri="{FF2B5EF4-FFF2-40B4-BE49-F238E27FC236}">
                <a16:creationId xmlns:a16="http://schemas.microsoft.com/office/drawing/2014/main" id="{042BC7E5-76DB-4826-8C07-4A49B6353F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479558"/>
            <a:ext cx="1861854" cy="717514"/>
            <a:chOff x="0" y="1479558"/>
            <a:chExt cx="1861854" cy="717514"/>
          </a:xfrm>
          <a:solidFill>
            <a:schemeClr val="bg1"/>
          </a:solidFill>
        </p:grpSpPr>
        <p:sp>
          <p:nvSpPr>
            <p:cNvPr id="206" name="Freeform: Shape 205">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207" name="Freeform: Shape 206">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sp>
        <p:nvSpPr>
          <p:cNvPr id="209" name="Freeform: Shape 208">
            <a:extLst>
              <a:ext uri="{FF2B5EF4-FFF2-40B4-BE49-F238E27FC236}">
                <a16:creationId xmlns:a16="http://schemas.microsoft.com/office/drawing/2014/main" id="{498F8FF6-43B4-494A-AF8F-123A4983E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18992" y="-34538"/>
            <a:ext cx="6655405" cy="6335470"/>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Freeform: Shape 210">
            <a:extLst>
              <a:ext uri="{FF2B5EF4-FFF2-40B4-BE49-F238E27FC236}">
                <a16:creationId xmlns:a16="http://schemas.microsoft.com/office/drawing/2014/main" id="{2B06059C-C357-4011-82B9-9C01063013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5194" y="-23905"/>
            <a:ext cx="6705251" cy="6318526"/>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Freeform: Shape 212">
            <a:extLst>
              <a:ext uri="{FF2B5EF4-FFF2-40B4-BE49-F238E27FC236}">
                <a16:creationId xmlns:a16="http://schemas.microsoft.com/office/drawing/2014/main" id="{5AFEC601-A132-47EE-B0C2-B38ACD9FC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6886" y="-23905"/>
            <a:ext cx="6705251" cy="6215019"/>
          </a:xfrm>
          <a:custGeom>
            <a:avLst/>
            <a:gdLst>
              <a:gd name="connsiteX0" fmla="*/ 1529549 w 6355652"/>
              <a:gd name="connsiteY0" fmla="*/ 0 h 5890980"/>
              <a:gd name="connsiteX1" fmla="*/ 4826104 w 6355652"/>
              <a:gd name="connsiteY1" fmla="*/ 0 h 5890980"/>
              <a:gd name="connsiteX2" fmla="*/ 4954579 w 6355652"/>
              <a:gd name="connsiteY2" fmla="*/ 78051 h 5890980"/>
              <a:gd name="connsiteX3" fmla="*/ 6355652 w 6355652"/>
              <a:gd name="connsiteY3" fmla="*/ 2713154 h 5890980"/>
              <a:gd name="connsiteX4" fmla="*/ 3177826 w 6355652"/>
              <a:gd name="connsiteY4" fmla="*/ 5890980 h 5890980"/>
              <a:gd name="connsiteX5" fmla="*/ 0 w 6355652"/>
              <a:gd name="connsiteY5" fmla="*/ 2713154 h 5890980"/>
              <a:gd name="connsiteX6" fmla="*/ 1401073 w 6355652"/>
              <a:gd name="connsiteY6" fmla="*/ 78051 h 589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5890980">
                <a:moveTo>
                  <a:pt x="1529549" y="0"/>
                </a:moveTo>
                <a:lnTo>
                  <a:pt x="4826104" y="0"/>
                </a:lnTo>
                <a:lnTo>
                  <a:pt x="4954579" y="78051"/>
                </a:lnTo>
                <a:cubicBezTo>
                  <a:pt x="5799886" y="649129"/>
                  <a:pt x="6355652" y="1616239"/>
                  <a:pt x="6355652" y="2713154"/>
                </a:cubicBezTo>
                <a:cubicBezTo>
                  <a:pt x="6355652" y="4468219"/>
                  <a:pt x="4932891" y="5890980"/>
                  <a:pt x="3177826" y="5890980"/>
                </a:cubicBezTo>
                <a:cubicBezTo>
                  <a:pt x="1422761" y="5890980"/>
                  <a:pt x="0" y="4468219"/>
                  <a:pt x="0" y="2713154"/>
                </a:cubicBezTo>
                <a:cubicBezTo>
                  <a:pt x="0" y="1616239"/>
                  <a:pt x="555766" y="649129"/>
                  <a:pt x="1401073" y="78051"/>
                </a:cubicBezTo>
                <a:close/>
              </a:path>
            </a:pathLst>
          </a:cu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60F25B-6BFB-A8B9-E406-BFDB4EE7E8A3}"/>
              </a:ext>
            </a:extLst>
          </p:cNvPr>
          <p:cNvSpPr>
            <a:spLocks noGrp="1"/>
          </p:cNvSpPr>
          <p:nvPr>
            <p:ph type="ctrTitle"/>
          </p:nvPr>
        </p:nvSpPr>
        <p:spPr>
          <a:xfrm>
            <a:off x="2242409" y="895483"/>
            <a:ext cx="5786232" cy="3011190"/>
          </a:xfrm>
        </p:spPr>
        <p:txBody>
          <a:bodyPr>
            <a:normAutofit/>
          </a:bodyPr>
          <a:lstStyle/>
          <a:p>
            <a:r>
              <a:rPr lang="en-US" sz="5400" dirty="0">
                <a:solidFill>
                  <a:schemeClr val="bg1"/>
                </a:solidFill>
              </a:rPr>
              <a:t>Q &amp; A</a:t>
            </a:r>
          </a:p>
        </p:txBody>
      </p:sp>
      <p:sp>
        <p:nvSpPr>
          <p:cNvPr id="215" name="Graphic 212">
            <a:extLst>
              <a:ext uri="{FF2B5EF4-FFF2-40B4-BE49-F238E27FC236}">
                <a16:creationId xmlns:a16="http://schemas.microsoft.com/office/drawing/2014/main" id="{279CAF82-0ECF-42BE-8F37-F71941E5D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4716" y="188494"/>
            <a:ext cx="1048371" cy="104837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17" name="Graphic 212">
            <a:extLst>
              <a:ext uri="{FF2B5EF4-FFF2-40B4-BE49-F238E27FC236}">
                <a16:creationId xmlns:a16="http://schemas.microsoft.com/office/drawing/2014/main" id="{218E095B-4870-4AD5-9C41-C16D59523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4716" y="188494"/>
            <a:ext cx="1048371" cy="104837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19"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583101" y="3578317"/>
            <a:ext cx="1054466" cy="469689"/>
            <a:chOff x="9841624" y="4115729"/>
            <a:chExt cx="602169" cy="268223"/>
          </a:xfrm>
          <a:solidFill>
            <a:schemeClr val="bg1"/>
          </a:solidFill>
        </p:grpSpPr>
        <p:sp>
          <p:nvSpPr>
            <p:cNvPr id="220" name="Freeform: Shape 219">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26" name="Oval 225">
            <a:extLst>
              <a:ext uri="{FF2B5EF4-FFF2-40B4-BE49-F238E27FC236}">
                <a16:creationId xmlns:a16="http://schemas.microsoft.com/office/drawing/2014/main" id="{033BC44A-0661-43B4-9C14-FD5963C226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4525" y="4910353"/>
            <a:ext cx="468090" cy="468090"/>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8" name="Oval 227">
            <a:extLst>
              <a:ext uri="{FF2B5EF4-FFF2-40B4-BE49-F238E27FC236}">
                <a16:creationId xmlns:a16="http://schemas.microsoft.com/office/drawing/2014/main" id="{BE8CB2F0-2F5A-4EBD-B214-E0309C31F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4525" y="4910353"/>
            <a:ext cx="468090" cy="468090"/>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0" name="Freeform: Shape 229">
            <a:extLst>
              <a:ext uri="{FF2B5EF4-FFF2-40B4-BE49-F238E27FC236}">
                <a16:creationId xmlns:a16="http://schemas.microsoft.com/office/drawing/2014/main" id="{FFD3887D-244B-4EC4-9208-E304984C5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2467" y="4200769"/>
            <a:ext cx="2769534" cy="2657232"/>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32" name="Freeform: Shape 231">
            <a:extLst>
              <a:ext uri="{FF2B5EF4-FFF2-40B4-BE49-F238E27FC236}">
                <a16:creationId xmlns:a16="http://schemas.microsoft.com/office/drawing/2014/main" id="{97224C31-855E-4593-8A58-5B2B0CC4F5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2467" y="4200769"/>
            <a:ext cx="2769534" cy="2657232"/>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13857067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Hand and five stars">
            <a:extLst>
              <a:ext uri="{FF2B5EF4-FFF2-40B4-BE49-F238E27FC236}">
                <a16:creationId xmlns:a16="http://schemas.microsoft.com/office/drawing/2014/main" id="{C6A886B1-D187-87A7-F7FC-3B225E9DF472}"/>
              </a:ext>
            </a:extLst>
          </p:cNvPr>
          <p:cNvPicPr>
            <a:picLocks noChangeAspect="1"/>
          </p:cNvPicPr>
          <p:nvPr/>
        </p:nvPicPr>
        <p:blipFill>
          <a:blip r:embed="rId2">
            <a:alphaModFix amt="35000"/>
            <a:extLst>
              <a:ext uri="{28A0092B-C50C-407E-A947-70E740481C1C}">
                <a14:useLocalDpi xmlns:a14="http://schemas.microsoft.com/office/drawing/2010/main" val="0"/>
              </a:ext>
            </a:extLst>
          </a:blip>
          <a:srcRect b="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2685751D-9AEC-11C6-F462-2840046C729D}"/>
              </a:ext>
            </a:extLst>
          </p:cNvPr>
          <p:cNvSpPr>
            <a:spLocks noGrp="1"/>
          </p:cNvSpPr>
          <p:nvPr>
            <p:ph type="title"/>
          </p:nvPr>
        </p:nvSpPr>
        <p:spPr>
          <a:xfrm>
            <a:off x="838200" y="365125"/>
            <a:ext cx="10515600" cy="1325563"/>
          </a:xfrm>
        </p:spPr>
        <p:txBody>
          <a:bodyPr>
            <a:normAutofit/>
          </a:bodyPr>
          <a:lstStyle/>
          <a:p>
            <a:r>
              <a:rPr lang="en-US">
                <a:solidFill>
                  <a:srgbClr val="FFFFFF"/>
                </a:solidFill>
              </a:rPr>
              <a:t>Introduction</a:t>
            </a:r>
          </a:p>
        </p:txBody>
      </p:sp>
      <p:sp>
        <p:nvSpPr>
          <p:cNvPr id="9" name="Content Placeholder 8">
            <a:extLst>
              <a:ext uri="{FF2B5EF4-FFF2-40B4-BE49-F238E27FC236}">
                <a16:creationId xmlns:a16="http://schemas.microsoft.com/office/drawing/2014/main" id="{C6A04383-AF44-AA43-440A-398687D42C0F}"/>
              </a:ext>
            </a:extLst>
          </p:cNvPr>
          <p:cNvSpPr>
            <a:spLocks noGrp="1"/>
          </p:cNvSpPr>
          <p:nvPr>
            <p:ph idx="1"/>
          </p:nvPr>
        </p:nvSpPr>
        <p:spPr>
          <a:xfrm>
            <a:off x="838200" y="1825625"/>
            <a:ext cx="10515600" cy="4351338"/>
          </a:xfrm>
        </p:spPr>
        <p:txBody>
          <a:bodyPr>
            <a:normAutofit/>
          </a:bodyPr>
          <a:lstStyle/>
          <a:p>
            <a:r>
              <a:rPr lang="en-US" sz="2600">
                <a:solidFill>
                  <a:srgbClr val="FFFFFF"/>
                </a:solidFill>
                <a:latin typeface="Times New Roman" panose="02020603050405020304" pitchFamily="18" charset="0"/>
                <a:cs typeface="Times New Roman" panose="02020603050405020304" pitchFamily="18" charset="0"/>
              </a:rPr>
              <a:t>In today's competitive business environment, grasping customer behavior and market segmentation is essential for refining strategies and gaining an edge. The complexity of consumer preferences and the wealth of available data require advanced analytical methods. This study focuses on:</a:t>
            </a:r>
          </a:p>
          <a:p>
            <a:pPr>
              <a:buFont typeface="Arial" panose="020B0604020202020204" pitchFamily="34" charset="0"/>
              <a:buChar char="•"/>
            </a:pPr>
            <a:r>
              <a:rPr lang="en-US" sz="2600" b="1">
                <a:solidFill>
                  <a:srgbClr val="FFFFFF"/>
                </a:solidFill>
                <a:latin typeface="Times New Roman" panose="02020603050405020304" pitchFamily="18" charset="0"/>
                <a:cs typeface="Times New Roman" panose="02020603050405020304" pitchFamily="18" charset="0"/>
              </a:rPr>
              <a:t>Analyzing Customer Behavior:</a:t>
            </a:r>
            <a:r>
              <a:rPr lang="en-US" sz="2600">
                <a:solidFill>
                  <a:srgbClr val="FFFFFF"/>
                </a:solidFill>
                <a:latin typeface="Times New Roman" panose="02020603050405020304" pitchFamily="18" charset="0"/>
                <a:cs typeface="Times New Roman" panose="02020603050405020304" pitchFamily="18" charset="0"/>
              </a:rPr>
              <a:t> To uncover insights into customer preferences and actions.</a:t>
            </a:r>
          </a:p>
          <a:p>
            <a:pPr>
              <a:buFont typeface="Arial" panose="020B0604020202020204" pitchFamily="34" charset="0"/>
              <a:buChar char="•"/>
            </a:pPr>
            <a:r>
              <a:rPr lang="en-US" sz="2600" b="1">
                <a:solidFill>
                  <a:srgbClr val="FFFFFF"/>
                </a:solidFill>
                <a:latin typeface="Times New Roman" panose="02020603050405020304" pitchFamily="18" charset="0"/>
                <a:cs typeface="Times New Roman" panose="02020603050405020304" pitchFamily="18" charset="0"/>
              </a:rPr>
              <a:t>Market Segmentation:</a:t>
            </a:r>
            <a:r>
              <a:rPr lang="en-US" sz="2600">
                <a:solidFill>
                  <a:srgbClr val="FFFFFF"/>
                </a:solidFill>
                <a:latin typeface="Times New Roman" panose="02020603050405020304" pitchFamily="18" charset="0"/>
                <a:cs typeface="Times New Roman" panose="02020603050405020304" pitchFamily="18" charset="0"/>
              </a:rPr>
              <a:t> To identify distinct groups within the customer base and tailor strategies effectively.</a:t>
            </a:r>
          </a:p>
          <a:p>
            <a:r>
              <a:rPr lang="en-US" sz="2600">
                <a:solidFill>
                  <a:srgbClr val="FFFFFF"/>
                </a:solidFill>
                <a:latin typeface="Times New Roman" panose="02020603050405020304" pitchFamily="18" charset="0"/>
                <a:cs typeface="Times New Roman" panose="02020603050405020304" pitchFamily="18" charset="0"/>
              </a:rPr>
              <a:t>The goal is to provide actionable insights that can drive strategic decisions and improve business performance.</a:t>
            </a:r>
          </a:p>
        </p:txBody>
      </p:sp>
    </p:spTree>
    <p:extLst>
      <p:ext uri="{BB962C8B-B14F-4D97-AF65-F5344CB8AC3E}">
        <p14:creationId xmlns:p14="http://schemas.microsoft.com/office/powerpoint/2010/main" val="3220215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300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4" name="Rectangle 223">
            <a:extLst>
              <a:ext uri="{FF2B5EF4-FFF2-40B4-BE49-F238E27FC236}">
                <a16:creationId xmlns:a16="http://schemas.microsoft.com/office/drawing/2014/main" id="{6897DEB4-4A88-4293-A935-9B25506C15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Freeform: Shape 225">
            <a:extLst>
              <a:ext uri="{FF2B5EF4-FFF2-40B4-BE49-F238E27FC236}">
                <a16:creationId xmlns:a16="http://schemas.microsoft.com/office/drawing/2014/main" id="{FBE42BC3-6707-4CBF-9386-048B994A4F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3886" y="0"/>
            <a:ext cx="7538114" cy="6858000"/>
          </a:xfrm>
          <a:custGeom>
            <a:avLst/>
            <a:gdLst>
              <a:gd name="connsiteX0" fmla="*/ 366246 w 7538114"/>
              <a:gd name="connsiteY0" fmla="*/ 0 h 6858000"/>
              <a:gd name="connsiteX1" fmla="*/ 2830292 w 7538114"/>
              <a:gd name="connsiteY1" fmla="*/ 0 h 6858000"/>
              <a:gd name="connsiteX2" fmla="*/ 3903260 w 7538114"/>
              <a:gd name="connsiteY2" fmla="*/ 0 h 6858000"/>
              <a:gd name="connsiteX3" fmla="*/ 4597266 w 7538114"/>
              <a:gd name="connsiteY3" fmla="*/ 0 h 6858000"/>
              <a:gd name="connsiteX4" fmla="*/ 7192370 w 7538114"/>
              <a:gd name="connsiteY4" fmla="*/ 0 h 6858000"/>
              <a:gd name="connsiteX5" fmla="*/ 7538114 w 7538114"/>
              <a:gd name="connsiteY5" fmla="*/ 0 h 6858000"/>
              <a:gd name="connsiteX6" fmla="*/ 7538114 w 7538114"/>
              <a:gd name="connsiteY6" fmla="*/ 6858000 h 6858000"/>
              <a:gd name="connsiteX7" fmla="*/ 7192370 w 7538114"/>
              <a:gd name="connsiteY7" fmla="*/ 6858000 h 6858000"/>
              <a:gd name="connsiteX8" fmla="*/ 4597266 w 7538114"/>
              <a:gd name="connsiteY8" fmla="*/ 6858000 h 6858000"/>
              <a:gd name="connsiteX9" fmla="*/ 3903260 w 7538114"/>
              <a:gd name="connsiteY9" fmla="*/ 6858000 h 6858000"/>
              <a:gd name="connsiteX10" fmla="*/ 2830292 w 7538114"/>
              <a:gd name="connsiteY10" fmla="*/ 6858000 h 6858000"/>
              <a:gd name="connsiteX11" fmla="*/ 170314 w 7538114"/>
              <a:gd name="connsiteY11" fmla="*/ 6858000 h 6858000"/>
              <a:gd name="connsiteX12" fmla="*/ 170341 w 7538114"/>
              <a:gd name="connsiteY12" fmla="*/ 6857759 h 6858000"/>
              <a:gd name="connsiteX13" fmla="*/ 173485 w 7538114"/>
              <a:gd name="connsiteY13" fmla="*/ 6852129 h 6858000"/>
              <a:gd name="connsiteX14" fmla="*/ 167544 w 7538114"/>
              <a:gd name="connsiteY14" fmla="*/ 6830335 h 6858000"/>
              <a:gd name="connsiteX15" fmla="*/ 163472 w 7538114"/>
              <a:gd name="connsiteY15" fmla="*/ 6796707 h 6858000"/>
              <a:gd name="connsiteX16" fmla="*/ 160535 w 7538114"/>
              <a:gd name="connsiteY16" fmla="*/ 6780725 h 6858000"/>
              <a:gd name="connsiteX17" fmla="*/ 162318 w 7538114"/>
              <a:gd name="connsiteY17" fmla="*/ 6767829 h 6858000"/>
              <a:gd name="connsiteX18" fmla="*/ 162771 w 7538114"/>
              <a:gd name="connsiteY18" fmla="*/ 6694444 h 6858000"/>
              <a:gd name="connsiteX19" fmla="*/ 165604 w 7538114"/>
              <a:gd name="connsiteY19" fmla="*/ 6677569 h 6858000"/>
              <a:gd name="connsiteX20" fmla="*/ 171255 w 7538114"/>
              <a:gd name="connsiteY20" fmla="*/ 6669571 h 6858000"/>
              <a:gd name="connsiteX21" fmla="*/ 169240 w 7538114"/>
              <a:gd name="connsiteY21" fmla="*/ 6663304 h 6858000"/>
              <a:gd name="connsiteX22" fmla="*/ 169039 w 7538114"/>
              <a:gd name="connsiteY22" fmla="*/ 6618916 h 6858000"/>
              <a:gd name="connsiteX23" fmla="*/ 168392 w 7538114"/>
              <a:gd name="connsiteY23" fmla="*/ 6589960 h 6858000"/>
              <a:gd name="connsiteX24" fmla="*/ 160636 w 7538114"/>
              <a:gd name="connsiteY24" fmla="*/ 6588200 h 6858000"/>
              <a:gd name="connsiteX25" fmla="*/ 157872 w 7538114"/>
              <a:gd name="connsiteY25" fmla="*/ 6562416 h 6858000"/>
              <a:gd name="connsiteX26" fmla="*/ 162851 w 7538114"/>
              <a:gd name="connsiteY26" fmla="*/ 6534939 h 6858000"/>
              <a:gd name="connsiteX27" fmla="*/ 162153 w 7538114"/>
              <a:gd name="connsiteY27" fmla="*/ 6502552 h 6858000"/>
              <a:gd name="connsiteX28" fmla="*/ 161821 w 7538114"/>
              <a:gd name="connsiteY28" fmla="*/ 6483172 h 6858000"/>
              <a:gd name="connsiteX29" fmla="*/ 154586 w 7538114"/>
              <a:gd name="connsiteY29" fmla="*/ 6432309 h 6858000"/>
              <a:gd name="connsiteX30" fmla="*/ 127078 w 7538114"/>
              <a:gd name="connsiteY30" fmla="*/ 6349783 h 6858000"/>
              <a:gd name="connsiteX31" fmla="*/ 123181 w 7538114"/>
              <a:gd name="connsiteY31" fmla="*/ 6323872 h 6858000"/>
              <a:gd name="connsiteX32" fmla="*/ 124767 w 7538114"/>
              <a:gd name="connsiteY32" fmla="*/ 6319343 h 6858000"/>
              <a:gd name="connsiteX33" fmla="*/ 108246 w 7538114"/>
              <a:gd name="connsiteY33" fmla="*/ 6190348 h 6858000"/>
              <a:gd name="connsiteX34" fmla="*/ 107279 w 7538114"/>
              <a:gd name="connsiteY34" fmla="*/ 6167269 h 6858000"/>
              <a:gd name="connsiteX35" fmla="*/ 107883 w 7538114"/>
              <a:gd name="connsiteY35" fmla="*/ 6149986 h 6858000"/>
              <a:gd name="connsiteX36" fmla="*/ 102380 w 7538114"/>
              <a:gd name="connsiteY36" fmla="*/ 6108622 h 6858000"/>
              <a:gd name="connsiteX37" fmla="*/ 90314 w 7538114"/>
              <a:gd name="connsiteY37" fmla="*/ 6041155 h 6858000"/>
              <a:gd name="connsiteX38" fmla="*/ 88409 w 7538114"/>
              <a:gd name="connsiteY38" fmla="*/ 6026587 h 6858000"/>
              <a:gd name="connsiteX39" fmla="*/ 89403 w 7538114"/>
              <a:gd name="connsiteY39" fmla="*/ 6013265 h 6858000"/>
              <a:gd name="connsiteX40" fmla="*/ 91927 w 7538114"/>
              <a:gd name="connsiteY40" fmla="*/ 6009478 h 6858000"/>
              <a:gd name="connsiteX41" fmla="*/ 91302 w 7538114"/>
              <a:gd name="connsiteY41" fmla="*/ 6001336 h 6858000"/>
              <a:gd name="connsiteX42" fmla="*/ 91687 w 7538114"/>
              <a:gd name="connsiteY42" fmla="*/ 5999003 h 6858000"/>
              <a:gd name="connsiteX43" fmla="*/ 93336 w 7538114"/>
              <a:gd name="connsiteY43" fmla="*/ 5985795 h 6858000"/>
              <a:gd name="connsiteX44" fmla="*/ 83190 w 7538114"/>
              <a:gd name="connsiteY44" fmla="*/ 5961758 h 6858000"/>
              <a:gd name="connsiteX45" fmla="*/ 81952 w 7538114"/>
              <a:gd name="connsiteY45" fmla="*/ 5928761 h 6858000"/>
              <a:gd name="connsiteX46" fmla="*/ 67420 w 7538114"/>
              <a:gd name="connsiteY46" fmla="*/ 5787247 h 6858000"/>
              <a:gd name="connsiteX47" fmla="*/ 50760 w 7538114"/>
              <a:gd name="connsiteY47" fmla="*/ 5710700 h 6858000"/>
              <a:gd name="connsiteX48" fmla="*/ 42956 w 7538114"/>
              <a:gd name="connsiteY48" fmla="*/ 5641754 h 6858000"/>
              <a:gd name="connsiteX49" fmla="*/ 29695 w 7538114"/>
              <a:gd name="connsiteY49" fmla="*/ 5602326 h 6858000"/>
              <a:gd name="connsiteX50" fmla="*/ 18841 w 7538114"/>
              <a:gd name="connsiteY50" fmla="*/ 5570885 h 6858000"/>
              <a:gd name="connsiteX51" fmla="*/ 9977 w 7538114"/>
              <a:gd name="connsiteY51" fmla="*/ 5543492 h 6858000"/>
              <a:gd name="connsiteX52" fmla="*/ 5255 w 7538114"/>
              <a:gd name="connsiteY52" fmla="*/ 5531024 h 6858000"/>
              <a:gd name="connsiteX53" fmla="*/ 5447 w 7538114"/>
              <a:gd name="connsiteY53" fmla="*/ 5527845 h 6858000"/>
              <a:gd name="connsiteX54" fmla="*/ 0 w 7538114"/>
              <a:gd name="connsiteY54" fmla="*/ 5507724 h 6858000"/>
              <a:gd name="connsiteX55" fmla="*/ 435 w 7538114"/>
              <a:gd name="connsiteY55" fmla="*/ 5507045 h 6858000"/>
              <a:gd name="connsiteX56" fmla="*/ 1128 w 7538114"/>
              <a:gd name="connsiteY56" fmla="*/ 5499619 h 6858000"/>
              <a:gd name="connsiteX57" fmla="*/ 1291 w 7538114"/>
              <a:gd name="connsiteY57" fmla="*/ 5486342 h 6858000"/>
              <a:gd name="connsiteX58" fmla="*/ 7976 w 7538114"/>
              <a:gd name="connsiteY58" fmla="*/ 5450755 h 6858000"/>
              <a:gd name="connsiteX59" fmla="*/ 2355 w 7538114"/>
              <a:gd name="connsiteY59" fmla="*/ 5429732 h 6858000"/>
              <a:gd name="connsiteX60" fmla="*/ 1499 w 7538114"/>
              <a:gd name="connsiteY60" fmla="*/ 5370432 h 6858000"/>
              <a:gd name="connsiteX61" fmla="*/ 11483 w 7538114"/>
              <a:gd name="connsiteY61" fmla="*/ 5308330 h 6858000"/>
              <a:gd name="connsiteX62" fmla="*/ 12793 w 7538114"/>
              <a:gd name="connsiteY62" fmla="*/ 5246026 h 6858000"/>
              <a:gd name="connsiteX63" fmla="*/ 12525 w 7538114"/>
              <a:gd name="connsiteY63" fmla="*/ 5223468 h 6858000"/>
              <a:gd name="connsiteX64" fmla="*/ 15322 w 7538114"/>
              <a:gd name="connsiteY64" fmla="*/ 5183258 h 6858000"/>
              <a:gd name="connsiteX65" fmla="*/ 18633 w 7538114"/>
              <a:gd name="connsiteY65" fmla="*/ 5164842 h 6858000"/>
              <a:gd name="connsiteX66" fmla="*/ 18428 w 7538114"/>
              <a:gd name="connsiteY66" fmla="*/ 5164034 h 6858000"/>
              <a:gd name="connsiteX67" fmla="*/ 19854 w 7538114"/>
              <a:gd name="connsiteY67" fmla="*/ 5162388 h 6858000"/>
              <a:gd name="connsiteX68" fmla="*/ 20514 w 7538114"/>
              <a:gd name="connsiteY68" fmla="*/ 5158981 h 6858000"/>
              <a:gd name="connsiteX69" fmla="*/ 20089 w 7538114"/>
              <a:gd name="connsiteY69" fmla="*/ 5149681 h 6858000"/>
              <a:gd name="connsiteX70" fmla="*/ 19561 w 7538114"/>
              <a:gd name="connsiteY70" fmla="*/ 5146183 h 6858000"/>
              <a:gd name="connsiteX71" fmla="*/ 19571 w 7538114"/>
              <a:gd name="connsiteY71" fmla="*/ 5141065 h 6858000"/>
              <a:gd name="connsiteX72" fmla="*/ 19690 w 7538114"/>
              <a:gd name="connsiteY72" fmla="*/ 5140937 h 6858000"/>
              <a:gd name="connsiteX73" fmla="*/ 19471 w 7538114"/>
              <a:gd name="connsiteY73" fmla="*/ 5136144 h 6858000"/>
              <a:gd name="connsiteX74" fmla="*/ 16918 w 7538114"/>
              <a:gd name="connsiteY74" fmla="*/ 5112689 h 6858000"/>
              <a:gd name="connsiteX75" fmla="*/ 28071 w 7538114"/>
              <a:gd name="connsiteY75" fmla="*/ 5081696 h 6858000"/>
              <a:gd name="connsiteX76" fmla="*/ 30005 w 7538114"/>
              <a:gd name="connsiteY76" fmla="*/ 5068879 h 6858000"/>
              <a:gd name="connsiteX77" fmla="*/ 31661 w 7538114"/>
              <a:gd name="connsiteY77" fmla="*/ 5062033 h 6858000"/>
              <a:gd name="connsiteX78" fmla="*/ 32169 w 7538114"/>
              <a:gd name="connsiteY78" fmla="*/ 5061608 h 6858000"/>
              <a:gd name="connsiteX79" fmla="*/ 27436 w 7538114"/>
              <a:gd name="connsiteY79" fmla="*/ 5021480 h 6858000"/>
              <a:gd name="connsiteX80" fmla="*/ 26614 w 7538114"/>
              <a:gd name="connsiteY80" fmla="*/ 5013906 h 6858000"/>
              <a:gd name="connsiteX81" fmla="*/ 25056 w 7538114"/>
              <a:gd name="connsiteY81" fmla="*/ 5011767 h 6858000"/>
              <a:gd name="connsiteX82" fmla="*/ 24513 w 7538114"/>
              <a:gd name="connsiteY82" fmla="*/ 5000592 h 6858000"/>
              <a:gd name="connsiteX83" fmla="*/ 24951 w 7538114"/>
              <a:gd name="connsiteY83" fmla="*/ 4999307 h 6858000"/>
              <a:gd name="connsiteX84" fmla="*/ 22644 w 7538114"/>
              <a:gd name="connsiteY84" fmla="*/ 4990090 h 6858000"/>
              <a:gd name="connsiteX85" fmla="*/ 18465 w 7538114"/>
              <a:gd name="connsiteY85" fmla="*/ 4982366 h 6858000"/>
              <a:gd name="connsiteX86" fmla="*/ 20888 w 7538114"/>
              <a:gd name="connsiteY86" fmla="*/ 4887310 h 6858000"/>
              <a:gd name="connsiteX87" fmla="*/ 15781 w 7538114"/>
              <a:gd name="connsiteY87" fmla="*/ 4807298 h 6858000"/>
              <a:gd name="connsiteX88" fmla="*/ 19649 w 7538114"/>
              <a:gd name="connsiteY88" fmla="*/ 4779990 h 6858000"/>
              <a:gd name="connsiteX89" fmla="*/ 21858 w 7538114"/>
              <a:gd name="connsiteY89" fmla="*/ 4664237 h 6858000"/>
              <a:gd name="connsiteX90" fmla="*/ 13583 w 7538114"/>
              <a:gd name="connsiteY90" fmla="*/ 4598607 h 6858000"/>
              <a:gd name="connsiteX91" fmla="*/ 7118 w 7538114"/>
              <a:gd name="connsiteY91" fmla="*/ 4546768 h 6858000"/>
              <a:gd name="connsiteX92" fmla="*/ 14555 w 7538114"/>
              <a:gd name="connsiteY92" fmla="*/ 4522182 h 6858000"/>
              <a:gd name="connsiteX93" fmla="*/ 17290 w 7538114"/>
              <a:gd name="connsiteY93" fmla="*/ 4509768 h 6858000"/>
              <a:gd name="connsiteX94" fmla="*/ 17421 w 7538114"/>
              <a:gd name="connsiteY94" fmla="*/ 4494586 h 6858000"/>
              <a:gd name="connsiteX95" fmla="*/ 18193 w 7538114"/>
              <a:gd name="connsiteY95" fmla="*/ 4440649 h 6858000"/>
              <a:gd name="connsiteX96" fmla="*/ 16616 w 7538114"/>
              <a:gd name="connsiteY96" fmla="*/ 4431853 h 6858000"/>
              <a:gd name="connsiteX97" fmla="*/ 19246 w 7538114"/>
              <a:gd name="connsiteY97" fmla="*/ 4403141 h 6858000"/>
              <a:gd name="connsiteX98" fmla="*/ 19623 w 7538114"/>
              <a:gd name="connsiteY98" fmla="*/ 4356631 h 6858000"/>
              <a:gd name="connsiteX99" fmla="*/ 20293 w 7538114"/>
              <a:gd name="connsiteY99" fmla="*/ 4339937 h 6858000"/>
              <a:gd name="connsiteX100" fmla="*/ 18752 w 7538114"/>
              <a:gd name="connsiteY100" fmla="*/ 4331435 h 6858000"/>
              <a:gd name="connsiteX101" fmla="*/ 24901 w 7538114"/>
              <a:gd name="connsiteY101" fmla="*/ 4320990 h 6858000"/>
              <a:gd name="connsiteX102" fmla="*/ 23734 w 7538114"/>
              <a:gd name="connsiteY102" fmla="*/ 4309111 h 6858000"/>
              <a:gd name="connsiteX103" fmla="*/ 29040 w 7538114"/>
              <a:gd name="connsiteY103" fmla="*/ 4263489 h 6858000"/>
              <a:gd name="connsiteX104" fmla="*/ 29429 w 7538114"/>
              <a:gd name="connsiteY104" fmla="*/ 4258775 h 6858000"/>
              <a:gd name="connsiteX105" fmla="*/ 33702 w 7538114"/>
              <a:gd name="connsiteY105" fmla="*/ 4248512 h 6858000"/>
              <a:gd name="connsiteX106" fmla="*/ 37356 w 7538114"/>
              <a:gd name="connsiteY106" fmla="*/ 4228644 h 6858000"/>
              <a:gd name="connsiteX107" fmla="*/ 50107 w 7538114"/>
              <a:gd name="connsiteY107" fmla="*/ 4193665 h 6858000"/>
              <a:gd name="connsiteX108" fmla="*/ 56192 w 7538114"/>
              <a:gd name="connsiteY108" fmla="*/ 4173105 h 6858000"/>
              <a:gd name="connsiteX109" fmla="*/ 61800 w 7538114"/>
              <a:gd name="connsiteY109" fmla="*/ 4159194 h 6858000"/>
              <a:gd name="connsiteX110" fmla="*/ 69720 w 7538114"/>
              <a:gd name="connsiteY110" fmla="*/ 4118135 h 6858000"/>
              <a:gd name="connsiteX111" fmla="*/ 80190 w 7538114"/>
              <a:gd name="connsiteY111" fmla="*/ 4047713 h 6858000"/>
              <a:gd name="connsiteX112" fmla="*/ 96666 w 7538114"/>
              <a:gd name="connsiteY112" fmla="*/ 3980780 h 6858000"/>
              <a:gd name="connsiteX113" fmla="*/ 107651 w 7538114"/>
              <a:gd name="connsiteY113" fmla="*/ 3941872 h 6858000"/>
              <a:gd name="connsiteX114" fmla="*/ 118444 w 7538114"/>
              <a:gd name="connsiteY114" fmla="*/ 3897465 h 6858000"/>
              <a:gd name="connsiteX115" fmla="*/ 134545 w 7538114"/>
              <a:gd name="connsiteY115" fmla="*/ 3811132 h 6858000"/>
              <a:gd name="connsiteX116" fmla="*/ 145381 w 7538114"/>
              <a:gd name="connsiteY116" fmla="*/ 3746540 h 6858000"/>
              <a:gd name="connsiteX117" fmla="*/ 146587 w 7538114"/>
              <a:gd name="connsiteY117" fmla="*/ 3670275 h 6858000"/>
              <a:gd name="connsiteX118" fmla="*/ 165690 w 7538114"/>
              <a:gd name="connsiteY118" fmla="*/ 3580981 h 6858000"/>
              <a:gd name="connsiteX119" fmla="*/ 163175 w 7538114"/>
              <a:gd name="connsiteY119" fmla="*/ 3570960 h 6858000"/>
              <a:gd name="connsiteX120" fmla="*/ 162665 w 7538114"/>
              <a:gd name="connsiteY120" fmla="*/ 3560693 h 6858000"/>
              <a:gd name="connsiteX121" fmla="*/ 163299 w 7538114"/>
              <a:gd name="connsiteY121" fmla="*/ 3559743 h 6858000"/>
              <a:gd name="connsiteX122" fmla="*/ 164777 w 7538114"/>
              <a:gd name="connsiteY122" fmla="*/ 3548721 h 6858000"/>
              <a:gd name="connsiteX123" fmla="*/ 163708 w 7538114"/>
              <a:gd name="connsiteY123" fmla="*/ 3545693 h 6858000"/>
              <a:gd name="connsiteX124" fmla="*/ 164286 w 7538114"/>
              <a:gd name="connsiteY124" fmla="*/ 3537938 h 6858000"/>
              <a:gd name="connsiteX125" fmla="*/ 164247 w 7538114"/>
              <a:gd name="connsiteY125" fmla="*/ 3522141 h 6858000"/>
              <a:gd name="connsiteX126" fmla="*/ 165343 w 7538114"/>
              <a:gd name="connsiteY126" fmla="*/ 3519672 h 6858000"/>
              <a:gd name="connsiteX127" fmla="*/ 167001 w 7538114"/>
              <a:gd name="connsiteY127" fmla="*/ 3496604 h 6858000"/>
              <a:gd name="connsiteX128" fmla="*/ 167547 w 7538114"/>
              <a:gd name="connsiteY128" fmla="*/ 3496517 h 6858000"/>
              <a:gd name="connsiteX129" fmla="*/ 170301 w 7538114"/>
              <a:gd name="connsiteY129" fmla="*/ 3491023 h 6858000"/>
              <a:gd name="connsiteX130" fmla="*/ 174371 w 7538114"/>
              <a:gd name="connsiteY130" fmla="*/ 3479998 h 6858000"/>
              <a:gd name="connsiteX131" fmla="*/ 190228 w 7538114"/>
              <a:gd name="connsiteY131" fmla="*/ 3457434 h 6858000"/>
              <a:gd name="connsiteX132" fmla="*/ 192016 w 7538114"/>
              <a:gd name="connsiteY132" fmla="*/ 3433411 h 6858000"/>
              <a:gd name="connsiteX133" fmla="*/ 192663 w 7538114"/>
              <a:gd name="connsiteY133" fmla="*/ 3428691 h 6858000"/>
              <a:gd name="connsiteX134" fmla="*/ 192793 w 7538114"/>
              <a:gd name="connsiteY134" fmla="*/ 3428643 h 6858000"/>
              <a:gd name="connsiteX135" fmla="*/ 193710 w 7538114"/>
              <a:gd name="connsiteY135" fmla="*/ 3423760 h 6858000"/>
              <a:gd name="connsiteX136" fmla="*/ 193839 w 7538114"/>
              <a:gd name="connsiteY136" fmla="*/ 3420085 h 6858000"/>
              <a:gd name="connsiteX137" fmla="*/ 195094 w 7538114"/>
              <a:gd name="connsiteY137" fmla="*/ 3410930 h 6858000"/>
              <a:gd name="connsiteX138" fmla="*/ 196311 w 7538114"/>
              <a:gd name="connsiteY138" fmla="*/ 3408092 h 6858000"/>
              <a:gd name="connsiteX139" fmla="*/ 197928 w 7538114"/>
              <a:gd name="connsiteY139" fmla="*/ 3407419 h 6858000"/>
              <a:gd name="connsiteX140" fmla="*/ 197881 w 7538114"/>
              <a:gd name="connsiteY140" fmla="*/ 3406520 h 6858000"/>
              <a:gd name="connsiteX141" fmla="*/ 204222 w 7538114"/>
              <a:gd name="connsiteY141" fmla="*/ 3391015 h 6858000"/>
              <a:gd name="connsiteX142" fmla="*/ 213950 w 7538114"/>
              <a:gd name="connsiteY142" fmla="*/ 3354361 h 6858000"/>
              <a:gd name="connsiteX143" fmla="*/ 217699 w 7538114"/>
              <a:gd name="connsiteY143" fmla="*/ 3332639 h 6858000"/>
              <a:gd name="connsiteX144" fmla="*/ 229963 w 7538114"/>
              <a:gd name="connsiteY144" fmla="*/ 3273935 h 6858000"/>
              <a:gd name="connsiteX145" fmla="*/ 243785 w 7538114"/>
              <a:gd name="connsiteY145" fmla="*/ 3215621 h 6858000"/>
              <a:gd name="connsiteX146" fmla="*/ 259175 w 7538114"/>
              <a:gd name="connsiteY146" fmla="*/ 3189909 h 6858000"/>
              <a:gd name="connsiteX147" fmla="*/ 259988 w 7538114"/>
              <a:gd name="connsiteY147" fmla="*/ 3186579 h 6858000"/>
              <a:gd name="connsiteX148" fmla="*/ 259980 w 7538114"/>
              <a:gd name="connsiteY148" fmla="*/ 3177264 h 6858000"/>
              <a:gd name="connsiteX149" fmla="*/ 259609 w 7538114"/>
              <a:gd name="connsiteY149" fmla="*/ 3173723 h 6858000"/>
              <a:gd name="connsiteX150" fmla="*/ 259848 w 7538114"/>
              <a:gd name="connsiteY150" fmla="*/ 3168622 h 6858000"/>
              <a:gd name="connsiteX151" fmla="*/ 259971 w 7538114"/>
              <a:gd name="connsiteY151" fmla="*/ 3168508 h 6858000"/>
              <a:gd name="connsiteX152" fmla="*/ 259966 w 7538114"/>
              <a:gd name="connsiteY152" fmla="*/ 3163706 h 6858000"/>
              <a:gd name="connsiteX153" fmla="*/ 258467 w 7538114"/>
              <a:gd name="connsiteY153" fmla="*/ 3140064 h 6858000"/>
              <a:gd name="connsiteX154" fmla="*/ 270990 w 7538114"/>
              <a:gd name="connsiteY154" fmla="*/ 3110288 h 6858000"/>
              <a:gd name="connsiteX155" fmla="*/ 273494 w 7538114"/>
              <a:gd name="connsiteY155" fmla="*/ 3097704 h 6858000"/>
              <a:gd name="connsiteX156" fmla="*/ 275456 w 7538114"/>
              <a:gd name="connsiteY156" fmla="*/ 3091047 h 6858000"/>
              <a:gd name="connsiteX157" fmla="*/ 275980 w 7538114"/>
              <a:gd name="connsiteY157" fmla="*/ 3090672 h 6858000"/>
              <a:gd name="connsiteX158" fmla="*/ 274486 w 7538114"/>
              <a:gd name="connsiteY158" fmla="*/ 3068004 h 6858000"/>
              <a:gd name="connsiteX159" fmla="*/ 275226 w 7538114"/>
              <a:gd name="connsiteY159" fmla="*/ 3065087 h 6858000"/>
              <a:gd name="connsiteX160" fmla="*/ 273050 w 7538114"/>
              <a:gd name="connsiteY160" fmla="*/ 3050191 h 6858000"/>
              <a:gd name="connsiteX161" fmla="*/ 272566 w 7538114"/>
              <a:gd name="connsiteY161" fmla="*/ 3042559 h 6858000"/>
              <a:gd name="connsiteX162" fmla="*/ 271107 w 7538114"/>
              <a:gd name="connsiteY162" fmla="*/ 3040271 h 6858000"/>
              <a:gd name="connsiteX163" fmla="*/ 271065 w 7538114"/>
              <a:gd name="connsiteY163" fmla="*/ 3029072 h 6858000"/>
              <a:gd name="connsiteX164" fmla="*/ 271558 w 7538114"/>
              <a:gd name="connsiteY164" fmla="*/ 3027835 h 6858000"/>
              <a:gd name="connsiteX165" fmla="*/ 268717 w 7538114"/>
              <a:gd name="connsiteY165" fmla="*/ 2964245 h 6858000"/>
              <a:gd name="connsiteX166" fmla="*/ 272511 w 7538114"/>
              <a:gd name="connsiteY166" fmla="*/ 2915772 h 6858000"/>
              <a:gd name="connsiteX167" fmla="*/ 270356 w 7538114"/>
              <a:gd name="connsiteY167" fmla="*/ 2825842 h 6858000"/>
              <a:gd name="connsiteX168" fmla="*/ 273897 w 7538114"/>
              <a:gd name="connsiteY168" fmla="*/ 2734957 h 6858000"/>
              <a:gd name="connsiteX169" fmla="*/ 274458 w 7538114"/>
              <a:gd name="connsiteY169" fmla="*/ 2636572 h 6858000"/>
              <a:gd name="connsiteX170" fmla="*/ 279157 w 7538114"/>
              <a:gd name="connsiteY170" fmla="*/ 2604260 h 6858000"/>
              <a:gd name="connsiteX171" fmla="*/ 288131 w 7538114"/>
              <a:gd name="connsiteY171" fmla="*/ 2582747 h 6858000"/>
              <a:gd name="connsiteX172" fmla="*/ 282516 w 7538114"/>
              <a:gd name="connsiteY172" fmla="*/ 2478755 h 6858000"/>
              <a:gd name="connsiteX173" fmla="*/ 287359 w 7538114"/>
              <a:gd name="connsiteY173" fmla="*/ 2451804 h 6858000"/>
              <a:gd name="connsiteX174" fmla="*/ 289577 w 7538114"/>
              <a:gd name="connsiteY174" fmla="*/ 2408801 h 6858000"/>
              <a:gd name="connsiteX175" fmla="*/ 293203 w 7538114"/>
              <a:gd name="connsiteY175" fmla="*/ 2392670 h 6858000"/>
              <a:gd name="connsiteX176" fmla="*/ 304183 w 7538114"/>
              <a:gd name="connsiteY176" fmla="*/ 2330165 h 6858000"/>
              <a:gd name="connsiteX177" fmla="*/ 310900 w 7538114"/>
              <a:gd name="connsiteY177" fmla="*/ 2276363 h 6858000"/>
              <a:gd name="connsiteX178" fmla="*/ 303909 w 7538114"/>
              <a:gd name="connsiteY178" fmla="*/ 2236310 h 6858000"/>
              <a:gd name="connsiteX179" fmla="*/ 306187 w 7538114"/>
              <a:gd name="connsiteY179" fmla="*/ 2232984 h 6858000"/>
              <a:gd name="connsiteX180" fmla="*/ 307158 w 7538114"/>
              <a:gd name="connsiteY180" fmla="*/ 2205763 h 6858000"/>
              <a:gd name="connsiteX181" fmla="*/ 304860 w 7538114"/>
              <a:gd name="connsiteY181" fmla="*/ 2145703 h 6858000"/>
              <a:gd name="connsiteX182" fmla="*/ 304273 w 7538114"/>
              <a:gd name="connsiteY182" fmla="*/ 2092533 h 6858000"/>
              <a:gd name="connsiteX183" fmla="*/ 301642 w 7538114"/>
              <a:gd name="connsiteY183" fmla="*/ 2057359 h 6858000"/>
              <a:gd name="connsiteX184" fmla="*/ 306736 w 7538114"/>
              <a:gd name="connsiteY184" fmla="*/ 2016105 h 6858000"/>
              <a:gd name="connsiteX185" fmla="*/ 316234 w 7538114"/>
              <a:gd name="connsiteY185" fmla="*/ 1983129 h 6858000"/>
              <a:gd name="connsiteX186" fmla="*/ 318238 w 7538114"/>
              <a:gd name="connsiteY186" fmla="*/ 1956745 h 6858000"/>
              <a:gd name="connsiteX187" fmla="*/ 311341 w 7538114"/>
              <a:gd name="connsiteY187" fmla="*/ 1950160 h 6858000"/>
              <a:gd name="connsiteX188" fmla="*/ 323556 w 7538114"/>
              <a:gd name="connsiteY188" fmla="*/ 1879546 h 6858000"/>
              <a:gd name="connsiteX189" fmla="*/ 326085 w 7538114"/>
              <a:gd name="connsiteY189" fmla="*/ 1854893 h 6858000"/>
              <a:gd name="connsiteX190" fmla="*/ 335058 w 7538114"/>
              <a:gd name="connsiteY190" fmla="*/ 1787684 h 6858000"/>
              <a:gd name="connsiteX191" fmla="*/ 345620 w 7538114"/>
              <a:gd name="connsiteY191" fmla="*/ 1720464 h 6858000"/>
              <a:gd name="connsiteX192" fmla="*/ 360760 w 7538114"/>
              <a:gd name="connsiteY192" fmla="*/ 1681196 h 6858000"/>
              <a:gd name="connsiteX193" fmla="*/ 368483 w 7538114"/>
              <a:gd name="connsiteY193" fmla="*/ 1625881 h 6858000"/>
              <a:gd name="connsiteX194" fmla="*/ 371077 w 7538114"/>
              <a:gd name="connsiteY194" fmla="*/ 1616704 h 6858000"/>
              <a:gd name="connsiteX195" fmla="*/ 383008 w 7538114"/>
              <a:gd name="connsiteY195" fmla="*/ 1551493 h 6858000"/>
              <a:gd name="connsiteX196" fmla="*/ 384834 w 7538114"/>
              <a:gd name="connsiteY196" fmla="*/ 1475233 h 6858000"/>
              <a:gd name="connsiteX197" fmla="*/ 418371 w 7538114"/>
              <a:gd name="connsiteY197" fmla="*/ 1380155 h 6858000"/>
              <a:gd name="connsiteX198" fmla="*/ 469641 w 7538114"/>
              <a:gd name="connsiteY198" fmla="*/ 1210871 h 6858000"/>
              <a:gd name="connsiteX199" fmla="*/ 489701 w 7538114"/>
              <a:gd name="connsiteY199" fmla="*/ 1028427 h 6858000"/>
              <a:gd name="connsiteX200" fmla="*/ 486354 w 7538114"/>
              <a:gd name="connsiteY200" fmla="*/ 980383 h 6858000"/>
              <a:gd name="connsiteX201" fmla="*/ 479762 w 7538114"/>
              <a:gd name="connsiteY201" fmla="*/ 839699 h 6858000"/>
              <a:gd name="connsiteX202" fmla="*/ 445664 w 7538114"/>
              <a:gd name="connsiteY202" fmla="*/ 696545 h 6858000"/>
              <a:gd name="connsiteX203" fmla="*/ 440047 w 7538114"/>
              <a:gd name="connsiteY203" fmla="*/ 606615 h 6858000"/>
              <a:gd name="connsiteX204" fmla="*/ 431225 w 7538114"/>
              <a:gd name="connsiteY204" fmla="*/ 563889 h 6858000"/>
              <a:gd name="connsiteX205" fmla="*/ 430803 w 7538114"/>
              <a:gd name="connsiteY205" fmla="*/ 534294 h 6858000"/>
              <a:gd name="connsiteX206" fmla="*/ 429777 w 7538114"/>
              <a:gd name="connsiteY206" fmla="*/ 516548 h 6858000"/>
              <a:gd name="connsiteX207" fmla="*/ 415090 w 7538114"/>
              <a:gd name="connsiteY207" fmla="*/ 485808 h 6858000"/>
              <a:gd name="connsiteX208" fmla="*/ 410499 w 7538114"/>
              <a:gd name="connsiteY208" fmla="*/ 369873 h 6858000"/>
              <a:gd name="connsiteX209" fmla="*/ 425314 w 7538114"/>
              <a:gd name="connsiteY209" fmla="*/ 259180 h 6858000"/>
              <a:gd name="connsiteX210" fmla="*/ 383240 w 7538114"/>
              <a:gd name="connsiteY210" fmla="*/ 94173 h 6858000"/>
              <a:gd name="connsiteX211" fmla="*/ 379938 w 7538114"/>
              <a:gd name="connsiteY211" fmla="*/ 77267 h 6858000"/>
              <a:gd name="connsiteX212" fmla="*/ 373430 w 7538114"/>
              <a:gd name="connsiteY212" fmla="*/ 3885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Lst>
            <a:rect l="l" t="t" r="r" b="b"/>
            <a:pathLst>
              <a:path w="7538114" h="6858000">
                <a:moveTo>
                  <a:pt x="366246" y="0"/>
                </a:moveTo>
                <a:lnTo>
                  <a:pt x="2830292" y="0"/>
                </a:lnTo>
                <a:lnTo>
                  <a:pt x="3903260" y="0"/>
                </a:lnTo>
                <a:lnTo>
                  <a:pt x="4597266" y="0"/>
                </a:lnTo>
                <a:lnTo>
                  <a:pt x="7192370" y="0"/>
                </a:lnTo>
                <a:lnTo>
                  <a:pt x="7538114" y="0"/>
                </a:lnTo>
                <a:lnTo>
                  <a:pt x="7538114" y="6858000"/>
                </a:lnTo>
                <a:lnTo>
                  <a:pt x="7192370" y="6858000"/>
                </a:lnTo>
                <a:lnTo>
                  <a:pt x="4597266" y="6858000"/>
                </a:lnTo>
                <a:lnTo>
                  <a:pt x="3903260" y="6858000"/>
                </a:lnTo>
                <a:lnTo>
                  <a:pt x="2830292" y="6858000"/>
                </a:lnTo>
                <a:lnTo>
                  <a:pt x="170314" y="6858000"/>
                </a:lnTo>
                <a:cubicBezTo>
                  <a:pt x="170323" y="6857920"/>
                  <a:pt x="170332" y="6857839"/>
                  <a:pt x="170341" y="6857759"/>
                </a:cubicBezTo>
                <a:lnTo>
                  <a:pt x="173485" y="6852129"/>
                </a:lnTo>
                <a:lnTo>
                  <a:pt x="167544" y="6830335"/>
                </a:lnTo>
                <a:cubicBezTo>
                  <a:pt x="165474" y="6819600"/>
                  <a:pt x="164100" y="6808301"/>
                  <a:pt x="163472" y="6796707"/>
                </a:cubicBezTo>
                <a:cubicBezTo>
                  <a:pt x="167658" y="6794106"/>
                  <a:pt x="161711" y="6785006"/>
                  <a:pt x="160535" y="6780725"/>
                </a:cubicBezTo>
                <a:cubicBezTo>
                  <a:pt x="163268" y="6780680"/>
                  <a:pt x="164578" y="6771195"/>
                  <a:pt x="162318" y="6767829"/>
                </a:cubicBezTo>
                <a:cubicBezTo>
                  <a:pt x="152545" y="6697090"/>
                  <a:pt x="178083" y="6736894"/>
                  <a:pt x="162771" y="6694444"/>
                </a:cubicBezTo>
                <a:cubicBezTo>
                  <a:pt x="161971" y="6687342"/>
                  <a:pt x="163342" y="6682014"/>
                  <a:pt x="165604" y="6677569"/>
                </a:cubicBezTo>
                <a:lnTo>
                  <a:pt x="171255" y="6669571"/>
                </a:lnTo>
                <a:lnTo>
                  <a:pt x="169240" y="6663304"/>
                </a:lnTo>
                <a:cubicBezTo>
                  <a:pt x="169082" y="6639651"/>
                  <a:pt x="174873" y="6632678"/>
                  <a:pt x="169039" y="6618916"/>
                </a:cubicBezTo>
                <a:cubicBezTo>
                  <a:pt x="181164" y="6598580"/>
                  <a:pt x="170248" y="6605428"/>
                  <a:pt x="168392" y="6589960"/>
                </a:cubicBezTo>
                <a:cubicBezTo>
                  <a:pt x="165975" y="6577758"/>
                  <a:pt x="161323" y="6600160"/>
                  <a:pt x="160636" y="6588200"/>
                </a:cubicBezTo>
                <a:cubicBezTo>
                  <a:pt x="163766" y="6575263"/>
                  <a:pt x="154044" y="6575871"/>
                  <a:pt x="157872" y="6562416"/>
                </a:cubicBezTo>
                <a:cubicBezTo>
                  <a:pt x="165196" y="6565685"/>
                  <a:pt x="156453" y="6535866"/>
                  <a:pt x="162851" y="6534939"/>
                </a:cubicBezTo>
                <a:cubicBezTo>
                  <a:pt x="153702" y="6523511"/>
                  <a:pt x="164973" y="6517769"/>
                  <a:pt x="162153" y="6502552"/>
                </a:cubicBezTo>
                <a:cubicBezTo>
                  <a:pt x="158692" y="6495386"/>
                  <a:pt x="158098" y="6490216"/>
                  <a:pt x="161821" y="6483172"/>
                </a:cubicBezTo>
                <a:cubicBezTo>
                  <a:pt x="144969" y="6450162"/>
                  <a:pt x="161066" y="6463202"/>
                  <a:pt x="154586" y="6432309"/>
                </a:cubicBezTo>
                <a:cubicBezTo>
                  <a:pt x="147771" y="6405695"/>
                  <a:pt x="143349" y="6375524"/>
                  <a:pt x="127078" y="6349783"/>
                </a:cubicBezTo>
                <a:cubicBezTo>
                  <a:pt x="122468" y="6345058"/>
                  <a:pt x="120723" y="6333456"/>
                  <a:pt x="123181" y="6323872"/>
                </a:cubicBezTo>
                <a:cubicBezTo>
                  <a:pt x="123604" y="6322225"/>
                  <a:pt x="124138" y="6320698"/>
                  <a:pt x="124767" y="6319343"/>
                </a:cubicBezTo>
                <a:cubicBezTo>
                  <a:pt x="122278" y="6297089"/>
                  <a:pt x="111161" y="6215694"/>
                  <a:pt x="108246" y="6190348"/>
                </a:cubicBezTo>
                <a:cubicBezTo>
                  <a:pt x="114169" y="6188296"/>
                  <a:pt x="103482" y="6175479"/>
                  <a:pt x="107279" y="6167269"/>
                </a:cubicBezTo>
                <a:cubicBezTo>
                  <a:pt x="110610" y="6161389"/>
                  <a:pt x="108145" y="6156128"/>
                  <a:pt x="107883" y="6149986"/>
                </a:cubicBezTo>
                <a:cubicBezTo>
                  <a:pt x="110502" y="6141894"/>
                  <a:pt x="105773" y="6115502"/>
                  <a:pt x="102380" y="6108622"/>
                </a:cubicBezTo>
                <a:cubicBezTo>
                  <a:pt x="90593" y="6092179"/>
                  <a:pt x="99346" y="6054816"/>
                  <a:pt x="90314" y="6041155"/>
                </a:cubicBezTo>
                <a:cubicBezTo>
                  <a:pt x="88990" y="6036198"/>
                  <a:pt x="88454" y="6031348"/>
                  <a:pt x="88409" y="6026587"/>
                </a:cubicBezTo>
                <a:lnTo>
                  <a:pt x="89403" y="6013265"/>
                </a:lnTo>
                <a:lnTo>
                  <a:pt x="91927" y="6009478"/>
                </a:lnTo>
                <a:lnTo>
                  <a:pt x="91302" y="6001336"/>
                </a:lnTo>
                <a:cubicBezTo>
                  <a:pt x="91431" y="6000558"/>
                  <a:pt x="91559" y="5999781"/>
                  <a:pt x="91687" y="5999003"/>
                </a:cubicBezTo>
                <a:cubicBezTo>
                  <a:pt x="92431" y="5994547"/>
                  <a:pt x="93080" y="5990148"/>
                  <a:pt x="93336" y="5985795"/>
                </a:cubicBezTo>
                <a:cubicBezTo>
                  <a:pt x="80676" y="5991520"/>
                  <a:pt x="93430" y="5949705"/>
                  <a:pt x="83190" y="5961758"/>
                </a:cubicBezTo>
                <a:cubicBezTo>
                  <a:pt x="82399" y="5938832"/>
                  <a:pt x="72862" y="5956319"/>
                  <a:pt x="81952" y="5928761"/>
                </a:cubicBezTo>
                <a:cubicBezTo>
                  <a:pt x="79324" y="5899676"/>
                  <a:pt x="72619" y="5823590"/>
                  <a:pt x="67420" y="5787247"/>
                </a:cubicBezTo>
                <a:cubicBezTo>
                  <a:pt x="53530" y="5750058"/>
                  <a:pt x="57730" y="5736292"/>
                  <a:pt x="50760" y="5710700"/>
                </a:cubicBezTo>
                <a:cubicBezTo>
                  <a:pt x="47368" y="5660911"/>
                  <a:pt x="30723" y="5663675"/>
                  <a:pt x="42956" y="5641754"/>
                </a:cubicBezTo>
                <a:cubicBezTo>
                  <a:pt x="39970" y="5608358"/>
                  <a:pt x="24769" y="5637338"/>
                  <a:pt x="29695" y="5602326"/>
                </a:cubicBezTo>
                <a:cubicBezTo>
                  <a:pt x="27700" y="5601239"/>
                  <a:pt x="20274" y="5573144"/>
                  <a:pt x="18841" y="5570885"/>
                </a:cubicBezTo>
                <a:lnTo>
                  <a:pt x="9977" y="5543492"/>
                </a:lnTo>
                <a:lnTo>
                  <a:pt x="5255" y="5531024"/>
                </a:lnTo>
                <a:lnTo>
                  <a:pt x="5447" y="5527845"/>
                </a:lnTo>
                <a:lnTo>
                  <a:pt x="0" y="5507724"/>
                </a:lnTo>
                <a:lnTo>
                  <a:pt x="435" y="5507045"/>
                </a:lnTo>
                <a:cubicBezTo>
                  <a:pt x="1286" y="5505065"/>
                  <a:pt x="1681" y="5502734"/>
                  <a:pt x="1128" y="5499619"/>
                </a:cubicBezTo>
                <a:cubicBezTo>
                  <a:pt x="9450" y="5498516"/>
                  <a:pt x="3652" y="5495435"/>
                  <a:pt x="1291" y="5486342"/>
                </a:cubicBezTo>
                <a:cubicBezTo>
                  <a:pt x="13688" y="5482600"/>
                  <a:pt x="2464" y="5460320"/>
                  <a:pt x="7976" y="5450755"/>
                </a:cubicBezTo>
                <a:cubicBezTo>
                  <a:pt x="5962" y="5444157"/>
                  <a:pt x="4058" y="5437113"/>
                  <a:pt x="2355" y="5429732"/>
                </a:cubicBezTo>
                <a:lnTo>
                  <a:pt x="1499" y="5370432"/>
                </a:lnTo>
                <a:lnTo>
                  <a:pt x="11483" y="5308330"/>
                </a:lnTo>
                <a:cubicBezTo>
                  <a:pt x="11701" y="5285359"/>
                  <a:pt x="15408" y="5265468"/>
                  <a:pt x="12793" y="5246026"/>
                </a:cubicBezTo>
                <a:cubicBezTo>
                  <a:pt x="15678" y="5238129"/>
                  <a:pt x="16842" y="5230685"/>
                  <a:pt x="12525" y="5223468"/>
                </a:cubicBezTo>
                <a:cubicBezTo>
                  <a:pt x="13966" y="5202031"/>
                  <a:pt x="20131" y="5196842"/>
                  <a:pt x="15322" y="5183258"/>
                </a:cubicBezTo>
                <a:cubicBezTo>
                  <a:pt x="25294" y="5171214"/>
                  <a:pt x="21488" y="5170502"/>
                  <a:pt x="18633" y="5164842"/>
                </a:cubicBezTo>
                <a:cubicBezTo>
                  <a:pt x="18565" y="5164573"/>
                  <a:pt x="18496" y="5164303"/>
                  <a:pt x="18428" y="5164034"/>
                </a:cubicBezTo>
                <a:lnTo>
                  <a:pt x="19854" y="5162388"/>
                </a:lnTo>
                <a:lnTo>
                  <a:pt x="20514" y="5158981"/>
                </a:lnTo>
                <a:lnTo>
                  <a:pt x="20089" y="5149681"/>
                </a:lnTo>
                <a:lnTo>
                  <a:pt x="19561" y="5146183"/>
                </a:lnTo>
                <a:cubicBezTo>
                  <a:pt x="19336" y="5143774"/>
                  <a:pt x="19361" y="5142173"/>
                  <a:pt x="19571" y="5141065"/>
                </a:cubicBezTo>
                <a:lnTo>
                  <a:pt x="19690" y="5140937"/>
                </a:lnTo>
                <a:cubicBezTo>
                  <a:pt x="19617" y="5139339"/>
                  <a:pt x="19544" y="5137742"/>
                  <a:pt x="19471" y="5136144"/>
                </a:cubicBezTo>
                <a:cubicBezTo>
                  <a:pt x="18832" y="5128055"/>
                  <a:pt x="17958" y="5120182"/>
                  <a:pt x="16918" y="5112689"/>
                </a:cubicBezTo>
                <a:cubicBezTo>
                  <a:pt x="23464" y="5106353"/>
                  <a:pt x="15733" y="5078666"/>
                  <a:pt x="28071" y="5081696"/>
                </a:cubicBezTo>
                <a:cubicBezTo>
                  <a:pt x="27036" y="5071588"/>
                  <a:pt x="21912" y="5065475"/>
                  <a:pt x="30005" y="5068879"/>
                </a:cubicBezTo>
                <a:cubicBezTo>
                  <a:pt x="29897" y="5065551"/>
                  <a:pt x="30585" y="5063501"/>
                  <a:pt x="31661" y="5062033"/>
                </a:cubicBezTo>
                <a:lnTo>
                  <a:pt x="32169" y="5061608"/>
                </a:lnTo>
                <a:lnTo>
                  <a:pt x="27436" y="5021480"/>
                </a:lnTo>
                <a:lnTo>
                  <a:pt x="26614" y="5013906"/>
                </a:lnTo>
                <a:lnTo>
                  <a:pt x="25056" y="5011767"/>
                </a:lnTo>
                <a:cubicBezTo>
                  <a:pt x="24110" y="5009457"/>
                  <a:pt x="23701" y="5006147"/>
                  <a:pt x="24513" y="5000592"/>
                </a:cubicBezTo>
                <a:lnTo>
                  <a:pt x="24951" y="4999307"/>
                </a:lnTo>
                <a:lnTo>
                  <a:pt x="22644" y="4990090"/>
                </a:lnTo>
                <a:cubicBezTo>
                  <a:pt x="21579" y="4987122"/>
                  <a:pt x="20222" y="4984494"/>
                  <a:pt x="18465" y="4982366"/>
                </a:cubicBezTo>
                <a:cubicBezTo>
                  <a:pt x="27858" y="4950984"/>
                  <a:pt x="19264" y="4921373"/>
                  <a:pt x="20888" y="4887310"/>
                </a:cubicBezTo>
                <a:cubicBezTo>
                  <a:pt x="17563" y="4848813"/>
                  <a:pt x="18386" y="4829570"/>
                  <a:pt x="15781" y="4807298"/>
                </a:cubicBezTo>
                <a:cubicBezTo>
                  <a:pt x="15634" y="4803627"/>
                  <a:pt x="14440" y="4773874"/>
                  <a:pt x="19649" y="4779990"/>
                </a:cubicBezTo>
                <a:cubicBezTo>
                  <a:pt x="18744" y="4746827"/>
                  <a:pt x="22869" y="4698305"/>
                  <a:pt x="21858" y="4664237"/>
                </a:cubicBezTo>
                <a:cubicBezTo>
                  <a:pt x="34232" y="4642340"/>
                  <a:pt x="11268" y="4621318"/>
                  <a:pt x="13583" y="4598607"/>
                </a:cubicBezTo>
                <a:cubicBezTo>
                  <a:pt x="2193" y="4604819"/>
                  <a:pt x="19974" y="4548010"/>
                  <a:pt x="7118" y="4546768"/>
                </a:cubicBezTo>
                <a:lnTo>
                  <a:pt x="14555" y="4522182"/>
                </a:lnTo>
                <a:lnTo>
                  <a:pt x="17290" y="4509768"/>
                </a:lnTo>
                <a:cubicBezTo>
                  <a:pt x="17884" y="4505118"/>
                  <a:pt x="18021" y="4500115"/>
                  <a:pt x="17421" y="4494586"/>
                </a:cubicBezTo>
                <a:cubicBezTo>
                  <a:pt x="12327" y="4480984"/>
                  <a:pt x="18571" y="4459805"/>
                  <a:pt x="18193" y="4440649"/>
                </a:cubicBezTo>
                <a:lnTo>
                  <a:pt x="16616" y="4431853"/>
                </a:lnTo>
                <a:lnTo>
                  <a:pt x="19246" y="4403141"/>
                </a:lnTo>
                <a:cubicBezTo>
                  <a:pt x="19372" y="4387638"/>
                  <a:pt x="19497" y="4372134"/>
                  <a:pt x="19623" y="4356631"/>
                </a:cubicBezTo>
                <a:cubicBezTo>
                  <a:pt x="19508" y="4349062"/>
                  <a:pt x="15847" y="4339045"/>
                  <a:pt x="20293" y="4339937"/>
                </a:cubicBezTo>
                <a:lnTo>
                  <a:pt x="18752" y="4331435"/>
                </a:lnTo>
                <a:cubicBezTo>
                  <a:pt x="19520" y="4328277"/>
                  <a:pt x="24070" y="4324711"/>
                  <a:pt x="24901" y="4320990"/>
                </a:cubicBezTo>
                <a:lnTo>
                  <a:pt x="23734" y="4309111"/>
                </a:lnTo>
                <a:cubicBezTo>
                  <a:pt x="24423" y="4299527"/>
                  <a:pt x="28090" y="4271878"/>
                  <a:pt x="29040" y="4263489"/>
                </a:cubicBezTo>
                <a:cubicBezTo>
                  <a:pt x="29169" y="4261918"/>
                  <a:pt x="29300" y="4260346"/>
                  <a:pt x="29429" y="4258775"/>
                </a:cubicBezTo>
                <a:lnTo>
                  <a:pt x="33702" y="4248512"/>
                </a:lnTo>
                <a:cubicBezTo>
                  <a:pt x="36933" y="4241044"/>
                  <a:pt x="39109" y="4235167"/>
                  <a:pt x="37356" y="4228644"/>
                </a:cubicBezTo>
                <a:cubicBezTo>
                  <a:pt x="41530" y="4217526"/>
                  <a:pt x="53227" y="4209759"/>
                  <a:pt x="50107" y="4193665"/>
                </a:cubicBezTo>
                <a:cubicBezTo>
                  <a:pt x="55406" y="4198550"/>
                  <a:pt x="50749" y="4175793"/>
                  <a:pt x="56192" y="4173105"/>
                </a:cubicBezTo>
                <a:cubicBezTo>
                  <a:pt x="60575" y="4171863"/>
                  <a:pt x="60184" y="4164671"/>
                  <a:pt x="61800" y="4159194"/>
                </a:cubicBezTo>
                <a:cubicBezTo>
                  <a:pt x="66276" y="4155290"/>
                  <a:pt x="70363" y="4127730"/>
                  <a:pt x="69720" y="4118135"/>
                </a:cubicBezTo>
                <a:cubicBezTo>
                  <a:pt x="65265" y="4091091"/>
                  <a:pt x="83289" y="4069336"/>
                  <a:pt x="80190" y="4047713"/>
                </a:cubicBezTo>
                <a:cubicBezTo>
                  <a:pt x="84682" y="4020435"/>
                  <a:pt x="92089" y="3998420"/>
                  <a:pt x="96666" y="3980780"/>
                </a:cubicBezTo>
                <a:cubicBezTo>
                  <a:pt x="98580" y="3977851"/>
                  <a:pt x="106155" y="3945259"/>
                  <a:pt x="107651" y="3941872"/>
                </a:cubicBezTo>
                <a:cubicBezTo>
                  <a:pt x="111761" y="3922504"/>
                  <a:pt x="112043" y="3930219"/>
                  <a:pt x="118444" y="3897465"/>
                </a:cubicBezTo>
                <a:cubicBezTo>
                  <a:pt x="124996" y="3869981"/>
                  <a:pt x="127657" y="3841768"/>
                  <a:pt x="134545" y="3811132"/>
                </a:cubicBezTo>
                <a:cubicBezTo>
                  <a:pt x="143817" y="3778601"/>
                  <a:pt x="141464" y="3759343"/>
                  <a:pt x="145381" y="3746540"/>
                </a:cubicBezTo>
                <a:cubicBezTo>
                  <a:pt x="156739" y="3719637"/>
                  <a:pt x="147664" y="3711291"/>
                  <a:pt x="146587" y="3670275"/>
                </a:cubicBezTo>
                <a:cubicBezTo>
                  <a:pt x="154134" y="3638754"/>
                  <a:pt x="151397" y="3605028"/>
                  <a:pt x="165690" y="3580981"/>
                </a:cubicBezTo>
                <a:cubicBezTo>
                  <a:pt x="164433" y="3577837"/>
                  <a:pt x="163639" y="3574469"/>
                  <a:pt x="163175" y="3570960"/>
                </a:cubicBezTo>
                <a:lnTo>
                  <a:pt x="162665" y="3560693"/>
                </a:lnTo>
                <a:lnTo>
                  <a:pt x="163299" y="3559743"/>
                </a:lnTo>
                <a:cubicBezTo>
                  <a:pt x="165039" y="3554949"/>
                  <a:pt x="165246" y="3551528"/>
                  <a:pt x="164777" y="3548721"/>
                </a:cubicBezTo>
                <a:lnTo>
                  <a:pt x="163708" y="3545693"/>
                </a:lnTo>
                <a:lnTo>
                  <a:pt x="164286" y="3537938"/>
                </a:lnTo>
                <a:cubicBezTo>
                  <a:pt x="164273" y="3532672"/>
                  <a:pt x="164261" y="3527407"/>
                  <a:pt x="164247" y="3522141"/>
                </a:cubicBezTo>
                <a:lnTo>
                  <a:pt x="165343" y="3519672"/>
                </a:lnTo>
                <a:lnTo>
                  <a:pt x="167001" y="3496604"/>
                </a:lnTo>
                <a:lnTo>
                  <a:pt x="167547" y="3496517"/>
                </a:lnTo>
                <a:cubicBezTo>
                  <a:pt x="168811" y="3495796"/>
                  <a:pt x="169814" y="3494272"/>
                  <a:pt x="170301" y="3491023"/>
                </a:cubicBezTo>
                <a:cubicBezTo>
                  <a:pt x="177219" y="3499391"/>
                  <a:pt x="173541" y="3490314"/>
                  <a:pt x="174371" y="3479998"/>
                </a:cubicBezTo>
                <a:cubicBezTo>
                  <a:pt x="185299" y="3490692"/>
                  <a:pt x="183023" y="3459350"/>
                  <a:pt x="190228" y="3457434"/>
                </a:cubicBezTo>
                <a:cubicBezTo>
                  <a:pt x="190591" y="3449617"/>
                  <a:pt x="191174" y="3441542"/>
                  <a:pt x="192016" y="3433411"/>
                </a:cubicBezTo>
                <a:lnTo>
                  <a:pt x="192663" y="3428691"/>
                </a:lnTo>
                <a:cubicBezTo>
                  <a:pt x="192706" y="3428676"/>
                  <a:pt x="192750" y="3428659"/>
                  <a:pt x="192793" y="3428643"/>
                </a:cubicBezTo>
                <a:cubicBezTo>
                  <a:pt x="193186" y="3427720"/>
                  <a:pt x="193494" y="3426206"/>
                  <a:pt x="193710" y="3423760"/>
                </a:cubicBezTo>
                <a:cubicBezTo>
                  <a:pt x="193753" y="3422535"/>
                  <a:pt x="193797" y="3421310"/>
                  <a:pt x="193839" y="3420085"/>
                </a:cubicBezTo>
                <a:lnTo>
                  <a:pt x="195094" y="3410930"/>
                </a:lnTo>
                <a:lnTo>
                  <a:pt x="196311" y="3408092"/>
                </a:lnTo>
                <a:lnTo>
                  <a:pt x="197928" y="3407419"/>
                </a:lnTo>
                <a:cubicBezTo>
                  <a:pt x="197912" y="3407119"/>
                  <a:pt x="197897" y="3406820"/>
                  <a:pt x="197881" y="3406520"/>
                </a:cubicBezTo>
                <a:cubicBezTo>
                  <a:pt x="196231" y="3399306"/>
                  <a:pt x="192821" y="3396220"/>
                  <a:pt x="204222" y="3391015"/>
                </a:cubicBezTo>
                <a:cubicBezTo>
                  <a:pt x="202162" y="3374996"/>
                  <a:pt x="208811" y="3373934"/>
                  <a:pt x="213950" y="3354361"/>
                </a:cubicBezTo>
                <a:cubicBezTo>
                  <a:pt x="211218" y="3344737"/>
                  <a:pt x="213619" y="3338360"/>
                  <a:pt x="217699" y="3332639"/>
                </a:cubicBezTo>
                <a:cubicBezTo>
                  <a:pt x="218717" y="3312409"/>
                  <a:pt x="225688" y="3295747"/>
                  <a:pt x="229963" y="3273935"/>
                </a:cubicBezTo>
                <a:cubicBezTo>
                  <a:pt x="228293" y="3248488"/>
                  <a:pt x="239257" y="3238943"/>
                  <a:pt x="243785" y="3215621"/>
                </a:cubicBezTo>
                <a:cubicBezTo>
                  <a:pt x="237893" y="3192522"/>
                  <a:pt x="253940" y="3201000"/>
                  <a:pt x="259175" y="3189909"/>
                </a:cubicBezTo>
                <a:lnTo>
                  <a:pt x="259988" y="3186579"/>
                </a:lnTo>
                <a:lnTo>
                  <a:pt x="259980" y="3177264"/>
                </a:lnTo>
                <a:lnTo>
                  <a:pt x="259609" y="3173723"/>
                </a:lnTo>
                <a:cubicBezTo>
                  <a:pt x="259490" y="3171299"/>
                  <a:pt x="259588" y="3169704"/>
                  <a:pt x="259848" y="3168622"/>
                </a:cubicBezTo>
                <a:lnTo>
                  <a:pt x="259971" y="3168508"/>
                </a:lnTo>
                <a:cubicBezTo>
                  <a:pt x="259969" y="3166907"/>
                  <a:pt x="259968" y="3165307"/>
                  <a:pt x="259966" y="3163706"/>
                </a:cubicBezTo>
                <a:cubicBezTo>
                  <a:pt x="259691" y="3155577"/>
                  <a:pt x="259171" y="3147642"/>
                  <a:pt x="258467" y="3140064"/>
                </a:cubicBezTo>
                <a:cubicBezTo>
                  <a:pt x="265286" y="3134408"/>
                  <a:pt x="258805" y="3106027"/>
                  <a:pt x="270990" y="3110288"/>
                </a:cubicBezTo>
                <a:cubicBezTo>
                  <a:pt x="270407" y="3100106"/>
                  <a:pt x="265565" y="3093497"/>
                  <a:pt x="273494" y="3097704"/>
                </a:cubicBezTo>
                <a:cubicBezTo>
                  <a:pt x="273534" y="3094376"/>
                  <a:pt x="274313" y="3092401"/>
                  <a:pt x="275456" y="3091047"/>
                </a:cubicBezTo>
                <a:lnTo>
                  <a:pt x="275980" y="3090672"/>
                </a:lnTo>
                <a:lnTo>
                  <a:pt x="274486" y="3068004"/>
                </a:lnTo>
                <a:lnTo>
                  <a:pt x="275226" y="3065087"/>
                </a:lnTo>
                <a:lnTo>
                  <a:pt x="273050" y="3050191"/>
                </a:lnTo>
                <a:cubicBezTo>
                  <a:pt x="272889" y="3047647"/>
                  <a:pt x="272728" y="3045103"/>
                  <a:pt x="272566" y="3042559"/>
                </a:cubicBezTo>
                <a:lnTo>
                  <a:pt x="271107" y="3040271"/>
                </a:lnTo>
                <a:cubicBezTo>
                  <a:pt x="270265" y="3037872"/>
                  <a:pt x="270006" y="3034528"/>
                  <a:pt x="271065" y="3029072"/>
                </a:cubicBezTo>
                <a:lnTo>
                  <a:pt x="271558" y="3027835"/>
                </a:lnTo>
                <a:cubicBezTo>
                  <a:pt x="270688" y="3024705"/>
                  <a:pt x="268559" y="2982922"/>
                  <a:pt x="268717" y="2964245"/>
                </a:cubicBezTo>
                <a:cubicBezTo>
                  <a:pt x="279502" y="2933904"/>
                  <a:pt x="269365" y="2949568"/>
                  <a:pt x="272511" y="2915772"/>
                </a:cubicBezTo>
                <a:cubicBezTo>
                  <a:pt x="272017" y="2877552"/>
                  <a:pt x="270125" y="2850992"/>
                  <a:pt x="270356" y="2825842"/>
                </a:cubicBezTo>
                <a:cubicBezTo>
                  <a:pt x="269433" y="2814032"/>
                  <a:pt x="268938" y="2727859"/>
                  <a:pt x="273897" y="2734957"/>
                </a:cubicBezTo>
                <a:cubicBezTo>
                  <a:pt x="264242" y="2698391"/>
                  <a:pt x="277769" y="2677127"/>
                  <a:pt x="274458" y="2636572"/>
                </a:cubicBezTo>
                <a:cubicBezTo>
                  <a:pt x="287792" y="2615986"/>
                  <a:pt x="275829" y="2626668"/>
                  <a:pt x="279157" y="2604260"/>
                </a:cubicBezTo>
                <a:cubicBezTo>
                  <a:pt x="279270" y="2587221"/>
                  <a:pt x="288019" y="2599786"/>
                  <a:pt x="288131" y="2582747"/>
                </a:cubicBezTo>
                <a:cubicBezTo>
                  <a:pt x="260352" y="2545890"/>
                  <a:pt x="290145" y="2525479"/>
                  <a:pt x="282516" y="2478755"/>
                </a:cubicBezTo>
                <a:lnTo>
                  <a:pt x="287359" y="2451804"/>
                </a:lnTo>
                <a:cubicBezTo>
                  <a:pt x="285426" y="2443087"/>
                  <a:pt x="285710" y="2414879"/>
                  <a:pt x="289577" y="2408801"/>
                </a:cubicBezTo>
                <a:cubicBezTo>
                  <a:pt x="290424" y="2402768"/>
                  <a:pt x="289064" y="2396183"/>
                  <a:pt x="293203" y="2392670"/>
                </a:cubicBezTo>
                <a:cubicBezTo>
                  <a:pt x="295637" y="2379564"/>
                  <a:pt x="301233" y="2349549"/>
                  <a:pt x="304183" y="2330165"/>
                </a:cubicBezTo>
                <a:cubicBezTo>
                  <a:pt x="298973" y="2319718"/>
                  <a:pt x="309550" y="2303314"/>
                  <a:pt x="310900" y="2276363"/>
                </a:cubicBezTo>
                <a:cubicBezTo>
                  <a:pt x="304874" y="2264930"/>
                  <a:pt x="311891" y="2258198"/>
                  <a:pt x="303909" y="2236310"/>
                </a:cubicBezTo>
                <a:cubicBezTo>
                  <a:pt x="304734" y="2235412"/>
                  <a:pt x="305502" y="2234293"/>
                  <a:pt x="306187" y="2232984"/>
                </a:cubicBezTo>
                <a:cubicBezTo>
                  <a:pt x="310170" y="2225381"/>
                  <a:pt x="310605" y="2213194"/>
                  <a:pt x="307158" y="2205763"/>
                </a:cubicBezTo>
                <a:cubicBezTo>
                  <a:pt x="296601" y="2170883"/>
                  <a:pt x="306474" y="2175442"/>
                  <a:pt x="304860" y="2145703"/>
                </a:cubicBezTo>
                <a:cubicBezTo>
                  <a:pt x="304314" y="2112090"/>
                  <a:pt x="314083" y="2134724"/>
                  <a:pt x="304273" y="2092533"/>
                </a:cubicBezTo>
                <a:cubicBezTo>
                  <a:pt x="308983" y="2088154"/>
                  <a:pt x="303590" y="2066396"/>
                  <a:pt x="301642" y="2057359"/>
                </a:cubicBezTo>
                <a:cubicBezTo>
                  <a:pt x="301720" y="2041038"/>
                  <a:pt x="313213" y="2032807"/>
                  <a:pt x="306736" y="2016105"/>
                </a:cubicBezTo>
                <a:cubicBezTo>
                  <a:pt x="312847" y="2019262"/>
                  <a:pt x="310007" y="1975377"/>
                  <a:pt x="316234" y="1983129"/>
                </a:cubicBezTo>
                <a:cubicBezTo>
                  <a:pt x="322177" y="1972692"/>
                  <a:pt x="313034" y="1967129"/>
                  <a:pt x="318238" y="1956745"/>
                </a:cubicBezTo>
                <a:cubicBezTo>
                  <a:pt x="319718" y="1944884"/>
                  <a:pt x="311423" y="1963350"/>
                  <a:pt x="311341" y="1950160"/>
                </a:cubicBezTo>
                <a:lnTo>
                  <a:pt x="323556" y="1879546"/>
                </a:lnTo>
                <a:cubicBezTo>
                  <a:pt x="320263" y="1869846"/>
                  <a:pt x="322312" y="1862247"/>
                  <a:pt x="326085" y="1854893"/>
                </a:cubicBezTo>
                <a:cubicBezTo>
                  <a:pt x="325955" y="1832625"/>
                  <a:pt x="332007" y="1812578"/>
                  <a:pt x="335058" y="1787684"/>
                </a:cubicBezTo>
                <a:cubicBezTo>
                  <a:pt x="331933" y="1760490"/>
                  <a:pt x="342400" y="1747069"/>
                  <a:pt x="345620" y="1720464"/>
                </a:cubicBezTo>
                <a:cubicBezTo>
                  <a:pt x="337355" y="1693643"/>
                  <a:pt x="360215" y="1703686"/>
                  <a:pt x="360760" y="1681196"/>
                </a:cubicBezTo>
                <a:cubicBezTo>
                  <a:pt x="353923" y="1644243"/>
                  <a:pt x="368449" y="1682451"/>
                  <a:pt x="368483" y="1625881"/>
                </a:cubicBezTo>
                <a:cubicBezTo>
                  <a:pt x="367181" y="1622619"/>
                  <a:pt x="369088" y="1615868"/>
                  <a:pt x="371077" y="1616704"/>
                </a:cubicBezTo>
                <a:cubicBezTo>
                  <a:pt x="371005" y="1604306"/>
                  <a:pt x="384453" y="1569256"/>
                  <a:pt x="383008" y="1551493"/>
                </a:cubicBezTo>
                <a:cubicBezTo>
                  <a:pt x="390598" y="1517303"/>
                  <a:pt x="381821" y="1500132"/>
                  <a:pt x="384834" y="1475233"/>
                </a:cubicBezTo>
                <a:cubicBezTo>
                  <a:pt x="393221" y="1446677"/>
                  <a:pt x="400498" y="1430031"/>
                  <a:pt x="418371" y="1380155"/>
                </a:cubicBezTo>
                <a:lnTo>
                  <a:pt x="469641" y="1210871"/>
                </a:lnTo>
                <a:cubicBezTo>
                  <a:pt x="507460" y="1148093"/>
                  <a:pt x="486915" y="1066841"/>
                  <a:pt x="489701" y="1028427"/>
                </a:cubicBezTo>
                <a:cubicBezTo>
                  <a:pt x="478454" y="1012506"/>
                  <a:pt x="490925" y="999600"/>
                  <a:pt x="486354" y="980383"/>
                </a:cubicBezTo>
                <a:cubicBezTo>
                  <a:pt x="483880" y="937629"/>
                  <a:pt x="471099" y="895192"/>
                  <a:pt x="479762" y="839699"/>
                </a:cubicBezTo>
                <a:cubicBezTo>
                  <a:pt x="444550" y="814685"/>
                  <a:pt x="465776" y="749644"/>
                  <a:pt x="445664" y="696545"/>
                </a:cubicBezTo>
                <a:cubicBezTo>
                  <a:pt x="441558" y="665722"/>
                  <a:pt x="459046" y="617297"/>
                  <a:pt x="440047" y="606615"/>
                </a:cubicBezTo>
                <a:cubicBezTo>
                  <a:pt x="451675" y="592509"/>
                  <a:pt x="432892" y="579307"/>
                  <a:pt x="431225" y="563889"/>
                </a:cubicBezTo>
                <a:cubicBezTo>
                  <a:pt x="438618" y="551582"/>
                  <a:pt x="432225" y="545475"/>
                  <a:pt x="430803" y="534294"/>
                </a:cubicBezTo>
                <a:cubicBezTo>
                  <a:pt x="435364" y="529230"/>
                  <a:pt x="435126" y="519767"/>
                  <a:pt x="429777" y="516548"/>
                </a:cubicBezTo>
                <a:cubicBezTo>
                  <a:pt x="417444" y="521116"/>
                  <a:pt x="423596" y="488251"/>
                  <a:pt x="415090" y="485808"/>
                </a:cubicBezTo>
                <a:cubicBezTo>
                  <a:pt x="413316" y="466733"/>
                  <a:pt x="424116" y="383903"/>
                  <a:pt x="410499" y="369873"/>
                </a:cubicBezTo>
                <a:cubicBezTo>
                  <a:pt x="404034" y="331308"/>
                  <a:pt x="425696" y="275570"/>
                  <a:pt x="425314" y="259180"/>
                </a:cubicBezTo>
                <a:cubicBezTo>
                  <a:pt x="450188" y="242918"/>
                  <a:pt x="384634" y="163766"/>
                  <a:pt x="383240" y="94173"/>
                </a:cubicBezTo>
                <a:cubicBezTo>
                  <a:pt x="385641" y="84795"/>
                  <a:pt x="385609" y="79782"/>
                  <a:pt x="379938" y="77267"/>
                </a:cubicBezTo>
                <a:cubicBezTo>
                  <a:pt x="378301" y="68220"/>
                  <a:pt x="376144" y="54774"/>
                  <a:pt x="373430" y="3885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00D6B0AC-04C6-3156-FE2D-9D7143D573CE}"/>
              </a:ext>
            </a:extLst>
          </p:cNvPr>
          <p:cNvSpPr>
            <a:spLocks noGrp="1"/>
          </p:cNvSpPr>
          <p:nvPr>
            <p:ph type="title"/>
          </p:nvPr>
        </p:nvSpPr>
        <p:spPr>
          <a:xfrm>
            <a:off x="5867400" y="609600"/>
            <a:ext cx="5310116" cy="1322887"/>
          </a:xfrm>
        </p:spPr>
        <p:txBody>
          <a:bodyPr>
            <a:normAutofit/>
          </a:bodyPr>
          <a:lstStyle/>
          <a:p>
            <a:r>
              <a:rPr lang="en-US" b="1" kern="100">
                <a:effectLst/>
                <a:latin typeface="Aptos" panose="020B0004020202020204" pitchFamily="34" charset="0"/>
                <a:ea typeface="Aptos" panose="020B0004020202020204" pitchFamily="34" charset="0"/>
                <a:cs typeface="Times New Roman" panose="02020603050405020304" pitchFamily="18" charset="0"/>
              </a:rPr>
              <a:t>Data Processing Overview</a:t>
            </a:r>
            <a:endParaRPr lang="en-US"/>
          </a:p>
        </p:txBody>
      </p:sp>
      <p:pic>
        <p:nvPicPr>
          <p:cNvPr id="9" name="Graphic 8" descr="Syncing Cloud">
            <a:extLst>
              <a:ext uri="{FF2B5EF4-FFF2-40B4-BE49-F238E27FC236}">
                <a16:creationId xmlns:a16="http://schemas.microsoft.com/office/drawing/2014/main" id="{6AB6211D-78B5-D8EE-7B5D-C1AB1CD693B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4427" y="1573971"/>
            <a:ext cx="3720152" cy="3720152"/>
          </a:xfrm>
          <a:prstGeom prst="rect">
            <a:avLst/>
          </a:prstGeom>
        </p:spPr>
      </p:pic>
      <p:sp>
        <p:nvSpPr>
          <p:cNvPr id="213" name="Content Placeholder 4">
            <a:extLst>
              <a:ext uri="{FF2B5EF4-FFF2-40B4-BE49-F238E27FC236}">
                <a16:creationId xmlns:a16="http://schemas.microsoft.com/office/drawing/2014/main" id="{3A7B9B1B-55C5-2DDE-37B6-286637935E62}"/>
              </a:ext>
            </a:extLst>
          </p:cNvPr>
          <p:cNvSpPr>
            <a:spLocks noGrp="1"/>
          </p:cNvSpPr>
          <p:nvPr>
            <p:ph idx="1"/>
          </p:nvPr>
        </p:nvSpPr>
        <p:spPr>
          <a:xfrm>
            <a:off x="5867400" y="2194102"/>
            <a:ext cx="5310116" cy="3908585"/>
          </a:xfrm>
        </p:spPr>
        <p:txBody>
          <a:bodyPr>
            <a:normAutofit/>
          </a:bodyPr>
          <a:lstStyle/>
          <a:p>
            <a:pPr marL="342900" marR="0" lvl="0" indent="-342900">
              <a:spcBef>
                <a:spcPts val="0"/>
              </a:spcBef>
              <a:spcAft>
                <a:spcPts val="800"/>
              </a:spcAft>
              <a:buFont typeface="+mj-lt"/>
              <a:buAutoNum type="arabicPeriod"/>
              <a:tabLst>
                <a:tab pos="457200" algn="l"/>
              </a:tabLst>
            </a:pPr>
            <a:r>
              <a:rPr lang="en-US" sz="1000" b="1" kern="100">
                <a:effectLst/>
                <a:latin typeface="Aptos" panose="020B0004020202020204" pitchFamily="34" charset="0"/>
                <a:ea typeface="Aptos" panose="020B0004020202020204" pitchFamily="34" charset="0"/>
                <a:cs typeface="Times New Roman" panose="02020603050405020304" pitchFamily="18" charset="0"/>
              </a:rPr>
              <a:t>Data Loading:</a:t>
            </a:r>
            <a:endParaRPr lang="en-US" sz="1000" kern="10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spcBef>
                <a:spcPts val="0"/>
              </a:spcBef>
              <a:spcAft>
                <a:spcPts val="800"/>
              </a:spcAft>
              <a:buSzPts val="1000"/>
              <a:buFont typeface="Courier New" panose="02070309020205020404" pitchFamily="49" charset="0"/>
              <a:buChar char="o"/>
              <a:tabLst>
                <a:tab pos="914400" algn="l"/>
              </a:tabLst>
            </a:pPr>
            <a:r>
              <a:rPr lang="en-US" sz="1000" kern="100">
                <a:effectLst/>
                <a:latin typeface="Aptos" panose="020B0004020202020204" pitchFamily="34" charset="0"/>
                <a:ea typeface="Aptos" panose="020B0004020202020204" pitchFamily="34" charset="0"/>
                <a:cs typeface="Times New Roman" panose="02020603050405020304" pitchFamily="18" charset="0"/>
              </a:rPr>
              <a:t>The dataset, which captures customer purchasing behaviors, is loaded from https://www.kaggle.com/datasets/hanaksoy/customer-purchasing-behaviors/data</a:t>
            </a:r>
          </a:p>
          <a:p>
            <a:pPr marL="342900" marR="0" lvl="0" indent="-342900">
              <a:spcBef>
                <a:spcPts val="0"/>
              </a:spcBef>
              <a:spcAft>
                <a:spcPts val="800"/>
              </a:spcAft>
              <a:buFont typeface="+mj-lt"/>
              <a:buAutoNum type="arabicPeriod"/>
              <a:tabLst>
                <a:tab pos="457200" algn="l"/>
              </a:tabLst>
            </a:pPr>
            <a:r>
              <a:rPr lang="en-US" sz="1000" b="1" kern="100">
                <a:effectLst/>
                <a:latin typeface="Aptos" panose="020B0004020202020204" pitchFamily="34" charset="0"/>
                <a:ea typeface="Aptos" panose="020B0004020202020204" pitchFamily="34" charset="0"/>
                <a:cs typeface="Times New Roman" panose="02020603050405020304" pitchFamily="18" charset="0"/>
              </a:rPr>
              <a:t>Feature Engineering:</a:t>
            </a:r>
            <a:endParaRPr lang="en-US" sz="1000" kern="10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spcBef>
                <a:spcPts val="0"/>
              </a:spcBef>
              <a:spcAft>
                <a:spcPts val="800"/>
              </a:spcAft>
              <a:buSzPts val="1000"/>
              <a:buFont typeface="Courier New" panose="02070309020205020404" pitchFamily="49" charset="0"/>
              <a:buChar char="o"/>
              <a:tabLst>
                <a:tab pos="914400" algn="l"/>
              </a:tabLst>
            </a:pPr>
            <a:r>
              <a:rPr lang="en-US" sz="1000" b="1" kern="100">
                <a:effectLst/>
                <a:latin typeface="Aptos" panose="020B0004020202020204" pitchFamily="34" charset="0"/>
                <a:ea typeface="Aptos" panose="020B0004020202020204" pitchFamily="34" charset="0"/>
                <a:cs typeface="Times New Roman" panose="02020603050405020304" pitchFamily="18" charset="0"/>
              </a:rPr>
              <a:t>Age Group Creation:</a:t>
            </a:r>
            <a:endParaRPr lang="en-US" sz="1000" kern="100">
              <a:effectLst/>
              <a:latin typeface="Aptos" panose="020B0004020202020204" pitchFamily="34" charset="0"/>
              <a:ea typeface="Aptos" panose="020B0004020202020204" pitchFamily="34" charset="0"/>
              <a:cs typeface="Times New Roman" panose="02020603050405020304" pitchFamily="18" charset="0"/>
            </a:endParaRPr>
          </a:p>
          <a:p>
            <a:pPr marL="1143000" marR="0" lvl="2" indent="-228600">
              <a:spcBef>
                <a:spcPts val="0"/>
              </a:spcBef>
              <a:spcAft>
                <a:spcPts val="800"/>
              </a:spcAft>
              <a:buSzPts val="1000"/>
              <a:buFont typeface="Wingdings" panose="05000000000000000000" pitchFamily="2" charset="2"/>
              <a:buChar char=""/>
              <a:tabLst>
                <a:tab pos="1371600" algn="l"/>
              </a:tabLst>
            </a:pPr>
            <a:r>
              <a:rPr lang="en-US" sz="1000" kern="100">
                <a:effectLst/>
                <a:latin typeface="Aptos" panose="020B0004020202020204" pitchFamily="34" charset="0"/>
                <a:ea typeface="Aptos" panose="020B0004020202020204" pitchFamily="34" charset="0"/>
                <a:cs typeface="Times New Roman" panose="02020603050405020304" pitchFamily="18" charset="0"/>
              </a:rPr>
              <a:t>Customers are categorized into distinct age groups based on their age.</a:t>
            </a:r>
          </a:p>
          <a:p>
            <a:pPr marL="1143000" marR="0" lvl="2" indent="-228600">
              <a:spcBef>
                <a:spcPts val="0"/>
              </a:spcBef>
              <a:spcAft>
                <a:spcPts val="800"/>
              </a:spcAft>
              <a:buSzPts val="1000"/>
              <a:buFont typeface="Wingdings" panose="05000000000000000000" pitchFamily="2" charset="2"/>
              <a:buChar char=""/>
              <a:tabLst>
                <a:tab pos="1371600" algn="l"/>
              </a:tabLst>
            </a:pPr>
            <a:r>
              <a:rPr lang="en-US" sz="1000" kern="100">
                <a:effectLst/>
                <a:latin typeface="Aptos" panose="020B0004020202020204" pitchFamily="34" charset="0"/>
                <a:ea typeface="Aptos" panose="020B0004020202020204" pitchFamily="34" charset="0"/>
                <a:cs typeface="Times New Roman" panose="02020603050405020304" pitchFamily="18" charset="0"/>
              </a:rPr>
              <a:t>The groups are: 'young adult' (18-25), 'adult' (26-44), and 'middle age' (45-59).</a:t>
            </a:r>
          </a:p>
          <a:p>
            <a:pPr marL="742950" marR="0" lvl="1" indent="-285750">
              <a:spcBef>
                <a:spcPts val="0"/>
              </a:spcBef>
              <a:spcAft>
                <a:spcPts val="800"/>
              </a:spcAft>
              <a:buSzPts val="1000"/>
              <a:buFont typeface="Courier New" panose="02070309020205020404" pitchFamily="49" charset="0"/>
              <a:buChar char="o"/>
              <a:tabLst>
                <a:tab pos="914400" algn="l"/>
              </a:tabLst>
            </a:pPr>
            <a:r>
              <a:rPr lang="en-US" sz="1000" b="1" kern="100">
                <a:effectLst/>
                <a:latin typeface="Aptos" panose="020B0004020202020204" pitchFamily="34" charset="0"/>
                <a:ea typeface="Aptos" panose="020B0004020202020204" pitchFamily="34" charset="0"/>
                <a:cs typeface="Times New Roman" panose="02020603050405020304" pitchFamily="18" charset="0"/>
              </a:rPr>
              <a:t>Income Bracket Creation:</a:t>
            </a:r>
            <a:endParaRPr lang="en-US" sz="1000" kern="100">
              <a:effectLst/>
              <a:latin typeface="Aptos" panose="020B0004020202020204" pitchFamily="34" charset="0"/>
              <a:ea typeface="Aptos" panose="020B0004020202020204" pitchFamily="34" charset="0"/>
              <a:cs typeface="Times New Roman" panose="02020603050405020304" pitchFamily="18" charset="0"/>
            </a:endParaRPr>
          </a:p>
          <a:p>
            <a:pPr marL="1143000" marR="0" lvl="2" indent="-228600">
              <a:spcBef>
                <a:spcPts val="0"/>
              </a:spcBef>
              <a:spcAft>
                <a:spcPts val="800"/>
              </a:spcAft>
              <a:buSzPts val="1000"/>
              <a:buFont typeface="Wingdings" panose="05000000000000000000" pitchFamily="2" charset="2"/>
              <a:buChar char=""/>
              <a:tabLst>
                <a:tab pos="1371600" algn="l"/>
              </a:tabLst>
            </a:pPr>
            <a:r>
              <a:rPr lang="en-US" sz="1000" kern="100">
                <a:effectLst/>
                <a:latin typeface="Aptos" panose="020B0004020202020204" pitchFamily="34" charset="0"/>
                <a:ea typeface="Aptos" panose="020B0004020202020204" pitchFamily="34" charset="0"/>
                <a:cs typeface="Times New Roman" panose="02020603050405020304" pitchFamily="18" charset="0"/>
              </a:rPr>
              <a:t>Customers are segmented into income brackets using quantiles.</a:t>
            </a:r>
          </a:p>
          <a:p>
            <a:pPr marL="1143000" marR="0" lvl="2" indent="-228600">
              <a:spcBef>
                <a:spcPts val="0"/>
              </a:spcBef>
              <a:spcAft>
                <a:spcPts val="800"/>
              </a:spcAft>
              <a:buSzPts val="1000"/>
              <a:buFont typeface="Wingdings" panose="05000000000000000000" pitchFamily="2" charset="2"/>
              <a:buChar char=""/>
              <a:tabLst>
                <a:tab pos="1371600" algn="l"/>
              </a:tabLst>
            </a:pPr>
            <a:r>
              <a:rPr lang="en-US" sz="1000" kern="100">
                <a:effectLst/>
                <a:latin typeface="Aptos" panose="020B0004020202020204" pitchFamily="34" charset="0"/>
                <a:ea typeface="Aptos" panose="020B0004020202020204" pitchFamily="34" charset="0"/>
                <a:cs typeface="Times New Roman" panose="02020603050405020304" pitchFamily="18" charset="0"/>
              </a:rPr>
              <a:t>The brackets are: 'low', 'medium', and 'high', representing different levels of annual income.</a:t>
            </a:r>
          </a:p>
          <a:p>
            <a:pPr marL="342900" marR="0" lvl="0" indent="-342900">
              <a:spcBef>
                <a:spcPts val="0"/>
              </a:spcBef>
              <a:spcAft>
                <a:spcPts val="800"/>
              </a:spcAft>
              <a:buFont typeface="+mj-lt"/>
              <a:buAutoNum type="arabicPeriod"/>
              <a:tabLst>
                <a:tab pos="457200" algn="l"/>
              </a:tabLst>
            </a:pPr>
            <a:r>
              <a:rPr lang="en-US" sz="1000" b="1" kern="100">
                <a:effectLst/>
                <a:latin typeface="Aptos" panose="020B0004020202020204" pitchFamily="34" charset="0"/>
                <a:ea typeface="Aptos" panose="020B0004020202020204" pitchFamily="34" charset="0"/>
                <a:cs typeface="Times New Roman" panose="02020603050405020304" pitchFamily="18" charset="0"/>
              </a:rPr>
              <a:t>Objective:</a:t>
            </a:r>
            <a:endParaRPr lang="en-US" sz="1000" kern="10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spcBef>
                <a:spcPts val="0"/>
              </a:spcBef>
              <a:spcAft>
                <a:spcPts val="800"/>
              </a:spcAft>
              <a:buSzPts val="1000"/>
              <a:buFont typeface="Courier New" panose="02070309020205020404" pitchFamily="49" charset="0"/>
              <a:buChar char="o"/>
              <a:tabLst>
                <a:tab pos="914400" algn="l"/>
              </a:tabLst>
            </a:pPr>
            <a:r>
              <a:rPr lang="en-US" sz="1000" kern="100">
                <a:effectLst/>
                <a:latin typeface="Aptos" panose="020B0004020202020204" pitchFamily="34" charset="0"/>
                <a:ea typeface="Aptos" panose="020B0004020202020204" pitchFamily="34" charset="0"/>
                <a:cs typeface="Times New Roman" panose="02020603050405020304" pitchFamily="18" charset="0"/>
              </a:rPr>
              <a:t>These engineered features help in analyzing and segmenting the customer base more effectively, providing valuable insights into their behavior and preferences.</a:t>
            </a:r>
          </a:p>
          <a:p>
            <a:endParaRPr lang="en-US" sz="1000"/>
          </a:p>
        </p:txBody>
      </p:sp>
    </p:spTree>
    <p:extLst>
      <p:ext uri="{BB962C8B-B14F-4D97-AF65-F5344CB8AC3E}">
        <p14:creationId xmlns:p14="http://schemas.microsoft.com/office/powerpoint/2010/main" val="9394391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CDFF651-AFEA-CCB5-B076-72BF583AA609}"/>
              </a:ext>
            </a:extLst>
          </p:cNvPr>
          <p:cNvSpPr>
            <a:spLocks noGrp="1"/>
          </p:cNvSpPr>
          <p:nvPr>
            <p:ph type="title"/>
          </p:nvPr>
        </p:nvSpPr>
        <p:spPr>
          <a:xfrm>
            <a:off x="1371597" y="348865"/>
            <a:ext cx="10044023" cy="877729"/>
          </a:xfrm>
        </p:spPr>
        <p:txBody>
          <a:bodyPr anchor="ctr">
            <a:normAutofit/>
          </a:bodyPr>
          <a:lstStyle/>
          <a:p>
            <a:r>
              <a:rPr lang="en-US" sz="2800" b="1" kern="100">
                <a:solidFill>
                  <a:srgbClr val="FFFFFF"/>
                </a:solidFill>
                <a:effectLst/>
                <a:latin typeface="Aptos" panose="020B0004020202020204" pitchFamily="34" charset="0"/>
                <a:ea typeface="Aptos" panose="020B0004020202020204" pitchFamily="34" charset="0"/>
                <a:cs typeface="Times New Roman" panose="02020603050405020304" pitchFamily="18" charset="0"/>
              </a:rPr>
              <a:t>Customer Behavior and Segmentation Analysis Objectives</a:t>
            </a:r>
            <a:br>
              <a:rPr lang="en-US" sz="2800" kern="100">
                <a:solidFill>
                  <a:srgbClr val="FFFFFF"/>
                </a:solidFill>
                <a:effectLst/>
                <a:latin typeface="Aptos" panose="020B0004020202020204" pitchFamily="34" charset="0"/>
                <a:ea typeface="Aptos" panose="020B0004020202020204" pitchFamily="34" charset="0"/>
                <a:cs typeface="Times New Roman" panose="02020603050405020304" pitchFamily="18" charset="0"/>
              </a:rPr>
            </a:br>
            <a:endParaRPr lang="en-US" sz="2800">
              <a:solidFill>
                <a:srgbClr val="FFFFFF"/>
              </a:solidFill>
            </a:endParaRPr>
          </a:p>
        </p:txBody>
      </p:sp>
      <p:graphicFrame>
        <p:nvGraphicFramePr>
          <p:cNvPr id="25" name="Content Placeholder 2">
            <a:extLst>
              <a:ext uri="{FF2B5EF4-FFF2-40B4-BE49-F238E27FC236}">
                <a16:creationId xmlns:a16="http://schemas.microsoft.com/office/drawing/2014/main" id="{05DF7400-93BC-B701-4C51-FBB2EA557D3E}"/>
              </a:ext>
            </a:extLst>
          </p:cNvPr>
          <p:cNvGraphicFramePr>
            <a:graphicFrameLocks noGrp="1"/>
          </p:cNvGraphicFramePr>
          <p:nvPr>
            <p:ph idx="1"/>
            <p:extLst>
              <p:ext uri="{D42A27DB-BD31-4B8C-83A1-F6EECF244321}">
                <p14:modId xmlns:p14="http://schemas.microsoft.com/office/powerpoint/2010/main" val="1857490100"/>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282701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677BAFB-3BD3-41BB-9107-FAE224AE2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E6823A9B-C188-42D4-847C-3AD928DB1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42784" y="253140"/>
            <a:ext cx="6184555" cy="6184555"/>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34B557F3-1A0C-4749-A6DB-EAC082DF3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24848" y="253140"/>
            <a:ext cx="6184555" cy="6184555"/>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15" name="Oval 14">
            <a:extLst>
              <a:ext uri="{FF2B5EF4-FFF2-40B4-BE49-F238E27FC236}">
                <a16:creationId xmlns:a16="http://schemas.microsoft.com/office/drawing/2014/main" id="{55D55AA6-3751-494F-868A-DCEDC5CE82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03723" y="136525"/>
            <a:ext cx="6184555" cy="6184555"/>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6968ECD6-487F-83F8-22C5-183D832936AA}"/>
              </a:ext>
            </a:extLst>
          </p:cNvPr>
          <p:cNvSpPr>
            <a:spLocks noGrp="1"/>
          </p:cNvSpPr>
          <p:nvPr>
            <p:ph type="ctrTitle"/>
          </p:nvPr>
        </p:nvSpPr>
        <p:spPr>
          <a:xfrm>
            <a:off x="3581400" y="965580"/>
            <a:ext cx="5204489" cy="3160593"/>
          </a:xfrm>
        </p:spPr>
        <p:txBody>
          <a:bodyPr>
            <a:normAutofit/>
          </a:bodyPr>
          <a:lstStyle/>
          <a:p>
            <a:r>
              <a:rPr lang="en-US" sz="5400" b="1" kern="100">
                <a:solidFill>
                  <a:schemeClr val="bg1"/>
                </a:solidFill>
                <a:effectLst/>
                <a:latin typeface="Aptos" panose="020B0004020202020204" pitchFamily="34" charset="0"/>
                <a:ea typeface="Aptos" panose="020B0004020202020204" pitchFamily="34" charset="0"/>
                <a:cs typeface="Times New Roman" panose="02020603050405020304" pitchFamily="18" charset="0"/>
              </a:rPr>
              <a:t>Findings and Limitations</a:t>
            </a:r>
            <a:br>
              <a:rPr lang="en-US" sz="5400" kern="100">
                <a:solidFill>
                  <a:schemeClr val="bg1"/>
                </a:solidFill>
                <a:effectLst/>
                <a:latin typeface="Aptos" panose="020B0004020202020204" pitchFamily="34" charset="0"/>
                <a:ea typeface="Aptos" panose="020B0004020202020204" pitchFamily="34" charset="0"/>
                <a:cs typeface="Times New Roman" panose="02020603050405020304" pitchFamily="18" charset="0"/>
              </a:rPr>
            </a:br>
            <a:endParaRPr lang="en-US" sz="5400">
              <a:solidFill>
                <a:schemeClr val="bg1"/>
              </a:solidFill>
            </a:endParaRPr>
          </a:p>
        </p:txBody>
      </p:sp>
      <p:sp>
        <p:nvSpPr>
          <p:cNvPr id="17" name="Graphic 212">
            <a:extLst>
              <a:ext uri="{FF2B5EF4-FFF2-40B4-BE49-F238E27FC236}">
                <a16:creationId xmlns:a16="http://schemas.microsoft.com/office/drawing/2014/main" id="{4D4C00DC-4DC6-4CD2-9E31-F17E6CEBC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9" name="Graphic 212">
            <a:extLst>
              <a:ext uri="{FF2B5EF4-FFF2-40B4-BE49-F238E27FC236}">
                <a16:creationId xmlns:a16="http://schemas.microsoft.com/office/drawing/2014/main" id="{D82AB1B2-7970-42CF-8BF5-567C69E9F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nvGrpSpPr>
          <p:cNvPr id="21" name="Graphic 190">
            <a:extLst>
              <a:ext uri="{FF2B5EF4-FFF2-40B4-BE49-F238E27FC236}">
                <a16:creationId xmlns:a16="http://schemas.microsoft.com/office/drawing/2014/main" id="{66FB5A75-BDE2-4F12-A95B-C48788A768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80947" y="1755501"/>
            <a:ext cx="1598829" cy="531293"/>
            <a:chOff x="2504802" y="1755501"/>
            <a:chExt cx="1598829" cy="531293"/>
          </a:xfrm>
          <a:solidFill>
            <a:schemeClr val="bg1"/>
          </a:solidFill>
        </p:grpSpPr>
        <p:sp>
          <p:nvSpPr>
            <p:cNvPr id="22" name="Freeform: Shape 21">
              <a:extLst>
                <a:ext uri="{FF2B5EF4-FFF2-40B4-BE49-F238E27FC236}">
                  <a16:creationId xmlns:a16="http://schemas.microsoft.com/office/drawing/2014/main" id="{DC86CBC8-A814-4C0C-A287-7C549693D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6AA52F4F-14E6-402F-A196-668B9CA9BC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sp>
        <p:nvSpPr>
          <p:cNvPr id="25" name="Oval 24">
            <a:extLst>
              <a:ext uri="{FF2B5EF4-FFF2-40B4-BE49-F238E27FC236}">
                <a16:creationId xmlns:a16="http://schemas.microsoft.com/office/drawing/2014/main" id="{C10FB9CA-E7FA-462C-B537-F1224ED1AC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7" name="Oval 26">
            <a:extLst>
              <a:ext uri="{FF2B5EF4-FFF2-40B4-BE49-F238E27FC236}">
                <a16:creationId xmlns:a16="http://schemas.microsoft.com/office/drawing/2014/main" id="{D8469AE7-A75B-4F37-850B-EF5974ABE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29" name="Graphic 4">
            <a:extLst>
              <a:ext uri="{FF2B5EF4-FFF2-40B4-BE49-F238E27FC236}">
                <a16:creationId xmlns:a16="http://schemas.microsoft.com/office/drawing/2014/main" id="{63301095-70B2-49AA-8DA9-A35629AD62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97506" y="4175798"/>
            <a:ext cx="1861486" cy="1861665"/>
            <a:chOff x="5734053" y="3067000"/>
            <a:chExt cx="724484" cy="724549"/>
          </a:xfrm>
          <a:solidFill>
            <a:schemeClr val="bg1"/>
          </a:solidFill>
        </p:grpSpPr>
        <p:sp>
          <p:nvSpPr>
            <p:cNvPr id="30" name="Freeform: Shape 29">
              <a:extLst>
                <a:ext uri="{FF2B5EF4-FFF2-40B4-BE49-F238E27FC236}">
                  <a16:creationId xmlns:a16="http://schemas.microsoft.com/office/drawing/2014/main" id="{D218E08C-0BEA-45C2-8C09-4141DDDA0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067000"/>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232F6090-14E0-44C6-B9FC-C91047BCD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FDB9402B-335C-4892-9E7C-C400E95BE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E7A4371D-4448-409A-93F3-0C92E3EB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780149CB-4B8F-4FD1-AC5E-25670C9EA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92D49A1A-35B0-4620-9D1E-A782A0E97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AFF46F08-B1E4-44C1-BD4A-4191D6EAD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8DB16610-3D81-4E5C-850D-5D1245C0D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2624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E05501B2-83AC-4299-BE5A-8CA16B408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2624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07CF1B90-3B3A-403E-A94F-8B82945D07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56A1CBA9-4AC1-4C42-9429-3FF31DF282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21318D9B-FD39-402A-ADFA-0E6CC789A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333FB08F-B346-47C0-A7CD-1DE53E6C0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12624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893AD6F2-6408-4A8E-9749-CB7388EF3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715D9D2F-1568-4BE3-A54A-69F52492B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85393"/>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9AB547A7-0D80-491F-98B4-C6B7CC4FC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7E2693CD-DAF5-4B26-9A2F-17673BF31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A96EEE12-952A-4693-B161-D7071D601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F4228DCC-1611-4BDC-90AA-231F67EB1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DA163C3C-D3DF-461F-B6A8-90C7C227D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4D021D29-2980-41C3-AB83-DA93C105B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AC09C1FA-1A9D-49A7-9D73-8B777140A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244637"/>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0B8D8CD4-7B9B-48A5-BC59-0CB859354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24463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224D0A27-A8B0-4020-9399-24127726E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168E8EBA-9F8C-4650-B9BE-38A0A56BC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6A460BB3-2605-4AA2-AE1D-B9FB61EBF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1E2E38EE-DBBE-4CC1-9498-E7193E1B2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244637"/>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BF191D5C-7D2A-4408-A8F2-389D2360F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08F7193B-B379-4921-9F17-1841D5061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03786"/>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B4C5E53C-6003-4F74-B1CA-C7EA1E4993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CB97B2B1-1CF5-46A5-940D-AB8F57F59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0783F4F1-D8CE-4453-B79B-AD976E272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06A7A4C9-F24F-4F00-A2FA-29E788A09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EB694A32-59D6-46E3-8CE4-E4C485C2CB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03786"/>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983EBB4C-28FF-41C6-90D6-5F30FC0868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0707659D-8AE9-49B5-AB29-ECC099F49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63031"/>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5C987ECC-9573-46EA-9C4A-7C3CAE39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6302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4DAF6708-18C2-4082-B024-6CEA32AE0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72CBB5AE-39E2-4D9B-A834-64D31B003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4592DE98-77BF-4E8E-AEB4-1934207BA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5AF5D9A0-BA94-4D2B-8479-26C55355B6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63031"/>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2CAA6A8E-7ACF-4EF7-AAD6-734A009DCF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D3DD3695-F212-4BAD-BBB3-EC1F62474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22181"/>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AB1B3ECB-7594-4C5C-B62B-E686C0A89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221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5EE54C3C-D9E5-4782-B8F6-058EB2D63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EAE78EEE-DC43-44E1-AB47-ACB80F94B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847D67EF-1141-4582-866E-FE02FB236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99ECC931-60A1-4628-A34B-4B68DA3CC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422181"/>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A587D2BE-3417-44AE-BEEF-57F88CECB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FCEB2ED3-A08D-4286-B75D-893289F3F3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7C7DB7BB-8173-4377-85B0-032B7BDAB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93EF69B4-3F48-4509-8BF8-926E23BC1D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067000"/>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C1A86650-1EF5-46E3-885D-96985105A8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47EBBDE2-BD90-481F-A671-34E2186F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87DAF1CB-838D-4C5C-8FB7-76BF677FE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64573DA8-D2F3-4644-AC79-83843615C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2624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41AB53B8-0D5C-44BD-A2A9-ABBF659E1F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29B7FA60-B453-4877-8D47-CA1209DF9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2624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7A6D2414-BCCC-40E8-B990-47642EFE96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B0F37C2B-B7E6-420D-AD39-3AE4A2FBE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2624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F6417E45-D7FC-40B8-AD49-941B28D18C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2624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2A8D1963-0C59-476C-AAFA-A7AF4FF50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8539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6BE777A9-EC29-46FC-AD21-AC7FD89B1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C63BA1CE-93FB-42C7-8381-765E500232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8539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7F30F275-ADC8-4FD1-8B4B-673B37517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DB20529C-F2DD-4607-8DEE-19A932968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B8029A9A-DFF9-49CE-8CEE-95A6695F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85391"/>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6822C2EC-B05D-4CE6-9D59-164769D0E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244634"/>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53A0760F-F576-4A97-94AF-8BBE590844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CA76721C-646A-4910-AD1A-BE6B6776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244634"/>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065D4766-CAEC-4074-A9E2-6110A1238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4F1A0AC6-319D-49D8-A4FB-17A70E8E8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79502B48-2B92-45BF-B9AC-1102B38078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24463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6363AFA7-321F-431C-B2FD-ADCB4D24B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33EDDE1B-7379-4973-8CFD-F3C73710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1F20B58A-2DB8-46B2-9E93-9C8C817DC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0378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A5A3EF12-3DA1-4505-A44B-1B9634887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5B08812B-9264-47E7-8EC8-1233869F6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2A29F226-A243-410B-BEE4-EBA9DD76F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0378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9DF57348-F837-475C-A7AA-3C7210041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63028"/>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1E41B89A-9A45-4947-ADB0-940040049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6C1F1525-32BC-46E1-84E6-C2BB88730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63028"/>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C73A8972-BA44-40C6-B045-83E78C4D4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C196E956-03D1-4F79-826A-A2F5E3DE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6302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ADA7B07B-EAC8-4FA5-B14F-3ABF8BA7A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63029"/>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93C28672-FF9E-4FE0-AC47-2FDD26CD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42217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E347BAB3-EA9C-4ADD-AE5E-28F2E3C538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4221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321920C4-EE31-4F03-A0D5-A280D3F4B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42217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6EBB3D05-4C78-4F10-8D03-8909DBCFB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42217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FC65F531-84E4-463F-8791-EB6EDFA63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4221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A63BB6A3-D482-43F2-9F5F-20E163CC44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ABDCCD34-EB5D-4194-8A28-1424E98AE4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81330"/>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F058544E-163D-4FFF-9A69-0B3A3F2D66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11041486-0577-4F0E-8DD5-5E20E2672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71D11099-C84E-43AC-9F20-92460E170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E598FB87-8AFF-4C56-9E2C-776F4641E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7701E761-16DE-4350-9718-DD81B37FB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552E747F-E415-4348-A11A-4CABCB64B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C6472F13-E6DE-4469-9563-F478261B6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4057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5C72FE15-910B-4622-A14C-AFA2DFCC02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BAB8F759-DEFA-4D35-B76E-6D3034FB7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A1BBCEBD-DCE2-4354-B878-49ABEC367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2CBB3A18-0021-403F-8E24-8805829B4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8FDF7AAC-1EC6-4409-90AB-DBB984883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5B9999E8-7D25-4049-8328-685B556DC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E77FC8A9-DEAE-424D-B460-12E0F3268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997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54F9C69A-0DCF-444A-B970-32B412048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997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8BD94DDA-54FF-48EE-9DAC-C0EA6F91D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E18A6989-0132-4CB7-BB68-EEBC4E080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A1357332-D19F-4C2B-B474-21D5539B9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295C7590-8B80-428C-95A9-638B26542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5997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CA0E8A31-7520-4726-9D96-43BA8740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9407EEE0-5D8E-4CCC-A91B-0CB523227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3" y="365896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3799DFCC-868B-4257-B530-8E8D616CC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99" y="365896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F7F5EEB5-FE82-45A8-97C4-88460ABAF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49"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CD76E4C7-EB07-499D-9BC3-FF39C8B61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86EFDF8D-E5F7-4EB8-B8DA-3CC7E21D88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2CA6506B-EACA-4FB2-81AB-E028F44786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0" y="365896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193E4771-2787-4901-93D8-7E90F3F47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0EA31773-15F1-4605-8787-6891ABB21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71811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1302C213-2CD5-4168-9534-111E6E81A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71811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B9B36C24-2336-41FD-BAC4-6CD69DFD5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CA3AFAFE-D376-4A7B-928B-833531472D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7C685A00-A4F7-4250-BAAA-70978DADE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E52682F3-EDD5-4BDC-BB19-A4540873A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71811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2C5E1880-CFBA-4547-9C23-6D2C43304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439AAF4F-2AAD-4A02-A7FA-FE28D5286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7" y="3777362"/>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05614144-9309-41ED-8E05-839A6EEFF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1"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24324D6F-A81D-45F2-BA36-C53F1AB0C6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3"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6B00668D-07BC-47CF-9D1E-F94EC7C56F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701"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BCF78A89-29F2-4973-8463-DF3C57EFB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54"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F5BCB645-FB02-40FC-99A4-06CA3F1B2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102"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F6115A3A-2FBE-4633-A426-37D05BC07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50"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AEFD8D2F-B95A-4C0A-AE85-53171B29F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481330"/>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4DD4F397-1F35-4E06-8EC1-8F58C5191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B031E5E0-C77D-49F7-ADF2-258D23052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481330"/>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3F044DE9-FE64-4C30-8191-7E1547880C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9B18BCEB-85ED-4077-ACB7-FEB2F6443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00C0927E-2CCF-4F8E-8A54-22B8A93C9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48132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D0C3350E-04F5-4FED-9991-4DD964E099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4057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F43D0338-A6C9-4866-8D0C-072664518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405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40EA171B-27E2-4100-9D5F-123CF6E7F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40584"/>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22FD540C-F3DF-40F5-B2BE-BBD113EF4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4058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57768D93-FAD4-4236-969B-B8EE8E88F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405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0F5E0490-21C2-4EF6-950D-38814F32C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40588"/>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8E981C9B-710F-4034-AE82-28B1B0724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9973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CC62C2CC-DBAE-4877-8F55-02FE00AE8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D8F57D8B-1988-441F-9DAE-A525DA5E9D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9973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6715F028-3A13-4D5F-86C4-74C0AD81D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DC6C9B50-47B3-44E7-B897-43D010A18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9973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F3F602F0-702E-4D5F-A4FC-0E602C02B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9F379870-B34C-4DFC-9F0A-BDAB8C89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6589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641092AC-FED1-4D1D-B57C-0AC883CA9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EA8A0B5E-5BB1-46AF-AC31-7D3756F354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6589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1C519384-2192-432B-B768-64B4BC2D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13C77A9D-44F0-4289-A611-D8AF81357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0A54AEDC-E418-4E02-A713-6CE30C0CDD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1" y="36589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24FECFE3-9F31-47B0-B17F-CF2A1CEE8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9" y="371813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68167DF4-8B16-419B-B7BA-2FD5FF6CC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A543D24F-44C0-4DDF-A30E-8C8407548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5" y="3718130"/>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90" name="Freeform: Shape 189">
              <a:extLst>
                <a:ext uri="{FF2B5EF4-FFF2-40B4-BE49-F238E27FC236}">
                  <a16:creationId xmlns:a16="http://schemas.microsoft.com/office/drawing/2014/main" id="{63DEAE3C-3931-41EE-B4A1-F9385602BE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5"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B11945CD-32F6-4C09-82AF-551051231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92" y="371812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9109F44F-512F-4792-AED2-ECA80DDE16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0" y="37181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29B9E19B-BC56-46F2-BFFF-1688CEA55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77737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F573BDDE-4AED-43FB-B8D1-B5F3708931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7737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EFFDA684-6DFF-4629-830E-6F2ACAB8C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6" y="3777375"/>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92E23250-6349-4726-AF61-08A57B3A2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55" y="377735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7" name="Freeform: Shape 196">
              <a:extLst>
                <a:ext uri="{FF2B5EF4-FFF2-40B4-BE49-F238E27FC236}">
                  <a16:creationId xmlns:a16="http://schemas.microsoft.com/office/drawing/2014/main" id="{8536AAE6-5497-4B0A-9C9F-4EAA1BB32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314" y="377745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98" name="Freeform: Shape 197">
              <a:extLst>
                <a:ext uri="{FF2B5EF4-FFF2-40B4-BE49-F238E27FC236}">
                  <a16:creationId xmlns:a16="http://schemas.microsoft.com/office/drawing/2014/main" id="{52B72898-B9DE-4574-BB20-0C317954D4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34744943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AAB1C93-9101-680B-A1BF-F7272927AF87}"/>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Hypothesis Testing</a:t>
            </a:r>
          </a:p>
        </p:txBody>
      </p:sp>
      <p:graphicFrame>
        <p:nvGraphicFramePr>
          <p:cNvPr id="4" name="Content Placeholder 3">
            <a:extLst>
              <a:ext uri="{FF2B5EF4-FFF2-40B4-BE49-F238E27FC236}">
                <a16:creationId xmlns:a16="http://schemas.microsoft.com/office/drawing/2014/main" id="{911EE29F-FA7F-4F17-3CCC-12BCABE342B5}"/>
              </a:ext>
            </a:extLst>
          </p:cNvPr>
          <p:cNvGraphicFramePr>
            <a:graphicFrameLocks noGrp="1"/>
          </p:cNvGraphicFramePr>
          <p:nvPr>
            <p:ph idx="1"/>
            <p:extLst>
              <p:ext uri="{D42A27DB-BD31-4B8C-83A1-F6EECF244321}">
                <p14:modId xmlns:p14="http://schemas.microsoft.com/office/powerpoint/2010/main" val="2058747031"/>
              </p:ext>
            </p:extLst>
          </p:nvPr>
        </p:nvGraphicFramePr>
        <p:xfrm>
          <a:off x="1535088" y="2112579"/>
          <a:ext cx="9145766" cy="4192809"/>
        </p:xfrm>
        <a:graphic>
          <a:graphicData uri="http://schemas.openxmlformats.org/drawingml/2006/table">
            <a:tbl>
              <a:tblPr firstRow="1" firstCol="1" bandRow="1">
                <a:tableStyleId>{5C22544A-7EE6-4342-B048-85BDC9FD1C3A}</a:tableStyleId>
              </a:tblPr>
              <a:tblGrid>
                <a:gridCol w="4897047">
                  <a:extLst>
                    <a:ext uri="{9D8B030D-6E8A-4147-A177-3AD203B41FA5}">
                      <a16:colId xmlns:a16="http://schemas.microsoft.com/office/drawing/2014/main" val="3755335018"/>
                    </a:ext>
                  </a:extLst>
                </a:gridCol>
                <a:gridCol w="1282303">
                  <a:extLst>
                    <a:ext uri="{9D8B030D-6E8A-4147-A177-3AD203B41FA5}">
                      <a16:colId xmlns:a16="http://schemas.microsoft.com/office/drawing/2014/main" val="3960186529"/>
                    </a:ext>
                  </a:extLst>
                </a:gridCol>
                <a:gridCol w="1297610">
                  <a:extLst>
                    <a:ext uri="{9D8B030D-6E8A-4147-A177-3AD203B41FA5}">
                      <a16:colId xmlns:a16="http://schemas.microsoft.com/office/drawing/2014/main" val="3220699725"/>
                    </a:ext>
                  </a:extLst>
                </a:gridCol>
                <a:gridCol w="1668806">
                  <a:extLst>
                    <a:ext uri="{9D8B030D-6E8A-4147-A177-3AD203B41FA5}">
                      <a16:colId xmlns:a16="http://schemas.microsoft.com/office/drawing/2014/main" val="2215382884"/>
                    </a:ext>
                  </a:extLst>
                </a:gridCol>
              </a:tblGrid>
              <a:tr h="502260">
                <a:tc>
                  <a:txBody>
                    <a:bodyPr/>
                    <a:lstStyle/>
                    <a:p>
                      <a:pPr marL="0" marR="0">
                        <a:lnSpc>
                          <a:spcPct val="107000"/>
                        </a:lnSpc>
                        <a:spcBef>
                          <a:spcPts val="0"/>
                        </a:spcBef>
                        <a:spcAft>
                          <a:spcPts val="800"/>
                        </a:spcAft>
                      </a:pPr>
                      <a:r>
                        <a:rPr lang="en-US" sz="2400" kern="100">
                          <a:effectLst/>
                        </a:rPr>
                        <a:t>Test</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18923" marR="18923" marT="18923" marB="18923" anchor="ctr"/>
                </a:tc>
                <a:tc>
                  <a:txBody>
                    <a:bodyPr/>
                    <a:lstStyle/>
                    <a:p>
                      <a:pPr marL="0" marR="0">
                        <a:lnSpc>
                          <a:spcPct val="107000"/>
                        </a:lnSpc>
                        <a:spcBef>
                          <a:spcPts val="0"/>
                        </a:spcBef>
                        <a:spcAft>
                          <a:spcPts val="800"/>
                        </a:spcAft>
                      </a:pPr>
                      <a:r>
                        <a:rPr lang="en-US" sz="2400" kern="100" dirty="0">
                          <a:effectLst/>
                        </a:rPr>
                        <a:t>F-value</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18923" marR="18923" marT="18923" marB="18923" anchor="ctr"/>
                </a:tc>
                <a:tc>
                  <a:txBody>
                    <a:bodyPr/>
                    <a:lstStyle/>
                    <a:p>
                      <a:pPr marL="0" marR="0">
                        <a:lnSpc>
                          <a:spcPct val="107000"/>
                        </a:lnSpc>
                        <a:spcBef>
                          <a:spcPts val="0"/>
                        </a:spcBef>
                        <a:spcAft>
                          <a:spcPts val="800"/>
                        </a:spcAft>
                      </a:pPr>
                      <a:r>
                        <a:rPr lang="en-US" sz="2400" kern="100">
                          <a:effectLst/>
                        </a:rPr>
                        <a:t>P-value</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18923" marR="18923" marT="18923" marB="18923" anchor="ctr"/>
                </a:tc>
                <a:tc>
                  <a:txBody>
                    <a:bodyPr/>
                    <a:lstStyle/>
                    <a:p>
                      <a:pPr marL="0" marR="0">
                        <a:lnSpc>
                          <a:spcPct val="107000"/>
                        </a:lnSpc>
                        <a:spcBef>
                          <a:spcPts val="0"/>
                        </a:spcBef>
                        <a:spcAft>
                          <a:spcPts val="800"/>
                        </a:spcAft>
                      </a:pPr>
                      <a:r>
                        <a:rPr lang="en-US" sz="2400" kern="100">
                          <a:effectLst/>
                        </a:rPr>
                        <a:t>Result</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18923" marR="18923" marT="18923" marB="18923" anchor="ctr"/>
                </a:tc>
                <a:extLst>
                  <a:ext uri="{0D108BD9-81ED-4DB2-BD59-A6C34878D82A}">
                    <a16:rowId xmlns:a16="http://schemas.microsoft.com/office/drawing/2014/main" val="2861679663"/>
                  </a:ext>
                </a:extLst>
              </a:tr>
              <a:tr h="895343">
                <a:tc>
                  <a:txBody>
                    <a:bodyPr/>
                    <a:lstStyle/>
                    <a:p>
                      <a:pPr marL="0" marR="0">
                        <a:lnSpc>
                          <a:spcPct val="107000"/>
                        </a:lnSpc>
                        <a:spcBef>
                          <a:spcPts val="0"/>
                        </a:spcBef>
                        <a:spcAft>
                          <a:spcPts val="800"/>
                        </a:spcAft>
                      </a:pPr>
                      <a:r>
                        <a:rPr lang="en-US" sz="2400" kern="100">
                          <a:effectLst/>
                        </a:rPr>
                        <a:t>Mean Purchase Amount by Age Group</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18923" marR="18923" marT="18923" marB="18923" anchor="ctr"/>
                </a:tc>
                <a:tc>
                  <a:txBody>
                    <a:bodyPr/>
                    <a:lstStyle/>
                    <a:p>
                      <a:pPr marL="0" marR="0">
                        <a:lnSpc>
                          <a:spcPct val="107000"/>
                        </a:lnSpc>
                        <a:spcBef>
                          <a:spcPts val="0"/>
                        </a:spcBef>
                        <a:spcAft>
                          <a:spcPts val="800"/>
                        </a:spcAft>
                      </a:pPr>
                      <a:r>
                        <a:rPr lang="en-US" sz="2400" kern="100">
                          <a:effectLst/>
                        </a:rPr>
                        <a:t>308.02</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18923" marR="18923" marT="18923" marB="18923" anchor="ctr"/>
                </a:tc>
                <a:tc>
                  <a:txBody>
                    <a:bodyPr/>
                    <a:lstStyle/>
                    <a:p>
                      <a:pPr marL="0" marR="0">
                        <a:lnSpc>
                          <a:spcPct val="107000"/>
                        </a:lnSpc>
                        <a:spcBef>
                          <a:spcPts val="0"/>
                        </a:spcBef>
                        <a:spcAft>
                          <a:spcPts val="800"/>
                        </a:spcAft>
                      </a:pPr>
                      <a:r>
                        <a:rPr lang="en-US" sz="2400" kern="100">
                          <a:effectLst/>
                        </a:rPr>
                        <a:t>0.0000</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18923" marR="18923" marT="18923" marB="18923" anchor="ctr"/>
                </a:tc>
                <a:tc>
                  <a:txBody>
                    <a:bodyPr/>
                    <a:lstStyle/>
                    <a:p>
                      <a:pPr marL="0" marR="0">
                        <a:lnSpc>
                          <a:spcPct val="107000"/>
                        </a:lnSpc>
                        <a:spcBef>
                          <a:spcPts val="0"/>
                        </a:spcBef>
                        <a:spcAft>
                          <a:spcPts val="800"/>
                        </a:spcAft>
                      </a:pPr>
                      <a:r>
                        <a:rPr lang="en-US" sz="2400" kern="100">
                          <a:effectLst/>
                        </a:rPr>
                        <a:t>Significant</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18923" marR="18923" marT="18923" marB="18923" anchor="ctr"/>
                </a:tc>
                <a:extLst>
                  <a:ext uri="{0D108BD9-81ED-4DB2-BD59-A6C34878D82A}">
                    <a16:rowId xmlns:a16="http://schemas.microsoft.com/office/drawing/2014/main" val="2167190014"/>
                  </a:ext>
                </a:extLst>
              </a:tr>
              <a:tr h="895343">
                <a:tc>
                  <a:txBody>
                    <a:bodyPr/>
                    <a:lstStyle/>
                    <a:p>
                      <a:pPr marL="0" marR="0">
                        <a:lnSpc>
                          <a:spcPct val="107000"/>
                        </a:lnSpc>
                        <a:spcBef>
                          <a:spcPts val="0"/>
                        </a:spcBef>
                        <a:spcAft>
                          <a:spcPts val="800"/>
                        </a:spcAft>
                      </a:pPr>
                      <a:r>
                        <a:rPr lang="en-US" sz="2400" kern="100">
                          <a:effectLst/>
                        </a:rPr>
                        <a:t>Mean Purchase Amount by Income Bracket</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18923" marR="18923" marT="18923" marB="18923" anchor="ctr"/>
                </a:tc>
                <a:tc>
                  <a:txBody>
                    <a:bodyPr/>
                    <a:lstStyle/>
                    <a:p>
                      <a:pPr marL="0" marR="0">
                        <a:lnSpc>
                          <a:spcPct val="107000"/>
                        </a:lnSpc>
                        <a:spcBef>
                          <a:spcPts val="0"/>
                        </a:spcBef>
                        <a:spcAft>
                          <a:spcPts val="800"/>
                        </a:spcAft>
                      </a:pPr>
                      <a:r>
                        <a:rPr lang="en-US" sz="2400" kern="100">
                          <a:effectLst/>
                        </a:rPr>
                        <a:t>602.66</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18923" marR="18923" marT="18923" marB="18923" anchor="ctr"/>
                </a:tc>
                <a:tc>
                  <a:txBody>
                    <a:bodyPr/>
                    <a:lstStyle/>
                    <a:p>
                      <a:pPr marL="0" marR="0">
                        <a:lnSpc>
                          <a:spcPct val="107000"/>
                        </a:lnSpc>
                        <a:spcBef>
                          <a:spcPts val="0"/>
                        </a:spcBef>
                        <a:spcAft>
                          <a:spcPts val="800"/>
                        </a:spcAft>
                      </a:pPr>
                      <a:r>
                        <a:rPr lang="en-US" sz="2400" kern="100">
                          <a:effectLst/>
                        </a:rPr>
                        <a:t>0.0000</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18923" marR="18923" marT="18923" marB="18923" anchor="ctr"/>
                </a:tc>
                <a:tc>
                  <a:txBody>
                    <a:bodyPr/>
                    <a:lstStyle/>
                    <a:p>
                      <a:pPr marL="0" marR="0">
                        <a:lnSpc>
                          <a:spcPct val="107000"/>
                        </a:lnSpc>
                        <a:spcBef>
                          <a:spcPts val="0"/>
                        </a:spcBef>
                        <a:spcAft>
                          <a:spcPts val="800"/>
                        </a:spcAft>
                      </a:pPr>
                      <a:r>
                        <a:rPr lang="en-US" sz="2400" kern="100">
                          <a:effectLst/>
                        </a:rPr>
                        <a:t>Significant</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18923" marR="18923" marT="18923" marB="18923" anchor="ctr"/>
                </a:tc>
                <a:extLst>
                  <a:ext uri="{0D108BD9-81ED-4DB2-BD59-A6C34878D82A}">
                    <a16:rowId xmlns:a16="http://schemas.microsoft.com/office/drawing/2014/main" val="3961293475"/>
                  </a:ext>
                </a:extLst>
              </a:tr>
              <a:tr h="895343">
                <a:tc>
                  <a:txBody>
                    <a:bodyPr/>
                    <a:lstStyle/>
                    <a:p>
                      <a:pPr marL="0" marR="0">
                        <a:lnSpc>
                          <a:spcPct val="107000"/>
                        </a:lnSpc>
                        <a:spcBef>
                          <a:spcPts val="0"/>
                        </a:spcBef>
                        <a:spcAft>
                          <a:spcPts val="800"/>
                        </a:spcAft>
                      </a:pPr>
                      <a:r>
                        <a:rPr lang="en-US" sz="2400" kern="100">
                          <a:effectLst/>
                        </a:rPr>
                        <a:t>Mean Purchase Frequency by Region</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18923" marR="18923" marT="18923" marB="18923" anchor="ctr"/>
                </a:tc>
                <a:tc>
                  <a:txBody>
                    <a:bodyPr/>
                    <a:lstStyle/>
                    <a:p>
                      <a:pPr marL="0" marR="0">
                        <a:lnSpc>
                          <a:spcPct val="107000"/>
                        </a:lnSpc>
                        <a:spcBef>
                          <a:spcPts val="0"/>
                        </a:spcBef>
                        <a:spcAft>
                          <a:spcPts val="800"/>
                        </a:spcAft>
                      </a:pPr>
                      <a:r>
                        <a:rPr lang="en-US" sz="2400" kern="100">
                          <a:effectLst/>
                        </a:rPr>
                        <a:t>20.00</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18923" marR="18923" marT="18923" marB="18923" anchor="ctr"/>
                </a:tc>
                <a:tc>
                  <a:txBody>
                    <a:bodyPr/>
                    <a:lstStyle/>
                    <a:p>
                      <a:pPr marL="0" marR="0">
                        <a:lnSpc>
                          <a:spcPct val="107000"/>
                        </a:lnSpc>
                        <a:spcBef>
                          <a:spcPts val="0"/>
                        </a:spcBef>
                        <a:spcAft>
                          <a:spcPts val="800"/>
                        </a:spcAft>
                      </a:pPr>
                      <a:r>
                        <a:rPr lang="en-US" sz="2400" kern="100">
                          <a:effectLst/>
                        </a:rPr>
                        <a:t>0.0000</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18923" marR="18923" marT="18923" marB="18923" anchor="ctr"/>
                </a:tc>
                <a:tc>
                  <a:txBody>
                    <a:bodyPr/>
                    <a:lstStyle/>
                    <a:p>
                      <a:pPr marL="0" marR="0">
                        <a:lnSpc>
                          <a:spcPct val="107000"/>
                        </a:lnSpc>
                        <a:spcBef>
                          <a:spcPts val="0"/>
                        </a:spcBef>
                        <a:spcAft>
                          <a:spcPts val="800"/>
                        </a:spcAft>
                      </a:pPr>
                      <a:r>
                        <a:rPr lang="en-US" sz="2400" kern="100">
                          <a:effectLst/>
                        </a:rPr>
                        <a:t>Significant</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18923" marR="18923" marT="18923" marB="18923" anchor="ctr"/>
                </a:tc>
                <a:extLst>
                  <a:ext uri="{0D108BD9-81ED-4DB2-BD59-A6C34878D82A}">
                    <a16:rowId xmlns:a16="http://schemas.microsoft.com/office/drawing/2014/main" val="2572988836"/>
                  </a:ext>
                </a:extLst>
              </a:tr>
              <a:tr h="502260">
                <a:tc>
                  <a:txBody>
                    <a:bodyPr/>
                    <a:lstStyle/>
                    <a:p>
                      <a:pPr marL="0" marR="0">
                        <a:lnSpc>
                          <a:spcPct val="107000"/>
                        </a:lnSpc>
                        <a:spcBef>
                          <a:spcPts val="0"/>
                        </a:spcBef>
                        <a:spcAft>
                          <a:spcPts val="800"/>
                        </a:spcAft>
                      </a:pPr>
                      <a:r>
                        <a:rPr lang="en-US" sz="2400" kern="100">
                          <a:effectLst/>
                        </a:rPr>
                        <a:t>Mean Loyalty Score by Age Group</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18923" marR="18923" marT="18923" marB="18923" anchor="ctr"/>
                </a:tc>
                <a:tc>
                  <a:txBody>
                    <a:bodyPr/>
                    <a:lstStyle/>
                    <a:p>
                      <a:pPr marL="0" marR="0">
                        <a:lnSpc>
                          <a:spcPct val="107000"/>
                        </a:lnSpc>
                        <a:spcBef>
                          <a:spcPts val="0"/>
                        </a:spcBef>
                        <a:spcAft>
                          <a:spcPts val="800"/>
                        </a:spcAft>
                      </a:pPr>
                      <a:r>
                        <a:rPr lang="en-US" sz="2400" kern="100">
                          <a:effectLst/>
                        </a:rPr>
                        <a:t>257.80</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18923" marR="18923" marT="18923" marB="18923" anchor="ctr"/>
                </a:tc>
                <a:tc>
                  <a:txBody>
                    <a:bodyPr/>
                    <a:lstStyle/>
                    <a:p>
                      <a:pPr marL="0" marR="0">
                        <a:lnSpc>
                          <a:spcPct val="107000"/>
                        </a:lnSpc>
                        <a:spcBef>
                          <a:spcPts val="0"/>
                        </a:spcBef>
                        <a:spcAft>
                          <a:spcPts val="800"/>
                        </a:spcAft>
                      </a:pPr>
                      <a:r>
                        <a:rPr lang="en-US" sz="2400" kern="100">
                          <a:effectLst/>
                        </a:rPr>
                        <a:t>0.0000</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18923" marR="18923" marT="18923" marB="18923" anchor="ctr"/>
                </a:tc>
                <a:tc>
                  <a:txBody>
                    <a:bodyPr/>
                    <a:lstStyle/>
                    <a:p>
                      <a:pPr marL="0" marR="0">
                        <a:lnSpc>
                          <a:spcPct val="107000"/>
                        </a:lnSpc>
                        <a:spcBef>
                          <a:spcPts val="0"/>
                        </a:spcBef>
                        <a:spcAft>
                          <a:spcPts val="800"/>
                        </a:spcAft>
                      </a:pPr>
                      <a:r>
                        <a:rPr lang="en-US" sz="2400" kern="100">
                          <a:effectLst/>
                        </a:rPr>
                        <a:t>Significant</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18923" marR="18923" marT="18923" marB="18923" anchor="ctr"/>
                </a:tc>
                <a:extLst>
                  <a:ext uri="{0D108BD9-81ED-4DB2-BD59-A6C34878D82A}">
                    <a16:rowId xmlns:a16="http://schemas.microsoft.com/office/drawing/2014/main" val="1554448668"/>
                  </a:ext>
                </a:extLst>
              </a:tr>
              <a:tr h="502260">
                <a:tc>
                  <a:txBody>
                    <a:bodyPr/>
                    <a:lstStyle/>
                    <a:p>
                      <a:pPr marL="0" marR="0">
                        <a:lnSpc>
                          <a:spcPct val="107000"/>
                        </a:lnSpc>
                        <a:spcBef>
                          <a:spcPts val="0"/>
                        </a:spcBef>
                        <a:spcAft>
                          <a:spcPts val="800"/>
                        </a:spcAft>
                      </a:pPr>
                      <a:r>
                        <a:rPr lang="en-US" sz="2400" kern="100">
                          <a:effectLst/>
                        </a:rPr>
                        <a:t>Mean Loyalty Score by Region</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18923" marR="18923" marT="18923" marB="18923" anchor="ctr"/>
                </a:tc>
                <a:tc>
                  <a:txBody>
                    <a:bodyPr/>
                    <a:lstStyle/>
                    <a:p>
                      <a:pPr marL="0" marR="0">
                        <a:lnSpc>
                          <a:spcPct val="107000"/>
                        </a:lnSpc>
                        <a:spcBef>
                          <a:spcPts val="0"/>
                        </a:spcBef>
                        <a:spcAft>
                          <a:spcPts val="800"/>
                        </a:spcAft>
                      </a:pPr>
                      <a:r>
                        <a:rPr lang="en-US" sz="2400" kern="100">
                          <a:effectLst/>
                        </a:rPr>
                        <a:t>20.15</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18923" marR="18923" marT="18923" marB="18923" anchor="ctr"/>
                </a:tc>
                <a:tc>
                  <a:txBody>
                    <a:bodyPr/>
                    <a:lstStyle/>
                    <a:p>
                      <a:pPr marL="0" marR="0">
                        <a:lnSpc>
                          <a:spcPct val="107000"/>
                        </a:lnSpc>
                        <a:spcBef>
                          <a:spcPts val="0"/>
                        </a:spcBef>
                        <a:spcAft>
                          <a:spcPts val="800"/>
                        </a:spcAft>
                      </a:pPr>
                      <a:r>
                        <a:rPr lang="en-US" sz="2400" kern="100">
                          <a:effectLst/>
                        </a:rPr>
                        <a:t>0.0000</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18923" marR="18923" marT="18923" marB="18923" anchor="ctr"/>
                </a:tc>
                <a:tc>
                  <a:txBody>
                    <a:bodyPr/>
                    <a:lstStyle/>
                    <a:p>
                      <a:pPr marL="0" marR="0">
                        <a:lnSpc>
                          <a:spcPct val="107000"/>
                        </a:lnSpc>
                        <a:spcBef>
                          <a:spcPts val="0"/>
                        </a:spcBef>
                        <a:spcAft>
                          <a:spcPts val="800"/>
                        </a:spcAft>
                      </a:pPr>
                      <a:r>
                        <a:rPr lang="en-US" sz="2400" kern="100">
                          <a:effectLst/>
                        </a:rPr>
                        <a:t>Significant</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18923" marR="18923" marT="18923" marB="18923" anchor="ctr"/>
                </a:tc>
                <a:extLst>
                  <a:ext uri="{0D108BD9-81ED-4DB2-BD59-A6C34878D82A}">
                    <a16:rowId xmlns:a16="http://schemas.microsoft.com/office/drawing/2014/main" val="963635496"/>
                  </a:ext>
                </a:extLst>
              </a:tr>
            </a:tbl>
          </a:graphicData>
        </a:graphic>
      </p:graphicFrame>
    </p:spTree>
    <p:extLst>
      <p:ext uri="{BB962C8B-B14F-4D97-AF65-F5344CB8AC3E}">
        <p14:creationId xmlns:p14="http://schemas.microsoft.com/office/powerpoint/2010/main" val="24403310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6A12B7-A809-E50B-CA91-18B8B9ABAEE4}"/>
              </a:ext>
            </a:extLst>
          </p:cNvPr>
          <p:cNvSpPr>
            <a:spLocks noGrp="1"/>
          </p:cNvSpPr>
          <p:nvPr>
            <p:ph type="title"/>
          </p:nvPr>
        </p:nvSpPr>
        <p:spPr>
          <a:xfrm>
            <a:off x="804672" y="802955"/>
            <a:ext cx="4977976" cy="1454051"/>
          </a:xfrm>
        </p:spPr>
        <p:txBody>
          <a:bodyPr>
            <a:normAutofit/>
          </a:bodyPr>
          <a:lstStyle/>
          <a:p>
            <a:r>
              <a:rPr lang="en-US" sz="3600" b="1" kern="100" dirty="0">
                <a:solidFill>
                  <a:schemeClr val="tx2"/>
                </a:solidFill>
                <a:effectLst/>
                <a:latin typeface="Aptos" panose="020B0004020202020204" pitchFamily="34" charset="0"/>
                <a:ea typeface="Aptos" panose="020B0004020202020204" pitchFamily="34" charset="0"/>
                <a:cs typeface="Times New Roman" panose="02020603050405020304" pitchFamily="18" charset="0"/>
              </a:rPr>
              <a:t>Summary and Implications</a:t>
            </a:r>
            <a:endParaRPr lang="en-US" sz="3600" dirty="0">
              <a:solidFill>
                <a:schemeClr val="tx2"/>
              </a:solidFill>
            </a:endParaRPr>
          </a:p>
        </p:txBody>
      </p:sp>
      <p:sp>
        <p:nvSpPr>
          <p:cNvPr id="3" name="Content Placeholder 2">
            <a:extLst>
              <a:ext uri="{FF2B5EF4-FFF2-40B4-BE49-F238E27FC236}">
                <a16:creationId xmlns:a16="http://schemas.microsoft.com/office/drawing/2014/main" id="{F98CAB5B-A19C-D6ED-73BB-99B004BBA05A}"/>
              </a:ext>
            </a:extLst>
          </p:cNvPr>
          <p:cNvSpPr>
            <a:spLocks noGrp="1"/>
          </p:cNvSpPr>
          <p:nvPr>
            <p:ph idx="1"/>
          </p:nvPr>
        </p:nvSpPr>
        <p:spPr>
          <a:xfrm>
            <a:off x="804672" y="2421682"/>
            <a:ext cx="4977578" cy="3639289"/>
          </a:xfrm>
        </p:spPr>
        <p:txBody>
          <a:bodyPr anchor="ctr">
            <a:normAutofit/>
          </a:bodyPr>
          <a:lstStyle/>
          <a:p>
            <a:pPr marL="0" marR="0">
              <a:spcBef>
                <a:spcPts val="0"/>
              </a:spcBef>
              <a:spcAft>
                <a:spcPts val="800"/>
              </a:spcAft>
            </a:pPr>
            <a:r>
              <a:rPr lang="en-US" sz="1100" kern="100">
                <a:solidFill>
                  <a:schemeClr val="tx2"/>
                </a:solidFill>
                <a:effectLst/>
                <a:latin typeface="Aptos" panose="020B0004020202020204" pitchFamily="34" charset="0"/>
                <a:ea typeface="Aptos" panose="020B0004020202020204" pitchFamily="34" charset="0"/>
                <a:cs typeface="Times New Roman" panose="02020603050405020304" pitchFamily="18" charset="0"/>
              </a:rPr>
              <a:t>The ANOVA tests indicate that customer behavior metrics, including purchase amount, frequency, and loyalty score, vary significantly by age group, income bracket, and region. These findings suggest that:</a:t>
            </a:r>
          </a:p>
          <a:p>
            <a:pPr marL="342900" marR="0" lvl="0" indent="-342900">
              <a:spcBef>
                <a:spcPts val="0"/>
              </a:spcBef>
              <a:spcAft>
                <a:spcPts val="800"/>
              </a:spcAft>
              <a:buFont typeface="+mj-lt"/>
              <a:buAutoNum type="arabicPeriod"/>
              <a:tabLst>
                <a:tab pos="457200" algn="l"/>
              </a:tabLst>
            </a:pPr>
            <a:r>
              <a:rPr lang="en-US" sz="1100" b="1" kern="100">
                <a:solidFill>
                  <a:schemeClr val="tx2"/>
                </a:solidFill>
                <a:effectLst/>
                <a:latin typeface="Aptos" panose="020B0004020202020204" pitchFamily="34" charset="0"/>
                <a:ea typeface="Aptos" panose="020B0004020202020204" pitchFamily="34" charset="0"/>
                <a:cs typeface="Times New Roman" panose="02020603050405020304" pitchFamily="18" charset="0"/>
              </a:rPr>
              <a:t>Segmentation Strategies:</a:t>
            </a:r>
            <a:r>
              <a:rPr lang="en-US" sz="1100" kern="100">
                <a:solidFill>
                  <a:schemeClr val="tx2"/>
                </a:solidFill>
                <a:effectLst/>
                <a:latin typeface="Aptos" panose="020B0004020202020204" pitchFamily="34" charset="0"/>
                <a:ea typeface="Aptos" panose="020B0004020202020204" pitchFamily="34" charset="0"/>
                <a:cs typeface="Times New Roman" panose="02020603050405020304" pitchFamily="18" charset="0"/>
              </a:rPr>
              <a:t> Businesses should consider segmenting their customer base by age, income, and region to tailor their marketing strategies more effectively.</a:t>
            </a:r>
          </a:p>
          <a:p>
            <a:pPr marL="342900" marR="0" lvl="0" indent="-342900">
              <a:spcBef>
                <a:spcPts val="0"/>
              </a:spcBef>
              <a:spcAft>
                <a:spcPts val="800"/>
              </a:spcAft>
              <a:buFont typeface="+mj-lt"/>
              <a:buAutoNum type="arabicPeriod"/>
              <a:tabLst>
                <a:tab pos="457200" algn="l"/>
              </a:tabLst>
            </a:pPr>
            <a:r>
              <a:rPr lang="en-US" sz="1100" b="1" kern="100">
                <a:solidFill>
                  <a:schemeClr val="tx2"/>
                </a:solidFill>
                <a:effectLst/>
                <a:latin typeface="Aptos" panose="020B0004020202020204" pitchFamily="34" charset="0"/>
                <a:ea typeface="Aptos" panose="020B0004020202020204" pitchFamily="34" charset="0"/>
                <a:cs typeface="Times New Roman" panose="02020603050405020304" pitchFamily="18" charset="0"/>
              </a:rPr>
              <a:t>Targeted Marketing:</a:t>
            </a:r>
            <a:r>
              <a:rPr lang="en-US" sz="1100" kern="100">
                <a:solidFill>
                  <a:schemeClr val="tx2"/>
                </a:solidFill>
                <a:effectLst/>
                <a:latin typeface="Aptos" panose="020B0004020202020204" pitchFamily="34" charset="0"/>
                <a:ea typeface="Aptos" panose="020B0004020202020204" pitchFamily="34" charset="0"/>
                <a:cs typeface="Times New Roman" panose="02020603050405020304" pitchFamily="18" charset="0"/>
              </a:rPr>
              <a:t> Insights from these differences can help in crafting targeted marketing campaigns, personalized offers, and promotions that resonate with specific customer segments.</a:t>
            </a:r>
          </a:p>
          <a:p>
            <a:pPr marL="342900" marR="0" lvl="0" indent="-342900">
              <a:spcBef>
                <a:spcPts val="0"/>
              </a:spcBef>
              <a:spcAft>
                <a:spcPts val="800"/>
              </a:spcAft>
              <a:buFont typeface="+mj-lt"/>
              <a:buAutoNum type="arabicPeriod"/>
              <a:tabLst>
                <a:tab pos="457200" algn="l"/>
              </a:tabLst>
            </a:pPr>
            <a:r>
              <a:rPr lang="en-US" sz="1100" b="1" kern="100">
                <a:solidFill>
                  <a:schemeClr val="tx2"/>
                </a:solidFill>
                <a:effectLst/>
                <a:latin typeface="Aptos" panose="020B0004020202020204" pitchFamily="34" charset="0"/>
                <a:ea typeface="Aptos" panose="020B0004020202020204" pitchFamily="34" charset="0"/>
                <a:cs typeface="Times New Roman" panose="02020603050405020304" pitchFamily="18" charset="0"/>
              </a:rPr>
              <a:t>Regional Customization:</a:t>
            </a:r>
            <a:r>
              <a:rPr lang="en-US" sz="1100" kern="100">
                <a:solidFill>
                  <a:schemeClr val="tx2"/>
                </a:solidFill>
                <a:effectLst/>
                <a:latin typeface="Aptos" panose="020B0004020202020204" pitchFamily="34" charset="0"/>
                <a:ea typeface="Aptos" panose="020B0004020202020204" pitchFamily="34" charset="0"/>
                <a:cs typeface="Times New Roman" panose="02020603050405020304" pitchFamily="18" charset="0"/>
              </a:rPr>
              <a:t> Region-specific strategies may enhance engagement and loyalty by addressing regional preferences and shopping behaviors.</a:t>
            </a:r>
          </a:p>
          <a:p>
            <a:pPr marL="342900" marR="0" lvl="0" indent="-342900">
              <a:spcBef>
                <a:spcPts val="0"/>
              </a:spcBef>
              <a:spcAft>
                <a:spcPts val="800"/>
              </a:spcAft>
              <a:buFont typeface="+mj-lt"/>
              <a:buAutoNum type="arabicPeriod"/>
              <a:tabLst>
                <a:tab pos="457200" algn="l"/>
              </a:tabLst>
            </a:pPr>
            <a:r>
              <a:rPr lang="en-US" sz="1100" b="1" kern="100">
                <a:solidFill>
                  <a:schemeClr val="tx2"/>
                </a:solidFill>
                <a:effectLst/>
                <a:latin typeface="Aptos" panose="020B0004020202020204" pitchFamily="34" charset="0"/>
                <a:ea typeface="Aptos" panose="020B0004020202020204" pitchFamily="34" charset="0"/>
                <a:cs typeface="Times New Roman" panose="02020603050405020304" pitchFamily="18" charset="0"/>
              </a:rPr>
              <a:t>Product and Service Offerings:</a:t>
            </a:r>
            <a:r>
              <a:rPr lang="en-US" sz="1100" kern="100">
                <a:solidFill>
                  <a:schemeClr val="tx2"/>
                </a:solidFill>
                <a:effectLst/>
                <a:latin typeface="Aptos" panose="020B0004020202020204" pitchFamily="34" charset="0"/>
                <a:ea typeface="Aptos" panose="020B0004020202020204" pitchFamily="34" charset="0"/>
                <a:cs typeface="Times New Roman" panose="02020603050405020304" pitchFamily="18" charset="0"/>
              </a:rPr>
              <a:t> Understanding how different customer segments engage with products or services can lead to more relevant and appealing offerings.</a:t>
            </a:r>
          </a:p>
          <a:p>
            <a:pPr marL="0" marR="0">
              <a:spcBef>
                <a:spcPts val="0"/>
              </a:spcBef>
              <a:spcAft>
                <a:spcPts val="800"/>
              </a:spcAft>
            </a:pPr>
            <a:r>
              <a:rPr lang="en-US" sz="1100" kern="100">
                <a:solidFill>
                  <a:schemeClr val="tx2"/>
                </a:solidFill>
                <a:effectLst/>
                <a:latin typeface="Aptos" panose="020B0004020202020204" pitchFamily="34" charset="0"/>
                <a:ea typeface="Aptos" panose="020B0004020202020204" pitchFamily="34" charset="0"/>
                <a:cs typeface="Times New Roman" panose="02020603050405020304" pitchFamily="18" charset="0"/>
              </a:rPr>
              <a:t>By leveraging these insights, businesses can refine their marketing strategies, enhance customer satisfaction, and improve overall engagement and profitability.</a:t>
            </a:r>
          </a:p>
          <a:p>
            <a:endParaRPr lang="en-US" sz="1100">
              <a:solidFill>
                <a:schemeClr val="tx2"/>
              </a:solidFill>
            </a:endParaRPr>
          </a:p>
        </p:txBody>
      </p:sp>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Statistics">
            <a:extLst>
              <a:ext uri="{FF2B5EF4-FFF2-40B4-BE49-F238E27FC236}">
                <a16:creationId xmlns:a16="http://schemas.microsoft.com/office/drawing/2014/main" id="{1714E20B-583A-88B8-0078-7429DF0E574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25844190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17" name="Group 16">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15" name="Freeform: Shape 14">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2" name="Group 11">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3" name="Freeform: Shape 12">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a:extLst>
              <a:ext uri="{FF2B5EF4-FFF2-40B4-BE49-F238E27FC236}">
                <a16:creationId xmlns:a16="http://schemas.microsoft.com/office/drawing/2014/main" id="{4AA96685-ECF2-24B6-6BCF-C8036DFC8E49}"/>
              </a:ext>
            </a:extLst>
          </p:cNvPr>
          <p:cNvSpPr>
            <a:spLocks noGrp="1"/>
          </p:cNvSpPr>
          <p:nvPr>
            <p:ph type="title"/>
          </p:nvPr>
        </p:nvSpPr>
        <p:spPr>
          <a:xfrm>
            <a:off x="838199" y="1120676"/>
            <a:ext cx="7021513" cy="2308324"/>
          </a:xfrm>
        </p:spPr>
        <p:txBody>
          <a:bodyPr vert="horz" lIns="91440" tIns="45720" rIns="91440" bIns="45720" rtlCol="0" anchor="b">
            <a:normAutofit/>
          </a:bodyPr>
          <a:lstStyle/>
          <a:p>
            <a:r>
              <a:rPr lang="en-US" sz="7200" kern="1200">
                <a:solidFill>
                  <a:schemeClr val="bg1"/>
                </a:solidFill>
                <a:latin typeface="+mj-lt"/>
                <a:ea typeface="+mj-ea"/>
                <a:cs typeface="+mj-cs"/>
              </a:rPr>
              <a:t>Dashboard Link</a:t>
            </a:r>
          </a:p>
        </p:txBody>
      </p:sp>
      <p:sp>
        <p:nvSpPr>
          <p:cNvPr id="3" name="Content Placeholder 2">
            <a:extLst>
              <a:ext uri="{FF2B5EF4-FFF2-40B4-BE49-F238E27FC236}">
                <a16:creationId xmlns:a16="http://schemas.microsoft.com/office/drawing/2014/main" id="{33B7346B-7B87-6A26-0C95-BFEF294FF8B7}"/>
              </a:ext>
            </a:extLst>
          </p:cNvPr>
          <p:cNvSpPr>
            <a:spLocks noGrp="1"/>
          </p:cNvSpPr>
          <p:nvPr>
            <p:ph idx="1"/>
          </p:nvPr>
        </p:nvSpPr>
        <p:spPr>
          <a:xfrm>
            <a:off x="835024" y="3809999"/>
            <a:ext cx="7025753" cy="1012778"/>
          </a:xfrm>
        </p:spPr>
        <p:txBody>
          <a:bodyPr vert="horz" lIns="91440" tIns="45720" rIns="91440" bIns="45720" rtlCol="0">
            <a:normAutofit/>
          </a:bodyPr>
          <a:lstStyle/>
          <a:p>
            <a:pPr marL="0" indent="0">
              <a:buNone/>
            </a:pPr>
            <a:r>
              <a:rPr lang="en-US" sz="2400" dirty="0">
                <a:solidFill>
                  <a:schemeClr val="bg1"/>
                </a:solidFill>
              </a:rPr>
              <a:t>Click </a:t>
            </a:r>
            <a:r>
              <a:rPr lang="en-US" sz="2400" dirty="0">
                <a:solidFill>
                  <a:schemeClr val="bg1"/>
                </a:solidFill>
                <a:hlinkClick r:id="rId3"/>
              </a:rPr>
              <a:t>here</a:t>
            </a:r>
            <a:r>
              <a:rPr lang="en-US" sz="2400" dirty="0">
                <a:solidFill>
                  <a:schemeClr val="bg1"/>
                </a:solidFill>
              </a:rPr>
              <a:t> to access the dashboard </a:t>
            </a:r>
            <a:endParaRPr lang="en-US" sz="2400" kern="1200" dirty="0">
              <a:solidFill>
                <a:schemeClr val="bg1"/>
              </a:solidFill>
              <a:latin typeface="+mn-lt"/>
              <a:ea typeface="+mn-ea"/>
              <a:cs typeface="+mn-cs"/>
            </a:endParaRPr>
          </a:p>
        </p:txBody>
      </p:sp>
    </p:spTree>
    <p:extLst>
      <p:ext uri="{BB962C8B-B14F-4D97-AF65-F5344CB8AC3E}">
        <p14:creationId xmlns:p14="http://schemas.microsoft.com/office/powerpoint/2010/main" val="1273756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9B65B3-F740-800B-D387-FE8011D0835C}"/>
              </a:ext>
            </a:extLst>
          </p:cNvPr>
          <p:cNvSpPr>
            <a:spLocks noGrp="1"/>
          </p:cNvSpPr>
          <p:nvPr>
            <p:ph type="title"/>
          </p:nvPr>
        </p:nvSpPr>
        <p:spPr>
          <a:xfrm>
            <a:off x="804672" y="802955"/>
            <a:ext cx="4977976" cy="1454051"/>
          </a:xfrm>
        </p:spPr>
        <p:txBody>
          <a:bodyPr>
            <a:normAutofit/>
          </a:bodyPr>
          <a:lstStyle/>
          <a:p>
            <a:r>
              <a:rPr lang="en-US" sz="3600">
                <a:solidFill>
                  <a:schemeClr val="tx2"/>
                </a:solidFill>
              </a:rPr>
              <a:t>References</a:t>
            </a:r>
          </a:p>
        </p:txBody>
      </p:sp>
      <p:sp>
        <p:nvSpPr>
          <p:cNvPr id="3" name="Content Placeholder 2">
            <a:extLst>
              <a:ext uri="{FF2B5EF4-FFF2-40B4-BE49-F238E27FC236}">
                <a16:creationId xmlns:a16="http://schemas.microsoft.com/office/drawing/2014/main" id="{D4671A06-268D-29C5-90F0-981C6ED071EC}"/>
              </a:ext>
            </a:extLst>
          </p:cNvPr>
          <p:cNvSpPr>
            <a:spLocks noGrp="1"/>
          </p:cNvSpPr>
          <p:nvPr>
            <p:ph idx="1"/>
          </p:nvPr>
        </p:nvSpPr>
        <p:spPr>
          <a:xfrm>
            <a:off x="804672" y="2421682"/>
            <a:ext cx="4977578" cy="3639289"/>
          </a:xfrm>
        </p:spPr>
        <p:txBody>
          <a:bodyPr anchor="ctr">
            <a:normAutofit/>
          </a:bodyPr>
          <a:lstStyle/>
          <a:p>
            <a:r>
              <a:rPr lang="en-US" sz="1800" dirty="0" err="1">
                <a:solidFill>
                  <a:schemeClr val="tx2"/>
                </a:solidFill>
              </a:rPr>
              <a:t>Streamlit</a:t>
            </a:r>
            <a:r>
              <a:rPr lang="en-US" sz="1800" dirty="0">
                <a:solidFill>
                  <a:schemeClr val="tx2"/>
                </a:solidFill>
              </a:rPr>
              <a:t> Inc. (n.d.). </a:t>
            </a:r>
            <a:r>
              <a:rPr lang="en-US" sz="1800" i="1" dirty="0" err="1">
                <a:solidFill>
                  <a:schemeClr val="tx2"/>
                </a:solidFill>
              </a:rPr>
              <a:t>Streamlit</a:t>
            </a:r>
            <a:r>
              <a:rPr lang="en-US" sz="1800" i="1" dirty="0">
                <a:solidFill>
                  <a:schemeClr val="tx2"/>
                </a:solidFill>
              </a:rPr>
              <a:t> documentation</a:t>
            </a:r>
            <a:r>
              <a:rPr lang="en-US" sz="1800" dirty="0">
                <a:solidFill>
                  <a:schemeClr val="tx2"/>
                </a:solidFill>
              </a:rPr>
              <a:t>. Retrieved from </a:t>
            </a:r>
            <a:r>
              <a:rPr lang="en-US" sz="1800" dirty="0">
                <a:solidFill>
                  <a:schemeClr val="tx2"/>
                </a:solidFill>
                <a:hlinkClick r:id="rId2"/>
              </a:rPr>
              <a:t>https://docs.streamlit.io</a:t>
            </a:r>
            <a:endParaRPr lang="en-US" sz="1800" dirty="0">
              <a:solidFill>
                <a:schemeClr val="tx2"/>
              </a:solidFill>
            </a:endParaRPr>
          </a:p>
          <a:p>
            <a:r>
              <a:rPr lang="en-US" sz="1800" dirty="0" err="1">
                <a:solidFill>
                  <a:schemeClr val="tx2"/>
                </a:solidFill>
              </a:rPr>
              <a:t>Plotly</a:t>
            </a:r>
            <a:r>
              <a:rPr lang="en-US" sz="1800" dirty="0">
                <a:solidFill>
                  <a:schemeClr val="tx2"/>
                </a:solidFill>
              </a:rPr>
              <a:t> Inc. (n.d.). </a:t>
            </a:r>
            <a:r>
              <a:rPr lang="en-US" sz="1800" i="1" dirty="0" err="1">
                <a:solidFill>
                  <a:schemeClr val="tx2"/>
                </a:solidFill>
              </a:rPr>
              <a:t>Plotly</a:t>
            </a:r>
            <a:r>
              <a:rPr lang="en-US" sz="1800" i="1" dirty="0">
                <a:solidFill>
                  <a:schemeClr val="tx2"/>
                </a:solidFill>
              </a:rPr>
              <a:t> documentation</a:t>
            </a:r>
            <a:r>
              <a:rPr lang="en-US" sz="1800" dirty="0">
                <a:solidFill>
                  <a:schemeClr val="tx2"/>
                </a:solidFill>
              </a:rPr>
              <a:t>. Retrieved from </a:t>
            </a:r>
            <a:r>
              <a:rPr lang="en-US" sz="1800" dirty="0">
                <a:solidFill>
                  <a:schemeClr val="tx2"/>
                </a:solidFill>
                <a:hlinkClick r:id="rId3"/>
              </a:rPr>
              <a:t>https://plotly.com/python/</a:t>
            </a:r>
            <a:endParaRPr lang="en-US" sz="1800" dirty="0">
              <a:solidFill>
                <a:schemeClr val="tx2"/>
              </a:solidFill>
            </a:endParaRPr>
          </a:p>
          <a:p>
            <a:r>
              <a:rPr lang="en-US" sz="1800" dirty="0">
                <a:solidFill>
                  <a:schemeClr val="tx2"/>
                </a:solidFill>
              </a:rPr>
              <a:t>Statistical Solutions. (n.d.). </a:t>
            </a:r>
            <a:r>
              <a:rPr lang="en-US" sz="1800" i="1" dirty="0">
                <a:solidFill>
                  <a:schemeClr val="tx2"/>
                </a:solidFill>
              </a:rPr>
              <a:t>ANOVA - Analysis of Variance</a:t>
            </a:r>
            <a:r>
              <a:rPr lang="en-US" sz="1800" dirty="0">
                <a:solidFill>
                  <a:schemeClr val="tx2"/>
                </a:solidFill>
              </a:rPr>
              <a:t>. Retrieved from https://www.statisticalsolutions.net/anova-analysis-of-variance</a:t>
            </a:r>
          </a:p>
        </p:txBody>
      </p:sp>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Document">
            <a:extLst>
              <a:ext uri="{FF2B5EF4-FFF2-40B4-BE49-F238E27FC236}">
                <a16:creationId xmlns:a16="http://schemas.microsoft.com/office/drawing/2014/main" id="{6898D1E9-90C8-C402-EAFB-34F30AD9BE8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39091804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pageCurlDouble"/>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363</TotalTime>
  <Words>608</Words>
  <Application>Microsoft Office PowerPoint</Application>
  <PresentationFormat>Widescreen</PresentationFormat>
  <Paragraphs>67</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Aptos</vt:lpstr>
      <vt:lpstr>Aptos Display</vt:lpstr>
      <vt:lpstr>Arial</vt:lpstr>
      <vt:lpstr>Courier New</vt:lpstr>
      <vt:lpstr>Times New Roman</vt:lpstr>
      <vt:lpstr>Wingdings</vt:lpstr>
      <vt:lpstr>Office Theme</vt:lpstr>
      <vt:lpstr>Customer Behavior and Segmentation Analysis</vt:lpstr>
      <vt:lpstr>Introduction</vt:lpstr>
      <vt:lpstr>Data Processing Overview</vt:lpstr>
      <vt:lpstr>Customer Behavior and Segmentation Analysis Objectives </vt:lpstr>
      <vt:lpstr>Findings and Limitations </vt:lpstr>
      <vt:lpstr>Hypothesis Testing</vt:lpstr>
      <vt:lpstr>Summary and Implications</vt:lpstr>
      <vt:lpstr>Dashboard Link</vt:lpstr>
      <vt:lpstr>References</vt:lpstr>
      <vt:lpstr>Q &amp; 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Lester Abiniza</dc:creator>
  <cp:lastModifiedBy>Lester Abiniza</cp:lastModifiedBy>
  <cp:revision>5</cp:revision>
  <dcterms:created xsi:type="dcterms:W3CDTF">2024-09-10T14:35:17Z</dcterms:created>
  <dcterms:modified xsi:type="dcterms:W3CDTF">2024-09-11T19:23:43Z</dcterms:modified>
</cp:coreProperties>
</file>