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14-09-2024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altLang="en-GB" dirty="0" sz="2400" lang="en-US" err="1"/>
              <a:t>P</a:t>
            </a:r>
            <a:r>
              <a:rPr altLang="en-GB" dirty="0" sz="2400" lang="en-US" err="1"/>
              <a:t>a</a:t>
            </a:r>
            <a:r>
              <a:rPr altLang="en-GB" dirty="0" sz="2400" lang="en-US" err="1"/>
              <a:t>v</a:t>
            </a:r>
            <a:r>
              <a:rPr altLang="en-GB" dirty="0" sz="2400" lang="en-US" err="1"/>
              <a:t>i</a:t>
            </a:r>
            <a:r>
              <a:rPr altLang="en-GB" dirty="0" sz="2400" lang="en-US" err="1"/>
              <a:t>t</a:t>
            </a:r>
            <a:r>
              <a:rPr altLang="en-GB" dirty="0" sz="2400" lang="en-US" err="1"/>
              <a:t>h</a:t>
            </a:r>
            <a:r>
              <a:rPr altLang="en-GB" dirty="0" sz="2400" lang="en-US" err="1"/>
              <a:t>r</a:t>
            </a:r>
            <a:r>
              <a:rPr altLang="en-GB" dirty="0" sz="2400" lang="en-US" err="1"/>
              <a:t>a</a:t>
            </a:r>
            <a:r>
              <a:rPr altLang="en-GB" dirty="0" sz="2400" lang="en-US" err="1"/>
              <a:t> </a:t>
            </a:r>
            <a:r>
              <a:rPr altLang="en-GB" dirty="0" sz="2400" lang="en-US" err="1"/>
              <a:t>B</a:t>
            </a:r>
            <a:endParaRPr altLang="en-US" lang="zh-CN"/>
          </a:p>
          <a:p>
            <a:r>
              <a:rPr dirty="0" sz="2400" lang="en-US"/>
              <a:t>REGISTER NO: 312203</a:t>
            </a:r>
            <a:r>
              <a:rPr altLang="en-GB" dirty="0" sz="2400" lang="en-US"/>
              <a:t>0</a:t>
            </a:r>
            <a:r>
              <a:rPr altLang="en-GB" dirty="0" sz="2400" lang="en-US"/>
              <a:t>9</a:t>
            </a:r>
            <a:r>
              <a:rPr altLang="en-GB" dirty="0" sz="2400" lang="en-US"/>
              <a:t>1</a:t>
            </a:r>
            <a:endParaRPr altLang="en-US" lang="zh-CN"/>
          </a:p>
          <a:p>
            <a:r>
              <a:rPr dirty="0" sz="2400" lang="en-US"/>
              <a:t>DEPARTMENT: B.com(</a:t>
            </a:r>
            <a:r>
              <a:rPr altLang="en-GB" dirty="0" sz="2400" lang="en-US"/>
              <a:t>A</a:t>
            </a:r>
            <a:r>
              <a:rPr altLang="en-GB" dirty="0" sz="2400" lang="en-US"/>
              <a:t>&amp;</a:t>
            </a:r>
            <a:r>
              <a:rPr altLang="en-GB" dirty="0" sz="2400" lang="en-US"/>
              <a:t>F</a:t>
            </a:r>
            <a:r>
              <a:rPr dirty="0" sz="2400" lang="en-US"/>
              <a:t>)</a:t>
            </a:r>
            <a:endParaRPr altLang="en-US" lang="zh-CN"/>
          </a:p>
          <a:p>
            <a:r>
              <a:rPr dirty="0" sz="2400" lang="en-US"/>
              <a:t>COLLEGE: Asan memorial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itle 17"/>
          <p:cNvSpPr>
            <a:spLocks noGrp="1"/>
          </p:cNvSpPr>
          <p:nvPr>
            <p:ph type="title"/>
          </p:nvPr>
        </p:nvSpPr>
        <p:spPr>
          <a:xfrm>
            <a:off x="755332" y="385444"/>
            <a:ext cx="10681335" cy="723901"/>
          </a:xfrm>
        </p:spPr>
        <p:txBody>
          <a:bodyPr/>
          <a:p>
            <a:r>
              <a:rPr dirty="0" lang="en-IN"/>
              <a:t>MODELLING</a:t>
            </a:r>
          </a:p>
        </p:txBody>
      </p:sp>
      <p:sp>
        <p:nvSpPr>
          <p:cNvPr id="1048685" name="Text Placeholder 18"/>
          <p:cNvSpPr>
            <a:spLocks noGrp="1"/>
          </p:cNvSpPr>
          <p:nvPr>
            <p:ph type="body" idx="1"/>
          </p:nvPr>
        </p:nvSpPr>
        <p:spPr>
          <a:xfrm>
            <a:off x="609600" y="2286000"/>
            <a:ext cx="8305800" cy="3200400"/>
          </a:xfrm>
        </p:spPr>
        <p:txBody>
          <a:bodyPr/>
          <a:p>
            <a:pPr indent="-285750" marL="285750">
              <a:buFont typeface="Wingdings" panose="05000000000000000000" pitchFamily="2" charset="2"/>
              <a:buChar char="Ø"/>
            </a:pPr>
            <a:r>
              <a:rPr dirty="0" sz="2400" lang="en-IN"/>
              <a:t>Downloaded employees data sheets from Kaggle</a:t>
            </a:r>
          </a:p>
          <a:p>
            <a:pPr indent="-285750" marL="285750">
              <a:buFont typeface="Wingdings" panose="05000000000000000000" pitchFamily="2" charset="2"/>
              <a:buChar char="Ø"/>
            </a:pPr>
            <a:r>
              <a:rPr dirty="0" sz="2400" lang="en-IN"/>
              <a:t>Selected 20 datasets in the downloaded data sheets and created a new data sheets</a:t>
            </a:r>
          </a:p>
          <a:p>
            <a:pPr indent="-285750" marL="285750">
              <a:buFont typeface="Wingdings" panose="05000000000000000000" pitchFamily="2" charset="2"/>
              <a:buChar char="Ø"/>
            </a:pPr>
            <a:r>
              <a:rPr dirty="0" sz="2400" lang="en-IN"/>
              <a:t>Highlighted the features used in the data sheet</a:t>
            </a:r>
          </a:p>
          <a:p>
            <a:pPr indent="-285750" marL="285750">
              <a:buFont typeface="Wingdings" panose="05000000000000000000" pitchFamily="2" charset="2"/>
              <a:buChar char="Ø"/>
            </a:pPr>
            <a:r>
              <a:rPr dirty="0" sz="2400" lang="en-IN"/>
              <a:t>Select the employee performance and done the eligibility status</a:t>
            </a:r>
          </a:p>
          <a:p>
            <a:pPr indent="-285750" marL="285750">
              <a:buFont typeface="Wingdings" panose="05000000000000000000" pitchFamily="2" charset="2"/>
              <a:buChar char="Ø"/>
            </a:pPr>
            <a:r>
              <a:rPr dirty="0" sz="2400" lang="en-IN"/>
              <a:t>Create the pivot column and created pie chart and bar graph</a:t>
            </a:r>
          </a:p>
          <a:p>
            <a:pPr indent="-285750" marL="285750">
              <a:buFont typeface="Wingdings" panose="05000000000000000000" pitchFamily="2" charset="2"/>
              <a:buChar char="Ø"/>
            </a:pPr>
            <a:r>
              <a:rPr dirty="0" sz="2400" lang="en-IN"/>
              <a:t>Made analysis using the bar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object 2"/>
          <p:cNvPicPr>
            <a:picLocks/>
          </p:cNvPicPr>
          <p:nvPr/>
        </p:nvPicPr>
        <p:blipFill>
          <a:blip xmlns:r="http://schemas.openxmlformats.org/officeDocument/2006/relationships" r:embed="rId2" cstate="print"/>
          <a:stretch>
            <a:fillRect/>
          </a:stretch>
        </p:blipFill>
        <p:spPr>
          <a:xfrm>
            <a:off x="755332" y="1981200"/>
            <a:ext cx="3894268" cy="3297413"/>
          </a:xfrm>
          <a:prstGeom prst="rect"/>
        </p:spPr>
      </p:pic>
      <p:pic>
        <p:nvPicPr>
          <p:cNvPr id="2097170" name="object 5"/>
          <p:cNvPicPr>
            <a:picLocks/>
          </p:cNvPicPr>
          <p:nvPr/>
        </p:nvPicPr>
        <p:blipFill>
          <a:blip xmlns:r="http://schemas.openxmlformats.org/officeDocument/2006/relationships" r:embed="rId3" cstate="print"/>
          <a:stretch>
            <a:fillRect/>
          </a:stretch>
        </p:blipFill>
        <p:spPr>
          <a:xfrm>
            <a:off x="5251624" y="3048000"/>
            <a:ext cx="4282901" cy="159322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Placeholder 2"/>
          <p:cNvSpPr>
            <a:spLocks noGrp="1"/>
          </p:cNvSpPr>
          <p:nvPr>
            <p:ph type="body" idx="1"/>
          </p:nvPr>
        </p:nvSpPr>
        <p:spPr>
          <a:xfrm>
            <a:off x="609600" y="2514600"/>
            <a:ext cx="8610600" cy="3581400"/>
          </a:xfrm>
        </p:spPr>
        <p:txBody>
          <a:bodyPr/>
          <a:p>
            <a:r>
              <a:rPr dirty="0" sz="2400" lang="en-IN"/>
              <a:t>In conclusion, effective employee performance management is essential for both individual and organizational success. It ensures that employees are meeting expectations, contributing to the company’s goals and continuously developing skills their regular performance evaluations not only drive motivation and productivity but also enable informed decisions regarding promotions, compensation, and career development ultimately, a strong focus on employee performance leads to a more engaged, efficient, and successful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8"/>
          <p:cNvSpPr>
            <a:spLocks noGrp="1"/>
          </p:cNvSpPr>
          <p:nvPr>
            <p:ph type="body" idx="1"/>
          </p:nvPr>
        </p:nvSpPr>
        <p:spPr>
          <a:xfrm>
            <a:off x="609600" y="1577340"/>
            <a:ext cx="10972800" cy="2667001"/>
          </a:xfrm>
        </p:spPr>
        <p:txBody>
          <a:bodyPr/>
          <a:p>
            <a:r>
              <a:rPr dirty="0" lang="en-IN"/>
              <a:t>   Employee performance evaluations are conducted to:</a:t>
            </a:r>
          </a:p>
          <a:p>
            <a:endParaRPr dirty="0" lang="en-IN"/>
          </a:p>
          <a:p>
            <a:pPr indent="-285750" marL="285750">
              <a:buFont typeface="Wingdings" panose="05000000000000000000" pitchFamily="2" charset="2"/>
              <a:buChar char="v"/>
            </a:pPr>
            <a:r>
              <a:rPr dirty="0" lang="en-IN"/>
              <a:t>    Measure job performance.</a:t>
            </a:r>
          </a:p>
          <a:p>
            <a:pPr indent="-285750" marL="285750">
              <a:buFont typeface="Wingdings" panose="05000000000000000000" pitchFamily="2" charset="2"/>
              <a:buChar char="v"/>
            </a:pPr>
            <a:r>
              <a:rPr dirty="0" lang="en-IN"/>
              <a:t>    Provide feedback and development</a:t>
            </a:r>
          </a:p>
          <a:p>
            <a:pPr indent="-285750" marL="285750">
              <a:buFont typeface="Wingdings" panose="05000000000000000000" pitchFamily="2" charset="2"/>
              <a:buChar char="v"/>
            </a:pPr>
            <a:r>
              <a:rPr dirty="0" lang="en-IN"/>
              <a:t>     Align goals with company objectives</a:t>
            </a:r>
          </a:p>
          <a:p>
            <a:pPr indent="-285750" marL="285750">
              <a:buFont typeface="Wingdings" panose="05000000000000000000" pitchFamily="2" charset="2"/>
              <a:buChar char="v"/>
            </a:pPr>
            <a:r>
              <a:rPr dirty="0" lang="en-IN"/>
              <a:t>     Inform compensation decisions.</a:t>
            </a:r>
          </a:p>
          <a:p>
            <a:pPr indent="-285750" marL="285750">
              <a:buFont typeface="Wingdings" panose="05000000000000000000" pitchFamily="2" charset="2"/>
              <a:buChar char="v"/>
            </a:pPr>
            <a:r>
              <a:rPr dirty="0" lang="en-IN"/>
              <a:t>     Motivate employees.</a:t>
            </a:r>
          </a:p>
          <a:p>
            <a:pPr indent="-285750" marL="285750">
              <a:buFont typeface="Wingdings" panose="05000000000000000000" pitchFamily="2" charset="2"/>
              <a:buChar char="v"/>
            </a:pPr>
            <a:r>
              <a:rPr dirty="0" lang="en-IN"/>
              <a:t>     Offers legal protection.</a:t>
            </a:r>
          </a:p>
          <a:p>
            <a:pPr indent="-285750" marL="285750">
              <a:buFont typeface="Wingdings" panose="05000000000000000000" pitchFamily="2" charset="2"/>
              <a:buChar char="v"/>
            </a:pPr>
            <a:r>
              <a:rPr dirty="0" lang="en-IN"/>
              <a:t>     Aid in succession planning.</a:t>
            </a:r>
          </a:p>
          <a:p>
            <a:pPr indent="-285750" marL="285750">
              <a:buFont typeface="Wingdings" panose="05000000000000000000" pitchFamily="2" charset="2"/>
              <a:buChar char="v"/>
            </a:pPr>
            <a:r>
              <a:rPr dirty="0" lang="en-IN"/>
              <a:t>     Identify training.</a:t>
            </a: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7239000" y="44068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9" name="Text Placeholder 8"/>
          <p:cNvSpPr>
            <a:spLocks noGrp="1"/>
          </p:cNvSpPr>
          <p:nvPr>
            <p:ph type="body" idx="1"/>
          </p:nvPr>
        </p:nvSpPr>
        <p:spPr>
          <a:xfrm>
            <a:off x="676275" y="2525794"/>
            <a:ext cx="8229600" cy="3200400"/>
          </a:xfrm>
        </p:spPr>
        <p:txBody>
          <a:bodyPr/>
          <a:p>
            <a:r>
              <a:rPr dirty="0" sz="2400" lang="en-IN"/>
              <a:t>    Employee performance refers to how well an employee </a:t>
            </a:r>
            <a:r>
              <a:rPr dirty="0" sz="2400" lang="en-IN" err="1"/>
              <a:t>fullfill</a:t>
            </a:r>
            <a:r>
              <a:rPr dirty="0" sz="2400" lang="en-IN"/>
              <a:t> their job </a:t>
            </a:r>
            <a:r>
              <a:rPr dirty="0" sz="2400" lang="en-IN" err="1"/>
              <a:t>duites</a:t>
            </a:r>
            <a:r>
              <a:rPr dirty="0" sz="2400" lang="en-IN"/>
              <a:t> and contributes to organisational goals. It involves measuring productivity, quality of work, efficiency, and overall contribution. Evaluation employees performance helps identify strengths and areas for improvement, guides development and ensures alignment with company objectives. Effectives performances management leads to motivated employees, better organisational outcomes, and a clear path for growth and development.  </a:t>
            </a:r>
          </a:p>
        </p:txBody>
      </p:sp>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2"/>
          <p:cNvPicPr>
            <a:picLocks/>
          </p:cNvPicPr>
          <p:nvPr/>
        </p:nvPicPr>
        <p:blipFill>
          <a:blip xmlns:r="http://schemas.openxmlformats.org/officeDocument/2006/relationships" r:embed="rId2" cstate="print"/>
          <a:stretch>
            <a:fillRect/>
          </a:stretch>
        </p:blipFill>
        <p:spPr>
          <a:xfrm>
            <a:off x="2659933" y="1857375"/>
            <a:ext cx="3703916" cy="446915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576386" y="1610754"/>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0" name="Text Placeholder 7"/>
          <p:cNvSpPr>
            <a:spLocks noGrp="1"/>
          </p:cNvSpPr>
          <p:nvPr>
            <p:ph type="body" idx="1"/>
          </p:nvPr>
        </p:nvSpPr>
        <p:spPr>
          <a:xfrm>
            <a:off x="2924173" y="1577340"/>
            <a:ext cx="6610351" cy="2133600"/>
          </a:xfrm>
        </p:spPr>
        <p:txBody>
          <a:bodyPr/>
          <a:p>
            <a:endParaRPr dirty="0" lang="en-IN"/>
          </a:p>
          <a:p>
            <a:endParaRPr dirty="0" lang="en-IN"/>
          </a:p>
          <a:p>
            <a:endParaRPr dirty="0" lang="en-IN"/>
          </a:p>
          <a:p>
            <a:r>
              <a:rPr dirty="0" lang="en-IN"/>
              <a:t>                                  Conditional formatting using       </a:t>
            </a:r>
          </a:p>
          <a:p>
            <a:r>
              <a:rPr dirty="0" lang="en-IN"/>
              <a:t>                                 IFS(G10&gt;1,”Applicable”,G10&gt;=1”Not Applicable</a:t>
            </a:r>
          </a:p>
          <a:p>
            <a:r>
              <a:rPr dirty="0" lang="en-IN"/>
              <a:t>                                 “,G10=1,”Perfect”)</a:t>
            </a:r>
          </a:p>
          <a:p>
            <a:r>
              <a:rPr dirty="0" lang="en-IN"/>
              <a:t>                                 Usage of pivot table, pie chart and bar graph</a:t>
            </a:r>
          </a:p>
          <a:p>
            <a:r>
              <a:rPr dirty="0" lang="en-IN"/>
              <a:t> </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Text Placeholder 2"/>
          <p:cNvSpPr>
            <a:spLocks noGrp="1"/>
          </p:cNvSpPr>
          <p:nvPr>
            <p:ph type="body" idx="1"/>
          </p:nvPr>
        </p:nvSpPr>
        <p:spPr>
          <a:xfrm>
            <a:off x="609600" y="1600200"/>
            <a:ext cx="10972800" cy="3200400"/>
          </a:xfrm>
        </p:spPr>
        <p:txBody>
          <a:bodyPr/>
          <a:p>
            <a:pPr indent="-342900" marL="342900">
              <a:buFont typeface="+mj-lt"/>
              <a:buAutoNum type="arabicPeriod"/>
            </a:pPr>
            <a:r>
              <a:rPr dirty="0" lang="en-IN"/>
              <a:t>Downloaded employees data set using- Kaggle </a:t>
            </a:r>
          </a:p>
          <a:p>
            <a:pPr indent="-342900" marL="342900">
              <a:buFont typeface="+mj-lt"/>
              <a:buAutoNum type="arabicPeriod"/>
            </a:pPr>
            <a:r>
              <a:rPr dirty="0" lang="en-IN"/>
              <a:t>Features used :   </a:t>
            </a:r>
          </a:p>
          <a:p>
            <a:pPr indent="-285750" marL="285750">
              <a:buFont typeface="Wingdings" panose="05000000000000000000" pitchFamily="2" charset="2"/>
              <a:buChar char="ü"/>
            </a:pPr>
            <a:r>
              <a:rPr dirty="0" lang="en-IN"/>
              <a:t> Emp ID </a:t>
            </a:r>
          </a:p>
          <a:p>
            <a:pPr indent="-285750" marL="285750">
              <a:buFont typeface="Wingdings" panose="05000000000000000000" pitchFamily="2" charset="2"/>
              <a:buChar char="ü"/>
            </a:pPr>
            <a:r>
              <a:rPr dirty="0" lang="en-IN"/>
              <a:t>Name</a:t>
            </a:r>
          </a:p>
          <a:p>
            <a:pPr indent="-285750" marL="285750">
              <a:buFont typeface="Wingdings" panose="05000000000000000000" pitchFamily="2" charset="2"/>
              <a:buChar char="ü"/>
            </a:pPr>
            <a:r>
              <a:rPr dirty="0" lang="en-IN"/>
              <a:t>Gender</a:t>
            </a:r>
          </a:p>
          <a:p>
            <a:pPr indent="-285750" marL="285750">
              <a:buFont typeface="Wingdings" panose="05000000000000000000" pitchFamily="2" charset="2"/>
              <a:buChar char="ü"/>
            </a:pPr>
            <a:r>
              <a:rPr dirty="0" lang="en-IN"/>
              <a:t>Department</a:t>
            </a:r>
          </a:p>
          <a:p>
            <a:pPr indent="-285750" marL="285750">
              <a:buFont typeface="Wingdings" panose="05000000000000000000" pitchFamily="2" charset="2"/>
              <a:buChar char="ü"/>
            </a:pPr>
            <a:r>
              <a:rPr dirty="0" lang="en-IN"/>
              <a:t>Salary </a:t>
            </a:r>
          </a:p>
          <a:p>
            <a:pPr indent="-285750" marL="285750">
              <a:buFont typeface="Wingdings" panose="05000000000000000000" pitchFamily="2" charset="2"/>
              <a:buChar char="ü"/>
            </a:pPr>
            <a:r>
              <a:rPr dirty="0" lang="en-IN"/>
              <a:t>Start Date </a:t>
            </a:r>
          </a:p>
          <a:p>
            <a:pPr indent="-285750" marL="285750">
              <a:buFont typeface="Wingdings" panose="05000000000000000000" pitchFamily="2" charset="2"/>
              <a:buChar char="ü"/>
            </a:pPr>
            <a:r>
              <a:rPr dirty="0" lang="en-IN"/>
              <a:t>FTE</a:t>
            </a:r>
          </a:p>
          <a:p>
            <a:pPr indent="-285750" marL="285750">
              <a:buFont typeface="Wingdings" panose="05000000000000000000" pitchFamily="2" charset="2"/>
              <a:buChar char="ü"/>
            </a:pPr>
            <a:r>
              <a:rPr dirty="0" lang="en-IN"/>
              <a:t>Employee type</a:t>
            </a:r>
          </a:p>
          <a:p>
            <a:pPr indent="-285750" marL="285750">
              <a:buFont typeface="Wingdings" panose="05000000000000000000" pitchFamily="2" charset="2"/>
              <a:buChar char="ü"/>
            </a:pPr>
            <a:r>
              <a:rPr dirty="0" lang="en-IN"/>
              <a:t>Work location</a:t>
            </a:r>
          </a:p>
          <a:p>
            <a:pPr indent="-285750" marL="285750">
              <a:buFont typeface="Wingdings" panose="05000000000000000000" pitchFamily="2" charset="2"/>
              <a:buChar char="ü"/>
            </a:pPr>
            <a:r>
              <a:rPr dirty="0" lang="en-IN"/>
              <a:t>Eligibility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8763000" y="66643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276225" y="1943100"/>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62200"/>
            <a:ext cx="6334125" cy="1844041"/>
          </a:xfrm>
          <a:prstGeom prst="rect"/>
          <a:noFill/>
        </p:spPr>
        <p:txBody>
          <a:bodyPr rtlCol="0" wrap="square">
            <a:spAutoFit/>
          </a:bodyPr>
          <a:p>
            <a:pPr algn="l"/>
            <a:r>
              <a:rPr b="0" dirty="0" i="0" lang="en-US">
                <a:solidFill>
                  <a:srgbClr val="0D0D0D"/>
                </a:solidFill>
                <a:effectLst/>
                <a:latin typeface="Times New Roman" panose="02020603050405020304" pitchFamily="18" charset="0"/>
                <a:cs typeface="Times New Roman" panose="02020603050405020304" pitchFamily="18" charset="0"/>
              </a:rPr>
              <a:t>IFS(G10&gt;1,”Applicable” , G10&gt;=1,”Not applicable”,G10=1,”perfect”)</a:t>
            </a:r>
          </a:p>
          <a:p>
            <a:pPr algn="l"/>
            <a:r>
              <a:rPr dirty="0" lang="en-US">
                <a:solidFill>
                  <a:srgbClr val="0D0D0D"/>
                </a:solidFill>
                <a:latin typeface="Times New Roman" panose="02020603050405020304" pitchFamily="18" charset="0"/>
                <a:cs typeface="Times New Roman" panose="02020603050405020304" pitchFamily="18" charset="0"/>
              </a:rPr>
              <a:t>Pivot table, pie chart and paragraph</a:t>
            </a:r>
          </a:p>
          <a:p>
            <a:pPr algn="l"/>
            <a:r>
              <a:rPr b="0" dirty="0" i="0" lang="en-US">
                <a:solidFill>
                  <a:srgbClr val="0D0D0D"/>
                </a:solidFill>
                <a:effectLst/>
                <a:latin typeface="Times New Roman" panose="02020603050405020304" pitchFamily="18" charset="0"/>
                <a:cs typeface="Times New Roman" panose="02020603050405020304" pitchFamily="18" charset="0"/>
              </a:rPr>
              <a:t>Highlighting the features</a:t>
            </a:r>
          </a:p>
          <a:p>
            <a:pPr algn="l"/>
            <a:r>
              <a:rPr dirty="0" lang="en-US">
                <a:solidFill>
                  <a:srgbClr val="0D0D0D"/>
                </a:solidFill>
                <a:latin typeface="Times New Roman" panose="02020603050405020304" pitchFamily="18" charset="0"/>
                <a:cs typeface="Times New Roman" panose="02020603050405020304" pitchFamily="18" charset="0"/>
              </a:rPr>
              <a:t>Interpreting the salary of each individuals.</a:t>
            </a:r>
            <a:endParaRPr b="0" dirty="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Jayasudha R</cp:lastModifiedBy>
  <dcterms:created xsi:type="dcterms:W3CDTF">2024-03-29T04:07:22Z</dcterms:created>
  <dcterms:modified xsi:type="dcterms:W3CDTF">2024-10-25T09:00:27Z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414167430cc044a7a643b819a72a1e56</vt:lpwstr>
  </property>
</Properties>
</file>