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797675" cy="9926638"/>
  <p:embeddedFontLst>
    <p:embeddedFont>
      <p:font typeface="Palatino Linotype" panose="020405020505050303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4f0GpGKGeFB60wbxvieeTRiTV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61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32" y="64"/>
      </p:cViewPr>
      <p:guideLst>
        <p:guide orient="horz" pos="3125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520" y="9239"/>
            <a:ext cx="2944342" cy="46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700" tIns="0" rIns="1870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853" y="9239"/>
            <a:ext cx="2944342" cy="46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700" tIns="0" rIns="1870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1520" y="9450862"/>
            <a:ext cx="2944342" cy="46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700" tIns="0" rIns="18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854853" y="9450862"/>
            <a:ext cx="2944342" cy="46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700" tIns="0" rIns="187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00" tIns="45225" rIns="92000" bIns="452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908992" y="4726971"/>
            <a:ext cx="4979692" cy="4488313"/>
          </a:xfrm>
          <a:prstGeom prst="rect">
            <a:avLst/>
          </a:prstGeom>
        </p:spPr>
        <p:txBody>
          <a:bodyPr spcFirstLastPara="1" wrap="square" lIns="92000" tIns="45225" rIns="92000" bIns="452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860425"/>
            <a:ext cx="4633913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>
  <p:cSld name="제목 슬라이드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1138" y="152400"/>
            <a:ext cx="231775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457200" y="163513"/>
            <a:ext cx="804389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Sogang University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1898650" y="3657600"/>
            <a:ext cx="5029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68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539750" y="1268413"/>
            <a:ext cx="801846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35280" algn="l">
              <a:spcBef>
                <a:spcPts val="720"/>
              </a:spcBef>
              <a:spcAft>
                <a:spcPts val="0"/>
              </a:spcAft>
              <a:buSzPts val="1680"/>
              <a:buFont typeface="Dotum"/>
              <a:buChar char="■"/>
              <a:defRPr/>
            </a:lvl1pPr>
            <a:lvl2pPr marL="914400" lvl="1" indent="-308610" algn="l">
              <a:spcBef>
                <a:spcPts val="54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◆"/>
              <a:defRPr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10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35280" algn="l">
              <a:spcBef>
                <a:spcPts val="720"/>
              </a:spcBef>
              <a:spcAft>
                <a:spcPts val="0"/>
              </a:spcAft>
              <a:buSzPts val="1680"/>
              <a:buChar char="■"/>
              <a:defRPr sz="2400"/>
            </a:lvl1pPr>
            <a:lvl2pPr marL="914400" lvl="1" indent="-317500" algn="l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◆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35280" algn="l">
              <a:spcBef>
                <a:spcPts val="720"/>
              </a:spcBef>
              <a:spcAft>
                <a:spcPts val="0"/>
              </a:spcAft>
              <a:buSzPts val="1680"/>
              <a:buChar char="■"/>
              <a:defRPr sz="2400"/>
            </a:lvl1pPr>
            <a:lvl2pPr marL="914400" lvl="1" indent="-317500" algn="l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◆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311150" y="427038"/>
            <a:ext cx="8521700" cy="6143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290513" y="428625"/>
            <a:ext cx="546100" cy="614363"/>
          </a:xfrm>
          <a:prstGeom prst="rect">
            <a:avLst/>
          </a:prstGeom>
          <a:gradFill>
            <a:gsLst>
              <a:gs pos="0">
                <a:srgbClr val="910017"/>
              </a:gs>
              <a:gs pos="100000">
                <a:srgbClr val="FC0128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539750" y="1268413"/>
            <a:ext cx="801846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35280" algn="l" rtl="0">
              <a:spcBef>
                <a:spcPts val="720"/>
              </a:spcBef>
              <a:spcAft>
                <a:spcPts val="0"/>
              </a:spcAft>
              <a:buClr>
                <a:srgbClr val="FC0128"/>
              </a:buClr>
              <a:buSzPts val="1680"/>
              <a:buFont typeface="Dotum"/>
              <a:buChar char="■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6390" algn="l" rtl="0">
              <a:spcBef>
                <a:spcPts val="66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FF0033"/>
              </a:buClr>
              <a:buSzPts val="90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8"/>
          <p:cNvSpPr txBox="1"/>
          <p:nvPr/>
        </p:nvSpPr>
        <p:spPr>
          <a:xfrm>
            <a:off x="452438" y="6540500"/>
            <a:ext cx="2619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Sogang University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" name="Google Shape;17;p18"/>
          <p:cNvCxnSpPr/>
          <p:nvPr/>
        </p:nvCxnSpPr>
        <p:spPr>
          <a:xfrm>
            <a:off x="280988" y="6477000"/>
            <a:ext cx="8582025" cy="0"/>
          </a:xfrm>
          <a:prstGeom prst="straightConnector1">
            <a:avLst/>
          </a:prstGeom>
          <a:noFill/>
          <a:ln w="28575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cut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661194" y="1428736"/>
            <a:ext cx="7821613" cy="1447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dk1"/>
                </a:solidFill>
              </a:rPr>
              <a:t>자료구조 </a:t>
            </a:r>
            <a:endParaRPr lang="en-US" altLang="ko-KR" sz="40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dk1"/>
                </a:solidFill>
              </a:rPr>
              <a:t>과제</a:t>
            </a:r>
            <a:r>
              <a:rPr lang="en-US" altLang="ko-KR" sz="4000" b="1" dirty="0">
                <a:solidFill>
                  <a:schemeClr val="dk1"/>
                </a:solidFill>
              </a:rPr>
              <a:t>0: 2048</a:t>
            </a:r>
            <a:b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1"/>
          <p:cNvCxnSpPr/>
          <p:nvPr/>
        </p:nvCxnSpPr>
        <p:spPr>
          <a:xfrm>
            <a:off x="357158" y="1285860"/>
            <a:ext cx="8429684" cy="1588"/>
          </a:xfrm>
          <a:prstGeom prst="straightConnector1">
            <a:avLst/>
          </a:prstGeom>
          <a:solidFill>
            <a:schemeClr val="lt1"/>
          </a:solidFill>
          <a:ln w="730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1"/>
          <p:cNvCxnSpPr/>
          <p:nvPr/>
        </p:nvCxnSpPr>
        <p:spPr>
          <a:xfrm>
            <a:off x="357158" y="3214686"/>
            <a:ext cx="8429684" cy="1588"/>
          </a:xfrm>
          <a:prstGeom prst="straightConnector1">
            <a:avLst/>
          </a:prstGeom>
          <a:solidFill>
            <a:schemeClr val="lt1"/>
          </a:solidFill>
          <a:ln w="730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00" cy="2859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1196752"/>
            <a:ext cx="6414224" cy="348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539552" y="4509120"/>
            <a:ext cx="8496944" cy="154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하지만,  과정 1을 진행 할 때 </a:t>
            </a:r>
            <a:r>
              <a:rPr lang="en-US" sz="2000">
                <a:solidFill>
                  <a:srgbClr val="FF0000"/>
                </a:solidFill>
              </a:rPr>
              <a:t>한 번 뭉친 블록은 과정 2를 진행하기 전까지 다시 뭉쳐질 수 없기 때문에 </a:t>
            </a:r>
            <a:r>
              <a:rPr lang="en-US" sz="2000">
                <a:solidFill>
                  <a:srgbClr val="00B050"/>
                </a:solidFill>
              </a:rPr>
              <a:t>뭉쳐진 블록과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다른 블록의 숫자</a:t>
            </a:r>
            <a:r>
              <a:rPr lang="en-US" sz="2000"/>
              <a:t>가 동일하더라도 두 블록을 뭉칠 수 없다. 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위 그림은 오른쪽 키를 한 번 눌렀을 때 첫 번째 행의 블록들이 2-2-2-2가 0-0-4-4로 변하고, 4행 2열에 블록 4가 생성 된 예제이다.</a:t>
            </a:r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539751" y="1268413"/>
            <a:ext cx="374421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>
                <a:solidFill>
                  <a:srgbClr val="00B050"/>
                </a:solidFill>
              </a:rPr>
              <a:t> 다시 말해서, 과정 1을 한 번 진행 할 때 3개~4개의 블록이 한꺼번에 뭉쳐지지는 않는다. </a:t>
            </a:r>
            <a:endParaRPr sz="200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 예를 들어, 4-4-4-4 이렇게 되어 있거나 4-4-8 이렇게 되어 있을 때 뭉치면 8-8로 되고 바로 16으로 되지는 않는다. 물론 8-8로 된 상태에서 한 번 더 뭉치면 16으로 된다.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 즉, 4-4-4-4나 4-4-8 이렇게 된 것을 16으로 뭉치려면 사용자가 두 번 입력 키를 눌러야 한다.</a:t>
            </a:r>
            <a:endParaRPr sz="2000"/>
          </a:p>
          <a:p>
            <a:pPr marL="285750" lvl="0" indent="-1968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None/>
            </a:pPr>
            <a:endParaRPr sz="2000"/>
          </a:p>
        </p:txBody>
      </p:sp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lang="en-US" dirty="0"/>
          </a:p>
        </p:txBody>
      </p:sp>
      <p:sp>
        <p:nvSpPr>
          <p:cNvPr id="126" name="Google Shape;126;p11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4715" y="1700530"/>
            <a:ext cx="19621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3721" y="1586508"/>
            <a:ext cx="15716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2974" y="3587369"/>
            <a:ext cx="19335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19900" y="3645024"/>
            <a:ext cx="20574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"/>
          <p:cNvSpPr txBox="1"/>
          <p:nvPr/>
        </p:nvSpPr>
        <p:spPr>
          <a:xfrm>
            <a:off x="4793519" y="3101527"/>
            <a:ext cx="11977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초기상태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6602035" y="3101527"/>
            <a:ext cx="18549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오른쪽으로 이동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4799603" y="5021354"/>
            <a:ext cx="12490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위로 이동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6557938" y="5027434"/>
            <a:ext cx="18990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오른쪽으로 이동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539750" y="1268413"/>
            <a:ext cx="801846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80"/>
              <a:buFont typeface="Dotum"/>
              <a:buChar char="■"/>
            </a:pPr>
            <a:r>
              <a:rPr lang="en-US" dirty="0"/>
              <a:t>본 </a:t>
            </a:r>
            <a:r>
              <a:rPr lang="ko-KR" altLang="en-US" dirty="0"/>
              <a:t>과제</a:t>
            </a:r>
            <a:r>
              <a:rPr lang="en-US" dirty="0"/>
              <a:t>는 </a:t>
            </a:r>
            <a:r>
              <a:rPr lang="en-US" dirty="0" err="1"/>
              <a:t>아래와</a:t>
            </a:r>
            <a:r>
              <a:rPr lang="en-US" dirty="0"/>
              <a:t> </a:t>
            </a: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dirty="0" err="1"/>
              <a:t>조건</a:t>
            </a:r>
            <a:r>
              <a:rPr lang="en-US" dirty="0"/>
              <a:t> </a:t>
            </a:r>
            <a:r>
              <a:rPr lang="en-US" dirty="0" err="1"/>
              <a:t>하에서</a:t>
            </a:r>
            <a:r>
              <a:rPr lang="en-US" dirty="0"/>
              <a:t> </a:t>
            </a:r>
            <a:r>
              <a:rPr lang="en-US" dirty="0" err="1"/>
              <a:t>작성한다</a:t>
            </a:r>
            <a:r>
              <a:rPr lang="en-US" dirty="0"/>
              <a:t>.</a:t>
            </a:r>
            <a:endParaRPr dirty="0"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 dirty="0" err="1"/>
              <a:t>조건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b="1" dirty="0"/>
              <a:t>C</a:t>
            </a:r>
            <a:r>
              <a:rPr lang="ko-KR" altLang="en-US" b="1" dirty="0"/>
              <a:t>언어</a:t>
            </a:r>
            <a:r>
              <a:rPr lang="ko-KR" altLang="en-US" dirty="0"/>
              <a:t>로 작성하며</a:t>
            </a:r>
            <a:r>
              <a:rPr lang="en-US" altLang="ko-KR" dirty="0"/>
              <a:t>, </a:t>
            </a:r>
            <a:r>
              <a:rPr lang="en-US" b="1" dirty="0" err="1"/>
              <a:t>cspro</a:t>
            </a:r>
            <a:r>
              <a:rPr lang="en-US" b="1" dirty="0"/>
              <a:t> </a:t>
            </a:r>
            <a:r>
              <a:rPr lang="en-US" b="1" dirty="0" err="1"/>
              <a:t>서버</a:t>
            </a:r>
            <a:r>
              <a:rPr lang="en-US" b="1" dirty="0"/>
              <a:t> </a:t>
            </a:r>
            <a:r>
              <a:rPr lang="en-US" b="1" dirty="0" err="1"/>
              <a:t>상에서</a:t>
            </a:r>
            <a:r>
              <a:rPr lang="en-US" b="1" dirty="0"/>
              <a:t> </a:t>
            </a:r>
            <a:r>
              <a:rPr lang="en-US" b="1" dirty="0" err="1"/>
              <a:t>compilable</a:t>
            </a:r>
            <a:r>
              <a:rPr lang="en-US" b="1" dirty="0"/>
              <a:t> and runnable</a:t>
            </a:r>
            <a:r>
              <a:rPr lang="ko-KR" altLang="en-US" b="1" dirty="0"/>
              <a:t>해야 한다</a:t>
            </a:r>
            <a:r>
              <a:rPr lang="en-US" altLang="ko-KR" b="1" dirty="0"/>
              <a:t>.</a:t>
            </a:r>
            <a:r>
              <a:rPr lang="en-US" dirty="0"/>
              <a:t>.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주어진</a:t>
            </a:r>
            <a:r>
              <a:rPr lang="en-US" dirty="0"/>
              <a:t> “user_2048.c”를 </a:t>
            </a:r>
            <a:r>
              <a:rPr lang="en-US" dirty="0" err="1"/>
              <a:t>기반으로</a:t>
            </a:r>
            <a:r>
              <a:rPr lang="en-US" dirty="0"/>
              <a:t> </a:t>
            </a:r>
            <a:r>
              <a:rPr lang="en-US" dirty="0" err="1"/>
              <a:t>프로그램을</a:t>
            </a:r>
            <a:r>
              <a:rPr lang="en-US" dirty="0"/>
              <a:t> </a:t>
            </a:r>
            <a:r>
              <a:rPr lang="en-US" dirty="0" err="1"/>
              <a:t>작성한다</a:t>
            </a:r>
            <a:r>
              <a:rPr lang="en-US" dirty="0"/>
              <a:t>. </a:t>
            </a:r>
            <a:endParaRPr dirty="0"/>
          </a:p>
          <a:p>
            <a:pPr marL="581025" lvl="2" indent="0" algn="l" rtl="0"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lang="en-US" dirty="0"/>
              <a:t>	    (</a:t>
            </a:r>
            <a:r>
              <a:rPr lang="en-US" b="1" dirty="0" err="1">
                <a:solidFill>
                  <a:srgbClr val="FF0000"/>
                </a:solidFill>
              </a:rPr>
              <a:t>기존</a:t>
            </a:r>
            <a:r>
              <a:rPr lang="en-US" b="1" dirty="0">
                <a:solidFill>
                  <a:srgbClr val="FF0000"/>
                </a:solidFill>
              </a:rPr>
              <a:t> skeleton </a:t>
            </a:r>
            <a:r>
              <a:rPr lang="en-US" b="1" dirty="0" err="1">
                <a:solidFill>
                  <a:srgbClr val="FF0000"/>
                </a:solidFill>
              </a:rPr>
              <a:t>코드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변경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불가</a:t>
            </a:r>
            <a:r>
              <a:rPr lang="en-US" dirty="0"/>
              <a:t>)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사용</a:t>
            </a:r>
            <a:r>
              <a:rPr lang="en-US" dirty="0"/>
              <a:t> </a:t>
            </a:r>
            <a:r>
              <a:rPr lang="en-US" dirty="0" err="1"/>
              <a:t>가능한</a:t>
            </a:r>
            <a:r>
              <a:rPr lang="en-US" dirty="0"/>
              <a:t> </a:t>
            </a:r>
            <a:r>
              <a:rPr lang="en-US" dirty="0" err="1"/>
              <a:t>문법은</a:t>
            </a:r>
            <a:r>
              <a:rPr lang="en-US" dirty="0"/>
              <a:t> rand() </a:t>
            </a:r>
            <a:r>
              <a:rPr lang="en-US" dirty="0" err="1"/>
              <a:t>함수와</a:t>
            </a:r>
            <a:r>
              <a:rPr lang="en-US" dirty="0"/>
              <a:t> Computer Programming </a:t>
            </a:r>
            <a:r>
              <a:rPr lang="en-US" dirty="0" err="1"/>
              <a:t>수업에서</a:t>
            </a:r>
            <a:r>
              <a:rPr lang="en-US" dirty="0"/>
              <a:t> </a:t>
            </a:r>
            <a:r>
              <a:rPr lang="en-US" dirty="0" err="1"/>
              <a:t>배운</a:t>
            </a:r>
            <a:r>
              <a:rPr lang="en-US" dirty="0"/>
              <a:t> </a:t>
            </a:r>
            <a:r>
              <a:rPr lang="en-US" dirty="0" err="1"/>
              <a:t>것으로만</a:t>
            </a:r>
            <a:r>
              <a:rPr lang="en-US" dirty="0"/>
              <a:t> </a:t>
            </a:r>
            <a:r>
              <a:rPr lang="en-US" dirty="0" err="1"/>
              <a:t>한정</a:t>
            </a:r>
            <a:r>
              <a:rPr lang="ko-KR" altLang="en-US" dirty="0"/>
              <a:t>하며</a:t>
            </a:r>
            <a:r>
              <a:rPr lang="en-US" altLang="ko-KR" dirty="0"/>
              <a:t>,</a:t>
            </a:r>
            <a:r>
              <a:rPr lang="en-US" dirty="0"/>
              <a:t> 큐, </a:t>
            </a:r>
            <a:r>
              <a:rPr lang="en-US" dirty="0" err="1"/>
              <a:t>스택</a:t>
            </a:r>
            <a:r>
              <a:rPr lang="en-US" dirty="0"/>
              <a:t>, </a:t>
            </a:r>
            <a:r>
              <a:rPr lang="en-US" dirty="0" err="1"/>
              <a:t>트리</a:t>
            </a:r>
            <a:r>
              <a:rPr lang="en-US" dirty="0"/>
              <a:t>, </a:t>
            </a:r>
            <a:r>
              <a:rPr lang="en-US" dirty="0" err="1"/>
              <a:t>그래프</a:t>
            </a:r>
            <a:r>
              <a:rPr lang="en-US" dirty="0"/>
              <a:t> </a:t>
            </a:r>
            <a:r>
              <a:rPr lang="en-US" dirty="0" err="1"/>
              <a:t>등의</a:t>
            </a:r>
            <a:r>
              <a:rPr lang="en-US" dirty="0"/>
              <a:t> </a:t>
            </a:r>
            <a:r>
              <a:rPr lang="en-US" dirty="0" err="1"/>
              <a:t>자료구조를</a:t>
            </a:r>
            <a:r>
              <a:rPr lang="en-US" dirty="0"/>
              <a:t> </a:t>
            </a:r>
            <a:r>
              <a:rPr lang="en-US" dirty="0" err="1"/>
              <a:t>구현하거나</a:t>
            </a:r>
            <a:r>
              <a:rPr lang="en-US" dirty="0"/>
              <a:t> </a:t>
            </a:r>
            <a:r>
              <a:rPr lang="en-US" dirty="0" err="1"/>
              <a:t>기존</a:t>
            </a:r>
            <a:r>
              <a:rPr lang="en-US" dirty="0"/>
              <a:t> </a:t>
            </a:r>
            <a:r>
              <a:rPr lang="en-US" dirty="0" err="1"/>
              <a:t>자료구조를</a:t>
            </a:r>
            <a:r>
              <a:rPr lang="en-US" dirty="0"/>
              <a:t> </a:t>
            </a:r>
            <a:r>
              <a:rPr lang="en-US" dirty="0" err="1"/>
              <a:t>호출해서</a:t>
            </a:r>
            <a:r>
              <a:rPr lang="en-US" dirty="0"/>
              <a:t> </a:t>
            </a:r>
            <a:r>
              <a:rPr lang="en-US" dirty="0" err="1"/>
              <a:t>사용할</a:t>
            </a:r>
            <a:r>
              <a:rPr lang="en-US" dirty="0"/>
              <a:t> 수 </a:t>
            </a:r>
            <a:r>
              <a:rPr lang="en-US" dirty="0" err="1"/>
              <a:t>없다</a:t>
            </a:r>
            <a:r>
              <a:rPr lang="en-US" dirty="0"/>
              <a:t>. (</a:t>
            </a:r>
            <a:r>
              <a:rPr lang="en-US" dirty="0" err="1"/>
              <a:t>사용할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0점</a:t>
            </a:r>
            <a:r>
              <a:rPr lang="en-US" dirty="0"/>
              <a:t> </a:t>
            </a:r>
            <a:r>
              <a:rPr lang="en-US" dirty="0" err="1"/>
              <a:t>처리</a:t>
            </a:r>
            <a:r>
              <a:rPr lang="en-US" dirty="0"/>
              <a:t>)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부록에</a:t>
            </a:r>
            <a:r>
              <a:rPr lang="en-US" dirty="0"/>
              <a:t> </a:t>
            </a:r>
            <a:r>
              <a:rPr lang="en-US" dirty="0" err="1"/>
              <a:t>정의한</a:t>
            </a:r>
            <a:r>
              <a:rPr lang="en-US" dirty="0"/>
              <a:t> </a:t>
            </a:r>
            <a:r>
              <a:rPr lang="en-US" dirty="0" err="1"/>
              <a:t>함수는</a:t>
            </a:r>
            <a:r>
              <a:rPr lang="en-US" dirty="0"/>
              <a:t> </a:t>
            </a:r>
            <a:r>
              <a:rPr lang="en-US" dirty="0" err="1"/>
              <a:t>기능에</a:t>
            </a:r>
            <a:r>
              <a:rPr lang="en-US" dirty="0"/>
              <a:t> </a:t>
            </a:r>
            <a:r>
              <a:rPr lang="en-US" dirty="0" err="1"/>
              <a:t>맞게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반드시</a:t>
            </a:r>
            <a:r>
              <a:rPr lang="en-US" dirty="0"/>
              <a:t> </a:t>
            </a:r>
            <a:r>
              <a:rPr lang="en-US" dirty="0" err="1"/>
              <a:t>구현해야</a:t>
            </a:r>
            <a:r>
              <a:rPr lang="en-US" dirty="0"/>
              <a:t> </a:t>
            </a:r>
            <a:r>
              <a:rPr lang="en-US" dirty="0" err="1"/>
              <a:t>한다</a:t>
            </a:r>
            <a:r>
              <a:rPr lang="en-US" dirty="0"/>
              <a:t>.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컴파일</a:t>
            </a:r>
            <a:r>
              <a:rPr lang="en-US" dirty="0"/>
              <a:t> : </a:t>
            </a:r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user_2048.c </a:t>
            </a:r>
            <a:r>
              <a:rPr lang="en-US" dirty="0"/>
              <a:t>(</a:t>
            </a:r>
            <a:r>
              <a:rPr lang="en-US" dirty="0" err="1"/>
              <a:t>cspro</a:t>
            </a:r>
            <a:r>
              <a:rPr lang="en-US" dirty="0"/>
              <a:t> </a:t>
            </a:r>
            <a:r>
              <a:rPr lang="en-US" dirty="0" err="1"/>
              <a:t>서버</a:t>
            </a:r>
            <a:r>
              <a:rPr lang="en-US" dirty="0"/>
              <a:t>)로 </a:t>
            </a:r>
            <a:r>
              <a:rPr lang="en-US" dirty="0" err="1"/>
              <a:t>컴파일</a:t>
            </a:r>
            <a:r>
              <a:rPr lang="en-US" dirty="0"/>
              <a:t> </a:t>
            </a:r>
            <a:r>
              <a:rPr lang="en-US" dirty="0" err="1"/>
              <a:t>되어야</a:t>
            </a:r>
            <a:r>
              <a:rPr lang="en-US" dirty="0"/>
              <a:t> </a:t>
            </a:r>
            <a:r>
              <a:rPr lang="en-US" dirty="0" err="1"/>
              <a:t>한다</a:t>
            </a:r>
            <a:r>
              <a:rPr lang="en-US" dirty="0"/>
              <a:t>.</a:t>
            </a:r>
            <a:endParaRPr dirty="0"/>
          </a:p>
          <a:p>
            <a:pPr marL="809625" lvl="2" indent="-228600"/>
            <a:r>
              <a:rPr lang="en-US" dirty="0" err="1"/>
              <a:t>제출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3월 23일 </a:t>
            </a:r>
            <a:r>
              <a:rPr lang="en-US" b="1" dirty="0" err="1">
                <a:solidFill>
                  <a:srgbClr val="FF0000"/>
                </a:solidFill>
              </a:rPr>
              <a:t>자정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마감</a:t>
            </a:r>
            <a:r>
              <a:rPr lang="en-US" dirty="0"/>
              <a:t>) 1. C</a:t>
            </a:r>
            <a:r>
              <a:rPr lang="ko-KR" altLang="en-US" dirty="0"/>
              <a:t>파일</a:t>
            </a:r>
            <a:r>
              <a:rPr lang="en-US" altLang="ko-KR" dirty="0"/>
              <a:t>:  </a:t>
            </a:r>
            <a:r>
              <a:rPr lang="en-US" dirty="0"/>
              <a:t>StudentNumber_2048.c 2. </a:t>
            </a:r>
            <a:r>
              <a:rPr lang="ko-KR" altLang="en-US" dirty="0"/>
              <a:t>보고서 </a:t>
            </a:r>
            <a:r>
              <a:rPr lang="en-US" dirty="0"/>
              <a:t>StudentNumber_report.pdf (</a:t>
            </a:r>
            <a:r>
              <a:rPr lang="ko-KR" altLang="en-US" dirty="0"/>
              <a:t>자유형식</a:t>
            </a:r>
            <a:r>
              <a:rPr lang="en-US" altLang="ko-KR" dirty="0"/>
              <a:t>)</a:t>
            </a:r>
            <a:endParaRPr lang="en-US" dirty="0"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ko-KR" altLang="en-US" dirty="0"/>
              <a:t>제출 방식</a:t>
            </a:r>
            <a:r>
              <a:rPr lang="en-US" altLang="ko-KR" dirty="0"/>
              <a:t>: </a:t>
            </a:r>
            <a:r>
              <a:rPr lang="ko-KR" altLang="en-US" dirty="0" err="1"/>
              <a:t>사캠</a:t>
            </a:r>
            <a:r>
              <a:rPr lang="ko-KR" altLang="en-US" dirty="0"/>
              <a:t> 공지내용을 따름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body" idx="1"/>
          </p:nvPr>
        </p:nvSpPr>
        <p:spPr>
          <a:xfrm>
            <a:off x="539750" y="1268413"/>
            <a:ext cx="801846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80"/>
              <a:buFont typeface="Dotum"/>
              <a:buChar char="■"/>
            </a:pPr>
            <a:r>
              <a:rPr lang="en-US" dirty="0" err="1"/>
              <a:t>보고서</a:t>
            </a:r>
            <a:r>
              <a:rPr lang="en-US" dirty="0"/>
              <a:t> </a:t>
            </a:r>
            <a:r>
              <a:rPr lang="en-US" dirty="0" err="1"/>
              <a:t>요구사항</a:t>
            </a:r>
            <a:endParaRPr dirty="0"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 dirty="0" err="1"/>
              <a:t>프로그램</a:t>
            </a:r>
            <a:r>
              <a:rPr lang="en-US" dirty="0"/>
              <a:t> </a:t>
            </a:r>
            <a:r>
              <a:rPr lang="en-US" dirty="0" err="1"/>
              <a:t>실행</a:t>
            </a:r>
            <a:r>
              <a:rPr lang="en-US" dirty="0"/>
              <a:t> </a:t>
            </a:r>
            <a:r>
              <a:rPr lang="en-US" dirty="0" err="1"/>
              <a:t>흐름도</a:t>
            </a:r>
            <a:r>
              <a:rPr lang="en-US" dirty="0"/>
              <a:t> (Flowchart) 및 </a:t>
            </a:r>
            <a:r>
              <a:rPr lang="en-US" dirty="0" err="1"/>
              <a:t>설명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자신의</a:t>
            </a:r>
            <a:r>
              <a:rPr lang="en-US" dirty="0"/>
              <a:t> </a:t>
            </a:r>
            <a:r>
              <a:rPr lang="en-US" dirty="0" err="1"/>
              <a:t>프로그램이</a:t>
            </a:r>
            <a:r>
              <a:rPr lang="en-US" dirty="0"/>
              <a:t> </a:t>
            </a:r>
            <a:r>
              <a:rPr lang="en-US" dirty="0" err="1"/>
              <a:t>동작하는</a:t>
            </a:r>
            <a:r>
              <a:rPr lang="en-US" dirty="0"/>
              <a:t> </a:t>
            </a:r>
            <a:r>
              <a:rPr lang="en-US" dirty="0" err="1"/>
              <a:t>실행</a:t>
            </a:r>
            <a:r>
              <a:rPr lang="en-US" dirty="0"/>
              <a:t> </a:t>
            </a:r>
            <a:r>
              <a:rPr lang="en-US" dirty="0" err="1"/>
              <a:t>흐름도를</a:t>
            </a:r>
            <a:r>
              <a:rPr lang="en-US" dirty="0"/>
              <a:t> </a:t>
            </a:r>
            <a:r>
              <a:rPr lang="en-US" dirty="0" err="1"/>
              <a:t>작성하고</a:t>
            </a:r>
            <a:r>
              <a:rPr lang="en-US" dirty="0"/>
              <a:t> </a:t>
            </a:r>
            <a:r>
              <a:rPr lang="en-US" dirty="0" err="1"/>
              <a:t>설명하여야</a:t>
            </a:r>
            <a:r>
              <a:rPr lang="en-US" dirty="0"/>
              <a:t> </a:t>
            </a:r>
            <a:r>
              <a:rPr lang="en-US" dirty="0" err="1"/>
              <a:t>한다</a:t>
            </a:r>
            <a:r>
              <a:rPr lang="en-US" dirty="0"/>
              <a:t>. 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실행</a:t>
            </a:r>
            <a:r>
              <a:rPr lang="en-US" dirty="0"/>
              <a:t> </a:t>
            </a:r>
            <a:r>
              <a:rPr lang="en-US" dirty="0" err="1"/>
              <a:t>흐름도를</a:t>
            </a:r>
            <a:r>
              <a:rPr lang="en-US" dirty="0"/>
              <a:t> </a:t>
            </a:r>
            <a:r>
              <a:rPr lang="en-US" dirty="0" err="1"/>
              <a:t>설명할</a:t>
            </a:r>
            <a:r>
              <a:rPr lang="en-US" dirty="0"/>
              <a:t> 때 </a:t>
            </a:r>
            <a:r>
              <a:rPr lang="en-US" dirty="0" err="1"/>
              <a:t>그림</a:t>
            </a:r>
            <a:r>
              <a:rPr lang="en-US" dirty="0"/>
              <a:t> </a:t>
            </a:r>
            <a:r>
              <a:rPr lang="en-US" dirty="0" err="1"/>
              <a:t>등을</a:t>
            </a:r>
            <a:r>
              <a:rPr lang="en-US" dirty="0"/>
              <a:t> </a:t>
            </a:r>
            <a:r>
              <a:rPr lang="en-US" dirty="0" err="1"/>
              <a:t>첨부하여</a:t>
            </a:r>
            <a:r>
              <a:rPr lang="en-US" dirty="0"/>
              <a:t> 잘 </a:t>
            </a:r>
            <a:r>
              <a:rPr lang="en-US" dirty="0" err="1"/>
              <a:t>이해가</a:t>
            </a:r>
            <a:r>
              <a:rPr lang="en-US" dirty="0"/>
              <a:t> 될 수 </a:t>
            </a:r>
            <a:r>
              <a:rPr lang="en-US" dirty="0" err="1"/>
              <a:t>있도록</a:t>
            </a:r>
            <a:r>
              <a:rPr lang="en-US" dirty="0"/>
              <a:t> </a:t>
            </a:r>
            <a:r>
              <a:rPr lang="en-US" dirty="0" err="1"/>
              <a:t>한다</a:t>
            </a:r>
            <a:r>
              <a:rPr lang="en-US" dirty="0"/>
              <a:t>. 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/>
              <a:t>2(</a:t>
            </a:r>
            <a:r>
              <a:rPr lang="en-US" dirty="0" err="1"/>
              <a:t>또는</a:t>
            </a:r>
            <a:r>
              <a:rPr lang="en-US" dirty="0"/>
              <a:t> 4)의 </a:t>
            </a:r>
            <a:r>
              <a:rPr lang="en-US" dirty="0" err="1"/>
              <a:t>확률을</a:t>
            </a:r>
            <a:r>
              <a:rPr lang="en-US" dirty="0"/>
              <a:t> </a:t>
            </a:r>
            <a:r>
              <a:rPr lang="en-US" dirty="0" err="1"/>
              <a:t>설정한</a:t>
            </a:r>
            <a:r>
              <a:rPr lang="en-US" dirty="0"/>
              <a:t> </a:t>
            </a:r>
            <a:r>
              <a:rPr lang="en-US" dirty="0" err="1"/>
              <a:t>방법을</a:t>
            </a:r>
            <a:r>
              <a:rPr lang="en-US" dirty="0"/>
              <a:t> </a:t>
            </a:r>
            <a:r>
              <a:rPr lang="en-US" dirty="0" err="1"/>
              <a:t>기술한다</a:t>
            </a:r>
            <a:r>
              <a:rPr lang="en-US" dirty="0"/>
              <a:t>.</a:t>
            </a:r>
            <a:endParaRPr dirty="0"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 dirty="0" err="1"/>
              <a:t>프로그램의</a:t>
            </a:r>
            <a:r>
              <a:rPr lang="en-US" dirty="0"/>
              <a:t> </a:t>
            </a:r>
            <a:r>
              <a:rPr lang="en-US" dirty="0" err="1"/>
              <a:t>완성도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프로그램의</a:t>
            </a:r>
            <a:r>
              <a:rPr lang="en-US" dirty="0"/>
              <a:t> </a:t>
            </a:r>
            <a:r>
              <a:rPr lang="en-US" dirty="0" err="1"/>
              <a:t>완성도는</a:t>
            </a:r>
            <a:r>
              <a:rPr lang="en-US" dirty="0"/>
              <a:t> 2(</a:t>
            </a:r>
            <a:r>
              <a:rPr lang="en-US" dirty="0" err="1"/>
              <a:t>또는</a:t>
            </a:r>
            <a:r>
              <a:rPr lang="en-US" dirty="0"/>
              <a:t> 4)가  </a:t>
            </a:r>
            <a:r>
              <a:rPr lang="en-US" dirty="0" err="1"/>
              <a:t>정확하게</a:t>
            </a:r>
            <a:r>
              <a:rPr lang="en-US" dirty="0"/>
              <a:t> </a:t>
            </a:r>
            <a:r>
              <a:rPr lang="en-US" dirty="0" err="1"/>
              <a:t>설정이</a:t>
            </a:r>
            <a:r>
              <a:rPr lang="en-US" dirty="0"/>
              <a:t> </a:t>
            </a:r>
            <a:r>
              <a:rPr lang="en-US" dirty="0" err="1"/>
              <a:t>되었고</a:t>
            </a:r>
            <a:r>
              <a:rPr lang="en-US" dirty="0"/>
              <a:t>, </a:t>
            </a:r>
            <a:r>
              <a:rPr lang="en-US" dirty="0" err="1"/>
              <a:t>올바른</a:t>
            </a:r>
            <a:r>
              <a:rPr lang="en-US" dirty="0"/>
              <a:t> </a:t>
            </a:r>
            <a:r>
              <a:rPr lang="en-US" dirty="0" err="1"/>
              <a:t>이동</a:t>
            </a:r>
            <a:r>
              <a:rPr lang="en-US" dirty="0"/>
              <a:t> </a:t>
            </a:r>
            <a:r>
              <a:rPr lang="en-US" dirty="0" err="1"/>
              <a:t>여부</a:t>
            </a:r>
            <a:r>
              <a:rPr lang="en-US" dirty="0"/>
              <a:t> 및 </a:t>
            </a:r>
            <a:r>
              <a:rPr lang="en-US" dirty="0" err="1"/>
              <a:t>게임</a:t>
            </a:r>
            <a:r>
              <a:rPr lang="en-US" dirty="0"/>
              <a:t> </a:t>
            </a:r>
            <a:r>
              <a:rPr lang="en-US" dirty="0" err="1"/>
              <a:t>오버를</a:t>
            </a:r>
            <a:r>
              <a:rPr lang="en-US" dirty="0"/>
              <a:t> </a:t>
            </a:r>
            <a:r>
              <a:rPr lang="en-US" dirty="0" err="1"/>
              <a:t>정확하게</a:t>
            </a:r>
            <a:r>
              <a:rPr lang="en-US" dirty="0"/>
              <a:t> </a:t>
            </a:r>
            <a:r>
              <a:rPr lang="en-US" dirty="0" err="1"/>
              <a:t>판별했는지</a:t>
            </a:r>
            <a:r>
              <a:rPr lang="en-US" dirty="0"/>
              <a:t> </a:t>
            </a:r>
            <a:r>
              <a:rPr lang="en-US" dirty="0" err="1"/>
              <a:t>판단한다</a:t>
            </a:r>
            <a:r>
              <a:rPr lang="en-US" dirty="0"/>
              <a:t>. </a:t>
            </a:r>
            <a:endParaRPr dirty="0"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 dirty="0" err="1"/>
              <a:t>시험</a:t>
            </a:r>
            <a:r>
              <a:rPr lang="en-US" dirty="0"/>
              <a:t> 및 </a:t>
            </a:r>
            <a:r>
              <a:rPr lang="en-US" dirty="0" err="1"/>
              <a:t>평가</a:t>
            </a:r>
            <a:r>
              <a:rPr lang="en-US" dirty="0"/>
              <a:t> </a:t>
            </a:r>
            <a:r>
              <a:rPr lang="en-US" dirty="0" err="1"/>
              <a:t>방식</a:t>
            </a:r>
            <a:r>
              <a:rPr lang="en-US" dirty="0"/>
              <a:t> </a:t>
            </a:r>
            <a:r>
              <a:rPr lang="en-US" dirty="0" err="1"/>
              <a:t>설명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작성한</a:t>
            </a:r>
            <a:r>
              <a:rPr lang="en-US" dirty="0"/>
              <a:t> </a:t>
            </a:r>
            <a:r>
              <a:rPr lang="en-US" dirty="0" err="1"/>
              <a:t>프로그램이</a:t>
            </a:r>
            <a:r>
              <a:rPr lang="en-US" dirty="0"/>
              <a:t> </a:t>
            </a:r>
            <a:r>
              <a:rPr lang="en-US" dirty="0" err="1"/>
              <a:t>주어지는</a:t>
            </a:r>
            <a:r>
              <a:rPr lang="en-US" dirty="0"/>
              <a:t> </a:t>
            </a:r>
            <a:r>
              <a:rPr lang="en-US" dirty="0" err="1"/>
              <a:t>판과</a:t>
            </a:r>
            <a:r>
              <a:rPr lang="en-US" dirty="0"/>
              <a:t> </a:t>
            </a:r>
            <a:r>
              <a:rPr lang="en-US" dirty="0" err="1"/>
              <a:t>사용자</a:t>
            </a:r>
            <a:r>
              <a:rPr lang="en-US" dirty="0"/>
              <a:t> </a:t>
            </a:r>
            <a:r>
              <a:rPr lang="en-US" dirty="0" err="1"/>
              <a:t>조작에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해답을</a:t>
            </a:r>
            <a:r>
              <a:rPr lang="en-US" dirty="0"/>
              <a:t> </a:t>
            </a:r>
            <a:r>
              <a:rPr lang="en-US" dirty="0" err="1"/>
              <a:t>정확히</a:t>
            </a:r>
            <a:r>
              <a:rPr lang="en-US" dirty="0"/>
              <a:t> </a:t>
            </a:r>
            <a:r>
              <a:rPr lang="en-US" dirty="0" err="1"/>
              <a:t>도출하는가가</a:t>
            </a:r>
            <a:r>
              <a:rPr lang="en-US" dirty="0"/>
              <a:t> </a:t>
            </a:r>
            <a:r>
              <a:rPr lang="en-US" dirty="0" err="1"/>
              <a:t>이번</a:t>
            </a:r>
            <a:r>
              <a:rPr lang="en-US" dirty="0"/>
              <a:t> </a:t>
            </a:r>
            <a:r>
              <a:rPr lang="ko-KR" altLang="en-US" dirty="0"/>
              <a:t>과제</a:t>
            </a:r>
            <a:r>
              <a:rPr lang="en-US" dirty="0"/>
              <a:t>의 </a:t>
            </a:r>
            <a:r>
              <a:rPr lang="en-US" dirty="0" err="1"/>
              <a:t>가장</a:t>
            </a:r>
            <a:r>
              <a:rPr lang="en-US" dirty="0"/>
              <a:t> 큰 </a:t>
            </a:r>
            <a:r>
              <a:rPr lang="en-US" dirty="0" err="1"/>
              <a:t>평가</a:t>
            </a:r>
            <a:r>
              <a:rPr lang="en-US" dirty="0"/>
              <a:t> </a:t>
            </a:r>
            <a:r>
              <a:rPr lang="en-US" dirty="0" err="1"/>
              <a:t>기준이</a:t>
            </a:r>
            <a:r>
              <a:rPr lang="en-US" dirty="0"/>
              <a:t> </a:t>
            </a:r>
            <a:r>
              <a:rPr lang="en-US" dirty="0" err="1"/>
              <a:t>된다</a:t>
            </a:r>
            <a:r>
              <a:rPr lang="en-US" dirty="0"/>
              <a:t>. </a:t>
            </a:r>
            <a:r>
              <a:rPr lang="en-US" dirty="0" err="1"/>
              <a:t>문제의</a:t>
            </a:r>
            <a:r>
              <a:rPr lang="en-US" dirty="0"/>
              <a:t> </a:t>
            </a:r>
            <a:r>
              <a:rPr lang="en-US" dirty="0" err="1"/>
              <a:t>제약</a:t>
            </a:r>
            <a:r>
              <a:rPr lang="en-US" dirty="0"/>
              <a:t> </a:t>
            </a:r>
            <a:r>
              <a:rPr lang="en-US" dirty="0" err="1"/>
              <a:t>사항을</a:t>
            </a:r>
            <a:r>
              <a:rPr lang="en-US" dirty="0"/>
              <a:t> </a:t>
            </a:r>
            <a:r>
              <a:rPr lang="en-US" dirty="0" err="1"/>
              <a:t>준수하면서</a:t>
            </a:r>
            <a:r>
              <a:rPr lang="en-US" dirty="0"/>
              <a:t> </a:t>
            </a:r>
            <a:r>
              <a:rPr lang="en-US" dirty="0" err="1"/>
              <a:t>입력으로</a:t>
            </a:r>
            <a:r>
              <a:rPr lang="en-US" dirty="0"/>
              <a:t> </a:t>
            </a:r>
            <a:r>
              <a:rPr lang="en-US" dirty="0" err="1"/>
              <a:t>주어지는</a:t>
            </a:r>
            <a:r>
              <a:rPr lang="en-US" dirty="0"/>
              <a:t> </a:t>
            </a:r>
            <a:r>
              <a:rPr lang="en-US" dirty="0" err="1"/>
              <a:t>판과</a:t>
            </a:r>
            <a:r>
              <a:rPr lang="en-US" dirty="0"/>
              <a:t> </a:t>
            </a:r>
            <a:r>
              <a:rPr lang="en-US" dirty="0" err="1"/>
              <a:t>사용자</a:t>
            </a:r>
            <a:r>
              <a:rPr lang="en-US" dirty="0"/>
              <a:t> </a:t>
            </a:r>
            <a:r>
              <a:rPr lang="en-US" dirty="0" err="1"/>
              <a:t>조작에</a:t>
            </a:r>
            <a:r>
              <a:rPr lang="en-US" dirty="0"/>
              <a:t> </a:t>
            </a:r>
            <a:r>
              <a:rPr lang="en-US" dirty="0" err="1"/>
              <a:t>의해</a:t>
            </a:r>
            <a:r>
              <a:rPr lang="en-US" dirty="0"/>
              <a:t> </a:t>
            </a:r>
            <a:r>
              <a:rPr lang="en-US" dirty="0" err="1"/>
              <a:t>정확하게</a:t>
            </a:r>
            <a:r>
              <a:rPr lang="en-US" dirty="0"/>
              <a:t> </a:t>
            </a:r>
            <a:r>
              <a:rPr lang="en-US" dirty="0" err="1"/>
              <a:t>이동했는지</a:t>
            </a:r>
            <a:r>
              <a:rPr lang="en-US" dirty="0"/>
              <a:t> </a:t>
            </a:r>
            <a:r>
              <a:rPr lang="en-US" dirty="0" err="1"/>
              <a:t>등을</a:t>
            </a:r>
            <a:r>
              <a:rPr lang="en-US" dirty="0"/>
              <a:t> </a:t>
            </a:r>
            <a:r>
              <a:rPr lang="en-US" dirty="0" err="1"/>
              <a:t>평가한다</a:t>
            </a:r>
            <a:r>
              <a:rPr lang="en-US" dirty="0"/>
              <a:t>.</a:t>
            </a:r>
            <a:endParaRPr dirty="0"/>
          </a:p>
          <a:p>
            <a:pPr marL="809625" lvl="2" indent="-171450" algn="l" rtl="0">
              <a:spcBef>
                <a:spcPts val="360"/>
              </a:spcBef>
              <a:spcAft>
                <a:spcPts val="0"/>
              </a:spcAft>
              <a:buSzPts val="900"/>
              <a:buNone/>
            </a:pPr>
            <a:endParaRPr dirty="0"/>
          </a:p>
          <a:p>
            <a:pPr marL="809625" lvl="2" indent="-171450" algn="l" rtl="0">
              <a:spcBef>
                <a:spcPts val="360"/>
              </a:spcBef>
              <a:spcAft>
                <a:spcPts val="0"/>
              </a:spcAft>
              <a:buSzPts val="900"/>
              <a:buNone/>
            </a:pPr>
            <a:endParaRPr dirty="0"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148" name="Google Shape;148;p13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523449" y="1183944"/>
            <a:ext cx="801846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80"/>
              <a:buFont typeface="Dotum"/>
              <a:buChar char="■"/>
            </a:pPr>
            <a:r>
              <a:rPr lang="en-US" dirty="0"/>
              <a:t>user_2048.c</a:t>
            </a:r>
            <a:endParaRPr dirty="0"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draw</a:t>
            </a:r>
            <a:r>
              <a:rPr lang="en-US" err="1"/>
              <a:t>_</a:t>
            </a:r>
            <a:r>
              <a:rPr lang="en-US"/>
              <a:t>board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 tot, </a:t>
            </a: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 command)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함수가</a:t>
            </a:r>
            <a:r>
              <a:rPr lang="en-US" dirty="0"/>
              <a:t> </a:t>
            </a:r>
            <a:r>
              <a:rPr lang="en-US" dirty="0" err="1"/>
              <a:t>호출될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4 x 4화면을 </a:t>
            </a:r>
            <a:r>
              <a:rPr lang="en-US" dirty="0" err="1"/>
              <a:t>새롭게</a:t>
            </a:r>
            <a:r>
              <a:rPr lang="en-US" dirty="0"/>
              <a:t> </a:t>
            </a:r>
            <a:r>
              <a:rPr lang="en-US" dirty="0" err="1"/>
              <a:t>그려주고</a:t>
            </a:r>
            <a:r>
              <a:rPr lang="en-US" dirty="0"/>
              <a:t>, </a:t>
            </a:r>
            <a:r>
              <a:rPr lang="en-US" dirty="0" err="1"/>
              <a:t>전체</a:t>
            </a:r>
            <a:r>
              <a:rPr lang="en-US" dirty="0"/>
              <a:t> </a:t>
            </a:r>
            <a:r>
              <a:rPr lang="en-US" dirty="0" err="1"/>
              <a:t>생성된</a:t>
            </a:r>
            <a:r>
              <a:rPr lang="en-US" dirty="0"/>
              <a:t> </a:t>
            </a:r>
            <a:r>
              <a:rPr lang="en-US" dirty="0" err="1"/>
              <a:t>tot의</a:t>
            </a:r>
            <a:r>
              <a:rPr lang="en-US" dirty="0"/>
              <a:t> </a:t>
            </a:r>
            <a:r>
              <a:rPr lang="en-US" dirty="0" err="1"/>
              <a:t>개수가</a:t>
            </a:r>
            <a:r>
              <a:rPr lang="en-US" dirty="0"/>
              <a:t> 4 x 4에 </a:t>
            </a:r>
            <a:r>
              <a:rPr lang="en-US" dirty="0" err="1"/>
              <a:t>나타난</a:t>
            </a:r>
            <a:r>
              <a:rPr lang="en-US" dirty="0"/>
              <a:t> </a:t>
            </a:r>
            <a:r>
              <a:rPr lang="en-US" dirty="0" err="1"/>
              <a:t>숫자의</a:t>
            </a:r>
            <a:r>
              <a:rPr lang="en-US" dirty="0"/>
              <a:t> </a:t>
            </a:r>
            <a:r>
              <a:rPr lang="en-US" dirty="0" err="1"/>
              <a:t>합과</a:t>
            </a:r>
            <a:r>
              <a:rPr lang="en-US" dirty="0"/>
              <a:t> </a:t>
            </a:r>
            <a:r>
              <a:rPr lang="en-US" dirty="0" err="1"/>
              <a:t>일치하는지</a:t>
            </a:r>
            <a:r>
              <a:rPr lang="en-US" dirty="0"/>
              <a:t> </a:t>
            </a:r>
            <a:r>
              <a:rPr lang="en-US" dirty="0" err="1"/>
              <a:t>확인한다</a:t>
            </a:r>
            <a:r>
              <a:rPr lang="en-US" dirty="0"/>
              <a:t>.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/>
              <a:t>4 x 4 </a:t>
            </a:r>
            <a:r>
              <a:rPr lang="en-US" dirty="0" err="1"/>
              <a:t>판이</a:t>
            </a:r>
            <a:r>
              <a:rPr lang="en-US" dirty="0"/>
              <a:t> </a:t>
            </a:r>
            <a:r>
              <a:rPr lang="en-US" dirty="0" err="1"/>
              <a:t>변화</a:t>
            </a:r>
            <a:r>
              <a:rPr lang="en-US" dirty="0"/>
              <a:t> 될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output.txt</a:t>
            </a:r>
            <a:r>
              <a:rPr lang="en-US" dirty="0" err="1"/>
              <a:t>에</a:t>
            </a:r>
            <a:r>
              <a:rPr lang="en-US" dirty="0"/>
              <a:t> </a:t>
            </a:r>
            <a:r>
              <a:rPr lang="en-US" dirty="0" err="1"/>
              <a:t>점수</a:t>
            </a:r>
            <a:r>
              <a:rPr lang="en-US" dirty="0"/>
              <a:t>, 키, 판 </a:t>
            </a:r>
            <a:r>
              <a:rPr lang="en-US" dirty="0" err="1"/>
              <a:t>정보를</a:t>
            </a:r>
            <a:r>
              <a:rPr lang="en-US" dirty="0"/>
              <a:t> </a:t>
            </a:r>
            <a:r>
              <a:rPr lang="en-US" dirty="0" err="1"/>
              <a:t>출력</a:t>
            </a:r>
            <a:r>
              <a:rPr lang="en-US" dirty="0"/>
              <a:t> </a:t>
            </a:r>
            <a:r>
              <a:rPr lang="en-US" dirty="0" err="1"/>
              <a:t>한다</a:t>
            </a:r>
            <a:r>
              <a:rPr lang="en-US" dirty="0"/>
              <a:t>. </a:t>
            </a:r>
            <a:endParaRPr dirty="0"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make_two_or_four</a:t>
            </a:r>
            <a:r>
              <a:rPr lang="en-US" dirty="0"/>
              <a:t>()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임의의</a:t>
            </a:r>
            <a:r>
              <a:rPr lang="en-US" dirty="0"/>
              <a:t> 빈 </a:t>
            </a:r>
            <a:r>
              <a:rPr lang="en-US" dirty="0" err="1"/>
              <a:t>공간에</a:t>
            </a:r>
            <a:r>
              <a:rPr lang="en-US" dirty="0"/>
              <a:t> 2(</a:t>
            </a:r>
            <a:r>
              <a:rPr lang="en-US" dirty="0" err="1"/>
              <a:t>또는</a:t>
            </a:r>
            <a:r>
              <a:rPr lang="en-US" dirty="0"/>
              <a:t> 4)를 </a:t>
            </a:r>
            <a:r>
              <a:rPr lang="en-US" dirty="0" err="1"/>
              <a:t>생성</a:t>
            </a:r>
            <a:r>
              <a:rPr lang="en-US" dirty="0"/>
              <a:t> </a:t>
            </a:r>
            <a:r>
              <a:rPr lang="en-US" dirty="0" err="1"/>
              <a:t>시키고</a:t>
            </a:r>
            <a:r>
              <a:rPr lang="en-US" dirty="0"/>
              <a:t>, </a:t>
            </a:r>
            <a:r>
              <a:rPr lang="en-US" dirty="0" err="1"/>
              <a:t>임의의</a:t>
            </a:r>
            <a:r>
              <a:rPr lang="en-US" dirty="0"/>
              <a:t> 빈 </a:t>
            </a:r>
            <a:r>
              <a:rPr lang="en-US" dirty="0" err="1"/>
              <a:t>공간이</a:t>
            </a:r>
            <a:r>
              <a:rPr lang="en-US" dirty="0"/>
              <a:t> </a:t>
            </a:r>
            <a:r>
              <a:rPr lang="en-US" dirty="0" err="1"/>
              <a:t>없을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0을, </a:t>
            </a:r>
            <a:r>
              <a:rPr lang="en-US" dirty="0" err="1"/>
              <a:t>아니라면</a:t>
            </a:r>
            <a:r>
              <a:rPr lang="en-US" dirty="0"/>
              <a:t> </a:t>
            </a:r>
            <a:r>
              <a:rPr lang="en-US" dirty="0" err="1"/>
              <a:t>생성한</a:t>
            </a:r>
            <a:r>
              <a:rPr lang="en-US" dirty="0"/>
              <a:t> 2(</a:t>
            </a:r>
            <a:r>
              <a:rPr lang="en-US" dirty="0" err="1"/>
              <a:t>또는</a:t>
            </a:r>
            <a:r>
              <a:rPr lang="en-US" dirty="0"/>
              <a:t> 4)의 </a:t>
            </a:r>
            <a:r>
              <a:rPr lang="en-US" dirty="0" err="1"/>
              <a:t>값을</a:t>
            </a:r>
            <a:r>
              <a:rPr lang="en-US" dirty="0"/>
              <a:t> return </a:t>
            </a:r>
            <a:r>
              <a:rPr lang="en-US" dirty="0" err="1"/>
              <a:t>한다</a:t>
            </a:r>
            <a:r>
              <a:rPr lang="en-US" dirty="0"/>
              <a:t>. </a:t>
            </a:r>
            <a:endParaRPr dirty="0"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is_game_over</a:t>
            </a:r>
            <a:r>
              <a:rPr lang="en-US" dirty="0"/>
              <a:t>()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/>
              <a:t>game </a:t>
            </a:r>
            <a:r>
              <a:rPr lang="en-US" dirty="0" err="1"/>
              <a:t>over이면</a:t>
            </a:r>
            <a:r>
              <a:rPr lang="en-US" dirty="0"/>
              <a:t> 1을 </a:t>
            </a:r>
            <a:r>
              <a:rPr lang="en-US" dirty="0" err="1"/>
              <a:t>return하고</a:t>
            </a:r>
            <a:r>
              <a:rPr lang="en-US" dirty="0"/>
              <a:t> </a:t>
            </a:r>
            <a:r>
              <a:rPr lang="en-US" dirty="0" err="1"/>
              <a:t>그렇지</a:t>
            </a:r>
            <a:r>
              <a:rPr lang="en-US" dirty="0"/>
              <a:t> </a:t>
            </a:r>
            <a:r>
              <a:rPr lang="en-US" dirty="0" err="1"/>
              <a:t>않으면</a:t>
            </a:r>
            <a:r>
              <a:rPr lang="en-US" dirty="0"/>
              <a:t> 0을 return </a:t>
            </a:r>
            <a:r>
              <a:rPr lang="en-US" dirty="0" err="1"/>
              <a:t>한다</a:t>
            </a:r>
            <a:r>
              <a:rPr lang="en-US" dirty="0"/>
              <a:t>. 단, 2(</a:t>
            </a:r>
            <a:r>
              <a:rPr lang="en-US" dirty="0" err="1"/>
              <a:t>또는</a:t>
            </a:r>
            <a:r>
              <a:rPr lang="en-US" dirty="0"/>
              <a:t> 4)를 </a:t>
            </a:r>
            <a:r>
              <a:rPr lang="en-US" dirty="0" err="1"/>
              <a:t>생성할</a:t>
            </a:r>
            <a:r>
              <a:rPr lang="en-US" dirty="0"/>
              <a:t> 수 </a:t>
            </a:r>
            <a:r>
              <a:rPr lang="en-US" dirty="0" err="1"/>
              <a:t>있는지</a:t>
            </a:r>
            <a:r>
              <a:rPr lang="en-US" dirty="0"/>
              <a:t> </a:t>
            </a:r>
            <a:r>
              <a:rPr lang="en-US" dirty="0" err="1"/>
              <a:t>없는지는</a:t>
            </a:r>
            <a:r>
              <a:rPr lang="en-US" dirty="0"/>
              <a:t> </a:t>
            </a:r>
            <a:r>
              <a:rPr lang="en-US" dirty="0" err="1"/>
              <a:t>고려하지</a:t>
            </a:r>
            <a:r>
              <a:rPr lang="en-US" dirty="0"/>
              <a:t> </a:t>
            </a:r>
            <a:r>
              <a:rPr lang="en-US" dirty="0" err="1"/>
              <a:t>않는다</a:t>
            </a:r>
            <a:r>
              <a:rPr lang="en-US" dirty="0"/>
              <a:t>.</a:t>
            </a:r>
            <a:endParaRPr dirty="0"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set_board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/>
              <a:t> b[4][4]) // </a:t>
            </a:r>
            <a:r>
              <a:rPr lang="en-US" dirty="0" err="1"/>
              <a:t>방향</a:t>
            </a:r>
            <a:r>
              <a:rPr lang="en-US" dirty="0"/>
              <a:t>, </a:t>
            </a:r>
            <a:r>
              <a:rPr lang="en-US" dirty="0" err="1"/>
              <a:t>보드판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주어진</a:t>
            </a:r>
            <a:r>
              <a:rPr lang="en-US" dirty="0"/>
              <a:t> </a:t>
            </a:r>
            <a:r>
              <a:rPr lang="en-US" dirty="0" err="1"/>
              <a:t>상하좌우</a:t>
            </a:r>
            <a:r>
              <a:rPr lang="en-US" dirty="0"/>
              <a:t> 중 </a:t>
            </a:r>
            <a:r>
              <a:rPr lang="en-US" dirty="0" err="1"/>
              <a:t>하나의</a:t>
            </a:r>
            <a:r>
              <a:rPr lang="en-US" dirty="0"/>
              <a:t> </a:t>
            </a:r>
            <a:r>
              <a:rPr lang="en-US" dirty="0" err="1"/>
              <a:t>입력에</a:t>
            </a:r>
            <a:r>
              <a:rPr lang="en-US" dirty="0"/>
              <a:t> </a:t>
            </a:r>
            <a:r>
              <a:rPr lang="en-US" dirty="0" err="1"/>
              <a:t>맞게</a:t>
            </a:r>
            <a:r>
              <a:rPr lang="en-US" dirty="0"/>
              <a:t> </a:t>
            </a:r>
            <a:r>
              <a:rPr lang="en-US" dirty="0" err="1"/>
              <a:t>board를</a:t>
            </a:r>
            <a:r>
              <a:rPr lang="en-US" dirty="0"/>
              <a:t> </a:t>
            </a:r>
            <a:r>
              <a:rPr lang="en-US" dirty="0" err="1"/>
              <a:t>이동</a:t>
            </a:r>
            <a:r>
              <a:rPr lang="en-US" dirty="0"/>
              <a:t> </a:t>
            </a:r>
            <a:r>
              <a:rPr lang="en-US" dirty="0" err="1"/>
              <a:t>시킨다</a:t>
            </a:r>
            <a:r>
              <a:rPr lang="en-US" dirty="0"/>
              <a:t>.</a:t>
            </a:r>
            <a:endParaRPr dirty="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 dirty="0" err="1"/>
              <a:t>만약</a:t>
            </a:r>
            <a:r>
              <a:rPr lang="en-US" dirty="0"/>
              <a:t> </a:t>
            </a:r>
            <a:r>
              <a:rPr lang="en-US" dirty="0" err="1"/>
              <a:t>올바른</a:t>
            </a:r>
            <a:r>
              <a:rPr lang="en-US" dirty="0"/>
              <a:t> </a:t>
            </a:r>
            <a:r>
              <a:rPr lang="en-US" dirty="0" err="1"/>
              <a:t>이동이면</a:t>
            </a:r>
            <a:r>
              <a:rPr lang="en-US" dirty="0"/>
              <a:t> 1을 </a:t>
            </a:r>
            <a:r>
              <a:rPr lang="en-US" dirty="0" err="1"/>
              <a:t>return하고</a:t>
            </a:r>
            <a:r>
              <a:rPr lang="en-US" dirty="0"/>
              <a:t>, </a:t>
            </a:r>
            <a:r>
              <a:rPr lang="en-US" dirty="0" err="1"/>
              <a:t>아니면</a:t>
            </a:r>
            <a:r>
              <a:rPr lang="en-US" dirty="0"/>
              <a:t> 0을 </a:t>
            </a:r>
            <a:r>
              <a:rPr lang="en-US" dirty="0" err="1"/>
              <a:t>return한다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부록</a:t>
            </a:r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544512" y="1178719"/>
            <a:ext cx="801846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80"/>
              <a:buFont typeface="Dotum"/>
              <a:buChar char="■"/>
            </a:pPr>
            <a:r>
              <a:rPr lang="en-US"/>
              <a:t>user_2048.c</a:t>
            </a:r>
            <a:endParaRPr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>
                <a:solidFill>
                  <a:schemeClr val="accent1"/>
                </a:solidFill>
              </a:rPr>
              <a:t>void</a:t>
            </a:r>
            <a:r>
              <a:rPr lang="en-US"/>
              <a:t> rotate(</a:t>
            </a:r>
            <a:r>
              <a:rPr lang="en-US">
                <a:solidFill>
                  <a:schemeClr val="accent1"/>
                </a:solidFill>
              </a:rPr>
              <a:t>int </a:t>
            </a:r>
            <a:r>
              <a:rPr lang="en-US"/>
              <a:t>b[4][4])</a:t>
            </a:r>
            <a:endParaRPr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/>
              <a:t>b[4][4]를 시계방향으로 90도 회전시킨다. </a:t>
            </a:r>
            <a:endParaRPr/>
          </a:p>
          <a:p>
            <a:pPr marL="581025" lvl="2" indent="0" algn="l" rtl="0"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lang="en-US"/>
              <a:t>  ( set_board()함수에서 사용 )</a:t>
            </a:r>
            <a:endParaRPr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>
                <a:solidFill>
                  <a:schemeClr val="accent1"/>
                </a:solidFill>
              </a:rPr>
              <a:t>int</a:t>
            </a:r>
            <a:r>
              <a:rPr lang="en-US"/>
              <a:t> getch(</a:t>
            </a:r>
            <a:r>
              <a:rPr lang="en-US">
                <a:solidFill>
                  <a:schemeClr val="accent1"/>
                </a:solidFill>
              </a:rPr>
              <a:t>void</a:t>
            </a:r>
            <a:r>
              <a:rPr lang="en-US"/>
              <a:t>)</a:t>
            </a:r>
            <a:endParaRPr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/>
              <a:t>사용자로부터 입력받은 키를 반환해준다.</a:t>
            </a:r>
            <a:endParaRPr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>
                <a:solidFill>
                  <a:schemeClr val="accent1"/>
                </a:solidFill>
              </a:rPr>
              <a:t>int</a:t>
            </a:r>
            <a:r>
              <a:rPr lang="en-US"/>
              <a:t> GetCommand(</a:t>
            </a:r>
            <a:r>
              <a:rPr lang="en-US">
                <a:solidFill>
                  <a:schemeClr val="accent1"/>
                </a:solidFill>
              </a:rPr>
              <a:t>void</a:t>
            </a:r>
            <a:r>
              <a:rPr lang="en-US"/>
              <a:t>)</a:t>
            </a:r>
            <a:endParaRPr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/>
              <a:t>getch() 함수를 호출해 얻은 입력키 값에 따라 적절한 값을 반환해준다.</a:t>
            </a:r>
            <a:endParaRPr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/>
              <a:t>현재 사용자의 입력키가 ‘d’ / ‘D’ 인 경우 0을, ‘w’ / ‘W’ 인 경우 1을, ‘a’ / ‘A’ 인 경우 2를 그리고 ‘s’ / ‘S’ 인 경우 3을 반환해주도록 설정되어 있다. </a:t>
            </a:r>
            <a:endParaRPr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>
                <a:solidFill>
                  <a:schemeClr val="accent1"/>
                </a:solidFill>
              </a:rPr>
              <a:t>int </a:t>
            </a:r>
            <a:r>
              <a:rPr lang="en-US"/>
              <a:t>b[4][4] </a:t>
            </a:r>
            <a:endParaRPr sz="1800"/>
          </a:p>
          <a:p>
            <a:pPr marL="809625" lvl="2" indent="-228600" algn="l" rtl="0">
              <a:spcBef>
                <a:spcPts val="360"/>
              </a:spcBef>
              <a:spcAft>
                <a:spcPts val="0"/>
              </a:spcAft>
              <a:buSzPts val="900"/>
              <a:buChar char="◆"/>
            </a:pPr>
            <a:r>
              <a:rPr lang="en-US"/>
              <a:t>보드의 숫자 상태를 저장하는 전역 변수</a:t>
            </a:r>
            <a:endParaRPr/>
          </a:p>
          <a:p>
            <a:pPr marL="257175" lvl="1" indent="0" algn="l" rtl="0">
              <a:spcBef>
                <a:spcPts val="540"/>
              </a:spcBef>
              <a:spcAft>
                <a:spcPts val="0"/>
              </a:spcAft>
              <a:buSzPts val="1260"/>
              <a:buNone/>
            </a:pPr>
            <a:endParaRPr sz="1800"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부록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539750" y="1268413"/>
            <a:ext cx="801846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80"/>
              <a:buFont typeface="Dotum"/>
              <a:buChar char="■"/>
            </a:pPr>
            <a:r>
              <a:rPr lang="en-US"/>
              <a:t>rand() 함수를 이용한 랜덤값 생성 </a:t>
            </a:r>
            <a:endParaRPr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/>
              <a:t>rand() 함수는 0부터 stdlib.h 파일에 RAND_MAX로 정의된 값까지의 정수 범위에서 난수를 발생시킨다.</a:t>
            </a:r>
            <a:endParaRPr/>
          </a:p>
          <a:p>
            <a:pPr marL="542925" lvl="1" indent="-285750" algn="l" rtl="0">
              <a:spcBef>
                <a:spcPts val="660"/>
              </a:spcBef>
              <a:spcAft>
                <a:spcPts val="0"/>
              </a:spcAft>
              <a:buSzPts val="1540"/>
              <a:buChar char="●"/>
            </a:pPr>
            <a:r>
              <a:rPr lang="en-US"/>
              <a:t>rand() 함수를 호출할 때마다 다른 난수를 생성하기 위해서 srand() 함수의 인자로 time() 함수가 반환하는 값을 지정해준다.    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부록</a:t>
            </a: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0555" y="3573016"/>
            <a:ext cx="2232248" cy="23636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7984" y="3573016"/>
            <a:ext cx="2237965" cy="236362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3309964" y="5949923"/>
            <a:ext cx="20056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난수 생성 코드 예시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body" idx="1"/>
          </p:nvPr>
        </p:nvSpPr>
        <p:spPr>
          <a:xfrm>
            <a:off x="539750" y="1268413"/>
            <a:ext cx="801846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179070" algn="l" rtl="0">
              <a:spcBef>
                <a:spcPts val="0"/>
              </a:spcBef>
              <a:spcAft>
                <a:spcPts val="0"/>
              </a:spcAft>
              <a:buSzPts val="1680"/>
              <a:buFont typeface="Dotum"/>
              <a:buNone/>
            </a:pPr>
            <a:endParaRPr dirty="0"/>
          </a:p>
          <a:p>
            <a:pPr marL="285750" lvl="0" indent="-285750" algn="l" rtl="0">
              <a:spcBef>
                <a:spcPts val="720"/>
              </a:spcBef>
              <a:spcAft>
                <a:spcPts val="0"/>
              </a:spcAft>
              <a:buSzPts val="1680"/>
              <a:buFont typeface="Dotum"/>
              <a:buChar char="■"/>
            </a:pPr>
            <a:r>
              <a:rPr lang="en-US" dirty="0"/>
              <a:t>2048 Game </a:t>
            </a:r>
            <a:r>
              <a:rPr lang="ko-KR" altLang="en-US" dirty="0"/>
              <a:t>영상 예제</a:t>
            </a:r>
            <a:endParaRPr dirty="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부록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" name="bandicam 2025-03-07 16-29-45-042">
            <a:hlinkClick r:id="" action="ppaction://media"/>
            <a:extLst>
              <a:ext uri="{FF2B5EF4-FFF2-40B4-BE49-F238E27FC236}">
                <a16:creationId xmlns:a16="http://schemas.microsoft.com/office/drawing/2014/main" id="{C00468D3-42AB-E644-B314-4C07FDC7F7A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74275" y="2301089"/>
            <a:ext cx="3189514" cy="3629447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body" idx="1"/>
          </p:nvPr>
        </p:nvSpPr>
        <p:spPr>
          <a:xfrm>
            <a:off x="539751" y="1268413"/>
            <a:ext cx="3672209" cy="468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 dirty="0"/>
              <a:t>2048 </a:t>
            </a:r>
            <a:r>
              <a:rPr lang="en-US" sz="2000" dirty="0" err="1"/>
              <a:t>Game은</a:t>
            </a:r>
            <a:r>
              <a:rPr lang="en-US" sz="2000" dirty="0"/>
              <a:t> </a:t>
            </a:r>
            <a:r>
              <a:rPr lang="en-US" sz="2000" dirty="0" err="1"/>
              <a:t>이탈리아의</a:t>
            </a:r>
            <a:r>
              <a:rPr lang="en-US" sz="2000" dirty="0"/>
              <a:t> 웹 </a:t>
            </a:r>
            <a:r>
              <a:rPr lang="en-US" sz="2000" dirty="0" err="1"/>
              <a:t>개발자</a:t>
            </a:r>
            <a:r>
              <a:rPr lang="en-US" sz="2000" dirty="0"/>
              <a:t> </a:t>
            </a:r>
            <a:r>
              <a:rPr lang="en-US" sz="2000" dirty="0" err="1"/>
              <a:t>가브리엘레</a:t>
            </a:r>
            <a:r>
              <a:rPr lang="en-US" sz="2000" dirty="0"/>
              <a:t> </a:t>
            </a:r>
            <a:r>
              <a:rPr lang="en-US" sz="2000" dirty="0" err="1"/>
              <a:t>치룰리</a:t>
            </a:r>
            <a:r>
              <a:rPr lang="en-US" sz="2000" dirty="0"/>
              <a:t> (Gabriele </a:t>
            </a:r>
            <a:r>
              <a:rPr lang="en-US" sz="2000" dirty="0" err="1"/>
              <a:t>Cirulli</a:t>
            </a:r>
            <a:r>
              <a:rPr lang="en-US" sz="2000" dirty="0"/>
              <a:t>)가 </a:t>
            </a:r>
            <a:r>
              <a:rPr lang="en-US" sz="2000" dirty="0" err="1"/>
              <a:t>만든</a:t>
            </a:r>
            <a:r>
              <a:rPr lang="en-US" sz="2000" dirty="0"/>
              <a:t> </a:t>
            </a:r>
            <a:r>
              <a:rPr lang="en-US" sz="2000" dirty="0" err="1"/>
              <a:t>퍼즐</a:t>
            </a:r>
            <a:r>
              <a:rPr lang="en-US" sz="2000" dirty="0"/>
              <a:t> </a:t>
            </a:r>
            <a:r>
              <a:rPr lang="en-US" sz="2000" dirty="0" err="1"/>
              <a:t>게임이다</a:t>
            </a:r>
            <a:r>
              <a:rPr lang="en-US" sz="2000" dirty="0"/>
              <a:t>.</a:t>
            </a:r>
            <a:endParaRPr dirty="0"/>
          </a:p>
          <a:p>
            <a:pPr marL="285750" lvl="0" indent="-1968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None/>
            </a:pPr>
            <a:endParaRPr sz="20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 dirty="0" err="1"/>
              <a:t>시작할</a:t>
            </a:r>
            <a:r>
              <a:rPr lang="en-US" sz="2000" dirty="0"/>
              <a:t> 때 4 x 4 판 </a:t>
            </a:r>
            <a:r>
              <a:rPr lang="en-US" sz="2000" dirty="0" err="1"/>
              <a:t>위에</a:t>
            </a:r>
            <a:r>
              <a:rPr lang="en-US" sz="2000" dirty="0"/>
              <a:t> </a:t>
            </a:r>
            <a:r>
              <a:rPr lang="en-US" sz="2000" dirty="0" err="1"/>
              <a:t>임의의</a:t>
            </a:r>
            <a:r>
              <a:rPr lang="en-US" sz="2000" dirty="0"/>
              <a:t> 두 </a:t>
            </a:r>
            <a:r>
              <a:rPr lang="en-US" sz="2000" dirty="0" err="1"/>
              <a:t>위치에</a:t>
            </a:r>
            <a:r>
              <a:rPr lang="en-US" sz="2000" dirty="0"/>
              <a:t> </a:t>
            </a:r>
            <a:r>
              <a:rPr lang="en-US" sz="2000" dirty="0" err="1"/>
              <a:t>각각</a:t>
            </a:r>
            <a:r>
              <a:rPr lang="en-US" sz="2000" dirty="0"/>
              <a:t> 2(</a:t>
            </a:r>
            <a:r>
              <a:rPr lang="en-US" sz="2000" dirty="0" err="1"/>
              <a:t>또는</a:t>
            </a:r>
            <a:r>
              <a:rPr lang="en-US" sz="2000" dirty="0"/>
              <a:t> 4) </a:t>
            </a:r>
            <a:r>
              <a:rPr lang="en-US" sz="2000" dirty="0" err="1"/>
              <a:t>블록이</a:t>
            </a:r>
            <a:r>
              <a:rPr lang="en-US" sz="2000" dirty="0"/>
              <a:t> </a:t>
            </a:r>
            <a:r>
              <a:rPr lang="en-US" sz="2000" dirty="0" err="1"/>
              <a:t>있는데</a:t>
            </a:r>
            <a:r>
              <a:rPr lang="en-US" sz="2000" dirty="0"/>
              <a:t> </a:t>
            </a:r>
            <a:r>
              <a:rPr lang="en-US" sz="2000" dirty="0" err="1"/>
              <a:t>사용자는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상하좌우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입력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키</a:t>
            </a:r>
            <a:r>
              <a:rPr lang="en-US" sz="2000" dirty="0" err="1"/>
              <a:t>를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누를</a:t>
            </a:r>
            <a:r>
              <a:rPr lang="en-US" sz="2000" dirty="0"/>
              <a:t> 수 </a:t>
            </a:r>
            <a:r>
              <a:rPr lang="en-US" sz="2000" dirty="0" err="1"/>
              <a:t>있으며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사용자가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입력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키를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누를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때마다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/>
              <a:t>과정</a:t>
            </a:r>
            <a:r>
              <a:rPr lang="en-US" sz="2000" dirty="0"/>
              <a:t> 1과  2를 </a:t>
            </a:r>
            <a:r>
              <a:rPr lang="en-US" sz="2000" dirty="0" err="1"/>
              <a:t>진행한다</a:t>
            </a:r>
            <a:r>
              <a:rPr lang="en-US" sz="2000" dirty="0"/>
              <a:t>. 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     (</a:t>
            </a:r>
            <a:r>
              <a:rPr lang="en-US" sz="2000" dirty="0" err="1"/>
              <a:t>다음</a:t>
            </a:r>
            <a:r>
              <a:rPr lang="en-US" sz="2000" dirty="0"/>
              <a:t> </a:t>
            </a:r>
            <a:r>
              <a:rPr lang="en-US" sz="2000" dirty="0" err="1"/>
              <a:t>페이지</a:t>
            </a:r>
            <a:r>
              <a:rPr lang="en-US" sz="2000" dirty="0"/>
              <a:t>)</a:t>
            </a:r>
            <a:endParaRPr sz="2000" dirty="0"/>
          </a:p>
        </p:txBody>
      </p:sp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54" name="Google Shape;54;p2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55" name="Google Shape;55;p2" descr="파일:attachment/2048/Exampl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1065" y="1340768"/>
            <a:ext cx="3494722" cy="408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539553" y="1271588"/>
            <a:ext cx="8136904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000" dirty="0" err="1"/>
              <a:t>과정</a:t>
            </a:r>
            <a:r>
              <a:rPr lang="en-US" sz="2000" dirty="0"/>
              <a:t> 1.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 </a:t>
            </a:r>
            <a:r>
              <a:rPr lang="en-US" sz="2000" dirty="0" err="1"/>
              <a:t>사용자가</a:t>
            </a:r>
            <a:r>
              <a:rPr lang="en-US" sz="2000" dirty="0"/>
              <a:t> </a:t>
            </a:r>
            <a:r>
              <a:rPr lang="en-US" sz="2000" dirty="0" err="1"/>
              <a:t>누른</a:t>
            </a:r>
            <a:r>
              <a:rPr lang="en-US" sz="2000" dirty="0"/>
              <a:t> </a:t>
            </a:r>
            <a:r>
              <a:rPr lang="en-US" sz="2000" dirty="0" err="1"/>
              <a:t>입력</a:t>
            </a:r>
            <a:r>
              <a:rPr lang="en-US" sz="2000" dirty="0"/>
              <a:t> 키 </a:t>
            </a:r>
            <a:r>
              <a:rPr lang="en-US" sz="2000" dirty="0" err="1"/>
              <a:t>방향으로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모든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블록들을</a:t>
            </a:r>
            <a:r>
              <a:rPr lang="en-US" sz="2000" dirty="0">
                <a:solidFill>
                  <a:srgbClr val="00B050"/>
                </a:solidFill>
              </a:rPr>
              <a:t> 한 </a:t>
            </a:r>
            <a:r>
              <a:rPr lang="en-US" sz="2000" dirty="0" err="1">
                <a:solidFill>
                  <a:srgbClr val="00B050"/>
                </a:solidFill>
              </a:rPr>
              <a:t>칸씩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반복적으로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이동할</a:t>
            </a:r>
            <a:r>
              <a:rPr lang="en-US" sz="2000" dirty="0">
                <a:solidFill>
                  <a:srgbClr val="FF0000"/>
                </a:solidFill>
              </a:rPr>
              <a:t> 수 </a:t>
            </a:r>
            <a:r>
              <a:rPr lang="en-US" sz="2000" dirty="0" err="1">
                <a:solidFill>
                  <a:srgbClr val="FF0000"/>
                </a:solidFill>
              </a:rPr>
              <a:t>있을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때까지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이동</a:t>
            </a:r>
            <a:r>
              <a:rPr lang="en-US" sz="2000" dirty="0" err="1"/>
              <a:t>시킨다</a:t>
            </a:r>
            <a:r>
              <a:rPr lang="en-US" sz="2000" dirty="0"/>
              <a:t>. </a:t>
            </a:r>
            <a:r>
              <a:rPr lang="en-US" sz="2000" dirty="0" err="1"/>
              <a:t>블록들은</a:t>
            </a:r>
            <a:r>
              <a:rPr lang="en-US" sz="2000" dirty="0"/>
              <a:t> </a:t>
            </a:r>
            <a:r>
              <a:rPr lang="en-US" sz="2000" dirty="0" err="1"/>
              <a:t>자신이</a:t>
            </a:r>
            <a:r>
              <a:rPr lang="en-US" sz="2000" dirty="0"/>
              <a:t> </a:t>
            </a:r>
            <a:r>
              <a:rPr lang="en-US" sz="2000" dirty="0" err="1"/>
              <a:t>이동하고자</a:t>
            </a:r>
            <a:r>
              <a:rPr lang="en-US" sz="2000" dirty="0"/>
              <a:t> </a:t>
            </a:r>
            <a:r>
              <a:rPr lang="en-US" sz="2000" dirty="0" err="1"/>
              <a:t>하는</a:t>
            </a:r>
            <a:r>
              <a:rPr lang="en-US" sz="2000" dirty="0"/>
              <a:t> </a:t>
            </a:r>
            <a:r>
              <a:rPr lang="en-US" sz="2000" dirty="0" err="1"/>
              <a:t>칸에</a:t>
            </a:r>
            <a:r>
              <a:rPr lang="en-US" sz="2000" dirty="0"/>
              <a:t> </a:t>
            </a:r>
            <a:r>
              <a:rPr lang="en-US" sz="2000" dirty="0" err="1"/>
              <a:t>블록이</a:t>
            </a:r>
            <a:r>
              <a:rPr lang="en-US" sz="2000" dirty="0"/>
              <a:t> </a:t>
            </a:r>
            <a:r>
              <a:rPr lang="en-US" sz="2000" dirty="0" err="1"/>
              <a:t>존재하거나</a:t>
            </a:r>
            <a:r>
              <a:rPr lang="en-US" sz="2000" dirty="0"/>
              <a:t> 판 </a:t>
            </a:r>
            <a:r>
              <a:rPr lang="en-US" sz="2000" dirty="0" err="1"/>
              <a:t>밖으로</a:t>
            </a:r>
            <a:r>
              <a:rPr lang="en-US" sz="2000" dirty="0"/>
              <a:t> </a:t>
            </a:r>
            <a:r>
              <a:rPr lang="en-US" sz="2000" dirty="0" err="1"/>
              <a:t>벗어나게</a:t>
            </a:r>
            <a:r>
              <a:rPr lang="en-US" sz="2000" dirty="0"/>
              <a:t> 될 </a:t>
            </a:r>
            <a:r>
              <a:rPr lang="en-US" sz="2000" dirty="0" err="1"/>
              <a:t>경우가</a:t>
            </a:r>
            <a:r>
              <a:rPr lang="en-US" sz="2000" dirty="0"/>
              <a:t> </a:t>
            </a:r>
            <a:r>
              <a:rPr lang="en-US" sz="2000" dirty="0" err="1"/>
              <a:t>아니면</a:t>
            </a:r>
            <a:r>
              <a:rPr lang="en-US" sz="2000" dirty="0"/>
              <a:t> </a:t>
            </a:r>
            <a:r>
              <a:rPr lang="en-US" sz="2000" dirty="0" err="1"/>
              <a:t>계속</a:t>
            </a:r>
            <a:r>
              <a:rPr lang="en-US" sz="2000" dirty="0"/>
              <a:t> </a:t>
            </a:r>
            <a:r>
              <a:rPr lang="en-US" sz="2000" dirty="0" err="1"/>
              <a:t>사용자가</a:t>
            </a:r>
            <a:r>
              <a:rPr lang="en-US" sz="2000" dirty="0"/>
              <a:t> </a:t>
            </a:r>
            <a:r>
              <a:rPr lang="en-US" sz="2000" dirty="0" err="1"/>
              <a:t>이동하는</a:t>
            </a:r>
            <a:r>
              <a:rPr lang="en-US" sz="2000" dirty="0"/>
              <a:t> </a:t>
            </a:r>
            <a:r>
              <a:rPr lang="en-US" sz="2000" dirty="0" err="1"/>
              <a:t>방향으로</a:t>
            </a:r>
            <a:r>
              <a:rPr lang="en-US" sz="2000" dirty="0"/>
              <a:t> </a:t>
            </a:r>
            <a:r>
              <a:rPr lang="en-US" sz="2000" dirty="0" err="1"/>
              <a:t>이동한다</a:t>
            </a:r>
            <a:r>
              <a:rPr lang="en-US" sz="2000" dirty="0"/>
              <a:t>. 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 </a:t>
            </a:r>
            <a:r>
              <a:rPr lang="en-US" sz="2000" dirty="0" err="1"/>
              <a:t>예외적으로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블록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</a:t>
            </a:r>
            <a:r>
              <a:rPr lang="en-US" sz="2000" dirty="0" err="1"/>
              <a:t>가</a:t>
            </a:r>
            <a:r>
              <a:rPr lang="en-US" sz="2000" dirty="0"/>
              <a:t> </a:t>
            </a:r>
            <a:r>
              <a:rPr lang="en-US" sz="2000" dirty="0" err="1"/>
              <a:t>이동하고자</a:t>
            </a:r>
            <a:r>
              <a:rPr lang="en-US" sz="2000" dirty="0"/>
              <a:t> </a:t>
            </a:r>
            <a:r>
              <a:rPr lang="en-US" sz="2000" dirty="0" err="1"/>
              <a:t>하는</a:t>
            </a:r>
            <a:r>
              <a:rPr lang="en-US" sz="2000" dirty="0"/>
              <a:t> </a:t>
            </a:r>
            <a:r>
              <a:rPr lang="en-US" sz="2000" dirty="0" err="1"/>
              <a:t>칸에</a:t>
            </a:r>
            <a:r>
              <a:rPr lang="en-US" sz="2000" dirty="0"/>
              <a:t> </a:t>
            </a:r>
            <a:r>
              <a:rPr lang="en-US" sz="2000" dirty="0" err="1"/>
              <a:t>있는</a:t>
            </a:r>
            <a:r>
              <a:rPr lang="en-US" sz="2000" dirty="0"/>
              <a:t> </a:t>
            </a:r>
            <a:r>
              <a:rPr lang="en-US" sz="2000" dirty="0" err="1"/>
              <a:t>블록을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블록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dirty="0" err="1"/>
              <a:t>로</a:t>
            </a:r>
            <a:r>
              <a:rPr lang="en-US" sz="2000" dirty="0"/>
              <a:t> </a:t>
            </a:r>
            <a:r>
              <a:rPr lang="en-US" sz="2000" dirty="0" err="1"/>
              <a:t>정의</a:t>
            </a:r>
            <a:r>
              <a:rPr lang="en-US" sz="2000" dirty="0"/>
              <a:t> 할 때 </a:t>
            </a:r>
            <a:r>
              <a:rPr lang="en-US" sz="2000" dirty="0" err="1">
                <a:solidFill>
                  <a:srgbClr val="0070C0"/>
                </a:solidFill>
              </a:rPr>
              <a:t>블록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</a:t>
            </a:r>
            <a:r>
              <a:rPr lang="en-US" sz="2000" dirty="0" err="1"/>
              <a:t>와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블록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dirty="0" err="1"/>
              <a:t>에</a:t>
            </a:r>
            <a:r>
              <a:rPr lang="en-US" sz="2000" dirty="0"/>
              <a:t> </a:t>
            </a:r>
            <a:r>
              <a:rPr lang="en-US" sz="2000" dirty="0" err="1"/>
              <a:t>표시</a:t>
            </a:r>
            <a:r>
              <a:rPr lang="en-US" sz="2000" dirty="0"/>
              <a:t> 된 </a:t>
            </a:r>
            <a:r>
              <a:rPr lang="en-US" sz="2000" dirty="0" err="1"/>
              <a:t>숫자가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동일</a:t>
            </a:r>
            <a:r>
              <a:rPr lang="en-US" sz="2000" dirty="0"/>
              <a:t> 할 때, </a:t>
            </a:r>
            <a:r>
              <a:rPr lang="en-US" sz="2000" dirty="0" err="1">
                <a:solidFill>
                  <a:srgbClr val="FF0000"/>
                </a:solidFill>
              </a:rPr>
              <a:t>블록</a:t>
            </a:r>
            <a:r>
              <a:rPr lang="en-US" sz="2000" dirty="0">
                <a:solidFill>
                  <a:srgbClr val="FF0000"/>
                </a:solidFill>
              </a:rPr>
              <a:t> B  </a:t>
            </a:r>
            <a:r>
              <a:rPr lang="en-US" sz="2000" dirty="0" err="1">
                <a:solidFill>
                  <a:srgbClr val="FF0000"/>
                </a:solidFill>
              </a:rPr>
              <a:t>위치에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두 </a:t>
            </a:r>
            <a:r>
              <a:rPr lang="en-US" sz="2000" dirty="0" err="1"/>
              <a:t>블록이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하나의</a:t>
            </a:r>
            <a:r>
              <a:rPr lang="en-US" sz="2000" dirty="0"/>
              <a:t> </a:t>
            </a:r>
            <a:r>
              <a:rPr lang="en-US" sz="2000" dirty="0" err="1"/>
              <a:t>블록으로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뭉쳐진다</a:t>
            </a:r>
            <a:r>
              <a:rPr lang="en-US" sz="2000" dirty="0">
                <a:solidFill>
                  <a:srgbClr val="00B050"/>
                </a:solidFill>
              </a:rPr>
              <a:t>. </a:t>
            </a:r>
            <a:r>
              <a:rPr lang="en-US" sz="2000" dirty="0"/>
              <a:t>이 때, </a:t>
            </a:r>
            <a:r>
              <a:rPr lang="en-US" sz="2000" dirty="0" err="1"/>
              <a:t>뭉쳐진</a:t>
            </a:r>
            <a:r>
              <a:rPr lang="en-US" sz="2000" dirty="0"/>
              <a:t> </a:t>
            </a:r>
            <a:r>
              <a:rPr lang="en-US" sz="2000" dirty="0" err="1"/>
              <a:t>블록에</a:t>
            </a:r>
            <a:r>
              <a:rPr lang="en-US" sz="2000" dirty="0"/>
              <a:t> </a:t>
            </a:r>
            <a:r>
              <a:rPr lang="en-US" sz="2000" dirty="0" err="1"/>
              <a:t>표시</a:t>
            </a:r>
            <a:r>
              <a:rPr lang="en-US" sz="2000" dirty="0"/>
              <a:t> 된 </a:t>
            </a:r>
            <a:r>
              <a:rPr lang="en-US" sz="2000" dirty="0" err="1"/>
              <a:t>숫자는</a:t>
            </a:r>
            <a:r>
              <a:rPr lang="en-US" sz="2000" dirty="0"/>
              <a:t>  </a:t>
            </a:r>
            <a:r>
              <a:rPr lang="en-US" sz="2000" dirty="0" err="1"/>
              <a:t>블록</a:t>
            </a:r>
            <a:r>
              <a:rPr lang="en-US" sz="2000" dirty="0"/>
              <a:t> A, </a:t>
            </a:r>
            <a:r>
              <a:rPr lang="en-US" sz="2000" dirty="0" err="1"/>
              <a:t>B에</a:t>
            </a:r>
            <a:r>
              <a:rPr lang="en-US" sz="2000" dirty="0"/>
              <a:t> </a:t>
            </a:r>
            <a:r>
              <a:rPr lang="en-US" sz="2000" dirty="0" err="1"/>
              <a:t>표시</a:t>
            </a:r>
            <a:r>
              <a:rPr lang="en-US" sz="2000" dirty="0"/>
              <a:t> 된 </a:t>
            </a:r>
            <a:r>
              <a:rPr lang="en-US" sz="2000" dirty="0" err="1">
                <a:solidFill>
                  <a:srgbClr val="00B050"/>
                </a:solidFill>
              </a:rPr>
              <a:t>숫자의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합</a:t>
            </a:r>
            <a:r>
              <a:rPr lang="en-US" sz="2000" dirty="0" err="1"/>
              <a:t>이다</a:t>
            </a:r>
            <a:r>
              <a:rPr lang="en-US" sz="2000" dirty="0"/>
              <a:t>. </a:t>
            </a:r>
            <a:r>
              <a:rPr lang="en-US" sz="2000" dirty="0" err="1"/>
              <a:t>하나로</a:t>
            </a:r>
            <a:r>
              <a:rPr lang="en-US" sz="2000" dirty="0"/>
              <a:t> </a:t>
            </a:r>
            <a:r>
              <a:rPr lang="en-US" sz="2000" dirty="0" err="1"/>
              <a:t>뭉쳐진</a:t>
            </a:r>
            <a:r>
              <a:rPr lang="en-US" sz="2000" dirty="0"/>
              <a:t> </a:t>
            </a:r>
            <a:r>
              <a:rPr lang="en-US" sz="2000" dirty="0" err="1"/>
              <a:t>블록도</a:t>
            </a:r>
            <a:r>
              <a:rPr lang="en-US" sz="2000" dirty="0"/>
              <a:t> </a:t>
            </a:r>
            <a:r>
              <a:rPr lang="en-US" sz="2000" dirty="0" err="1"/>
              <a:t>사용자가</a:t>
            </a:r>
            <a:r>
              <a:rPr lang="en-US" sz="2000" dirty="0"/>
              <a:t> </a:t>
            </a:r>
            <a:r>
              <a:rPr lang="en-US" sz="2000" dirty="0" err="1"/>
              <a:t>누른</a:t>
            </a:r>
            <a:r>
              <a:rPr lang="en-US" sz="2000" dirty="0"/>
              <a:t> </a:t>
            </a:r>
            <a:r>
              <a:rPr lang="en-US" sz="2000" dirty="0" err="1"/>
              <a:t>방향으로</a:t>
            </a:r>
            <a:r>
              <a:rPr lang="en-US" sz="2000" dirty="0"/>
              <a:t> 한 </a:t>
            </a:r>
            <a:r>
              <a:rPr lang="en-US" sz="2000" dirty="0" err="1"/>
              <a:t>칸씩</a:t>
            </a:r>
            <a:r>
              <a:rPr lang="en-US" sz="2000" dirty="0"/>
              <a:t> </a:t>
            </a:r>
            <a:r>
              <a:rPr lang="en-US" sz="2000" dirty="0" err="1"/>
              <a:t>이동</a:t>
            </a:r>
            <a:r>
              <a:rPr lang="en-US" sz="2000" dirty="0"/>
              <a:t> 할 수 </a:t>
            </a:r>
            <a:r>
              <a:rPr lang="en-US" sz="2000" dirty="0" err="1"/>
              <a:t>있을</a:t>
            </a:r>
            <a:r>
              <a:rPr lang="en-US" sz="2000" dirty="0"/>
              <a:t> </a:t>
            </a:r>
            <a:r>
              <a:rPr lang="en-US" sz="2000" dirty="0" err="1"/>
              <a:t>때까지</a:t>
            </a:r>
            <a:r>
              <a:rPr lang="en-US" sz="2000" dirty="0"/>
              <a:t> </a:t>
            </a:r>
            <a:r>
              <a:rPr lang="en-US" sz="2000" dirty="0" err="1"/>
              <a:t>이동시킨다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FF0000"/>
                </a:solidFill>
              </a:rPr>
              <a:t>단, 한 번 </a:t>
            </a:r>
            <a:r>
              <a:rPr lang="en-US" sz="2000" dirty="0" err="1">
                <a:solidFill>
                  <a:srgbClr val="FF0000"/>
                </a:solidFill>
              </a:rPr>
              <a:t>뭉친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블록은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과정</a:t>
            </a:r>
            <a:r>
              <a:rPr lang="en-US" sz="2000" dirty="0">
                <a:solidFill>
                  <a:srgbClr val="FF0000"/>
                </a:solidFill>
              </a:rPr>
              <a:t> 2를 </a:t>
            </a:r>
            <a:r>
              <a:rPr lang="en-US" sz="2000" dirty="0" err="1">
                <a:solidFill>
                  <a:srgbClr val="FF0000"/>
                </a:solidFill>
              </a:rPr>
              <a:t>진행하기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전까지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다른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블록과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다시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뭉쳐질</a:t>
            </a:r>
            <a:r>
              <a:rPr lang="en-US" sz="2000" dirty="0">
                <a:solidFill>
                  <a:srgbClr val="FF0000"/>
                </a:solidFill>
              </a:rPr>
              <a:t> 수 </a:t>
            </a:r>
            <a:r>
              <a:rPr lang="en-US" sz="2000" dirty="0" err="1">
                <a:solidFill>
                  <a:srgbClr val="FF0000"/>
                </a:solidFill>
              </a:rPr>
              <a:t>없다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endParaRPr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-US" sz="2000" dirty="0" err="1"/>
              <a:t>과정</a:t>
            </a:r>
            <a:r>
              <a:rPr lang="en-US" sz="2000" dirty="0"/>
              <a:t> 2.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 </a:t>
            </a:r>
            <a:r>
              <a:rPr lang="en-US" sz="2000" dirty="0" err="1"/>
              <a:t>모든</a:t>
            </a:r>
            <a:r>
              <a:rPr lang="en-US" sz="2000" dirty="0"/>
              <a:t> </a:t>
            </a:r>
            <a:r>
              <a:rPr lang="en-US" sz="2000" dirty="0" err="1"/>
              <a:t>블록들이</a:t>
            </a:r>
            <a:r>
              <a:rPr lang="en-US" sz="2000" dirty="0"/>
              <a:t> </a:t>
            </a:r>
            <a:r>
              <a:rPr lang="en-US" sz="2000" dirty="0" err="1"/>
              <a:t>사용자가</a:t>
            </a:r>
            <a:r>
              <a:rPr lang="en-US" sz="2000" dirty="0"/>
              <a:t> </a:t>
            </a:r>
            <a:r>
              <a:rPr lang="en-US" sz="2000" dirty="0" err="1"/>
              <a:t>입력한</a:t>
            </a:r>
            <a:r>
              <a:rPr lang="en-US" sz="2000" dirty="0"/>
              <a:t> </a:t>
            </a:r>
            <a:r>
              <a:rPr lang="en-US" sz="2000" dirty="0" err="1"/>
              <a:t>방향으로</a:t>
            </a:r>
            <a:r>
              <a:rPr lang="en-US" sz="2000" dirty="0"/>
              <a:t> 더 </a:t>
            </a:r>
            <a:r>
              <a:rPr lang="en-US" sz="2000" dirty="0" err="1"/>
              <a:t>이상</a:t>
            </a:r>
            <a:r>
              <a:rPr lang="en-US" sz="2000" dirty="0"/>
              <a:t> </a:t>
            </a:r>
            <a:r>
              <a:rPr lang="en-US" sz="2000" dirty="0" err="1"/>
              <a:t>이동시키는게</a:t>
            </a:r>
            <a:r>
              <a:rPr lang="en-US" sz="2000" dirty="0"/>
              <a:t> </a:t>
            </a:r>
            <a:r>
              <a:rPr lang="en-US" sz="2000" dirty="0" err="1"/>
              <a:t>불가능하다면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50"/>
                </a:solidFill>
              </a:rPr>
              <a:t>  4 x 4 판 중 </a:t>
            </a:r>
            <a:r>
              <a:rPr lang="en-US" sz="2000" dirty="0" err="1">
                <a:solidFill>
                  <a:srgbClr val="00B050"/>
                </a:solidFill>
              </a:rPr>
              <a:t>블록이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없는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칸에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새로운</a:t>
            </a:r>
            <a:r>
              <a:rPr lang="en-US" sz="2000" dirty="0">
                <a:solidFill>
                  <a:srgbClr val="00B050"/>
                </a:solidFill>
              </a:rPr>
              <a:t> 2(</a:t>
            </a:r>
            <a:r>
              <a:rPr lang="en-US" sz="2000" dirty="0" err="1">
                <a:solidFill>
                  <a:srgbClr val="00B050"/>
                </a:solidFill>
              </a:rPr>
              <a:t>또는</a:t>
            </a:r>
            <a:r>
              <a:rPr lang="en-US" sz="2000" dirty="0">
                <a:solidFill>
                  <a:srgbClr val="00B050"/>
                </a:solidFill>
              </a:rPr>
              <a:t> 4)의 </a:t>
            </a:r>
            <a:r>
              <a:rPr lang="en-US" sz="2000" dirty="0" err="1">
                <a:solidFill>
                  <a:srgbClr val="00B050"/>
                </a:solidFill>
              </a:rPr>
              <a:t>블록을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생성한다</a:t>
            </a:r>
            <a:r>
              <a:rPr lang="en-US" sz="2000" dirty="0">
                <a:solidFill>
                  <a:srgbClr val="00B050"/>
                </a:solidFill>
              </a:rPr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285750" lvl="0" indent="-19685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3966469" y="1572175"/>
            <a:ext cx="4998019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000"/>
              <a:t>과정 2 (추가)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모든 블록들이 사용자가 입력한 방향으로 더 이상 이동시키는게 불가능하면서 </a:t>
            </a:r>
            <a:r>
              <a:rPr lang="en-US" sz="2000">
                <a:solidFill>
                  <a:srgbClr val="0070C0"/>
                </a:solidFill>
              </a:rPr>
              <a:t>과정 1을 진행하면서 위치가 변하거나 새로 뭉쳐진 블록이 없으면</a:t>
            </a:r>
            <a:r>
              <a:rPr lang="en-US" sz="2000"/>
              <a:t>, </a:t>
            </a:r>
            <a:r>
              <a:rPr lang="en-US" sz="2000">
                <a:solidFill>
                  <a:srgbClr val="FF0000"/>
                </a:solidFill>
              </a:rPr>
              <a:t>새로운 블록을 생성하지 않는다. </a:t>
            </a:r>
            <a:endParaRPr sz="200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Example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왼쪽 그림에서, 사용자가 위(상)의 입력 키를 누르더라도, 1행에 있는 두  블록은  과정 1을 진행하더라도 위치가 변하거나 새로 뭉쳐진 블록이 존재하지 않기 때문에 과정 2에서 새로운 블록을 생성하지 않는다.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285750" lvl="0" indent="-19685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700808"/>
            <a:ext cx="3001832" cy="380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body" idx="1"/>
          </p:nvPr>
        </p:nvSpPr>
        <p:spPr>
          <a:xfrm>
            <a:off x="539750" y="1268413"/>
            <a:ext cx="432028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 dirty="0" err="1"/>
              <a:t>이를</a:t>
            </a:r>
            <a:r>
              <a:rPr lang="en-US" sz="2000" dirty="0"/>
              <a:t> </a:t>
            </a:r>
            <a:r>
              <a:rPr lang="en-US" sz="2000" dirty="0" err="1"/>
              <a:t>반복해서</a:t>
            </a:r>
            <a:r>
              <a:rPr lang="en-US" sz="2000" dirty="0"/>
              <a:t> 2로부터 2048을 </a:t>
            </a:r>
            <a:r>
              <a:rPr lang="en-US" sz="2000" dirty="0" err="1"/>
              <a:t>만들면</a:t>
            </a:r>
            <a:r>
              <a:rPr lang="en-US" sz="2000" dirty="0"/>
              <a:t> </a:t>
            </a:r>
            <a:r>
              <a:rPr lang="en-US" sz="2000" dirty="0" err="1"/>
              <a:t>게임</a:t>
            </a:r>
            <a:r>
              <a:rPr lang="en-US" sz="2000" dirty="0"/>
              <a:t> 끝. </a:t>
            </a:r>
            <a:r>
              <a:rPr lang="en-US" sz="2000" dirty="0" err="1"/>
              <a:t>만약</a:t>
            </a:r>
            <a:r>
              <a:rPr lang="en-US" sz="2000" dirty="0"/>
              <a:t> 2048을 </a:t>
            </a:r>
            <a:r>
              <a:rPr lang="en-US" sz="2000" dirty="0" err="1"/>
              <a:t>만들기</a:t>
            </a:r>
            <a:r>
              <a:rPr lang="en-US" sz="2000" dirty="0"/>
              <a:t> 전 </a:t>
            </a:r>
            <a:r>
              <a:rPr lang="en-US" sz="2000" dirty="0" err="1">
                <a:solidFill>
                  <a:srgbClr val="FF0000"/>
                </a:solidFill>
              </a:rPr>
              <a:t>이동할</a:t>
            </a:r>
            <a:r>
              <a:rPr lang="en-US" sz="2000" dirty="0">
                <a:solidFill>
                  <a:srgbClr val="FF0000"/>
                </a:solidFill>
              </a:rPr>
              <a:t> 수 </a:t>
            </a:r>
            <a:r>
              <a:rPr lang="en-US" sz="2000" dirty="0" err="1">
                <a:solidFill>
                  <a:srgbClr val="FF0000"/>
                </a:solidFill>
              </a:rPr>
              <a:t>없는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경우</a:t>
            </a:r>
            <a:r>
              <a:rPr lang="en-US" sz="2000" dirty="0">
                <a:solidFill>
                  <a:srgbClr val="FF0000"/>
                </a:solidFill>
              </a:rPr>
              <a:t> 즉 16칸이 꽉  </a:t>
            </a:r>
            <a:r>
              <a:rPr lang="en-US" sz="2000" dirty="0" err="1">
                <a:solidFill>
                  <a:srgbClr val="FF0000"/>
                </a:solidFill>
              </a:rPr>
              <a:t>채워져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있으면서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인접한</a:t>
            </a:r>
            <a:r>
              <a:rPr lang="en-US" sz="2000" dirty="0">
                <a:solidFill>
                  <a:srgbClr val="FF0000"/>
                </a:solidFill>
              </a:rPr>
              <a:t> 두 </a:t>
            </a:r>
            <a:r>
              <a:rPr lang="en-US" sz="2000" dirty="0" err="1">
                <a:solidFill>
                  <a:srgbClr val="FF0000"/>
                </a:solidFill>
              </a:rPr>
              <a:t>칸이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같지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않을</a:t>
            </a:r>
            <a:r>
              <a:rPr lang="en-US" sz="2000" dirty="0">
                <a:solidFill>
                  <a:srgbClr val="FF0000"/>
                </a:solidFill>
              </a:rPr>
              <a:t> 때</a:t>
            </a:r>
            <a:r>
              <a:rPr lang="en-US" sz="2000" dirty="0"/>
              <a:t>, </a:t>
            </a:r>
            <a:r>
              <a:rPr lang="en-US" sz="2000" dirty="0" err="1"/>
              <a:t>게임</a:t>
            </a:r>
            <a:r>
              <a:rPr lang="en-US" sz="2000" dirty="0"/>
              <a:t> </a:t>
            </a:r>
            <a:r>
              <a:rPr lang="en-US" sz="2000" dirty="0" err="1"/>
              <a:t>오버가</a:t>
            </a:r>
            <a:r>
              <a:rPr lang="en-US" sz="2000" dirty="0"/>
              <a:t> </a:t>
            </a:r>
            <a:r>
              <a:rPr lang="en-US" sz="2000" dirty="0" err="1"/>
              <a:t>되며</a:t>
            </a:r>
            <a:r>
              <a:rPr lang="en-US" sz="2000" dirty="0"/>
              <a:t>, 2048을 </a:t>
            </a:r>
            <a:r>
              <a:rPr lang="en-US" sz="2000" dirty="0" err="1"/>
              <a:t>만듦과</a:t>
            </a:r>
            <a:r>
              <a:rPr lang="en-US" sz="2000" dirty="0"/>
              <a:t> </a:t>
            </a:r>
            <a:r>
              <a:rPr lang="en-US" sz="2000" dirty="0" err="1"/>
              <a:t>동시에</a:t>
            </a:r>
            <a:r>
              <a:rPr lang="en-US" sz="2000" dirty="0"/>
              <a:t> </a:t>
            </a:r>
            <a:r>
              <a:rPr lang="en-US" sz="2000" dirty="0" err="1"/>
              <a:t>이동</a:t>
            </a:r>
            <a:r>
              <a:rPr lang="en-US" sz="2000" dirty="0"/>
              <a:t> </a:t>
            </a:r>
            <a:r>
              <a:rPr lang="en-US" sz="2000" dirty="0" err="1"/>
              <a:t>불가이면</a:t>
            </a:r>
            <a:r>
              <a:rPr lang="en-US" sz="2000" dirty="0"/>
              <a:t> </a:t>
            </a:r>
            <a:r>
              <a:rPr lang="en-US" sz="2000" dirty="0" err="1"/>
              <a:t>역시</a:t>
            </a:r>
            <a:r>
              <a:rPr lang="en-US" sz="2000" dirty="0"/>
              <a:t> </a:t>
            </a:r>
            <a:r>
              <a:rPr lang="en-US" sz="2000" dirty="0" err="1"/>
              <a:t>게임</a:t>
            </a:r>
            <a:r>
              <a:rPr lang="en-US" sz="2000" dirty="0"/>
              <a:t> </a:t>
            </a:r>
            <a:r>
              <a:rPr lang="en-US" sz="2000" dirty="0" err="1"/>
              <a:t>오버가</a:t>
            </a:r>
            <a:r>
              <a:rPr lang="en-US" sz="2000" dirty="0"/>
              <a:t> </a:t>
            </a:r>
            <a:r>
              <a:rPr lang="en-US" sz="2000" dirty="0" err="1"/>
              <a:t>된다</a:t>
            </a:r>
            <a:r>
              <a:rPr lang="en-US" sz="2000" dirty="0"/>
              <a:t>. </a:t>
            </a:r>
            <a:endParaRPr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 dirty="0" err="1"/>
              <a:t>하지만</a:t>
            </a:r>
            <a:r>
              <a:rPr lang="en-US" sz="2000" dirty="0"/>
              <a:t> </a:t>
            </a:r>
            <a:r>
              <a:rPr lang="en-US" sz="2000" dirty="0" err="1"/>
              <a:t>최근의</a:t>
            </a:r>
            <a:r>
              <a:rPr lang="en-US" sz="2000" dirty="0"/>
              <a:t> </a:t>
            </a:r>
            <a:r>
              <a:rPr lang="en-US" sz="2000" dirty="0" err="1"/>
              <a:t>변형</a:t>
            </a:r>
            <a:r>
              <a:rPr lang="en-US" sz="2000" dirty="0"/>
              <a:t> 된 2048 </a:t>
            </a:r>
            <a:r>
              <a:rPr lang="en-US" sz="2000" dirty="0" err="1"/>
              <a:t>Game의</a:t>
            </a:r>
            <a:r>
              <a:rPr lang="en-US" sz="2000" dirty="0"/>
              <a:t> </a:t>
            </a:r>
            <a:r>
              <a:rPr lang="en-US" sz="2000" dirty="0" err="1"/>
              <a:t>경우</a:t>
            </a:r>
            <a:r>
              <a:rPr lang="en-US" sz="2000" dirty="0"/>
              <a:t> 2048을 </a:t>
            </a:r>
            <a:r>
              <a:rPr lang="en-US" sz="2000" dirty="0" err="1"/>
              <a:t>만드는</a:t>
            </a:r>
            <a:r>
              <a:rPr lang="en-US" sz="2000" dirty="0"/>
              <a:t> </a:t>
            </a:r>
            <a:r>
              <a:rPr lang="en-US" sz="2000" dirty="0" err="1"/>
              <a:t>것이</a:t>
            </a:r>
            <a:r>
              <a:rPr lang="en-US" sz="2000" dirty="0"/>
              <a:t> </a:t>
            </a:r>
            <a:r>
              <a:rPr lang="en-US" sz="2000" dirty="0" err="1"/>
              <a:t>목표가</a:t>
            </a:r>
            <a:r>
              <a:rPr lang="en-US" sz="2000" dirty="0"/>
              <a:t> </a:t>
            </a:r>
            <a:r>
              <a:rPr lang="en-US" sz="2000" dirty="0" err="1"/>
              <a:t>아닌</a:t>
            </a:r>
            <a:r>
              <a:rPr lang="en-US" sz="2000" dirty="0"/>
              <a:t> 4096, 9192…와 </a:t>
            </a:r>
            <a:r>
              <a:rPr lang="en-US" sz="2000" dirty="0" err="1"/>
              <a:t>같이</a:t>
            </a:r>
            <a:r>
              <a:rPr lang="en-US" sz="2000" dirty="0"/>
              <a:t> 더 큰 </a:t>
            </a:r>
            <a:r>
              <a:rPr lang="en-US" sz="2000" dirty="0" err="1"/>
              <a:t>수를</a:t>
            </a:r>
            <a:r>
              <a:rPr lang="en-US" sz="2000" dirty="0"/>
              <a:t> </a:t>
            </a:r>
            <a:r>
              <a:rPr lang="en-US" sz="2000" dirty="0" err="1"/>
              <a:t>만드는게</a:t>
            </a:r>
            <a:r>
              <a:rPr lang="en-US" sz="2000" dirty="0"/>
              <a:t> </a:t>
            </a:r>
            <a:r>
              <a:rPr lang="en-US" sz="2000" dirty="0" err="1"/>
              <a:t>목표인</a:t>
            </a:r>
            <a:r>
              <a:rPr lang="en-US" sz="2000" dirty="0"/>
              <a:t> </a:t>
            </a:r>
            <a:r>
              <a:rPr lang="en-US" sz="2000" dirty="0" err="1"/>
              <a:t>것도</a:t>
            </a:r>
            <a:r>
              <a:rPr lang="en-US" sz="2000" dirty="0"/>
              <a:t> </a:t>
            </a:r>
            <a:r>
              <a:rPr lang="en-US" sz="2000" dirty="0" err="1"/>
              <a:t>있다</a:t>
            </a:r>
            <a:r>
              <a:rPr lang="en-US" sz="2000" dirty="0"/>
              <a:t>.</a:t>
            </a:r>
            <a:endParaRPr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 dirty="0" err="1"/>
              <a:t>이번</a:t>
            </a:r>
            <a:r>
              <a:rPr lang="en-US" sz="2000" dirty="0"/>
              <a:t> </a:t>
            </a:r>
            <a:r>
              <a:rPr lang="ko-KR" altLang="en-US" sz="2000" dirty="0"/>
              <a:t>과제</a:t>
            </a:r>
            <a:r>
              <a:rPr lang="en-US" sz="2000" dirty="0" err="1"/>
              <a:t>에서는</a:t>
            </a:r>
            <a:r>
              <a:rPr lang="en-US" sz="2000" dirty="0"/>
              <a:t> </a:t>
            </a:r>
            <a:r>
              <a:rPr lang="en-US" sz="2000" dirty="0" err="1"/>
              <a:t>위에서</a:t>
            </a:r>
            <a:r>
              <a:rPr lang="en-US" sz="2000" dirty="0"/>
              <a:t> </a:t>
            </a:r>
            <a:r>
              <a:rPr lang="en-US" sz="2000" dirty="0" err="1"/>
              <a:t>설명한</a:t>
            </a:r>
            <a:r>
              <a:rPr lang="en-US" sz="2000" dirty="0"/>
              <a:t> </a:t>
            </a:r>
            <a:r>
              <a:rPr lang="en-US" sz="2000" dirty="0" err="1"/>
              <a:t>변형된</a:t>
            </a:r>
            <a:r>
              <a:rPr lang="en-US" sz="2000" dirty="0"/>
              <a:t> 2048를 </a:t>
            </a:r>
            <a:r>
              <a:rPr lang="en-US" sz="2000" dirty="0" err="1"/>
              <a:t>구현해</a:t>
            </a:r>
            <a:r>
              <a:rPr lang="en-US" sz="2000" dirty="0"/>
              <a:t> </a:t>
            </a:r>
            <a:r>
              <a:rPr lang="en-US" sz="2000" dirty="0" err="1"/>
              <a:t>보자</a:t>
            </a:r>
            <a:r>
              <a:rPr lang="en-US" sz="2000" dirty="0"/>
              <a:t>.</a:t>
            </a:r>
            <a:endParaRPr dirty="0"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77" name="Google Shape;77;p5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78" name="Google Shape;78;p5" descr="jjj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1118" y="1556792"/>
            <a:ext cx="3384376" cy="427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4211960" y="1802873"/>
            <a:ext cx="374421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처음 2048 Game을 시작하면 오른쪽 그림과 같이 4 x 4 판에 </a:t>
            </a:r>
            <a:r>
              <a:rPr lang="en-US" sz="2000">
                <a:solidFill>
                  <a:srgbClr val="00B050"/>
                </a:solidFill>
              </a:rPr>
              <a:t>임의의 두 위치에</a:t>
            </a:r>
            <a:r>
              <a:rPr lang="en-US" sz="2000"/>
              <a:t> </a:t>
            </a:r>
            <a:r>
              <a:rPr lang="en-US" sz="2000">
                <a:solidFill>
                  <a:srgbClr val="00B050"/>
                </a:solidFill>
              </a:rPr>
              <a:t>2(또는 4)</a:t>
            </a:r>
            <a:r>
              <a:rPr lang="en-US" sz="2000"/>
              <a:t>가 있는 상태로 시작 되어야 한다. </a:t>
            </a:r>
            <a:endParaRPr sz="200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두 숫자의 위치는 임의의 서로 다른 위치에 있어야 하며,  2가 생성 될 확률은 </a:t>
            </a:r>
            <a:r>
              <a:rPr lang="en-US" sz="2000">
                <a:solidFill>
                  <a:srgbClr val="0070C0"/>
                </a:solidFill>
              </a:rPr>
              <a:t>2 / 3</a:t>
            </a:r>
            <a:r>
              <a:rPr lang="en-US" sz="2000"/>
              <a:t>이고 4가 생성 될 확률은 </a:t>
            </a:r>
            <a:r>
              <a:rPr lang="en-US" sz="2000">
                <a:solidFill>
                  <a:srgbClr val="0070C0"/>
                </a:solidFill>
              </a:rPr>
              <a:t>1 / 3</a:t>
            </a:r>
            <a:r>
              <a:rPr lang="en-US" sz="2000"/>
              <a:t>로 하자.</a:t>
            </a:r>
            <a:endParaRPr/>
          </a:p>
          <a:p>
            <a:pPr marL="285750" lvl="0" indent="-1968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None/>
            </a:pPr>
            <a:endParaRPr sz="200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Score는 판에 있는 가장 큰 숫자로 정의한다.</a:t>
            </a:r>
            <a:endParaRPr/>
          </a:p>
          <a:p>
            <a:pPr marL="285750" lvl="0" indent="-1968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None/>
            </a:pPr>
            <a:endParaRPr sz="2000"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50" y="1772816"/>
            <a:ext cx="2736304" cy="3745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body" idx="1"/>
          </p:nvPr>
        </p:nvSpPr>
        <p:spPr>
          <a:xfrm>
            <a:off x="3707904" y="1268413"/>
            <a:ext cx="4850309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000"/>
              <a:t>상하좌우 입력 키들은 다음과 같다.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	• w / W : 위쪽으로 이동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	• d / D : 오른쪽으로 이동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	• s / S : 아래쪽으로 이동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	• a / A : 왼쪽으로 이동</a:t>
            </a:r>
            <a:endParaRPr sz="2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560"/>
              <a:buNone/>
            </a:pPr>
            <a:endParaRPr sz="80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>
                <a:solidFill>
                  <a:srgbClr val="FF0000"/>
                </a:solidFill>
              </a:rPr>
              <a:t>모든 블록이 이동할 수 없는 경우 즉 16칸이 꽉  채워져 있으면서 인접한 두 칸이 같지 않을 때 </a:t>
            </a:r>
            <a:r>
              <a:rPr lang="en-US" sz="2000"/>
              <a:t>콘솔창의 내용을 모두 지우고 “game over!”를 출력하고 종료한다.</a:t>
            </a:r>
            <a:endParaRPr/>
          </a:p>
          <a:p>
            <a:pPr marL="285750" lvl="0" indent="-1968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93" name="Google Shape;93;p7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772816"/>
            <a:ext cx="2520280" cy="380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9665" y="5156948"/>
            <a:ext cx="2088232" cy="417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body" idx="1"/>
          </p:nvPr>
        </p:nvSpPr>
        <p:spPr>
          <a:xfrm>
            <a:off x="366069" y="4797152"/>
            <a:ext cx="8496944" cy="154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196850" algn="l" rtl="0">
              <a:spcBef>
                <a:spcPts val="0"/>
              </a:spcBef>
              <a:spcAft>
                <a:spcPts val="0"/>
              </a:spcAft>
              <a:buSzPts val="1400"/>
              <a:buFont typeface="Dotum"/>
              <a:buNone/>
            </a:pPr>
            <a:endParaRPr sz="200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위 그림은 왼쪽 키를 </a:t>
            </a:r>
            <a:r>
              <a:rPr lang="en-US" sz="2000">
                <a:solidFill>
                  <a:srgbClr val="FF0000"/>
                </a:solidFill>
              </a:rPr>
              <a:t>한 번</a:t>
            </a:r>
            <a:r>
              <a:rPr lang="en-US" sz="2000"/>
              <a:t> 눌렀을 때 네 번째 행의 4-0-0-4가 8-0-0-0으로 합쳐진 예제이다.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그 후, 새로운 블록 4가 3행 4열에 생성 되었다.</a:t>
            </a:r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102" name="Google Shape;102;p8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1340768"/>
            <a:ext cx="63341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1116156"/>
            <a:ext cx="6408712" cy="3419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366069" y="4420886"/>
            <a:ext cx="8496944" cy="154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과정 1을 진행 할 때, </a:t>
            </a:r>
            <a:r>
              <a:rPr lang="en-US" sz="2000">
                <a:solidFill>
                  <a:srgbClr val="FF0000"/>
                </a:solidFill>
              </a:rPr>
              <a:t>만약 뭉칠 수 있는 방법이 여러 가지일 경우 </a:t>
            </a:r>
            <a:r>
              <a:rPr lang="en-US" sz="2000">
                <a:solidFill>
                  <a:srgbClr val="00B050"/>
                </a:solidFill>
              </a:rPr>
              <a:t>사용자가 입력한 방향이 가리키는 끝 위치</a:t>
            </a:r>
            <a:r>
              <a:rPr lang="en-US" sz="2000"/>
              <a:t>에서 </a:t>
            </a:r>
            <a:r>
              <a:rPr lang="en-US" sz="2000">
                <a:solidFill>
                  <a:srgbClr val="0070C0"/>
                </a:solidFill>
              </a:rPr>
              <a:t>사용자가 입력한 방향이</a:t>
            </a:r>
            <a:r>
              <a:rPr lang="en-US" sz="2000">
                <a:solidFill>
                  <a:srgbClr val="00B050"/>
                </a:solidFill>
              </a:rPr>
              <a:t> </a:t>
            </a:r>
            <a:r>
              <a:rPr lang="en-US" sz="2000">
                <a:solidFill>
                  <a:srgbClr val="0070C0"/>
                </a:solidFill>
              </a:rPr>
              <a:t>가리키는 반대 위치</a:t>
            </a:r>
            <a:r>
              <a:rPr lang="en-US" sz="2000"/>
              <a:t>로 스캔을 하면서 뭉쳐진다. 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ts val="1400"/>
              <a:buFont typeface="Dotum"/>
              <a:buChar char="■"/>
            </a:pPr>
            <a:r>
              <a:rPr lang="en-US" sz="2000"/>
              <a:t>위 그림은 오른쪽 키를 한 번 눌렀을 때 첫 번째 행의 블록들이 2-2-0-2가 0-0-2-4로 변하고, 4행 3열에 블록 4가 생성 된 예제이다.</a:t>
            </a:r>
            <a:endParaRPr sz="2000"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844550" y="400050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HW0 – 2048</a:t>
            </a:r>
            <a:endParaRPr dirty="0"/>
          </a:p>
        </p:txBody>
      </p:sp>
      <p:sp>
        <p:nvSpPr>
          <p:cNvPr id="111" name="Google Shape;111;p9"/>
          <p:cNvSpPr txBox="1">
            <a:spLocks noGrp="1"/>
          </p:cNvSpPr>
          <p:nvPr>
            <p:ph type="sldNum" idx="12"/>
          </p:nvPr>
        </p:nvSpPr>
        <p:spPr>
          <a:xfrm>
            <a:off x="7848600" y="6529388"/>
            <a:ext cx="714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1460</Words>
  <Application>Microsoft Office PowerPoint</Application>
  <PresentationFormat>화면 슬라이드 쇼(4:3)</PresentationFormat>
  <Paragraphs>127</Paragraphs>
  <Slides>17</Slides>
  <Notes>17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Dotum</vt:lpstr>
      <vt:lpstr>Palatino Linotype</vt:lpstr>
      <vt:lpstr>Times New Roman</vt:lpstr>
      <vt:lpstr>1_기본 디자인</vt:lpstr>
      <vt:lpstr>PowerPoint 프레젠테이션</vt:lpstr>
      <vt:lpstr>HW0 – 2048</vt:lpstr>
      <vt:lpstr>HW0 – 2048</vt:lpstr>
      <vt:lpstr>HW0 – 2048</vt:lpstr>
      <vt:lpstr>HW0 – 2048</vt:lpstr>
      <vt:lpstr>HW0 – 2048</vt:lpstr>
      <vt:lpstr>HW0 – 2048</vt:lpstr>
      <vt:lpstr>HW0 – 2048</vt:lpstr>
      <vt:lpstr>HW0 – 2048</vt:lpstr>
      <vt:lpstr>HW0 – 2048</vt:lpstr>
      <vt:lpstr>HW0 – 2048</vt:lpstr>
      <vt:lpstr>HW0 – 2048</vt:lpstr>
      <vt:lpstr>HW0 – 2048</vt:lpstr>
      <vt:lpstr>부록</vt:lpstr>
      <vt:lpstr>부록</vt:lpstr>
      <vt:lpstr>부록</vt:lpstr>
      <vt:lpstr>부록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</dc:creator>
  <cp:lastModifiedBy>관우 한</cp:lastModifiedBy>
  <cp:revision>41</cp:revision>
  <dcterms:created xsi:type="dcterms:W3CDTF">1996-06-27T04:55:18Z</dcterms:created>
  <dcterms:modified xsi:type="dcterms:W3CDTF">2025-03-11T10:50:42Z</dcterms:modified>
</cp:coreProperties>
</file>