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0" r:id="rId3"/>
    <p:sldId id="259" r:id="rId4"/>
    <p:sldId id="258" r:id="rId5"/>
    <p:sldId id="261" r:id="rId6"/>
    <p:sldId id="262" r:id="rId7"/>
    <p:sldId id="264" r:id="rId8"/>
    <p:sldId id="265" r:id="rId9"/>
    <p:sldId id="266" r:id="rId10"/>
    <p:sldId id="267" r:id="rId11"/>
    <p:sldId id="268" r:id="rId12"/>
    <p:sldId id="269" r:id="rId13"/>
    <p:sldId id="270"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5775" autoAdjust="0"/>
  </p:normalViewPr>
  <p:slideViewPr>
    <p:cSldViewPr snapToGrid="0">
      <p:cViewPr varScale="1">
        <p:scale>
          <a:sx n="60" d="100"/>
          <a:sy n="60" d="100"/>
        </p:scale>
        <p:origin x="96" y="11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A21DD2-52A1-45CB-B494-A3BA40F01405}" type="datetimeFigureOut">
              <a:rPr lang="ko-KR" altLang="en-US" smtClean="0"/>
              <a:t>2025-03-13</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35C2A7-BA30-47B4-9165-0429A63430C5}" type="slidenum">
              <a:rPr lang="ko-KR" altLang="en-US" smtClean="0"/>
              <a:t>‹#›</a:t>
            </a:fld>
            <a:endParaRPr lang="ko-KR" altLang="en-US"/>
          </a:p>
        </p:txBody>
      </p:sp>
    </p:spTree>
    <p:extLst>
      <p:ext uri="{BB962C8B-B14F-4D97-AF65-F5344CB8AC3E}">
        <p14:creationId xmlns:p14="http://schemas.microsoft.com/office/powerpoint/2010/main" val="342789445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2635C2A7-BA30-47B4-9165-0429A63430C5}" type="slidenum">
              <a:rPr lang="ko-KR" altLang="en-US" smtClean="0"/>
              <a:t>2</a:t>
            </a:fld>
            <a:endParaRPr lang="ko-KR" altLang="en-US"/>
          </a:p>
        </p:txBody>
      </p:sp>
    </p:spTree>
    <p:extLst>
      <p:ext uri="{BB962C8B-B14F-4D97-AF65-F5344CB8AC3E}">
        <p14:creationId xmlns:p14="http://schemas.microsoft.com/office/powerpoint/2010/main" val="2669275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776BEE7-55D5-A9B6-1ADE-DEAA2E4D8EA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6AEB8283-5BB9-F876-A682-160B0F5A20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6B1AEAA-C17F-053A-0864-3E3DE7FB60B8}"/>
              </a:ext>
            </a:extLst>
          </p:cNvPr>
          <p:cNvSpPr>
            <a:spLocks noGrp="1"/>
          </p:cNvSpPr>
          <p:nvPr>
            <p:ph type="dt" sz="half" idx="10"/>
          </p:nvPr>
        </p:nvSpPr>
        <p:spPr/>
        <p:txBody>
          <a:bodyPr/>
          <a:lstStyle/>
          <a:p>
            <a:fld id="{30DF0F29-ADFC-4A26-A856-78A1EBA842B8}" type="datetimeFigureOut">
              <a:rPr lang="ko-KR" altLang="en-US" smtClean="0"/>
              <a:t>2025-03-13</a:t>
            </a:fld>
            <a:endParaRPr lang="ko-KR" altLang="en-US"/>
          </a:p>
        </p:txBody>
      </p:sp>
      <p:sp>
        <p:nvSpPr>
          <p:cNvPr id="5" name="바닥글 개체 틀 4">
            <a:extLst>
              <a:ext uri="{FF2B5EF4-FFF2-40B4-BE49-F238E27FC236}">
                <a16:creationId xmlns:a16="http://schemas.microsoft.com/office/drawing/2014/main" id="{5C733CD1-E575-6FD2-91DF-F2DFABB7C14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3A4E095-5B04-1F99-F15D-F080520BE0A4}"/>
              </a:ext>
            </a:extLst>
          </p:cNvPr>
          <p:cNvSpPr>
            <a:spLocks noGrp="1"/>
          </p:cNvSpPr>
          <p:nvPr>
            <p:ph type="sldNum" sz="quarter" idx="12"/>
          </p:nvPr>
        </p:nvSpPr>
        <p:spPr/>
        <p:txBody>
          <a:bodyPr/>
          <a:lstStyle/>
          <a:p>
            <a:fld id="{6BD53C1E-DA9F-4298-BA1A-8DD868C9B377}" type="slidenum">
              <a:rPr lang="ko-KR" altLang="en-US" smtClean="0"/>
              <a:t>‹#›</a:t>
            </a:fld>
            <a:endParaRPr lang="ko-KR" altLang="en-US"/>
          </a:p>
        </p:txBody>
      </p:sp>
    </p:spTree>
    <p:extLst>
      <p:ext uri="{BB962C8B-B14F-4D97-AF65-F5344CB8AC3E}">
        <p14:creationId xmlns:p14="http://schemas.microsoft.com/office/powerpoint/2010/main" val="1363315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110F689-B111-E39C-8C59-513C256B92DA}"/>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FB576E5B-1F8F-FD82-4760-4B73B0587B31}"/>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20BBFDBF-8D8D-FC36-1F6C-64AC6B32C7E7}"/>
              </a:ext>
            </a:extLst>
          </p:cNvPr>
          <p:cNvSpPr>
            <a:spLocks noGrp="1"/>
          </p:cNvSpPr>
          <p:nvPr>
            <p:ph type="dt" sz="half" idx="10"/>
          </p:nvPr>
        </p:nvSpPr>
        <p:spPr/>
        <p:txBody>
          <a:bodyPr/>
          <a:lstStyle/>
          <a:p>
            <a:fld id="{30DF0F29-ADFC-4A26-A856-78A1EBA842B8}" type="datetimeFigureOut">
              <a:rPr lang="ko-KR" altLang="en-US" smtClean="0"/>
              <a:t>2025-03-13</a:t>
            </a:fld>
            <a:endParaRPr lang="ko-KR" altLang="en-US"/>
          </a:p>
        </p:txBody>
      </p:sp>
      <p:sp>
        <p:nvSpPr>
          <p:cNvPr id="5" name="바닥글 개체 틀 4">
            <a:extLst>
              <a:ext uri="{FF2B5EF4-FFF2-40B4-BE49-F238E27FC236}">
                <a16:creationId xmlns:a16="http://schemas.microsoft.com/office/drawing/2014/main" id="{27379963-0043-1C39-31E9-A013A1CB690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AF1EA89-9D85-E8E3-2B79-F8E1F408A268}"/>
              </a:ext>
            </a:extLst>
          </p:cNvPr>
          <p:cNvSpPr>
            <a:spLocks noGrp="1"/>
          </p:cNvSpPr>
          <p:nvPr>
            <p:ph type="sldNum" sz="quarter" idx="12"/>
          </p:nvPr>
        </p:nvSpPr>
        <p:spPr/>
        <p:txBody>
          <a:bodyPr/>
          <a:lstStyle/>
          <a:p>
            <a:fld id="{6BD53C1E-DA9F-4298-BA1A-8DD868C9B377}" type="slidenum">
              <a:rPr lang="ko-KR" altLang="en-US" smtClean="0"/>
              <a:t>‹#›</a:t>
            </a:fld>
            <a:endParaRPr lang="ko-KR" altLang="en-US"/>
          </a:p>
        </p:txBody>
      </p:sp>
    </p:spTree>
    <p:extLst>
      <p:ext uri="{BB962C8B-B14F-4D97-AF65-F5344CB8AC3E}">
        <p14:creationId xmlns:p14="http://schemas.microsoft.com/office/powerpoint/2010/main" val="946385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C8CD0926-A79D-9EC2-B3CD-88A062AE7752}"/>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BDA7E0DA-976D-AC11-F812-B2A473415B1A}"/>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7A0D7D3-0AEA-E665-0746-A236BDD5257E}"/>
              </a:ext>
            </a:extLst>
          </p:cNvPr>
          <p:cNvSpPr>
            <a:spLocks noGrp="1"/>
          </p:cNvSpPr>
          <p:nvPr>
            <p:ph type="dt" sz="half" idx="10"/>
          </p:nvPr>
        </p:nvSpPr>
        <p:spPr/>
        <p:txBody>
          <a:bodyPr/>
          <a:lstStyle/>
          <a:p>
            <a:fld id="{30DF0F29-ADFC-4A26-A856-78A1EBA842B8}" type="datetimeFigureOut">
              <a:rPr lang="ko-KR" altLang="en-US" smtClean="0"/>
              <a:t>2025-03-13</a:t>
            </a:fld>
            <a:endParaRPr lang="ko-KR" altLang="en-US"/>
          </a:p>
        </p:txBody>
      </p:sp>
      <p:sp>
        <p:nvSpPr>
          <p:cNvPr id="5" name="바닥글 개체 틀 4">
            <a:extLst>
              <a:ext uri="{FF2B5EF4-FFF2-40B4-BE49-F238E27FC236}">
                <a16:creationId xmlns:a16="http://schemas.microsoft.com/office/drawing/2014/main" id="{44A7E719-F948-60D7-6D65-AC06E15B26F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02FDE7B-DCC8-73D3-8E52-A1A70C72846C}"/>
              </a:ext>
            </a:extLst>
          </p:cNvPr>
          <p:cNvSpPr>
            <a:spLocks noGrp="1"/>
          </p:cNvSpPr>
          <p:nvPr>
            <p:ph type="sldNum" sz="quarter" idx="12"/>
          </p:nvPr>
        </p:nvSpPr>
        <p:spPr/>
        <p:txBody>
          <a:bodyPr/>
          <a:lstStyle/>
          <a:p>
            <a:fld id="{6BD53C1E-DA9F-4298-BA1A-8DD868C9B377}" type="slidenum">
              <a:rPr lang="ko-KR" altLang="en-US" smtClean="0"/>
              <a:t>‹#›</a:t>
            </a:fld>
            <a:endParaRPr lang="ko-KR" altLang="en-US"/>
          </a:p>
        </p:txBody>
      </p:sp>
    </p:spTree>
    <p:extLst>
      <p:ext uri="{BB962C8B-B14F-4D97-AF65-F5344CB8AC3E}">
        <p14:creationId xmlns:p14="http://schemas.microsoft.com/office/powerpoint/2010/main" val="28175684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309799B-03DE-7D20-81B3-BB76A1B065B1}"/>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344A2DF-D014-4A19-426D-597CFB2C19CC}"/>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41DC02A-8830-FE9F-367C-7C2048A7FE2C}"/>
              </a:ext>
            </a:extLst>
          </p:cNvPr>
          <p:cNvSpPr>
            <a:spLocks noGrp="1"/>
          </p:cNvSpPr>
          <p:nvPr>
            <p:ph type="dt" sz="half" idx="10"/>
          </p:nvPr>
        </p:nvSpPr>
        <p:spPr/>
        <p:txBody>
          <a:bodyPr/>
          <a:lstStyle/>
          <a:p>
            <a:fld id="{30DF0F29-ADFC-4A26-A856-78A1EBA842B8}" type="datetimeFigureOut">
              <a:rPr lang="ko-KR" altLang="en-US" smtClean="0"/>
              <a:t>2025-03-13</a:t>
            </a:fld>
            <a:endParaRPr lang="ko-KR" altLang="en-US"/>
          </a:p>
        </p:txBody>
      </p:sp>
      <p:sp>
        <p:nvSpPr>
          <p:cNvPr id="5" name="바닥글 개체 틀 4">
            <a:extLst>
              <a:ext uri="{FF2B5EF4-FFF2-40B4-BE49-F238E27FC236}">
                <a16:creationId xmlns:a16="http://schemas.microsoft.com/office/drawing/2014/main" id="{87E12D50-7355-A322-64B9-82E4293D4FB7}"/>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230C292-1182-BB36-218F-8E67600FB4CB}"/>
              </a:ext>
            </a:extLst>
          </p:cNvPr>
          <p:cNvSpPr>
            <a:spLocks noGrp="1"/>
          </p:cNvSpPr>
          <p:nvPr>
            <p:ph type="sldNum" sz="quarter" idx="12"/>
          </p:nvPr>
        </p:nvSpPr>
        <p:spPr/>
        <p:txBody>
          <a:bodyPr/>
          <a:lstStyle/>
          <a:p>
            <a:fld id="{6BD53C1E-DA9F-4298-BA1A-8DD868C9B377}" type="slidenum">
              <a:rPr lang="ko-KR" altLang="en-US" smtClean="0"/>
              <a:t>‹#›</a:t>
            </a:fld>
            <a:endParaRPr lang="ko-KR" altLang="en-US"/>
          </a:p>
        </p:txBody>
      </p:sp>
    </p:spTree>
    <p:extLst>
      <p:ext uri="{BB962C8B-B14F-4D97-AF65-F5344CB8AC3E}">
        <p14:creationId xmlns:p14="http://schemas.microsoft.com/office/powerpoint/2010/main" val="2478952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B72BA1-4A08-90D5-A2FE-E24CB91815EA}"/>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1C986EB4-F5EA-4030-7B61-3A586DECC5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5088D116-D3CC-F3FC-388D-30D99CD8F555}"/>
              </a:ext>
            </a:extLst>
          </p:cNvPr>
          <p:cNvSpPr>
            <a:spLocks noGrp="1"/>
          </p:cNvSpPr>
          <p:nvPr>
            <p:ph type="dt" sz="half" idx="10"/>
          </p:nvPr>
        </p:nvSpPr>
        <p:spPr/>
        <p:txBody>
          <a:bodyPr/>
          <a:lstStyle/>
          <a:p>
            <a:fld id="{30DF0F29-ADFC-4A26-A856-78A1EBA842B8}" type="datetimeFigureOut">
              <a:rPr lang="ko-KR" altLang="en-US" smtClean="0"/>
              <a:t>2025-03-13</a:t>
            </a:fld>
            <a:endParaRPr lang="ko-KR" altLang="en-US"/>
          </a:p>
        </p:txBody>
      </p:sp>
      <p:sp>
        <p:nvSpPr>
          <p:cNvPr id="5" name="바닥글 개체 틀 4">
            <a:extLst>
              <a:ext uri="{FF2B5EF4-FFF2-40B4-BE49-F238E27FC236}">
                <a16:creationId xmlns:a16="http://schemas.microsoft.com/office/drawing/2014/main" id="{DD12FC00-7415-AC65-FAD1-E7106FAB42C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61573D1-FE45-003C-5831-699CDEACB1AB}"/>
              </a:ext>
            </a:extLst>
          </p:cNvPr>
          <p:cNvSpPr>
            <a:spLocks noGrp="1"/>
          </p:cNvSpPr>
          <p:nvPr>
            <p:ph type="sldNum" sz="quarter" idx="12"/>
          </p:nvPr>
        </p:nvSpPr>
        <p:spPr/>
        <p:txBody>
          <a:bodyPr/>
          <a:lstStyle/>
          <a:p>
            <a:fld id="{6BD53C1E-DA9F-4298-BA1A-8DD868C9B377}" type="slidenum">
              <a:rPr lang="ko-KR" altLang="en-US" smtClean="0"/>
              <a:t>‹#›</a:t>
            </a:fld>
            <a:endParaRPr lang="ko-KR" altLang="en-US"/>
          </a:p>
        </p:txBody>
      </p:sp>
    </p:spTree>
    <p:extLst>
      <p:ext uri="{BB962C8B-B14F-4D97-AF65-F5344CB8AC3E}">
        <p14:creationId xmlns:p14="http://schemas.microsoft.com/office/powerpoint/2010/main" val="1242310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83CBF18-B17F-3292-5AAE-D12A5DE8010F}"/>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9A9E4736-3D2C-0D4C-0EA8-9A261CFF8EA8}"/>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DB1E44FA-DB3A-D878-A148-E168546F603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72B7EC04-07B7-95C7-EEFD-BCBD4C805CCA}"/>
              </a:ext>
            </a:extLst>
          </p:cNvPr>
          <p:cNvSpPr>
            <a:spLocks noGrp="1"/>
          </p:cNvSpPr>
          <p:nvPr>
            <p:ph type="dt" sz="half" idx="10"/>
          </p:nvPr>
        </p:nvSpPr>
        <p:spPr/>
        <p:txBody>
          <a:bodyPr/>
          <a:lstStyle/>
          <a:p>
            <a:fld id="{30DF0F29-ADFC-4A26-A856-78A1EBA842B8}" type="datetimeFigureOut">
              <a:rPr lang="ko-KR" altLang="en-US" smtClean="0"/>
              <a:t>2025-03-13</a:t>
            </a:fld>
            <a:endParaRPr lang="ko-KR" altLang="en-US"/>
          </a:p>
        </p:txBody>
      </p:sp>
      <p:sp>
        <p:nvSpPr>
          <p:cNvPr id="6" name="바닥글 개체 틀 5">
            <a:extLst>
              <a:ext uri="{FF2B5EF4-FFF2-40B4-BE49-F238E27FC236}">
                <a16:creationId xmlns:a16="http://schemas.microsoft.com/office/drawing/2014/main" id="{ABECDD74-E4B3-24FE-7053-EC9A58FF20A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60BC66F-F695-D071-BE88-9A6BE58E6915}"/>
              </a:ext>
            </a:extLst>
          </p:cNvPr>
          <p:cNvSpPr>
            <a:spLocks noGrp="1"/>
          </p:cNvSpPr>
          <p:nvPr>
            <p:ph type="sldNum" sz="quarter" idx="12"/>
          </p:nvPr>
        </p:nvSpPr>
        <p:spPr/>
        <p:txBody>
          <a:bodyPr/>
          <a:lstStyle/>
          <a:p>
            <a:fld id="{6BD53C1E-DA9F-4298-BA1A-8DD868C9B377}" type="slidenum">
              <a:rPr lang="ko-KR" altLang="en-US" smtClean="0"/>
              <a:t>‹#›</a:t>
            </a:fld>
            <a:endParaRPr lang="ko-KR" altLang="en-US"/>
          </a:p>
        </p:txBody>
      </p:sp>
    </p:spTree>
    <p:extLst>
      <p:ext uri="{BB962C8B-B14F-4D97-AF65-F5344CB8AC3E}">
        <p14:creationId xmlns:p14="http://schemas.microsoft.com/office/powerpoint/2010/main" val="1660503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BAD5C96-01BB-9FE8-5494-505AF8B3019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159B5C77-2E5E-BD61-549D-21E6C8FD7B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C7E3A7CC-A312-4CAF-A8AD-7A5CF20675B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3316E052-22C2-9997-B1D2-FCCB2963D1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F2282E70-4640-9880-1AB5-2E89B68298F1}"/>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D314EA2A-208A-A8DD-3A7A-9DB8E3AF6C94}"/>
              </a:ext>
            </a:extLst>
          </p:cNvPr>
          <p:cNvSpPr>
            <a:spLocks noGrp="1"/>
          </p:cNvSpPr>
          <p:nvPr>
            <p:ph type="dt" sz="half" idx="10"/>
          </p:nvPr>
        </p:nvSpPr>
        <p:spPr/>
        <p:txBody>
          <a:bodyPr/>
          <a:lstStyle/>
          <a:p>
            <a:fld id="{30DF0F29-ADFC-4A26-A856-78A1EBA842B8}" type="datetimeFigureOut">
              <a:rPr lang="ko-KR" altLang="en-US" smtClean="0"/>
              <a:t>2025-03-13</a:t>
            </a:fld>
            <a:endParaRPr lang="ko-KR" altLang="en-US"/>
          </a:p>
        </p:txBody>
      </p:sp>
      <p:sp>
        <p:nvSpPr>
          <p:cNvPr id="8" name="바닥글 개체 틀 7">
            <a:extLst>
              <a:ext uri="{FF2B5EF4-FFF2-40B4-BE49-F238E27FC236}">
                <a16:creationId xmlns:a16="http://schemas.microsoft.com/office/drawing/2014/main" id="{EBA04F98-C9DD-9940-5C7A-35712D0DD5B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37055094-6DDF-3922-CD9E-A9ABE9EDB855}"/>
              </a:ext>
            </a:extLst>
          </p:cNvPr>
          <p:cNvSpPr>
            <a:spLocks noGrp="1"/>
          </p:cNvSpPr>
          <p:nvPr>
            <p:ph type="sldNum" sz="quarter" idx="12"/>
          </p:nvPr>
        </p:nvSpPr>
        <p:spPr/>
        <p:txBody>
          <a:bodyPr/>
          <a:lstStyle/>
          <a:p>
            <a:fld id="{6BD53C1E-DA9F-4298-BA1A-8DD868C9B377}" type="slidenum">
              <a:rPr lang="ko-KR" altLang="en-US" smtClean="0"/>
              <a:t>‹#›</a:t>
            </a:fld>
            <a:endParaRPr lang="ko-KR" altLang="en-US"/>
          </a:p>
        </p:txBody>
      </p:sp>
    </p:spTree>
    <p:extLst>
      <p:ext uri="{BB962C8B-B14F-4D97-AF65-F5344CB8AC3E}">
        <p14:creationId xmlns:p14="http://schemas.microsoft.com/office/powerpoint/2010/main" val="2387795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ADDA44-C52E-A165-FB3E-2D00333CB46C}"/>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CA4F4266-4403-5966-DCEC-A158D2F2453C}"/>
              </a:ext>
            </a:extLst>
          </p:cNvPr>
          <p:cNvSpPr>
            <a:spLocks noGrp="1"/>
          </p:cNvSpPr>
          <p:nvPr>
            <p:ph type="dt" sz="half" idx="10"/>
          </p:nvPr>
        </p:nvSpPr>
        <p:spPr/>
        <p:txBody>
          <a:bodyPr/>
          <a:lstStyle/>
          <a:p>
            <a:fld id="{30DF0F29-ADFC-4A26-A856-78A1EBA842B8}" type="datetimeFigureOut">
              <a:rPr lang="ko-KR" altLang="en-US" smtClean="0"/>
              <a:t>2025-03-13</a:t>
            </a:fld>
            <a:endParaRPr lang="ko-KR" altLang="en-US"/>
          </a:p>
        </p:txBody>
      </p:sp>
      <p:sp>
        <p:nvSpPr>
          <p:cNvPr id="4" name="바닥글 개체 틀 3">
            <a:extLst>
              <a:ext uri="{FF2B5EF4-FFF2-40B4-BE49-F238E27FC236}">
                <a16:creationId xmlns:a16="http://schemas.microsoft.com/office/drawing/2014/main" id="{066A3BD7-5B42-E8A7-B103-3411803D6A28}"/>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89FCC526-6163-875F-4ABF-C8031D8ECC06}"/>
              </a:ext>
            </a:extLst>
          </p:cNvPr>
          <p:cNvSpPr>
            <a:spLocks noGrp="1"/>
          </p:cNvSpPr>
          <p:nvPr>
            <p:ph type="sldNum" sz="quarter" idx="12"/>
          </p:nvPr>
        </p:nvSpPr>
        <p:spPr/>
        <p:txBody>
          <a:bodyPr/>
          <a:lstStyle/>
          <a:p>
            <a:fld id="{6BD53C1E-DA9F-4298-BA1A-8DD868C9B377}" type="slidenum">
              <a:rPr lang="ko-KR" altLang="en-US" smtClean="0"/>
              <a:t>‹#›</a:t>
            </a:fld>
            <a:endParaRPr lang="ko-KR" altLang="en-US"/>
          </a:p>
        </p:txBody>
      </p:sp>
    </p:spTree>
    <p:extLst>
      <p:ext uri="{BB962C8B-B14F-4D97-AF65-F5344CB8AC3E}">
        <p14:creationId xmlns:p14="http://schemas.microsoft.com/office/powerpoint/2010/main" val="13176149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B86E8B74-93A0-4DDA-FFD3-3C41DB41C63F}"/>
              </a:ext>
            </a:extLst>
          </p:cNvPr>
          <p:cNvSpPr>
            <a:spLocks noGrp="1"/>
          </p:cNvSpPr>
          <p:nvPr>
            <p:ph type="dt" sz="half" idx="10"/>
          </p:nvPr>
        </p:nvSpPr>
        <p:spPr/>
        <p:txBody>
          <a:bodyPr/>
          <a:lstStyle/>
          <a:p>
            <a:fld id="{30DF0F29-ADFC-4A26-A856-78A1EBA842B8}" type="datetimeFigureOut">
              <a:rPr lang="ko-KR" altLang="en-US" smtClean="0"/>
              <a:t>2025-03-13</a:t>
            </a:fld>
            <a:endParaRPr lang="ko-KR" altLang="en-US"/>
          </a:p>
        </p:txBody>
      </p:sp>
      <p:sp>
        <p:nvSpPr>
          <p:cNvPr id="3" name="바닥글 개체 틀 2">
            <a:extLst>
              <a:ext uri="{FF2B5EF4-FFF2-40B4-BE49-F238E27FC236}">
                <a16:creationId xmlns:a16="http://schemas.microsoft.com/office/drawing/2014/main" id="{D97B4685-224B-E437-25B2-BBC60FE8BB95}"/>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F491EEFB-89B7-1DCA-DF79-8A9E0AEB1FD0}"/>
              </a:ext>
            </a:extLst>
          </p:cNvPr>
          <p:cNvSpPr>
            <a:spLocks noGrp="1"/>
          </p:cNvSpPr>
          <p:nvPr>
            <p:ph type="sldNum" sz="quarter" idx="12"/>
          </p:nvPr>
        </p:nvSpPr>
        <p:spPr/>
        <p:txBody>
          <a:bodyPr/>
          <a:lstStyle/>
          <a:p>
            <a:fld id="{6BD53C1E-DA9F-4298-BA1A-8DD868C9B377}" type="slidenum">
              <a:rPr lang="ko-KR" altLang="en-US" smtClean="0"/>
              <a:t>‹#›</a:t>
            </a:fld>
            <a:endParaRPr lang="ko-KR" altLang="en-US"/>
          </a:p>
        </p:txBody>
      </p:sp>
    </p:spTree>
    <p:extLst>
      <p:ext uri="{BB962C8B-B14F-4D97-AF65-F5344CB8AC3E}">
        <p14:creationId xmlns:p14="http://schemas.microsoft.com/office/powerpoint/2010/main" val="2653421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182F1D8-6119-06FB-7704-BFEAE65BFBFA}"/>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4EDDA9F-7DA9-39CD-0723-D3DC2DE413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661E32BF-EC31-F949-A4D5-3B78A7E31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B9EA9D8D-2772-611A-D53C-0A49013CE7FC}"/>
              </a:ext>
            </a:extLst>
          </p:cNvPr>
          <p:cNvSpPr>
            <a:spLocks noGrp="1"/>
          </p:cNvSpPr>
          <p:nvPr>
            <p:ph type="dt" sz="half" idx="10"/>
          </p:nvPr>
        </p:nvSpPr>
        <p:spPr/>
        <p:txBody>
          <a:bodyPr/>
          <a:lstStyle/>
          <a:p>
            <a:fld id="{30DF0F29-ADFC-4A26-A856-78A1EBA842B8}" type="datetimeFigureOut">
              <a:rPr lang="ko-KR" altLang="en-US" smtClean="0"/>
              <a:t>2025-03-13</a:t>
            </a:fld>
            <a:endParaRPr lang="ko-KR" altLang="en-US"/>
          </a:p>
        </p:txBody>
      </p:sp>
      <p:sp>
        <p:nvSpPr>
          <p:cNvPr id="6" name="바닥글 개체 틀 5">
            <a:extLst>
              <a:ext uri="{FF2B5EF4-FFF2-40B4-BE49-F238E27FC236}">
                <a16:creationId xmlns:a16="http://schemas.microsoft.com/office/drawing/2014/main" id="{6BA80A86-D363-10D8-ECB5-DDBFA6E85D2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D619142F-9A39-0742-074B-3ED8040FBEEF}"/>
              </a:ext>
            </a:extLst>
          </p:cNvPr>
          <p:cNvSpPr>
            <a:spLocks noGrp="1"/>
          </p:cNvSpPr>
          <p:nvPr>
            <p:ph type="sldNum" sz="quarter" idx="12"/>
          </p:nvPr>
        </p:nvSpPr>
        <p:spPr/>
        <p:txBody>
          <a:bodyPr/>
          <a:lstStyle/>
          <a:p>
            <a:fld id="{6BD53C1E-DA9F-4298-BA1A-8DD868C9B377}" type="slidenum">
              <a:rPr lang="ko-KR" altLang="en-US" smtClean="0"/>
              <a:t>‹#›</a:t>
            </a:fld>
            <a:endParaRPr lang="ko-KR" altLang="en-US"/>
          </a:p>
        </p:txBody>
      </p:sp>
    </p:spTree>
    <p:extLst>
      <p:ext uri="{BB962C8B-B14F-4D97-AF65-F5344CB8AC3E}">
        <p14:creationId xmlns:p14="http://schemas.microsoft.com/office/powerpoint/2010/main" val="120836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A9A49A2-F77F-E47B-F971-84EC5B217794}"/>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4855A1AB-0F01-555D-9450-807963D19B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9750B688-BB08-07A9-DA53-4600DD8CF7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D46BC310-E842-F4C9-5484-C414CCEBDF60}"/>
              </a:ext>
            </a:extLst>
          </p:cNvPr>
          <p:cNvSpPr>
            <a:spLocks noGrp="1"/>
          </p:cNvSpPr>
          <p:nvPr>
            <p:ph type="dt" sz="half" idx="10"/>
          </p:nvPr>
        </p:nvSpPr>
        <p:spPr/>
        <p:txBody>
          <a:bodyPr/>
          <a:lstStyle/>
          <a:p>
            <a:fld id="{30DF0F29-ADFC-4A26-A856-78A1EBA842B8}" type="datetimeFigureOut">
              <a:rPr lang="ko-KR" altLang="en-US" smtClean="0"/>
              <a:t>2025-03-13</a:t>
            </a:fld>
            <a:endParaRPr lang="ko-KR" altLang="en-US"/>
          </a:p>
        </p:txBody>
      </p:sp>
      <p:sp>
        <p:nvSpPr>
          <p:cNvPr id="6" name="바닥글 개체 틀 5">
            <a:extLst>
              <a:ext uri="{FF2B5EF4-FFF2-40B4-BE49-F238E27FC236}">
                <a16:creationId xmlns:a16="http://schemas.microsoft.com/office/drawing/2014/main" id="{0584A27F-C897-D1E7-A858-C6811D6DAF6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D498917-D1C6-AF92-B1A8-5A8D0B6CD4BF}"/>
              </a:ext>
            </a:extLst>
          </p:cNvPr>
          <p:cNvSpPr>
            <a:spLocks noGrp="1"/>
          </p:cNvSpPr>
          <p:nvPr>
            <p:ph type="sldNum" sz="quarter" idx="12"/>
          </p:nvPr>
        </p:nvSpPr>
        <p:spPr/>
        <p:txBody>
          <a:bodyPr/>
          <a:lstStyle/>
          <a:p>
            <a:fld id="{6BD53C1E-DA9F-4298-BA1A-8DD868C9B377}" type="slidenum">
              <a:rPr lang="ko-KR" altLang="en-US" smtClean="0"/>
              <a:t>‹#›</a:t>
            </a:fld>
            <a:endParaRPr lang="ko-KR" altLang="en-US"/>
          </a:p>
        </p:txBody>
      </p:sp>
    </p:spTree>
    <p:extLst>
      <p:ext uri="{BB962C8B-B14F-4D97-AF65-F5344CB8AC3E}">
        <p14:creationId xmlns:p14="http://schemas.microsoft.com/office/powerpoint/2010/main" val="3321471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94E1323C-980D-C8C5-7BC8-179A38E71F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45A1BBF-8095-E397-0A79-D2F489DB7B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D775AAF2-8CE0-006A-FE3C-4BE3ADCA4C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F0F29-ADFC-4A26-A856-78A1EBA842B8}" type="datetimeFigureOut">
              <a:rPr lang="ko-KR" altLang="en-US" smtClean="0"/>
              <a:t>2025-03-13</a:t>
            </a:fld>
            <a:endParaRPr lang="ko-KR" altLang="en-US"/>
          </a:p>
        </p:txBody>
      </p:sp>
      <p:sp>
        <p:nvSpPr>
          <p:cNvPr id="5" name="바닥글 개체 틀 4">
            <a:extLst>
              <a:ext uri="{FF2B5EF4-FFF2-40B4-BE49-F238E27FC236}">
                <a16:creationId xmlns:a16="http://schemas.microsoft.com/office/drawing/2014/main" id="{F52F0E94-2E3D-4925-3257-3C0DBBB27E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BF7E3C94-B03C-1294-24DD-27D200C2C6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D53C1E-DA9F-4298-BA1A-8DD868C9B377}" type="slidenum">
              <a:rPr lang="ko-KR" altLang="en-US" smtClean="0"/>
              <a:t>‹#›</a:t>
            </a:fld>
            <a:endParaRPr lang="ko-KR" altLang="en-US"/>
          </a:p>
        </p:txBody>
      </p:sp>
    </p:spTree>
    <p:extLst>
      <p:ext uri="{BB962C8B-B14F-4D97-AF65-F5344CB8AC3E}">
        <p14:creationId xmlns:p14="http://schemas.microsoft.com/office/powerpoint/2010/main" val="3969592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FF1F6A7-8043-01B7-7823-656B6A0B17E8}"/>
              </a:ext>
            </a:extLst>
          </p:cNvPr>
          <p:cNvSpPr>
            <a:spLocks noGrp="1"/>
          </p:cNvSpPr>
          <p:nvPr>
            <p:ph type="ctrTitle"/>
          </p:nvPr>
        </p:nvSpPr>
        <p:spPr/>
        <p:txBody>
          <a:bodyPr/>
          <a:lstStyle/>
          <a:p>
            <a:r>
              <a:rPr lang="en-US" altLang="ko-KR" dirty="0"/>
              <a:t>2048 Game Report</a:t>
            </a:r>
            <a:endParaRPr lang="ko-KR" altLang="en-US" dirty="0"/>
          </a:p>
        </p:txBody>
      </p:sp>
      <p:sp>
        <p:nvSpPr>
          <p:cNvPr id="3" name="부제목 2">
            <a:extLst>
              <a:ext uri="{FF2B5EF4-FFF2-40B4-BE49-F238E27FC236}">
                <a16:creationId xmlns:a16="http://schemas.microsoft.com/office/drawing/2014/main" id="{F095FC9B-4704-5BA0-9697-C2F839F0BC13}"/>
              </a:ext>
            </a:extLst>
          </p:cNvPr>
          <p:cNvSpPr>
            <a:spLocks noGrp="1"/>
          </p:cNvSpPr>
          <p:nvPr>
            <p:ph type="subTitle" idx="1"/>
          </p:nvPr>
        </p:nvSpPr>
        <p:spPr/>
        <p:txBody>
          <a:bodyPr/>
          <a:lstStyle/>
          <a:p>
            <a:endParaRPr lang="en-US" altLang="ko-KR" dirty="0"/>
          </a:p>
          <a:p>
            <a:r>
              <a:rPr lang="en-US" altLang="ko-KR" dirty="0"/>
              <a:t>20221629</a:t>
            </a:r>
            <a:endParaRPr lang="ko-KR" altLang="en-US" dirty="0"/>
          </a:p>
        </p:txBody>
      </p:sp>
    </p:spTree>
    <p:extLst>
      <p:ext uri="{BB962C8B-B14F-4D97-AF65-F5344CB8AC3E}">
        <p14:creationId xmlns:p14="http://schemas.microsoft.com/office/powerpoint/2010/main" val="2710205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FD73D-271A-7841-3EDD-5A7C5E2B0C35}"/>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6777A1A-DEA4-9E88-AD5C-77DBD9F390A4}"/>
              </a:ext>
            </a:extLst>
          </p:cNvPr>
          <p:cNvSpPr>
            <a:spLocks noGrp="1"/>
          </p:cNvSpPr>
          <p:nvPr>
            <p:ph type="body" sz="half" idx="2"/>
          </p:nvPr>
        </p:nvSpPr>
        <p:spPr>
          <a:xfrm>
            <a:off x="128337" y="2057399"/>
            <a:ext cx="5861803" cy="4118811"/>
          </a:xfrm>
        </p:spPr>
        <p:txBody>
          <a:bodyPr>
            <a:noAutofit/>
          </a:bodyPr>
          <a:lstStyle/>
          <a:p>
            <a:r>
              <a:rPr lang="en-US" altLang="ko-KR" sz="2000" dirty="0"/>
              <a:t>&lt;Third for loop and below&gt;</a:t>
            </a:r>
          </a:p>
          <a:p>
            <a:endParaRPr lang="en-US" altLang="ko-KR" sz="2000" dirty="0"/>
          </a:p>
          <a:p>
            <a:r>
              <a:rPr lang="en-US" altLang="ko-KR" sz="2000" dirty="0"/>
              <a:t>Merged elements might have to keep moving so we repeat the first for loop to make sure every merged elements have reached its end. After every move is done, we must rotate the board back to its original direction.</a:t>
            </a:r>
          </a:p>
          <a:p>
            <a:endParaRPr lang="en-US" altLang="ko-KR" sz="2000" dirty="0"/>
          </a:p>
          <a:p>
            <a:r>
              <a:rPr lang="en-US" altLang="ko-KR" sz="2000" dirty="0"/>
              <a:t>Finally, we check whether there was actually a movement on board. If there wasn’t, it means we have received an invalid command meaning we shouldn’t move on to the next step.</a:t>
            </a:r>
          </a:p>
        </p:txBody>
      </p:sp>
      <p:pic>
        <p:nvPicPr>
          <p:cNvPr id="8" name="그림 7">
            <a:extLst>
              <a:ext uri="{FF2B5EF4-FFF2-40B4-BE49-F238E27FC236}">
                <a16:creationId xmlns:a16="http://schemas.microsoft.com/office/drawing/2014/main" id="{2EF42526-2798-4ADE-2C47-41F85E7046E0}"/>
              </a:ext>
            </a:extLst>
          </p:cNvPr>
          <p:cNvPicPr>
            <a:picLocks noChangeAspect="1"/>
          </p:cNvPicPr>
          <p:nvPr/>
        </p:nvPicPr>
        <p:blipFill>
          <a:blip r:embed="rId2"/>
          <a:stretch>
            <a:fillRect/>
          </a:stretch>
        </p:blipFill>
        <p:spPr>
          <a:xfrm>
            <a:off x="5990139" y="0"/>
            <a:ext cx="6201861" cy="6858000"/>
          </a:xfrm>
          <a:prstGeom prst="rect">
            <a:avLst/>
          </a:prstGeom>
        </p:spPr>
      </p:pic>
      <p:sp>
        <p:nvSpPr>
          <p:cNvPr id="3" name="순서도: 처리 2">
            <a:extLst>
              <a:ext uri="{FF2B5EF4-FFF2-40B4-BE49-F238E27FC236}">
                <a16:creationId xmlns:a16="http://schemas.microsoft.com/office/drawing/2014/main" id="{64B23666-DEFD-62ED-3654-2F7D6497556D}"/>
              </a:ext>
            </a:extLst>
          </p:cNvPr>
          <p:cNvSpPr/>
          <p:nvPr/>
        </p:nvSpPr>
        <p:spPr>
          <a:xfrm>
            <a:off x="594945" y="158459"/>
            <a:ext cx="2961055" cy="1467142"/>
          </a:xfrm>
          <a:prstGeom prst="flowChartProcess">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Move numbers until next space isn’t blank</a:t>
            </a:r>
            <a:endParaRPr lang="ko-KR" altLang="en-US" dirty="0">
              <a:solidFill>
                <a:schemeClr val="tx1"/>
              </a:solidFill>
            </a:endParaRPr>
          </a:p>
        </p:txBody>
      </p:sp>
    </p:spTree>
    <p:extLst>
      <p:ext uri="{BB962C8B-B14F-4D97-AF65-F5344CB8AC3E}">
        <p14:creationId xmlns:p14="http://schemas.microsoft.com/office/powerpoint/2010/main" val="3563270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CDBAC-2203-C895-087B-419B47D0CB15}"/>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D0C0ECAE-E59A-0322-11AC-B91A3C7BBF7A}"/>
              </a:ext>
            </a:extLst>
          </p:cNvPr>
          <p:cNvSpPr>
            <a:spLocks noGrp="1"/>
          </p:cNvSpPr>
          <p:nvPr>
            <p:ph type="body" sz="half" idx="2"/>
          </p:nvPr>
        </p:nvSpPr>
        <p:spPr>
          <a:xfrm>
            <a:off x="128337" y="2057399"/>
            <a:ext cx="5861803" cy="4118811"/>
          </a:xfrm>
        </p:spPr>
        <p:txBody>
          <a:bodyPr>
            <a:noAutofit/>
          </a:bodyPr>
          <a:lstStyle/>
          <a:p>
            <a:r>
              <a:rPr lang="en-US" altLang="ko-KR" sz="2000" dirty="0"/>
              <a:t>After we finished our command, we now have to add a new number at a random empty space on board. We add this by using the </a:t>
            </a:r>
            <a:r>
              <a:rPr lang="en-US" altLang="ko-KR" sz="2000" dirty="0" err="1"/>
              <a:t>make_two_or_four</a:t>
            </a:r>
            <a:r>
              <a:rPr lang="en-US" altLang="ko-KR" sz="2000" dirty="0"/>
              <a:t> function again and apply the changes to the tot variable.</a:t>
            </a:r>
          </a:p>
          <a:p>
            <a:endParaRPr lang="en-US" altLang="ko-KR" sz="2000" dirty="0"/>
          </a:p>
          <a:p>
            <a:r>
              <a:rPr lang="en-US" altLang="ko-KR" sz="2000" dirty="0"/>
              <a:t>If the function cannot create a new number, or if the board is full after creating a random number, we will have to check whether the game is over or still playable.</a:t>
            </a:r>
          </a:p>
        </p:txBody>
      </p:sp>
      <p:sp>
        <p:nvSpPr>
          <p:cNvPr id="2" name="순서도: 처리 1">
            <a:extLst>
              <a:ext uri="{FF2B5EF4-FFF2-40B4-BE49-F238E27FC236}">
                <a16:creationId xmlns:a16="http://schemas.microsoft.com/office/drawing/2014/main" id="{BCFAF244-E0B3-D450-1A77-792BF581CCE3}"/>
              </a:ext>
            </a:extLst>
          </p:cNvPr>
          <p:cNvSpPr/>
          <p:nvPr/>
        </p:nvSpPr>
        <p:spPr>
          <a:xfrm>
            <a:off x="536888" y="214085"/>
            <a:ext cx="2975569" cy="1629230"/>
          </a:xfrm>
          <a:prstGeom prst="flowChartProcess">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Add a random 2 or 4 to empty space in board</a:t>
            </a:r>
            <a:endParaRPr lang="ko-KR" altLang="en-US" dirty="0">
              <a:solidFill>
                <a:schemeClr val="tx1"/>
              </a:solidFill>
            </a:endParaRPr>
          </a:p>
        </p:txBody>
      </p:sp>
      <p:pic>
        <p:nvPicPr>
          <p:cNvPr id="5" name="그림 4">
            <a:extLst>
              <a:ext uri="{FF2B5EF4-FFF2-40B4-BE49-F238E27FC236}">
                <a16:creationId xmlns:a16="http://schemas.microsoft.com/office/drawing/2014/main" id="{2A333F65-A3B3-2636-03F2-BB83AB4C31C5}"/>
              </a:ext>
            </a:extLst>
          </p:cNvPr>
          <p:cNvPicPr>
            <a:picLocks noChangeAspect="1"/>
          </p:cNvPicPr>
          <p:nvPr/>
        </p:nvPicPr>
        <p:blipFill>
          <a:blip r:embed="rId2"/>
          <a:stretch>
            <a:fillRect/>
          </a:stretch>
        </p:blipFill>
        <p:spPr>
          <a:xfrm>
            <a:off x="6373763" y="1843315"/>
            <a:ext cx="4872902" cy="3331028"/>
          </a:xfrm>
          <a:prstGeom prst="rect">
            <a:avLst/>
          </a:prstGeom>
        </p:spPr>
      </p:pic>
    </p:spTree>
    <p:extLst>
      <p:ext uri="{BB962C8B-B14F-4D97-AF65-F5344CB8AC3E}">
        <p14:creationId xmlns:p14="http://schemas.microsoft.com/office/powerpoint/2010/main" val="1638492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1C87-032C-3E23-ECD2-D27F4881F3A4}"/>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CD0A2116-CD1B-069A-77B9-9D5B3824CFAE}"/>
              </a:ext>
            </a:extLst>
          </p:cNvPr>
          <p:cNvSpPr>
            <a:spLocks noGrp="1"/>
          </p:cNvSpPr>
          <p:nvPr>
            <p:ph type="body" sz="half" idx="2"/>
          </p:nvPr>
        </p:nvSpPr>
        <p:spPr>
          <a:xfrm>
            <a:off x="128337" y="2057399"/>
            <a:ext cx="5133473" cy="4118811"/>
          </a:xfrm>
        </p:spPr>
        <p:txBody>
          <a:bodyPr>
            <a:noAutofit/>
          </a:bodyPr>
          <a:lstStyle/>
          <a:p>
            <a:r>
              <a:rPr lang="en-US" altLang="ko-KR" sz="2000" dirty="0"/>
              <a:t>We check the board by </a:t>
            </a:r>
            <a:r>
              <a:rPr lang="en-US" altLang="ko-KR" sz="2000" dirty="0" err="1"/>
              <a:t>is_game_over</a:t>
            </a:r>
            <a:r>
              <a:rPr lang="en-US" altLang="ko-KR" sz="2000" dirty="0"/>
              <a:t> function. First for loop checks whether the board has an empty space. If an empty space exists, we no longer need to check the board. Function returns 1 and we repeat the whole playing sequence again.</a:t>
            </a:r>
          </a:p>
          <a:p>
            <a:endParaRPr lang="en-US" altLang="ko-KR" sz="2000" dirty="0"/>
          </a:p>
          <a:p>
            <a:r>
              <a:rPr lang="en-US" altLang="ko-KR" sz="2000" dirty="0"/>
              <a:t>Second for loop checks whether there are some elements that can be merged. If there is, then the game is still playable.</a:t>
            </a:r>
          </a:p>
          <a:p>
            <a:endParaRPr lang="en-US" altLang="ko-KR" sz="2000" dirty="0"/>
          </a:p>
          <a:p>
            <a:r>
              <a:rPr lang="en-US" altLang="ko-KR" sz="2000" dirty="0"/>
              <a:t>If all for loops are passed, the function will return 0 meaning making moves is impossible leading to a game over. </a:t>
            </a:r>
          </a:p>
        </p:txBody>
      </p:sp>
      <p:sp>
        <p:nvSpPr>
          <p:cNvPr id="3" name="순서도: 판단 2">
            <a:extLst>
              <a:ext uri="{FF2B5EF4-FFF2-40B4-BE49-F238E27FC236}">
                <a16:creationId xmlns:a16="http://schemas.microsoft.com/office/drawing/2014/main" id="{E88B4D70-243B-A32F-6FDC-B93E70122058}"/>
              </a:ext>
            </a:extLst>
          </p:cNvPr>
          <p:cNvSpPr/>
          <p:nvPr/>
        </p:nvSpPr>
        <p:spPr>
          <a:xfrm>
            <a:off x="567511" y="326364"/>
            <a:ext cx="3656146" cy="1357294"/>
          </a:xfrm>
          <a:prstGeom prst="flowChartDecision">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Game over</a:t>
            </a:r>
            <a:endParaRPr lang="ko-KR" altLang="en-US" dirty="0">
              <a:solidFill>
                <a:schemeClr val="tx1"/>
              </a:solidFill>
            </a:endParaRPr>
          </a:p>
        </p:txBody>
      </p:sp>
      <p:pic>
        <p:nvPicPr>
          <p:cNvPr id="7" name="그림 6">
            <a:extLst>
              <a:ext uri="{FF2B5EF4-FFF2-40B4-BE49-F238E27FC236}">
                <a16:creationId xmlns:a16="http://schemas.microsoft.com/office/drawing/2014/main" id="{2BAC6831-2E41-8E35-6C8F-1A2714A93C5A}"/>
              </a:ext>
            </a:extLst>
          </p:cNvPr>
          <p:cNvPicPr>
            <a:picLocks noChangeAspect="1"/>
          </p:cNvPicPr>
          <p:nvPr/>
        </p:nvPicPr>
        <p:blipFill>
          <a:blip r:embed="rId2"/>
          <a:stretch>
            <a:fillRect/>
          </a:stretch>
        </p:blipFill>
        <p:spPr>
          <a:xfrm>
            <a:off x="5261811" y="2404561"/>
            <a:ext cx="6930189" cy="2801484"/>
          </a:xfrm>
          <a:prstGeom prst="rect">
            <a:avLst/>
          </a:prstGeom>
        </p:spPr>
      </p:pic>
    </p:spTree>
    <p:extLst>
      <p:ext uri="{BB962C8B-B14F-4D97-AF65-F5344CB8AC3E}">
        <p14:creationId xmlns:p14="http://schemas.microsoft.com/office/powerpoint/2010/main" val="302924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8598C-5DF4-C2B6-9A26-4EAB45B9099A}"/>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28718017-307E-0E2E-ABEF-B7DDC5AFB4B0}"/>
              </a:ext>
            </a:extLst>
          </p:cNvPr>
          <p:cNvSpPr>
            <a:spLocks noGrp="1"/>
          </p:cNvSpPr>
          <p:nvPr>
            <p:ph type="body" sz="half" idx="2"/>
          </p:nvPr>
        </p:nvSpPr>
        <p:spPr>
          <a:xfrm>
            <a:off x="430462" y="2955757"/>
            <a:ext cx="5791200" cy="4118811"/>
          </a:xfrm>
        </p:spPr>
        <p:txBody>
          <a:bodyPr>
            <a:noAutofit/>
          </a:bodyPr>
          <a:lstStyle/>
          <a:p>
            <a:r>
              <a:rPr lang="en-US" altLang="ko-KR" sz="2000" dirty="0"/>
              <a:t>The game has ended so we tell the user that the game is over. We print “game over!” and exit the program.</a:t>
            </a:r>
          </a:p>
        </p:txBody>
      </p:sp>
      <p:sp>
        <p:nvSpPr>
          <p:cNvPr id="2" name="순서도: 수행의 시작/종료 1">
            <a:extLst>
              <a:ext uri="{FF2B5EF4-FFF2-40B4-BE49-F238E27FC236}">
                <a16:creationId xmlns:a16="http://schemas.microsoft.com/office/drawing/2014/main" id="{CEA8F736-95FF-D7FF-99E3-B21591A89348}"/>
              </a:ext>
            </a:extLst>
          </p:cNvPr>
          <p:cNvSpPr/>
          <p:nvPr/>
        </p:nvSpPr>
        <p:spPr>
          <a:xfrm>
            <a:off x="976905" y="403501"/>
            <a:ext cx="3242168" cy="1200710"/>
          </a:xfrm>
          <a:prstGeom prst="flowChartTerminator">
            <a:avLst/>
          </a:prstGeom>
          <a:solidFill>
            <a:srgbClr val="FF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Print “game over!”</a:t>
            </a:r>
            <a:endParaRPr lang="ko-KR" altLang="en-US" dirty="0">
              <a:solidFill>
                <a:schemeClr val="tx1"/>
              </a:solidFill>
            </a:endParaRPr>
          </a:p>
        </p:txBody>
      </p:sp>
      <p:pic>
        <p:nvPicPr>
          <p:cNvPr id="6" name="그림 5">
            <a:extLst>
              <a:ext uri="{FF2B5EF4-FFF2-40B4-BE49-F238E27FC236}">
                <a16:creationId xmlns:a16="http://schemas.microsoft.com/office/drawing/2014/main" id="{64B705CD-F6C1-26A5-0A67-3E549897A60F}"/>
              </a:ext>
            </a:extLst>
          </p:cNvPr>
          <p:cNvPicPr>
            <a:picLocks noChangeAspect="1"/>
          </p:cNvPicPr>
          <p:nvPr/>
        </p:nvPicPr>
        <p:blipFill>
          <a:blip r:embed="rId2"/>
          <a:stretch>
            <a:fillRect/>
          </a:stretch>
        </p:blipFill>
        <p:spPr>
          <a:xfrm>
            <a:off x="6669004" y="2598695"/>
            <a:ext cx="5092534" cy="1660609"/>
          </a:xfrm>
          <a:prstGeom prst="rect">
            <a:avLst/>
          </a:prstGeom>
        </p:spPr>
      </p:pic>
    </p:spTree>
    <p:extLst>
      <p:ext uri="{BB962C8B-B14F-4D97-AF65-F5344CB8AC3E}">
        <p14:creationId xmlns:p14="http://schemas.microsoft.com/office/powerpoint/2010/main" val="152379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5DE02A44-A381-2863-48F0-2FC5D0E17003}"/>
              </a:ext>
            </a:extLst>
          </p:cNvPr>
          <p:cNvSpPr txBox="1"/>
          <p:nvPr/>
        </p:nvSpPr>
        <p:spPr>
          <a:xfrm>
            <a:off x="1017892" y="94581"/>
            <a:ext cx="5502183" cy="707886"/>
          </a:xfrm>
          <a:prstGeom prst="rect">
            <a:avLst/>
          </a:prstGeom>
          <a:noFill/>
        </p:spPr>
        <p:txBody>
          <a:bodyPr wrap="square" rtlCol="0">
            <a:spAutoFit/>
          </a:bodyPr>
          <a:lstStyle/>
          <a:p>
            <a:r>
              <a:rPr lang="en-US" altLang="ko-KR" sz="4000" dirty="0"/>
              <a:t>Flowchart of Program</a:t>
            </a:r>
            <a:endParaRPr lang="ko-KR" altLang="en-US" sz="4000" dirty="0"/>
          </a:p>
        </p:txBody>
      </p:sp>
      <p:grpSp>
        <p:nvGrpSpPr>
          <p:cNvPr id="87" name="그룹 86">
            <a:extLst>
              <a:ext uri="{FF2B5EF4-FFF2-40B4-BE49-F238E27FC236}">
                <a16:creationId xmlns:a16="http://schemas.microsoft.com/office/drawing/2014/main" id="{8668317F-1334-89DB-3399-03BF04D67AF1}"/>
              </a:ext>
            </a:extLst>
          </p:cNvPr>
          <p:cNvGrpSpPr/>
          <p:nvPr/>
        </p:nvGrpSpPr>
        <p:grpSpPr>
          <a:xfrm>
            <a:off x="917141" y="1117545"/>
            <a:ext cx="10624417" cy="5456909"/>
            <a:chOff x="917141" y="1117545"/>
            <a:chExt cx="10624417" cy="5456909"/>
          </a:xfrm>
        </p:grpSpPr>
        <p:grpSp>
          <p:nvGrpSpPr>
            <p:cNvPr id="51" name="그룹 50">
              <a:extLst>
                <a:ext uri="{FF2B5EF4-FFF2-40B4-BE49-F238E27FC236}">
                  <a16:creationId xmlns:a16="http://schemas.microsoft.com/office/drawing/2014/main" id="{44F55327-BFC6-A45A-B2BB-B3A56A440302}"/>
                </a:ext>
              </a:extLst>
            </p:cNvPr>
            <p:cNvGrpSpPr/>
            <p:nvPr/>
          </p:nvGrpSpPr>
          <p:grpSpPr>
            <a:xfrm>
              <a:off x="917141" y="1117545"/>
              <a:ext cx="10624417" cy="5456909"/>
              <a:chOff x="1188139" y="328071"/>
              <a:chExt cx="10624417" cy="5456909"/>
            </a:xfrm>
          </p:grpSpPr>
          <p:grpSp>
            <p:nvGrpSpPr>
              <p:cNvPr id="36" name="그룹 35">
                <a:extLst>
                  <a:ext uri="{FF2B5EF4-FFF2-40B4-BE49-F238E27FC236}">
                    <a16:creationId xmlns:a16="http://schemas.microsoft.com/office/drawing/2014/main" id="{E0D7739B-57FC-7075-9CC3-CE9849EA5A91}"/>
                  </a:ext>
                </a:extLst>
              </p:cNvPr>
              <p:cNvGrpSpPr/>
              <p:nvPr/>
            </p:nvGrpSpPr>
            <p:grpSpPr>
              <a:xfrm>
                <a:off x="1188139" y="328071"/>
                <a:ext cx="10624417" cy="5456909"/>
                <a:chOff x="-231868" y="30189"/>
                <a:chExt cx="11953372" cy="5672779"/>
              </a:xfrm>
            </p:grpSpPr>
            <p:sp>
              <p:nvSpPr>
                <p:cNvPr id="2" name="순서도: 수행의 시작/종료 1">
                  <a:extLst>
                    <a:ext uri="{FF2B5EF4-FFF2-40B4-BE49-F238E27FC236}">
                      <a16:creationId xmlns:a16="http://schemas.microsoft.com/office/drawing/2014/main" id="{B9674DC8-F134-5374-AC11-4B1E604F2D15}"/>
                    </a:ext>
                  </a:extLst>
                </p:cNvPr>
                <p:cNvSpPr/>
                <p:nvPr/>
              </p:nvSpPr>
              <p:spPr>
                <a:xfrm>
                  <a:off x="1" y="30189"/>
                  <a:ext cx="2837729" cy="962527"/>
                </a:xfrm>
                <a:prstGeom prst="flowChartTerminator">
                  <a:avLst/>
                </a:prstGeom>
                <a:solidFill>
                  <a:srgbClr val="FF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Initialize board with two numbers</a:t>
                  </a:r>
                </a:p>
                <a:p>
                  <a:pPr algn="ctr"/>
                  <a:r>
                    <a:rPr lang="en-US" altLang="ko-KR" dirty="0">
                      <a:solidFill>
                        <a:schemeClr val="tx1"/>
                      </a:solidFill>
                    </a:rPr>
                    <a:t>(2 or 4)</a:t>
                  </a:r>
                  <a:endParaRPr lang="ko-KR" altLang="en-US" dirty="0">
                    <a:solidFill>
                      <a:schemeClr val="tx1"/>
                    </a:solidFill>
                  </a:endParaRPr>
                </a:p>
              </p:txBody>
            </p:sp>
            <p:cxnSp>
              <p:nvCxnSpPr>
                <p:cNvPr id="4" name="직선 화살표 연결선 3">
                  <a:extLst>
                    <a:ext uri="{FF2B5EF4-FFF2-40B4-BE49-F238E27FC236}">
                      <a16:creationId xmlns:a16="http://schemas.microsoft.com/office/drawing/2014/main" id="{8002F4F0-024E-CE20-9ECA-1B27EF324B8B}"/>
                    </a:ext>
                  </a:extLst>
                </p:cNvPr>
                <p:cNvCxnSpPr>
                  <a:cxnSpLocks/>
                </p:cNvCxnSpPr>
                <p:nvPr/>
              </p:nvCxnSpPr>
              <p:spPr>
                <a:xfrm>
                  <a:off x="1414765" y="1001734"/>
                  <a:ext cx="331" cy="3159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순서도: 처리 4">
                  <a:extLst>
                    <a:ext uri="{FF2B5EF4-FFF2-40B4-BE49-F238E27FC236}">
                      <a16:creationId xmlns:a16="http://schemas.microsoft.com/office/drawing/2014/main" id="{FA020BA8-790A-223E-281F-DD047C59A916}"/>
                    </a:ext>
                  </a:extLst>
                </p:cNvPr>
                <p:cNvSpPr/>
                <p:nvPr/>
              </p:nvSpPr>
              <p:spPr>
                <a:xfrm>
                  <a:off x="16392" y="1317690"/>
                  <a:ext cx="2829534" cy="962527"/>
                </a:xfrm>
                <a:prstGeom prst="flowChartProcess">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Draw board, set score with max number</a:t>
                  </a:r>
                  <a:endParaRPr lang="ko-KR" altLang="en-US" dirty="0">
                    <a:solidFill>
                      <a:schemeClr val="tx1"/>
                    </a:solidFill>
                  </a:endParaRPr>
                </a:p>
              </p:txBody>
            </p:sp>
            <p:cxnSp>
              <p:nvCxnSpPr>
                <p:cNvPr id="6" name="직선 화살표 연결선 5">
                  <a:extLst>
                    <a:ext uri="{FF2B5EF4-FFF2-40B4-BE49-F238E27FC236}">
                      <a16:creationId xmlns:a16="http://schemas.microsoft.com/office/drawing/2014/main" id="{7EEA46AE-F41D-9832-C6CC-266039DA5D85}"/>
                    </a:ext>
                  </a:extLst>
                </p:cNvPr>
                <p:cNvCxnSpPr>
                  <a:cxnSpLocks/>
                </p:cNvCxnSpPr>
                <p:nvPr/>
              </p:nvCxnSpPr>
              <p:spPr>
                <a:xfrm>
                  <a:off x="1414765" y="2288362"/>
                  <a:ext cx="0" cy="954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순서도: 판단 6">
                  <a:extLst>
                    <a:ext uri="{FF2B5EF4-FFF2-40B4-BE49-F238E27FC236}">
                      <a16:creationId xmlns:a16="http://schemas.microsoft.com/office/drawing/2014/main" id="{E48B486C-66DE-67A1-FAF5-79A59FD2AF86}"/>
                    </a:ext>
                  </a:extLst>
                </p:cNvPr>
                <p:cNvSpPr/>
                <p:nvPr/>
              </p:nvSpPr>
              <p:spPr>
                <a:xfrm>
                  <a:off x="6360" y="3242502"/>
                  <a:ext cx="2831370" cy="962527"/>
                </a:xfrm>
                <a:prstGeom prst="flowChartDecision">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Command</a:t>
                  </a:r>
                </a:p>
                <a:p>
                  <a:pPr algn="ctr"/>
                  <a:r>
                    <a:rPr lang="en-US" altLang="ko-KR" dirty="0">
                      <a:solidFill>
                        <a:schemeClr val="tx1"/>
                      </a:solidFill>
                    </a:rPr>
                    <a:t>!= -1</a:t>
                  </a:r>
                  <a:endParaRPr lang="ko-KR" altLang="en-US" dirty="0">
                    <a:solidFill>
                      <a:schemeClr val="tx1"/>
                    </a:solidFill>
                  </a:endParaRPr>
                </a:p>
              </p:txBody>
            </p:sp>
            <p:cxnSp>
              <p:nvCxnSpPr>
                <p:cNvPr id="11" name="직선 화살표 연결선 10">
                  <a:extLst>
                    <a:ext uri="{FF2B5EF4-FFF2-40B4-BE49-F238E27FC236}">
                      <a16:creationId xmlns:a16="http://schemas.microsoft.com/office/drawing/2014/main" id="{153B75FF-3811-1E9F-4150-EEC36DDE6125}"/>
                    </a:ext>
                  </a:extLst>
                </p:cNvPr>
                <p:cNvCxnSpPr>
                  <a:cxnSpLocks/>
                </p:cNvCxnSpPr>
                <p:nvPr/>
              </p:nvCxnSpPr>
              <p:spPr>
                <a:xfrm>
                  <a:off x="2829531" y="5120766"/>
                  <a:ext cx="5679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순서도: 처리 12">
                  <a:extLst>
                    <a:ext uri="{FF2B5EF4-FFF2-40B4-BE49-F238E27FC236}">
                      <a16:creationId xmlns:a16="http://schemas.microsoft.com/office/drawing/2014/main" id="{B16E1848-2155-C1D9-6FDD-53ACFA038170}"/>
                    </a:ext>
                  </a:extLst>
                </p:cNvPr>
                <p:cNvSpPr/>
                <p:nvPr/>
              </p:nvSpPr>
              <p:spPr>
                <a:xfrm>
                  <a:off x="0" y="4596065"/>
                  <a:ext cx="2829531" cy="1106903"/>
                </a:xfrm>
                <a:prstGeom prst="flowChartProcess">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Rotate board until direction heads right and move numbers</a:t>
                  </a:r>
                  <a:endParaRPr lang="ko-KR" altLang="en-US" dirty="0">
                    <a:solidFill>
                      <a:schemeClr val="tx1"/>
                    </a:solidFill>
                  </a:endParaRPr>
                </a:p>
              </p:txBody>
            </p:sp>
            <p:sp>
              <p:nvSpPr>
                <p:cNvPr id="16" name="순서도: 판단 15">
                  <a:extLst>
                    <a:ext uri="{FF2B5EF4-FFF2-40B4-BE49-F238E27FC236}">
                      <a16:creationId xmlns:a16="http://schemas.microsoft.com/office/drawing/2014/main" id="{6B0117BF-790E-71FF-0152-6197DC7CE27B}"/>
                    </a:ext>
                  </a:extLst>
                </p:cNvPr>
                <p:cNvSpPr/>
                <p:nvPr/>
              </p:nvSpPr>
              <p:spPr>
                <a:xfrm>
                  <a:off x="3423926" y="4538566"/>
                  <a:ext cx="5830505" cy="1164400"/>
                </a:xfrm>
                <a:prstGeom prst="flowChartDecision">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rPr>
                    <a:t>Current number == Next num &amp;&amp; next space isn’t merged</a:t>
                  </a:r>
                  <a:endParaRPr lang="ko-KR" altLang="en-US" sz="1600" dirty="0">
                    <a:solidFill>
                      <a:schemeClr val="tx1"/>
                    </a:solidFill>
                  </a:endParaRPr>
                </a:p>
              </p:txBody>
            </p:sp>
            <p:cxnSp>
              <p:nvCxnSpPr>
                <p:cNvPr id="17" name="직선 화살표 연결선 16">
                  <a:extLst>
                    <a:ext uri="{FF2B5EF4-FFF2-40B4-BE49-F238E27FC236}">
                      <a16:creationId xmlns:a16="http://schemas.microsoft.com/office/drawing/2014/main" id="{1B6F060C-0575-12A2-6BE5-2CDA5FAF54C3}"/>
                    </a:ext>
                  </a:extLst>
                </p:cNvPr>
                <p:cNvCxnSpPr>
                  <a:cxnSpLocks/>
                  <a:endCxn id="13" idx="0"/>
                </p:cNvCxnSpPr>
                <p:nvPr/>
              </p:nvCxnSpPr>
              <p:spPr>
                <a:xfrm>
                  <a:off x="1414765" y="4194826"/>
                  <a:ext cx="1" cy="4012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순서도: 처리 29">
                  <a:extLst>
                    <a:ext uri="{FF2B5EF4-FFF2-40B4-BE49-F238E27FC236}">
                      <a16:creationId xmlns:a16="http://schemas.microsoft.com/office/drawing/2014/main" id="{D255D239-B39C-5F49-AC44-E87438EB08A2}"/>
                    </a:ext>
                  </a:extLst>
                </p:cNvPr>
                <p:cNvSpPr/>
                <p:nvPr/>
              </p:nvSpPr>
              <p:spPr>
                <a:xfrm>
                  <a:off x="9579809" y="4692314"/>
                  <a:ext cx="2141695" cy="874294"/>
                </a:xfrm>
                <a:prstGeom prst="flowChartProcess">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Merge current and next number</a:t>
                  </a:r>
                  <a:endParaRPr lang="ko-KR" altLang="en-US" dirty="0">
                    <a:solidFill>
                      <a:schemeClr val="tx1"/>
                    </a:solidFill>
                  </a:endParaRPr>
                </a:p>
              </p:txBody>
            </p:sp>
            <p:sp>
              <p:nvSpPr>
                <p:cNvPr id="31" name="순서도: 처리 30">
                  <a:extLst>
                    <a:ext uri="{FF2B5EF4-FFF2-40B4-BE49-F238E27FC236}">
                      <a16:creationId xmlns:a16="http://schemas.microsoft.com/office/drawing/2014/main" id="{2D14CEDC-567A-152C-ED8C-FD280B5D4D1C}"/>
                    </a:ext>
                  </a:extLst>
                </p:cNvPr>
                <p:cNvSpPr/>
                <p:nvPr/>
              </p:nvSpPr>
              <p:spPr>
                <a:xfrm>
                  <a:off x="5104736" y="3288107"/>
                  <a:ext cx="2468883" cy="874294"/>
                </a:xfrm>
                <a:prstGeom prst="flowChartProcess">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Move numbers until next space isn’t blank</a:t>
                  </a:r>
                  <a:endParaRPr lang="ko-KR" altLang="en-US" dirty="0">
                    <a:solidFill>
                      <a:schemeClr val="tx1"/>
                    </a:solidFill>
                  </a:endParaRPr>
                </a:p>
              </p:txBody>
            </p:sp>
            <p:sp>
              <p:nvSpPr>
                <p:cNvPr id="40" name="순서도: 처리 39">
                  <a:extLst>
                    <a:ext uri="{FF2B5EF4-FFF2-40B4-BE49-F238E27FC236}">
                      <a16:creationId xmlns:a16="http://schemas.microsoft.com/office/drawing/2014/main" id="{3BF299A9-BED7-CBCB-E9AB-866C8EE40B1D}"/>
                    </a:ext>
                  </a:extLst>
                </p:cNvPr>
                <p:cNvSpPr/>
                <p:nvPr/>
              </p:nvSpPr>
              <p:spPr>
                <a:xfrm>
                  <a:off x="5104736" y="2199210"/>
                  <a:ext cx="2481603" cy="874294"/>
                </a:xfrm>
                <a:prstGeom prst="flowChartProcess">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Add a random 2 or 4 to empty space in board</a:t>
                  </a:r>
                  <a:endParaRPr lang="ko-KR" altLang="en-US" dirty="0">
                    <a:solidFill>
                      <a:schemeClr val="tx1"/>
                    </a:solidFill>
                  </a:endParaRPr>
                </a:p>
              </p:txBody>
            </p:sp>
            <p:cxnSp>
              <p:nvCxnSpPr>
                <p:cNvPr id="41" name="직선 화살표 연결선 40">
                  <a:extLst>
                    <a:ext uri="{FF2B5EF4-FFF2-40B4-BE49-F238E27FC236}">
                      <a16:creationId xmlns:a16="http://schemas.microsoft.com/office/drawing/2014/main" id="{2D9B67E7-03D2-CF82-0648-834B22312168}"/>
                    </a:ext>
                  </a:extLst>
                </p:cNvPr>
                <p:cNvCxnSpPr>
                  <a:cxnSpLocks/>
                  <a:stCxn id="31" idx="0"/>
                </p:cNvCxnSpPr>
                <p:nvPr/>
              </p:nvCxnSpPr>
              <p:spPr>
                <a:xfrm flipV="1">
                  <a:off x="6339178" y="3079526"/>
                  <a:ext cx="6360" cy="2085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순서도: 판단 41">
                  <a:extLst>
                    <a:ext uri="{FF2B5EF4-FFF2-40B4-BE49-F238E27FC236}">
                      <a16:creationId xmlns:a16="http://schemas.microsoft.com/office/drawing/2014/main" id="{EF9E6448-101F-49B8-04FF-1ABA98722D49}"/>
                    </a:ext>
                  </a:extLst>
                </p:cNvPr>
                <p:cNvSpPr/>
                <p:nvPr/>
              </p:nvSpPr>
              <p:spPr>
                <a:xfrm>
                  <a:off x="5104736" y="1244651"/>
                  <a:ext cx="2481603" cy="739958"/>
                </a:xfrm>
                <a:prstGeom prst="flowChartDecision">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Game over</a:t>
                  </a:r>
                  <a:endParaRPr lang="ko-KR" altLang="en-US" dirty="0">
                    <a:solidFill>
                      <a:schemeClr val="tx1"/>
                    </a:solidFill>
                  </a:endParaRPr>
                </a:p>
              </p:txBody>
            </p:sp>
            <p:cxnSp>
              <p:nvCxnSpPr>
                <p:cNvPr id="43" name="직선 화살표 연결선 42">
                  <a:extLst>
                    <a:ext uri="{FF2B5EF4-FFF2-40B4-BE49-F238E27FC236}">
                      <a16:creationId xmlns:a16="http://schemas.microsoft.com/office/drawing/2014/main" id="{B47C045E-EA02-BCB5-1EB2-BA78DA8B4D2B}"/>
                    </a:ext>
                  </a:extLst>
                </p:cNvPr>
                <p:cNvCxnSpPr>
                  <a:cxnSpLocks/>
                  <a:stCxn id="40" idx="0"/>
                  <a:endCxn id="42" idx="2"/>
                </p:cNvCxnSpPr>
                <p:nvPr/>
              </p:nvCxnSpPr>
              <p:spPr>
                <a:xfrm flipV="1">
                  <a:off x="6345539" y="1984609"/>
                  <a:ext cx="0" cy="2146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1ABD6430-90FB-C649-ABDC-4411250F9585}"/>
                    </a:ext>
                  </a:extLst>
                </p:cNvPr>
                <p:cNvCxnSpPr>
                  <a:cxnSpLocks/>
                  <a:stCxn id="42" idx="1"/>
                </p:cNvCxnSpPr>
                <p:nvPr/>
              </p:nvCxnSpPr>
              <p:spPr>
                <a:xfrm flipH="1">
                  <a:off x="2855959" y="1614630"/>
                  <a:ext cx="2248777" cy="119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직선 화살표 연결선 48">
                  <a:extLst>
                    <a:ext uri="{FF2B5EF4-FFF2-40B4-BE49-F238E27FC236}">
                      <a16:creationId xmlns:a16="http://schemas.microsoft.com/office/drawing/2014/main" id="{15B7A040-3947-C0AC-D704-52C5D8F74833}"/>
                    </a:ext>
                  </a:extLst>
                </p:cNvPr>
                <p:cNvCxnSpPr>
                  <a:cxnSpLocks/>
                  <a:stCxn id="16" idx="0"/>
                </p:cNvCxnSpPr>
                <p:nvPr/>
              </p:nvCxnSpPr>
              <p:spPr>
                <a:xfrm flipV="1">
                  <a:off x="6339178" y="4153210"/>
                  <a:ext cx="0" cy="3853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순서도: 수행의 시작/종료 65">
                  <a:extLst>
                    <a:ext uri="{FF2B5EF4-FFF2-40B4-BE49-F238E27FC236}">
                      <a16:creationId xmlns:a16="http://schemas.microsoft.com/office/drawing/2014/main" id="{90ACD802-26D1-8D1F-9C48-EFBFDDB5EEA4}"/>
                    </a:ext>
                  </a:extLst>
                </p:cNvPr>
                <p:cNvSpPr/>
                <p:nvPr/>
              </p:nvSpPr>
              <p:spPr>
                <a:xfrm>
                  <a:off x="8047545" y="1239075"/>
                  <a:ext cx="2837729" cy="743748"/>
                </a:xfrm>
                <a:prstGeom prst="flowChartTerminator">
                  <a:avLst/>
                </a:prstGeom>
                <a:solidFill>
                  <a:srgbClr val="FF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Print “game over!”</a:t>
                  </a:r>
                  <a:endParaRPr lang="ko-KR" altLang="en-US" dirty="0">
                    <a:solidFill>
                      <a:schemeClr val="tx1"/>
                    </a:solidFill>
                  </a:endParaRPr>
                </a:p>
              </p:txBody>
            </p:sp>
            <p:cxnSp>
              <p:nvCxnSpPr>
                <p:cNvPr id="67" name="직선 화살표 연결선 66">
                  <a:extLst>
                    <a:ext uri="{FF2B5EF4-FFF2-40B4-BE49-F238E27FC236}">
                      <a16:creationId xmlns:a16="http://schemas.microsoft.com/office/drawing/2014/main" id="{EFBD1A81-EDF5-3C6F-2E34-5495820B3470}"/>
                    </a:ext>
                  </a:extLst>
                </p:cNvPr>
                <p:cNvCxnSpPr>
                  <a:cxnSpLocks/>
                  <a:stCxn id="42" idx="3"/>
                  <a:endCxn id="66" idx="1"/>
                </p:cNvCxnSpPr>
                <p:nvPr/>
              </p:nvCxnSpPr>
              <p:spPr>
                <a:xfrm flipV="1">
                  <a:off x="7586340" y="1610949"/>
                  <a:ext cx="461205" cy="36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539F9F0E-B434-2BE0-C550-80E9FFB575FD}"/>
                    </a:ext>
                  </a:extLst>
                </p:cNvPr>
                <p:cNvSpPr txBox="1"/>
                <p:nvPr/>
              </p:nvSpPr>
              <p:spPr>
                <a:xfrm>
                  <a:off x="-231868" y="2576694"/>
                  <a:ext cx="617611" cy="369331"/>
                </a:xfrm>
                <a:prstGeom prst="rect">
                  <a:avLst/>
                </a:prstGeom>
                <a:noFill/>
              </p:spPr>
              <p:txBody>
                <a:bodyPr wrap="square" rtlCol="0">
                  <a:spAutoFit/>
                </a:bodyPr>
                <a:lstStyle/>
                <a:p>
                  <a:r>
                    <a:rPr lang="en-US" altLang="ko-KR" dirty="0"/>
                    <a:t>No</a:t>
                  </a:r>
                  <a:endParaRPr lang="ko-KR" altLang="en-US" dirty="0"/>
                </a:p>
              </p:txBody>
            </p:sp>
            <p:sp>
              <p:nvSpPr>
                <p:cNvPr id="69" name="TextBox 68">
                  <a:extLst>
                    <a:ext uri="{FF2B5EF4-FFF2-40B4-BE49-F238E27FC236}">
                      <a16:creationId xmlns:a16="http://schemas.microsoft.com/office/drawing/2014/main" id="{2438EC9A-0E2A-3680-3531-5D983BA8AE0F}"/>
                    </a:ext>
                  </a:extLst>
                </p:cNvPr>
                <p:cNvSpPr txBox="1"/>
                <p:nvPr/>
              </p:nvSpPr>
              <p:spPr>
                <a:xfrm>
                  <a:off x="899764" y="4153210"/>
                  <a:ext cx="617611" cy="369332"/>
                </a:xfrm>
                <a:prstGeom prst="rect">
                  <a:avLst/>
                </a:prstGeom>
                <a:noFill/>
              </p:spPr>
              <p:txBody>
                <a:bodyPr wrap="square" rtlCol="0">
                  <a:spAutoFit/>
                </a:bodyPr>
                <a:lstStyle/>
                <a:p>
                  <a:r>
                    <a:rPr lang="en-US" altLang="ko-KR" dirty="0"/>
                    <a:t>Yes</a:t>
                  </a:r>
                  <a:endParaRPr lang="ko-KR" altLang="en-US" dirty="0"/>
                </a:p>
              </p:txBody>
            </p:sp>
            <p:sp>
              <p:nvSpPr>
                <p:cNvPr id="71" name="TextBox 70">
                  <a:extLst>
                    <a:ext uri="{FF2B5EF4-FFF2-40B4-BE49-F238E27FC236}">
                      <a16:creationId xmlns:a16="http://schemas.microsoft.com/office/drawing/2014/main" id="{AB026ACC-1912-5B1F-1305-E4A467D6D552}"/>
                    </a:ext>
                  </a:extLst>
                </p:cNvPr>
                <p:cNvSpPr txBox="1"/>
                <p:nvPr/>
              </p:nvSpPr>
              <p:spPr>
                <a:xfrm>
                  <a:off x="7573621" y="1176344"/>
                  <a:ext cx="617611" cy="369332"/>
                </a:xfrm>
                <a:prstGeom prst="rect">
                  <a:avLst/>
                </a:prstGeom>
                <a:noFill/>
              </p:spPr>
              <p:txBody>
                <a:bodyPr wrap="square" rtlCol="0">
                  <a:spAutoFit/>
                </a:bodyPr>
                <a:lstStyle/>
                <a:p>
                  <a:r>
                    <a:rPr lang="en-US" altLang="ko-KR" dirty="0"/>
                    <a:t>Yes</a:t>
                  </a:r>
                  <a:endParaRPr lang="ko-KR" altLang="en-US" dirty="0"/>
                </a:p>
              </p:txBody>
            </p:sp>
            <p:sp>
              <p:nvSpPr>
                <p:cNvPr id="73" name="TextBox 72">
                  <a:extLst>
                    <a:ext uri="{FF2B5EF4-FFF2-40B4-BE49-F238E27FC236}">
                      <a16:creationId xmlns:a16="http://schemas.microsoft.com/office/drawing/2014/main" id="{04DA9FEA-F8C7-FB6E-FD76-5E7D4D96FC41}"/>
                    </a:ext>
                  </a:extLst>
                </p:cNvPr>
                <p:cNvSpPr txBox="1"/>
                <p:nvPr/>
              </p:nvSpPr>
              <p:spPr>
                <a:xfrm>
                  <a:off x="3764329" y="1239075"/>
                  <a:ext cx="617611" cy="369332"/>
                </a:xfrm>
                <a:prstGeom prst="rect">
                  <a:avLst/>
                </a:prstGeom>
                <a:noFill/>
              </p:spPr>
              <p:txBody>
                <a:bodyPr wrap="square" rtlCol="0">
                  <a:spAutoFit/>
                </a:bodyPr>
                <a:lstStyle/>
                <a:p>
                  <a:r>
                    <a:rPr lang="en-US" altLang="ko-KR" dirty="0"/>
                    <a:t>No</a:t>
                  </a:r>
                  <a:endParaRPr lang="ko-KR" altLang="en-US" dirty="0"/>
                </a:p>
              </p:txBody>
            </p:sp>
            <p:sp>
              <p:nvSpPr>
                <p:cNvPr id="76" name="TextBox 75">
                  <a:extLst>
                    <a:ext uri="{FF2B5EF4-FFF2-40B4-BE49-F238E27FC236}">
                      <a16:creationId xmlns:a16="http://schemas.microsoft.com/office/drawing/2014/main" id="{F31C19B2-A183-379C-2FFE-E783564E2019}"/>
                    </a:ext>
                  </a:extLst>
                </p:cNvPr>
                <p:cNvSpPr txBox="1"/>
                <p:nvPr/>
              </p:nvSpPr>
              <p:spPr>
                <a:xfrm>
                  <a:off x="9074360" y="5120766"/>
                  <a:ext cx="617611" cy="369332"/>
                </a:xfrm>
                <a:prstGeom prst="rect">
                  <a:avLst/>
                </a:prstGeom>
                <a:noFill/>
              </p:spPr>
              <p:txBody>
                <a:bodyPr wrap="square" rtlCol="0">
                  <a:spAutoFit/>
                </a:bodyPr>
                <a:lstStyle/>
                <a:p>
                  <a:r>
                    <a:rPr lang="en-US" altLang="ko-KR" dirty="0"/>
                    <a:t>Yes</a:t>
                  </a:r>
                  <a:endParaRPr lang="ko-KR" altLang="en-US" dirty="0"/>
                </a:p>
              </p:txBody>
            </p:sp>
            <p:cxnSp>
              <p:nvCxnSpPr>
                <p:cNvPr id="77" name="직선 화살표 연결선 76">
                  <a:extLst>
                    <a:ext uri="{FF2B5EF4-FFF2-40B4-BE49-F238E27FC236}">
                      <a16:creationId xmlns:a16="http://schemas.microsoft.com/office/drawing/2014/main" id="{4E53351A-6DC1-0FFD-D900-5E0698192D66}"/>
                    </a:ext>
                  </a:extLst>
                </p:cNvPr>
                <p:cNvCxnSpPr>
                  <a:cxnSpLocks/>
                </p:cNvCxnSpPr>
                <p:nvPr/>
              </p:nvCxnSpPr>
              <p:spPr>
                <a:xfrm>
                  <a:off x="9254431" y="5120766"/>
                  <a:ext cx="33023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9A8D4516-C8C3-003C-E074-3A7DB4B12013}"/>
                    </a:ext>
                  </a:extLst>
                </p:cNvPr>
                <p:cNvSpPr txBox="1"/>
                <p:nvPr/>
              </p:nvSpPr>
              <p:spPr>
                <a:xfrm>
                  <a:off x="6262564" y="4196904"/>
                  <a:ext cx="617611" cy="369332"/>
                </a:xfrm>
                <a:prstGeom prst="rect">
                  <a:avLst/>
                </a:prstGeom>
                <a:noFill/>
              </p:spPr>
              <p:txBody>
                <a:bodyPr wrap="square" rtlCol="0">
                  <a:spAutoFit/>
                </a:bodyPr>
                <a:lstStyle/>
                <a:p>
                  <a:r>
                    <a:rPr lang="en-US" altLang="ko-KR" dirty="0"/>
                    <a:t>No</a:t>
                  </a:r>
                  <a:endParaRPr lang="ko-KR" altLang="en-US" dirty="0"/>
                </a:p>
              </p:txBody>
            </p:sp>
          </p:grpSp>
          <p:cxnSp>
            <p:nvCxnSpPr>
              <p:cNvPr id="38" name="연결선: 꺾임 37">
                <a:extLst>
                  <a:ext uri="{FF2B5EF4-FFF2-40B4-BE49-F238E27FC236}">
                    <a16:creationId xmlns:a16="http://schemas.microsoft.com/office/drawing/2014/main" id="{E4CA4C8B-DDA5-1E05-FA97-7A0DA808BA46}"/>
                  </a:ext>
                </a:extLst>
              </p:cNvPr>
              <p:cNvCxnSpPr>
                <a:stCxn id="7" idx="1"/>
                <a:endCxn id="5" idx="1"/>
              </p:cNvCxnSpPr>
              <p:nvPr/>
            </p:nvCxnSpPr>
            <p:spPr>
              <a:xfrm rot="10800000" flipH="1">
                <a:off x="1399880" y="2029528"/>
                <a:ext cx="8917" cy="1851566"/>
              </a:xfrm>
              <a:prstGeom prst="bentConnector3">
                <a:avLst>
                  <a:gd name="adj1" fmla="val -256364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84" name="연결선: 꺾임 83">
              <a:extLst>
                <a:ext uri="{FF2B5EF4-FFF2-40B4-BE49-F238E27FC236}">
                  <a16:creationId xmlns:a16="http://schemas.microsoft.com/office/drawing/2014/main" id="{939ECCA4-A646-4DB1-B99F-7B722E04B53A}"/>
                </a:ext>
              </a:extLst>
            </p:cNvPr>
            <p:cNvCxnSpPr>
              <a:cxnSpLocks/>
              <a:stCxn id="30" idx="0"/>
              <a:endCxn id="31" idx="3"/>
            </p:cNvCxnSpPr>
            <p:nvPr/>
          </p:nvCxnSpPr>
          <p:spPr>
            <a:xfrm rot="16200000" flipV="1">
              <a:off x="8757167" y="3769660"/>
              <a:ext cx="930260" cy="273493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16880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93E3C32F-8AED-F2CE-14A3-05A4113CB559}"/>
              </a:ext>
            </a:extLst>
          </p:cNvPr>
          <p:cNvSpPr>
            <a:spLocks noGrp="1"/>
          </p:cNvSpPr>
          <p:nvPr>
            <p:ph type="body" sz="half" idx="2"/>
          </p:nvPr>
        </p:nvSpPr>
        <p:spPr>
          <a:xfrm>
            <a:off x="839788" y="2057400"/>
            <a:ext cx="4630570" cy="3811588"/>
          </a:xfrm>
        </p:spPr>
        <p:txBody>
          <a:bodyPr>
            <a:normAutofit/>
          </a:bodyPr>
          <a:lstStyle/>
          <a:p>
            <a:r>
              <a:rPr lang="en-US" altLang="ko-KR" sz="2000" dirty="0"/>
              <a:t>1. We start the program initializing the game board, in which we fill all the space on board with 0.</a:t>
            </a:r>
          </a:p>
          <a:p>
            <a:endParaRPr lang="en-US" altLang="ko-KR" sz="2000" dirty="0"/>
          </a:p>
          <a:p>
            <a:r>
              <a:rPr lang="en-US" altLang="ko-KR" sz="2000" dirty="0"/>
              <a:t>2. To start the game with two random numbers (2 or 4), we call </a:t>
            </a:r>
            <a:r>
              <a:rPr lang="en-US" altLang="ko-KR" sz="2000" dirty="0" err="1"/>
              <a:t>make_two_or_four</a:t>
            </a:r>
            <a:r>
              <a:rPr lang="en-US" altLang="ko-KR" sz="2000" dirty="0"/>
              <a:t> function which creates a number in random space and add the created numbers to the tot variable.</a:t>
            </a:r>
            <a:endParaRPr lang="ko-KR" altLang="en-US" sz="2000" dirty="0"/>
          </a:p>
        </p:txBody>
      </p:sp>
      <p:pic>
        <p:nvPicPr>
          <p:cNvPr id="6" name="그림 5">
            <a:extLst>
              <a:ext uri="{FF2B5EF4-FFF2-40B4-BE49-F238E27FC236}">
                <a16:creationId xmlns:a16="http://schemas.microsoft.com/office/drawing/2014/main" id="{82AD8A92-959F-18C1-3507-7BB93664C078}"/>
              </a:ext>
            </a:extLst>
          </p:cNvPr>
          <p:cNvPicPr>
            <a:picLocks noChangeAspect="1"/>
          </p:cNvPicPr>
          <p:nvPr/>
        </p:nvPicPr>
        <p:blipFill>
          <a:blip r:embed="rId2"/>
          <a:stretch>
            <a:fillRect/>
          </a:stretch>
        </p:blipFill>
        <p:spPr>
          <a:xfrm>
            <a:off x="6096000" y="416436"/>
            <a:ext cx="4158973" cy="2675220"/>
          </a:xfrm>
          <a:prstGeom prst="rect">
            <a:avLst/>
          </a:prstGeom>
        </p:spPr>
      </p:pic>
      <p:sp>
        <p:nvSpPr>
          <p:cNvPr id="7" name="순서도: 수행의 시작/종료 6">
            <a:extLst>
              <a:ext uri="{FF2B5EF4-FFF2-40B4-BE49-F238E27FC236}">
                <a16:creationId xmlns:a16="http://schemas.microsoft.com/office/drawing/2014/main" id="{EEF928B1-2F4C-7E6B-D26E-E92491B93AFB}"/>
              </a:ext>
            </a:extLst>
          </p:cNvPr>
          <p:cNvSpPr/>
          <p:nvPr/>
        </p:nvSpPr>
        <p:spPr>
          <a:xfrm>
            <a:off x="836612" y="61526"/>
            <a:ext cx="3246161" cy="1542685"/>
          </a:xfrm>
          <a:prstGeom prst="flowChartTerminator">
            <a:avLst/>
          </a:prstGeom>
          <a:solidFill>
            <a:srgbClr val="FF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Initialize board with two numbers</a:t>
            </a:r>
          </a:p>
          <a:p>
            <a:pPr algn="ctr"/>
            <a:r>
              <a:rPr lang="en-US" altLang="ko-KR" dirty="0">
                <a:solidFill>
                  <a:schemeClr val="tx1"/>
                </a:solidFill>
              </a:rPr>
              <a:t>(2 or 4)</a:t>
            </a:r>
            <a:endParaRPr lang="ko-KR" altLang="en-US" dirty="0">
              <a:solidFill>
                <a:schemeClr val="tx1"/>
              </a:solidFill>
            </a:endParaRPr>
          </a:p>
        </p:txBody>
      </p:sp>
      <p:pic>
        <p:nvPicPr>
          <p:cNvPr id="9" name="그림 8">
            <a:extLst>
              <a:ext uri="{FF2B5EF4-FFF2-40B4-BE49-F238E27FC236}">
                <a16:creationId xmlns:a16="http://schemas.microsoft.com/office/drawing/2014/main" id="{B6EAAE65-E248-0337-7A7D-386604E8371F}"/>
              </a:ext>
            </a:extLst>
          </p:cNvPr>
          <p:cNvPicPr>
            <a:picLocks noChangeAspect="1"/>
          </p:cNvPicPr>
          <p:nvPr/>
        </p:nvPicPr>
        <p:blipFill>
          <a:blip r:embed="rId3"/>
          <a:stretch>
            <a:fillRect/>
          </a:stretch>
        </p:blipFill>
        <p:spPr>
          <a:xfrm>
            <a:off x="6095999" y="3662645"/>
            <a:ext cx="4158973" cy="2689371"/>
          </a:xfrm>
          <a:prstGeom prst="rect">
            <a:avLst/>
          </a:prstGeom>
        </p:spPr>
      </p:pic>
    </p:spTree>
    <p:extLst>
      <p:ext uri="{BB962C8B-B14F-4D97-AF65-F5344CB8AC3E}">
        <p14:creationId xmlns:p14="http://schemas.microsoft.com/office/powerpoint/2010/main" val="1854352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65F38FDF-1446-D1C8-F266-195837084D08}"/>
              </a:ext>
            </a:extLst>
          </p:cNvPr>
          <p:cNvSpPr>
            <a:spLocks noGrp="1"/>
          </p:cNvSpPr>
          <p:nvPr>
            <p:ph type="body" sz="half" idx="2"/>
          </p:nvPr>
        </p:nvSpPr>
        <p:spPr>
          <a:xfrm>
            <a:off x="101600" y="2057399"/>
            <a:ext cx="5514725" cy="4453230"/>
          </a:xfrm>
        </p:spPr>
        <p:txBody>
          <a:bodyPr>
            <a:noAutofit/>
          </a:bodyPr>
          <a:lstStyle/>
          <a:p>
            <a:r>
              <a:rPr lang="en-US" altLang="ko-KR" sz="2000" dirty="0"/>
              <a:t>The </a:t>
            </a:r>
            <a:r>
              <a:rPr lang="en-US" altLang="ko-KR" sz="2000" dirty="0" err="1"/>
              <a:t>make_two_or_four</a:t>
            </a:r>
            <a:r>
              <a:rPr lang="en-US" altLang="ko-KR" sz="2000" dirty="0"/>
              <a:t> function creates 2 with probability of 2/3 and 4 with probability of 1/3. It first finds a random empty space in board and creates a number in it. If board is full, it will fail to create number and return 0.</a:t>
            </a:r>
          </a:p>
          <a:p>
            <a:endParaRPr lang="en-US" altLang="ko-KR" sz="2000" dirty="0"/>
          </a:p>
          <a:p>
            <a:r>
              <a:rPr lang="en-US" altLang="ko-KR" sz="2000" dirty="0"/>
              <a:t>The probability’s mechanism is embodied by creating a random number and if it’s</a:t>
            </a:r>
            <a:r>
              <a:rPr lang="ko-KR" altLang="en-US" sz="2000" dirty="0"/>
              <a:t> </a:t>
            </a:r>
            <a:r>
              <a:rPr lang="en-US" altLang="ko-KR" sz="2000" dirty="0"/>
              <a:t>divided by 3, function will create 4, and if not, function will create 2. Since the probability of a random number being a multiple of 3 is 1/3, this mechanism shouldn’t be a problem.</a:t>
            </a:r>
          </a:p>
        </p:txBody>
      </p:sp>
      <p:pic>
        <p:nvPicPr>
          <p:cNvPr id="11" name="그림 10">
            <a:extLst>
              <a:ext uri="{FF2B5EF4-FFF2-40B4-BE49-F238E27FC236}">
                <a16:creationId xmlns:a16="http://schemas.microsoft.com/office/drawing/2014/main" id="{B957F504-FE7E-A2F6-E0D2-D68B3680898A}"/>
              </a:ext>
            </a:extLst>
          </p:cNvPr>
          <p:cNvPicPr>
            <a:picLocks noChangeAspect="1"/>
          </p:cNvPicPr>
          <p:nvPr/>
        </p:nvPicPr>
        <p:blipFill>
          <a:blip r:embed="rId2"/>
          <a:stretch>
            <a:fillRect/>
          </a:stretch>
        </p:blipFill>
        <p:spPr>
          <a:xfrm>
            <a:off x="5616325" y="433617"/>
            <a:ext cx="6209225" cy="5981240"/>
          </a:xfrm>
          <a:prstGeom prst="rect">
            <a:avLst/>
          </a:prstGeom>
        </p:spPr>
      </p:pic>
      <p:sp>
        <p:nvSpPr>
          <p:cNvPr id="13" name="순서도: 수행의 시작/종료 12">
            <a:extLst>
              <a:ext uri="{FF2B5EF4-FFF2-40B4-BE49-F238E27FC236}">
                <a16:creationId xmlns:a16="http://schemas.microsoft.com/office/drawing/2014/main" id="{50792FBE-181A-E798-F146-09BD1A8F769A}"/>
              </a:ext>
            </a:extLst>
          </p:cNvPr>
          <p:cNvSpPr/>
          <p:nvPr/>
        </p:nvSpPr>
        <p:spPr>
          <a:xfrm>
            <a:off x="836612" y="61526"/>
            <a:ext cx="3246161" cy="1542685"/>
          </a:xfrm>
          <a:prstGeom prst="flowChartTerminator">
            <a:avLst/>
          </a:prstGeom>
          <a:solidFill>
            <a:srgbClr val="FF006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Initialize board with two numbers</a:t>
            </a:r>
          </a:p>
          <a:p>
            <a:pPr algn="ctr"/>
            <a:r>
              <a:rPr lang="en-US" altLang="ko-KR" dirty="0">
                <a:solidFill>
                  <a:schemeClr val="tx1"/>
                </a:solidFill>
              </a:rPr>
              <a:t>(2 or 4)</a:t>
            </a:r>
            <a:endParaRPr lang="ko-KR" altLang="en-US" dirty="0">
              <a:solidFill>
                <a:schemeClr val="tx1"/>
              </a:solidFill>
            </a:endParaRPr>
          </a:p>
        </p:txBody>
      </p:sp>
    </p:spTree>
    <p:extLst>
      <p:ext uri="{BB962C8B-B14F-4D97-AF65-F5344CB8AC3E}">
        <p14:creationId xmlns:p14="http://schemas.microsoft.com/office/powerpoint/2010/main" val="23709974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6380880-1FB8-9E58-627B-316F476CC475}"/>
              </a:ext>
            </a:extLst>
          </p:cNvPr>
          <p:cNvSpPr>
            <a:spLocks noGrp="1"/>
          </p:cNvSpPr>
          <p:nvPr>
            <p:ph type="body" sz="half" idx="2"/>
          </p:nvPr>
        </p:nvSpPr>
        <p:spPr>
          <a:xfrm>
            <a:off x="839788" y="2057400"/>
            <a:ext cx="4405980" cy="3811588"/>
          </a:xfrm>
        </p:spPr>
        <p:txBody>
          <a:bodyPr>
            <a:normAutofit/>
          </a:bodyPr>
          <a:lstStyle/>
          <a:p>
            <a:r>
              <a:rPr lang="en-US" altLang="ko-KR" sz="2000" dirty="0"/>
              <a:t>The </a:t>
            </a:r>
            <a:r>
              <a:rPr lang="en-US" altLang="ko-KR" sz="2000" dirty="0" err="1"/>
              <a:t>draw_board</a:t>
            </a:r>
            <a:r>
              <a:rPr lang="en-US" altLang="ko-KR" sz="2000" dirty="0"/>
              <a:t> function looks complicated but it’s actually simple.</a:t>
            </a:r>
          </a:p>
          <a:p>
            <a:endParaRPr lang="en-US" altLang="ko-KR" sz="2000" dirty="0"/>
          </a:p>
          <a:p>
            <a:r>
              <a:rPr lang="en-US" altLang="ko-KR" sz="2000" dirty="0"/>
              <a:t>First, we initialize score with the maximum value and checks whether tot really is the sum of all spaces</a:t>
            </a:r>
          </a:p>
          <a:p>
            <a:endParaRPr lang="en-US" altLang="ko-KR" sz="2000" dirty="0"/>
          </a:p>
          <a:p>
            <a:r>
              <a:rPr lang="en-US" altLang="ko-KR" sz="2000" dirty="0"/>
              <a:t>Then we print out score and visualize the board to the users by printing out different colors to a number.</a:t>
            </a:r>
            <a:endParaRPr lang="ko-KR" altLang="en-US" sz="2000" dirty="0"/>
          </a:p>
        </p:txBody>
      </p:sp>
      <p:sp>
        <p:nvSpPr>
          <p:cNvPr id="5" name="순서도: 처리 4">
            <a:extLst>
              <a:ext uri="{FF2B5EF4-FFF2-40B4-BE49-F238E27FC236}">
                <a16:creationId xmlns:a16="http://schemas.microsoft.com/office/drawing/2014/main" id="{07E79E3D-789E-5113-74A2-FE3E9D3D7DA2}"/>
              </a:ext>
            </a:extLst>
          </p:cNvPr>
          <p:cNvSpPr/>
          <p:nvPr/>
        </p:nvSpPr>
        <p:spPr>
          <a:xfrm>
            <a:off x="839788" y="159621"/>
            <a:ext cx="3070244" cy="1380421"/>
          </a:xfrm>
          <a:prstGeom prst="flowChartProcess">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Draw board, set score with max number</a:t>
            </a:r>
            <a:endParaRPr lang="ko-KR" altLang="en-US" dirty="0">
              <a:solidFill>
                <a:schemeClr val="tx1"/>
              </a:solidFill>
            </a:endParaRPr>
          </a:p>
        </p:txBody>
      </p:sp>
      <p:pic>
        <p:nvPicPr>
          <p:cNvPr id="7" name="그림 6">
            <a:extLst>
              <a:ext uri="{FF2B5EF4-FFF2-40B4-BE49-F238E27FC236}">
                <a16:creationId xmlns:a16="http://schemas.microsoft.com/office/drawing/2014/main" id="{5DA6447C-B18C-5FA5-3D86-9A46A579F703}"/>
              </a:ext>
            </a:extLst>
          </p:cNvPr>
          <p:cNvPicPr>
            <a:picLocks noChangeAspect="1"/>
          </p:cNvPicPr>
          <p:nvPr/>
        </p:nvPicPr>
        <p:blipFill>
          <a:blip r:embed="rId2"/>
          <a:stretch>
            <a:fillRect/>
          </a:stretch>
        </p:blipFill>
        <p:spPr>
          <a:xfrm>
            <a:off x="5965735" y="0"/>
            <a:ext cx="5073162" cy="6858000"/>
          </a:xfrm>
          <a:prstGeom prst="rect">
            <a:avLst/>
          </a:prstGeom>
        </p:spPr>
      </p:pic>
    </p:spTree>
    <p:extLst>
      <p:ext uri="{BB962C8B-B14F-4D97-AF65-F5344CB8AC3E}">
        <p14:creationId xmlns:p14="http://schemas.microsoft.com/office/powerpoint/2010/main" val="3124474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9FEE0A-8AC2-6C5C-5FF8-30817794EAE3}"/>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81FF53C-5D35-D864-88A9-DBDCCDFFFEB3}"/>
              </a:ext>
            </a:extLst>
          </p:cNvPr>
          <p:cNvSpPr>
            <a:spLocks noGrp="1"/>
          </p:cNvSpPr>
          <p:nvPr>
            <p:ph type="body" sz="half" idx="2"/>
          </p:nvPr>
        </p:nvSpPr>
        <p:spPr>
          <a:xfrm>
            <a:off x="839788" y="2346158"/>
            <a:ext cx="4379495" cy="3811588"/>
          </a:xfrm>
        </p:spPr>
        <p:txBody>
          <a:bodyPr>
            <a:normAutofit/>
          </a:bodyPr>
          <a:lstStyle/>
          <a:p>
            <a:r>
              <a:rPr lang="en-US" altLang="ko-KR" sz="2000" dirty="0"/>
              <a:t>We receive the command and internally set the value of command as an integer.</a:t>
            </a:r>
          </a:p>
          <a:p>
            <a:endParaRPr lang="en-US" altLang="ko-KR" sz="2000" dirty="0"/>
          </a:p>
          <a:p>
            <a:r>
              <a:rPr lang="en-US" altLang="ko-KR" sz="2000" dirty="0"/>
              <a:t>If the command is invalid, it will be initialized as -1 which will skip all the process and loop until the command is valid.</a:t>
            </a:r>
            <a:endParaRPr lang="ko-KR" altLang="en-US" sz="2000" dirty="0"/>
          </a:p>
        </p:txBody>
      </p:sp>
      <p:sp>
        <p:nvSpPr>
          <p:cNvPr id="2" name="순서도: 판단 1">
            <a:extLst>
              <a:ext uri="{FF2B5EF4-FFF2-40B4-BE49-F238E27FC236}">
                <a16:creationId xmlns:a16="http://schemas.microsoft.com/office/drawing/2014/main" id="{AEC08A4B-797A-38B2-49A1-B9489EA7BFE3}"/>
              </a:ext>
            </a:extLst>
          </p:cNvPr>
          <p:cNvSpPr/>
          <p:nvPr/>
        </p:nvSpPr>
        <p:spPr>
          <a:xfrm>
            <a:off x="839788" y="223343"/>
            <a:ext cx="3539707" cy="1531338"/>
          </a:xfrm>
          <a:prstGeom prst="flowChartDecision">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Command</a:t>
            </a:r>
          </a:p>
          <a:p>
            <a:pPr algn="ctr"/>
            <a:r>
              <a:rPr lang="en-US" altLang="ko-KR" dirty="0">
                <a:solidFill>
                  <a:schemeClr val="tx1"/>
                </a:solidFill>
              </a:rPr>
              <a:t>!= -1</a:t>
            </a:r>
            <a:endParaRPr lang="ko-KR" altLang="en-US" dirty="0">
              <a:solidFill>
                <a:schemeClr val="tx1"/>
              </a:solidFill>
            </a:endParaRPr>
          </a:p>
        </p:txBody>
      </p:sp>
      <p:pic>
        <p:nvPicPr>
          <p:cNvPr id="6" name="그림 5">
            <a:extLst>
              <a:ext uri="{FF2B5EF4-FFF2-40B4-BE49-F238E27FC236}">
                <a16:creationId xmlns:a16="http://schemas.microsoft.com/office/drawing/2014/main" id="{4BBAB0A5-B082-BEA2-68E3-7290D8DA16C6}"/>
              </a:ext>
            </a:extLst>
          </p:cNvPr>
          <p:cNvPicPr>
            <a:picLocks noChangeAspect="1"/>
          </p:cNvPicPr>
          <p:nvPr/>
        </p:nvPicPr>
        <p:blipFill>
          <a:blip r:embed="rId2"/>
          <a:stretch>
            <a:fillRect/>
          </a:stretch>
        </p:blipFill>
        <p:spPr>
          <a:xfrm>
            <a:off x="6096000" y="3864256"/>
            <a:ext cx="4379495" cy="2993744"/>
          </a:xfrm>
          <a:prstGeom prst="rect">
            <a:avLst/>
          </a:prstGeom>
        </p:spPr>
      </p:pic>
      <p:pic>
        <p:nvPicPr>
          <p:cNvPr id="8" name="그림 7">
            <a:extLst>
              <a:ext uri="{FF2B5EF4-FFF2-40B4-BE49-F238E27FC236}">
                <a16:creationId xmlns:a16="http://schemas.microsoft.com/office/drawing/2014/main" id="{58566A99-B638-B2DB-4A9C-676DC4C1D8B3}"/>
              </a:ext>
            </a:extLst>
          </p:cNvPr>
          <p:cNvPicPr>
            <a:picLocks noChangeAspect="1"/>
          </p:cNvPicPr>
          <p:nvPr/>
        </p:nvPicPr>
        <p:blipFill>
          <a:blip r:embed="rId3"/>
          <a:stretch>
            <a:fillRect/>
          </a:stretch>
        </p:blipFill>
        <p:spPr>
          <a:xfrm>
            <a:off x="6988343" y="0"/>
            <a:ext cx="2813382" cy="3751176"/>
          </a:xfrm>
          <a:prstGeom prst="rect">
            <a:avLst/>
          </a:prstGeom>
        </p:spPr>
      </p:pic>
    </p:spTree>
    <p:extLst>
      <p:ext uri="{BB962C8B-B14F-4D97-AF65-F5344CB8AC3E}">
        <p14:creationId xmlns:p14="http://schemas.microsoft.com/office/powerpoint/2010/main" val="4081238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E2101-38ED-FC6B-FCE3-29E137262456}"/>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4B338268-10FC-BE3B-5018-A1B4F97B4F91}"/>
              </a:ext>
            </a:extLst>
          </p:cNvPr>
          <p:cNvSpPr>
            <a:spLocks noGrp="1"/>
          </p:cNvSpPr>
          <p:nvPr>
            <p:ph type="body" sz="half" idx="2"/>
          </p:nvPr>
        </p:nvSpPr>
        <p:spPr>
          <a:xfrm>
            <a:off x="529390" y="2057399"/>
            <a:ext cx="5460750" cy="4118811"/>
          </a:xfrm>
        </p:spPr>
        <p:txBody>
          <a:bodyPr>
            <a:noAutofit/>
          </a:bodyPr>
          <a:lstStyle/>
          <a:p>
            <a:r>
              <a:rPr lang="en-US" altLang="ko-KR" sz="2000" dirty="0"/>
              <a:t>Since there are 4 directions, we only embody the code for the right direction and use rotate function to handle with other directions.</a:t>
            </a:r>
          </a:p>
          <a:p>
            <a:endParaRPr lang="en-US" altLang="ko-KR" sz="2000" dirty="0"/>
          </a:p>
          <a:p>
            <a:r>
              <a:rPr lang="en-US" altLang="ko-KR" sz="2000" dirty="0"/>
              <a:t>For example, if we receive the upward command, we rotate the board 90 degrees clockwise once, execute as if we received the rightward command, and rotate it 3 more times after everything is set. This should set the board’s direction back to the original state, with an effect as if we executed and upward command.</a:t>
            </a:r>
            <a:endParaRPr lang="ko-KR" altLang="en-US" sz="2000" dirty="0"/>
          </a:p>
        </p:txBody>
      </p:sp>
      <p:sp>
        <p:nvSpPr>
          <p:cNvPr id="6" name="순서도: 처리 5">
            <a:extLst>
              <a:ext uri="{FF2B5EF4-FFF2-40B4-BE49-F238E27FC236}">
                <a16:creationId xmlns:a16="http://schemas.microsoft.com/office/drawing/2014/main" id="{C4629FC7-9FE6-A550-E670-8A66B47114FF}"/>
              </a:ext>
            </a:extLst>
          </p:cNvPr>
          <p:cNvSpPr/>
          <p:nvPr/>
        </p:nvSpPr>
        <p:spPr>
          <a:xfrm>
            <a:off x="840466" y="191703"/>
            <a:ext cx="3070244" cy="1380421"/>
          </a:xfrm>
          <a:prstGeom prst="flowChartProcess">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Rotate board until direction heads right and move numbers</a:t>
            </a:r>
            <a:endParaRPr lang="ko-KR" altLang="en-US" dirty="0">
              <a:solidFill>
                <a:schemeClr val="tx1"/>
              </a:solidFill>
            </a:endParaRPr>
          </a:p>
        </p:txBody>
      </p:sp>
      <p:pic>
        <p:nvPicPr>
          <p:cNvPr id="8" name="그림 7">
            <a:extLst>
              <a:ext uri="{FF2B5EF4-FFF2-40B4-BE49-F238E27FC236}">
                <a16:creationId xmlns:a16="http://schemas.microsoft.com/office/drawing/2014/main" id="{F2A372D4-D420-9C78-CAC8-B865D0A20D75}"/>
              </a:ext>
            </a:extLst>
          </p:cNvPr>
          <p:cNvPicPr>
            <a:picLocks noChangeAspect="1"/>
          </p:cNvPicPr>
          <p:nvPr/>
        </p:nvPicPr>
        <p:blipFill>
          <a:blip r:embed="rId2"/>
          <a:stretch>
            <a:fillRect/>
          </a:stretch>
        </p:blipFill>
        <p:spPr>
          <a:xfrm>
            <a:off x="5990139" y="0"/>
            <a:ext cx="6201861" cy="6858000"/>
          </a:xfrm>
          <a:prstGeom prst="rect">
            <a:avLst/>
          </a:prstGeom>
        </p:spPr>
      </p:pic>
    </p:spTree>
    <p:extLst>
      <p:ext uri="{BB962C8B-B14F-4D97-AF65-F5344CB8AC3E}">
        <p14:creationId xmlns:p14="http://schemas.microsoft.com/office/powerpoint/2010/main" val="1375306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85FEA-29BD-92F3-C56F-5FCFF1BAC3D5}"/>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23C482DB-B6B4-CACA-138E-998BD70EB3CB}"/>
              </a:ext>
            </a:extLst>
          </p:cNvPr>
          <p:cNvSpPr>
            <a:spLocks noGrp="1"/>
          </p:cNvSpPr>
          <p:nvPr>
            <p:ph type="body" sz="half" idx="2"/>
          </p:nvPr>
        </p:nvSpPr>
        <p:spPr>
          <a:xfrm>
            <a:off x="128337" y="2057399"/>
            <a:ext cx="5861803" cy="4118811"/>
          </a:xfrm>
        </p:spPr>
        <p:txBody>
          <a:bodyPr>
            <a:noAutofit/>
          </a:bodyPr>
          <a:lstStyle/>
          <a:p>
            <a:r>
              <a:rPr lang="en-US" altLang="ko-KR" sz="2000" dirty="0"/>
              <a:t>&lt;First for loop&gt;</a:t>
            </a:r>
          </a:p>
          <a:p>
            <a:endParaRPr lang="en-US" altLang="ko-KR" sz="2000" dirty="0"/>
          </a:p>
          <a:p>
            <a:r>
              <a:rPr lang="en-US" altLang="ko-KR" sz="2000" dirty="0"/>
              <a:t>After the first rotation, we move numbers by examining where they should end. Since you can’t merge twice in a single move, we create a merge array to check whether current space was merged or not.</a:t>
            </a:r>
          </a:p>
          <a:p>
            <a:endParaRPr lang="en-US" altLang="ko-KR" sz="2000" dirty="0"/>
          </a:p>
          <a:p>
            <a:r>
              <a:rPr lang="en-US" altLang="ko-KR" sz="2000" dirty="0"/>
              <a:t>If it’s possible to move to next space, we move on to next space. We do this for every elements on board. We don’t think about merging in here.</a:t>
            </a:r>
            <a:endParaRPr lang="ko-KR" altLang="en-US" sz="2000" dirty="0"/>
          </a:p>
        </p:txBody>
      </p:sp>
      <p:sp>
        <p:nvSpPr>
          <p:cNvPr id="6" name="순서도: 처리 5">
            <a:extLst>
              <a:ext uri="{FF2B5EF4-FFF2-40B4-BE49-F238E27FC236}">
                <a16:creationId xmlns:a16="http://schemas.microsoft.com/office/drawing/2014/main" id="{72D6E911-6427-5440-CC03-196FB741273E}"/>
              </a:ext>
            </a:extLst>
          </p:cNvPr>
          <p:cNvSpPr/>
          <p:nvPr/>
        </p:nvSpPr>
        <p:spPr>
          <a:xfrm>
            <a:off x="840466" y="191703"/>
            <a:ext cx="3070244" cy="1380421"/>
          </a:xfrm>
          <a:prstGeom prst="flowChartProcess">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Rotate board until direction heads right and move numbers</a:t>
            </a:r>
            <a:endParaRPr lang="ko-KR" altLang="en-US" dirty="0">
              <a:solidFill>
                <a:schemeClr val="tx1"/>
              </a:solidFill>
            </a:endParaRPr>
          </a:p>
        </p:txBody>
      </p:sp>
      <p:pic>
        <p:nvPicPr>
          <p:cNvPr id="8" name="그림 7">
            <a:extLst>
              <a:ext uri="{FF2B5EF4-FFF2-40B4-BE49-F238E27FC236}">
                <a16:creationId xmlns:a16="http://schemas.microsoft.com/office/drawing/2014/main" id="{60A0A557-0447-4302-8708-4FD6FF092560}"/>
              </a:ext>
            </a:extLst>
          </p:cNvPr>
          <p:cNvPicPr>
            <a:picLocks noChangeAspect="1"/>
          </p:cNvPicPr>
          <p:nvPr/>
        </p:nvPicPr>
        <p:blipFill>
          <a:blip r:embed="rId2"/>
          <a:stretch>
            <a:fillRect/>
          </a:stretch>
        </p:blipFill>
        <p:spPr>
          <a:xfrm>
            <a:off x="5990139" y="0"/>
            <a:ext cx="6201861" cy="6858000"/>
          </a:xfrm>
          <a:prstGeom prst="rect">
            <a:avLst/>
          </a:prstGeom>
        </p:spPr>
      </p:pic>
    </p:spTree>
    <p:extLst>
      <p:ext uri="{BB962C8B-B14F-4D97-AF65-F5344CB8AC3E}">
        <p14:creationId xmlns:p14="http://schemas.microsoft.com/office/powerpoint/2010/main" val="10084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BB664-12DC-A584-591B-E797203BA1F3}"/>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5722323-103A-CDB4-C1C1-EB9A723DE11A}"/>
              </a:ext>
            </a:extLst>
          </p:cNvPr>
          <p:cNvSpPr>
            <a:spLocks noGrp="1"/>
          </p:cNvSpPr>
          <p:nvPr>
            <p:ph type="body" sz="half" idx="2"/>
          </p:nvPr>
        </p:nvSpPr>
        <p:spPr>
          <a:xfrm>
            <a:off x="1" y="2057399"/>
            <a:ext cx="5990140" cy="4118811"/>
          </a:xfrm>
        </p:spPr>
        <p:txBody>
          <a:bodyPr>
            <a:noAutofit/>
          </a:bodyPr>
          <a:lstStyle/>
          <a:p>
            <a:r>
              <a:rPr lang="en-US" altLang="ko-KR" sz="2000" dirty="0"/>
              <a:t>&lt;Second for loop&gt;</a:t>
            </a:r>
          </a:p>
          <a:p>
            <a:endParaRPr lang="en-US" altLang="ko-KR" sz="2000" dirty="0"/>
          </a:p>
          <a:p>
            <a:r>
              <a:rPr lang="en-US" altLang="ko-KR" sz="2000" dirty="0"/>
              <a:t>We start to merge elements that needs merging. We check whether the next value equals current value and whether the next space has been already merged.</a:t>
            </a:r>
          </a:p>
          <a:p>
            <a:endParaRPr lang="en-US" altLang="ko-KR" sz="2000" dirty="0"/>
          </a:p>
          <a:p>
            <a:r>
              <a:rPr lang="en-US" altLang="ko-KR" sz="2000" dirty="0"/>
              <a:t>If both conditions are clear, we merge the current value into the next value and note it into the merge array. We do this for every space in board and we don’t think about moving the merged elements here.</a:t>
            </a:r>
          </a:p>
        </p:txBody>
      </p:sp>
      <p:pic>
        <p:nvPicPr>
          <p:cNvPr id="8" name="그림 7">
            <a:extLst>
              <a:ext uri="{FF2B5EF4-FFF2-40B4-BE49-F238E27FC236}">
                <a16:creationId xmlns:a16="http://schemas.microsoft.com/office/drawing/2014/main" id="{CB5662BB-3C10-99EA-1BCD-807B862E75D9}"/>
              </a:ext>
            </a:extLst>
          </p:cNvPr>
          <p:cNvPicPr>
            <a:picLocks noChangeAspect="1"/>
          </p:cNvPicPr>
          <p:nvPr/>
        </p:nvPicPr>
        <p:blipFill>
          <a:blip r:embed="rId2"/>
          <a:stretch>
            <a:fillRect/>
          </a:stretch>
        </p:blipFill>
        <p:spPr>
          <a:xfrm>
            <a:off x="5990139" y="0"/>
            <a:ext cx="6201861" cy="6858000"/>
          </a:xfrm>
          <a:prstGeom prst="rect">
            <a:avLst/>
          </a:prstGeom>
        </p:spPr>
      </p:pic>
      <p:sp>
        <p:nvSpPr>
          <p:cNvPr id="7" name="순서도: 판단 6">
            <a:extLst>
              <a:ext uri="{FF2B5EF4-FFF2-40B4-BE49-F238E27FC236}">
                <a16:creationId xmlns:a16="http://schemas.microsoft.com/office/drawing/2014/main" id="{AD5E76E5-8244-95D1-4212-56BD8F9E30C1}"/>
              </a:ext>
            </a:extLst>
          </p:cNvPr>
          <p:cNvSpPr/>
          <p:nvPr/>
        </p:nvSpPr>
        <p:spPr>
          <a:xfrm>
            <a:off x="0" y="203200"/>
            <a:ext cx="3407214" cy="1375609"/>
          </a:xfrm>
          <a:prstGeom prst="flowChartDecision">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sz="1600" dirty="0">
                <a:solidFill>
                  <a:schemeClr val="tx1"/>
                </a:solidFill>
              </a:rPr>
              <a:t>Current number == Next num &amp;&amp; next space isn’t merged</a:t>
            </a:r>
            <a:endParaRPr lang="ko-KR" altLang="en-US" sz="1600" dirty="0">
              <a:solidFill>
                <a:schemeClr val="tx1"/>
              </a:solidFill>
            </a:endParaRPr>
          </a:p>
        </p:txBody>
      </p:sp>
      <p:sp>
        <p:nvSpPr>
          <p:cNvPr id="9" name="순서도: 처리 8">
            <a:extLst>
              <a:ext uri="{FF2B5EF4-FFF2-40B4-BE49-F238E27FC236}">
                <a16:creationId xmlns:a16="http://schemas.microsoft.com/office/drawing/2014/main" id="{BE3EA222-9611-5D14-8429-F2CE775EBDDD}"/>
              </a:ext>
            </a:extLst>
          </p:cNvPr>
          <p:cNvSpPr/>
          <p:nvPr/>
        </p:nvSpPr>
        <p:spPr>
          <a:xfrm>
            <a:off x="3407214" y="203200"/>
            <a:ext cx="2456557" cy="1375609"/>
          </a:xfrm>
          <a:prstGeom prst="flowChartProcess">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Merge current and next number</a:t>
            </a:r>
            <a:endParaRPr lang="ko-KR" altLang="en-US" dirty="0">
              <a:solidFill>
                <a:schemeClr val="tx1"/>
              </a:solidFill>
            </a:endParaRPr>
          </a:p>
        </p:txBody>
      </p:sp>
    </p:spTree>
    <p:extLst>
      <p:ext uri="{BB962C8B-B14F-4D97-AF65-F5344CB8AC3E}">
        <p14:creationId xmlns:p14="http://schemas.microsoft.com/office/powerpoint/2010/main" val="393892532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971</Words>
  <Application>Microsoft Office PowerPoint</Application>
  <PresentationFormat>와이드스크린</PresentationFormat>
  <Paragraphs>79</Paragraphs>
  <Slides>13</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13</vt:i4>
      </vt:variant>
    </vt:vector>
  </HeadingPairs>
  <TitlesOfParts>
    <vt:vector size="16" baseType="lpstr">
      <vt:lpstr>맑은 고딕</vt:lpstr>
      <vt:lpstr>Arial</vt:lpstr>
      <vt:lpstr>Office 테마</vt:lpstr>
      <vt:lpstr>2048 Game Report</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관우 한</dc:creator>
  <cp:lastModifiedBy>관우 한</cp:lastModifiedBy>
  <cp:revision>239</cp:revision>
  <dcterms:created xsi:type="dcterms:W3CDTF">2025-03-13T02:45:46Z</dcterms:created>
  <dcterms:modified xsi:type="dcterms:W3CDTF">2025-03-13T14:43:29Z</dcterms:modified>
</cp:coreProperties>
</file>