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74" r:id="rId8"/>
    <p:sldId id="275" r:id="rId9"/>
    <p:sldId id="276" r:id="rId10"/>
    <p:sldId id="277" r:id="rId11"/>
    <p:sldId id="278" r:id="rId12"/>
    <p:sldId id="279" r:id="rId13"/>
    <p:sldId id="266" r:id="rId14"/>
    <p:sldId id="264" r:id="rId15"/>
    <p:sldId id="267" r:id="rId16"/>
    <p:sldId id="268" r:id="rId17"/>
    <p:sldId id="269" r:id="rId18"/>
    <p:sldId id="270" r:id="rId19"/>
    <p:sldId id="272" r:id="rId20"/>
    <p:sldId id="263" r:id="rId21"/>
    <p:sldId id="280" r:id="rId22"/>
    <p:sldId id="281" r:id="rId23"/>
    <p:sldId id="282" r:id="rId24"/>
    <p:sldId id="286" r:id="rId25"/>
    <p:sldId id="285" r:id="rId26"/>
    <p:sldId id="283" r:id="rId27"/>
    <p:sldId id="287" r:id="rId28"/>
    <p:sldId id="284" r:id="rId29"/>
    <p:sldId id="288" r:id="rId30"/>
    <p:sldId id="26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341275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335163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84469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02024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89780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048107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0241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37510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350977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242243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67574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148299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5095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158760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214349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0EECFB-EB6F-4728-B2AE-21CC916D7B64}"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310342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EECFB-EB6F-4728-B2AE-21CC916D7B64}" type="datetimeFigureOut">
              <a:rPr lang="zh-CN" altLang="en-US" smtClean="0"/>
              <a:t>2018/11/8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6AFED-FCDD-462F-89A4-E737FFA9BF9D}" type="slidenum">
              <a:rPr lang="zh-CN" altLang="en-US" smtClean="0"/>
              <a:t>‹#›</a:t>
            </a:fld>
            <a:endParaRPr lang="zh-CN" altLang="en-US"/>
          </a:p>
        </p:txBody>
      </p:sp>
    </p:spTree>
    <p:extLst>
      <p:ext uri="{BB962C8B-B14F-4D97-AF65-F5344CB8AC3E}">
        <p14:creationId xmlns:p14="http://schemas.microsoft.com/office/powerpoint/2010/main" val="2367146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0.jpg"/><Relationship Id="rId7"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6.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0.jpg"/><Relationship Id="rId1" Type="http://schemas.openxmlformats.org/officeDocument/2006/relationships/slideLayout" Target="../slideLayouts/slideLayout14.xml"/><Relationship Id="rId5" Type="http://schemas.openxmlformats.org/officeDocument/2006/relationships/image" Target="../media/image31.jpeg"/><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0.jpg"/><Relationship Id="rId7" Type="http://schemas.openxmlformats.org/officeDocument/2006/relationships/image" Target="../media/image37.wmf"/><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36.wmf"/><Relationship Id="rId4" Type="http://schemas.openxmlformats.org/officeDocument/2006/relationships/oleObject" Target="../embeddings/oleObject5.bin"/><Relationship Id="rId9" Type="http://schemas.openxmlformats.org/officeDocument/2006/relationships/image" Target="../media/image38.wmf"/></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ormAutofit/>
          </a:bodyPr>
          <a:lstStyle/>
          <a:p>
            <a:r>
              <a:rPr lang="zh-CN" altLang="en-US" sz="4800" dirty="0" smtClean="0"/>
              <a:t>粒子群算法（</a:t>
            </a:r>
            <a:r>
              <a:rPr lang="en-US" altLang="zh-CN" sz="4800" dirty="0" smtClean="0"/>
              <a:t>PSO</a:t>
            </a:r>
            <a:r>
              <a:rPr lang="zh-CN" altLang="en-US" sz="4800" dirty="0" smtClean="0"/>
              <a:t>）</a:t>
            </a:r>
            <a:r>
              <a:rPr lang="zh-CN" altLang="en-US" sz="4800" dirty="0" smtClean="0"/>
              <a:t>的路径规划问题</a:t>
            </a:r>
            <a:endParaRPr lang="zh-CN" altLang="en-US" sz="4800" dirty="0"/>
          </a:p>
        </p:txBody>
      </p:sp>
      <p:sp>
        <p:nvSpPr>
          <p:cNvPr id="3" name="副标题 2"/>
          <p:cNvSpPr>
            <a:spLocks noGrp="1"/>
          </p:cNvSpPr>
          <p:nvPr>
            <p:ph type="subTitle" idx="1"/>
          </p:nvPr>
        </p:nvSpPr>
        <p:spPr/>
        <p:txBody>
          <a:bodyPr/>
          <a:lstStyle/>
          <a:p>
            <a:r>
              <a:rPr lang="zh-CN" altLang="en-US" dirty="0" smtClean="0"/>
              <a:t>陈海强</a:t>
            </a:r>
            <a:endParaRPr lang="en-US" altLang="zh-CN" dirty="0" smtClean="0"/>
          </a:p>
          <a:p>
            <a:r>
              <a:rPr lang="zh-CN" altLang="en-US" dirty="0"/>
              <a:t>统一</a:t>
            </a:r>
            <a:r>
              <a:rPr lang="zh-CN" altLang="en-US" dirty="0" smtClean="0"/>
              <a:t>认证室</a:t>
            </a:r>
            <a:endParaRPr lang="en-US" altLang="zh-CN" dirty="0" smtClean="0"/>
          </a:p>
          <a:p>
            <a:r>
              <a:rPr lang="en-US" altLang="zh-CN" dirty="0" smtClean="0"/>
              <a:t>2018.09.21</a:t>
            </a:r>
            <a:endParaRPr lang="zh-CN" altLang="en-US" dirty="0"/>
          </a:p>
        </p:txBody>
      </p:sp>
    </p:spTree>
    <p:extLst>
      <p:ext uri="{BB962C8B-B14F-4D97-AF65-F5344CB8AC3E}">
        <p14:creationId xmlns:p14="http://schemas.microsoft.com/office/powerpoint/2010/main" val="352610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3"/>
          <p:cNvGrpSpPr>
            <a:grpSpLocks/>
          </p:cNvGrpSpPr>
          <p:nvPr/>
        </p:nvGrpSpPr>
        <p:grpSpPr bwMode="auto">
          <a:xfrm>
            <a:off x="3352800" y="2362200"/>
            <a:ext cx="5257800" cy="3946525"/>
            <a:chOff x="1104" y="1306"/>
            <a:chExt cx="3312" cy="2486"/>
          </a:xfrm>
        </p:grpSpPr>
        <p:sp>
          <p:nvSpPr>
            <p:cNvPr id="16435"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nvGrpSpPr>
            <p:cNvPr id="16436" name="Group 5"/>
            <p:cNvGrpSpPr>
              <a:grpSpLocks/>
            </p:cNvGrpSpPr>
            <p:nvPr/>
          </p:nvGrpSpPr>
          <p:grpSpPr bwMode="auto">
            <a:xfrm>
              <a:off x="3646" y="2450"/>
              <a:ext cx="530" cy="584"/>
              <a:chOff x="3646" y="2450"/>
              <a:chExt cx="530" cy="584"/>
            </a:xfrm>
          </p:grpSpPr>
          <p:sp>
            <p:nvSpPr>
              <p:cNvPr id="16454"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55"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56"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57"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sp>
          <p:nvSpPr>
            <p:cNvPr id="16437"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8"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9"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en-US" altLang="da-DK">
                  <a:latin typeface="Times" panose="02020603050405020304" pitchFamily="18" charset="0"/>
                  <a:ea typeface="宋体" panose="02010600030101010101" pitchFamily="2" charset="-122"/>
                </a:rPr>
                <a:t>x</a:t>
              </a:r>
            </a:p>
          </p:txBody>
        </p:sp>
        <p:sp>
          <p:nvSpPr>
            <p:cNvPr id="16440"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da-DK" altLang="da-DK">
                  <a:latin typeface="Times" panose="02020603050405020304" pitchFamily="18" charset="0"/>
                  <a:ea typeface="宋体" panose="02010600030101010101" pitchFamily="2" charset="-122"/>
                </a:rPr>
                <a:t>y</a:t>
              </a:r>
              <a:endParaRPr lang="en-US" altLang="da-DK">
                <a:latin typeface="Times" panose="02020603050405020304" pitchFamily="18" charset="0"/>
                <a:ea typeface="宋体" panose="02010600030101010101" pitchFamily="2" charset="-122"/>
              </a:endParaRPr>
            </a:p>
          </p:txBody>
        </p:sp>
        <p:grpSp>
          <p:nvGrpSpPr>
            <p:cNvPr id="16441" name="Group 14"/>
            <p:cNvGrpSpPr>
              <a:grpSpLocks/>
            </p:cNvGrpSpPr>
            <p:nvPr/>
          </p:nvGrpSpPr>
          <p:grpSpPr bwMode="auto">
            <a:xfrm>
              <a:off x="3264" y="1546"/>
              <a:ext cx="336" cy="288"/>
              <a:chOff x="3264" y="1546"/>
              <a:chExt cx="336" cy="288"/>
            </a:xfrm>
          </p:grpSpPr>
          <p:sp>
            <p:nvSpPr>
              <p:cNvPr id="16452"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53"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nvGrpSpPr>
            <p:cNvPr id="16442" name="Group 17"/>
            <p:cNvGrpSpPr>
              <a:grpSpLocks/>
            </p:cNvGrpSpPr>
            <p:nvPr/>
          </p:nvGrpSpPr>
          <p:grpSpPr bwMode="auto">
            <a:xfrm>
              <a:off x="1525" y="2635"/>
              <a:ext cx="2495" cy="807"/>
              <a:chOff x="1525" y="2635"/>
              <a:chExt cx="2495" cy="807"/>
            </a:xfrm>
          </p:grpSpPr>
          <p:sp>
            <p:nvSpPr>
              <p:cNvPr id="16449"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50" name="Freeform 19"/>
              <p:cNvSpPr>
                <a:spLocks/>
              </p:cNvSpPr>
              <p:nvPr/>
            </p:nvSpPr>
            <p:spPr bwMode="auto">
              <a:xfrm>
                <a:off x="1621" y="2835"/>
                <a:ext cx="2123" cy="484"/>
              </a:xfrm>
              <a:custGeom>
                <a:avLst/>
                <a:gdLst>
                  <a:gd name="T0" fmla="*/ 125 w 2495"/>
                  <a:gd name="T1" fmla="*/ 127 h 807"/>
                  <a:gd name="T2" fmla="*/ 510 w 2495"/>
                  <a:gd name="T3" fmla="*/ 169 h 807"/>
                  <a:gd name="T4" fmla="*/ 924 w 2495"/>
                  <a:gd name="T5" fmla="*/ 158 h 807"/>
                  <a:gd name="T6" fmla="*/ 1249 w 2495"/>
                  <a:gd name="T7" fmla="*/ 138 h 807"/>
                  <a:gd name="T8" fmla="*/ 1430 w 2495"/>
                  <a:gd name="T9" fmla="*/ 149 h 807"/>
                  <a:gd name="T10" fmla="*/ 1517 w 2495"/>
                  <a:gd name="T11" fmla="*/ 125 h 807"/>
                  <a:gd name="T12" fmla="*/ 1508 w 2495"/>
                  <a:gd name="T13" fmla="*/ 107 h 807"/>
                  <a:gd name="T14" fmla="*/ 1338 w 2495"/>
                  <a:gd name="T15" fmla="*/ 91 h 807"/>
                  <a:gd name="T16" fmla="*/ 1231 w 2495"/>
                  <a:gd name="T17" fmla="*/ 53 h 807"/>
                  <a:gd name="T18" fmla="*/ 1102 w 2495"/>
                  <a:gd name="T19" fmla="*/ 23 h 807"/>
                  <a:gd name="T20" fmla="*/ 932 w 2495"/>
                  <a:gd name="T21" fmla="*/ 30 h 807"/>
                  <a:gd name="T22" fmla="*/ 706 w 2495"/>
                  <a:gd name="T23" fmla="*/ 58 h 807"/>
                  <a:gd name="T24" fmla="*/ 361 w 2495"/>
                  <a:gd name="T25" fmla="*/ 58 h 807"/>
                  <a:gd name="T26" fmla="*/ 241 w 2495"/>
                  <a:gd name="T27" fmla="*/ 17 h 807"/>
                  <a:gd name="T28" fmla="*/ 107 w 2495"/>
                  <a:gd name="T29" fmla="*/ 4 h 807"/>
                  <a:gd name="T30" fmla="*/ 20 w 2495"/>
                  <a:gd name="T31" fmla="*/ 41 h 807"/>
                  <a:gd name="T32" fmla="*/ 7 w 2495"/>
                  <a:gd name="T33" fmla="*/ 103 h 807"/>
                  <a:gd name="T34" fmla="*/ 56 w 2495"/>
                  <a:gd name="T35" fmla="*/ 116 h 807"/>
                  <a:gd name="T36" fmla="*/ 125 w 2495"/>
                  <a:gd name="T37" fmla="*/ 127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51"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43" name="Group 21"/>
            <p:cNvGrpSpPr>
              <a:grpSpLocks/>
            </p:cNvGrpSpPr>
            <p:nvPr/>
          </p:nvGrpSpPr>
          <p:grpSpPr bwMode="auto">
            <a:xfrm>
              <a:off x="1968" y="2026"/>
              <a:ext cx="1150" cy="756"/>
              <a:chOff x="1968" y="2026"/>
              <a:chExt cx="1150" cy="756"/>
            </a:xfrm>
          </p:grpSpPr>
          <p:sp>
            <p:nvSpPr>
              <p:cNvPr id="16444"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45"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46"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47"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48"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grpSp>
        <p:nvGrpSpPr>
          <p:cNvPr id="16387" name="Group 27"/>
          <p:cNvGrpSpPr>
            <a:grpSpLocks/>
          </p:cNvGrpSpPr>
          <p:nvPr/>
        </p:nvGrpSpPr>
        <p:grpSpPr bwMode="auto">
          <a:xfrm rot="6098621">
            <a:off x="5839619" y="4160044"/>
            <a:ext cx="182563" cy="212725"/>
            <a:chOff x="1968" y="1700"/>
            <a:chExt cx="115" cy="134"/>
          </a:xfrm>
        </p:grpSpPr>
        <p:sp>
          <p:nvSpPr>
            <p:cNvPr id="16433"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34"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88" name="Group 30"/>
          <p:cNvGrpSpPr>
            <a:grpSpLocks/>
          </p:cNvGrpSpPr>
          <p:nvPr/>
        </p:nvGrpSpPr>
        <p:grpSpPr bwMode="auto">
          <a:xfrm rot="10027094">
            <a:off x="5722938" y="4281488"/>
            <a:ext cx="220662" cy="153987"/>
            <a:chOff x="2357" y="1977"/>
            <a:chExt cx="139" cy="97"/>
          </a:xfrm>
        </p:grpSpPr>
        <p:sp>
          <p:nvSpPr>
            <p:cNvPr id="16431"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32"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89" name="Group 33"/>
          <p:cNvGrpSpPr>
            <a:grpSpLocks/>
          </p:cNvGrpSpPr>
          <p:nvPr/>
        </p:nvGrpSpPr>
        <p:grpSpPr bwMode="auto">
          <a:xfrm rot="-5319873">
            <a:off x="6033294" y="4194969"/>
            <a:ext cx="149225" cy="176213"/>
            <a:chOff x="3074" y="1819"/>
            <a:chExt cx="94" cy="111"/>
          </a:xfrm>
        </p:grpSpPr>
        <p:sp>
          <p:nvSpPr>
            <p:cNvPr id="16429"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30"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0" name="Group 36"/>
          <p:cNvGrpSpPr>
            <a:grpSpLocks/>
          </p:cNvGrpSpPr>
          <p:nvPr/>
        </p:nvGrpSpPr>
        <p:grpSpPr bwMode="auto">
          <a:xfrm rot="8716210">
            <a:off x="5715000" y="4891088"/>
            <a:ext cx="152400" cy="149225"/>
            <a:chOff x="2016" y="2602"/>
            <a:chExt cx="96" cy="94"/>
          </a:xfrm>
        </p:grpSpPr>
        <p:sp>
          <p:nvSpPr>
            <p:cNvPr id="16427"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28"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1" name="Group 39"/>
          <p:cNvGrpSpPr>
            <a:grpSpLocks/>
          </p:cNvGrpSpPr>
          <p:nvPr/>
        </p:nvGrpSpPr>
        <p:grpSpPr bwMode="auto">
          <a:xfrm rot="1389866">
            <a:off x="5980113" y="5043488"/>
            <a:ext cx="115887" cy="190500"/>
            <a:chOff x="2471" y="3010"/>
            <a:chExt cx="73" cy="120"/>
          </a:xfrm>
        </p:grpSpPr>
        <p:sp>
          <p:nvSpPr>
            <p:cNvPr id="16425"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26"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2" name="Group 42"/>
          <p:cNvGrpSpPr>
            <a:grpSpLocks/>
          </p:cNvGrpSpPr>
          <p:nvPr/>
        </p:nvGrpSpPr>
        <p:grpSpPr bwMode="auto">
          <a:xfrm rot="-202495">
            <a:off x="6019800" y="4662488"/>
            <a:ext cx="93663" cy="241300"/>
            <a:chOff x="3301" y="3026"/>
            <a:chExt cx="59" cy="152"/>
          </a:xfrm>
        </p:grpSpPr>
        <p:sp>
          <p:nvSpPr>
            <p:cNvPr id="16423"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24"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3" name="Group 45"/>
          <p:cNvGrpSpPr>
            <a:grpSpLocks/>
          </p:cNvGrpSpPr>
          <p:nvPr/>
        </p:nvGrpSpPr>
        <p:grpSpPr bwMode="auto">
          <a:xfrm rot="9872761">
            <a:off x="6096000" y="4302125"/>
            <a:ext cx="215900" cy="112713"/>
            <a:chOff x="3408" y="2506"/>
            <a:chExt cx="136" cy="71"/>
          </a:xfrm>
        </p:grpSpPr>
        <p:sp>
          <p:nvSpPr>
            <p:cNvPr id="16421"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22"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4" name="Group 48"/>
          <p:cNvGrpSpPr>
            <a:grpSpLocks/>
          </p:cNvGrpSpPr>
          <p:nvPr/>
        </p:nvGrpSpPr>
        <p:grpSpPr bwMode="auto">
          <a:xfrm rot="-9957458">
            <a:off x="6248400" y="4205288"/>
            <a:ext cx="203200" cy="117475"/>
            <a:chOff x="3696" y="1760"/>
            <a:chExt cx="128" cy="74"/>
          </a:xfrm>
        </p:grpSpPr>
        <p:sp>
          <p:nvSpPr>
            <p:cNvPr id="16419"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20"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5" name="Group 51"/>
          <p:cNvGrpSpPr>
            <a:grpSpLocks/>
          </p:cNvGrpSpPr>
          <p:nvPr/>
        </p:nvGrpSpPr>
        <p:grpSpPr bwMode="auto">
          <a:xfrm rot="1899577">
            <a:off x="5867400" y="4891088"/>
            <a:ext cx="149225" cy="176212"/>
            <a:chOff x="3410" y="3211"/>
            <a:chExt cx="94" cy="111"/>
          </a:xfrm>
        </p:grpSpPr>
        <p:sp>
          <p:nvSpPr>
            <p:cNvPr id="16417"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18"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6" name="Group 54"/>
          <p:cNvGrpSpPr>
            <a:grpSpLocks/>
          </p:cNvGrpSpPr>
          <p:nvPr/>
        </p:nvGrpSpPr>
        <p:grpSpPr bwMode="auto">
          <a:xfrm rot="2634637">
            <a:off x="5781675" y="4967288"/>
            <a:ext cx="149225" cy="176212"/>
            <a:chOff x="1682" y="3537"/>
            <a:chExt cx="94" cy="111"/>
          </a:xfrm>
        </p:grpSpPr>
        <p:sp>
          <p:nvSpPr>
            <p:cNvPr id="16415"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16"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97" name="Group 57"/>
          <p:cNvGrpSpPr>
            <a:grpSpLocks/>
          </p:cNvGrpSpPr>
          <p:nvPr/>
        </p:nvGrpSpPr>
        <p:grpSpPr bwMode="auto">
          <a:xfrm rot="7670464">
            <a:off x="5984875" y="4202113"/>
            <a:ext cx="76200" cy="254000"/>
            <a:chOff x="2880" y="2266"/>
            <a:chExt cx="48" cy="160"/>
          </a:xfrm>
        </p:grpSpPr>
        <p:sp>
          <p:nvSpPr>
            <p:cNvPr id="16413"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14"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8" name="Line 72"/>
          <p:cNvSpPr>
            <a:spLocks noChangeShapeType="1"/>
          </p:cNvSpPr>
          <p:nvPr/>
        </p:nvSpPr>
        <p:spPr bwMode="auto">
          <a:xfrm flipH="1">
            <a:off x="3810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Text Box 73"/>
          <p:cNvSpPr txBox="1">
            <a:spLocks noChangeArrowheads="1"/>
          </p:cNvSpPr>
          <p:nvPr/>
        </p:nvSpPr>
        <p:spPr bwMode="auto">
          <a:xfrm>
            <a:off x="3044825" y="6491288"/>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gn="ctr">
              <a:lnSpc>
                <a:spcPct val="100000"/>
              </a:lnSpc>
              <a:spcBef>
                <a:spcPct val="0"/>
              </a:spcBef>
              <a:buClrTx/>
              <a:buSzTx/>
              <a:buFont typeface="Arial" panose="020B0604020202020204" pitchFamily="34" charset="0"/>
              <a:buNone/>
            </a:pPr>
            <a:r>
              <a:rPr lang="zh-CN" altLang="en-US">
                <a:latin typeface="Tahoma" panose="020B0604030504040204" pitchFamily="34" charset="0"/>
                <a:ea typeface="宋体" panose="02010600030101010101" pitchFamily="2" charset="-122"/>
              </a:rPr>
              <a:t>搜索空间</a:t>
            </a:r>
            <a:endParaRPr lang="en-US" altLang="da-DK" b="1">
              <a:latin typeface="Times" panose="02020603050405020304" pitchFamily="18" charset="0"/>
              <a:ea typeface="宋体" panose="02010600030101010101" pitchFamily="2" charset="-122"/>
            </a:endParaRPr>
          </a:p>
        </p:txBody>
      </p:sp>
      <p:grpSp>
        <p:nvGrpSpPr>
          <p:cNvPr id="16400" name="Group 60"/>
          <p:cNvGrpSpPr>
            <a:grpSpLocks/>
          </p:cNvGrpSpPr>
          <p:nvPr/>
        </p:nvGrpSpPr>
        <p:grpSpPr bwMode="auto">
          <a:xfrm>
            <a:off x="8991600" y="3505200"/>
            <a:ext cx="1955800" cy="2109788"/>
            <a:chOff x="4692" y="2715"/>
            <a:chExt cx="1232" cy="1329"/>
          </a:xfrm>
        </p:grpSpPr>
        <p:sp>
          <p:nvSpPr>
            <p:cNvPr id="16402"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03"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04"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05"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06"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07"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08"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6409" name="Text Box 68"/>
            <p:cNvSpPr txBox="1">
              <a:spLocks noChangeArrowheads="1"/>
            </p:cNvSpPr>
            <p:nvPr/>
          </p:nvSpPr>
          <p:spPr bwMode="auto">
            <a:xfrm>
              <a:off x="4692" y="3753"/>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适应度</a:t>
              </a:r>
              <a:endParaRPr lang="en-US" altLang="da-DK">
                <a:latin typeface="Times" panose="02020603050405020304" pitchFamily="18" charset="0"/>
                <a:ea typeface="宋体" panose="02010600030101010101" pitchFamily="2" charset="-122"/>
              </a:endParaRPr>
            </a:p>
          </p:txBody>
        </p:sp>
        <p:sp>
          <p:nvSpPr>
            <p:cNvPr id="16410" name="Text Box 69"/>
            <p:cNvSpPr txBox="1">
              <a:spLocks noChangeArrowheads="1"/>
            </p:cNvSpPr>
            <p:nvPr/>
          </p:nvSpPr>
          <p:spPr bwMode="auto">
            <a:xfrm>
              <a:off x="5222" y="35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最大值</a:t>
              </a:r>
              <a:endParaRPr lang="en-US" altLang="da-DK">
                <a:latin typeface="Times" panose="02020603050405020304" pitchFamily="18" charset="0"/>
                <a:ea typeface="宋体" panose="02010600030101010101" pitchFamily="2" charset="-122"/>
              </a:endParaRPr>
            </a:p>
          </p:txBody>
        </p:sp>
        <p:sp>
          <p:nvSpPr>
            <p:cNvPr id="16411" name="Text Box 70"/>
            <p:cNvSpPr txBox="1">
              <a:spLocks noChangeArrowheads="1"/>
            </p:cNvSpPr>
            <p:nvPr/>
          </p:nvSpPr>
          <p:spPr bwMode="auto">
            <a:xfrm>
              <a:off x="5226" y="2715"/>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最小值</a:t>
              </a:r>
              <a:endParaRPr lang="en-US" altLang="da-DK">
                <a:latin typeface="Times" panose="02020603050405020304" pitchFamily="18" charset="0"/>
                <a:ea typeface="宋体" panose="02010600030101010101" pitchFamily="2" charset="-122"/>
              </a:endParaRPr>
            </a:p>
          </p:txBody>
        </p:sp>
        <p:sp>
          <p:nvSpPr>
            <p:cNvPr id="16412"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 name="Rectangle 2"/>
          <p:cNvSpPr txBox="1">
            <a:spLocks noChangeArrowheads="1"/>
          </p:cNvSpPr>
          <p:nvPr/>
        </p:nvSpPr>
        <p:spPr bwMode="auto">
          <a:xfrm>
            <a:off x="2827338" y="3667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sz="3600" kern="0" dirty="0">
                <a:solidFill>
                  <a:schemeClr val="tx1"/>
                </a:solidFill>
                <a:latin typeface="+mn-ea"/>
                <a:ea typeface="+mn-ea"/>
              </a:rPr>
              <a:t>算法演示</a:t>
            </a:r>
            <a:endParaRPr lang="en-US" altLang="zh-CN" sz="3600" kern="0" dirty="0">
              <a:solidFill>
                <a:schemeClr val="tx1"/>
              </a:solidFill>
              <a:latin typeface="+mn-ea"/>
              <a:ea typeface="+mn-ea"/>
            </a:endParaRPr>
          </a:p>
        </p:txBody>
      </p:sp>
    </p:spTree>
    <p:extLst>
      <p:ext uri="{BB962C8B-B14F-4D97-AF65-F5344CB8AC3E}">
        <p14:creationId xmlns:p14="http://schemas.microsoft.com/office/powerpoint/2010/main" val="4273634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3"/>
          <p:cNvGrpSpPr>
            <a:grpSpLocks/>
          </p:cNvGrpSpPr>
          <p:nvPr/>
        </p:nvGrpSpPr>
        <p:grpSpPr bwMode="auto">
          <a:xfrm>
            <a:off x="3352800" y="2362200"/>
            <a:ext cx="5257800" cy="3946525"/>
            <a:chOff x="1104" y="1306"/>
            <a:chExt cx="3312" cy="2486"/>
          </a:xfrm>
        </p:grpSpPr>
        <p:sp>
          <p:nvSpPr>
            <p:cNvPr id="17459"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nvGrpSpPr>
            <p:cNvPr id="17460" name="Group 5"/>
            <p:cNvGrpSpPr>
              <a:grpSpLocks/>
            </p:cNvGrpSpPr>
            <p:nvPr/>
          </p:nvGrpSpPr>
          <p:grpSpPr bwMode="auto">
            <a:xfrm>
              <a:off x="3646" y="2450"/>
              <a:ext cx="530" cy="584"/>
              <a:chOff x="3646" y="2450"/>
              <a:chExt cx="530" cy="584"/>
            </a:xfrm>
          </p:grpSpPr>
          <p:sp>
            <p:nvSpPr>
              <p:cNvPr id="17478"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79"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80"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81"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sp>
          <p:nvSpPr>
            <p:cNvPr id="17461"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2"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63"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en-US" altLang="da-DK">
                  <a:latin typeface="Times" panose="02020603050405020304" pitchFamily="18" charset="0"/>
                  <a:ea typeface="宋体" panose="02010600030101010101" pitchFamily="2" charset="-122"/>
                </a:rPr>
                <a:t>x</a:t>
              </a:r>
            </a:p>
          </p:txBody>
        </p:sp>
        <p:sp>
          <p:nvSpPr>
            <p:cNvPr id="17464"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da-DK" altLang="da-DK">
                  <a:latin typeface="Times" panose="02020603050405020304" pitchFamily="18" charset="0"/>
                  <a:ea typeface="宋体" panose="02010600030101010101" pitchFamily="2" charset="-122"/>
                </a:rPr>
                <a:t>y</a:t>
              </a:r>
              <a:endParaRPr lang="en-US" altLang="da-DK">
                <a:latin typeface="Times" panose="02020603050405020304" pitchFamily="18" charset="0"/>
                <a:ea typeface="宋体" panose="02010600030101010101" pitchFamily="2" charset="-122"/>
              </a:endParaRPr>
            </a:p>
          </p:txBody>
        </p:sp>
        <p:grpSp>
          <p:nvGrpSpPr>
            <p:cNvPr id="17465" name="Group 14"/>
            <p:cNvGrpSpPr>
              <a:grpSpLocks/>
            </p:cNvGrpSpPr>
            <p:nvPr/>
          </p:nvGrpSpPr>
          <p:grpSpPr bwMode="auto">
            <a:xfrm>
              <a:off x="3264" y="1546"/>
              <a:ext cx="336" cy="288"/>
              <a:chOff x="3264" y="1546"/>
              <a:chExt cx="336" cy="288"/>
            </a:xfrm>
          </p:grpSpPr>
          <p:sp>
            <p:nvSpPr>
              <p:cNvPr id="17476"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77"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nvGrpSpPr>
            <p:cNvPr id="17466" name="Group 17"/>
            <p:cNvGrpSpPr>
              <a:grpSpLocks/>
            </p:cNvGrpSpPr>
            <p:nvPr/>
          </p:nvGrpSpPr>
          <p:grpSpPr bwMode="auto">
            <a:xfrm>
              <a:off x="1525" y="2635"/>
              <a:ext cx="2495" cy="807"/>
              <a:chOff x="1525" y="2635"/>
              <a:chExt cx="2495" cy="807"/>
            </a:xfrm>
          </p:grpSpPr>
          <p:sp>
            <p:nvSpPr>
              <p:cNvPr id="17473"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74" name="Freeform 19"/>
              <p:cNvSpPr>
                <a:spLocks/>
              </p:cNvSpPr>
              <p:nvPr/>
            </p:nvSpPr>
            <p:spPr bwMode="auto">
              <a:xfrm>
                <a:off x="1621" y="2835"/>
                <a:ext cx="2123" cy="484"/>
              </a:xfrm>
              <a:custGeom>
                <a:avLst/>
                <a:gdLst>
                  <a:gd name="T0" fmla="*/ 125 w 2495"/>
                  <a:gd name="T1" fmla="*/ 127 h 807"/>
                  <a:gd name="T2" fmla="*/ 510 w 2495"/>
                  <a:gd name="T3" fmla="*/ 169 h 807"/>
                  <a:gd name="T4" fmla="*/ 924 w 2495"/>
                  <a:gd name="T5" fmla="*/ 158 h 807"/>
                  <a:gd name="T6" fmla="*/ 1249 w 2495"/>
                  <a:gd name="T7" fmla="*/ 138 h 807"/>
                  <a:gd name="T8" fmla="*/ 1430 w 2495"/>
                  <a:gd name="T9" fmla="*/ 149 h 807"/>
                  <a:gd name="T10" fmla="*/ 1517 w 2495"/>
                  <a:gd name="T11" fmla="*/ 125 h 807"/>
                  <a:gd name="T12" fmla="*/ 1508 w 2495"/>
                  <a:gd name="T13" fmla="*/ 107 h 807"/>
                  <a:gd name="T14" fmla="*/ 1338 w 2495"/>
                  <a:gd name="T15" fmla="*/ 91 h 807"/>
                  <a:gd name="T16" fmla="*/ 1231 w 2495"/>
                  <a:gd name="T17" fmla="*/ 53 h 807"/>
                  <a:gd name="T18" fmla="*/ 1102 w 2495"/>
                  <a:gd name="T19" fmla="*/ 23 h 807"/>
                  <a:gd name="T20" fmla="*/ 932 w 2495"/>
                  <a:gd name="T21" fmla="*/ 30 h 807"/>
                  <a:gd name="T22" fmla="*/ 706 w 2495"/>
                  <a:gd name="T23" fmla="*/ 58 h 807"/>
                  <a:gd name="T24" fmla="*/ 361 w 2495"/>
                  <a:gd name="T25" fmla="*/ 58 h 807"/>
                  <a:gd name="T26" fmla="*/ 241 w 2495"/>
                  <a:gd name="T27" fmla="*/ 17 h 807"/>
                  <a:gd name="T28" fmla="*/ 107 w 2495"/>
                  <a:gd name="T29" fmla="*/ 4 h 807"/>
                  <a:gd name="T30" fmla="*/ 20 w 2495"/>
                  <a:gd name="T31" fmla="*/ 41 h 807"/>
                  <a:gd name="T32" fmla="*/ 7 w 2495"/>
                  <a:gd name="T33" fmla="*/ 103 h 807"/>
                  <a:gd name="T34" fmla="*/ 56 w 2495"/>
                  <a:gd name="T35" fmla="*/ 116 h 807"/>
                  <a:gd name="T36" fmla="*/ 125 w 2495"/>
                  <a:gd name="T37" fmla="*/ 127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75"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67" name="Group 21"/>
            <p:cNvGrpSpPr>
              <a:grpSpLocks/>
            </p:cNvGrpSpPr>
            <p:nvPr/>
          </p:nvGrpSpPr>
          <p:grpSpPr bwMode="auto">
            <a:xfrm>
              <a:off x="1968" y="2026"/>
              <a:ext cx="1150" cy="756"/>
              <a:chOff x="1968" y="2026"/>
              <a:chExt cx="1150" cy="756"/>
            </a:xfrm>
          </p:grpSpPr>
          <p:sp>
            <p:nvSpPr>
              <p:cNvPr id="17468"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69"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70"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71"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72"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grpSp>
        <p:nvGrpSpPr>
          <p:cNvPr id="17411" name="Group 27"/>
          <p:cNvGrpSpPr>
            <a:grpSpLocks/>
          </p:cNvGrpSpPr>
          <p:nvPr/>
        </p:nvGrpSpPr>
        <p:grpSpPr bwMode="auto">
          <a:xfrm rot="6098621">
            <a:off x="5898356" y="4236244"/>
            <a:ext cx="182563" cy="212725"/>
            <a:chOff x="1968" y="1700"/>
            <a:chExt cx="115" cy="134"/>
          </a:xfrm>
        </p:grpSpPr>
        <p:sp>
          <p:nvSpPr>
            <p:cNvPr id="17457"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58"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2" name="Group 30"/>
          <p:cNvGrpSpPr>
            <a:grpSpLocks/>
          </p:cNvGrpSpPr>
          <p:nvPr/>
        </p:nvGrpSpPr>
        <p:grpSpPr bwMode="auto">
          <a:xfrm rot="7523536">
            <a:off x="5910263" y="4162425"/>
            <a:ext cx="220662" cy="153988"/>
            <a:chOff x="2357" y="1977"/>
            <a:chExt cx="139" cy="97"/>
          </a:xfrm>
        </p:grpSpPr>
        <p:sp>
          <p:nvSpPr>
            <p:cNvPr id="17455"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56"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3" name="Group 33"/>
          <p:cNvGrpSpPr>
            <a:grpSpLocks/>
          </p:cNvGrpSpPr>
          <p:nvPr/>
        </p:nvGrpSpPr>
        <p:grpSpPr bwMode="auto">
          <a:xfrm rot="-5319873">
            <a:off x="5804694" y="4271169"/>
            <a:ext cx="149225" cy="176213"/>
            <a:chOff x="3074" y="1819"/>
            <a:chExt cx="94" cy="111"/>
          </a:xfrm>
        </p:grpSpPr>
        <p:sp>
          <p:nvSpPr>
            <p:cNvPr id="17453"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54"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4" name="Group 36"/>
          <p:cNvGrpSpPr>
            <a:grpSpLocks/>
          </p:cNvGrpSpPr>
          <p:nvPr/>
        </p:nvGrpSpPr>
        <p:grpSpPr bwMode="auto">
          <a:xfrm rot="8716210">
            <a:off x="5715000" y="4510088"/>
            <a:ext cx="152400" cy="149225"/>
            <a:chOff x="2016" y="2602"/>
            <a:chExt cx="96" cy="94"/>
          </a:xfrm>
        </p:grpSpPr>
        <p:sp>
          <p:nvSpPr>
            <p:cNvPr id="17451"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52"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5" name="Group 39"/>
          <p:cNvGrpSpPr>
            <a:grpSpLocks/>
          </p:cNvGrpSpPr>
          <p:nvPr/>
        </p:nvGrpSpPr>
        <p:grpSpPr bwMode="auto">
          <a:xfrm rot="1389866">
            <a:off x="5980113" y="4510088"/>
            <a:ext cx="115887" cy="190500"/>
            <a:chOff x="2471" y="3010"/>
            <a:chExt cx="73" cy="120"/>
          </a:xfrm>
        </p:grpSpPr>
        <p:sp>
          <p:nvSpPr>
            <p:cNvPr id="17449"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50"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6" name="Group 42"/>
          <p:cNvGrpSpPr>
            <a:grpSpLocks/>
          </p:cNvGrpSpPr>
          <p:nvPr/>
        </p:nvGrpSpPr>
        <p:grpSpPr bwMode="auto">
          <a:xfrm rot="-202495">
            <a:off x="5965825" y="4346575"/>
            <a:ext cx="93663" cy="241300"/>
            <a:chOff x="3301" y="3026"/>
            <a:chExt cx="59" cy="152"/>
          </a:xfrm>
        </p:grpSpPr>
        <p:sp>
          <p:nvSpPr>
            <p:cNvPr id="17447"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48"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7" name="Group 45"/>
          <p:cNvGrpSpPr>
            <a:grpSpLocks/>
          </p:cNvGrpSpPr>
          <p:nvPr/>
        </p:nvGrpSpPr>
        <p:grpSpPr bwMode="auto">
          <a:xfrm rot="9872761">
            <a:off x="5715000" y="4205288"/>
            <a:ext cx="215900" cy="112712"/>
            <a:chOff x="3408" y="2506"/>
            <a:chExt cx="136" cy="71"/>
          </a:xfrm>
        </p:grpSpPr>
        <p:sp>
          <p:nvSpPr>
            <p:cNvPr id="17445"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46"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8" name="Group 48"/>
          <p:cNvGrpSpPr>
            <a:grpSpLocks/>
          </p:cNvGrpSpPr>
          <p:nvPr/>
        </p:nvGrpSpPr>
        <p:grpSpPr bwMode="auto">
          <a:xfrm rot="-8304193">
            <a:off x="5715000" y="4240213"/>
            <a:ext cx="203200" cy="117475"/>
            <a:chOff x="3696" y="1760"/>
            <a:chExt cx="128" cy="74"/>
          </a:xfrm>
        </p:grpSpPr>
        <p:sp>
          <p:nvSpPr>
            <p:cNvPr id="17443"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44"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9" name="Group 51"/>
          <p:cNvGrpSpPr>
            <a:grpSpLocks/>
          </p:cNvGrpSpPr>
          <p:nvPr/>
        </p:nvGrpSpPr>
        <p:grpSpPr bwMode="auto">
          <a:xfrm rot="1899577">
            <a:off x="5867400" y="4433888"/>
            <a:ext cx="149225" cy="176212"/>
            <a:chOff x="3410" y="3211"/>
            <a:chExt cx="94" cy="111"/>
          </a:xfrm>
        </p:grpSpPr>
        <p:sp>
          <p:nvSpPr>
            <p:cNvPr id="17441"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42"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0" name="Group 54"/>
          <p:cNvGrpSpPr>
            <a:grpSpLocks/>
          </p:cNvGrpSpPr>
          <p:nvPr/>
        </p:nvGrpSpPr>
        <p:grpSpPr bwMode="auto">
          <a:xfrm rot="2634637">
            <a:off x="5781675" y="4586288"/>
            <a:ext cx="149225" cy="176212"/>
            <a:chOff x="1682" y="3537"/>
            <a:chExt cx="94" cy="111"/>
          </a:xfrm>
        </p:grpSpPr>
        <p:sp>
          <p:nvSpPr>
            <p:cNvPr id="17439"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40"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1" name="Group 57"/>
          <p:cNvGrpSpPr>
            <a:grpSpLocks/>
          </p:cNvGrpSpPr>
          <p:nvPr/>
        </p:nvGrpSpPr>
        <p:grpSpPr bwMode="auto">
          <a:xfrm rot="7670464">
            <a:off x="5778500" y="4040188"/>
            <a:ext cx="76200" cy="254000"/>
            <a:chOff x="2880" y="2266"/>
            <a:chExt cx="48" cy="160"/>
          </a:xfrm>
        </p:grpSpPr>
        <p:sp>
          <p:nvSpPr>
            <p:cNvPr id="17437"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38"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22" name="Group 60"/>
          <p:cNvGrpSpPr>
            <a:grpSpLocks/>
          </p:cNvGrpSpPr>
          <p:nvPr/>
        </p:nvGrpSpPr>
        <p:grpSpPr bwMode="auto">
          <a:xfrm>
            <a:off x="8991600" y="3505200"/>
            <a:ext cx="1955800" cy="2109788"/>
            <a:chOff x="4692" y="2715"/>
            <a:chExt cx="1232" cy="1329"/>
          </a:xfrm>
        </p:grpSpPr>
        <p:sp>
          <p:nvSpPr>
            <p:cNvPr id="17426"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27"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28"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29"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30"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31"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32"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7433" name="Text Box 68"/>
            <p:cNvSpPr txBox="1">
              <a:spLocks noChangeArrowheads="1"/>
            </p:cNvSpPr>
            <p:nvPr/>
          </p:nvSpPr>
          <p:spPr bwMode="auto">
            <a:xfrm>
              <a:off x="4692" y="3753"/>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适应度</a:t>
              </a:r>
              <a:endParaRPr lang="en-US" altLang="da-DK">
                <a:latin typeface="Times" panose="02020603050405020304" pitchFamily="18" charset="0"/>
                <a:ea typeface="宋体" panose="02010600030101010101" pitchFamily="2" charset="-122"/>
              </a:endParaRPr>
            </a:p>
          </p:txBody>
        </p:sp>
        <p:sp>
          <p:nvSpPr>
            <p:cNvPr id="17434" name="Text Box 69"/>
            <p:cNvSpPr txBox="1">
              <a:spLocks noChangeArrowheads="1"/>
            </p:cNvSpPr>
            <p:nvPr/>
          </p:nvSpPr>
          <p:spPr bwMode="auto">
            <a:xfrm>
              <a:off x="5222" y="35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最大值</a:t>
              </a:r>
              <a:endParaRPr lang="en-US" altLang="da-DK">
                <a:latin typeface="Times" panose="02020603050405020304" pitchFamily="18" charset="0"/>
                <a:ea typeface="宋体" panose="02010600030101010101" pitchFamily="2" charset="-122"/>
              </a:endParaRPr>
            </a:p>
          </p:txBody>
        </p:sp>
        <p:sp>
          <p:nvSpPr>
            <p:cNvPr id="17435" name="Text Box 70"/>
            <p:cNvSpPr txBox="1">
              <a:spLocks noChangeArrowheads="1"/>
            </p:cNvSpPr>
            <p:nvPr/>
          </p:nvSpPr>
          <p:spPr bwMode="auto">
            <a:xfrm>
              <a:off x="5226" y="2715"/>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最小值</a:t>
              </a:r>
              <a:endParaRPr lang="en-US" altLang="da-DK">
                <a:latin typeface="Times" panose="02020603050405020304" pitchFamily="18" charset="0"/>
                <a:ea typeface="宋体" panose="02010600030101010101" pitchFamily="2" charset="-122"/>
              </a:endParaRPr>
            </a:p>
          </p:txBody>
        </p:sp>
        <p:sp>
          <p:nvSpPr>
            <p:cNvPr id="17436"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423" name="Line 72"/>
          <p:cNvSpPr>
            <a:spLocks noChangeShapeType="1"/>
          </p:cNvSpPr>
          <p:nvPr/>
        </p:nvSpPr>
        <p:spPr bwMode="auto">
          <a:xfrm flipH="1">
            <a:off x="3810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4" name="Text Box 73"/>
          <p:cNvSpPr txBox="1">
            <a:spLocks noChangeArrowheads="1"/>
          </p:cNvSpPr>
          <p:nvPr/>
        </p:nvSpPr>
        <p:spPr bwMode="auto">
          <a:xfrm>
            <a:off x="3044825" y="6491288"/>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gn="ctr">
              <a:lnSpc>
                <a:spcPct val="100000"/>
              </a:lnSpc>
              <a:spcBef>
                <a:spcPct val="0"/>
              </a:spcBef>
              <a:buClrTx/>
              <a:buSzTx/>
              <a:buFont typeface="Arial" panose="020B0604020202020204" pitchFamily="34" charset="0"/>
              <a:buNone/>
            </a:pPr>
            <a:r>
              <a:rPr lang="zh-CN" altLang="en-US">
                <a:latin typeface="Tahoma" panose="020B0604030504040204" pitchFamily="34" charset="0"/>
                <a:ea typeface="宋体" panose="02010600030101010101" pitchFamily="2" charset="-122"/>
              </a:rPr>
              <a:t>搜索空间</a:t>
            </a:r>
            <a:endParaRPr lang="en-US" altLang="da-DK" b="1">
              <a:latin typeface="Times" panose="02020603050405020304" pitchFamily="18" charset="0"/>
              <a:ea typeface="宋体" panose="02010600030101010101" pitchFamily="2" charset="-122"/>
            </a:endParaRPr>
          </a:p>
        </p:txBody>
      </p:sp>
      <p:sp>
        <p:nvSpPr>
          <p:cNvPr id="74" name="Rectangle 2"/>
          <p:cNvSpPr txBox="1">
            <a:spLocks noChangeArrowheads="1"/>
          </p:cNvSpPr>
          <p:nvPr/>
        </p:nvSpPr>
        <p:spPr bwMode="auto">
          <a:xfrm>
            <a:off x="2827338" y="3667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sz="3600" kern="0" dirty="0">
                <a:solidFill>
                  <a:schemeClr val="tx1"/>
                </a:solidFill>
                <a:latin typeface="+mn-ea"/>
                <a:ea typeface="+mn-ea"/>
              </a:rPr>
              <a:t>算法</a:t>
            </a:r>
            <a:r>
              <a:rPr lang="zh-CN" altLang="en-US" sz="3600" kern="0" dirty="0" smtClean="0">
                <a:solidFill>
                  <a:schemeClr val="tx1"/>
                </a:solidFill>
                <a:latin typeface="+mn-ea"/>
                <a:ea typeface="+mn-ea"/>
              </a:rPr>
              <a:t>演示</a:t>
            </a:r>
            <a:endParaRPr lang="en-US" altLang="zh-CN" sz="3600" kern="0" dirty="0">
              <a:solidFill>
                <a:schemeClr val="tx1"/>
              </a:solidFill>
              <a:latin typeface="+mn-ea"/>
              <a:ea typeface="+mn-ea"/>
            </a:endParaRPr>
          </a:p>
        </p:txBody>
      </p:sp>
    </p:spTree>
    <p:extLst>
      <p:ext uri="{BB962C8B-B14F-4D97-AF65-F5344CB8AC3E}">
        <p14:creationId xmlns:p14="http://schemas.microsoft.com/office/powerpoint/2010/main" val="742843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3"/>
          <p:cNvGrpSpPr>
            <a:grpSpLocks/>
          </p:cNvGrpSpPr>
          <p:nvPr/>
        </p:nvGrpSpPr>
        <p:grpSpPr bwMode="auto">
          <a:xfrm>
            <a:off x="3352800" y="2362200"/>
            <a:ext cx="5257800" cy="3946525"/>
            <a:chOff x="1104" y="1306"/>
            <a:chExt cx="3312" cy="2486"/>
          </a:xfrm>
        </p:grpSpPr>
        <p:sp>
          <p:nvSpPr>
            <p:cNvPr id="18486"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nvGrpSpPr>
            <p:cNvPr id="18487" name="Group 5"/>
            <p:cNvGrpSpPr>
              <a:grpSpLocks/>
            </p:cNvGrpSpPr>
            <p:nvPr/>
          </p:nvGrpSpPr>
          <p:grpSpPr bwMode="auto">
            <a:xfrm>
              <a:off x="3646" y="2450"/>
              <a:ext cx="530" cy="584"/>
              <a:chOff x="3646" y="2450"/>
              <a:chExt cx="530" cy="584"/>
            </a:xfrm>
          </p:grpSpPr>
          <p:sp>
            <p:nvSpPr>
              <p:cNvPr id="18505"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506"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507"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508"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sp>
          <p:nvSpPr>
            <p:cNvPr id="18488"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9"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0"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en-US" altLang="da-DK">
                  <a:latin typeface="Times" panose="02020603050405020304" pitchFamily="18" charset="0"/>
                  <a:ea typeface="宋体" panose="02010600030101010101" pitchFamily="2" charset="-122"/>
                </a:rPr>
                <a:t>x</a:t>
              </a:r>
            </a:p>
          </p:txBody>
        </p:sp>
        <p:sp>
          <p:nvSpPr>
            <p:cNvPr id="18491"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da-DK" altLang="da-DK">
                  <a:latin typeface="Times" panose="02020603050405020304" pitchFamily="18" charset="0"/>
                  <a:ea typeface="宋体" panose="02010600030101010101" pitchFamily="2" charset="-122"/>
                </a:rPr>
                <a:t>y</a:t>
              </a:r>
              <a:endParaRPr lang="en-US" altLang="da-DK">
                <a:latin typeface="Times" panose="02020603050405020304" pitchFamily="18" charset="0"/>
                <a:ea typeface="宋体" panose="02010600030101010101" pitchFamily="2" charset="-122"/>
              </a:endParaRPr>
            </a:p>
          </p:txBody>
        </p:sp>
        <p:grpSp>
          <p:nvGrpSpPr>
            <p:cNvPr id="18492" name="Group 14"/>
            <p:cNvGrpSpPr>
              <a:grpSpLocks/>
            </p:cNvGrpSpPr>
            <p:nvPr/>
          </p:nvGrpSpPr>
          <p:grpSpPr bwMode="auto">
            <a:xfrm>
              <a:off x="3264" y="1546"/>
              <a:ext cx="336" cy="288"/>
              <a:chOff x="3264" y="1546"/>
              <a:chExt cx="336" cy="288"/>
            </a:xfrm>
          </p:grpSpPr>
          <p:sp>
            <p:nvSpPr>
              <p:cNvPr id="18503"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504"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nvGrpSpPr>
            <p:cNvPr id="18493" name="Group 17"/>
            <p:cNvGrpSpPr>
              <a:grpSpLocks/>
            </p:cNvGrpSpPr>
            <p:nvPr/>
          </p:nvGrpSpPr>
          <p:grpSpPr bwMode="auto">
            <a:xfrm>
              <a:off x="1525" y="2635"/>
              <a:ext cx="2495" cy="807"/>
              <a:chOff x="1525" y="2635"/>
              <a:chExt cx="2495" cy="807"/>
            </a:xfrm>
          </p:grpSpPr>
          <p:sp>
            <p:nvSpPr>
              <p:cNvPr id="18500"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1" name="Freeform 19"/>
              <p:cNvSpPr>
                <a:spLocks/>
              </p:cNvSpPr>
              <p:nvPr/>
            </p:nvSpPr>
            <p:spPr bwMode="auto">
              <a:xfrm>
                <a:off x="1621" y="2835"/>
                <a:ext cx="2123" cy="484"/>
              </a:xfrm>
              <a:custGeom>
                <a:avLst/>
                <a:gdLst>
                  <a:gd name="T0" fmla="*/ 125 w 2495"/>
                  <a:gd name="T1" fmla="*/ 127 h 807"/>
                  <a:gd name="T2" fmla="*/ 510 w 2495"/>
                  <a:gd name="T3" fmla="*/ 169 h 807"/>
                  <a:gd name="T4" fmla="*/ 924 w 2495"/>
                  <a:gd name="T5" fmla="*/ 158 h 807"/>
                  <a:gd name="T6" fmla="*/ 1249 w 2495"/>
                  <a:gd name="T7" fmla="*/ 138 h 807"/>
                  <a:gd name="T8" fmla="*/ 1430 w 2495"/>
                  <a:gd name="T9" fmla="*/ 149 h 807"/>
                  <a:gd name="T10" fmla="*/ 1517 w 2495"/>
                  <a:gd name="T11" fmla="*/ 125 h 807"/>
                  <a:gd name="T12" fmla="*/ 1508 w 2495"/>
                  <a:gd name="T13" fmla="*/ 107 h 807"/>
                  <a:gd name="T14" fmla="*/ 1338 w 2495"/>
                  <a:gd name="T15" fmla="*/ 91 h 807"/>
                  <a:gd name="T16" fmla="*/ 1231 w 2495"/>
                  <a:gd name="T17" fmla="*/ 53 h 807"/>
                  <a:gd name="T18" fmla="*/ 1102 w 2495"/>
                  <a:gd name="T19" fmla="*/ 23 h 807"/>
                  <a:gd name="T20" fmla="*/ 932 w 2495"/>
                  <a:gd name="T21" fmla="*/ 30 h 807"/>
                  <a:gd name="T22" fmla="*/ 706 w 2495"/>
                  <a:gd name="T23" fmla="*/ 58 h 807"/>
                  <a:gd name="T24" fmla="*/ 361 w 2495"/>
                  <a:gd name="T25" fmla="*/ 58 h 807"/>
                  <a:gd name="T26" fmla="*/ 241 w 2495"/>
                  <a:gd name="T27" fmla="*/ 17 h 807"/>
                  <a:gd name="T28" fmla="*/ 107 w 2495"/>
                  <a:gd name="T29" fmla="*/ 4 h 807"/>
                  <a:gd name="T30" fmla="*/ 20 w 2495"/>
                  <a:gd name="T31" fmla="*/ 41 h 807"/>
                  <a:gd name="T32" fmla="*/ 7 w 2495"/>
                  <a:gd name="T33" fmla="*/ 103 h 807"/>
                  <a:gd name="T34" fmla="*/ 56 w 2495"/>
                  <a:gd name="T35" fmla="*/ 116 h 807"/>
                  <a:gd name="T36" fmla="*/ 125 w 2495"/>
                  <a:gd name="T37" fmla="*/ 127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2"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94" name="Group 21"/>
            <p:cNvGrpSpPr>
              <a:grpSpLocks/>
            </p:cNvGrpSpPr>
            <p:nvPr/>
          </p:nvGrpSpPr>
          <p:grpSpPr bwMode="auto">
            <a:xfrm>
              <a:off x="1968" y="2026"/>
              <a:ext cx="1150" cy="756"/>
              <a:chOff x="1968" y="2026"/>
              <a:chExt cx="1150" cy="756"/>
            </a:xfrm>
          </p:grpSpPr>
          <p:sp>
            <p:nvSpPr>
              <p:cNvPr id="18495"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96"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97"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98"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99"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grpSp>
        <p:nvGrpSpPr>
          <p:cNvPr id="18435" name="Group 27"/>
          <p:cNvGrpSpPr>
            <a:grpSpLocks/>
          </p:cNvGrpSpPr>
          <p:nvPr/>
        </p:nvGrpSpPr>
        <p:grpSpPr bwMode="auto">
          <a:xfrm rot="6098621">
            <a:off x="5822156" y="4236244"/>
            <a:ext cx="182563" cy="212725"/>
            <a:chOff x="1968" y="1700"/>
            <a:chExt cx="115" cy="134"/>
          </a:xfrm>
        </p:grpSpPr>
        <p:sp>
          <p:nvSpPr>
            <p:cNvPr id="18484"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85"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36" name="Group 30"/>
          <p:cNvGrpSpPr>
            <a:grpSpLocks/>
          </p:cNvGrpSpPr>
          <p:nvPr/>
        </p:nvGrpSpPr>
        <p:grpSpPr bwMode="auto">
          <a:xfrm rot="-7683040">
            <a:off x="5910262" y="4170363"/>
            <a:ext cx="220663" cy="153988"/>
            <a:chOff x="2357" y="1977"/>
            <a:chExt cx="139" cy="97"/>
          </a:xfrm>
        </p:grpSpPr>
        <p:sp>
          <p:nvSpPr>
            <p:cNvPr id="18482"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83"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37" name="Group 33"/>
          <p:cNvGrpSpPr>
            <a:grpSpLocks/>
          </p:cNvGrpSpPr>
          <p:nvPr/>
        </p:nvGrpSpPr>
        <p:grpSpPr bwMode="auto">
          <a:xfrm rot="-5319873">
            <a:off x="5728494" y="4271169"/>
            <a:ext cx="149225" cy="176213"/>
            <a:chOff x="3074" y="1819"/>
            <a:chExt cx="94" cy="111"/>
          </a:xfrm>
        </p:grpSpPr>
        <p:sp>
          <p:nvSpPr>
            <p:cNvPr id="18480"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81"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38" name="Group 36"/>
          <p:cNvGrpSpPr>
            <a:grpSpLocks/>
          </p:cNvGrpSpPr>
          <p:nvPr/>
        </p:nvGrpSpPr>
        <p:grpSpPr bwMode="auto">
          <a:xfrm rot="8716210">
            <a:off x="5715000" y="4205288"/>
            <a:ext cx="152400" cy="149225"/>
            <a:chOff x="2016" y="2602"/>
            <a:chExt cx="96" cy="94"/>
          </a:xfrm>
        </p:grpSpPr>
        <p:sp>
          <p:nvSpPr>
            <p:cNvPr id="18478"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79"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39" name="Group 39"/>
          <p:cNvGrpSpPr>
            <a:grpSpLocks/>
          </p:cNvGrpSpPr>
          <p:nvPr/>
        </p:nvGrpSpPr>
        <p:grpSpPr bwMode="auto">
          <a:xfrm rot="1389866">
            <a:off x="5903913" y="4205288"/>
            <a:ext cx="115887" cy="190500"/>
            <a:chOff x="2471" y="3010"/>
            <a:chExt cx="73" cy="120"/>
          </a:xfrm>
        </p:grpSpPr>
        <p:sp>
          <p:nvSpPr>
            <p:cNvPr id="18476"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77"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0" name="Group 42"/>
          <p:cNvGrpSpPr>
            <a:grpSpLocks/>
          </p:cNvGrpSpPr>
          <p:nvPr/>
        </p:nvGrpSpPr>
        <p:grpSpPr bwMode="auto">
          <a:xfrm rot="-202495">
            <a:off x="5889625" y="4129088"/>
            <a:ext cx="93663" cy="241300"/>
            <a:chOff x="3301" y="3026"/>
            <a:chExt cx="59" cy="152"/>
          </a:xfrm>
        </p:grpSpPr>
        <p:sp>
          <p:nvSpPr>
            <p:cNvPr id="18474"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75"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1" name="Group 45"/>
          <p:cNvGrpSpPr>
            <a:grpSpLocks/>
          </p:cNvGrpSpPr>
          <p:nvPr/>
        </p:nvGrpSpPr>
        <p:grpSpPr bwMode="auto">
          <a:xfrm rot="3204141">
            <a:off x="5561807" y="4269581"/>
            <a:ext cx="215900" cy="112713"/>
            <a:chOff x="3408" y="2506"/>
            <a:chExt cx="136" cy="71"/>
          </a:xfrm>
        </p:grpSpPr>
        <p:sp>
          <p:nvSpPr>
            <p:cNvPr id="18472"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73"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2" name="Group 48"/>
          <p:cNvGrpSpPr>
            <a:grpSpLocks/>
          </p:cNvGrpSpPr>
          <p:nvPr/>
        </p:nvGrpSpPr>
        <p:grpSpPr bwMode="auto">
          <a:xfrm rot="-8304193">
            <a:off x="5638800" y="4240213"/>
            <a:ext cx="203200" cy="117475"/>
            <a:chOff x="3696" y="1760"/>
            <a:chExt cx="128" cy="74"/>
          </a:xfrm>
        </p:grpSpPr>
        <p:sp>
          <p:nvSpPr>
            <p:cNvPr id="18470"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71"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3" name="Group 51"/>
          <p:cNvGrpSpPr>
            <a:grpSpLocks/>
          </p:cNvGrpSpPr>
          <p:nvPr/>
        </p:nvGrpSpPr>
        <p:grpSpPr bwMode="auto">
          <a:xfrm rot="1899577">
            <a:off x="5791200" y="4205288"/>
            <a:ext cx="149225" cy="176212"/>
            <a:chOff x="3410" y="3211"/>
            <a:chExt cx="94" cy="111"/>
          </a:xfrm>
        </p:grpSpPr>
        <p:sp>
          <p:nvSpPr>
            <p:cNvPr id="18468"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69"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4" name="Group 54"/>
          <p:cNvGrpSpPr>
            <a:grpSpLocks/>
          </p:cNvGrpSpPr>
          <p:nvPr/>
        </p:nvGrpSpPr>
        <p:grpSpPr bwMode="auto">
          <a:xfrm rot="2634637">
            <a:off x="5718175" y="4129088"/>
            <a:ext cx="149225" cy="176212"/>
            <a:chOff x="1682" y="3537"/>
            <a:chExt cx="94" cy="111"/>
          </a:xfrm>
        </p:grpSpPr>
        <p:sp>
          <p:nvSpPr>
            <p:cNvPr id="18466"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67"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5" name="Group 57"/>
          <p:cNvGrpSpPr>
            <a:grpSpLocks/>
          </p:cNvGrpSpPr>
          <p:nvPr/>
        </p:nvGrpSpPr>
        <p:grpSpPr bwMode="auto">
          <a:xfrm rot="-5577625">
            <a:off x="5729288" y="3963988"/>
            <a:ext cx="76200" cy="254000"/>
            <a:chOff x="2880" y="2266"/>
            <a:chExt cx="48" cy="160"/>
          </a:xfrm>
        </p:grpSpPr>
        <p:sp>
          <p:nvSpPr>
            <p:cNvPr id="18464"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65"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6" name="Group 60"/>
          <p:cNvGrpSpPr>
            <a:grpSpLocks/>
          </p:cNvGrpSpPr>
          <p:nvPr/>
        </p:nvGrpSpPr>
        <p:grpSpPr bwMode="auto">
          <a:xfrm>
            <a:off x="8991600" y="3505200"/>
            <a:ext cx="1955800" cy="2109788"/>
            <a:chOff x="4692" y="2715"/>
            <a:chExt cx="1232" cy="1329"/>
          </a:xfrm>
        </p:grpSpPr>
        <p:sp>
          <p:nvSpPr>
            <p:cNvPr id="18453"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54"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55"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56"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57"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58"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59"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8460" name="Text Box 68"/>
            <p:cNvSpPr txBox="1">
              <a:spLocks noChangeArrowheads="1"/>
            </p:cNvSpPr>
            <p:nvPr/>
          </p:nvSpPr>
          <p:spPr bwMode="auto">
            <a:xfrm>
              <a:off x="4692" y="3753"/>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适应度</a:t>
              </a:r>
              <a:endParaRPr lang="en-US" altLang="da-DK">
                <a:latin typeface="Times" panose="02020603050405020304" pitchFamily="18" charset="0"/>
                <a:ea typeface="宋体" panose="02010600030101010101" pitchFamily="2" charset="-122"/>
              </a:endParaRPr>
            </a:p>
          </p:txBody>
        </p:sp>
        <p:sp>
          <p:nvSpPr>
            <p:cNvPr id="18461" name="Text Box 69"/>
            <p:cNvSpPr txBox="1">
              <a:spLocks noChangeArrowheads="1"/>
            </p:cNvSpPr>
            <p:nvPr/>
          </p:nvSpPr>
          <p:spPr bwMode="auto">
            <a:xfrm>
              <a:off x="5222" y="35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最大值</a:t>
              </a:r>
              <a:endParaRPr lang="en-US" altLang="da-DK">
                <a:latin typeface="Times" panose="02020603050405020304" pitchFamily="18" charset="0"/>
                <a:ea typeface="宋体" panose="02010600030101010101" pitchFamily="2" charset="-122"/>
              </a:endParaRPr>
            </a:p>
          </p:txBody>
        </p:sp>
        <p:sp>
          <p:nvSpPr>
            <p:cNvPr id="18462" name="Text Box 70"/>
            <p:cNvSpPr txBox="1">
              <a:spLocks noChangeArrowheads="1"/>
            </p:cNvSpPr>
            <p:nvPr/>
          </p:nvSpPr>
          <p:spPr bwMode="auto">
            <a:xfrm>
              <a:off x="5226" y="2715"/>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最小值</a:t>
              </a:r>
              <a:endParaRPr lang="en-US" altLang="da-DK">
                <a:latin typeface="Times" panose="02020603050405020304" pitchFamily="18" charset="0"/>
                <a:ea typeface="宋体" panose="02010600030101010101" pitchFamily="2" charset="-122"/>
              </a:endParaRPr>
            </a:p>
          </p:txBody>
        </p:sp>
        <p:sp>
          <p:nvSpPr>
            <p:cNvPr id="18463"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47" name="Line 72"/>
          <p:cNvSpPr>
            <a:spLocks noChangeShapeType="1"/>
          </p:cNvSpPr>
          <p:nvPr/>
        </p:nvSpPr>
        <p:spPr bwMode="auto">
          <a:xfrm flipH="1">
            <a:off x="3810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Text Box 73"/>
          <p:cNvSpPr txBox="1">
            <a:spLocks noChangeArrowheads="1"/>
          </p:cNvSpPr>
          <p:nvPr/>
        </p:nvSpPr>
        <p:spPr bwMode="auto">
          <a:xfrm>
            <a:off x="3044825" y="6491288"/>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gn="ctr">
              <a:lnSpc>
                <a:spcPct val="100000"/>
              </a:lnSpc>
              <a:spcBef>
                <a:spcPct val="0"/>
              </a:spcBef>
              <a:buClrTx/>
              <a:buSzTx/>
              <a:buFont typeface="Arial" panose="020B0604020202020204" pitchFamily="34" charset="0"/>
              <a:buNone/>
            </a:pPr>
            <a:r>
              <a:rPr lang="zh-CN" altLang="en-US">
                <a:latin typeface="Tahoma" panose="020B0604030504040204" pitchFamily="34" charset="0"/>
                <a:ea typeface="宋体" panose="02010600030101010101" pitchFamily="2" charset="-122"/>
              </a:rPr>
              <a:t>搜索空间</a:t>
            </a:r>
            <a:endParaRPr lang="en-US" altLang="da-DK" b="1">
              <a:latin typeface="Times" panose="02020603050405020304" pitchFamily="18" charset="0"/>
              <a:ea typeface="宋体" panose="02010600030101010101" pitchFamily="2" charset="-122"/>
            </a:endParaRPr>
          </a:p>
        </p:txBody>
      </p:sp>
      <p:cxnSp>
        <p:nvCxnSpPr>
          <p:cNvPr id="3" name="直接箭头连接符 2"/>
          <p:cNvCxnSpPr>
            <a:stCxn id="18469" idx="1"/>
          </p:cNvCxnSpPr>
          <p:nvPr/>
        </p:nvCxnSpPr>
        <p:spPr bwMode="auto">
          <a:xfrm flipV="1">
            <a:off x="5848350" y="2362200"/>
            <a:ext cx="628650" cy="18176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8" name="椭圆 7"/>
          <p:cNvSpPr/>
          <p:nvPr/>
        </p:nvSpPr>
        <p:spPr bwMode="auto">
          <a:xfrm>
            <a:off x="5586413" y="1463675"/>
            <a:ext cx="2155825" cy="1127125"/>
          </a:xfrm>
          <a:prstGeom prst="ellipse">
            <a:avLst/>
          </a:prstGeom>
          <a:ln w="38100">
            <a:solidFill>
              <a:srgbClr val="C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buFont typeface="Arial" panose="020B0604020202020204" pitchFamily="34" charset="0"/>
              <a:buNone/>
              <a:defRPr/>
            </a:pPr>
            <a:endParaRPr lang="zh-CN" altLang="en-US">
              <a:solidFill>
                <a:schemeClr val="tx1"/>
              </a:solidFill>
            </a:endParaRPr>
          </a:p>
        </p:txBody>
      </p:sp>
      <p:sp>
        <p:nvSpPr>
          <p:cNvPr id="37908" name="TextBox 8"/>
          <p:cNvSpPr txBox="1">
            <a:spLocks noChangeArrowheads="1"/>
          </p:cNvSpPr>
          <p:nvPr/>
        </p:nvSpPr>
        <p:spPr bwMode="auto">
          <a:xfrm>
            <a:off x="5854700" y="1639888"/>
            <a:ext cx="178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3600" dirty="0" smtClean="0">
                <a:solidFill>
                  <a:srgbClr val="C00000"/>
                </a:solidFill>
                <a:latin typeface="+mn-ea"/>
                <a:ea typeface="+mn-ea"/>
              </a:rPr>
              <a:t>最优解</a:t>
            </a:r>
          </a:p>
        </p:txBody>
      </p:sp>
      <p:sp>
        <p:nvSpPr>
          <p:cNvPr id="78" name="Rectangle 2"/>
          <p:cNvSpPr txBox="1">
            <a:spLocks noChangeArrowheads="1"/>
          </p:cNvSpPr>
          <p:nvPr/>
        </p:nvSpPr>
        <p:spPr bwMode="auto">
          <a:xfrm>
            <a:off x="2827338" y="3667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sz="3600" kern="0" dirty="0">
                <a:solidFill>
                  <a:schemeClr val="tx1"/>
                </a:solidFill>
                <a:latin typeface="+mn-ea"/>
                <a:ea typeface="+mn-ea"/>
              </a:rPr>
              <a:t>算法演示</a:t>
            </a:r>
            <a:endParaRPr lang="en-US" altLang="zh-CN" sz="3600" kern="0" dirty="0">
              <a:solidFill>
                <a:schemeClr val="tx1"/>
              </a:solidFill>
              <a:latin typeface="+mn-ea"/>
              <a:ea typeface="+mn-ea"/>
            </a:endParaRPr>
          </a:p>
        </p:txBody>
      </p:sp>
    </p:spTree>
    <p:extLst>
      <p:ext uri="{BB962C8B-B14F-4D97-AF65-F5344CB8AC3E}">
        <p14:creationId xmlns:p14="http://schemas.microsoft.com/office/powerpoint/2010/main" val="2915708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、实现最简单的粒子群算法</a:t>
            </a:r>
            <a:endParaRPr lang="zh-CN" altLang="en-US" dirty="0"/>
          </a:p>
        </p:txBody>
      </p:sp>
      <p:sp>
        <p:nvSpPr>
          <p:cNvPr id="3" name="内容占位符 2"/>
          <p:cNvSpPr>
            <a:spLocks noGrp="1"/>
          </p:cNvSpPr>
          <p:nvPr>
            <p:ph idx="1"/>
          </p:nvPr>
        </p:nvSpPr>
        <p:spPr/>
        <p:txBody>
          <a:bodyPr/>
          <a:lstStyle/>
          <a:p>
            <a:r>
              <a:rPr lang="zh-CN" altLang="en-US" dirty="0"/>
              <a:t>初始化</a:t>
            </a:r>
            <a:endParaRPr lang="en-US" altLang="zh-CN" dirty="0" smtClean="0"/>
          </a:p>
          <a:p>
            <a:endParaRPr lang="zh-CN" altLang="en-US" dirty="0"/>
          </a:p>
        </p:txBody>
      </p:sp>
      <p:pic>
        <p:nvPicPr>
          <p:cNvPr id="6" name="图片 5"/>
          <p:cNvPicPr>
            <a:picLocks noChangeAspect="1"/>
          </p:cNvPicPr>
          <p:nvPr/>
        </p:nvPicPr>
        <p:blipFill>
          <a:blip r:embed="rId3"/>
          <a:stretch>
            <a:fillRect/>
          </a:stretch>
        </p:blipFill>
        <p:spPr>
          <a:xfrm>
            <a:off x="2910624" y="1356612"/>
            <a:ext cx="5975799" cy="4465575"/>
          </a:xfrm>
          <a:prstGeom prst="rect">
            <a:avLst/>
          </a:prstGeom>
        </p:spPr>
      </p:pic>
    </p:spTree>
    <p:extLst>
      <p:ext uri="{BB962C8B-B14F-4D97-AF65-F5344CB8AC3E}">
        <p14:creationId xmlns:p14="http://schemas.microsoft.com/office/powerpoint/2010/main" val="414307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实现最简单的粒子群算法</a:t>
            </a:r>
          </a:p>
        </p:txBody>
      </p:sp>
      <p:sp>
        <p:nvSpPr>
          <p:cNvPr id="3" name="内容占位符 2"/>
          <p:cNvSpPr>
            <a:spLocks noGrp="1"/>
          </p:cNvSpPr>
          <p:nvPr>
            <p:ph idx="1"/>
          </p:nvPr>
        </p:nvSpPr>
        <p:spPr/>
        <p:txBody>
          <a:bodyPr/>
          <a:lstStyle/>
          <a:p>
            <a:r>
              <a:rPr lang="zh-CN" altLang="en-US" dirty="0" smtClean="0"/>
              <a:t>进化迭代</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2716564" y="1571527"/>
            <a:ext cx="7650929" cy="4100113"/>
          </a:xfrm>
          <a:prstGeom prst="rect">
            <a:avLst/>
          </a:prstGeom>
        </p:spPr>
      </p:pic>
    </p:spTree>
    <p:extLst>
      <p:ext uri="{BB962C8B-B14F-4D97-AF65-F5344CB8AC3E}">
        <p14:creationId xmlns:p14="http://schemas.microsoft.com/office/powerpoint/2010/main" val="81419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实现最简单的粒子群算法</a:t>
            </a:r>
          </a:p>
        </p:txBody>
      </p:sp>
      <p:sp>
        <p:nvSpPr>
          <p:cNvPr id="3" name="内容占位符 2"/>
          <p:cNvSpPr>
            <a:spLocks noGrp="1"/>
          </p:cNvSpPr>
          <p:nvPr>
            <p:ph idx="1"/>
          </p:nvPr>
        </p:nvSpPr>
        <p:spPr/>
        <p:txBody>
          <a:bodyPr/>
          <a:lstStyle/>
          <a:p>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3734873" y="1290554"/>
            <a:ext cx="5542079" cy="5019398"/>
          </a:xfrm>
          <a:prstGeom prst="rect">
            <a:avLst/>
          </a:prstGeom>
        </p:spPr>
      </p:pic>
    </p:spTree>
    <p:extLst>
      <p:ext uri="{BB962C8B-B14F-4D97-AF65-F5344CB8AC3E}">
        <p14:creationId xmlns:p14="http://schemas.microsoft.com/office/powerpoint/2010/main" val="117305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如何验证算法的有效性</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算法的有效性由测试函数来鉴定</a:t>
            </a:r>
            <a:endParaRPr lang="zh-CN" altLang="en-US" dirty="0"/>
          </a:p>
        </p:txBody>
      </p:sp>
    </p:spTree>
    <p:extLst>
      <p:ext uri="{BB962C8B-B14F-4D97-AF65-F5344CB8AC3E}">
        <p14:creationId xmlns:p14="http://schemas.microsoft.com/office/powerpoint/2010/main" val="138771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常见的测试函数</a:t>
            </a:r>
            <a:endParaRPr lang="zh-CN" altLang="en-US" dirty="0"/>
          </a:p>
        </p:txBody>
      </p:sp>
      <p:pic>
        <p:nvPicPr>
          <p:cNvPr id="4" name="内容占位符 3"/>
          <p:cNvPicPr>
            <a:picLocks noGrp="1" noChangeAspect="1"/>
          </p:cNvPicPr>
          <p:nvPr>
            <p:ph idx="1"/>
          </p:nvPr>
        </p:nvPicPr>
        <p:blipFill>
          <a:blip r:embed="rId3"/>
          <a:stretch>
            <a:fillRect/>
          </a:stretch>
        </p:blipFill>
        <p:spPr>
          <a:xfrm>
            <a:off x="4139469" y="1282993"/>
            <a:ext cx="3913062" cy="4970038"/>
          </a:xfrm>
          <a:prstGeom prst="rect">
            <a:avLst/>
          </a:prstGeom>
        </p:spPr>
      </p:pic>
    </p:spTree>
    <p:extLst>
      <p:ext uri="{BB962C8B-B14F-4D97-AF65-F5344CB8AC3E}">
        <p14:creationId xmlns:p14="http://schemas.microsoft.com/office/powerpoint/2010/main" val="174986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35360" y="353977"/>
            <a:ext cx="326436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dirty="0">
                <a:solidFill>
                  <a:schemeClr val="tx1">
                    <a:lumMod val="65000"/>
                    <a:lumOff val="35000"/>
                  </a:schemeClr>
                </a:solidFill>
                <a:latin typeface="+mn-ea"/>
                <a:ea typeface="+mn-ea"/>
                <a:cs typeface="+mn-ea"/>
                <a:sym typeface="+mn-lt"/>
              </a:rPr>
              <a:t>12</a:t>
            </a:r>
            <a:r>
              <a:rPr lang="zh-CN" altLang="en-US" sz="2400" dirty="0">
                <a:solidFill>
                  <a:schemeClr val="tx1">
                    <a:lumMod val="65000"/>
                    <a:lumOff val="35000"/>
                  </a:schemeClr>
                </a:solidFill>
                <a:latin typeface="+mn-ea"/>
                <a:ea typeface="+mn-ea"/>
                <a:cs typeface="+mn-ea"/>
                <a:sym typeface="+mn-lt"/>
              </a:rPr>
              <a:t>个基准函数测试</a:t>
            </a:r>
            <a:endParaRPr lang="en-GB" altLang="zh-CN" sz="2400" dirty="0">
              <a:solidFill>
                <a:schemeClr val="tx1">
                  <a:lumMod val="65000"/>
                  <a:lumOff val="35000"/>
                </a:schemeClr>
              </a:solidFill>
              <a:latin typeface="+mn-ea"/>
              <a:ea typeface="+mn-ea"/>
              <a:cs typeface="+mn-ea"/>
              <a:sym typeface="+mn-lt"/>
            </a:endParaRPr>
          </a:p>
        </p:txBody>
      </p:sp>
      <p:pic>
        <p:nvPicPr>
          <p:cNvPr id="4" name="图片 3"/>
          <p:cNvPicPr>
            <a:picLocks noChangeAspect="1"/>
          </p:cNvPicPr>
          <p:nvPr/>
        </p:nvPicPr>
        <p:blipFill>
          <a:blip r:embed="rId3"/>
          <a:stretch>
            <a:fillRect/>
          </a:stretch>
        </p:blipFill>
        <p:spPr>
          <a:xfrm>
            <a:off x="623392" y="1028735"/>
            <a:ext cx="2654619" cy="1963847"/>
          </a:xfrm>
          <a:prstGeom prst="rect">
            <a:avLst/>
          </a:prstGeom>
        </p:spPr>
      </p:pic>
      <p:pic>
        <p:nvPicPr>
          <p:cNvPr id="5" name="图片 4"/>
          <p:cNvPicPr>
            <a:picLocks noChangeAspect="1"/>
          </p:cNvPicPr>
          <p:nvPr/>
        </p:nvPicPr>
        <p:blipFill>
          <a:blip r:embed="rId4"/>
          <a:stretch>
            <a:fillRect/>
          </a:stretch>
        </p:blipFill>
        <p:spPr>
          <a:xfrm>
            <a:off x="3278011" y="1031254"/>
            <a:ext cx="2696131" cy="1987257"/>
          </a:xfrm>
          <a:prstGeom prst="rect">
            <a:avLst/>
          </a:prstGeom>
        </p:spPr>
      </p:pic>
      <p:pic>
        <p:nvPicPr>
          <p:cNvPr id="6" name="图片 5"/>
          <p:cNvPicPr>
            <a:picLocks noChangeAspect="1"/>
          </p:cNvPicPr>
          <p:nvPr/>
        </p:nvPicPr>
        <p:blipFill>
          <a:blip r:embed="rId5"/>
          <a:stretch>
            <a:fillRect/>
          </a:stretch>
        </p:blipFill>
        <p:spPr>
          <a:xfrm>
            <a:off x="5959773" y="1031254"/>
            <a:ext cx="2667767" cy="2006769"/>
          </a:xfrm>
          <a:prstGeom prst="rect">
            <a:avLst/>
          </a:prstGeom>
        </p:spPr>
      </p:pic>
      <p:pic>
        <p:nvPicPr>
          <p:cNvPr id="7" name="图片 6"/>
          <p:cNvPicPr>
            <a:picLocks noChangeAspect="1"/>
          </p:cNvPicPr>
          <p:nvPr/>
        </p:nvPicPr>
        <p:blipFill>
          <a:blip r:embed="rId6"/>
          <a:stretch>
            <a:fillRect/>
          </a:stretch>
        </p:blipFill>
        <p:spPr>
          <a:xfrm>
            <a:off x="8627539" y="1031254"/>
            <a:ext cx="2645717" cy="2006769"/>
          </a:xfrm>
          <a:prstGeom prst="rect">
            <a:avLst/>
          </a:prstGeom>
        </p:spPr>
      </p:pic>
      <p:pic>
        <p:nvPicPr>
          <p:cNvPr id="8" name="图片 7"/>
          <p:cNvPicPr>
            <a:picLocks noChangeAspect="1"/>
          </p:cNvPicPr>
          <p:nvPr/>
        </p:nvPicPr>
        <p:blipFill>
          <a:blip r:embed="rId7"/>
          <a:stretch>
            <a:fillRect/>
          </a:stretch>
        </p:blipFill>
        <p:spPr>
          <a:xfrm>
            <a:off x="623393" y="2992581"/>
            <a:ext cx="2681761" cy="2068600"/>
          </a:xfrm>
          <a:prstGeom prst="rect">
            <a:avLst/>
          </a:prstGeom>
        </p:spPr>
      </p:pic>
      <p:pic>
        <p:nvPicPr>
          <p:cNvPr id="9" name="图片 8"/>
          <p:cNvPicPr>
            <a:picLocks noChangeAspect="1"/>
          </p:cNvPicPr>
          <p:nvPr/>
        </p:nvPicPr>
        <p:blipFill>
          <a:blip r:embed="rId8"/>
          <a:stretch>
            <a:fillRect/>
          </a:stretch>
        </p:blipFill>
        <p:spPr>
          <a:xfrm>
            <a:off x="3278011" y="3012169"/>
            <a:ext cx="2696131" cy="2057575"/>
          </a:xfrm>
          <a:prstGeom prst="rect">
            <a:avLst/>
          </a:prstGeom>
        </p:spPr>
      </p:pic>
      <p:pic>
        <p:nvPicPr>
          <p:cNvPr id="10" name="图片 9"/>
          <p:cNvPicPr>
            <a:picLocks noChangeAspect="1"/>
          </p:cNvPicPr>
          <p:nvPr/>
        </p:nvPicPr>
        <p:blipFill>
          <a:blip r:embed="rId9"/>
          <a:stretch>
            <a:fillRect/>
          </a:stretch>
        </p:blipFill>
        <p:spPr>
          <a:xfrm>
            <a:off x="5952127" y="3012168"/>
            <a:ext cx="2766837" cy="2034109"/>
          </a:xfrm>
          <a:prstGeom prst="rect">
            <a:avLst/>
          </a:prstGeom>
        </p:spPr>
      </p:pic>
      <p:pic>
        <p:nvPicPr>
          <p:cNvPr id="11" name="图片 10"/>
          <p:cNvPicPr>
            <a:picLocks noChangeAspect="1"/>
          </p:cNvPicPr>
          <p:nvPr/>
        </p:nvPicPr>
        <p:blipFill>
          <a:blip r:embed="rId10"/>
          <a:stretch>
            <a:fillRect/>
          </a:stretch>
        </p:blipFill>
        <p:spPr>
          <a:xfrm>
            <a:off x="8718964" y="3038023"/>
            <a:ext cx="2553283" cy="1995819"/>
          </a:xfrm>
          <a:prstGeom prst="rect">
            <a:avLst/>
          </a:prstGeom>
        </p:spPr>
      </p:pic>
      <p:pic>
        <p:nvPicPr>
          <p:cNvPr id="12" name="图片 11"/>
          <p:cNvPicPr>
            <a:picLocks noChangeAspect="1"/>
          </p:cNvPicPr>
          <p:nvPr/>
        </p:nvPicPr>
        <p:blipFill>
          <a:blip r:embed="rId11"/>
          <a:stretch>
            <a:fillRect/>
          </a:stretch>
        </p:blipFill>
        <p:spPr>
          <a:xfrm>
            <a:off x="622382" y="5061181"/>
            <a:ext cx="2646937" cy="1796819"/>
          </a:xfrm>
          <a:prstGeom prst="rect">
            <a:avLst/>
          </a:prstGeom>
        </p:spPr>
      </p:pic>
      <p:pic>
        <p:nvPicPr>
          <p:cNvPr id="13" name="图片 12"/>
          <p:cNvPicPr>
            <a:picLocks noChangeAspect="1"/>
          </p:cNvPicPr>
          <p:nvPr/>
        </p:nvPicPr>
        <p:blipFill>
          <a:blip r:embed="rId12"/>
          <a:stretch>
            <a:fillRect/>
          </a:stretch>
        </p:blipFill>
        <p:spPr>
          <a:xfrm>
            <a:off x="3269320" y="5033842"/>
            <a:ext cx="2713513" cy="1809255"/>
          </a:xfrm>
          <a:prstGeom prst="rect">
            <a:avLst/>
          </a:prstGeom>
        </p:spPr>
      </p:pic>
      <p:pic>
        <p:nvPicPr>
          <p:cNvPr id="14" name="图片 13"/>
          <p:cNvPicPr>
            <a:picLocks noChangeAspect="1"/>
          </p:cNvPicPr>
          <p:nvPr/>
        </p:nvPicPr>
        <p:blipFill>
          <a:blip r:embed="rId13"/>
          <a:stretch>
            <a:fillRect/>
          </a:stretch>
        </p:blipFill>
        <p:spPr>
          <a:xfrm>
            <a:off x="5982832" y="5010584"/>
            <a:ext cx="2727440" cy="1832512"/>
          </a:xfrm>
          <a:prstGeom prst="rect">
            <a:avLst/>
          </a:prstGeom>
        </p:spPr>
      </p:pic>
      <p:pic>
        <p:nvPicPr>
          <p:cNvPr id="15" name="图片 14"/>
          <p:cNvPicPr>
            <a:picLocks noChangeAspect="1"/>
          </p:cNvPicPr>
          <p:nvPr/>
        </p:nvPicPr>
        <p:blipFill>
          <a:blip r:embed="rId14"/>
          <a:stretch>
            <a:fillRect/>
          </a:stretch>
        </p:blipFill>
        <p:spPr>
          <a:xfrm>
            <a:off x="8690887" y="4988632"/>
            <a:ext cx="2581360" cy="1854465"/>
          </a:xfrm>
          <a:prstGeom prst="rect">
            <a:avLst/>
          </a:prstGeom>
        </p:spPr>
      </p:pic>
    </p:spTree>
    <p:extLst>
      <p:ext uri="{BB962C8B-B14F-4D97-AF65-F5344CB8AC3E}">
        <p14:creationId xmlns:p14="http://schemas.microsoft.com/office/powerpoint/2010/main" val="417938545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测试结果</a:t>
            </a:r>
            <a:endParaRPr lang="zh-CN" altLang="en-US" dirty="0"/>
          </a:p>
        </p:txBody>
      </p:sp>
      <p:pic>
        <p:nvPicPr>
          <p:cNvPr id="5" name="内容占位符 4"/>
          <p:cNvPicPr>
            <a:picLocks noGrp="1" noChangeAspect="1"/>
          </p:cNvPicPr>
          <p:nvPr>
            <p:ph idx="1"/>
          </p:nvPr>
        </p:nvPicPr>
        <p:blipFill>
          <a:blip r:embed="rId3"/>
          <a:stretch>
            <a:fillRect/>
          </a:stretch>
        </p:blipFill>
        <p:spPr>
          <a:xfrm>
            <a:off x="978943" y="1558341"/>
            <a:ext cx="3452315" cy="2733083"/>
          </a:xfrm>
          <a:prstGeom prst="rect">
            <a:avLst/>
          </a:prstGeom>
        </p:spPr>
      </p:pic>
      <p:pic>
        <p:nvPicPr>
          <p:cNvPr id="6" name="图片 5"/>
          <p:cNvPicPr>
            <a:picLocks noChangeAspect="1"/>
          </p:cNvPicPr>
          <p:nvPr/>
        </p:nvPicPr>
        <p:blipFill>
          <a:blip r:embed="rId4"/>
          <a:stretch>
            <a:fillRect/>
          </a:stretch>
        </p:blipFill>
        <p:spPr>
          <a:xfrm>
            <a:off x="4491889" y="1558341"/>
            <a:ext cx="3653867" cy="2733083"/>
          </a:xfrm>
          <a:prstGeom prst="rect">
            <a:avLst/>
          </a:prstGeom>
        </p:spPr>
      </p:pic>
      <p:pic>
        <p:nvPicPr>
          <p:cNvPr id="7" name="图片 6"/>
          <p:cNvPicPr>
            <a:picLocks noChangeAspect="1"/>
          </p:cNvPicPr>
          <p:nvPr/>
        </p:nvPicPr>
        <p:blipFill>
          <a:blip r:embed="rId5"/>
          <a:stretch>
            <a:fillRect/>
          </a:stretch>
        </p:blipFill>
        <p:spPr>
          <a:xfrm>
            <a:off x="8106977" y="1558341"/>
            <a:ext cx="3510200" cy="2733083"/>
          </a:xfrm>
          <a:prstGeom prst="rect">
            <a:avLst/>
          </a:prstGeom>
        </p:spPr>
      </p:pic>
    </p:spTree>
    <p:extLst>
      <p:ext uri="{BB962C8B-B14F-4D97-AF65-F5344CB8AC3E}">
        <p14:creationId xmlns:p14="http://schemas.microsoft.com/office/powerpoint/2010/main" val="110757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、生物智能算法</a:t>
            </a:r>
            <a:endParaRPr lang="zh-CN" altLang="en-US" dirty="0"/>
          </a:p>
        </p:txBody>
      </p:sp>
      <p:sp>
        <p:nvSpPr>
          <p:cNvPr id="3" name="内容占位符 2"/>
          <p:cNvSpPr>
            <a:spLocks noGrp="1"/>
          </p:cNvSpPr>
          <p:nvPr>
            <p:ph idx="1"/>
          </p:nvPr>
        </p:nvSpPr>
        <p:spPr/>
        <p:txBody>
          <a:bodyPr/>
          <a:lstStyle/>
          <a:p>
            <a:r>
              <a:rPr lang="zh-CN" altLang="en-US" dirty="0" smtClean="0"/>
              <a:t>最早科学家发现生物群体存在着某种有规律的趋利避害和活动觅食的生命活动，像鸟类、鱼群的觅食活动，蜂群的种族繁衍活动，狮群的家庭捕食行动等等，诸如此类的生物活动后来被联想到解决工程学上比较复杂的最优解问题，如比较复杂的电网规划求解，灌溉管道铺设路径最优化求解和建筑高楼的造价最优值。</a:t>
            </a:r>
            <a:endParaRPr lang="en-US" altLang="zh-CN" dirty="0" smtClean="0"/>
          </a:p>
          <a:p>
            <a:r>
              <a:rPr lang="zh-CN" altLang="en-US" dirty="0" smtClean="0"/>
              <a:t>大家比较熟悉的有遗传算法（</a:t>
            </a:r>
            <a:r>
              <a:rPr lang="en-US" altLang="zh-CN" dirty="0" smtClean="0"/>
              <a:t>BA</a:t>
            </a:r>
            <a:r>
              <a:rPr lang="zh-CN" altLang="en-US" dirty="0" smtClean="0"/>
              <a:t>）（上世纪六七十年代），粒子群算法（</a:t>
            </a:r>
            <a:r>
              <a:rPr lang="en-US" altLang="zh-CN" dirty="0" smtClean="0"/>
              <a:t>1995</a:t>
            </a:r>
            <a:r>
              <a:rPr lang="zh-CN" altLang="en-US" dirty="0" smtClean="0"/>
              <a:t>）和差分进化算法（</a:t>
            </a:r>
            <a:r>
              <a:rPr lang="en-US" altLang="zh-CN" dirty="0" smtClean="0"/>
              <a:t>1995</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564235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、实践用例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7.1</a:t>
            </a:r>
            <a:r>
              <a:rPr lang="zh-CN" altLang="en-US" dirty="0" smtClean="0"/>
              <a:t>、确定研究问题背景</a:t>
            </a:r>
            <a:endParaRPr lang="en-US" altLang="zh-CN" dirty="0" smtClean="0"/>
          </a:p>
          <a:p>
            <a:pPr marL="0" indent="0">
              <a:buNone/>
            </a:pPr>
            <a:r>
              <a:rPr lang="en-US" altLang="zh-CN" dirty="0"/>
              <a:t> </a:t>
            </a:r>
            <a:r>
              <a:rPr lang="en-US" altLang="zh-CN" dirty="0" smtClean="0"/>
              <a:t>       </a:t>
            </a:r>
            <a:r>
              <a:rPr lang="zh-CN" altLang="en-US" dirty="0" smtClean="0"/>
              <a:t>本次实战的目的是山地模型路线规划最优解，以山峰山地模型为求解模型，路线和造价为最优值求值。</a:t>
            </a:r>
            <a:endParaRPr lang="en-US" altLang="zh-CN" dirty="0" smtClean="0"/>
          </a:p>
          <a:p>
            <a:r>
              <a:rPr lang="en-US" altLang="zh-CN" dirty="0" smtClean="0"/>
              <a:t>7.2</a:t>
            </a:r>
            <a:r>
              <a:rPr lang="zh-CN" altLang="en-US" dirty="0" smtClean="0"/>
              <a:t>、初始化数据</a:t>
            </a:r>
            <a:endParaRPr lang="en-US" altLang="zh-CN" dirty="0" smtClean="0"/>
          </a:p>
          <a:p>
            <a:pPr marL="0" indent="0">
              <a:buNone/>
            </a:pPr>
            <a:r>
              <a:rPr lang="en-US" altLang="zh-CN" dirty="0"/>
              <a:t> </a:t>
            </a:r>
            <a:r>
              <a:rPr lang="en-US" altLang="zh-CN" dirty="0" smtClean="0"/>
              <a:t>       </a:t>
            </a:r>
            <a:r>
              <a:rPr lang="zh-CN" altLang="en-US" dirty="0" smtClean="0"/>
              <a:t>山地数据初始化，粒子群参数和蝙蝠参数初始化，确定寻迹的起点和终点坐标，其中山地数据确定有山地的坐标</a:t>
            </a:r>
            <a:r>
              <a:rPr lang="en-US" altLang="zh-CN" dirty="0" smtClean="0"/>
              <a:t>O</a:t>
            </a:r>
            <a:r>
              <a:rPr lang="zh-CN" altLang="en-US" dirty="0" smtClean="0"/>
              <a:t>，半径</a:t>
            </a:r>
            <a:r>
              <a:rPr lang="en-US" altLang="zh-CN" dirty="0" smtClean="0"/>
              <a:t>r</a:t>
            </a:r>
            <a:r>
              <a:rPr lang="zh-CN" altLang="en-US" dirty="0" smtClean="0"/>
              <a:t>。</a:t>
            </a:r>
            <a:endParaRPr lang="en-US" altLang="zh-CN" dirty="0" smtClean="0"/>
          </a:p>
          <a:p>
            <a:r>
              <a:rPr lang="en-US" altLang="zh-CN" dirty="0" smtClean="0"/>
              <a:t>7.3</a:t>
            </a:r>
            <a:r>
              <a:rPr lang="zh-CN" altLang="en-US" dirty="0" smtClean="0"/>
              <a:t>、构建数学模型</a:t>
            </a:r>
            <a:endParaRPr lang="en-US" altLang="zh-CN" dirty="0" smtClean="0"/>
          </a:p>
          <a:p>
            <a:r>
              <a:rPr lang="en-US" altLang="zh-CN" dirty="0" smtClean="0"/>
              <a:t>7.4</a:t>
            </a:r>
            <a:r>
              <a:rPr lang="zh-CN" altLang="en-US" dirty="0" smtClean="0"/>
              <a:t>、确定目标函数，代价函数</a:t>
            </a:r>
            <a:endParaRPr lang="en-US" altLang="zh-CN" dirty="0" smtClean="0"/>
          </a:p>
          <a:p>
            <a:r>
              <a:rPr lang="en-US" altLang="zh-CN" dirty="0" smtClean="0"/>
              <a:t>7.5</a:t>
            </a:r>
            <a:r>
              <a:rPr lang="zh-CN" altLang="en-US" dirty="0" smtClean="0"/>
              <a:t>、确定惩罚机制</a:t>
            </a:r>
            <a:endParaRPr lang="en-US" altLang="zh-CN" dirty="0" smtClean="0"/>
          </a:p>
          <a:p>
            <a:r>
              <a:rPr lang="en-US" altLang="zh-CN" dirty="0" smtClean="0"/>
              <a:t>7.6</a:t>
            </a:r>
            <a:r>
              <a:rPr lang="zh-CN" altLang="en-US" dirty="0" smtClean="0"/>
              <a:t>、造价结果显示</a:t>
            </a:r>
            <a:endParaRPr lang="zh-CN" altLang="en-US" dirty="0"/>
          </a:p>
        </p:txBody>
      </p:sp>
    </p:spTree>
    <p:extLst>
      <p:ext uri="{BB962C8B-B14F-4D97-AF65-F5344CB8AC3E}">
        <p14:creationId xmlns:p14="http://schemas.microsoft.com/office/powerpoint/2010/main" val="343103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矩形 21"/>
          <p:cNvSpPr/>
          <p:nvPr/>
        </p:nvSpPr>
        <p:spPr>
          <a:xfrm>
            <a:off x="815414" y="452669"/>
            <a:ext cx="1774513" cy="325411"/>
          </a:xfrm>
          <a:prstGeom prst="rect">
            <a:avLst/>
          </a:prstGeom>
        </p:spPr>
        <p:txBody>
          <a:bodyPr wrap="none" lIns="0" tIns="0" rIns="0" bIns="0" anchor="ctr" anchorCtr="1">
            <a:normAutofit fontScale="92500" lnSpcReduction="10000"/>
          </a:bodyPr>
          <a:lstStyle/>
          <a:p>
            <a:pPr algn="ctr" defTabSz="1219140">
              <a:spcBef>
                <a:spcPct val="0"/>
              </a:spcBef>
              <a:defRPr/>
            </a:pPr>
            <a:r>
              <a:rPr lang="zh-CN" altLang="en-US" sz="2400" b="1" dirty="0" smtClean="0">
                <a:cs typeface="+mn-ea"/>
                <a:sym typeface="+mn-lt"/>
              </a:rPr>
              <a:t>山地模型</a:t>
            </a:r>
            <a:r>
              <a:rPr lang="zh-CN" altLang="en-US" sz="2400" b="1" dirty="0">
                <a:cs typeface="+mn-ea"/>
                <a:sym typeface="+mn-lt"/>
              </a:rPr>
              <a:t>的构建</a:t>
            </a:r>
          </a:p>
        </p:txBody>
      </p:sp>
      <p:sp>
        <p:nvSpPr>
          <p:cNvPr id="2" name="Rectangle 2"/>
          <p:cNvSpPr>
            <a:spLocks noChangeArrowheads="1"/>
          </p:cNvSpPr>
          <p:nvPr/>
        </p:nvSpPr>
        <p:spPr bwMode="auto">
          <a:xfrm>
            <a:off x="4655841" y="143782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3" name="对象 2"/>
          <p:cNvGraphicFramePr>
            <a:graphicFrameLocks noChangeAspect="1"/>
          </p:cNvGraphicFramePr>
          <p:nvPr>
            <p:extLst/>
          </p:nvPr>
        </p:nvGraphicFramePr>
        <p:xfrm>
          <a:off x="7152118" y="2756925"/>
          <a:ext cx="2451100" cy="939800"/>
        </p:xfrm>
        <a:graphic>
          <a:graphicData uri="http://schemas.openxmlformats.org/presentationml/2006/ole">
            <mc:AlternateContent xmlns:mc="http://schemas.openxmlformats.org/markup-compatibility/2006">
              <mc:Choice xmlns:v="urn:schemas-microsoft-com:vml" Requires="v">
                <p:oleObj spid="_x0000_s1052" r:id="rId4" imgW="1688367" imgH="710891" progId="Unknown">
                  <p:embed/>
                </p:oleObj>
              </mc:Choice>
              <mc:Fallback>
                <p:oleObj r:id="rId4" imgW="1688367" imgH="710891" progId="Unknown">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2118" y="2756925"/>
                        <a:ext cx="24511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4655841" y="3566823"/>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5" name="对象 4"/>
          <p:cNvGraphicFramePr>
            <a:graphicFrameLocks noChangeAspect="1"/>
          </p:cNvGraphicFramePr>
          <p:nvPr>
            <p:extLst/>
          </p:nvPr>
        </p:nvGraphicFramePr>
        <p:xfrm>
          <a:off x="7183449" y="4194930"/>
          <a:ext cx="1612900" cy="342900"/>
        </p:xfrm>
        <a:graphic>
          <a:graphicData uri="http://schemas.openxmlformats.org/presentationml/2006/ole">
            <mc:AlternateContent xmlns:mc="http://schemas.openxmlformats.org/markup-compatibility/2006">
              <mc:Choice xmlns:v="urn:schemas-microsoft-com:vml" Requires="v">
                <p:oleObj spid="_x0000_s1053" r:id="rId6" imgW="1143000" imgH="254000" progId="Unknown">
                  <p:embed/>
                </p:oleObj>
              </mc:Choice>
              <mc:Fallback>
                <p:oleObj r:id="rId6" imgW="1143000" imgH="254000" progId="Unknown">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3449" y="4194930"/>
                        <a:ext cx="16129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5"/>
          <p:cNvSpPr txBox="1"/>
          <p:nvPr/>
        </p:nvSpPr>
        <p:spPr>
          <a:xfrm>
            <a:off x="623392" y="2796759"/>
            <a:ext cx="4896544" cy="1077026"/>
          </a:xfrm>
          <a:prstGeom prst="rect">
            <a:avLst/>
          </a:prstGeom>
          <a:noFill/>
        </p:spPr>
        <p:txBody>
          <a:bodyPr wrap="square" rtlCol="0">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山地数学模型构建需要遵守的两条原则：</a:t>
            </a:r>
            <a:endParaRPr lang="en-US" altLang="zh-CN" sz="2133"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133"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、山峰的位置随机，模拟自然环境。</a:t>
            </a:r>
            <a:endParaRPr lang="en-US" altLang="zh-CN" sz="2133"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133"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、山峰的大小随机。</a:t>
            </a:r>
          </a:p>
        </p:txBody>
      </p:sp>
      <p:pic>
        <p:nvPicPr>
          <p:cNvPr id="7" name="图片 6"/>
          <p:cNvPicPr>
            <a:picLocks noChangeAspect="1"/>
          </p:cNvPicPr>
          <p:nvPr/>
        </p:nvPicPr>
        <p:blipFill>
          <a:blip r:embed="rId8"/>
          <a:stretch>
            <a:fillRect/>
          </a:stretch>
        </p:blipFill>
        <p:spPr>
          <a:xfrm>
            <a:off x="623392" y="4059266"/>
            <a:ext cx="5772843" cy="1821378"/>
          </a:xfrm>
          <a:prstGeom prst="rect">
            <a:avLst/>
          </a:prstGeom>
        </p:spPr>
      </p:pic>
    </p:spTree>
    <p:extLst>
      <p:ext uri="{BB962C8B-B14F-4D97-AF65-F5344CB8AC3E}">
        <p14:creationId xmlns:p14="http://schemas.microsoft.com/office/powerpoint/2010/main" val="21312527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4655841" y="143782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4" name="Rectangle 4"/>
          <p:cNvSpPr>
            <a:spLocks noChangeArrowheads="1"/>
          </p:cNvSpPr>
          <p:nvPr/>
        </p:nvSpPr>
        <p:spPr bwMode="auto">
          <a:xfrm>
            <a:off x="4655841" y="3566823"/>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pic>
        <p:nvPicPr>
          <p:cNvPr id="14" name="图片 13"/>
          <p:cNvPicPr/>
          <p:nvPr/>
        </p:nvPicPr>
        <p:blipFill>
          <a:blip r:embed="rId3">
            <a:extLst>
              <a:ext uri="{28A0092B-C50C-407E-A947-70E740481C1C}">
                <a14:useLocalDpi xmlns:a14="http://schemas.microsoft.com/office/drawing/2010/main" val="0"/>
              </a:ext>
            </a:extLst>
          </a:blip>
          <a:stretch>
            <a:fillRect/>
          </a:stretch>
        </p:blipFill>
        <p:spPr>
          <a:xfrm>
            <a:off x="431372" y="1124746"/>
            <a:ext cx="3264363" cy="2496277"/>
          </a:xfrm>
          <a:prstGeom prst="rect">
            <a:avLst/>
          </a:prstGeom>
        </p:spPr>
      </p:pic>
      <p:pic>
        <p:nvPicPr>
          <p:cNvPr id="15" name="图片 14"/>
          <p:cNvPicPr/>
          <p:nvPr/>
        </p:nvPicPr>
        <p:blipFill>
          <a:blip r:embed="rId4">
            <a:extLst>
              <a:ext uri="{28A0092B-C50C-407E-A947-70E740481C1C}">
                <a14:useLocalDpi xmlns:a14="http://schemas.microsoft.com/office/drawing/2010/main" val="0"/>
              </a:ext>
            </a:extLst>
          </a:blip>
          <a:stretch>
            <a:fillRect/>
          </a:stretch>
        </p:blipFill>
        <p:spPr>
          <a:xfrm>
            <a:off x="4175788" y="1124745"/>
            <a:ext cx="3482849" cy="2648995"/>
          </a:xfrm>
          <a:prstGeom prst="rect">
            <a:avLst/>
          </a:prstGeom>
        </p:spPr>
      </p:pic>
      <p:pic>
        <p:nvPicPr>
          <p:cNvPr id="16" name="图片 15"/>
          <p:cNvPicPr/>
          <p:nvPr/>
        </p:nvPicPr>
        <p:blipFill>
          <a:blip r:embed="rId5">
            <a:extLst>
              <a:ext uri="{28A0092B-C50C-407E-A947-70E740481C1C}">
                <a14:useLocalDpi xmlns:a14="http://schemas.microsoft.com/office/drawing/2010/main" val="0"/>
              </a:ext>
            </a:extLst>
          </a:blip>
          <a:stretch>
            <a:fillRect/>
          </a:stretch>
        </p:blipFill>
        <p:spPr>
          <a:xfrm>
            <a:off x="8138689" y="1155239"/>
            <a:ext cx="3619500" cy="2709333"/>
          </a:xfrm>
          <a:prstGeom prst="rect">
            <a:avLst/>
          </a:prstGeom>
        </p:spPr>
      </p:pic>
      <p:sp>
        <p:nvSpPr>
          <p:cNvPr id="9" name="文本框 8"/>
          <p:cNvSpPr txBox="1"/>
          <p:nvPr/>
        </p:nvSpPr>
        <p:spPr>
          <a:xfrm>
            <a:off x="1427482" y="3916192"/>
            <a:ext cx="1210588"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二维截面图</a:t>
            </a:r>
          </a:p>
        </p:txBody>
      </p:sp>
      <p:sp>
        <p:nvSpPr>
          <p:cNvPr id="18" name="文本框 17"/>
          <p:cNvSpPr txBox="1"/>
          <p:nvPr/>
        </p:nvSpPr>
        <p:spPr>
          <a:xfrm>
            <a:off x="5039883" y="3917322"/>
            <a:ext cx="1210588"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三维截面图</a:t>
            </a:r>
          </a:p>
        </p:txBody>
      </p:sp>
      <p:sp>
        <p:nvSpPr>
          <p:cNvPr id="19" name="文本框 18"/>
          <p:cNvSpPr txBox="1"/>
          <p:nvPr/>
        </p:nvSpPr>
        <p:spPr>
          <a:xfrm>
            <a:off x="9312366" y="3934400"/>
            <a:ext cx="1210588"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三维俯视图</a:t>
            </a:r>
          </a:p>
        </p:txBody>
      </p:sp>
      <p:sp>
        <p:nvSpPr>
          <p:cNvPr id="21" name="矩形 20"/>
          <p:cNvSpPr/>
          <p:nvPr/>
        </p:nvSpPr>
        <p:spPr>
          <a:xfrm>
            <a:off x="1407990" y="356659"/>
            <a:ext cx="1774513" cy="325411"/>
          </a:xfrm>
          <a:prstGeom prst="rect">
            <a:avLst/>
          </a:prstGeom>
        </p:spPr>
        <p:txBody>
          <a:bodyPr wrap="none" lIns="0" tIns="0" rIns="0" bIns="0" anchor="ctr" anchorCtr="1">
            <a:normAutofit fontScale="92500" lnSpcReduction="10000"/>
          </a:bodyPr>
          <a:lstStyle/>
          <a:p>
            <a:pPr algn="ctr" defTabSz="1219140">
              <a:spcBef>
                <a:spcPct val="0"/>
              </a:spcBef>
              <a:defRPr/>
            </a:pPr>
            <a:r>
              <a:rPr lang="zh-CN" altLang="en-US" sz="2400" b="1" dirty="0">
                <a:cs typeface="+mn-ea"/>
                <a:sym typeface="+mn-lt"/>
              </a:rPr>
              <a:t>山地数学模型二维和三维的构建</a:t>
            </a:r>
          </a:p>
        </p:txBody>
      </p:sp>
    </p:spTree>
    <p:extLst>
      <p:ext uri="{BB962C8B-B14F-4D97-AF65-F5344CB8AC3E}">
        <p14:creationId xmlns:p14="http://schemas.microsoft.com/office/powerpoint/2010/main" val="5977101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0463809" y="217852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6" name="Rectangle 2"/>
          <p:cNvSpPr>
            <a:spLocks noChangeArrowheads="1"/>
          </p:cNvSpPr>
          <p:nvPr/>
        </p:nvSpPr>
        <p:spPr bwMode="auto">
          <a:xfrm>
            <a:off x="5807969" y="49448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2" name="Rectangle 8"/>
          <p:cNvSpPr>
            <a:spLocks noChangeArrowheads="1"/>
          </p:cNvSpPr>
          <p:nvPr/>
        </p:nvSpPr>
        <p:spPr bwMode="auto">
          <a:xfrm>
            <a:off x="5807969" y="171497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13" name="对象 12"/>
          <p:cNvGraphicFramePr>
            <a:graphicFrameLocks noChangeAspect="1"/>
          </p:cNvGraphicFramePr>
          <p:nvPr>
            <p:extLst>
              <p:ext uri="{D42A27DB-BD31-4B8C-83A1-F6EECF244321}">
                <p14:modId xmlns:p14="http://schemas.microsoft.com/office/powerpoint/2010/main" val="1104563366"/>
              </p:ext>
            </p:extLst>
          </p:nvPr>
        </p:nvGraphicFramePr>
        <p:xfrm>
          <a:off x="2423644" y="4374302"/>
          <a:ext cx="5078075" cy="709228"/>
        </p:xfrm>
        <a:graphic>
          <a:graphicData uri="http://schemas.openxmlformats.org/presentationml/2006/ole">
            <mc:AlternateContent xmlns:mc="http://schemas.openxmlformats.org/markup-compatibility/2006">
              <mc:Choice xmlns:v="urn:schemas-microsoft-com:vml" Requires="v">
                <p:oleObj spid="_x0000_s2074" r:id="rId4" imgW="1778000" imgH="241300" progId="Unknown">
                  <p:embed/>
                </p:oleObj>
              </mc:Choice>
              <mc:Fallback>
                <p:oleObj r:id="rId4" imgW="1778000" imgH="241300" progId="Unknown">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644" y="4374302"/>
                        <a:ext cx="5078075" cy="709228"/>
                      </a:xfrm>
                      <a:prstGeom prst="rect">
                        <a:avLst/>
                      </a:prstGeom>
                      <a:noFill/>
                      <a:extLst/>
                    </p:spPr>
                  </p:pic>
                </p:oleObj>
              </mc:Fallback>
            </mc:AlternateContent>
          </a:graphicData>
        </a:graphic>
      </p:graphicFrame>
      <p:sp>
        <p:nvSpPr>
          <p:cNvPr id="19" name="Rectangle 10"/>
          <p:cNvSpPr>
            <a:spLocks noChangeArrowheads="1"/>
          </p:cNvSpPr>
          <p:nvPr/>
        </p:nvSpPr>
        <p:spPr bwMode="auto">
          <a:xfrm>
            <a:off x="5519937" y="2666273"/>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1" name="Rectangle 12"/>
          <p:cNvSpPr>
            <a:spLocks noChangeArrowheads="1"/>
          </p:cNvSpPr>
          <p:nvPr/>
        </p:nvSpPr>
        <p:spPr bwMode="auto">
          <a:xfrm>
            <a:off x="5807969" y="3035864"/>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4" name="Rectangle 14"/>
          <p:cNvSpPr>
            <a:spLocks noChangeArrowheads="1"/>
          </p:cNvSpPr>
          <p:nvPr/>
        </p:nvSpPr>
        <p:spPr bwMode="auto">
          <a:xfrm>
            <a:off x="5815062" y="3840505"/>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pic>
        <p:nvPicPr>
          <p:cNvPr id="3" name="图片 2"/>
          <p:cNvPicPr>
            <a:picLocks noChangeAspect="1"/>
          </p:cNvPicPr>
          <p:nvPr/>
        </p:nvPicPr>
        <p:blipFill>
          <a:blip r:embed="rId6"/>
          <a:stretch>
            <a:fillRect/>
          </a:stretch>
        </p:blipFill>
        <p:spPr>
          <a:xfrm>
            <a:off x="1803246" y="1252006"/>
            <a:ext cx="7679668" cy="1498051"/>
          </a:xfrm>
          <a:prstGeom prst="rect">
            <a:avLst/>
          </a:prstGeom>
        </p:spPr>
      </p:pic>
      <p:sp>
        <p:nvSpPr>
          <p:cNvPr id="32" name="标题 1"/>
          <p:cNvSpPr txBox="1">
            <a:spLocks/>
          </p:cNvSpPr>
          <p:nvPr/>
        </p:nvSpPr>
        <p:spPr>
          <a:xfrm>
            <a:off x="673312" y="379246"/>
            <a:ext cx="10515600" cy="10714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无人机</a:t>
            </a:r>
            <a:r>
              <a:rPr lang="zh-CN" altLang="en-US" dirty="0" smtClean="0"/>
              <a:t>路过的坐标</a:t>
            </a:r>
            <a:endParaRPr lang="zh-CN" altLang="en-US" dirty="0"/>
          </a:p>
        </p:txBody>
      </p:sp>
      <p:sp>
        <p:nvSpPr>
          <p:cNvPr id="33" name="标题 1"/>
          <p:cNvSpPr txBox="1">
            <a:spLocks/>
          </p:cNvSpPr>
          <p:nvPr/>
        </p:nvSpPr>
        <p:spPr>
          <a:xfrm>
            <a:off x="557262" y="3304784"/>
            <a:ext cx="10515600" cy="10714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粒子</a:t>
            </a:r>
            <a:r>
              <a:rPr lang="zh-CN" altLang="en-US" dirty="0" smtClean="0"/>
              <a:t>路过的坐标</a:t>
            </a:r>
            <a:endParaRPr lang="zh-CN" altLang="en-US" dirty="0"/>
          </a:p>
        </p:txBody>
      </p:sp>
    </p:spTree>
    <p:extLst>
      <p:ext uri="{BB962C8B-B14F-4D97-AF65-F5344CB8AC3E}">
        <p14:creationId xmlns:p14="http://schemas.microsoft.com/office/powerpoint/2010/main" val="38246785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30015599"/>
              </p:ext>
            </p:extLst>
          </p:nvPr>
        </p:nvGraphicFramePr>
        <p:xfrm>
          <a:off x="2603948" y="1755082"/>
          <a:ext cx="6265406" cy="819526"/>
        </p:xfrm>
        <a:graphic>
          <a:graphicData uri="http://schemas.openxmlformats.org/presentationml/2006/ole">
            <mc:AlternateContent xmlns:mc="http://schemas.openxmlformats.org/markup-compatibility/2006">
              <mc:Choice xmlns:v="urn:schemas-microsoft-com:vml" Requires="v">
                <p:oleObj spid="_x0000_s3079" r:id="rId4" imgW="2286000" imgH="292100" progId="Unknown">
                  <p:embed/>
                </p:oleObj>
              </mc:Choice>
              <mc:Fallback>
                <p:oleObj r:id="rId4" imgW="2286000" imgH="292100" progId="Unknown">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948" y="1755082"/>
                        <a:ext cx="6265406" cy="819526"/>
                      </a:xfrm>
                      <a:prstGeom prst="rect">
                        <a:avLst/>
                      </a:prstGeom>
                      <a:noFill/>
                      <a:extLst/>
                    </p:spPr>
                  </p:pic>
                </p:oleObj>
              </mc:Fallback>
            </mc:AlternateContent>
          </a:graphicData>
        </a:graphic>
      </p:graphicFrame>
      <p:sp>
        <p:nvSpPr>
          <p:cNvPr id="4" name="标题 1"/>
          <p:cNvSpPr txBox="1">
            <a:spLocks/>
          </p:cNvSpPr>
          <p:nvPr/>
        </p:nvSpPr>
        <p:spPr>
          <a:xfrm>
            <a:off x="773806" y="42951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代价函数</a:t>
            </a:r>
            <a:endParaRPr lang="zh-CN" altLang="en-US" dirty="0"/>
          </a:p>
        </p:txBody>
      </p:sp>
      <p:pic>
        <p:nvPicPr>
          <p:cNvPr id="5" name="图片 4"/>
          <p:cNvPicPr>
            <a:picLocks noChangeAspect="1"/>
          </p:cNvPicPr>
          <p:nvPr/>
        </p:nvPicPr>
        <p:blipFill>
          <a:blip r:embed="rId6"/>
          <a:stretch>
            <a:fillRect/>
          </a:stretch>
        </p:blipFill>
        <p:spPr>
          <a:xfrm>
            <a:off x="240916" y="3039612"/>
            <a:ext cx="11208402" cy="3371541"/>
          </a:xfrm>
          <a:prstGeom prst="rect">
            <a:avLst/>
          </a:prstGeom>
        </p:spPr>
      </p:pic>
    </p:spTree>
    <p:extLst>
      <p:ext uri="{BB962C8B-B14F-4D97-AF65-F5344CB8AC3E}">
        <p14:creationId xmlns:p14="http://schemas.microsoft.com/office/powerpoint/2010/main" val="357015760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62286646"/>
              </p:ext>
            </p:extLst>
          </p:nvPr>
        </p:nvGraphicFramePr>
        <p:xfrm>
          <a:off x="4209689" y="3006832"/>
          <a:ext cx="2464186" cy="778164"/>
        </p:xfrm>
        <a:graphic>
          <a:graphicData uri="http://schemas.openxmlformats.org/presentationml/2006/ole">
            <mc:AlternateContent xmlns:mc="http://schemas.openxmlformats.org/markup-compatibility/2006">
              <mc:Choice xmlns:v="urn:schemas-microsoft-com:vml" Requires="v">
                <p:oleObj spid="_x0000_s4113" r:id="rId4" imgW="761669" imgH="228501" progId="Unknown">
                  <p:embed/>
                </p:oleObj>
              </mc:Choice>
              <mc:Fallback>
                <p:oleObj r:id="rId4" imgW="761669" imgH="228501" progId="Unknown">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9689" y="3006832"/>
                        <a:ext cx="2464186" cy="778164"/>
                      </a:xfrm>
                      <a:prstGeom prst="rect">
                        <a:avLst/>
                      </a:prstGeom>
                      <a:noFill/>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20879327"/>
              </p:ext>
            </p:extLst>
          </p:nvPr>
        </p:nvGraphicFramePr>
        <p:xfrm>
          <a:off x="4209689" y="2021983"/>
          <a:ext cx="2288490" cy="795996"/>
        </p:xfrm>
        <a:graphic>
          <a:graphicData uri="http://schemas.openxmlformats.org/presentationml/2006/ole">
            <mc:AlternateContent xmlns:mc="http://schemas.openxmlformats.org/markup-compatibility/2006">
              <mc:Choice xmlns:v="urn:schemas-microsoft-com:vml" Requires="v">
                <p:oleObj spid="_x0000_s4114" r:id="rId6" imgW="736600" imgH="228600" progId="Unknown">
                  <p:embed/>
                </p:oleObj>
              </mc:Choice>
              <mc:Fallback>
                <p:oleObj r:id="rId6" imgW="736600" imgH="228600" progId="Unknown">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9689" y="2021983"/>
                        <a:ext cx="2288490" cy="795996"/>
                      </a:xfrm>
                      <a:prstGeom prst="rect">
                        <a:avLst/>
                      </a:prstGeom>
                      <a:noFill/>
                      <a:extLst/>
                    </p:spPr>
                  </p:pic>
                </p:oleObj>
              </mc:Fallback>
            </mc:AlternateContent>
          </a:graphicData>
        </a:graphic>
      </p:graphicFrame>
      <p:sp>
        <p:nvSpPr>
          <p:cNvPr id="4" name="Rectangle 16"/>
          <p:cNvSpPr>
            <a:spLocks noChangeArrowheads="1"/>
          </p:cNvSpPr>
          <p:nvPr/>
        </p:nvSpPr>
        <p:spPr bwMode="auto">
          <a:xfrm>
            <a:off x="5579417" y="276061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graphicFrame>
        <p:nvGraphicFramePr>
          <p:cNvPr id="5" name="对象 4"/>
          <p:cNvGraphicFramePr>
            <a:graphicFrameLocks noChangeAspect="1"/>
          </p:cNvGraphicFramePr>
          <p:nvPr>
            <p:extLst>
              <p:ext uri="{D42A27DB-BD31-4B8C-83A1-F6EECF244321}">
                <p14:modId xmlns:p14="http://schemas.microsoft.com/office/powerpoint/2010/main" val="3300155690"/>
              </p:ext>
            </p:extLst>
          </p:nvPr>
        </p:nvGraphicFramePr>
        <p:xfrm>
          <a:off x="3959442" y="4053966"/>
          <a:ext cx="3203583" cy="1046068"/>
        </p:xfrm>
        <a:graphic>
          <a:graphicData uri="http://schemas.openxmlformats.org/presentationml/2006/ole">
            <mc:AlternateContent xmlns:mc="http://schemas.openxmlformats.org/markup-compatibility/2006">
              <mc:Choice xmlns:v="urn:schemas-microsoft-com:vml" Requires="v">
                <p:oleObj spid="_x0000_s4115" r:id="rId8" imgW="1435100" imgH="457200" progId="Unknown">
                  <p:embed/>
                </p:oleObj>
              </mc:Choice>
              <mc:Fallback>
                <p:oleObj r:id="rId8" imgW="1435100" imgH="457200" progId="Unknown">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9442" y="4053966"/>
                        <a:ext cx="3203583" cy="1046068"/>
                      </a:xfrm>
                      <a:prstGeom prst="rect">
                        <a:avLst/>
                      </a:prstGeom>
                      <a:noFill/>
                      <a:extLst/>
                    </p:spPr>
                  </p:pic>
                </p:oleObj>
              </mc:Fallback>
            </mc:AlternateContent>
          </a:graphicData>
        </a:graphic>
      </p:graphicFrame>
      <p:sp>
        <p:nvSpPr>
          <p:cNvPr id="6"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高考考点：如何判断两点之间的线段没有接触到圆</a:t>
            </a:r>
            <a:endParaRPr lang="zh-CN" altLang="en-US" dirty="0"/>
          </a:p>
        </p:txBody>
      </p:sp>
    </p:spTree>
    <p:extLst>
      <p:ext uri="{BB962C8B-B14F-4D97-AF65-F5344CB8AC3E}">
        <p14:creationId xmlns:p14="http://schemas.microsoft.com/office/powerpoint/2010/main" val="103279686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2063552" y="2180861"/>
            <a:ext cx="1728192" cy="172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400"/>
          </a:p>
        </p:txBody>
      </p:sp>
      <p:sp>
        <p:nvSpPr>
          <p:cNvPr id="3" name="椭圆 2"/>
          <p:cNvSpPr/>
          <p:nvPr/>
        </p:nvSpPr>
        <p:spPr>
          <a:xfrm>
            <a:off x="7344139" y="2184617"/>
            <a:ext cx="1728192" cy="172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400"/>
          </a:p>
        </p:txBody>
      </p:sp>
      <p:cxnSp>
        <p:nvCxnSpPr>
          <p:cNvPr id="5" name="直接连接符 4"/>
          <p:cNvCxnSpPr/>
          <p:nvPr/>
        </p:nvCxnSpPr>
        <p:spPr>
          <a:xfrm flipV="1">
            <a:off x="1295467" y="3429000"/>
            <a:ext cx="1824203" cy="768085"/>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flipV="1">
            <a:off x="7056107" y="3909053"/>
            <a:ext cx="1632181" cy="672075"/>
          </a:xfrm>
          <a:prstGeom prst="line">
            <a:avLst/>
          </a:prstGeom>
        </p:spPr>
        <p:style>
          <a:lnRef idx="2">
            <a:schemeClr val="accent4"/>
          </a:lnRef>
          <a:fillRef idx="0">
            <a:schemeClr val="accent4"/>
          </a:fillRef>
          <a:effectRef idx="1">
            <a:schemeClr val="accent4"/>
          </a:effectRef>
          <a:fontRef idx="minor">
            <a:schemeClr val="tx1"/>
          </a:fontRef>
        </p:style>
      </p:cxnSp>
      <p:sp>
        <p:nvSpPr>
          <p:cNvPr id="13" name="文本框 12"/>
          <p:cNvSpPr txBox="1"/>
          <p:nvPr/>
        </p:nvSpPr>
        <p:spPr>
          <a:xfrm>
            <a:off x="2291577" y="4787860"/>
            <a:ext cx="1620957"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不合格坐标路径</a:t>
            </a:r>
          </a:p>
        </p:txBody>
      </p:sp>
      <p:sp>
        <p:nvSpPr>
          <p:cNvPr id="14" name="文本框 13"/>
          <p:cNvSpPr txBox="1"/>
          <p:nvPr/>
        </p:nvSpPr>
        <p:spPr>
          <a:xfrm>
            <a:off x="7440150" y="4787861"/>
            <a:ext cx="1920213"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合格坐标路径</a:t>
            </a:r>
          </a:p>
        </p:txBody>
      </p:sp>
    </p:spTree>
    <p:extLst>
      <p:ext uri="{BB962C8B-B14F-4D97-AF65-F5344CB8AC3E}">
        <p14:creationId xmlns:p14="http://schemas.microsoft.com/office/powerpoint/2010/main" val="185923834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1922875" y="422399"/>
            <a:ext cx="1728192" cy="172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400"/>
          </a:p>
        </p:txBody>
      </p:sp>
      <p:sp>
        <p:nvSpPr>
          <p:cNvPr id="3" name="椭圆 2"/>
          <p:cNvSpPr/>
          <p:nvPr/>
        </p:nvSpPr>
        <p:spPr>
          <a:xfrm>
            <a:off x="7203462" y="426155"/>
            <a:ext cx="1728192" cy="172819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2400"/>
          </a:p>
        </p:txBody>
      </p:sp>
      <p:cxnSp>
        <p:nvCxnSpPr>
          <p:cNvPr id="5" name="直接连接符 4"/>
          <p:cNvCxnSpPr/>
          <p:nvPr/>
        </p:nvCxnSpPr>
        <p:spPr>
          <a:xfrm flipV="1">
            <a:off x="1154790" y="1670538"/>
            <a:ext cx="1824203" cy="768085"/>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flipV="1">
            <a:off x="6915430" y="2150591"/>
            <a:ext cx="1632181" cy="672075"/>
          </a:xfrm>
          <a:prstGeom prst="line">
            <a:avLst/>
          </a:prstGeom>
        </p:spPr>
        <p:style>
          <a:lnRef idx="2">
            <a:schemeClr val="accent4"/>
          </a:lnRef>
          <a:fillRef idx="0">
            <a:schemeClr val="accent4"/>
          </a:fillRef>
          <a:effectRef idx="1">
            <a:schemeClr val="accent4"/>
          </a:effectRef>
          <a:fontRef idx="minor">
            <a:schemeClr val="tx1"/>
          </a:fontRef>
        </p:style>
      </p:cxnSp>
      <p:sp>
        <p:nvSpPr>
          <p:cNvPr id="13" name="文本框 12"/>
          <p:cNvSpPr txBox="1"/>
          <p:nvPr/>
        </p:nvSpPr>
        <p:spPr>
          <a:xfrm>
            <a:off x="2150900" y="3029398"/>
            <a:ext cx="1620957"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不合格坐标路径</a:t>
            </a:r>
          </a:p>
        </p:txBody>
      </p:sp>
      <p:sp>
        <p:nvSpPr>
          <p:cNvPr id="14" name="文本框 13"/>
          <p:cNvSpPr txBox="1"/>
          <p:nvPr/>
        </p:nvSpPr>
        <p:spPr>
          <a:xfrm>
            <a:off x="7299473" y="3029399"/>
            <a:ext cx="1920213"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合格坐标路径</a:t>
            </a:r>
          </a:p>
        </p:txBody>
      </p:sp>
      <p:pic>
        <p:nvPicPr>
          <p:cNvPr id="4" name="图片 3"/>
          <p:cNvPicPr>
            <a:picLocks noChangeAspect="1"/>
          </p:cNvPicPr>
          <p:nvPr/>
        </p:nvPicPr>
        <p:blipFill>
          <a:blip r:embed="rId3"/>
          <a:stretch>
            <a:fillRect/>
          </a:stretch>
        </p:blipFill>
        <p:spPr>
          <a:xfrm>
            <a:off x="122507" y="1256868"/>
            <a:ext cx="11808959" cy="3545059"/>
          </a:xfrm>
          <a:prstGeom prst="rect">
            <a:avLst/>
          </a:prstGeom>
        </p:spPr>
      </p:pic>
    </p:spTree>
    <p:extLst>
      <p:ext uri="{BB962C8B-B14F-4D97-AF65-F5344CB8AC3E}">
        <p14:creationId xmlns:p14="http://schemas.microsoft.com/office/powerpoint/2010/main" val="1642629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a:spLocks/>
          </p:cNvSpPr>
          <p:nvPr/>
        </p:nvSpPr>
        <p:spPr>
          <a:xfrm>
            <a:off x="335360" y="353977"/>
            <a:ext cx="518457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dirty="0" smtClean="0">
                <a:solidFill>
                  <a:schemeClr val="tx1">
                    <a:lumMod val="65000"/>
                    <a:lumOff val="35000"/>
                  </a:schemeClr>
                </a:solidFill>
                <a:latin typeface="+mn-ea"/>
                <a:ea typeface="+mn-ea"/>
                <a:cs typeface="+mn-ea"/>
                <a:sym typeface="+mn-lt"/>
              </a:rPr>
              <a:t>粒子群在规划</a:t>
            </a:r>
            <a:r>
              <a:rPr lang="zh-CN" altLang="en-US" sz="2400" dirty="0">
                <a:solidFill>
                  <a:schemeClr val="tx1">
                    <a:lumMod val="65000"/>
                    <a:lumOff val="35000"/>
                  </a:schemeClr>
                </a:solidFill>
                <a:latin typeface="+mn-ea"/>
                <a:ea typeface="+mn-ea"/>
                <a:cs typeface="+mn-ea"/>
                <a:sym typeface="+mn-lt"/>
              </a:rPr>
              <a:t>航线中的测试图像</a:t>
            </a:r>
            <a:endParaRPr lang="en-GB" altLang="zh-CN" sz="2400" dirty="0">
              <a:solidFill>
                <a:schemeClr val="tx1">
                  <a:lumMod val="65000"/>
                  <a:lumOff val="35000"/>
                </a:schemeClr>
              </a:solidFill>
              <a:latin typeface="+mn-ea"/>
              <a:ea typeface="+mn-ea"/>
              <a:cs typeface="+mn-ea"/>
              <a:sym typeface="+mn-lt"/>
            </a:endParaRPr>
          </a:p>
        </p:txBody>
      </p:sp>
      <p:sp>
        <p:nvSpPr>
          <p:cNvPr id="2" name="Rectangle 2"/>
          <p:cNvSpPr>
            <a:spLocks noChangeArrowheads="1"/>
          </p:cNvSpPr>
          <p:nvPr/>
        </p:nvSpPr>
        <p:spPr bwMode="auto">
          <a:xfrm>
            <a:off x="10463809" y="217852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6" name="Rectangle 2"/>
          <p:cNvSpPr>
            <a:spLocks noChangeArrowheads="1"/>
          </p:cNvSpPr>
          <p:nvPr/>
        </p:nvSpPr>
        <p:spPr bwMode="auto">
          <a:xfrm>
            <a:off x="5807969" y="49448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2" name="Rectangle 8"/>
          <p:cNvSpPr>
            <a:spLocks noChangeArrowheads="1"/>
          </p:cNvSpPr>
          <p:nvPr/>
        </p:nvSpPr>
        <p:spPr bwMode="auto">
          <a:xfrm>
            <a:off x="5807969" y="171497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19" name="Rectangle 10"/>
          <p:cNvSpPr>
            <a:spLocks noChangeArrowheads="1"/>
          </p:cNvSpPr>
          <p:nvPr/>
        </p:nvSpPr>
        <p:spPr bwMode="auto">
          <a:xfrm>
            <a:off x="5519937" y="2666273"/>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1" name="Rectangle 12"/>
          <p:cNvSpPr>
            <a:spLocks noChangeArrowheads="1"/>
          </p:cNvSpPr>
          <p:nvPr/>
        </p:nvSpPr>
        <p:spPr bwMode="auto">
          <a:xfrm>
            <a:off x="5807969" y="3035864"/>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4" name="Rectangle 14"/>
          <p:cNvSpPr>
            <a:spLocks noChangeArrowheads="1"/>
          </p:cNvSpPr>
          <p:nvPr/>
        </p:nvSpPr>
        <p:spPr bwMode="auto">
          <a:xfrm>
            <a:off x="5815062" y="3840505"/>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sp>
        <p:nvSpPr>
          <p:cNvPr id="26" name="Rectangle 16"/>
          <p:cNvSpPr>
            <a:spLocks noChangeArrowheads="1"/>
          </p:cNvSpPr>
          <p:nvPr/>
        </p:nvSpPr>
        <p:spPr bwMode="auto">
          <a:xfrm>
            <a:off x="5772601" y="471820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zh-CN" altLang="en-US" sz="2400"/>
          </a:p>
        </p:txBody>
      </p:sp>
      <p:pic>
        <p:nvPicPr>
          <p:cNvPr id="17" name="图片 16"/>
          <p:cNvPicPr/>
          <p:nvPr/>
        </p:nvPicPr>
        <p:blipFill>
          <a:blip r:embed="rId2">
            <a:extLst>
              <a:ext uri="{28A0092B-C50C-407E-A947-70E740481C1C}">
                <a14:useLocalDpi xmlns:a14="http://schemas.microsoft.com/office/drawing/2010/main" val="0"/>
              </a:ext>
            </a:extLst>
          </a:blip>
          <a:stretch>
            <a:fillRect/>
          </a:stretch>
        </p:blipFill>
        <p:spPr>
          <a:xfrm>
            <a:off x="1103446" y="1796068"/>
            <a:ext cx="3936437" cy="3168352"/>
          </a:xfrm>
          <a:prstGeom prst="rect">
            <a:avLst/>
          </a:prstGeom>
        </p:spPr>
      </p:pic>
      <p:pic>
        <p:nvPicPr>
          <p:cNvPr id="18" name="图片 17"/>
          <p:cNvPicPr/>
          <p:nvPr/>
        </p:nvPicPr>
        <p:blipFill>
          <a:blip r:embed="rId3">
            <a:extLst>
              <a:ext uri="{28A0092B-C50C-407E-A947-70E740481C1C}">
                <a14:useLocalDpi xmlns:a14="http://schemas.microsoft.com/office/drawing/2010/main" val="0"/>
              </a:ext>
            </a:extLst>
          </a:blip>
          <a:stretch>
            <a:fillRect/>
          </a:stretch>
        </p:blipFill>
        <p:spPr>
          <a:xfrm>
            <a:off x="6192011" y="1796068"/>
            <a:ext cx="3936437" cy="3168352"/>
          </a:xfrm>
          <a:prstGeom prst="rect">
            <a:avLst/>
          </a:prstGeom>
        </p:spPr>
      </p:pic>
      <p:sp>
        <p:nvSpPr>
          <p:cNvPr id="3" name="文本框 2"/>
          <p:cNvSpPr txBox="1"/>
          <p:nvPr/>
        </p:nvSpPr>
        <p:spPr>
          <a:xfrm>
            <a:off x="2063553" y="5157192"/>
            <a:ext cx="1620957"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粒子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飞过</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的路径</a:t>
            </a:r>
          </a:p>
        </p:txBody>
      </p:sp>
      <p:sp>
        <p:nvSpPr>
          <p:cNvPr id="28" name="文本框 27"/>
          <p:cNvSpPr txBox="1"/>
          <p:nvPr/>
        </p:nvSpPr>
        <p:spPr>
          <a:xfrm>
            <a:off x="7318974" y="5147372"/>
            <a:ext cx="2031325"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粒子</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个体</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的最优路径</a:t>
            </a:r>
          </a:p>
        </p:txBody>
      </p:sp>
    </p:spTree>
    <p:extLst>
      <p:ext uri="{BB962C8B-B14F-4D97-AF65-F5344CB8AC3E}">
        <p14:creationId xmlns:p14="http://schemas.microsoft.com/office/powerpoint/2010/main" val="212234202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433710" y="167452"/>
            <a:ext cx="6516880" cy="4928537"/>
          </a:xfrm>
          <a:prstGeom prst="rect">
            <a:avLst/>
          </a:prstGeom>
        </p:spPr>
      </p:pic>
      <p:sp>
        <p:nvSpPr>
          <p:cNvPr id="3" name="文本框 2"/>
          <p:cNvSpPr txBox="1"/>
          <p:nvPr/>
        </p:nvSpPr>
        <p:spPr>
          <a:xfrm>
            <a:off x="956603" y="5669281"/>
            <a:ext cx="3993401" cy="369332"/>
          </a:xfrm>
          <a:prstGeom prst="rect">
            <a:avLst/>
          </a:prstGeom>
          <a:noFill/>
        </p:spPr>
        <p:txBody>
          <a:bodyPr wrap="none" rtlCol="0">
            <a:spAutoFit/>
          </a:bodyPr>
          <a:lstStyle/>
          <a:p>
            <a:r>
              <a:rPr lang="zh-CN" altLang="en-US" dirty="0" smtClean="0"/>
              <a:t>最理想的直线距离为：</a:t>
            </a:r>
            <a:r>
              <a:rPr lang="en-US" altLang="zh-CN" dirty="0"/>
              <a:t>989.949493661</a:t>
            </a:r>
            <a:endParaRPr lang="zh-CN" altLang="en-US" dirty="0"/>
          </a:p>
        </p:txBody>
      </p:sp>
      <p:sp>
        <p:nvSpPr>
          <p:cNvPr id="4" name="文本框 3"/>
          <p:cNvSpPr txBox="1"/>
          <p:nvPr/>
        </p:nvSpPr>
        <p:spPr>
          <a:xfrm>
            <a:off x="6274191" y="5669281"/>
            <a:ext cx="3600666" cy="369332"/>
          </a:xfrm>
          <a:prstGeom prst="rect">
            <a:avLst/>
          </a:prstGeom>
          <a:noFill/>
        </p:spPr>
        <p:txBody>
          <a:bodyPr wrap="none" rtlCol="0">
            <a:spAutoFit/>
          </a:bodyPr>
          <a:lstStyle/>
          <a:p>
            <a:r>
              <a:rPr lang="zh-CN" altLang="en-US" dirty="0" smtClean="0"/>
              <a:t>在山地的粒子群算法为：</a:t>
            </a:r>
            <a:r>
              <a:rPr lang="en-US" altLang="zh-CN" dirty="0" smtClean="0"/>
              <a:t>994.3601</a:t>
            </a:r>
            <a:endParaRPr lang="zh-CN" altLang="en-US" dirty="0"/>
          </a:p>
        </p:txBody>
      </p:sp>
    </p:spTree>
    <p:extLst>
      <p:ext uri="{BB962C8B-B14F-4D97-AF65-F5344CB8AC3E}">
        <p14:creationId xmlns:p14="http://schemas.microsoft.com/office/powerpoint/2010/main" val="108598302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、粒子群算法（</a:t>
            </a:r>
            <a:r>
              <a:rPr lang="en-US" altLang="zh-CN" dirty="0" err="1" smtClean="0"/>
              <a:t>pso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粒子群算法</a:t>
            </a:r>
            <a:r>
              <a:rPr lang="en-US" altLang="zh-CN" dirty="0" smtClean="0"/>
              <a:t>1995</a:t>
            </a:r>
            <a:r>
              <a:rPr lang="zh-CN" altLang="en-US" dirty="0" smtClean="0"/>
              <a:t>年由</a:t>
            </a:r>
            <a:r>
              <a:rPr lang="de-DE" altLang="zh-CN" dirty="0"/>
              <a:t>J. Kennedy</a:t>
            </a:r>
            <a:r>
              <a:rPr lang="zh-CN" altLang="de-DE" dirty="0"/>
              <a:t>和</a:t>
            </a:r>
            <a:r>
              <a:rPr lang="de-DE" altLang="zh-CN" dirty="0"/>
              <a:t>R. C. </a:t>
            </a:r>
            <a:r>
              <a:rPr lang="de-DE" altLang="zh-CN" dirty="0" smtClean="0"/>
              <a:t>Eberhart</a:t>
            </a:r>
            <a:r>
              <a:rPr lang="zh-CN" altLang="en-US" dirty="0" smtClean="0"/>
              <a:t>提出的一种智能计算的算法，以高速，整洁，求解精度高的特点迅速广为人知。</a:t>
            </a:r>
            <a:endParaRPr lang="en-US" altLang="zh-CN" dirty="0" smtClean="0"/>
          </a:p>
          <a:p>
            <a:r>
              <a:rPr lang="zh-CN" altLang="en-US" dirty="0" smtClean="0"/>
              <a:t>粒子群算法的提出也造就了学术界的诸多人物，很多学位的论文都会围绕粒子群算法的优化改进。</a:t>
            </a:r>
            <a:endParaRPr lang="en-US" altLang="zh-CN" dirty="0" smtClean="0"/>
          </a:p>
          <a:p>
            <a:r>
              <a:rPr lang="zh-CN" altLang="en-US" dirty="0" smtClean="0"/>
              <a:t>原理核心是“迭代进化”“适者生存”。</a:t>
            </a:r>
            <a:endParaRPr lang="zh-CN" altLang="en-US" dirty="0"/>
          </a:p>
        </p:txBody>
      </p:sp>
    </p:spTree>
    <p:extLst>
      <p:ext uri="{BB962C8B-B14F-4D97-AF65-F5344CB8AC3E}">
        <p14:creationId xmlns:p14="http://schemas.microsoft.com/office/powerpoint/2010/main" val="3221027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r>
              <a:rPr lang="zh-CN" altLang="en-US" sz="4800" dirty="0" smtClean="0"/>
              <a:t>谢谢大家</a:t>
            </a:r>
            <a:r>
              <a:rPr lang="en-US" altLang="zh-CN" sz="4800" dirty="0" smtClean="0"/>
              <a:t>~</a:t>
            </a:r>
            <a:endParaRPr lang="zh-CN" altLang="en-US" sz="4800" dirty="0"/>
          </a:p>
        </p:txBody>
      </p:sp>
    </p:spTree>
    <p:extLst>
      <p:ext uri="{BB962C8B-B14F-4D97-AF65-F5344CB8AC3E}">
        <p14:creationId xmlns:p14="http://schemas.microsoft.com/office/powerpoint/2010/main" val="209045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、粒子群算法的工作流程</a:t>
            </a:r>
            <a:endParaRPr lang="zh-CN" altLang="en-US" dirty="0"/>
          </a:p>
        </p:txBody>
      </p:sp>
      <p:pic>
        <p:nvPicPr>
          <p:cNvPr id="4" name="内容占位符 3"/>
          <p:cNvPicPr>
            <a:picLocks noGrp="1" noChangeAspect="1"/>
          </p:cNvPicPr>
          <p:nvPr>
            <p:ph idx="1"/>
          </p:nvPr>
        </p:nvPicPr>
        <p:blipFill>
          <a:blip r:embed="rId3"/>
          <a:stretch>
            <a:fillRect/>
          </a:stretch>
        </p:blipFill>
        <p:spPr>
          <a:xfrm>
            <a:off x="0" y="1918602"/>
            <a:ext cx="12415234" cy="3087456"/>
          </a:xfrm>
          <a:prstGeom prst="rect">
            <a:avLst/>
          </a:prstGeom>
        </p:spPr>
      </p:pic>
    </p:spTree>
    <p:extLst>
      <p:ext uri="{BB962C8B-B14F-4D97-AF65-F5344CB8AC3E}">
        <p14:creationId xmlns:p14="http://schemas.microsoft.com/office/powerpoint/2010/main" val="356388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、实现最简单的粒子群算法</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1524570" y="1504976"/>
            <a:ext cx="8443677" cy="4195453"/>
          </a:xfrm>
          <a:prstGeom prst="rect">
            <a:avLst/>
          </a:prstGeom>
        </p:spPr>
      </p:pic>
      <p:pic>
        <p:nvPicPr>
          <p:cNvPr id="6" name="图片 5"/>
          <p:cNvPicPr>
            <a:picLocks noChangeAspect="1"/>
          </p:cNvPicPr>
          <p:nvPr/>
        </p:nvPicPr>
        <p:blipFill>
          <a:blip r:embed="rId4"/>
          <a:stretch>
            <a:fillRect/>
          </a:stretch>
        </p:blipFill>
        <p:spPr>
          <a:xfrm>
            <a:off x="9161023" y="4690905"/>
            <a:ext cx="1000000" cy="1009524"/>
          </a:xfrm>
          <a:prstGeom prst="rect">
            <a:avLst/>
          </a:prstGeom>
        </p:spPr>
      </p:pic>
    </p:spTree>
    <p:extLst>
      <p:ext uri="{BB962C8B-B14F-4D97-AF65-F5344CB8AC3E}">
        <p14:creationId xmlns:p14="http://schemas.microsoft.com/office/powerpoint/2010/main" val="243827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438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20000"/>
              </a:spcBef>
              <a:buClr>
                <a:schemeClr val="folHlink"/>
              </a:buClr>
              <a:buSzPct val="60000"/>
              <a:buFont typeface="Wingdings" panose="05000000000000000000" pitchFamily="2" charset="2"/>
              <a:buNone/>
            </a:pPr>
            <a:r>
              <a:rPr lang="da-DK" altLang="zh-CN" sz="3200">
                <a:latin typeface="Tahoma" panose="020B0604030504040204" pitchFamily="34" charset="0"/>
                <a:ea typeface="宋体" panose="02010600030101010101" pitchFamily="2" charset="-122"/>
              </a:rPr>
              <a:t>  </a:t>
            </a:r>
            <a:endParaRPr lang="en-US" altLang="zh-CN" sz="3200">
              <a:latin typeface="Tahoma" panose="020B0604030504040204" pitchFamily="34" charset="0"/>
              <a:ea typeface="宋体" panose="02010600030101010101" pitchFamily="2" charset="-122"/>
            </a:endParaRPr>
          </a:p>
        </p:txBody>
      </p:sp>
      <p:grpSp>
        <p:nvGrpSpPr>
          <p:cNvPr id="12291" name="Group 4"/>
          <p:cNvGrpSpPr>
            <a:grpSpLocks/>
          </p:cNvGrpSpPr>
          <p:nvPr/>
        </p:nvGrpSpPr>
        <p:grpSpPr bwMode="auto">
          <a:xfrm>
            <a:off x="3352800" y="2362200"/>
            <a:ext cx="5257800" cy="3946525"/>
            <a:chOff x="1104" y="1306"/>
            <a:chExt cx="3312" cy="2486"/>
          </a:xfrm>
        </p:grpSpPr>
        <p:sp>
          <p:nvSpPr>
            <p:cNvPr id="12340" name="Rectangle 5"/>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nvGrpSpPr>
            <p:cNvPr id="12341" name="Group 6"/>
            <p:cNvGrpSpPr>
              <a:grpSpLocks/>
            </p:cNvGrpSpPr>
            <p:nvPr/>
          </p:nvGrpSpPr>
          <p:grpSpPr bwMode="auto">
            <a:xfrm>
              <a:off x="3646" y="2450"/>
              <a:ext cx="530" cy="584"/>
              <a:chOff x="3646" y="2450"/>
              <a:chExt cx="530" cy="584"/>
            </a:xfrm>
          </p:grpSpPr>
          <p:sp>
            <p:nvSpPr>
              <p:cNvPr id="12359" name="Oval 7"/>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60" name="Oval 8"/>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61" name="Oval 9"/>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62" name="Oval 10"/>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sp>
          <p:nvSpPr>
            <p:cNvPr id="12342" name="Line 11"/>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3" name="Line 12"/>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4" name="Text Box 13"/>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da-DK" altLang="da-DK">
                  <a:latin typeface="Times" panose="02020603050405020304" pitchFamily="18" charset="0"/>
                  <a:ea typeface="宋体" panose="02010600030101010101" pitchFamily="2" charset="-122"/>
                </a:rPr>
                <a:t>x</a:t>
              </a:r>
              <a:endParaRPr lang="en-US" altLang="da-DK">
                <a:latin typeface="Times" panose="02020603050405020304" pitchFamily="18" charset="0"/>
                <a:ea typeface="宋体" panose="02010600030101010101" pitchFamily="2" charset="-122"/>
              </a:endParaRPr>
            </a:p>
          </p:txBody>
        </p:sp>
        <p:sp>
          <p:nvSpPr>
            <p:cNvPr id="12345" name="Text Box 14"/>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da-DK" altLang="da-DK">
                  <a:latin typeface="Times" panose="02020603050405020304" pitchFamily="18" charset="0"/>
                  <a:ea typeface="宋体" panose="02010600030101010101" pitchFamily="2" charset="-122"/>
                </a:rPr>
                <a:t>y</a:t>
              </a:r>
              <a:endParaRPr lang="en-US" altLang="da-DK">
                <a:latin typeface="Times" panose="02020603050405020304" pitchFamily="18" charset="0"/>
                <a:ea typeface="宋体" panose="02010600030101010101" pitchFamily="2" charset="-122"/>
              </a:endParaRPr>
            </a:p>
          </p:txBody>
        </p:sp>
        <p:grpSp>
          <p:nvGrpSpPr>
            <p:cNvPr id="12346" name="Group 15"/>
            <p:cNvGrpSpPr>
              <a:grpSpLocks/>
            </p:cNvGrpSpPr>
            <p:nvPr/>
          </p:nvGrpSpPr>
          <p:grpSpPr bwMode="auto">
            <a:xfrm>
              <a:off x="3264" y="1546"/>
              <a:ext cx="336" cy="288"/>
              <a:chOff x="3264" y="1546"/>
              <a:chExt cx="336" cy="288"/>
            </a:xfrm>
          </p:grpSpPr>
          <p:sp>
            <p:nvSpPr>
              <p:cNvPr id="12357" name="Oval 16"/>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58" name="Oval 17"/>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nvGrpSpPr>
            <p:cNvPr id="12347" name="Group 18"/>
            <p:cNvGrpSpPr>
              <a:grpSpLocks/>
            </p:cNvGrpSpPr>
            <p:nvPr/>
          </p:nvGrpSpPr>
          <p:grpSpPr bwMode="auto">
            <a:xfrm>
              <a:off x="1525" y="2635"/>
              <a:ext cx="2495" cy="807"/>
              <a:chOff x="1525" y="2635"/>
              <a:chExt cx="2495" cy="807"/>
            </a:xfrm>
          </p:grpSpPr>
          <p:sp>
            <p:nvSpPr>
              <p:cNvPr id="12354" name="Freeform 19"/>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5" name="Freeform 20"/>
              <p:cNvSpPr>
                <a:spLocks/>
              </p:cNvSpPr>
              <p:nvPr/>
            </p:nvSpPr>
            <p:spPr bwMode="auto">
              <a:xfrm>
                <a:off x="1621" y="2835"/>
                <a:ext cx="2123" cy="484"/>
              </a:xfrm>
              <a:custGeom>
                <a:avLst/>
                <a:gdLst>
                  <a:gd name="T0" fmla="*/ 125 w 2495"/>
                  <a:gd name="T1" fmla="*/ 127 h 807"/>
                  <a:gd name="T2" fmla="*/ 510 w 2495"/>
                  <a:gd name="T3" fmla="*/ 169 h 807"/>
                  <a:gd name="T4" fmla="*/ 924 w 2495"/>
                  <a:gd name="T5" fmla="*/ 158 h 807"/>
                  <a:gd name="T6" fmla="*/ 1249 w 2495"/>
                  <a:gd name="T7" fmla="*/ 138 h 807"/>
                  <a:gd name="T8" fmla="*/ 1430 w 2495"/>
                  <a:gd name="T9" fmla="*/ 149 h 807"/>
                  <a:gd name="T10" fmla="*/ 1517 w 2495"/>
                  <a:gd name="T11" fmla="*/ 125 h 807"/>
                  <a:gd name="T12" fmla="*/ 1508 w 2495"/>
                  <a:gd name="T13" fmla="*/ 107 h 807"/>
                  <a:gd name="T14" fmla="*/ 1338 w 2495"/>
                  <a:gd name="T15" fmla="*/ 91 h 807"/>
                  <a:gd name="T16" fmla="*/ 1231 w 2495"/>
                  <a:gd name="T17" fmla="*/ 53 h 807"/>
                  <a:gd name="T18" fmla="*/ 1102 w 2495"/>
                  <a:gd name="T19" fmla="*/ 23 h 807"/>
                  <a:gd name="T20" fmla="*/ 932 w 2495"/>
                  <a:gd name="T21" fmla="*/ 30 h 807"/>
                  <a:gd name="T22" fmla="*/ 706 w 2495"/>
                  <a:gd name="T23" fmla="*/ 58 h 807"/>
                  <a:gd name="T24" fmla="*/ 361 w 2495"/>
                  <a:gd name="T25" fmla="*/ 58 h 807"/>
                  <a:gd name="T26" fmla="*/ 241 w 2495"/>
                  <a:gd name="T27" fmla="*/ 17 h 807"/>
                  <a:gd name="T28" fmla="*/ 107 w 2495"/>
                  <a:gd name="T29" fmla="*/ 4 h 807"/>
                  <a:gd name="T30" fmla="*/ 20 w 2495"/>
                  <a:gd name="T31" fmla="*/ 41 h 807"/>
                  <a:gd name="T32" fmla="*/ 7 w 2495"/>
                  <a:gd name="T33" fmla="*/ 103 h 807"/>
                  <a:gd name="T34" fmla="*/ 56 w 2495"/>
                  <a:gd name="T35" fmla="*/ 116 h 807"/>
                  <a:gd name="T36" fmla="*/ 125 w 2495"/>
                  <a:gd name="T37" fmla="*/ 127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56" name="Freeform 21"/>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48" name="Group 22"/>
            <p:cNvGrpSpPr>
              <a:grpSpLocks/>
            </p:cNvGrpSpPr>
            <p:nvPr/>
          </p:nvGrpSpPr>
          <p:grpSpPr bwMode="auto">
            <a:xfrm>
              <a:off x="1968" y="2026"/>
              <a:ext cx="1150" cy="756"/>
              <a:chOff x="1968" y="2026"/>
              <a:chExt cx="1150" cy="756"/>
            </a:xfrm>
          </p:grpSpPr>
          <p:sp>
            <p:nvSpPr>
              <p:cNvPr id="12349" name="Oval 23"/>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50" name="Oval 24"/>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51" name="Oval 25"/>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52" name="Oval 26"/>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53" name="Oval 27"/>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grpSp>
        <p:nvGrpSpPr>
          <p:cNvPr id="12292" name="Group 28"/>
          <p:cNvGrpSpPr>
            <a:grpSpLocks/>
          </p:cNvGrpSpPr>
          <p:nvPr/>
        </p:nvGrpSpPr>
        <p:grpSpPr bwMode="auto">
          <a:xfrm rot="3213349">
            <a:off x="4831557" y="3291681"/>
            <a:ext cx="182562" cy="212725"/>
            <a:chOff x="1968" y="1700"/>
            <a:chExt cx="115" cy="134"/>
          </a:xfrm>
        </p:grpSpPr>
        <p:sp>
          <p:nvSpPr>
            <p:cNvPr id="12338" name="Oval 29"/>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39" name="Line 30"/>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3" name="Group 31"/>
          <p:cNvGrpSpPr>
            <a:grpSpLocks/>
          </p:cNvGrpSpPr>
          <p:nvPr/>
        </p:nvGrpSpPr>
        <p:grpSpPr bwMode="auto">
          <a:xfrm rot="-5400000">
            <a:off x="5257800" y="3608388"/>
            <a:ext cx="220663" cy="153987"/>
            <a:chOff x="2357" y="1977"/>
            <a:chExt cx="139" cy="97"/>
          </a:xfrm>
        </p:grpSpPr>
        <p:sp>
          <p:nvSpPr>
            <p:cNvPr id="12336" name="Oval 32"/>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37" name="Line 33"/>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4" name="Group 34"/>
          <p:cNvGrpSpPr>
            <a:grpSpLocks/>
          </p:cNvGrpSpPr>
          <p:nvPr/>
        </p:nvGrpSpPr>
        <p:grpSpPr bwMode="auto">
          <a:xfrm rot="-6338860">
            <a:off x="6414294" y="3555206"/>
            <a:ext cx="149225" cy="176213"/>
            <a:chOff x="3074" y="1819"/>
            <a:chExt cx="94" cy="111"/>
          </a:xfrm>
        </p:grpSpPr>
        <p:sp>
          <p:nvSpPr>
            <p:cNvPr id="12334" name="Oval 35"/>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35" name="Line 36"/>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5" name="Group 37"/>
          <p:cNvGrpSpPr>
            <a:grpSpLocks/>
          </p:cNvGrpSpPr>
          <p:nvPr/>
        </p:nvGrpSpPr>
        <p:grpSpPr bwMode="auto">
          <a:xfrm rot="-4860905">
            <a:off x="4724401" y="4800600"/>
            <a:ext cx="152400" cy="149225"/>
            <a:chOff x="2016" y="2602"/>
            <a:chExt cx="96" cy="94"/>
          </a:xfrm>
        </p:grpSpPr>
        <p:sp>
          <p:nvSpPr>
            <p:cNvPr id="12332" name="Oval 38"/>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33" name="Line 39"/>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6" name="Group 40"/>
          <p:cNvGrpSpPr>
            <a:grpSpLocks/>
          </p:cNvGrpSpPr>
          <p:nvPr/>
        </p:nvGrpSpPr>
        <p:grpSpPr bwMode="auto">
          <a:xfrm rot="-4637146">
            <a:off x="5409406" y="5164932"/>
            <a:ext cx="115887" cy="190500"/>
            <a:chOff x="2471" y="3010"/>
            <a:chExt cx="73" cy="120"/>
          </a:xfrm>
        </p:grpSpPr>
        <p:sp>
          <p:nvSpPr>
            <p:cNvPr id="12330" name="Oval 41"/>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31" name="Line 42"/>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7" name="Group 43"/>
          <p:cNvGrpSpPr>
            <a:grpSpLocks/>
          </p:cNvGrpSpPr>
          <p:nvPr/>
        </p:nvGrpSpPr>
        <p:grpSpPr bwMode="auto">
          <a:xfrm rot="-3601924">
            <a:off x="6779418" y="5244307"/>
            <a:ext cx="93663" cy="241300"/>
            <a:chOff x="3301" y="3026"/>
            <a:chExt cx="59" cy="152"/>
          </a:xfrm>
        </p:grpSpPr>
        <p:sp>
          <p:nvSpPr>
            <p:cNvPr id="12328" name="Oval 44"/>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29" name="Line 45"/>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8" name="Group 46"/>
          <p:cNvGrpSpPr>
            <a:grpSpLocks/>
          </p:cNvGrpSpPr>
          <p:nvPr/>
        </p:nvGrpSpPr>
        <p:grpSpPr bwMode="auto">
          <a:xfrm rot="-5141385">
            <a:off x="7150894" y="4455319"/>
            <a:ext cx="215900" cy="112712"/>
            <a:chOff x="3408" y="2506"/>
            <a:chExt cx="136" cy="71"/>
          </a:xfrm>
        </p:grpSpPr>
        <p:sp>
          <p:nvSpPr>
            <p:cNvPr id="12326" name="Oval 47"/>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27" name="Line 48"/>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9" name="Group 49"/>
          <p:cNvGrpSpPr>
            <a:grpSpLocks/>
          </p:cNvGrpSpPr>
          <p:nvPr/>
        </p:nvGrpSpPr>
        <p:grpSpPr bwMode="auto">
          <a:xfrm rot="5754738">
            <a:off x="7612063" y="3379787"/>
            <a:ext cx="203200" cy="117475"/>
            <a:chOff x="3696" y="1760"/>
            <a:chExt cx="128" cy="74"/>
          </a:xfrm>
        </p:grpSpPr>
        <p:sp>
          <p:nvSpPr>
            <p:cNvPr id="12324" name="Oval 50"/>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25" name="Line 51"/>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0" name="Group 52"/>
          <p:cNvGrpSpPr>
            <a:grpSpLocks/>
          </p:cNvGrpSpPr>
          <p:nvPr/>
        </p:nvGrpSpPr>
        <p:grpSpPr bwMode="auto">
          <a:xfrm rot="-2393774">
            <a:off x="6934200" y="5470525"/>
            <a:ext cx="149225" cy="176213"/>
            <a:chOff x="3410" y="3211"/>
            <a:chExt cx="94" cy="111"/>
          </a:xfrm>
        </p:grpSpPr>
        <p:sp>
          <p:nvSpPr>
            <p:cNvPr id="12322" name="Oval 53"/>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23" name="Line 54"/>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1" name="Group 55"/>
          <p:cNvGrpSpPr>
            <a:grpSpLocks/>
          </p:cNvGrpSpPr>
          <p:nvPr/>
        </p:nvGrpSpPr>
        <p:grpSpPr bwMode="auto">
          <a:xfrm rot="6102081">
            <a:off x="4693444" y="5522119"/>
            <a:ext cx="149225" cy="176213"/>
            <a:chOff x="1682" y="3537"/>
            <a:chExt cx="94" cy="111"/>
          </a:xfrm>
        </p:grpSpPr>
        <p:sp>
          <p:nvSpPr>
            <p:cNvPr id="12320" name="Oval 56"/>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21" name="Line 57"/>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02" name="Group 58"/>
          <p:cNvGrpSpPr>
            <a:grpSpLocks/>
          </p:cNvGrpSpPr>
          <p:nvPr/>
        </p:nvGrpSpPr>
        <p:grpSpPr bwMode="auto">
          <a:xfrm>
            <a:off x="6172200" y="4149725"/>
            <a:ext cx="76200" cy="254000"/>
            <a:chOff x="2880" y="2266"/>
            <a:chExt cx="48" cy="160"/>
          </a:xfrm>
        </p:grpSpPr>
        <p:sp>
          <p:nvSpPr>
            <p:cNvPr id="12318" name="Oval 59"/>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19" name="Line 60"/>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303" name="Line 61"/>
          <p:cNvSpPr>
            <a:spLocks noChangeShapeType="1"/>
          </p:cNvSpPr>
          <p:nvPr/>
        </p:nvSpPr>
        <p:spPr bwMode="auto">
          <a:xfrm flipH="1">
            <a:off x="3810000" y="5789613"/>
            <a:ext cx="228600" cy="747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4" name="Text Box 62"/>
          <p:cNvSpPr txBox="1">
            <a:spLocks noChangeArrowheads="1"/>
          </p:cNvSpPr>
          <p:nvPr/>
        </p:nvSpPr>
        <p:spPr bwMode="auto">
          <a:xfrm>
            <a:off x="3044825" y="6491288"/>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gn="ctr">
              <a:lnSpc>
                <a:spcPct val="100000"/>
              </a:lnSpc>
              <a:spcBef>
                <a:spcPct val="0"/>
              </a:spcBef>
              <a:buClrTx/>
              <a:buSzTx/>
              <a:buFont typeface="Arial" panose="020B0604020202020204" pitchFamily="34" charset="0"/>
              <a:buNone/>
            </a:pPr>
            <a:r>
              <a:rPr lang="zh-CN" altLang="en-US">
                <a:latin typeface="Tahoma" panose="020B0604030504040204" pitchFamily="34" charset="0"/>
                <a:ea typeface="宋体" panose="02010600030101010101" pitchFamily="2" charset="-122"/>
              </a:rPr>
              <a:t>搜索空间</a:t>
            </a:r>
            <a:endParaRPr lang="en-US" altLang="da-DK" b="1">
              <a:latin typeface="Times" panose="02020603050405020304" pitchFamily="18" charset="0"/>
              <a:ea typeface="宋体" panose="02010600030101010101" pitchFamily="2" charset="-122"/>
            </a:endParaRPr>
          </a:p>
        </p:txBody>
      </p:sp>
      <p:grpSp>
        <p:nvGrpSpPr>
          <p:cNvPr id="12305" name="Group 63"/>
          <p:cNvGrpSpPr>
            <a:grpSpLocks/>
          </p:cNvGrpSpPr>
          <p:nvPr/>
        </p:nvGrpSpPr>
        <p:grpSpPr bwMode="auto">
          <a:xfrm>
            <a:off x="8991600" y="3505200"/>
            <a:ext cx="1955800" cy="2109788"/>
            <a:chOff x="4692" y="2715"/>
            <a:chExt cx="1232" cy="1329"/>
          </a:xfrm>
        </p:grpSpPr>
        <p:sp>
          <p:nvSpPr>
            <p:cNvPr id="12307" name="Rectangle 64"/>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08" name="Rectangle 65"/>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09" name="Rectangle 66"/>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10" name="Rectangle 67"/>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11" name="Rectangle 68"/>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12" name="Rectangle 69"/>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13" name="Rectangle 70"/>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2314" name="Text Box 71"/>
            <p:cNvSpPr txBox="1">
              <a:spLocks noChangeArrowheads="1"/>
            </p:cNvSpPr>
            <p:nvPr/>
          </p:nvSpPr>
          <p:spPr bwMode="auto">
            <a:xfrm>
              <a:off x="4692" y="3753"/>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适应度</a:t>
              </a:r>
              <a:endParaRPr lang="en-US" altLang="da-DK">
                <a:latin typeface="Times" panose="02020603050405020304" pitchFamily="18" charset="0"/>
                <a:ea typeface="宋体" panose="02010600030101010101" pitchFamily="2" charset="-122"/>
              </a:endParaRPr>
            </a:p>
          </p:txBody>
        </p:sp>
        <p:sp>
          <p:nvSpPr>
            <p:cNvPr id="12315" name="Text Box 72"/>
            <p:cNvSpPr txBox="1">
              <a:spLocks noChangeArrowheads="1"/>
            </p:cNvSpPr>
            <p:nvPr/>
          </p:nvSpPr>
          <p:spPr bwMode="auto">
            <a:xfrm>
              <a:off x="5222" y="35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最大值</a:t>
              </a:r>
              <a:endParaRPr lang="en-US" altLang="da-DK">
                <a:latin typeface="Times" panose="02020603050405020304" pitchFamily="18" charset="0"/>
                <a:ea typeface="宋体" panose="02010600030101010101" pitchFamily="2" charset="-122"/>
              </a:endParaRPr>
            </a:p>
          </p:txBody>
        </p:sp>
        <p:sp>
          <p:nvSpPr>
            <p:cNvPr id="12316" name="Text Box 73"/>
            <p:cNvSpPr txBox="1">
              <a:spLocks noChangeArrowheads="1"/>
            </p:cNvSpPr>
            <p:nvPr/>
          </p:nvSpPr>
          <p:spPr bwMode="auto">
            <a:xfrm>
              <a:off x="5226" y="2715"/>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最小值</a:t>
              </a:r>
              <a:endParaRPr lang="en-US" altLang="da-DK">
                <a:latin typeface="Times" panose="02020603050405020304" pitchFamily="18" charset="0"/>
                <a:ea typeface="宋体" panose="02010600030101010101" pitchFamily="2" charset="-122"/>
              </a:endParaRPr>
            </a:p>
          </p:txBody>
        </p:sp>
        <p:sp>
          <p:nvSpPr>
            <p:cNvPr id="12317" name="Line 74"/>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 name="Rectangle 2"/>
          <p:cNvSpPr txBox="1">
            <a:spLocks noChangeArrowheads="1"/>
          </p:cNvSpPr>
          <p:nvPr/>
        </p:nvSpPr>
        <p:spPr bwMode="auto">
          <a:xfrm>
            <a:off x="2827338" y="3667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sz="3600" kern="0" dirty="0">
                <a:solidFill>
                  <a:schemeClr val="tx1"/>
                </a:solidFill>
                <a:latin typeface="+mn-ea"/>
                <a:ea typeface="+mn-ea"/>
              </a:rPr>
              <a:t>算法演示</a:t>
            </a:r>
            <a:endParaRPr lang="en-US" altLang="zh-CN" sz="3600" kern="0" dirty="0">
              <a:solidFill>
                <a:schemeClr val="tx1"/>
              </a:solidFill>
              <a:latin typeface="+mn-ea"/>
              <a:ea typeface="+mn-ea"/>
            </a:endParaRPr>
          </a:p>
        </p:txBody>
      </p:sp>
    </p:spTree>
    <p:extLst>
      <p:ext uri="{BB962C8B-B14F-4D97-AF65-F5344CB8AC3E}">
        <p14:creationId xmlns:p14="http://schemas.microsoft.com/office/powerpoint/2010/main" val="474849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3"/>
          <p:cNvGrpSpPr>
            <a:grpSpLocks/>
          </p:cNvGrpSpPr>
          <p:nvPr/>
        </p:nvGrpSpPr>
        <p:grpSpPr bwMode="auto">
          <a:xfrm>
            <a:off x="3352800" y="2362200"/>
            <a:ext cx="5257800" cy="3946525"/>
            <a:chOff x="1104" y="1306"/>
            <a:chExt cx="3312" cy="2486"/>
          </a:xfrm>
        </p:grpSpPr>
        <p:sp>
          <p:nvSpPr>
            <p:cNvPr id="13363"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nvGrpSpPr>
            <p:cNvPr id="13364" name="Group 5"/>
            <p:cNvGrpSpPr>
              <a:grpSpLocks/>
            </p:cNvGrpSpPr>
            <p:nvPr/>
          </p:nvGrpSpPr>
          <p:grpSpPr bwMode="auto">
            <a:xfrm>
              <a:off x="3646" y="2450"/>
              <a:ext cx="530" cy="584"/>
              <a:chOff x="3646" y="2450"/>
              <a:chExt cx="530" cy="584"/>
            </a:xfrm>
          </p:grpSpPr>
          <p:sp>
            <p:nvSpPr>
              <p:cNvPr id="13382"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83"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84"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85"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sp>
          <p:nvSpPr>
            <p:cNvPr id="13365"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6"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7"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en-US" altLang="da-DK">
                  <a:latin typeface="Times" panose="02020603050405020304" pitchFamily="18" charset="0"/>
                  <a:ea typeface="宋体" panose="02010600030101010101" pitchFamily="2" charset="-122"/>
                </a:rPr>
                <a:t>x</a:t>
              </a:r>
            </a:p>
          </p:txBody>
        </p:sp>
        <p:sp>
          <p:nvSpPr>
            <p:cNvPr id="13368"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da-DK" altLang="da-DK">
                  <a:latin typeface="Times" panose="02020603050405020304" pitchFamily="18" charset="0"/>
                  <a:ea typeface="宋体" panose="02010600030101010101" pitchFamily="2" charset="-122"/>
                </a:rPr>
                <a:t>y</a:t>
              </a:r>
              <a:endParaRPr lang="en-US" altLang="da-DK">
                <a:latin typeface="Times" panose="02020603050405020304" pitchFamily="18" charset="0"/>
                <a:ea typeface="宋体" panose="02010600030101010101" pitchFamily="2" charset="-122"/>
              </a:endParaRPr>
            </a:p>
          </p:txBody>
        </p:sp>
        <p:grpSp>
          <p:nvGrpSpPr>
            <p:cNvPr id="13369" name="Group 14"/>
            <p:cNvGrpSpPr>
              <a:grpSpLocks/>
            </p:cNvGrpSpPr>
            <p:nvPr/>
          </p:nvGrpSpPr>
          <p:grpSpPr bwMode="auto">
            <a:xfrm>
              <a:off x="3264" y="1546"/>
              <a:ext cx="336" cy="288"/>
              <a:chOff x="3264" y="1546"/>
              <a:chExt cx="336" cy="288"/>
            </a:xfrm>
          </p:grpSpPr>
          <p:sp>
            <p:nvSpPr>
              <p:cNvPr id="13380"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81"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nvGrpSpPr>
            <p:cNvPr id="13370" name="Group 17"/>
            <p:cNvGrpSpPr>
              <a:grpSpLocks/>
            </p:cNvGrpSpPr>
            <p:nvPr/>
          </p:nvGrpSpPr>
          <p:grpSpPr bwMode="auto">
            <a:xfrm>
              <a:off x="1525" y="2635"/>
              <a:ext cx="2495" cy="807"/>
              <a:chOff x="1525" y="2635"/>
              <a:chExt cx="2495" cy="807"/>
            </a:xfrm>
          </p:grpSpPr>
          <p:sp>
            <p:nvSpPr>
              <p:cNvPr id="13377"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8" name="Freeform 19"/>
              <p:cNvSpPr>
                <a:spLocks/>
              </p:cNvSpPr>
              <p:nvPr/>
            </p:nvSpPr>
            <p:spPr bwMode="auto">
              <a:xfrm>
                <a:off x="1621" y="2835"/>
                <a:ext cx="2123" cy="484"/>
              </a:xfrm>
              <a:custGeom>
                <a:avLst/>
                <a:gdLst>
                  <a:gd name="T0" fmla="*/ 125 w 2495"/>
                  <a:gd name="T1" fmla="*/ 127 h 807"/>
                  <a:gd name="T2" fmla="*/ 510 w 2495"/>
                  <a:gd name="T3" fmla="*/ 169 h 807"/>
                  <a:gd name="T4" fmla="*/ 924 w 2495"/>
                  <a:gd name="T5" fmla="*/ 158 h 807"/>
                  <a:gd name="T6" fmla="*/ 1249 w 2495"/>
                  <a:gd name="T7" fmla="*/ 138 h 807"/>
                  <a:gd name="T8" fmla="*/ 1430 w 2495"/>
                  <a:gd name="T9" fmla="*/ 149 h 807"/>
                  <a:gd name="T10" fmla="*/ 1517 w 2495"/>
                  <a:gd name="T11" fmla="*/ 125 h 807"/>
                  <a:gd name="T12" fmla="*/ 1508 w 2495"/>
                  <a:gd name="T13" fmla="*/ 107 h 807"/>
                  <a:gd name="T14" fmla="*/ 1338 w 2495"/>
                  <a:gd name="T15" fmla="*/ 91 h 807"/>
                  <a:gd name="T16" fmla="*/ 1231 w 2495"/>
                  <a:gd name="T17" fmla="*/ 53 h 807"/>
                  <a:gd name="T18" fmla="*/ 1102 w 2495"/>
                  <a:gd name="T19" fmla="*/ 23 h 807"/>
                  <a:gd name="T20" fmla="*/ 932 w 2495"/>
                  <a:gd name="T21" fmla="*/ 30 h 807"/>
                  <a:gd name="T22" fmla="*/ 706 w 2495"/>
                  <a:gd name="T23" fmla="*/ 58 h 807"/>
                  <a:gd name="T24" fmla="*/ 361 w 2495"/>
                  <a:gd name="T25" fmla="*/ 58 h 807"/>
                  <a:gd name="T26" fmla="*/ 241 w 2495"/>
                  <a:gd name="T27" fmla="*/ 17 h 807"/>
                  <a:gd name="T28" fmla="*/ 107 w 2495"/>
                  <a:gd name="T29" fmla="*/ 4 h 807"/>
                  <a:gd name="T30" fmla="*/ 20 w 2495"/>
                  <a:gd name="T31" fmla="*/ 41 h 807"/>
                  <a:gd name="T32" fmla="*/ 7 w 2495"/>
                  <a:gd name="T33" fmla="*/ 103 h 807"/>
                  <a:gd name="T34" fmla="*/ 56 w 2495"/>
                  <a:gd name="T35" fmla="*/ 116 h 807"/>
                  <a:gd name="T36" fmla="*/ 125 w 2495"/>
                  <a:gd name="T37" fmla="*/ 127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79"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71" name="Group 21"/>
            <p:cNvGrpSpPr>
              <a:grpSpLocks/>
            </p:cNvGrpSpPr>
            <p:nvPr/>
          </p:nvGrpSpPr>
          <p:grpSpPr bwMode="auto">
            <a:xfrm>
              <a:off x="1968" y="2026"/>
              <a:ext cx="1150" cy="756"/>
              <a:chOff x="1968" y="2026"/>
              <a:chExt cx="1150" cy="756"/>
            </a:xfrm>
          </p:grpSpPr>
          <p:sp>
            <p:nvSpPr>
              <p:cNvPr id="13372"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73"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74"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75"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76"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grpSp>
        <p:nvGrpSpPr>
          <p:cNvPr id="13315" name="Group 27"/>
          <p:cNvGrpSpPr>
            <a:grpSpLocks/>
          </p:cNvGrpSpPr>
          <p:nvPr/>
        </p:nvGrpSpPr>
        <p:grpSpPr bwMode="auto">
          <a:xfrm rot="6098621">
            <a:off x="4983956" y="3321844"/>
            <a:ext cx="182563" cy="212725"/>
            <a:chOff x="1968" y="1700"/>
            <a:chExt cx="115" cy="134"/>
          </a:xfrm>
        </p:grpSpPr>
        <p:sp>
          <p:nvSpPr>
            <p:cNvPr id="13361"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62"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16" name="Group 30"/>
          <p:cNvGrpSpPr>
            <a:grpSpLocks/>
          </p:cNvGrpSpPr>
          <p:nvPr/>
        </p:nvGrpSpPr>
        <p:grpSpPr bwMode="auto">
          <a:xfrm rot="-9513354">
            <a:off x="5113338" y="3746500"/>
            <a:ext cx="220662" cy="153988"/>
            <a:chOff x="2357" y="1977"/>
            <a:chExt cx="139" cy="97"/>
          </a:xfrm>
        </p:grpSpPr>
        <p:sp>
          <p:nvSpPr>
            <p:cNvPr id="13359"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60"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17" name="Group 33"/>
          <p:cNvGrpSpPr>
            <a:grpSpLocks/>
          </p:cNvGrpSpPr>
          <p:nvPr/>
        </p:nvGrpSpPr>
        <p:grpSpPr bwMode="auto">
          <a:xfrm rot="-7560005">
            <a:off x="6185694" y="3585369"/>
            <a:ext cx="149225" cy="176213"/>
            <a:chOff x="3074" y="1819"/>
            <a:chExt cx="94" cy="111"/>
          </a:xfrm>
        </p:grpSpPr>
        <p:sp>
          <p:nvSpPr>
            <p:cNvPr id="13357"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58"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18" name="Group 36"/>
          <p:cNvGrpSpPr>
            <a:grpSpLocks/>
          </p:cNvGrpSpPr>
          <p:nvPr/>
        </p:nvGrpSpPr>
        <p:grpSpPr bwMode="auto">
          <a:xfrm rot="-4860905">
            <a:off x="4802188" y="4816475"/>
            <a:ext cx="152400" cy="149225"/>
            <a:chOff x="2016" y="2602"/>
            <a:chExt cx="96" cy="94"/>
          </a:xfrm>
        </p:grpSpPr>
        <p:sp>
          <p:nvSpPr>
            <p:cNvPr id="13355"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56"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19" name="Group 39"/>
          <p:cNvGrpSpPr>
            <a:grpSpLocks/>
          </p:cNvGrpSpPr>
          <p:nvPr/>
        </p:nvGrpSpPr>
        <p:grpSpPr bwMode="auto">
          <a:xfrm rot="10206680">
            <a:off x="5294313" y="5157788"/>
            <a:ext cx="115887" cy="190500"/>
            <a:chOff x="2471" y="3010"/>
            <a:chExt cx="73" cy="120"/>
          </a:xfrm>
        </p:grpSpPr>
        <p:sp>
          <p:nvSpPr>
            <p:cNvPr id="13353"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54"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0" name="Group 42"/>
          <p:cNvGrpSpPr>
            <a:grpSpLocks/>
          </p:cNvGrpSpPr>
          <p:nvPr/>
        </p:nvGrpSpPr>
        <p:grpSpPr bwMode="auto">
          <a:xfrm rot="-4422056">
            <a:off x="6474618" y="5104607"/>
            <a:ext cx="93663" cy="241300"/>
            <a:chOff x="3301" y="3026"/>
            <a:chExt cx="59" cy="152"/>
          </a:xfrm>
        </p:grpSpPr>
        <p:sp>
          <p:nvSpPr>
            <p:cNvPr id="13351"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52"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1" name="Group 45"/>
          <p:cNvGrpSpPr>
            <a:grpSpLocks/>
          </p:cNvGrpSpPr>
          <p:nvPr/>
        </p:nvGrpSpPr>
        <p:grpSpPr bwMode="auto">
          <a:xfrm rot="9841660">
            <a:off x="7086600" y="4179888"/>
            <a:ext cx="215900" cy="112712"/>
            <a:chOff x="3408" y="2506"/>
            <a:chExt cx="136" cy="71"/>
          </a:xfrm>
        </p:grpSpPr>
        <p:sp>
          <p:nvSpPr>
            <p:cNvPr id="13349"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50"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2" name="Group 48"/>
          <p:cNvGrpSpPr>
            <a:grpSpLocks/>
          </p:cNvGrpSpPr>
          <p:nvPr/>
        </p:nvGrpSpPr>
        <p:grpSpPr bwMode="auto">
          <a:xfrm rot="10354694">
            <a:off x="7467600" y="3478213"/>
            <a:ext cx="203200" cy="117475"/>
            <a:chOff x="3696" y="1760"/>
            <a:chExt cx="128" cy="74"/>
          </a:xfrm>
        </p:grpSpPr>
        <p:sp>
          <p:nvSpPr>
            <p:cNvPr id="13347"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48"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3" name="Group 51"/>
          <p:cNvGrpSpPr>
            <a:grpSpLocks/>
          </p:cNvGrpSpPr>
          <p:nvPr/>
        </p:nvGrpSpPr>
        <p:grpSpPr bwMode="auto">
          <a:xfrm rot="-2891512">
            <a:off x="6628606" y="5272882"/>
            <a:ext cx="149225" cy="176212"/>
            <a:chOff x="3410" y="3211"/>
            <a:chExt cx="94" cy="111"/>
          </a:xfrm>
        </p:grpSpPr>
        <p:sp>
          <p:nvSpPr>
            <p:cNvPr id="13345"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46"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4" name="Group 54"/>
          <p:cNvGrpSpPr>
            <a:grpSpLocks/>
          </p:cNvGrpSpPr>
          <p:nvPr/>
        </p:nvGrpSpPr>
        <p:grpSpPr bwMode="auto">
          <a:xfrm rot="7509791">
            <a:off x="4790281" y="5258595"/>
            <a:ext cx="149225" cy="176212"/>
            <a:chOff x="1682" y="3537"/>
            <a:chExt cx="94" cy="111"/>
          </a:xfrm>
        </p:grpSpPr>
        <p:sp>
          <p:nvSpPr>
            <p:cNvPr id="13343"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44"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5" name="Group 57"/>
          <p:cNvGrpSpPr>
            <a:grpSpLocks/>
          </p:cNvGrpSpPr>
          <p:nvPr/>
        </p:nvGrpSpPr>
        <p:grpSpPr bwMode="auto">
          <a:xfrm>
            <a:off x="6096000" y="4179888"/>
            <a:ext cx="76200" cy="254000"/>
            <a:chOff x="2880" y="2266"/>
            <a:chExt cx="48" cy="160"/>
          </a:xfrm>
        </p:grpSpPr>
        <p:sp>
          <p:nvSpPr>
            <p:cNvPr id="13341"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42"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26" name="Group 60"/>
          <p:cNvGrpSpPr>
            <a:grpSpLocks/>
          </p:cNvGrpSpPr>
          <p:nvPr/>
        </p:nvGrpSpPr>
        <p:grpSpPr bwMode="auto">
          <a:xfrm>
            <a:off x="8991600" y="3505200"/>
            <a:ext cx="1955800" cy="2109788"/>
            <a:chOff x="4692" y="2715"/>
            <a:chExt cx="1232" cy="1329"/>
          </a:xfrm>
        </p:grpSpPr>
        <p:sp>
          <p:nvSpPr>
            <p:cNvPr id="13330"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31"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32"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33"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34"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35"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36"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3337" name="Text Box 68"/>
            <p:cNvSpPr txBox="1">
              <a:spLocks noChangeArrowheads="1"/>
            </p:cNvSpPr>
            <p:nvPr/>
          </p:nvSpPr>
          <p:spPr bwMode="auto">
            <a:xfrm>
              <a:off x="4692" y="3753"/>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适应度</a:t>
              </a:r>
              <a:endParaRPr lang="en-US" altLang="da-DK">
                <a:latin typeface="Times" panose="02020603050405020304" pitchFamily="18" charset="0"/>
                <a:ea typeface="宋体" panose="02010600030101010101" pitchFamily="2" charset="-122"/>
              </a:endParaRPr>
            </a:p>
          </p:txBody>
        </p:sp>
        <p:sp>
          <p:nvSpPr>
            <p:cNvPr id="13338" name="Text Box 69"/>
            <p:cNvSpPr txBox="1">
              <a:spLocks noChangeArrowheads="1"/>
            </p:cNvSpPr>
            <p:nvPr/>
          </p:nvSpPr>
          <p:spPr bwMode="auto">
            <a:xfrm>
              <a:off x="5222" y="35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最大值</a:t>
              </a:r>
              <a:endParaRPr lang="en-US" altLang="da-DK">
                <a:latin typeface="Times" panose="02020603050405020304" pitchFamily="18" charset="0"/>
                <a:ea typeface="宋体" panose="02010600030101010101" pitchFamily="2" charset="-122"/>
              </a:endParaRPr>
            </a:p>
          </p:txBody>
        </p:sp>
        <p:sp>
          <p:nvSpPr>
            <p:cNvPr id="13339" name="Text Box 70"/>
            <p:cNvSpPr txBox="1">
              <a:spLocks noChangeArrowheads="1"/>
            </p:cNvSpPr>
            <p:nvPr/>
          </p:nvSpPr>
          <p:spPr bwMode="auto">
            <a:xfrm>
              <a:off x="5226" y="2715"/>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最小值</a:t>
              </a:r>
              <a:endParaRPr lang="en-US" altLang="da-DK">
                <a:latin typeface="Times" panose="02020603050405020304" pitchFamily="18" charset="0"/>
                <a:ea typeface="宋体" panose="02010600030101010101" pitchFamily="2" charset="-122"/>
              </a:endParaRPr>
            </a:p>
          </p:txBody>
        </p:sp>
        <p:sp>
          <p:nvSpPr>
            <p:cNvPr id="13340"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7" name="Line 72"/>
          <p:cNvSpPr>
            <a:spLocks noChangeShapeType="1"/>
          </p:cNvSpPr>
          <p:nvPr/>
        </p:nvSpPr>
        <p:spPr bwMode="auto">
          <a:xfrm flipH="1">
            <a:off x="3810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Text Box 73"/>
          <p:cNvSpPr txBox="1">
            <a:spLocks noChangeArrowheads="1"/>
          </p:cNvSpPr>
          <p:nvPr/>
        </p:nvSpPr>
        <p:spPr bwMode="auto">
          <a:xfrm>
            <a:off x="3048000" y="6491288"/>
            <a:ext cx="14097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gn="ctr">
              <a:lnSpc>
                <a:spcPct val="100000"/>
              </a:lnSpc>
              <a:spcBef>
                <a:spcPct val="0"/>
              </a:spcBef>
              <a:buClrTx/>
              <a:buSzTx/>
              <a:buFont typeface="Arial" panose="020B0604020202020204" pitchFamily="34" charset="0"/>
              <a:buNone/>
            </a:pPr>
            <a:r>
              <a:rPr lang="zh-CN" altLang="en-US">
                <a:latin typeface="Tahoma" panose="020B0604030504040204" pitchFamily="34" charset="0"/>
                <a:ea typeface="宋体" panose="02010600030101010101" pitchFamily="2" charset="-122"/>
              </a:rPr>
              <a:t>搜索空间</a:t>
            </a:r>
            <a:endParaRPr lang="en-US" altLang="da-DK" b="1">
              <a:latin typeface="Times" panose="02020603050405020304" pitchFamily="18" charset="0"/>
              <a:ea typeface="宋体" panose="02010600030101010101" pitchFamily="2" charset="-122"/>
            </a:endParaRPr>
          </a:p>
        </p:txBody>
      </p:sp>
      <p:sp>
        <p:nvSpPr>
          <p:cNvPr id="74" name="Rectangle 2"/>
          <p:cNvSpPr txBox="1">
            <a:spLocks noChangeArrowheads="1"/>
          </p:cNvSpPr>
          <p:nvPr/>
        </p:nvSpPr>
        <p:spPr bwMode="auto">
          <a:xfrm>
            <a:off x="2827338" y="3667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sz="3600" kern="0" dirty="0">
                <a:solidFill>
                  <a:schemeClr val="tx1"/>
                </a:solidFill>
                <a:latin typeface="+mn-ea"/>
                <a:ea typeface="+mn-ea"/>
              </a:rPr>
              <a:t>算法演示</a:t>
            </a:r>
            <a:endParaRPr lang="en-US" altLang="zh-CN" sz="3600" kern="0" dirty="0">
              <a:solidFill>
                <a:schemeClr val="tx1"/>
              </a:solidFill>
              <a:latin typeface="+mn-ea"/>
              <a:ea typeface="+mn-ea"/>
            </a:endParaRPr>
          </a:p>
        </p:txBody>
      </p:sp>
    </p:spTree>
    <p:extLst>
      <p:ext uri="{BB962C8B-B14F-4D97-AF65-F5344CB8AC3E}">
        <p14:creationId xmlns:p14="http://schemas.microsoft.com/office/powerpoint/2010/main" val="1908373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3"/>
          <p:cNvGrpSpPr>
            <a:grpSpLocks/>
          </p:cNvGrpSpPr>
          <p:nvPr/>
        </p:nvGrpSpPr>
        <p:grpSpPr bwMode="auto">
          <a:xfrm>
            <a:off x="3352800" y="2362200"/>
            <a:ext cx="5257800" cy="3946525"/>
            <a:chOff x="1104" y="1306"/>
            <a:chExt cx="3312" cy="2486"/>
          </a:xfrm>
        </p:grpSpPr>
        <p:sp>
          <p:nvSpPr>
            <p:cNvPr id="14387"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nvGrpSpPr>
            <p:cNvPr id="14388" name="Group 5"/>
            <p:cNvGrpSpPr>
              <a:grpSpLocks/>
            </p:cNvGrpSpPr>
            <p:nvPr/>
          </p:nvGrpSpPr>
          <p:grpSpPr bwMode="auto">
            <a:xfrm>
              <a:off x="3646" y="2450"/>
              <a:ext cx="530" cy="584"/>
              <a:chOff x="3646" y="2450"/>
              <a:chExt cx="530" cy="584"/>
            </a:xfrm>
          </p:grpSpPr>
          <p:sp>
            <p:nvSpPr>
              <p:cNvPr id="14406"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407"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408"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409"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sp>
          <p:nvSpPr>
            <p:cNvPr id="14389"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0"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91"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en-US" altLang="da-DK">
                  <a:latin typeface="Times" panose="02020603050405020304" pitchFamily="18" charset="0"/>
                  <a:ea typeface="宋体" panose="02010600030101010101" pitchFamily="2" charset="-122"/>
                </a:rPr>
                <a:t>x</a:t>
              </a:r>
            </a:p>
          </p:txBody>
        </p:sp>
        <p:sp>
          <p:nvSpPr>
            <p:cNvPr id="14392"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da-DK" altLang="da-DK">
                  <a:latin typeface="Times" panose="02020603050405020304" pitchFamily="18" charset="0"/>
                  <a:ea typeface="宋体" panose="02010600030101010101" pitchFamily="2" charset="-122"/>
                </a:rPr>
                <a:t>y</a:t>
              </a:r>
              <a:endParaRPr lang="en-US" altLang="da-DK">
                <a:latin typeface="Times" panose="02020603050405020304" pitchFamily="18" charset="0"/>
                <a:ea typeface="宋体" panose="02010600030101010101" pitchFamily="2" charset="-122"/>
              </a:endParaRPr>
            </a:p>
          </p:txBody>
        </p:sp>
        <p:grpSp>
          <p:nvGrpSpPr>
            <p:cNvPr id="14393" name="Group 14"/>
            <p:cNvGrpSpPr>
              <a:grpSpLocks/>
            </p:cNvGrpSpPr>
            <p:nvPr/>
          </p:nvGrpSpPr>
          <p:grpSpPr bwMode="auto">
            <a:xfrm>
              <a:off x="3264" y="1546"/>
              <a:ext cx="336" cy="288"/>
              <a:chOff x="3264" y="1546"/>
              <a:chExt cx="336" cy="288"/>
            </a:xfrm>
          </p:grpSpPr>
          <p:sp>
            <p:nvSpPr>
              <p:cNvPr id="14404"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405"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nvGrpSpPr>
            <p:cNvPr id="14394" name="Group 17"/>
            <p:cNvGrpSpPr>
              <a:grpSpLocks/>
            </p:cNvGrpSpPr>
            <p:nvPr/>
          </p:nvGrpSpPr>
          <p:grpSpPr bwMode="auto">
            <a:xfrm>
              <a:off x="1525" y="2635"/>
              <a:ext cx="2495" cy="807"/>
              <a:chOff x="1525" y="2635"/>
              <a:chExt cx="2495" cy="807"/>
            </a:xfrm>
          </p:grpSpPr>
          <p:sp>
            <p:nvSpPr>
              <p:cNvPr id="14401"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2" name="Freeform 19"/>
              <p:cNvSpPr>
                <a:spLocks/>
              </p:cNvSpPr>
              <p:nvPr/>
            </p:nvSpPr>
            <p:spPr bwMode="auto">
              <a:xfrm>
                <a:off x="1621" y="2835"/>
                <a:ext cx="2123" cy="484"/>
              </a:xfrm>
              <a:custGeom>
                <a:avLst/>
                <a:gdLst>
                  <a:gd name="T0" fmla="*/ 125 w 2495"/>
                  <a:gd name="T1" fmla="*/ 127 h 807"/>
                  <a:gd name="T2" fmla="*/ 510 w 2495"/>
                  <a:gd name="T3" fmla="*/ 169 h 807"/>
                  <a:gd name="T4" fmla="*/ 924 w 2495"/>
                  <a:gd name="T5" fmla="*/ 158 h 807"/>
                  <a:gd name="T6" fmla="*/ 1249 w 2495"/>
                  <a:gd name="T7" fmla="*/ 138 h 807"/>
                  <a:gd name="T8" fmla="*/ 1430 w 2495"/>
                  <a:gd name="T9" fmla="*/ 149 h 807"/>
                  <a:gd name="T10" fmla="*/ 1517 w 2495"/>
                  <a:gd name="T11" fmla="*/ 125 h 807"/>
                  <a:gd name="T12" fmla="*/ 1508 w 2495"/>
                  <a:gd name="T13" fmla="*/ 107 h 807"/>
                  <a:gd name="T14" fmla="*/ 1338 w 2495"/>
                  <a:gd name="T15" fmla="*/ 91 h 807"/>
                  <a:gd name="T16" fmla="*/ 1231 w 2495"/>
                  <a:gd name="T17" fmla="*/ 53 h 807"/>
                  <a:gd name="T18" fmla="*/ 1102 w 2495"/>
                  <a:gd name="T19" fmla="*/ 23 h 807"/>
                  <a:gd name="T20" fmla="*/ 932 w 2495"/>
                  <a:gd name="T21" fmla="*/ 30 h 807"/>
                  <a:gd name="T22" fmla="*/ 706 w 2495"/>
                  <a:gd name="T23" fmla="*/ 58 h 807"/>
                  <a:gd name="T24" fmla="*/ 361 w 2495"/>
                  <a:gd name="T25" fmla="*/ 58 h 807"/>
                  <a:gd name="T26" fmla="*/ 241 w 2495"/>
                  <a:gd name="T27" fmla="*/ 17 h 807"/>
                  <a:gd name="T28" fmla="*/ 107 w 2495"/>
                  <a:gd name="T29" fmla="*/ 4 h 807"/>
                  <a:gd name="T30" fmla="*/ 20 w 2495"/>
                  <a:gd name="T31" fmla="*/ 41 h 807"/>
                  <a:gd name="T32" fmla="*/ 7 w 2495"/>
                  <a:gd name="T33" fmla="*/ 103 h 807"/>
                  <a:gd name="T34" fmla="*/ 56 w 2495"/>
                  <a:gd name="T35" fmla="*/ 116 h 807"/>
                  <a:gd name="T36" fmla="*/ 125 w 2495"/>
                  <a:gd name="T37" fmla="*/ 127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03"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95" name="Group 21"/>
            <p:cNvGrpSpPr>
              <a:grpSpLocks/>
            </p:cNvGrpSpPr>
            <p:nvPr/>
          </p:nvGrpSpPr>
          <p:grpSpPr bwMode="auto">
            <a:xfrm>
              <a:off x="1968" y="2026"/>
              <a:ext cx="1150" cy="756"/>
              <a:chOff x="1968" y="2026"/>
              <a:chExt cx="1150" cy="756"/>
            </a:xfrm>
          </p:grpSpPr>
          <p:sp>
            <p:nvSpPr>
              <p:cNvPr id="14396"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97"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98"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99"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400"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grpSp>
        <p:nvGrpSpPr>
          <p:cNvPr id="14339" name="Group 27"/>
          <p:cNvGrpSpPr>
            <a:grpSpLocks/>
          </p:cNvGrpSpPr>
          <p:nvPr/>
        </p:nvGrpSpPr>
        <p:grpSpPr bwMode="auto">
          <a:xfrm rot="6098621">
            <a:off x="5593556" y="3626644"/>
            <a:ext cx="182563" cy="212725"/>
            <a:chOff x="1968" y="1700"/>
            <a:chExt cx="115" cy="134"/>
          </a:xfrm>
        </p:grpSpPr>
        <p:sp>
          <p:nvSpPr>
            <p:cNvPr id="14385"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86"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0" name="Group 30"/>
          <p:cNvGrpSpPr>
            <a:grpSpLocks/>
          </p:cNvGrpSpPr>
          <p:nvPr/>
        </p:nvGrpSpPr>
        <p:grpSpPr bwMode="auto">
          <a:xfrm rot="-9513354">
            <a:off x="5570538" y="3898900"/>
            <a:ext cx="220662" cy="153988"/>
            <a:chOff x="2357" y="1977"/>
            <a:chExt cx="139" cy="97"/>
          </a:xfrm>
        </p:grpSpPr>
        <p:sp>
          <p:nvSpPr>
            <p:cNvPr id="14383"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84"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1" name="Group 33"/>
          <p:cNvGrpSpPr>
            <a:grpSpLocks/>
          </p:cNvGrpSpPr>
          <p:nvPr/>
        </p:nvGrpSpPr>
        <p:grpSpPr bwMode="auto">
          <a:xfrm rot="-7560005">
            <a:off x="6490494" y="3890169"/>
            <a:ext cx="149225" cy="176213"/>
            <a:chOff x="3074" y="1819"/>
            <a:chExt cx="94" cy="111"/>
          </a:xfrm>
        </p:grpSpPr>
        <p:sp>
          <p:nvSpPr>
            <p:cNvPr id="14381"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82"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2" name="Group 36"/>
          <p:cNvGrpSpPr>
            <a:grpSpLocks/>
          </p:cNvGrpSpPr>
          <p:nvPr/>
        </p:nvGrpSpPr>
        <p:grpSpPr bwMode="auto">
          <a:xfrm rot="-6025803">
            <a:off x="5335588" y="5045075"/>
            <a:ext cx="152400" cy="149225"/>
            <a:chOff x="2016" y="2602"/>
            <a:chExt cx="96" cy="94"/>
          </a:xfrm>
        </p:grpSpPr>
        <p:sp>
          <p:nvSpPr>
            <p:cNvPr id="14379"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80"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3" name="Group 39"/>
          <p:cNvGrpSpPr>
            <a:grpSpLocks/>
          </p:cNvGrpSpPr>
          <p:nvPr/>
        </p:nvGrpSpPr>
        <p:grpSpPr bwMode="auto">
          <a:xfrm rot="10206680">
            <a:off x="5827713" y="5272088"/>
            <a:ext cx="115887" cy="190500"/>
            <a:chOff x="2471" y="3010"/>
            <a:chExt cx="73" cy="120"/>
          </a:xfrm>
        </p:grpSpPr>
        <p:sp>
          <p:nvSpPr>
            <p:cNvPr id="14377"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78"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4" name="Group 42"/>
          <p:cNvGrpSpPr>
            <a:grpSpLocks/>
          </p:cNvGrpSpPr>
          <p:nvPr/>
        </p:nvGrpSpPr>
        <p:grpSpPr bwMode="auto">
          <a:xfrm rot="-4832018">
            <a:off x="6474618" y="5104607"/>
            <a:ext cx="93663" cy="241300"/>
            <a:chOff x="3301" y="3026"/>
            <a:chExt cx="59" cy="152"/>
          </a:xfrm>
        </p:grpSpPr>
        <p:sp>
          <p:nvSpPr>
            <p:cNvPr id="14375"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76"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5" name="Group 45"/>
          <p:cNvGrpSpPr>
            <a:grpSpLocks/>
          </p:cNvGrpSpPr>
          <p:nvPr/>
        </p:nvGrpSpPr>
        <p:grpSpPr bwMode="auto">
          <a:xfrm rot="8132747">
            <a:off x="7010400" y="4179888"/>
            <a:ext cx="215900" cy="112712"/>
            <a:chOff x="3408" y="2506"/>
            <a:chExt cx="136" cy="71"/>
          </a:xfrm>
        </p:grpSpPr>
        <p:sp>
          <p:nvSpPr>
            <p:cNvPr id="14373"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74"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6" name="Group 48"/>
          <p:cNvGrpSpPr>
            <a:grpSpLocks/>
          </p:cNvGrpSpPr>
          <p:nvPr/>
        </p:nvGrpSpPr>
        <p:grpSpPr bwMode="auto">
          <a:xfrm rot="10354694">
            <a:off x="7315200" y="3900488"/>
            <a:ext cx="203200" cy="117475"/>
            <a:chOff x="3696" y="1760"/>
            <a:chExt cx="128" cy="74"/>
          </a:xfrm>
        </p:grpSpPr>
        <p:sp>
          <p:nvSpPr>
            <p:cNvPr id="14371"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72"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7" name="Group 51"/>
          <p:cNvGrpSpPr>
            <a:grpSpLocks/>
          </p:cNvGrpSpPr>
          <p:nvPr/>
        </p:nvGrpSpPr>
        <p:grpSpPr bwMode="auto">
          <a:xfrm rot="-2891512">
            <a:off x="6490494" y="5272881"/>
            <a:ext cx="149225" cy="176213"/>
            <a:chOff x="3410" y="3211"/>
            <a:chExt cx="94" cy="111"/>
          </a:xfrm>
        </p:grpSpPr>
        <p:sp>
          <p:nvSpPr>
            <p:cNvPr id="14369"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70"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8" name="Group 54"/>
          <p:cNvGrpSpPr>
            <a:grpSpLocks/>
          </p:cNvGrpSpPr>
          <p:nvPr/>
        </p:nvGrpSpPr>
        <p:grpSpPr bwMode="auto">
          <a:xfrm rot="8385136">
            <a:off x="5400675" y="5260975"/>
            <a:ext cx="149225" cy="176213"/>
            <a:chOff x="1682" y="3537"/>
            <a:chExt cx="94" cy="111"/>
          </a:xfrm>
        </p:grpSpPr>
        <p:sp>
          <p:nvSpPr>
            <p:cNvPr id="14367"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68"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9" name="Group 57"/>
          <p:cNvGrpSpPr>
            <a:grpSpLocks/>
          </p:cNvGrpSpPr>
          <p:nvPr/>
        </p:nvGrpSpPr>
        <p:grpSpPr bwMode="auto">
          <a:xfrm>
            <a:off x="6400800" y="4281488"/>
            <a:ext cx="76200" cy="254000"/>
            <a:chOff x="2880" y="2266"/>
            <a:chExt cx="48" cy="160"/>
          </a:xfrm>
        </p:grpSpPr>
        <p:sp>
          <p:nvSpPr>
            <p:cNvPr id="14365"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66"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50" name="Group 60"/>
          <p:cNvGrpSpPr>
            <a:grpSpLocks/>
          </p:cNvGrpSpPr>
          <p:nvPr/>
        </p:nvGrpSpPr>
        <p:grpSpPr bwMode="auto">
          <a:xfrm>
            <a:off x="8991600" y="3505200"/>
            <a:ext cx="1955800" cy="2109788"/>
            <a:chOff x="4692" y="2715"/>
            <a:chExt cx="1232" cy="1329"/>
          </a:xfrm>
        </p:grpSpPr>
        <p:sp>
          <p:nvSpPr>
            <p:cNvPr id="14354"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55"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56"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57"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58"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59"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60"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4361" name="Text Box 68"/>
            <p:cNvSpPr txBox="1">
              <a:spLocks noChangeArrowheads="1"/>
            </p:cNvSpPr>
            <p:nvPr/>
          </p:nvSpPr>
          <p:spPr bwMode="auto">
            <a:xfrm>
              <a:off x="4692" y="3753"/>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适应度</a:t>
              </a:r>
              <a:endParaRPr lang="en-US" altLang="da-DK">
                <a:latin typeface="Times" panose="02020603050405020304" pitchFamily="18" charset="0"/>
                <a:ea typeface="宋体" panose="02010600030101010101" pitchFamily="2" charset="-122"/>
              </a:endParaRPr>
            </a:p>
          </p:txBody>
        </p:sp>
        <p:sp>
          <p:nvSpPr>
            <p:cNvPr id="14362" name="Text Box 69"/>
            <p:cNvSpPr txBox="1">
              <a:spLocks noChangeArrowheads="1"/>
            </p:cNvSpPr>
            <p:nvPr/>
          </p:nvSpPr>
          <p:spPr bwMode="auto">
            <a:xfrm>
              <a:off x="5222" y="35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最大值</a:t>
              </a:r>
              <a:endParaRPr lang="en-US" altLang="da-DK">
                <a:latin typeface="Times" panose="02020603050405020304" pitchFamily="18" charset="0"/>
                <a:ea typeface="宋体" panose="02010600030101010101" pitchFamily="2" charset="-122"/>
              </a:endParaRPr>
            </a:p>
          </p:txBody>
        </p:sp>
        <p:sp>
          <p:nvSpPr>
            <p:cNvPr id="14363" name="Text Box 70"/>
            <p:cNvSpPr txBox="1">
              <a:spLocks noChangeArrowheads="1"/>
            </p:cNvSpPr>
            <p:nvPr/>
          </p:nvSpPr>
          <p:spPr bwMode="auto">
            <a:xfrm>
              <a:off x="5226" y="2715"/>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最小值</a:t>
              </a:r>
              <a:endParaRPr lang="en-US" altLang="da-DK">
                <a:latin typeface="Times" panose="02020603050405020304" pitchFamily="18" charset="0"/>
                <a:ea typeface="宋体" panose="02010600030101010101" pitchFamily="2" charset="-122"/>
              </a:endParaRPr>
            </a:p>
          </p:txBody>
        </p:sp>
        <p:sp>
          <p:nvSpPr>
            <p:cNvPr id="14364"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51" name="Line 72"/>
          <p:cNvSpPr>
            <a:spLocks noChangeShapeType="1"/>
          </p:cNvSpPr>
          <p:nvPr/>
        </p:nvSpPr>
        <p:spPr bwMode="auto">
          <a:xfrm flipH="1">
            <a:off x="3810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Text Box 73"/>
          <p:cNvSpPr txBox="1">
            <a:spLocks noChangeArrowheads="1"/>
          </p:cNvSpPr>
          <p:nvPr/>
        </p:nvSpPr>
        <p:spPr bwMode="auto">
          <a:xfrm>
            <a:off x="3044825" y="6491288"/>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gn="ctr">
              <a:lnSpc>
                <a:spcPct val="100000"/>
              </a:lnSpc>
              <a:spcBef>
                <a:spcPct val="0"/>
              </a:spcBef>
              <a:buClrTx/>
              <a:buSzTx/>
              <a:buFont typeface="Arial" panose="020B0604020202020204" pitchFamily="34" charset="0"/>
              <a:buNone/>
            </a:pPr>
            <a:r>
              <a:rPr lang="zh-CN" altLang="en-US">
                <a:latin typeface="Tahoma" panose="020B0604030504040204" pitchFamily="34" charset="0"/>
                <a:ea typeface="宋体" panose="02010600030101010101" pitchFamily="2" charset="-122"/>
              </a:rPr>
              <a:t>搜索空间</a:t>
            </a:r>
            <a:endParaRPr lang="en-US" altLang="da-DK" b="1">
              <a:latin typeface="Times" panose="02020603050405020304" pitchFamily="18" charset="0"/>
              <a:ea typeface="宋体" panose="02010600030101010101" pitchFamily="2" charset="-122"/>
            </a:endParaRPr>
          </a:p>
        </p:txBody>
      </p:sp>
      <p:sp>
        <p:nvSpPr>
          <p:cNvPr id="74" name="Rectangle 2"/>
          <p:cNvSpPr txBox="1">
            <a:spLocks noChangeArrowheads="1"/>
          </p:cNvSpPr>
          <p:nvPr/>
        </p:nvSpPr>
        <p:spPr bwMode="auto">
          <a:xfrm>
            <a:off x="2827338" y="3667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sz="3600" kern="0" dirty="0">
                <a:solidFill>
                  <a:schemeClr val="tx1"/>
                </a:solidFill>
                <a:latin typeface="+mn-ea"/>
                <a:ea typeface="+mn-ea"/>
              </a:rPr>
              <a:t>算法演示</a:t>
            </a:r>
            <a:endParaRPr lang="en-US" altLang="zh-CN" sz="3600" kern="0" dirty="0">
              <a:solidFill>
                <a:schemeClr val="tx1"/>
              </a:solidFill>
              <a:latin typeface="+mn-ea"/>
              <a:ea typeface="+mn-ea"/>
            </a:endParaRPr>
          </a:p>
        </p:txBody>
      </p:sp>
    </p:spTree>
    <p:extLst>
      <p:ext uri="{BB962C8B-B14F-4D97-AF65-F5344CB8AC3E}">
        <p14:creationId xmlns:p14="http://schemas.microsoft.com/office/powerpoint/2010/main" val="2745256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3"/>
          <p:cNvGrpSpPr>
            <a:grpSpLocks/>
          </p:cNvGrpSpPr>
          <p:nvPr/>
        </p:nvGrpSpPr>
        <p:grpSpPr bwMode="auto">
          <a:xfrm>
            <a:off x="3352800" y="2362200"/>
            <a:ext cx="5257800" cy="3946525"/>
            <a:chOff x="1104" y="1306"/>
            <a:chExt cx="3312" cy="2486"/>
          </a:xfrm>
        </p:grpSpPr>
        <p:sp>
          <p:nvSpPr>
            <p:cNvPr id="15411" name="Rectangle 4"/>
            <p:cNvSpPr>
              <a:spLocks noChangeArrowheads="1"/>
            </p:cNvSpPr>
            <p:nvPr/>
          </p:nvSpPr>
          <p:spPr bwMode="auto">
            <a:xfrm>
              <a:off x="1440" y="1450"/>
              <a:ext cx="2832" cy="20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nvGrpSpPr>
            <p:cNvPr id="15412" name="Group 5"/>
            <p:cNvGrpSpPr>
              <a:grpSpLocks/>
            </p:cNvGrpSpPr>
            <p:nvPr/>
          </p:nvGrpSpPr>
          <p:grpSpPr bwMode="auto">
            <a:xfrm>
              <a:off x="3646" y="2450"/>
              <a:ext cx="530" cy="584"/>
              <a:chOff x="3646" y="2450"/>
              <a:chExt cx="530" cy="584"/>
            </a:xfrm>
          </p:grpSpPr>
          <p:sp>
            <p:nvSpPr>
              <p:cNvPr id="15430" name="Oval 6"/>
              <p:cNvSpPr>
                <a:spLocks noChangeArrowheads="1"/>
              </p:cNvSpPr>
              <p:nvPr/>
            </p:nvSpPr>
            <p:spPr bwMode="auto">
              <a:xfrm>
                <a:off x="3646" y="2450"/>
                <a:ext cx="530" cy="584"/>
              </a:xfrm>
              <a:prstGeom prst="ellipse">
                <a:avLst/>
              </a:prstGeom>
              <a:solidFill>
                <a:srgbClr val="FF9999"/>
              </a:solidFill>
              <a:ln>
                <a:noFill/>
              </a:ln>
              <a:effectLst/>
              <a:extLst>
                <a:ext uri="{91240B29-F687-4F45-9708-019B960494DF}">
                  <a14:hiddenLine xmlns:a14="http://schemas.microsoft.com/office/drawing/2010/main" w="9525">
                    <a:solidFill>
                      <a:srgbClr val="FF7C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31" name="Oval 7"/>
              <p:cNvSpPr>
                <a:spLocks noChangeArrowheads="1"/>
              </p:cNvSpPr>
              <p:nvPr/>
            </p:nvSpPr>
            <p:spPr bwMode="auto">
              <a:xfrm>
                <a:off x="3742" y="2546"/>
                <a:ext cx="358" cy="390"/>
              </a:xfrm>
              <a:prstGeom prst="ellipse">
                <a:avLst/>
              </a:prstGeom>
              <a:solidFill>
                <a:srgbClr val="FF7C80"/>
              </a:solidFill>
              <a:ln>
                <a:noFill/>
              </a:ln>
              <a:effectLst/>
              <a:extLst>
                <a:ext uri="{91240B29-F687-4F45-9708-019B960494DF}">
                  <a14:hiddenLine xmlns:a14="http://schemas.microsoft.com/office/drawing/2010/main" w="9525">
                    <a:solidFill>
                      <a:srgbClr val="FF505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32" name="Oval 8"/>
              <p:cNvSpPr>
                <a:spLocks noChangeArrowheads="1"/>
              </p:cNvSpPr>
              <p:nvPr/>
            </p:nvSpPr>
            <p:spPr bwMode="auto">
              <a:xfrm>
                <a:off x="3825" y="2633"/>
                <a:ext cx="193" cy="188"/>
              </a:xfrm>
              <a:prstGeom prst="ellipse">
                <a:avLst/>
              </a:prstGeom>
              <a:solidFill>
                <a:srgbClr val="FF505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33" name="Oval 9"/>
              <p:cNvSpPr>
                <a:spLocks noChangeArrowheads="1"/>
              </p:cNvSpPr>
              <p:nvPr/>
            </p:nvSpPr>
            <p:spPr bwMode="auto">
              <a:xfrm>
                <a:off x="3873" y="2662"/>
                <a:ext cx="111" cy="98"/>
              </a:xfrm>
              <a:prstGeom prst="ellipse">
                <a:avLst/>
              </a:prstGeom>
              <a:solidFill>
                <a:srgbClr val="FF0000"/>
              </a:soli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sp>
          <p:nvSpPr>
            <p:cNvPr id="15413" name="Line 10"/>
            <p:cNvSpPr>
              <a:spLocks noChangeShapeType="1"/>
            </p:cNvSpPr>
            <p:nvPr/>
          </p:nvSpPr>
          <p:spPr bwMode="auto">
            <a:xfrm flipV="1">
              <a:off x="1440" y="1306"/>
              <a:ext cx="0" cy="21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4" name="Line 11"/>
            <p:cNvSpPr>
              <a:spLocks noChangeShapeType="1"/>
            </p:cNvSpPr>
            <p:nvPr/>
          </p:nvSpPr>
          <p:spPr bwMode="auto">
            <a:xfrm flipV="1">
              <a:off x="1440" y="3466"/>
              <a:ext cx="29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Text Box 12"/>
            <p:cNvSpPr txBox="1">
              <a:spLocks noChangeArrowheads="1"/>
            </p:cNvSpPr>
            <p:nvPr/>
          </p:nvSpPr>
          <p:spPr bwMode="auto">
            <a:xfrm>
              <a:off x="2796" y="35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en-US" altLang="da-DK">
                  <a:latin typeface="Times" panose="02020603050405020304" pitchFamily="18" charset="0"/>
                  <a:ea typeface="宋体" panose="02010600030101010101" pitchFamily="2" charset="-122"/>
                </a:rPr>
                <a:t>x</a:t>
              </a:r>
            </a:p>
          </p:txBody>
        </p:sp>
        <p:sp>
          <p:nvSpPr>
            <p:cNvPr id="15416" name="Text Box 13"/>
            <p:cNvSpPr txBox="1">
              <a:spLocks noChangeArrowheads="1"/>
            </p:cNvSpPr>
            <p:nvPr/>
          </p:nvSpPr>
          <p:spPr bwMode="auto">
            <a:xfrm>
              <a:off x="1104" y="21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da-DK" altLang="da-DK">
                  <a:latin typeface="Times" panose="02020603050405020304" pitchFamily="18" charset="0"/>
                  <a:ea typeface="宋体" panose="02010600030101010101" pitchFamily="2" charset="-122"/>
                </a:rPr>
                <a:t>y</a:t>
              </a:r>
              <a:endParaRPr lang="en-US" altLang="da-DK">
                <a:latin typeface="Times" panose="02020603050405020304" pitchFamily="18" charset="0"/>
                <a:ea typeface="宋体" panose="02010600030101010101" pitchFamily="2" charset="-122"/>
              </a:endParaRPr>
            </a:p>
          </p:txBody>
        </p:sp>
        <p:grpSp>
          <p:nvGrpSpPr>
            <p:cNvPr id="15417" name="Group 14"/>
            <p:cNvGrpSpPr>
              <a:grpSpLocks/>
            </p:cNvGrpSpPr>
            <p:nvPr/>
          </p:nvGrpSpPr>
          <p:grpSpPr bwMode="auto">
            <a:xfrm>
              <a:off x="3264" y="1546"/>
              <a:ext cx="336" cy="288"/>
              <a:chOff x="3264" y="1546"/>
              <a:chExt cx="336" cy="288"/>
            </a:xfrm>
          </p:grpSpPr>
          <p:sp>
            <p:nvSpPr>
              <p:cNvPr id="15428" name="Oval 15"/>
              <p:cNvSpPr>
                <a:spLocks noChangeArrowheads="1"/>
              </p:cNvSpPr>
              <p:nvPr/>
            </p:nvSpPr>
            <p:spPr bwMode="auto">
              <a:xfrm>
                <a:off x="3264" y="1546"/>
                <a:ext cx="336" cy="288"/>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29" name="Oval 16"/>
              <p:cNvSpPr>
                <a:spLocks noChangeArrowheads="1"/>
              </p:cNvSpPr>
              <p:nvPr/>
            </p:nvSpPr>
            <p:spPr bwMode="auto">
              <a:xfrm>
                <a:off x="3312" y="1594"/>
                <a:ext cx="240" cy="192"/>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nvGrpSpPr>
            <p:cNvPr id="15418" name="Group 17"/>
            <p:cNvGrpSpPr>
              <a:grpSpLocks/>
            </p:cNvGrpSpPr>
            <p:nvPr/>
          </p:nvGrpSpPr>
          <p:grpSpPr bwMode="auto">
            <a:xfrm>
              <a:off x="1525" y="2635"/>
              <a:ext cx="2495" cy="807"/>
              <a:chOff x="1525" y="2635"/>
              <a:chExt cx="2495" cy="807"/>
            </a:xfrm>
          </p:grpSpPr>
          <p:sp>
            <p:nvSpPr>
              <p:cNvPr id="15425" name="Freeform 18"/>
              <p:cNvSpPr>
                <a:spLocks/>
              </p:cNvSpPr>
              <p:nvPr/>
            </p:nvSpPr>
            <p:spPr bwMode="auto">
              <a:xfrm>
                <a:off x="1525" y="2635"/>
                <a:ext cx="2495" cy="807"/>
              </a:xfrm>
              <a:custGeom>
                <a:avLst/>
                <a:gdLst>
                  <a:gd name="T0" fmla="*/ 203 w 2495"/>
                  <a:gd name="T1" fmla="*/ 591 h 807"/>
                  <a:gd name="T2" fmla="*/ 827 w 2495"/>
                  <a:gd name="T3" fmla="*/ 783 h 807"/>
                  <a:gd name="T4" fmla="*/ 1499 w 2495"/>
                  <a:gd name="T5" fmla="*/ 735 h 807"/>
                  <a:gd name="T6" fmla="*/ 2027 w 2495"/>
                  <a:gd name="T7" fmla="*/ 639 h 807"/>
                  <a:gd name="T8" fmla="*/ 2320 w 2495"/>
                  <a:gd name="T9" fmla="*/ 692 h 807"/>
                  <a:gd name="T10" fmla="*/ 2462 w 2495"/>
                  <a:gd name="T11" fmla="*/ 580 h 807"/>
                  <a:gd name="T12" fmla="*/ 2447 w 2495"/>
                  <a:gd name="T13" fmla="*/ 498 h 807"/>
                  <a:gd name="T14" fmla="*/ 2171 w 2495"/>
                  <a:gd name="T15" fmla="*/ 423 h 807"/>
                  <a:gd name="T16" fmla="*/ 1999 w 2495"/>
                  <a:gd name="T17" fmla="*/ 244 h 807"/>
                  <a:gd name="T18" fmla="*/ 1789 w 2495"/>
                  <a:gd name="T19" fmla="*/ 109 h 807"/>
                  <a:gd name="T20" fmla="*/ 1513 w 2495"/>
                  <a:gd name="T21" fmla="*/ 139 h 807"/>
                  <a:gd name="T22" fmla="*/ 1146 w 2495"/>
                  <a:gd name="T23" fmla="*/ 266 h 807"/>
                  <a:gd name="T24" fmla="*/ 585 w 2495"/>
                  <a:gd name="T25" fmla="*/ 266 h 807"/>
                  <a:gd name="T26" fmla="*/ 391 w 2495"/>
                  <a:gd name="T27" fmla="*/ 79 h 807"/>
                  <a:gd name="T28" fmla="*/ 174 w 2495"/>
                  <a:gd name="T29" fmla="*/ 19 h 807"/>
                  <a:gd name="T30" fmla="*/ 32 w 2495"/>
                  <a:gd name="T31" fmla="*/ 191 h 807"/>
                  <a:gd name="T32" fmla="*/ 10 w 2495"/>
                  <a:gd name="T33" fmla="*/ 475 h 807"/>
                  <a:gd name="T34" fmla="*/ 92 w 2495"/>
                  <a:gd name="T35" fmla="*/ 535 h 807"/>
                  <a:gd name="T36" fmla="*/ 203 w 2495"/>
                  <a:gd name="T37" fmla="*/ 591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6" name="Freeform 19"/>
              <p:cNvSpPr>
                <a:spLocks/>
              </p:cNvSpPr>
              <p:nvPr/>
            </p:nvSpPr>
            <p:spPr bwMode="auto">
              <a:xfrm>
                <a:off x="1621" y="2835"/>
                <a:ext cx="2123" cy="484"/>
              </a:xfrm>
              <a:custGeom>
                <a:avLst/>
                <a:gdLst>
                  <a:gd name="T0" fmla="*/ 125 w 2495"/>
                  <a:gd name="T1" fmla="*/ 127 h 807"/>
                  <a:gd name="T2" fmla="*/ 510 w 2495"/>
                  <a:gd name="T3" fmla="*/ 169 h 807"/>
                  <a:gd name="T4" fmla="*/ 924 w 2495"/>
                  <a:gd name="T5" fmla="*/ 158 h 807"/>
                  <a:gd name="T6" fmla="*/ 1249 w 2495"/>
                  <a:gd name="T7" fmla="*/ 138 h 807"/>
                  <a:gd name="T8" fmla="*/ 1430 w 2495"/>
                  <a:gd name="T9" fmla="*/ 149 h 807"/>
                  <a:gd name="T10" fmla="*/ 1517 w 2495"/>
                  <a:gd name="T11" fmla="*/ 125 h 807"/>
                  <a:gd name="T12" fmla="*/ 1508 w 2495"/>
                  <a:gd name="T13" fmla="*/ 107 h 807"/>
                  <a:gd name="T14" fmla="*/ 1338 w 2495"/>
                  <a:gd name="T15" fmla="*/ 91 h 807"/>
                  <a:gd name="T16" fmla="*/ 1231 w 2495"/>
                  <a:gd name="T17" fmla="*/ 53 h 807"/>
                  <a:gd name="T18" fmla="*/ 1102 w 2495"/>
                  <a:gd name="T19" fmla="*/ 23 h 807"/>
                  <a:gd name="T20" fmla="*/ 932 w 2495"/>
                  <a:gd name="T21" fmla="*/ 30 h 807"/>
                  <a:gd name="T22" fmla="*/ 706 w 2495"/>
                  <a:gd name="T23" fmla="*/ 58 h 807"/>
                  <a:gd name="T24" fmla="*/ 361 w 2495"/>
                  <a:gd name="T25" fmla="*/ 58 h 807"/>
                  <a:gd name="T26" fmla="*/ 241 w 2495"/>
                  <a:gd name="T27" fmla="*/ 17 h 807"/>
                  <a:gd name="T28" fmla="*/ 107 w 2495"/>
                  <a:gd name="T29" fmla="*/ 4 h 807"/>
                  <a:gd name="T30" fmla="*/ 20 w 2495"/>
                  <a:gd name="T31" fmla="*/ 41 h 807"/>
                  <a:gd name="T32" fmla="*/ 7 w 2495"/>
                  <a:gd name="T33" fmla="*/ 103 h 807"/>
                  <a:gd name="T34" fmla="*/ 56 w 2495"/>
                  <a:gd name="T35" fmla="*/ 116 h 807"/>
                  <a:gd name="T36" fmla="*/ 125 w 2495"/>
                  <a:gd name="T37" fmla="*/ 127 h 8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95" h="807">
                    <a:moveTo>
                      <a:pt x="203" y="591"/>
                    </a:moveTo>
                    <a:cubicBezTo>
                      <a:pt x="325" y="632"/>
                      <a:pt x="611" y="759"/>
                      <a:pt x="827" y="783"/>
                    </a:cubicBezTo>
                    <a:cubicBezTo>
                      <a:pt x="1043" y="807"/>
                      <a:pt x="1299" y="759"/>
                      <a:pt x="1499" y="735"/>
                    </a:cubicBezTo>
                    <a:cubicBezTo>
                      <a:pt x="1699" y="711"/>
                      <a:pt x="1890" y="646"/>
                      <a:pt x="2027" y="639"/>
                    </a:cubicBezTo>
                    <a:cubicBezTo>
                      <a:pt x="2163" y="631"/>
                      <a:pt x="2247" y="701"/>
                      <a:pt x="2320" y="692"/>
                    </a:cubicBezTo>
                    <a:cubicBezTo>
                      <a:pt x="2392" y="682"/>
                      <a:pt x="2440" y="612"/>
                      <a:pt x="2462" y="580"/>
                    </a:cubicBezTo>
                    <a:cubicBezTo>
                      <a:pt x="2483" y="547"/>
                      <a:pt x="2495" y="524"/>
                      <a:pt x="2447" y="498"/>
                    </a:cubicBezTo>
                    <a:cubicBezTo>
                      <a:pt x="2398" y="471"/>
                      <a:pt x="2245" y="465"/>
                      <a:pt x="2171" y="423"/>
                    </a:cubicBezTo>
                    <a:cubicBezTo>
                      <a:pt x="2096" y="380"/>
                      <a:pt x="2062" y="296"/>
                      <a:pt x="1999" y="244"/>
                    </a:cubicBezTo>
                    <a:cubicBezTo>
                      <a:pt x="1935" y="191"/>
                      <a:pt x="1869" y="126"/>
                      <a:pt x="1789" y="109"/>
                    </a:cubicBezTo>
                    <a:cubicBezTo>
                      <a:pt x="1708" y="91"/>
                      <a:pt x="1619" y="112"/>
                      <a:pt x="1513" y="139"/>
                    </a:cubicBezTo>
                    <a:cubicBezTo>
                      <a:pt x="1406" y="165"/>
                      <a:pt x="1300" y="244"/>
                      <a:pt x="1146" y="266"/>
                    </a:cubicBezTo>
                    <a:cubicBezTo>
                      <a:pt x="991" y="287"/>
                      <a:pt x="710" y="297"/>
                      <a:pt x="585" y="266"/>
                    </a:cubicBezTo>
                    <a:cubicBezTo>
                      <a:pt x="459" y="234"/>
                      <a:pt x="459" y="120"/>
                      <a:pt x="391" y="79"/>
                    </a:cubicBezTo>
                    <a:cubicBezTo>
                      <a:pt x="322" y="37"/>
                      <a:pt x="233" y="0"/>
                      <a:pt x="174" y="19"/>
                    </a:cubicBezTo>
                    <a:cubicBezTo>
                      <a:pt x="114" y="37"/>
                      <a:pt x="59" y="115"/>
                      <a:pt x="32" y="191"/>
                    </a:cubicBezTo>
                    <a:cubicBezTo>
                      <a:pt x="4" y="266"/>
                      <a:pt x="0" y="417"/>
                      <a:pt x="10" y="475"/>
                    </a:cubicBezTo>
                    <a:cubicBezTo>
                      <a:pt x="19" y="532"/>
                      <a:pt x="59" y="515"/>
                      <a:pt x="92" y="535"/>
                    </a:cubicBezTo>
                    <a:cubicBezTo>
                      <a:pt x="124" y="554"/>
                      <a:pt x="80" y="549"/>
                      <a:pt x="203" y="591"/>
                    </a:cubicBezTo>
                    <a:close/>
                  </a:path>
                </a:pathLst>
              </a:custGeom>
              <a:solidFill>
                <a:srgbClr val="FF7C80"/>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7" name="Freeform 20"/>
              <p:cNvSpPr>
                <a:spLocks/>
              </p:cNvSpPr>
              <p:nvPr/>
            </p:nvSpPr>
            <p:spPr bwMode="auto">
              <a:xfrm>
                <a:off x="2144" y="2995"/>
                <a:ext cx="1073" cy="250"/>
              </a:xfrm>
              <a:custGeom>
                <a:avLst/>
                <a:gdLst>
                  <a:gd name="T0" fmla="*/ 71 w 1073"/>
                  <a:gd name="T1" fmla="*/ 220 h 250"/>
                  <a:gd name="T2" fmla="*/ 437 w 1073"/>
                  <a:gd name="T3" fmla="*/ 250 h 250"/>
                  <a:gd name="T4" fmla="*/ 684 w 1073"/>
                  <a:gd name="T5" fmla="*/ 220 h 250"/>
                  <a:gd name="T6" fmla="*/ 968 w 1073"/>
                  <a:gd name="T7" fmla="*/ 190 h 250"/>
                  <a:gd name="T8" fmla="*/ 1036 w 1073"/>
                  <a:gd name="T9" fmla="*/ 153 h 250"/>
                  <a:gd name="T10" fmla="*/ 1073 w 1073"/>
                  <a:gd name="T11" fmla="*/ 93 h 250"/>
                  <a:gd name="T12" fmla="*/ 1036 w 1073"/>
                  <a:gd name="T13" fmla="*/ 33 h 250"/>
                  <a:gd name="T14" fmla="*/ 976 w 1073"/>
                  <a:gd name="T15" fmla="*/ 3 h 250"/>
                  <a:gd name="T16" fmla="*/ 886 w 1073"/>
                  <a:gd name="T17" fmla="*/ 18 h 250"/>
                  <a:gd name="T18" fmla="*/ 804 w 1073"/>
                  <a:gd name="T19" fmla="*/ 41 h 250"/>
                  <a:gd name="T20" fmla="*/ 684 w 1073"/>
                  <a:gd name="T21" fmla="*/ 63 h 250"/>
                  <a:gd name="T22" fmla="*/ 565 w 1073"/>
                  <a:gd name="T23" fmla="*/ 86 h 250"/>
                  <a:gd name="T24" fmla="*/ 445 w 1073"/>
                  <a:gd name="T25" fmla="*/ 93 h 250"/>
                  <a:gd name="T26" fmla="*/ 340 w 1073"/>
                  <a:gd name="T27" fmla="*/ 100 h 250"/>
                  <a:gd name="T28" fmla="*/ 243 w 1073"/>
                  <a:gd name="T29" fmla="*/ 108 h 250"/>
                  <a:gd name="T30" fmla="*/ 79 w 1073"/>
                  <a:gd name="T31" fmla="*/ 100 h 250"/>
                  <a:gd name="T32" fmla="*/ 26 w 1073"/>
                  <a:gd name="T33" fmla="*/ 123 h 250"/>
                  <a:gd name="T34" fmla="*/ 11 w 1073"/>
                  <a:gd name="T35" fmla="*/ 168 h 250"/>
                  <a:gd name="T36" fmla="*/ 71 w 1073"/>
                  <a:gd name="T37" fmla="*/ 220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3" h="250">
                    <a:moveTo>
                      <a:pt x="71" y="220"/>
                    </a:moveTo>
                    <a:cubicBezTo>
                      <a:pt x="141" y="233"/>
                      <a:pt x="335" y="250"/>
                      <a:pt x="437" y="250"/>
                    </a:cubicBezTo>
                    <a:cubicBezTo>
                      <a:pt x="539" y="250"/>
                      <a:pt x="595" y="229"/>
                      <a:pt x="684" y="220"/>
                    </a:cubicBezTo>
                    <a:cubicBezTo>
                      <a:pt x="772" y="210"/>
                      <a:pt x="909" y="201"/>
                      <a:pt x="968" y="190"/>
                    </a:cubicBezTo>
                    <a:cubicBezTo>
                      <a:pt x="1026" y="178"/>
                      <a:pt x="1018" y="169"/>
                      <a:pt x="1036" y="153"/>
                    </a:cubicBezTo>
                    <a:cubicBezTo>
                      <a:pt x="1053" y="136"/>
                      <a:pt x="1073" y="113"/>
                      <a:pt x="1073" y="93"/>
                    </a:cubicBezTo>
                    <a:cubicBezTo>
                      <a:pt x="1073" y="73"/>
                      <a:pt x="1052" y="48"/>
                      <a:pt x="1036" y="33"/>
                    </a:cubicBezTo>
                    <a:cubicBezTo>
                      <a:pt x="1019" y="18"/>
                      <a:pt x="1000" y="5"/>
                      <a:pt x="976" y="3"/>
                    </a:cubicBezTo>
                    <a:cubicBezTo>
                      <a:pt x="951" y="0"/>
                      <a:pt x="914" y="11"/>
                      <a:pt x="886" y="18"/>
                    </a:cubicBezTo>
                    <a:cubicBezTo>
                      <a:pt x="857" y="24"/>
                      <a:pt x="837" y="33"/>
                      <a:pt x="804" y="41"/>
                    </a:cubicBezTo>
                    <a:cubicBezTo>
                      <a:pt x="770" y="48"/>
                      <a:pt x="723" y="55"/>
                      <a:pt x="684" y="63"/>
                    </a:cubicBezTo>
                    <a:cubicBezTo>
                      <a:pt x="644" y="70"/>
                      <a:pt x="604" y="81"/>
                      <a:pt x="565" y="86"/>
                    </a:cubicBezTo>
                    <a:cubicBezTo>
                      <a:pt x="525" y="90"/>
                      <a:pt x="482" y="90"/>
                      <a:pt x="445" y="93"/>
                    </a:cubicBezTo>
                    <a:cubicBezTo>
                      <a:pt x="407" y="95"/>
                      <a:pt x="373" y="97"/>
                      <a:pt x="340" y="100"/>
                    </a:cubicBezTo>
                    <a:cubicBezTo>
                      <a:pt x="306" y="102"/>
                      <a:pt x="286" y="108"/>
                      <a:pt x="243" y="108"/>
                    </a:cubicBezTo>
                    <a:cubicBezTo>
                      <a:pt x="199" y="108"/>
                      <a:pt x="115" y="97"/>
                      <a:pt x="79" y="100"/>
                    </a:cubicBezTo>
                    <a:cubicBezTo>
                      <a:pt x="43" y="102"/>
                      <a:pt x="37" y="111"/>
                      <a:pt x="26" y="123"/>
                    </a:cubicBezTo>
                    <a:cubicBezTo>
                      <a:pt x="14" y="134"/>
                      <a:pt x="6" y="154"/>
                      <a:pt x="11" y="168"/>
                    </a:cubicBezTo>
                    <a:cubicBezTo>
                      <a:pt x="15" y="181"/>
                      <a:pt x="0" y="206"/>
                      <a:pt x="71" y="220"/>
                    </a:cubicBezTo>
                    <a:close/>
                  </a:path>
                </a:pathLst>
              </a:cu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19" name="Group 21"/>
            <p:cNvGrpSpPr>
              <a:grpSpLocks/>
            </p:cNvGrpSpPr>
            <p:nvPr/>
          </p:nvGrpSpPr>
          <p:grpSpPr bwMode="auto">
            <a:xfrm>
              <a:off x="1968" y="2026"/>
              <a:ext cx="1150" cy="756"/>
              <a:chOff x="1968" y="2026"/>
              <a:chExt cx="1150" cy="756"/>
            </a:xfrm>
          </p:grpSpPr>
          <p:sp>
            <p:nvSpPr>
              <p:cNvPr id="15420" name="Oval 22"/>
              <p:cNvSpPr>
                <a:spLocks noChangeArrowheads="1"/>
              </p:cNvSpPr>
              <p:nvPr/>
            </p:nvSpPr>
            <p:spPr bwMode="auto">
              <a:xfrm>
                <a:off x="1968" y="2026"/>
                <a:ext cx="1150" cy="756"/>
              </a:xfrm>
              <a:prstGeom prst="ellipse">
                <a:avLst/>
              </a:prstGeom>
              <a:solidFill>
                <a:srgbClr val="FF9999"/>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21" name="Oval 23"/>
              <p:cNvSpPr>
                <a:spLocks noChangeArrowheads="1"/>
              </p:cNvSpPr>
              <p:nvPr/>
            </p:nvSpPr>
            <p:spPr bwMode="auto">
              <a:xfrm>
                <a:off x="2064" y="2122"/>
                <a:ext cx="1008" cy="576"/>
              </a:xfrm>
              <a:prstGeom prst="ellipse">
                <a:avLst/>
              </a:prstGeom>
              <a:solidFill>
                <a:srgbClr val="FF7C80"/>
              </a:solidFill>
              <a:ln w="952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22" name="Oval 24"/>
              <p:cNvSpPr>
                <a:spLocks noChangeArrowheads="1"/>
              </p:cNvSpPr>
              <p:nvPr/>
            </p:nvSpPr>
            <p:spPr bwMode="auto">
              <a:xfrm>
                <a:off x="2386" y="2317"/>
                <a:ext cx="604" cy="292"/>
              </a:xfrm>
              <a:prstGeom prst="ellipse">
                <a:avLst/>
              </a:prstGeom>
              <a:solidFill>
                <a:srgbClr val="FF505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23" name="Oval 25"/>
              <p:cNvSpPr>
                <a:spLocks noChangeArrowheads="1"/>
              </p:cNvSpPr>
              <p:nvPr/>
            </p:nvSpPr>
            <p:spPr bwMode="auto">
              <a:xfrm>
                <a:off x="2482" y="2359"/>
                <a:ext cx="446" cy="216"/>
              </a:xfrm>
              <a:prstGeom prst="ellipse">
                <a:avLst/>
              </a:prstGeom>
              <a:solidFill>
                <a:srgbClr val="FF0000"/>
              </a:solidFill>
              <a:ln w="9525">
                <a:solidFill>
                  <a:srgbClr val="FF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24" name="Oval 26"/>
              <p:cNvSpPr>
                <a:spLocks noChangeArrowheads="1"/>
              </p:cNvSpPr>
              <p:nvPr/>
            </p:nvSpPr>
            <p:spPr bwMode="auto">
              <a:xfrm>
                <a:off x="2662" y="2410"/>
                <a:ext cx="164" cy="98"/>
              </a:xfrm>
              <a:prstGeom prst="ellipse">
                <a:avLst/>
              </a:prstGeom>
              <a:solidFill>
                <a:srgbClr val="800000"/>
              </a:solidFill>
              <a:ln w="9525">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grpSp>
      </p:grpSp>
      <p:grpSp>
        <p:nvGrpSpPr>
          <p:cNvPr id="15363" name="Group 27"/>
          <p:cNvGrpSpPr>
            <a:grpSpLocks/>
          </p:cNvGrpSpPr>
          <p:nvPr/>
        </p:nvGrpSpPr>
        <p:grpSpPr bwMode="auto">
          <a:xfrm rot="6098621">
            <a:off x="5611020" y="3948906"/>
            <a:ext cx="182562" cy="212725"/>
            <a:chOff x="1968" y="1700"/>
            <a:chExt cx="115" cy="134"/>
          </a:xfrm>
        </p:grpSpPr>
        <p:sp>
          <p:nvSpPr>
            <p:cNvPr id="15409" name="Oval 28"/>
            <p:cNvSpPr>
              <a:spLocks noChangeArrowheads="1"/>
            </p:cNvSpPr>
            <p:nvPr/>
          </p:nvSpPr>
          <p:spPr bwMode="auto">
            <a:xfrm>
              <a:off x="1968"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10" name="Line 29"/>
            <p:cNvSpPr>
              <a:spLocks noChangeShapeType="1"/>
            </p:cNvSpPr>
            <p:nvPr/>
          </p:nvSpPr>
          <p:spPr bwMode="auto">
            <a:xfrm flipV="1">
              <a:off x="2016" y="1700"/>
              <a:ext cx="67" cy="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64" name="Group 30"/>
          <p:cNvGrpSpPr>
            <a:grpSpLocks/>
          </p:cNvGrpSpPr>
          <p:nvPr/>
        </p:nvGrpSpPr>
        <p:grpSpPr bwMode="auto">
          <a:xfrm rot="-9513354">
            <a:off x="5554663" y="4176713"/>
            <a:ext cx="220662" cy="153987"/>
            <a:chOff x="2357" y="1977"/>
            <a:chExt cx="139" cy="97"/>
          </a:xfrm>
        </p:grpSpPr>
        <p:sp>
          <p:nvSpPr>
            <p:cNvPr id="15407" name="Oval 31"/>
            <p:cNvSpPr>
              <a:spLocks noChangeArrowheads="1"/>
            </p:cNvSpPr>
            <p:nvPr/>
          </p:nvSpPr>
          <p:spPr bwMode="auto">
            <a:xfrm>
              <a:off x="2448" y="202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08" name="Line 32"/>
            <p:cNvSpPr>
              <a:spLocks noChangeShapeType="1"/>
            </p:cNvSpPr>
            <p:nvPr/>
          </p:nvSpPr>
          <p:spPr bwMode="auto">
            <a:xfrm flipH="1" flipV="1">
              <a:off x="2357" y="1977"/>
              <a:ext cx="119" cy="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65" name="Group 33"/>
          <p:cNvGrpSpPr>
            <a:grpSpLocks/>
          </p:cNvGrpSpPr>
          <p:nvPr/>
        </p:nvGrpSpPr>
        <p:grpSpPr bwMode="auto">
          <a:xfrm rot="-7560005">
            <a:off x="6109494" y="4042569"/>
            <a:ext cx="149225" cy="176213"/>
            <a:chOff x="3074" y="1819"/>
            <a:chExt cx="94" cy="111"/>
          </a:xfrm>
        </p:grpSpPr>
        <p:sp>
          <p:nvSpPr>
            <p:cNvPr id="15405" name="Oval 34"/>
            <p:cNvSpPr>
              <a:spLocks noChangeArrowheads="1"/>
            </p:cNvSpPr>
            <p:nvPr/>
          </p:nvSpPr>
          <p:spPr bwMode="auto">
            <a:xfrm>
              <a:off x="3120" y="18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06" name="Line 35"/>
            <p:cNvSpPr>
              <a:spLocks noChangeShapeType="1"/>
            </p:cNvSpPr>
            <p:nvPr/>
          </p:nvSpPr>
          <p:spPr bwMode="auto">
            <a:xfrm flipH="1" flipV="1">
              <a:off x="3074" y="1819"/>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66" name="Group 36"/>
          <p:cNvGrpSpPr>
            <a:grpSpLocks/>
          </p:cNvGrpSpPr>
          <p:nvPr/>
        </p:nvGrpSpPr>
        <p:grpSpPr bwMode="auto">
          <a:xfrm rot="-10556147">
            <a:off x="5487988" y="5195888"/>
            <a:ext cx="152400" cy="149225"/>
            <a:chOff x="2016" y="2602"/>
            <a:chExt cx="96" cy="94"/>
          </a:xfrm>
        </p:grpSpPr>
        <p:sp>
          <p:nvSpPr>
            <p:cNvPr id="15403" name="Oval 37"/>
            <p:cNvSpPr>
              <a:spLocks noChangeArrowheads="1"/>
            </p:cNvSpPr>
            <p:nvPr/>
          </p:nvSpPr>
          <p:spPr bwMode="auto">
            <a:xfrm>
              <a:off x="2064" y="26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04" name="Line 38"/>
            <p:cNvSpPr>
              <a:spLocks noChangeShapeType="1"/>
            </p:cNvSpPr>
            <p:nvPr/>
          </p:nvSpPr>
          <p:spPr bwMode="auto">
            <a:xfrm flipH="1">
              <a:off x="2016" y="2617"/>
              <a:ext cx="67" cy="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67" name="Group 39"/>
          <p:cNvGrpSpPr>
            <a:grpSpLocks/>
          </p:cNvGrpSpPr>
          <p:nvPr/>
        </p:nvGrpSpPr>
        <p:grpSpPr bwMode="auto">
          <a:xfrm rot="5131915">
            <a:off x="5714206" y="5271294"/>
            <a:ext cx="115888" cy="190500"/>
            <a:chOff x="2471" y="3010"/>
            <a:chExt cx="73" cy="120"/>
          </a:xfrm>
        </p:grpSpPr>
        <p:sp>
          <p:nvSpPr>
            <p:cNvPr id="15401" name="Oval 40"/>
            <p:cNvSpPr>
              <a:spLocks noChangeArrowheads="1"/>
            </p:cNvSpPr>
            <p:nvPr/>
          </p:nvSpPr>
          <p:spPr bwMode="auto">
            <a:xfrm>
              <a:off x="2496" y="30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02" name="Line 41"/>
            <p:cNvSpPr>
              <a:spLocks noChangeShapeType="1"/>
            </p:cNvSpPr>
            <p:nvPr/>
          </p:nvSpPr>
          <p:spPr bwMode="auto">
            <a:xfrm flipH="1" flipV="1">
              <a:off x="2471" y="3010"/>
              <a:ext cx="59"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68" name="Group 42"/>
          <p:cNvGrpSpPr>
            <a:grpSpLocks/>
          </p:cNvGrpSpPr>
          <p:nvPr/>
        </p:nvGrpSpPr>
        <p:grpSpPr bwMode="auto">
          <a:xfrm rot="-2281014">
            <a:off x="6019800" y="5043488"/>
            <a:ext cx="93663" cy="241300"/>
            <a:chOff x="3301" y="3026"/>
            <a:chExt cx="59" cy="152"/>
          </a:xfrm>
        </p:grpSpPr>
        <p:sp>
          <p:nvSpPr>
            <p:cNvPr id="15399" name="Oval 43"/>
            <p:cNvSpPr>
              <a:spLocks noChangeArrowheads="1"/>
            </p:cNvSpPr>
            <p:nvPr/>
          </p:nvSpPr>
          <p:spPr bwMode="auto">
            <a:xfrm>
              <a:off x="3312" y="31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400" name="Line 44"/>
            <p:cNvSpPr>
              <a:spLocks noChangeShapeType="1"/>
            </p:cNvSpPr>
            <p:nvPr/>
          </p:nvSpPr>
          <p:spPr bwMode="auto">
            <a:xfrm flipH="1" flipV="1">
              <a:off x="3301" y="3026"/>
              <a:ext cx="37" cy="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69" name="Group 45"/>
          <p:cNvGrpSpPr>
            <a:grpSpLocks/>
          </p:cNvGrpSpPr>
          <p:nvPr/>
        </p:nvGrpSpPr>
        <p:grpSpPr bwMode="auto">
          <a:xfrm rot="8737284">
            <a:off x="6316663" y="4302125"/>
            <a:ext cx="215900" cy="112713"/>
            <a:chOff x="3408" y="2506"/>
            <a:chExt cx="136" cy="71"/>
          </a:xfrm>
        </p:grpSpPr>
        <p:sp>
          <p:nvSpPr>
            <p:cNvPr id="15397" name="Oval 46"/>
            <p:cNvSpPr>
              <a:spLocks noChangeArrowheads="1"/>
            </p:cNvSpPr>
            <p:nvPr/>
          </p:nvSpPr>
          <p:spPr bwMode="auto">
            <a:xfrm>
              <a:off x="3408" y="250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98" name="Line 47"/>
            <p:cNvSpPr>
              <a:spLocks noChangeShapeType="1"/>
            </p:cNvSpPr>
            <p:nvPr/>
          </p:nvSpPr>
          <p:spPr bwMode="auto">
            <a:xfrm>
              <a:off x="3431" y="2535"/>
              <a:ext cx="113" cy="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0" name="Group 48"/>
          <p:cNvGrpSpPr>
            <a:grpSpLocks/>
          </p:cNvGrpSpPr>
          <p:nvPr/>
        </p:nvGrpSpPr>
        <p:grpSpPr bwMode="auto">
          <a:xfrm rot="-9957458">
            <a:off x="6588125" y="4111625"/>
            <a:ext cx="203200" cy="117475"/>
            <a:chOff x="3696" y="1760"/>
            <a:chExt cx="128" cy="74"/>
          </a:xfrm>
        </p:grpSpPr>
        <p:sp>
          <p:nvSpPr>
            <p:cNvPr id="15395" name="Oval 49"/>
            <p:cNvSpPr>
              <a:spLocks noChangeArrowheads="1"/>
            </p:cNvSpPr>
            <p:nvPr/>
          </p:nvSpPr>
          <p:spPr bwMode="auto">
            <a:xfrm>
              <a:off x="3696" y="178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96" name="Line 50"/>
            <p:cNvSpPr>
              <a:spLocks noChangeShapeType="1"/>
            </p:cNvSpPr>
            <p:nvPr/>
          </p:nvSpPr>
          <p:spPr bwMode="auto">
            <a:xfrm flipV="1">
              <a:off x="3719" y="1760"/>
              <a:ext cx="105"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1" name="Group 51"/>
          <p:cNvGrpSpPr>
            <a:grpSpLocks/>
          </p:cNvGrpSpPr>
          <p:nvPr/>
        </p:nvGrpSpPr>
        <p:grpSpPr bwMode="auto">
          <a:xfrm rot="296295">
            <a:off x="5867400" y="5195888"/>
            <a:ext cx="149225" cy="176212"/>
            <a:chOff x="3410" y="3211"/>
            <a:chExt cx="94" cy="111"/>
          </a:xfrm>
        </p:grpSpPr>
        <p:sp>
          <p:nvSpPr>
            <p:cNvPr id="15393" name="Oval 52"/>
            <p:cNvSpPr>
              <a:spLocks noChangeArrowheads="1"/>
            </p:cNvSpPr>
            <p:nvPr/>
          </p:nvSpPr>
          <p:spPr bwMode="auto">
            <a:xfrm>
              <a:off x="3456" y="327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94" name="Line 53"/>
            <p:cNvSpPr>
              <a:spLocks noChangeShapeType="1"/>
            </p:cNvSpPr>
            <p:nvPr/>
          </p:nvSpPr>
          <p:spPr bwMode="auto">
            <a:xfrm flipH="1" flipV="1">
              <a:off x="3410" y="3211"/>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2" name="Group 54"/>
          <p:cNvGrpSpPr>
            <a:grpSpLocks/>
          </p:cNvGrpSpPr>
          <p:nvPr/>
        </p:nvGrpSpPr>
        <p:grpSpPr bwMode="auto">
          <a:xfrm rot="6031215">
            <a:off x="5531644" y="5280819"/>
            <a:ext cx="149225" cy="176213"/>
            <a:chOff x="1682" y="3537"/>
            <a:chExt cx="94" cy="111"/>
          </a:xfrm>
        </p:grpSpPr>
        <p:sp>
          <p:nvSpPr>
            <p:cNvPr id="15391" name="Oval 55"/>
            <p:cNvSpPr>
              <a:spLocks noChangeArrowheads="1"/>
            </p:cNvSpPr>
            <p:nvPr/>
          </p:nvSpPr>
          <p:spPr bwMode="auto">
            <a:xfrm>
              <a:off x="1728"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92" name="Line 56"/>
            <p:cNvSpPr>
              <a:spLocks noChangeShapeType="1"/>
            </p:cNvSpPr>
            <p:nvPr/>
          </p:nvSpPr>
          <p:spPr bwMode="auto">
            <a:xfrm flipH="1" flipV="1">
              <a:off x="1682" y="3537"/>
              <a:ext cx="69" cy="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3" name="Group 57"/>
          <p:cNvGrpSpPr>
            <a:grpSpLocks/>
          </p:cNvGrpSpPr>
          <p:nvPr/>
        </p:nvGrpSpPr>
        <p:grpSpPr bwMode="auto">
          <a:xfrm rot="5943530">
            <a:off x="5976938" y="4322763"/>
            <a:ext cx="76200" cy="254000"/>
            <a:chOff x="2880" y="2266"/>
            <a:chExt cx="48" cy="160"/>
          </a:xfrm>
        </p:grpSpPr>
        <p:sp>
          <p:nvSpPr>
            <p:cNvPr id="15389" name="Oval 58"/>
            <p:cNvSpPr>
              <a:spLocks noChangeArrowheads="1"/>
            </p:cNvSpPr>
            <p:nvPr/>
          </p:nvSpPr>
          <p:spPr bwMode="auto">
            <a:xfrm>
              <a:off x="2880" y="226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90" name="Line 59"/>
            <p:cNvSpPr>
              <a:spLocks noChangeShapeType="1"/>
            </p:cNvSpPr>
            <p:nvPr/>
          </p:nvSpPr>
          <p:spPr bwMode="auto">
            <a:xfrm>
              <a:off x="2903" y="2286"/>
              <a:ext cx="1"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4" name="Group 60"/>
          <p:cNvGrpSpPr>
            <a:grpSpLocks/>
          </p:cNvGrpSpPr>
          <p:nvPr/>
        </p:nvGrpSpPr>
        <p:grpSpPr bwMode="auto">
          <a:xfrm>
            <a:off x="8991600" y="3505200"/>
            <a:ext cx="1955800" cy="2109788"/>
            <a:chOff x="4692" y="2715"/>
            <a:chExt cx="1232" cy="1329"/>
          </a:xfrm>
        </p:grpSpPr>
        <p:sp>
          <p:nvSpPr>
            <p:cNvPr id="15378" name="Rectangle 61"/>
            <p:cNvSpPr>
              <a:spLocks noChangeArrowheads="1"/>
            </p:cNvSpPr>
            <p:nvPr/>
          </p:nvSpPr>
          <p:spPr bwMode="auto">
            <a:xfrm>
              <a:off x="4752" y="2832"/>
              <a:ext cx="336" cy="144"/>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79" name="Rectangle 62"/>
            <p:cNvSpPr>
              <a:spLocks noChangeArrowheads="1"/>
            </p:cNvSpPr>
            <p:nvPr/>
          </p:nvSpPr>
          <p:spPr bwMode="auto">
            <a:xfrm>
              <a:off x="4752" y="2976"/>
              <a:ext cx="336"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80" name="Rectangle 63"/>
            <p:cNvSpPr>
              <a:spLocks noChangeArrowheads="1"/>
            </p:cNvSpPr>
            <p:nvPr/>
          </p:nvSpPr>
          <p:spPr bwMode="auto">
            <a:xfrm>
              <a:off x="4752" y="3120"/>
              <a:ext cx="336" cy="144"/>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81" name="Rectangle 64"/>
            <p:cNvSpPr>
              <a:spLocks noChangeArrowheads="1"/>
            </p:cNvSpPr>
            <p:nvPr/>
          </p:nvSpPr>
          <p:spPr bwMode="auto">
            <a:xfrm>
              <a:off x="4752" y="3264"/>
              <a:ext cx="336" cy="144"/>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82" name="Rectangle 65"/>
            <p:cNvSpPr>
              <a:spLocks noChangeArrowheads="1"/>
            </p:cNvSpPr>
            <p:nvPr/>
          </p:nvSpPr>
          <p:spPr bwMode="auto">
            <a:xfrm>
              <a:off x="4752" y="3408"/>
              <a:ext cx="336" cy="144"/>
            </a:xfrm>
            <a:prstGeom prst="rect">
              <a:avLst/>
            </a:prstGeom>
            <a:solidFill>
              <a:srgbClr val="FF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83" name="Rectangle 66"/>
            <p:cNvSpPr>
              <a:spLocks noChangeArrowheads="1"/>
            </p:cNvSpPr>
            <p:nvPr/>
          </p:nvSpPr>
          <p:spPr bwMode="auto">
            <a:xfrm>
              <a:off x="4752" y="3552"/>
              <a:ext cx="336"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84" name="Rectangle 67"/>
            <p:cNvSpPr>
              <a:spLocks noChangeArrowheads="1"/>
            </p:cNvSpPr>
            <p:nvPr/>
          </p:nvSpPr>
          <p:spPr bwMode="auto">
            <a:xfrm>
              <a:off x="4752" y="283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eaLnBrk="1" hangingPunct="1">
                <a:lnSpc>
                  <a:spcPct val="100000"/>
                </a:lnSpc>
                <a:spcBef>
                  <a:spcPct val="0"/>
                </a:spcBef>
                <a:buClrTx/>
                <a:buSzTx/>
                <a:buFont typeface="Arial" panose="020B0604020202020204" pitchFamily="34" charset="0"/>
                <a:buNone/>
              </a:pPr>
              <a:endParaRPr lang="zh-CN" altLang="en-US" b="1">
                <a:latin typeface="Tahoma" panose="020B0604030504040204" pitchFamily="34" charset="0"/>
                <a:ea typeface="宋体" panose="02010600030101010101" pitchFamily="2" charset="-122"/>
              </a:endParaRPr>
            </a:p>
          </p:txBody>
        </p:sp>
        <p:sp>
          <p:nvSpPr>
            <p:cNvPr id="15385" name="Text Box 68"/>
            <p:cNvSpPr txBox="1">
              <a:spLocks noChangeArrowheads="1"/>
            </p:cNvSpPr>
            <p:nvPr/>
          </p:nvSpPr>
          <p:spPr bwMode="auto">
            <a:xfrm>
              <a:off x="4692" y="3753"/>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适应度</a:t>
              </a:r>
              <a:endParaRPr lang="en-US" altLang="da-DK">
                <a:latin typeface="Times" panose="02020603050405020304" pitchFamily="18" charset="0"/>
                <a:ea typeface="宋体" panose="02010600030101010101" pitchFamily="2" charset="-122"/>
              </a:endParaRPr>
            </a:p>
          </p:txBody>
        </p:sp>
        <p:sp>
          <p:nvSpPr>
            <p:cNvPr id="15386" name="Text Box 69"/>
            <p:cNvSpPr txBox="1">
              <a:spLocks noChangeArrowheads="1"/>
            </p:cNvSpPr>
            <p:nvPr/>
          </p:nvSpPr>
          <p:spPr bwMode="auto">
            <a:xfrm>
              <a:off x="5222" y="3581"/>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最大值</a:t>
              </a:r>
              <a:endParaRPr lang="en-US" altLang="da-DK">
                <a:latin typeface="Times" panose="02020603050405020304" pitchFamily="18" charset="0"/>
                <a:ea typeface="宋体" panose="02010600030101010101" pitchFamily="2" charset="-122"/>
              </a:endParaRPr>
            </a:p>
          </p:txBody>
        </p:sp>
        <p:sp>
          <p:nvSpPr>
            <p:cNvPr id="15387" name="Text Box 70"/>
            <p:cNvSpPr txBox="1">
              <a:spLocks noChangeArrowheads="1"/>
            </p:cNvSpPr>
            <p:nvPr/>
          </p:nvSpPr>
          <p:spPr bwMode="auto">
            <a:xfrm>
              <a:off x="5226" y="2715"/>
              <a:ext cx="6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nSpc>
                  <a:spcPct val="100000"/>
                </a:lnSpc>
                <a:spcBef>
                  <a:spcPct val="0"/>
                </a:spcBef>
                <a:buClrTx/>
                <a:buSzTx/>
                <a:buFont typeface="Arial" panose="020B0604020202020204" pitchFamily="34" charset="0"/>
                <a:buNone/>
              </a:pPr>
              <a:r>
                <a:rPr lang="zh-CN" altLang="en-US">
                  <a:latin typeface="Times" panose="02020603050405020304" pitchFamily="18" charset="0"/>
                  <a:ea typeface="宋体" panose="02010600030101010101" pitchFamily="2" charset="-122"/>
                </a:rPr>
                <a:t>最小值</a:t>
              </a:r>
              <a:endParaRPr lang="en-US" altLang="da-DK">
                <a:latin typeface="Times" panose="02020603050405020304" pitchFamily="18" charset="0"/>
                <a:ea typeface="宋体" panose="02010600030101010101" pitchFamily="2" charset="-122"/>
              </a:endParaRPr>
            </a:p>
          </p:txBody>
        </p:sp>
        <p:sp>
          <p:nvSpPr>
            <p:cNvPr id="15388" name="Line 71"/>
            <p:cNvSpPr>
              <a:spLocks noChangeShapeType="1"/>
            </p:cNvSpPr>
            <p:nvPr/>
          </p:nvSpPr>
          <p:spPr bwMode="auto">
            <a:xfrm flipV="1">
              <a:off x="5184" y="2832"/>
              <a:ext cx="0" cy="8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75" name="Line 72"/>
          <p:cNvSpPr>
            <a:spLocks noChangeShapeType="1"/>
          </p:cNvSpPr>
          <p:nvPr/>
        </p:nvSpPr>
        <p:spPr bwMode="auto">
          <a:xfrm flipH="1">
            <a:off x="3810000" y="5791200"/>
            <a:ext cx="228600" cy="747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Text Box 73"/>
          <p:cNvSpPr txBox="1">
            <a:spLocks noChangeArrowheads="1"/>
          </p:cNvSpPr>
          <p:nvPr/>
        </p:nvSpPr>
        <p:spPr bwMode="auto">
          <a:xfrm>
            <a:off x="3044825" y="6491288"/>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800"/>
              </a:spcBef>
              <a:buClr>
                <a:schemeClr val="tx1"/>
              </a:buClr>
              <a:buSzPct val="80000"/>
              <a:buFont typeface="Wingdings 2" panose="05020102010507070707" pitchFamily="18" charset="2"/>
              <a:buChar char="ê"/>
              <a:defRPr sz="2400">
                <a:solidFill>
                  <a:schemeClr val="tx1"/>
                </a:solidFill>
                <a:latin typeface="等线" panose="02010600030101010101" pitchFamily="2" charset="-122"/>
                <a:ea typeface="幼圆" panose="02010509060101010101" pitchFamily="49" charset="-122"/>
              </a:defRPr>
            </a:lvl1pPr>
            <a:lvl2pPr marL="742950" indent="-285750">
              <a:lnSpc>
                <a:spcPct val="130000"/>
              </a:lnSpc>
              <a:buClr>
                <a:schemeClr val="tx1"/>
              </a:buClr>
              <a:buFont typeface="Wingdings 2" panose="05020102010507070707" pitchFamily="18" charset="2"/>
              <a:buChar char="ê"/>
              <a:defRPr sz="1600">
                <a:solidFill>
                  <a:schemeClr val="tx1"/>
                </a:solidFill>
                <a:latin typeface="等线" panose="02010600030101010101" pitchFamily="2" charset="-122"/>
                <a:ea typeface="幼圆" panose="02010509060101010101" pitchFamily="49"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3pPr>
            <a:lvl4pPr marL="16002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4pPr>
            <a:lvl5pPr marL="2057400" indent="-228600">
              <a:lnSpc>
                <a:spcPct val="90000"/>
              </a:lnSpc>
              <a:spcBef>
                <a:spcPts val="500"/>
              </a:spcBef>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sz="2000">
                <a:solidFill>
                  <a:srgbClr val="262626"/>
                </a:solidFill>
                <a:latin typeface="等线" panose="02010600030101010101" pitchFamily="2" charset="-122"/>
                <a:ea typeface="幼圆" panose="02010509060101010101" pitchFamily="49" charset="-122"/>
              </a:defRPr>
            </a:lvl9pPr>
          </a:lstStyle>
          <a:p>
            <a:pPr algn="ctr">
              <a:lnSpc>
                <a:spcPct val="100000"/>
              </a:lnSpc>
              <a:spcBef>
                <a:spcPct val="0"/>
              </a:spcBef>
              <a:buClrTx/>
              <a:buSzTx/>
              <a:buFont typeface="Arial" panose="020B0604020202020204" pitchFamily="34" charset="0"/>
              <a:buNone/>
            </a:pPr>
            <a:r>
              <a:rPr lang="zh-CN" altLang="en-US">
                <a:latin typeface="Tahoma" panose="020B0604030504040204" pitchFamily="34" charset="0"/>
                <a:ea typeface="宋体" panose="02010600030101010101" pitchFamily="2" charset="-122"/>
              </a:rPr>
              <a:t>搜索空间</a:t>
            </a:r>
            <a:endParaRPr lang="en-US" altLang="da-DK" b="1">
              <a:latin typeface="Times" panose="02020603050405020304" pitchFamily="18" charset="0"/>
              <a:ea typeface="宋体" panose="02010600030101010101" pitchFamily="2" charset="-122"/>
            </a:endParaRPr>
          </a:p>
        </p:txBody>
      </p:sp>
      <p:sp>
        <p:nvSpPr>
          <p:cNvPr id="74" name="Rectangle 2"/>
          <p:cNvSpPr txBox="1">
            <a:spLocks noChangeArrowheads="1"/>
          </p:cNvSpPr>
          <p:nvPr/>
        </p:nvSpPr>
        <p:spPr bwMode="auto">
          <a:xfrm>
            <a:off x="2827338" y="3667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sz="3600" kern="0" dirty="0">
                <a:solidFill>
                  <a:schemeClr val="tx1"/>
                </a:solidFill>
                <a:latin typeface="+mn-ea"/>
                <a:ea typeface="+mn-ea"/>
              </a:rPr>
              <a:t>算法演示</a:t>
            </a:r>
            <a:endParaRPr lang="en-US" altLang="zh-CN" sz="3600" kern="0" dirty="0">
              <a:solidFill>
                <a:schemeClr val="tx1"/>
              </a:solidFill>
              <a:latin typeface="+mn-ea"/>
              <a:ea typeface="+mn-ea"/>
            </a:endParaRPr>
          </a:p>
        </p:txBody>
      </p:sp>
    </p:spTree>
    <p:extLst>
      <p:ext uri="{BB962C8B-B14F-4D97-AF65-F5344CB8AC3E}">
        <p14:creationId xmlns:p14="http://schemas.microsoft.com/office/powerpoint/2010/main" val="2546705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563</Words>
  <Application>Microsoft Office PowerPoint</Application>
  <PresentationFormat>宽屏</PresentationFormat>
  <Paragraphs>109</Paragraphs>
  <Slides>30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宋体</vt:lpstr>
      <vt:lpstr>微软雅黑</vt:lpstr>
      <vt:lpstr>Arial</vt:lpstr>
      <vt:lpstr>Calibri</vt:lpstr>
      <vt:lpstr>Calibri Light</vt:lpstr>
      <vt:lpstr>Tahoma</vt:lpstr>
      <vt:lpstr>Times</vt:lpstr>
      <vt:lpstr>Wingdings</vt:lpstr>
      <vt:lpstr>Office 主题</vt:lpstr>
      <vt:lpstr>Unknown</vt:lpstr>
      <vt:lpstr>粒子群算法（PSO）的路径规划问题</vt:lpstr>
      <vt:lpstr>1、生物智能算法</vt:lpstr>
      <vt:lpstr>2、粒子群算法（pso）</vt:lpstr>
      <vt:lpstr>3、粒子群算法的工作流程</vt:lpstr>
      <vt:lpstr>4、实现最简单的粒子群算法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4、实现最简单的粒子群算法</vt:lpstr>
      <vt:lpstr>实现最简单的粒子群算法</vt:lpstr>
      <vt:lpstr>实现最简单的粒子群算法</vt:lpstr>
      <vt:lpstr>如何验证算法的有效性</vt:lpstr>
      <vt:lpstr>常见的测试函数</vt:lpstr>
      <vt:lpstr>PowerPoint 演示文稿</vt:lpstr>
      <vt:lpstr>测试结果</vt:lpstr>
      <vt:lpstr>7、实践用例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粒子群算法（PSO）和蝙蝠算法（BA）及其实践用例</dc:title>
  <dc:creator>lenovo</dc:creator>
  <cp:lastModifiedBy>Chan HQ</cp:lastModifiedBy>
  <cp:revision>21</cp:revision>
  <dcterms:created xsi:type="dcterms:W3CDTF">2018-09-20T11:09:36Z</dcterms:created>
  <dcterms:modified xsi:type="dcterms:W3CDTF">2018-11-08T15:01:10Z</dcterms:modified>
</cp:coreProperties>
</file>