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73" d="100"/>
          <a:sy n="73" d="100"/>
        </p:scale>
        <p:origin x="6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xiv.org/abs/1406.266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047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8311" y="1012566"/>
            <a:ext cx="7436031" cy="672541"/>
          </a:xfrm>
        </p:spPr>
        <p:txBody>
          <a:bodyPr>
            <a:noAutofit/>
          </a:bodyPr>
          <a:lstStyle/>
          <a:p>
            <a:r>
              <a:rPr lang="en-US" dirty="0" smtClean="0"/>
              <a:t>Tools and technologies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84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181" y="555365"/>
            <a:ext cx="2711629" cy="803171"/>
          </a:xfrm>
        </p:spPr>
        <p:txBody>
          <a:bodyPr>
            <a:normAutofit/>
          </a:bodyPr>
          <a:lstStyle/>
          <a:p>
            <a:r>
              <a:rPr lang="en-US" dirty="0" smtClean="0"/>
              <a:t>abstract</a:t>
            </a:r>
            <a:endParaRPr lang="en-US" dirty="0"/>
          </a:p>
        </p:txBody>
      </p:sp>
      <p:sp>
        <p:nvSpPr>
          <p:cNvPr id="3" name="Content Placeholder 2"/>
          <p:cNvSpPr>
            <a:spLocks noGrp="1"/>
          </p:cNvSpPr>
          <p:nvPr>
            <p:ph idx="1"/>
          </p:nvPr>
        </p:nvSpPr>
        <p:spPr>
          <a:xfrm>
            <a:off x="685795" y="1358535"/>
            <a:ext cx="10820400" cy="5094516"/>
          </a:xfrm>
        </p:spPr>
        <p:txBody>
          <a:bodyPr>
            <a:noAutofit/>
          </a:bodyPr>
          <a:lstStyle/>
          <a:p>
            <a:pPr algn="just" fontAlgn="base">
              <a:lnSpc>
                <a:spcPct val="170000"/>
              </a:lnSpc>
            </a:pPr>
            <a:r>
              <a:rPr lang="en-US" sz="2000" dirty="0">
                <a:hlinkClick r:id="rId2"/>
              </a:rPr>
              <a:t>Generative Adversarial Networks (GANs)</a:t>
            </a:r>
            <a:r>
              <a:rPr lang="en-US" sz="2000" dirty="0"/>
              <a:t>, </a:t>
            </a:r>
            <a:r>
              <a:rPr lang="en-US" sz="2000" dirty="0" smtClean="0"/>
              <a:t>pose </a:t>
            </a:r>
            <a:r>
              <a:rPr lang="en-US" sz="2000" dirty="0"/>
              <a:t>the training process as a game between two separate networks: </a:t>
            </a:r>
            <a:endParaRPr lang="en-US" sz="2000" dirty="0" smtClean="0"/>
          </a:p>
          <a:p>
            <a:pPr algn="just" fontAlgn="base">
              <a:lnSpc>
                <a:spcPct val="170000"/>
              </a:lnSpc>
            </a:pPr>
            <a:r>
              <a:rPr lang="en-US" sz="2000" dirty="0"/>
              <a:t>A</a:t>
            </a:r>
            <a:r>
              <a:rPr lang="en-US" sz="2000" dirty="0" smtClean="0"/>
              <a:t> </a:t>
            </a:r>
            <a:r>
              <a:rPr lang="en-US" sz="2000" dirty="0"/>
              <a:t>generator </a:t>
            </a:r>
            <a:r>
              <a:rPr lang="en-US" sz="2000" dirty="0" smtClean="0"/>
              <a:t>network and discriminative </a:t>
            </a:r>
            <a:r>
              <a:rPr lang="en-US" sz="2000" dirty="0"/>
              <a:t>network that tries to classify samples as either coming from the true distribution </a:t>
            </a:r>
            <a:r>
              <a:rPr lang="en-US" sz="2000" i="1" dirty="0" smtClean="0"/>
              <a:t>p</a:t>
            </a:r>
            <a:r>
              <a:rPr lang="en-US" sz="2000" dirty="0" smtClean="0"/>
              <a:t>(</a:t>
            </a:r>
            <a:r>
              <a:rPr lang="en-US" sz="2000" i="1" dirty="0" smtClean="0"/>
              <a:t>x</a:t>
            </a:r>
            <a:r>
              <a:rPr lang="en-US" sz="2000" dirty="0"/>
              <a:t>) or the model distribution </a:t>
            </a:r>
            <a:r>
              <a:rPr lang="en-US" sz="2000" i="1" dirty="0" smtClean="0"/>
              <a:t>p</a:t>
            </a:r>
            <a:r>
              <a:rPr lang="en-US" sz="2000" dirty="0"/>
              <a:t>^​(</a:t>
            </a:r>
            <a:r>
              <a:rPr lang="en-US" sz="2000" i="1" dirty="0"/>
              <a:t>x</a:t>
            </a:r>
            <a:r>
              <a:rPr lang="en-US" sz="2000" dirty="0"/>
              <a:t>). </a:t>
            </a:r>
            <a:endParaRPr lang="en-US" sz="2000" dirty="0" smtClean="0"/>
          </a:p>
          <a:p>
            <a:pPr algn="just" fontAlgn="base">
              <a:lnSpc>
                <a:spcPct val="170000"/>
              </a:lnSpc>
            </a:pPr>
            <a:r>
              <a:rPr lang="en-US" sz="2000" dirty="0" smtClean="0"/>
              <a:t>Every </a:t>
            </a:r>
            <a:r>
              <a:rPr lang="en-US" sz="2000" dirty="0"/>
              <a:t>time the discriminator notices a difference between the two distributions the generator adjusts its parameters slightly to make it go away, until at the </a:t>
            </a:r>
            <a:r>
              <a:rPr lang="en-US" sz="2000" dirty="0" smtClean="0"/>
              <a:t>end </a:t>
            </a:r>
            <a:r>
              <a:rPr lang="en-US" sz="2000" dirty="0"/>
              <a:t>the generator exactly reproduces the true data distribution and the discriminator is guessing at random, unable to find a difference</a:t>
            </a:r>
            <a:r>
              <a:rPr lang="en-US" sz="2000" dirty="0" smtClean="0"/>
              <a:t>.</a:t>
            </a:r>
            <a:endParaRPr lang="en-US" sz="2000" dirty="0"/>
          </a:p>
        </p:txBody>
      </p:sp>
    </p:spTree>
    <p:extLst>
      <p:ext uri="{BB962C8B-B14F-4D97-AF65-F5344CB8AC3E}">
        <p14:creationId xmlns:p14="http://schemas.microsoft.com/office/powerpoint/2010/main" val="116391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1271" y="934190"/>
            <a:ext cx="4909457" cy="672541"/>
          </a:xfrm>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3877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3157" y="1025630"/>
            <a:ext cx="4125686" cy="620290"/>
          </a:xfrm>
        </p:spPr>
        <p:txBody>
          <a:bodyPr>
            <a:noAutofit/>
          </a:bodyPr>
          <a:lstStyle/>
          <a:p>
            <a:r>
              <a:rPr lang="en-US" dirty="0" smtClean="0"/>
              <a:t>improvements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6664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065" y="1090945"/>
            <a:ext cx="3955869" cy="933798"/>
          </a:xfrm>
        </p:spPr>
        <p:txBody>
          <a:bodyPr/>
          <a:lstStyle/>
          <a:p>
            <a:r>
              <a:rPr lang="en-US" dirty="0" smtClean="0"/>
              <a:t>background</a:t>
            </a:r>
            <a:endParaRPr lang="en-US" dirty="0"/>
          </a:p>
        </p:txBody>
      </p:sp>
      <p:sp>
        <p:nvSpPr>
          <p:cNvPr id="3" name="Content Placeholder 2"/>
          <p:cNvSpPr>
            <a:spLocks noGrp="1"/>
          </p:cNvSpPr>
          <p:nvPr>
            <p:ph idx="1"/>
          </p:nvPr>
        </p:nvSpPr>
        <p:spPr>
          <a:xfrm>
            <a:off x="1461950" y="2220686"/>
            <a:ext cx="9268097" cy="3095898"/>
          </a:xfrm>
        </p:spPr>
        <p:txBody>
          <a:bodyPr>
            <a:noAutofit/>
          </a:bodyPr>
          <a:lstStyle/>
          <a:p>
            <a:pPr algn="just">
              <a:lnSpc>
                <a:spcPct val="170000"/>
              </a:lnSpc>
            </a:pPr>
            <a:r>
              <a:rPr lang="en-US" sz="2000" dirty="0"/>
              <a:t>Neural Networks are good at classifying and predicting things, and AI Researchers wanted to make the neural net more human in nature by allowing it to CREATE rather than just letting it see things, and turns out that Ian </a:t>
            </a:r>
            <a:r>
              <a:rPr lang="en-US" sz="2000" dirty="0" err="1"/>
              <a:t>Goodfellow</a:t>
            </a:r>
            <a:r>
              <a:rPr lang="en-US" sz="2000" dirty="0"/>
              <a:t> was successful in inventing a class of Deep Learning Model which could do that.</a:t>
            </a:r>
            <a:endParaRPr lang="en-US" sz="2000" dirty="0"/>
          </a:p>
        </p:txBody>
      </p:sp>
    </p:spTree>
    <p:extLst>
      <p:ext uri="{BB962C8B-B14F-4D97-AF65-F5344CB8AC3E}">
        <p14:creationId xmlns:p14="http://schemas.microsoft.com/office/powerpoint/2010/main" val="27505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6505" y="960316"/>
            <a:ext cx="6058989" cy="763981"/>
          </a:xfrm>
        </p:spPr>
        <p:txBody>
          <a:bodyPr/>
          <a:lstStyle/>
          <a:p>
            <a:r>
              <a:rPr lang="en-US" dirty="0" smtClean="0"/>
              <a:t>Main issues covered</a:t>
            </a:r>
            <a:endParaRPr lang="en-US" dirty="0"/>
          </a:p>
        </p:txBody>
      </p:sp>
      <p:sp>
        <p:nvSpPr>
          <p:cNvPr id="3" name="Content Placeholder 2"/>
          <p:cNvSpPr>
            <a:spLocks noGrp="1"/>
          </p:cNvSpPr>
          <p:nvPr>
            <p:ph idx="1"/>
          </p:nvPr>
        </p:nvSpPr>
        <p:spPr>
          <a:xfrm>
            <a:off x="685800" y="2194560"/>
            <a:ext cx="10820400" cy="4167051"/>
          </a:xfrm>
        </p:spPr>
        <p:txBody>
          <a:bodyPr>
            <a:normAutofit/>
          </a:bodyPr>
          <a:lstStyle/>
          <a:p>
            <a:pPr algn="just">
              <a:lnSpc>
                <a:spcPct val="150000"/>
              </a:lnSpc>
            </a:pPr>
            <a:r>
              <a:rPr lang="en-US" sz="2000" dirty="0"/>
              <a:t>The </a:t>
            </a:r>
            <a:r>
              <a:rPr lang="en-US" sz="2000" dirty="0" smtClean="0"/>
              <a:t>advantage is </a:t>
            </a:r>
            <a:r>
              <a:rPr lang="en-US" sz="2000" dirty="0"/>
              <a:t>that Markov chains are never needed, only </a:t>
            </a:r>
            <a:r>
              <a:rPr lang="en-US" sz="2000" dirty="0" smtClean="0"/>
              <a:t>backpropagation </a:t>
            </a:r>
            <a:r>
              <a:rPr lang="en-US" sz="2000" dirty="0"/>
              <a:t>is used to obtain gradients, no inference is needed during learning, and a wide variety of functions can be incorporated into the model</a:t>
            </a:r>
            <a:r>
              <a:rPr lang="en-US" sz="2000" dirty="0" smtClean="0"/>
              <a:t>.</a:t>
            </a:r>
          </a:p>
          <a:p>
            <a:pPr algn="just">
              <a:lnSpc>
                <a:spcPct val="150000"/>
              </a:lnSpc>
            </a:pPr>
            <a:r>
              <a:rPr lang="en-US" sz="2000" dirty="0"/>
              <a:t>Another advantage of adversarial networks is that they can represent very sharp, even degenerate distributions, while methods based on Markov chains require that the distribution be somewhat blurry in order for the chains to be able to mix between modes</a:t>
            </a:r>
            <a:r>
              <a:rPr lang="en-US" sz="2000" dirty="0" smtClean="0"/>
              <a:t>.</a:t>
            </a:r>
            <a:endParaRPr lang="en-US" sz="2000" dirty="0"/>
          </a:p>
        </p:txBody>
      </p:sp>
    </p:spTree>
    <p:extLst>
      <p:ext uri="{BB962C8B-B14F-4D97-AF65-F5344CB8AC3E}">
        <p14:creationId xmlns:p14="http://schemas.microsoft.com/office/powerpoint/2010/main" val="144799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37" y="979714"/>
            <a:ext cx="11227526" cy="751115"/>
          </a:xfrm>
        </p:spPr>
        <p:txBody>
          <a:bodyPr/>
          <a:lstStyle/>
          <a:p>
            <a:r>
              <a:rPr lang="en-US" dirty="0" smtClean="0"/>
              <a:t>Importance and need of your project</a:t>
            </a:r>
            <a:endParaRPr lang="en-US" dirty="0"/>
          </a:p>
        </p:txBody>
      </p:sp>
      <p:sp>
        <p:nvSpPr>
          <p:cNvPr id="3" name="Content Placeholder 2"/>
          <p:cNvSpPr>
            <a:spLocks noGrp="1"/>
          </p:cNvSpPr>
          <p:nvPr>
            <p:ph idx="1"/>
          </p:nvPr>
        </p:nvSpPr>
        <p:spPr/>
        <p:txBody>
          <a:bodyPr/>
          <a:lstStyle/>
          <a:p>
            <a:pPr algn="just">
              <a:lnSpc>
                <a:spcPct val="150000"/>
              </a:lnSpc>
            </a:pPr>
            <a:r>
              <a:rPr lang="en-US" sz="2000" dirty="0"/>
              <a:t>Generative adversarial network (GAN) is proved to be a very effective model/method for training Generative </a:t>
            </a:r>
            <a:r>
              <a:rPr lang="en-US" sz="2000" dirty="0" smtClean="0"/>
              <a:t>models.</a:t>
            </a:r>
          </a:p>
          <a:p>
            <a:pPr algn="just">
              <a:lnSpc>
                <a:spcPct val="150000"/>
              </a:lnSpc>
            </a:pPr>
            <a:r>
              <a:rPr lang="en-US" sz="2000" dirty="0"/>
              <a:t> There are a lot of field that needs dataset to train a machine learning though there is less data. You can use GAN generated data for that.</a:t>
            </a:r>
            <a:endParaRPr lang="en-US" sz="2000" dirty="0" smtClean="0"/>
          </a:p>
          <a:p>
            <a:pPr algn="just">
              <a:lnSpc>
                <a:spcPct val="150000"/>
              </a:lnSpc>
            </a:pPr>
            <a:r>
              <a:rPr lang="en-US" sz="2000" b="1" dirty="0"/>
              <a:t> </a:t>
            </a:r>
            <a:r>
              <a:rPr lang="en-US" sz="2000" dirty="0"/>
              <a:t>Image </a:t>
            </a:r>
            <a:r>
              <a:rPr lang="en-US" sz="2000" dirty="0" smtClean="0"/>
              <a:t>super- resolution: take </a:t>
            </a:r>
            <a:r>
              <a:rPr lang="en-US" sz="2000" dirty="0"/>
              <a:t>a low- resolution image and synthesize a high-resolution </a:t>
            </a:r>
            <a:r>
              <a:rPr lang="en-US" sz="2000" dirty="0" smtClean="0"/>
              <a:t>equivalent</a:t>
            </a:r>
          </a:p>
          <a:p>
            <a:endParaRPr lang="en-US" dirty="0"/>
          </a:p>
        </p:txBody>
      </p:sp>
    </p:spTree>
    <p:extLst>
      <p:ext uri="{BB962C8B-B14F-4D97-AF65-F5344CB8AC3E}">
        <p14:creationId xmlns:p14="http://schemas.microsoft.com/office/powerpoint/2010/main" val="13444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332" y="1208510"/>
            <a:ext cx="2511335" cy="607227"/>
          </a:xfrm>
        </p:spPr>
        <p:txBody>
          <a:bodyPr>
            <a:noAutofit/>
          </a:bodyPr>
          <a:lstStyle/>
          <a:p>
            <a:r>
              <a:rPr lang="en-US" dirty="0" smtClean="0"/>
              <a:t>Features</a:t>
            </a:r>
            <a:endParaRPr lang="en-US" dirty="0"/>
          </a:p>
        </p:txBody>
      </p:sp>
      <p:sp>
        <p:nvSpPr>
          <p:cNvPr id="3" name="Content Placeholder 2"/>
          <p:cNvSpPr>
            <a:spLocks noGrp="1"/>
          </p:cNvSpPr>
          <p:nvPr>
            <p:ph idx="1"/>
          </p:nvPr>
        </p:nvSpPr>
        <p:spPr>
          <a:xfrm>
            <a:off x="685800" y="2194561"/>
            <a:ext cx="10820400" cy="3174274"/>
          </a:xfrm>
        </p:spPr>
        <p:txBody>
          <a:bodyPr/>
          <a:lstStyle/>
          <a:p>
            <a:r>
              <a:rPr lang="en-US" dirty="0"/>
              <a:t>Here is a list of some additional </a:t>
            </a:r>
            <a:r>
              <a:rPr lang="en-US" dirty="0" smtClean="0"/>
              <a:t>techniques </a:t>
            </a:r>
            <a:r>
              <a:rPr lang="en-US" dirty="0"/>
              <a:t>that are used to improve GAN training:</a:t>
            </a:r>
          </a:p>
          <a:p>
            <a:r>
              <a:rPr lang="en-US" dirty="0"/>
              <a:t>Feature Matching</a:t>
            </a:r>
          </a:p>
          <a:p>
            <a:r>
              <a:rPr lang="en-US" dirty="0"/>
              <a:t>Mini Batch Discrimination</a:t>
            </a:r>
          </a:p>
          <a:p>
            <a:r>
              <a:rPr lang="en-US" dirty="0"/>
              <a:t>Historical Averaging</a:t>
            </a:r>
          </a:p>
          <a:p>
            <a:r>
              <a:rPr lang="en-US" dirty="0"/>
              <a:t>One-sided Label Smoothing</a:t>
            </a:r>
          </a:p>
          <a:p>
            <a:r>
              <a:rPr lang="en-US" dirty="0"/>
              <a:t>Virtual Batch Normalization</a:t>
            </a:r>
          </a:p>
          <a:p>
            <a:endParaRPr lang="en-US" dirty="0"/>
          </a:p>
        </p:txBody>
      </p:sp>
    </p:spTree>
    <p:extLst>
      <p:ext uri="{BB962C8B-B14F-4D97-AF65-F5344CB8AC3E}">
        <p14:creationId xmlns:p14="http://schemas.microsoft.com/office/powerpoint/2010/main" val="124983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037" y="842750"/>
            <a:ext cx="8331926" cy="816233"/>
          </a:xfrm>
        </p:spPr>
        <p:txBody>
          <a:bodyPr/>
          <a:lstStyle/>
          <a:p>
            <a:r>
              <a:rPr lang="en-US" dirty="0" smtClean="0"/>
              <a:t>System architecture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458" y="1658983"/>
            <a:ext cx="9061083" cy="5134614"/>
          </a:xfrm>
        </p:spPr>
      </p:pic>
    </p:spTree>
    <p:extLst>
      <p:ext uri="{BB962C8B-B14F-4D97-AF65-F5344CB8AC3E}">
        <p14:creationId xmlns:p14="http://schemas.microsoft.com/office/powerpoint/2010/main" val="13549108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163</TotalTime>
  <Words>243</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PowerPoint Presentation</vt:lpstr>
      <vt:lpstr>abstract</vt:lpstr>
      <vt:lpstr>Literature survey</vt:lpstr>
      <vt:lpstr>improvements</vt:lpstr>
      <vt:lpstr>background</vt:lpstr>
      <vt:lpstr>Main issues covered</vt:lpstr>
      <vt:lpstr>Importance and need of your project</vt:lpstr>
      <vt:lpstr>Features</vt:lpstr>
      <vt:lpstr>System architecture diagram</vt:lpstr>
      <vt:lpstr>Tools and technologies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Nidhi (Contractor)</dc:creator>
  <cp:lastModifiedBy>K, Nidhi (Contractor)</cp:lastModifiedBy>
  <cp:revision>10</cp:revision>
  <dcterms:created xsi:type="dcterms:W3CDTF">2019-05-07T07:43:49Z</dcterms:created>
  <dcterms:modified xsi:type="dcterms:W3CDTF">2019-05-07T10:27:05Z</dcterms:modified>
</cp:coreProperties>
</file>