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5" r:id="rId3"/>
  </p:sldMasterIdLst>
  <p:notesMasterIdLst>
    <p:notesMasterId r:id="rId98"/>
  </p:notesMasterIdLst>
  <p:sldIdLst>
    <p:sldId id="256" r:id="rId4"/>
    <p:sldId id="257" r:id="rId5"/>
    <p:sldId id="258" r:id="rId6"/>
    <p:sldId id="265" r:id="rId7"/>
    <p:sldId id="270" r:id="rId8"/>
    <p:sldId id="276" r:id="rId9"/>
    <p:sldId id="271" r:id="rId10"/>
    <p:sldId id="272" r:id="rId11"/>
    <p:sldId id="274" r:id="rId12"/>
    <p:sldId id="632" r:id="rId13"/>
    <p:sldId id="262" r:id="rId14"/>
    <p:sldId id="671" r:id="rId15"/>
    <p:sldId id="266" r:id="rId16"/>
    <p:sldId id="679" r:id="rId17"/>
    <p:sldId id="267" r:id="rId18"/>
    <p:sldId id="672" r:id="rId19"/>
    <p:sldId id="677" r:id="rId20"/>
    <p:sldId id="678" r:id="rId21"/>
    <p:sldId id="673" r:id="rId22"/>
    <p:sldId id="680" r:id="rId23"/>
    <p:sldId id="674" r:id="rId24"/>
    <p:sldId id="681" r:id="rId25"/>
    <p:sldId id="682" r:id="rId26"/>
    <p:sldId id="683" r:id="rId27"/>
    <p:sldId id="684" r:id="rId28"/>
    <p:sldId id="675" r:id="rId29"/>
    <p:sldId id="676" r:id="rId30"/>
    <p:sldId id="277" r:id="rId31"/>
    <p:sldId id="685" r:id="rId32"/>
    <p:sldId id="633" r:id="rId33"/>
    <p:sldId id="634" r:id="rId34"/>
    <p:sldId id="635" r:id="rId35"/>
    <p:sldId id="636" r:id="rId36"/>
    <p:sldId id="637" r:id="rId37"/>
    <p:sldId id="638" r:id="rId38"/>
    <p:sldId id="639" r:id="rId39"/>
    <p:sldId id="640" r:id="rId40"/>
    <p:sldId id="641" r:id="rId41"/>
    <p:sldId id="642" r:id="rId42"/>
    <p:sldId id="643" r:id="rId43"/>
    <p:sldId id="644" r:id="rId44"/>
    <p:sldId id="647" r:id="rId45"/>
    <p:sldId id="648" r:id="rId46"/>
    <p:sldId id="649" r:id="rId47"/>
    <p:sldId id="650" r:id="rId48"/>
    <p:sldId id="651" r:id="rId49"/>
    <p:sldId id="686" r:id="rId50"/>
    <p:sldId id="652" r:id="rId51"/>
    <p:sldId id="653" r:id="rId52"/>
    <p:sldId id="654" r:id="rId53"/>
    <p:sldId id="655" r:id="rId54"/>
    <p:sldId id="658" r:id="rId55"/>
    <p:sldId id="659" r:id="rId56"/>
    <p:sldId id="660" r:id="rId57"/>
    <p:sldId id="661" r:id="rId58"/>
    <p:sldId id="662" r:id="rId59"/>
    <p:sldId id="663" r:id="rId60"/>
    <p:sldId id="664" r:id="rId61"/>
    <p:sldId id="665" r:id="rId62"/>
    <p:sldId id="666" r:id="rId63"/>
    <p:sldId id="667" r:id="rId64"/>
    <p:sldId id="668" r:id="rId65"/>
    <p:sldId id="688" r:id="rId66"/>
    <p:sldId id="689" r:id="rId67"/>
    <p:sldId id="690" r:id="rId68"/>
    <p:sldId id="691" r:id="rId69"/>
    <p:sldId id="700" r:id="rId70"/>
    <p:sldId id="693" r:id="rId71"/>
    <p:sldId id="687" r:id="rId72"/>
    <p:sldId id="692" r:id="rId73"/>
    <p:sldId id="694" r:id="rId74"/>
    <p:sldId id="703" r:id="rId75"/>
    <p:sldId id="704" r:id="rId76"/>
    <p:sldId id="695" r:id="rId77"/>
    <p:sldId id="705" r:id="rId78"/>
    <p:sldId id="708" r:id="rId79"/>
    <p:sldId id="709" r:id="rId80"/>
    <p:sldId id="717" r:id="rId81"/>
    <p:sldId id="718" r:id="rId82"/>
    <p:sldId id="264" r:id="rId83"/>
    <p:sldId id="720" r:id="rId84"/>
    <p:sldId id="721" r:id="rId85"/>
    <p:sldId id="722" r:id="rId86"/>
    <p:sldId id="712" r:id="rId87"/>
    <p:sldId id="723" r:id="rId88"/>
    <p:sldId id="713" r:id="rId89"/>
    <p:sldId id="725" r:id="rId90"/>
    <p:sldId id="724" r:id="rId91"/>
    <p:sldId id="726" r:id="rId92"/>
    <p:sldId id="728" r:id="rId93"/>
    <p:sldId id="729" r:id="rId94"/>
    <p:sldId id="268" r:id="rId95"/>
    <p:sldId id="714" r:id="rId96"/>
    <p:sldId id="715" r:id="rId97"/>
  </p:sldIdLst>
  <p:sldSz cx="9144000" cy="5143500" type="screen16x9"/>
  <p:notesSz cx="6858000" cy="9144000"/>
  <p:defaultTextStyle>
    <a:defPPr>
      <a:defRPr lang="zh-CN"/>
    </a:defPPr>
    <a:lvl1pPr marL="0" algn="l" defTabSz="878840" rtl="0" eaLnBrk="1" latinLnBrk="0" hangingPunct="1">
      <a:defRPr sz="1700" kern="1200">
        <a:solidFill>
          <a:schemeClr val="tx1"/>
        </a:solidFill>
        <a:latin typeface="+mn-lt"/>
        <a:ea typeface="+mn-ea"/>
        <a:cs typeface="+mn-cs"/>
      </a:defRPr>
    </a:lvl1pPr>
    <a:lvl2pPr marL="439420" algn="l" defTabSz="878840" rtl="0" eaLnBrk="1" latinLnBrk="0" hangingPunct="1">
      <a:defRPr sz="1700" kern="1200">
        <a:solidFill>
          <a:schemeClr val="tx1"/>
        </a:solidFill>
        <a:latin typeface="+mn-lt"/>
        <a:ea typeface="+mn-ea"/>
        <a:cs typeface="+mn-cs"/>
      </a:defRPr>
    </a:lvl2pPr>
    <a:lvl3pPr marL="878840" algn="l" defTabSz="878840" rtl="0" eaLnBrk="1" latinLnBrk="0" hangingPunct="1">
      <a:defRPr sz="1700" kern="1200">
        <a:solidFill>
          <a:schemeClr val="tx1"/>
        </a:solidFill>
        <a:latin typeface="+mn-lt"/>
        <a:ea typeface="+mn-ea"/>
        <a:cs typeface="+mn-cs"/>
      </a:defRPr>
    </a:lvl3pPr>
    <a:lvl4pPr marL="1318895" algn="l" defTabSz="878840" rtl="0" eaLnBrk="1" latinLnBrk="0" hangingPunct="1">
      <a:defRPr sz="1700" kern="1200">
        <a:solidFill>
          <a:schemeClr val="tx1"/>
        </a:solidFill>
        <a:latin typeface="+mn-lt"/>
        <a:ea typeface="+mn-ea"/>
        <a:cs typeface="+mn-cs"/>
      </a:defRPr>
    </a:lvl4pPr>
    <a:lvl5pPr marL="1758315" algn="l" defTabSz="878840" rtl="0" eaLnBrk="1" latinLnBrk="0" hangingPunct="1">
      <a:defRPr sz="1700" kern="1200">
        <a:solidFill>
          <a:schemeClr val="tx1"/>
        </a:solidFill>
        <a:latin typeface="+mn-lt"/>
        <a:ea typeface="+mn-ea"/>
        <a:cs typeface="+mn-cs"/>
      </a:defRPr>
    </a:lvl5pPr>
    <a:lvl6pPr marL="2197735" algn="l" defTabSz="878840" rtl="0" eaLnBrk="1" latinLnBrk="0" hangingPunct="1">
      <a:defRPr sz="1700" kern="1200">
        <a:solidFill>
          <a:schemeClr val="tx1"/>
        </a:solidFill>
        <a:latin typeface="+mn-lt"/>
        <a:ea typeface="+mn-ea"/>
        <a:cs typeface="+mn-cs"/>
      </a:defRPr>
    </a:lvl6pPr>
    <a:lvl7pPr marL="2637155" algn="l" defTabSz="878840" rtl="0" eaLnBrk="1" latinLnBrk="0" hangingPunct="1">
      <a:defRPr sz="1700" kern="1200">
        <a:solidFill>
          <a:schemeClr val="tx1"/>
        </a:solidFill>
        <a:latin typeface="+mn-lt"/>
        <a:ea typeface="+mn-ea"/>
        <a:cs typeface="+mn-cs"/>
      </a:defRPr>
    </a:lvl7pPr>
    <a:lvl8pPr marL="3076575" algn="l" defTabSz="878840" rtl="0" eaLnBrk="1" latinLnBrk="0" hangingPunct="1">
      <a:defRPr sz="1700" kern="1200">
        <a:solidFill>
          <a:schemeClr val="tx1"/>
        </a:solidFill>
        <a:latin typeface="+mn-lt"/>
        <a:ea typeface="+mn-ea"/>
        <a:cs typeface="+mn-cs"/>
      </a:defRPr>
    </a:lvl8pPr>
    <a:lvl9pPr marL="3515995" algn="l" defTabSz="878840"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1">
          <p15:clr>
            <a:srgbClr val="A4A3A4"/>
          </p15:clr>
        </p15:guide>
        <p15:guide id="2" pos="28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64A0"/>
    <a:srgbClr val="7A5B56"/>
    <a:srgbClr val="A68782"/>
    <a:srgbClr val="614E52"/>
    <a:srgbClr val="6E50A0"/>
    <a:srgbClr val="695AC8"/>
    <a:srgbClr val="6964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1" autoAdjust="0"/>
    <p:restoredTop sz="72363" autoAdjust="0"/>
  </p:normalViewPr>
  <p:slideViewPr>
    <p:cSldViewPr>
      <p:cViewPr varScale="1">
        <p:scale>
          <a:sx n="64" d="100"/>
          <a:sy n="64" d="100"/>
        </p:scale>
        <p:origin x="1472" y="44"/>
      </p:cViewPr>
      <p:guideLst>
        <p:guide orient="horz" pos="1631"/>
        <p:guide pos="2889"/>
      </p:guideLst>
    </p:cSldViewPr>
  </p:slideViewPr>
  <p:notesTextViewPr>
    <p:cViewPr>
      <p:scale>
        <a:sx n="100" d="100"/>
        <a:sy n="100" d="100"/>
      </p:scale>
      <p:origin x="0" y="0"/>
    </p:cViewPr>
  </p:notesTextViewPr>
  <p:sorterViewPr>
    <p:cViewPr>
      <p:scale>
        <a:sx n="100" d="100"/>
        <a:sy n="100" d="100"/>
      </p:scale>
      <p:origin x="0" y="-2684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slide" Target="slides/slide94.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3CD96-77C3-4C22-8022-CCF8611A636C}" type="datetimeFigureOut">
              <a:rPr lang="zh-CN" altLang="en-US" smtClean="0"/>
              <a:t>2021/9/27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CD84F4-6D94-4782-A51D-C62AC67B3A1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878840" rtl="0" eaLnBrk="1" latinLnBrk="0" hangingPunct="1">
      <a:defRPr sz="1200" kern="1200">
        <a:solidFill>
          <a:schemeClr val="tx1"/>
        </a:solidFill>
        <a:latin typeface="+mn-lt"/>
        <a:ea typeface="+mn-ea"/>
        <a:cs typeface="+mn-cs"/>
      </a:defRPr>
    </a:lvl1pPr>
    <a:lvl2pPr marL="439420" algn="l" defTabSz="878840" rtl="0" eaLnBrk="1" latinLnBrk="0" hangingPunct="1">
      <a:defRPr sz="1200" kern="1200">
        <a:solidFill>
          <a:schemeClr val="tx1"/>
        </a:solidFill>
        <a:latin typeface="+mn-lt"/>
        <a:ea typeface="+mn-ea"/>
        <a:cs typeface="+mn-cs"/>
      </a:defRPr>
    </a:lvl2pPr>
    <a:lvl3pPr marL="878840" algn="l" defTabSz="878840" rtl="0" eaLnBrk="1" latinLnBrk="0" hangingPunct="1">
      <a:defRPr sz="1200" kern="1200">
        <a:solidFill>
          <a:schemeClr val="tx1"/>
        </a:solidFill>
        <a:latin typeface="+mn-lt"/>
        <a:ea typeface="+mn-ea"/>
        <a:cs typeface="+mn-cs"/>
      </a:defRPr>
    </a:lvl3pPr>
    <a:lvl4pPr marL="1318895" algn="l" defTabSz="878840" rtl="0" eaLnBrk="1" latinLnBrk="0" hangingPunct="1">
      <a:defRPr sz="1200" kern="1200">
        <a:solidFill>
          <a:schemeClr val="tx1"/>
        </a:solidFill>
        <a:latin typeface="+mn-lt"/>
        <a:ea typeface="+mn-ea"/>
        <a:cs typeface="+mn-cs"/>
      </a:defRPr>
    </a:lvl4pPr>
    <a:lvl5pPr marL="1758315" algn="l" defTabSz="878840" rtl="0" eaLnBrk="1" latinLnBrk="0" hangingPunct="1">
      <a:defRPr sz="1200" kern="1200">
        <a:solidFill>
          <a:schemeClr val="tx1"/>
        </a:solidFill>
        <a:latin typeface="+mn-lt"/>
        <a:ea typeface="+mn-ea"/>
        <a:cs typeface="+mn-cs"/>
      </a:defRPr>
    </a:lvl5pPr>
    <a:lvl6pPr marL="2197735" algn="l" defTabSz="878840" rtl="0" eaLnBrk="1" latinLnBrk="0" hangingPunct="1">
      <a:defRPr sz="1200" kern="1200">
        <a:solidFill>
          <a:schemeClr val="tx1"/>
        </a:solidFill>
        <a:latin typeface="+mn-lt"/>
        <a:ea typeface="+mn-ea"/>
        <a:cs typeface="+mn-cs"/>
      </a:defRPr>
    </a:lvl6pPr>
    <a:lvl7pPr marL="2637155" algn="l" defTabSz="878840" rtl="0" eaLnBrk="1" latinLnBrk="0" hangingPunct="1">
      <a:defRPr sz="1200" kern="1200">
        <a:solidFill>
          <a:schemeClr val="tx1"/>
        </a:solidFill>
        <a:latin typeface="+mn-lt"/>
        <a:ea typeface="+mn-ea"/>
        <a:cs typeface="+mn-cs"/>
      </a:defRPr>
    </a:lvl7pPr>
    <a:lvl8pPr marL="3076575" algn="l" defTabSz="878840" rtl="0" eaLnBrk="1" latinLnBrk="0" hangingPunct="1">
      <a:defRPr sz="1200" kern="1200">
        <a:solidFill>
          <a:schemeClr val="tx1"/>
        </a:solidFill>
        <a:latin typeface="+mn-lt"/>
        <a:ea typeface="+mn-ea"/>
        <a:cs typeface="+mn-cs"/>
      </a:defRPr>
    </a:lvl8pPr>
    <a:lvl9pPr marL="3515995" algn="l" defTabSz="8788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EC51A20-CD35-464D-BD61-6AB26F2EF96C}"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13</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14</a:t>
            </a:fld>
            <a:endParaRPr lang="zh-CN" altLang="en-US">
              <a:solidFill>
                <a:prstClr val="black"/>
              </a:solidFill>
            </a:endParaRPr>
          </a:p>
        </p:txBody>
      </p:sp>
    </p:spTree>
    <p:extLst>
      <p:ext uri="{BB962C8B-B14F-4D97-AF65-F5344CB8AC3E}">
        <p14:creationId xmlns:p14="http://schemas.microsoft.com/office/powerpoint/2010/main" val="1994534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15</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16</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17</a:t>
            </a:fld>
            <a:endParaRPr lang="zh-CN" altLang="en-US">
              <a:solidFill>
                <a:prstClr val="black"/>
              </a:solidFill>
            </a:endParaRPr>
          </a:p>
        </p:txBody>
      </p:sp>
    </p:spTree>
    <p:extLst>
      <p:ext uri="{BB962C8B-B14F-4D97-AF65-F5344CB8AC3E}">
        <p14:creationId xmlns:p14="http://schemas.microsoft.com/office/powerpoint/2010/main" val="2093518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18</a:t>
            </a:fld>
            <a:endParaRPr lang="zh-CN" altLang="en-US">
              <a:solidFill>
                <a:prstClr val="black"/>
              </a:solidFill>
            </a:endParaRPr>
          </a:p>
        </p:txBody>
      </p:sp>
    </p:spTree>
    <p:extLst>
      <p:ext uri="{BB962C8B-B14F-4D97-AF65-F5344CB8AC3E}">
        <p14:creationId xmlns:p14="http://schemas.microsoft.com/office/powerpoint/2010/main" val="3249514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19</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20</a:t>
            </a:fld>
            <a:endParaRPr lang="zh-CN" altLang="en-US">
              <a:solidFill>
                <a:prstClr val="black"/>
              </a:solidFill>
            </a:endParaRPr>
          </a:p>
        </p:txBody>
      </p:sp>
    </p:spTree>
    <p:extLst>
      <p:ext uri="{BB962C8B-B14F-4D97-AF65-F5344CB8AC3E}">
        <p14:creationId xmlns:p14="http://schemas.microsoft.com/office/powerpoint/2010/main" val="3255512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21</a:t>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22</a:t>
            </a:fld>
            <a:endParaRPr lang="zh-CN" altLang="en-US">
              <a:solidFill>
                <a:prstClr val="black"/>
              </a:solidFill>
            </a:endParaRPr>
          </a:p>
        </p:txBody>
      </p:sp>
    </p:spTree>
    <p:extLst>
      <p:ext uri="{BB962C8B-B14F-4D97-AF65-F5344CB8AC3E}">
        <p14:creationId xmlns:p14="http://schemas.microsoft.com/office/powerpoint/2010/main" val="161731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4</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23</a:t>
            </a:fld>
            <a:endParaRPr lang="zh-CN" altLang="en-US">
              <a:solidFill>
                <a:prstClr val="black"/>
              </a:solidFill>
            </a:endParaRPr>
          </a:p>
        </p:txBody>
      </p:sp>
    </p:spTree>
    <p:extLst>
      <p:ext uri="{BB962C8B-B14F-4D97-AF65-F5344CB8AC3E}">
        <p14:creationId xmlns:p14="http://schemas.microsoft.com/office/powerpoint/2010/main" val="249452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24</a:t>
            </a:fld>
            <a:endParaRPr lang="zh-CN" altLang="en-US">
              <a:solidFill>
                <a:prstClr val="black"/>
              </a:solidFill>
            </a:endParaRPr>
          </a:p>
        </p:txBody>
      </p:sp>
    </p:spTree>
    <p:extLst>
      <p:ext uri="{BB962C8B-B14F-4D97-AF65-F5344CB8AC3E}">
        <p14:creationId xmlns:p14="http://schemas.microsoft.com/office/powerpoint/2010/main" val="2270467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25</a:t>
            </a:fld>
            <a:endParaRPr lang="zh-CN" altLang="en-US">
              <a:solidFill>
                <a:prstClr val="black"/>
              </a:solidFill>
            </a:endParaRPr>
          </a:p>
        </p:txBody>
      </p:sp>
    </p:spTree>
    <p:extLst>
      <p:ext uri="{BB962C8B-B14F-4D97-AF65-F5344CB8AC3E}">
        <p14:creationId xmlns:p14="http://schemas.microsoft.com/office/powerpoint/2010/main" val="819288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26</a:t>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27</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28</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30</a:t>
            </a:fld>
            <a:endParaRPr lang="zh-CN" altLang="en-US">
              <a:solidFill>
                <a:prstClr val="black"/>
              </a:solidFill>
            </a:endParaRPr>
          </a:p>
        </p:txBody>
      </p:sp>
    </p:spTree>
    <p:extLst>
      <p:ext uri="{BB962C8B-B14F-4D97-AF65-F5344CB8AC3E}">
        <p14:creationId xmlns:p14="http://schemas.microsoft.com/office/powerpoint/2010/main" val="1066721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31</a:t>
            </a:fld>
            <a:endParaRPr lang="zh-CN" altLang="en-US">
              <a:solidFill>
                <a:prstClr val="black"/>
              </a:solidFill>
            </a:endParaRPr>
          </a:p>
        </p:txBody>
      </p:sp>
    </p:spTree>
    <p:extLst>
      <p:ext uri="{BB962C8B-B14F-4D97-AF65-F5344CB8AC3E}">
        <p14:creationId xmlns:p14="http://schemas.microsoft.com/office/powerpoint/2010/main" val="1233980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32</a:t>
            </a:fld>
            <a:endParaRPr lang="zh-CN" altLang="en-US">
              <a:solidFill>
                <a:prstClr val="black"/>
              </a:solidFill>
            </a:endParaRPr>
          </a:p>
        </p:txBody>
      </p:sp>
    </p:spTree>
    <p:extLst>
      <p:ext uri="{BB962C8B-B14F-4D97-AF65-F5344CB8AC3E}">
        <p14:creationId xmlns:p14="http://schemas.microsoft.com/office/powerpoint/2010/main" val="4083898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33</a:t>
            </a:fld>
            <a:endParaRPr lang="zh-CN" altLang="en-US">
              <a:solidFill>
                <a:prstClr val="black"/>
              </a:solidFill>
            </a:endParaRPr>
          </a:p>
        </p:txBody>
      </p:sp>
    </p:spTree>
    <p:extLst>
      <p:ext uri="{BB962C8B-B14F-4D97-AF65-F5344CB8AC3E}">
        <p14:creationId xmlns:p14="http://schemas.microsoft.com/office/powerpoint/2010/main" val="924790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5</a:t>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34</a:t>
            </a:fld>
            <a:endParaRPr lang="zh-CN" altLang="en-US">
              <a:solidFill>
                <a:prstClr val="black"/>
              </a:solidFill>
            </a:endParaRPr>
          </a:p>
        </p:txBody>
      </p:sp>
    </p:spTree>
    <p:extLst>
      <p:ext uri="{BB962C8B-B14F-4D97-AF65-F5344CB8AC3E}">
        <p14:creationId xmlns:p14="http://schemas.microsoft.com/office/powerpoint/2010/main" val="1235869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35</a:t>
            </a:fld>
            <a:endParaRPr lang="zh-CN" altLang="en-US">
              <a:solidFill>
                <a:prstClr val="black"/>
              </a:solidFill>
            </a:endParaRPr>
          </a:p>
        </p:txBody>
      </p:sp>
    </p:spTree>
    <p:extLst>
      <p:ext uri="{BB962C8B-B14F-4D97-AF65-F5344CB8AC3E}">
        <p14:creationId xmlns:p14="http://schemas.microsoft.com/office/powerpoint/2010/main" val="2548860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36</a:t>
            </a:fld>
            <a:endParaRPr lang="zh-CN" altLang="en-US">
              <a:solidFill>
                <a:prstClr val="black"/>
              </a:solidFill>
            </a:endParaRPr>
          </a:p>
        </p:txBody>
      </p:sp>
    </p:spTree>
    <p:extLst>
      <p:ext uri="{BB962C8B-B14F-4D97-AF65-F5344CB8AC3E}">
        <p14:creationId xmlns:p14="http://schemas.microsoft.com/office/powerpoint/2010/main" val="39721553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37</a:t>
            </a:fld>
            <a:endParaRPr lang="zh-CN" altLang="en-US">
              <a:solidFill>
                <a:prstClr val="black"/>
              </a:solidFill>
            </a:endParaRPr>
          </a:p>
        </p:txBody>
      </p:sp>
    </p:spTree>
    <p:extLst>
      <p:ext uri="{BB962C8B-B14F-4D97-AF65-F5344CB8AC3E}">
        <p14:creationId xmlns:p14="http://schemas.microsoft.com/office/powerpoint/2010/main" val="11441780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38</a:t>
            </a:fld>
            <a:endParaRPr lang="zh-CN" altLang="en-US">
              <a:solidFill>
                <a:prstClr val="black"/>
              </a:solidFill>
            </a:endParaRPr>
          </a:p>
        </p:txBody>
      </p:sp>
    </p:spTree>
    <p:extLst>
      <p:ext uri="{BB962C8B-B14F-4D97-AF65-F5344CB8AC3E}">
        <p14:creationId xmlns:p14="http://schemas.microsoft.com/office/powerpoint/2010/main" val="41762996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39</a:t>
            </a:fld>
            <a:endParaRPr lang="zh-CN" altLang="en-US">
              <a:solidFill>
                <a:prstClr val="black"/>
              </a:solidFill>
            </a:endParaRPr>
          </a:p>
        </p:txBody>
      </p:sp>
    </p:spTree>
    <p:extLst>
      <p:ext uri="{BB962C8B-B14F-4D97-AF65-F5344CB8AC3E}">
        <p14:creationId xmlns:p14="http://schemas.microsoft.com/office/powerpoint/2010/main" val="28531596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40</a:t>
            </a:fld>
            <a:endParaRPr lang="zh-CN" altLang="en-US">
              <a:solidFill>
                <a:prstClr val="black"/>
              </a:solidFill>
            </a:endParaRPr>
          </a:p>
        </p:txBody>
      </p:sp>
    </p:spTree>
    <p:extLst>
      <p:ext uri="{BB962C8B-B14F-4D97-AF65-F5344CB8AC3E}">
        <p14:creationId xmlns:p14="http://schemas.microsoft.com/office/powerpoint/2010/main" val="1537128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41</a:t>
            </a:fld>
            <a:endParaRPr lang="zh-CN" altLang="en-US">
              <a:solidFill>
                <a:prstClr val="black"/>
              </a:solidFill>
            </a:endParaRPr>
          </a:p>
        </p:txBody>
      </p:sp>
    </p:spTree>
    <p:extLst>
      <p:ext uri="{BB962C8B-B14F-4D97-AF65-F5344CB8AC3E}">
        <p14:creationId xmlns:p14="http://schemas.microsoft.com/office/powerpoint/2010/main" val="1681360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marL="0" marR="0" lvl="0" indent="0" algn="l" defTabSz="878840" rtl="0" eaLnBrk="1" fontAlgn="auto" latinLnBrk="0" hangingPunct="1">
              <a:lnSpc>
                <a:spcPct val="100000"/>
              </a:lnSpc>
              <a:spcBef>
                <a:spcPct val="0"/>
              </a:spcBef>
              <a:spcAft>
                <a:spcPts val="0"/>
              </a:spcAft>
              <a:buClrTx/>
              <a:buSzTx/>
              <a:buFontTx/>
              <a:buNone/>
              <a:tabLst/>
              <a:defRPr/>
            </a:pPr>
            <a:r>
              <a:rPr lang="en-US" altLang="zh-CN" sz="1200" dirty="0"/>
              <a:t>1926</a:t>
            </a:r>
            <a:r>
              <a:rPr lang="zh-CN" altLang="en-US" sz="1200" dirty="0"/>
              <a:t>年，在美国一家人寿保险公司供职的统计学家洛特卡经过大量统计和研究，在美国著名的学术刊物</a:t>
            </a:r>
            <a:r>
              <a:rPr lang="en-US" altLang="zh-CN" sz="1200" dirty="0"/>
              <a:t>《</a:t>
            </a:r>
            <a:r>
              <a:rPr lang="zh-CN" altLang="en-US" sz="1200" dirty="0"/>
              <a:t>华盛顿科学院报</a:t>
            </a:r>
            <a:r>
              <a:rPr lang="en-US" altLang="zh-CN" sz="1200" dirty="0"/>
              <a:t>》</a:t>
            </a:r>
            <a:r>
              <a:rPr lang="zh-CN" altLang="en-US" sz="1200" dirty="0"/>
              <a:t>上发表了一篇题名为“</a:t>
            </a:r>
            <a:r>
              <a:rPr lang="zh-CN" altLang="en-US" sz="1200" dirty="0">
                <a:solidFill>
                  <a:srgbClr val="FF0000"/>
                </a:solidFill>
              </a:rPr>
              <a:t>科学生产率的频率分布</a:t>
            </a:r>
            <a:r>
              <a:rPr lang="zh-CN" altLang="en-US" sz="1200" dirty="0"/>
              <a:t>”的论文，旨在通过对发表论著的统计来探明科技工作者的生产能力及对科技进步和社会发展所作的贡献。这篇论文发表后并未引起多大反响，直到</a:t>
            </a:r>
            <a:r>
              <a:rPr lang="en-US" altLang="zh-CN" sz="1200" dirty="0"/>
              <a:t>1949</a:t>
            </a:r>
            <a:r>
              <a:rPr lang="zh-CN" altLang="en-US" sz="1200" dirty="0"/>
              <a:t>年这一成果才引起学术界关注，并誉之为“洛特卡定律”。</a:t>
            </a:r>
            <a:endParaRPr lang="zh-CN" altLang="en-US" sz="1100" b="1" dirty="0">
              <a:solidFill>
                <a:schemeClr val="hlink"/>
              </a:solidFill>
            </a:endParaRPr>
          </a:p>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42</a:t>
            </a:fld>
            <a:endParaRPr lang="zh-CN" altLang="en-US">
              <a:solidFill>
                <a:prstClr val="black"/>
              </a:solidFill>
            </a:endParaRPr>
          </a:p>
        </p:txBody>
      </p:sp>
    </p:spTree>
    <p:extLst>
      <p:ext uri="{BB962C8B-B14F-4D97-AF65-F5344CB8AC3E}">
        <p14:creationId xmlns:p14="http://schemas.microsoft.com/office/powerpoint/2010/main" val="23577039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43</a:t>
            </a:fld>
            <a:endParaRPr lang="zh-CN" altLang="en-US">
              <a:solidFill>
                <a:prstClr val="black"/>
              </a:solidFill>
            </a:endParaRPr>
          </a:p>
        </p:txBody>
      </p:sp>
    </p:spTree>
    <p:extLst>
      <p:ext uri="{BB962C8B-B14F-4D97-AF65-F5344CB8AC3E}">
        <p14:creationId xmlns:p14="http://schemas.microsoft.com/office/powerpoint/2010/main" val="1856598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6</a:t>
            </a:fld>
            <a:endParaRPr lang="zh-CN" altLang="en-US">
              <a:solidFill>
                <a:prstClr val="black"/>
              </a:solidFill>
            </a:endParaRPr>
          </a:p>
        </p:txBody>
      </p:sp>
    </p:spTree>
    <p:extLst>
      <p:ext uri="{BB962C8B-B14F-4D97-AF65-F5344CB8AC3E}">
        <p14:creationId xmlns:p14="http://schemas.microsoft.com/office/powerpoint/2010/main" val="18575910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44</a:t>
            </a:fld>
            <a:endParaRPr lang="zh-CN" altLang="en-US">
              <a:solidFill>
                <a:prstClr val="black"/>
              </a:solidFill>
            </a:endParaRPr>
          </a:p>
        </p:txBody>
      </p:sp>
    </p:spTree>
    <p:extLst>
      <p:ext uri="{BB962C8B-B14F-4D97-AF65-F5344CB8AC3E}">
        <p14:creationId xmlns:p14="http://schemas.microsoft.com/office/powerpoint/2010/main" val="36146205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45</a:t>
            </a:fld>
            <a:endParaRPr lang="zh-CN" altLang="en-US">
              <a:solidFill>
                <a:prstClr val="black"/>
              </a:solidFill>
            </a:endParaRPr>
          </a:p>
        </p:txBody>
      </p:sp>
    </p:spTree>
    <p:extLst>
      <p:ext uri="{BB962C8B-B14F-4D97-AF65-F5344CB8AC3E}">
        <p14:creationId xmlns:p14="http://schemas.microsoft.com/office/powerpoint/2010/main" val="20301682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46</a:t>
            </a:fld>
            <a:endParaRPr lang="zh-CN" altLang="en-US">
              <a:solidFill>
                <a:prstClr val="black"/>
              </a:solidFill>
            </a:endParaRPr>
          </a:p>
        </p:txBody>
      </p:sp>
    </p:spTree>
    <p:extLst>
      <p:ext uri="{BB962C8B-B14F-4D97-AF65-F5344CB8AC3E}">
        <p14:creationId xmlns:p14="http://schemas.microsoft.com/office/powerpoint/2010/main" val="36807350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47</a:t>
            </a:fld>
            <a:endParaRPr lang="zh-CN" altLang="en-US">
              <a:solidFill>
                <a:prstClr val="black"/>
              </a:solidFill>
            </a:endParaRPr>
          </a:p>
        </p:txBody>
      </p:sp>
    </p:spTree>
    <p:extLst>
      <p:ext uri="{BB962C8B-B14F-4D97-AF65-F5344CB8AC3E}">
        <p14:creationId xmlns:p14="http://schemas.microsoft.com/office/powerpoint/2010/main" val="3811463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48</a:t>
            </a:fld>
            <a:endParaRPr lang="zh-CN" altLang="en-US">
              <a:solidFill>
                <a:prstClr val="black"/>
              </a:solidFill>
            </a:endParaRPr>
          </a:p>
        </p:txBody>
      </p:sp>
    </p:spTree>
    <p:extLst>
      <p:ext uri="{BB962C8B-B14F-4D97-AF65-F5344CB8AC3E}">
        <p14:creationId xmlns:p14="http://schemas.microsoft.com/office/powerpoint/2010/main" val="2571307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49</a:t>
            </a:fld>
            <a:endParaRPr lang="zh-CN" altLang="en-US">
              <a:solidFill>
                <a:prstClr val="black"/>
              </a:solidFill>
            </a:endParaRPr>
          </a:p>
        </p:txBody>
      </p:sp>
    </p:spTree>
    <p:extLst>
      <p:ext uri="{BB962C8B-B14F-4D97-AF65-F5344CB8AC3E}">
        <p14:creationId xmlns:p14="http://schemas.microsoft.com/office/powerpoint/2010/main" val="968922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50</a:t>
            </a:fld>
            <a:endParaRPr lang="zh-CN" altLang="en-US">
              <a:solidFill>
                <a:prstClr val="black"/>
              </a:solidFill>
            </a:endParaRPr>
          </a:p>
        </p:txBody>
      </p:sp>
    </p:spTree>
    <p:extLst>
      <p:ext uri="{BB962C8B-B14F-4D97-AF65-F5344CB8AC3E}">
        <p14:creationId xmlns:p14="http://schemas.microsoft.com/office/powerpoint/2010/main" val="35391923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51</a:t>
            </a:fld>
            <a:endParaRPr lang="zh-CN" altLang="en-US">
              <a:solidFill>
                <a:prstClr val="black"/>
              </a:solidFill>
            </a:endParaRPr>
          </a:p>
        </p:txBody>
      </p:sp>
    </p:spTree>
    <p:extLst>
      <p:ext uri="{BB962C8B-B14F-4D97-AF65-F5344CB8AC3E}">
        <p14:creationId xmlns:p14="http://schemas.microsoft.com/office/powerpoint/2010/main" val="842891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52</a:t>
            </a:fld>
            <a:endParaRPr lang="zh-CN" altLang="en-US">
              <a:solidFill>
                <a:prstClr val="black"/>
              </a:solidFill>
            </a:endParaRPr>
          </a:p>
        </p:txBody>
      </p:sp>
    </p:spTree>
    <p:extLst>
      <p:ext uri="{BB962C8B-B14F-4D97-AF65-F5344CB8AC3E}">
        <p14:creationId xmlns:p14="http://schemas.microsoft.com/office/powerpoint/2010/main" val="3501321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53</a:t>
            </a:fld>
            <a:endParaRPr lang="zh-CN" altLang="en-US">
              <a:solidFill>
                <a:prstClr val="black"/>
              </a:solidFill>
            </a:endParaRPr>
          </a:p>
        </p:txBody>
      </p:sp>
    </p:spTree>
    <p:extLst>
      <p:ext uri="{BB962C8B-B14F-4D97-AF65-F5344CB8AC3E}">
        <p14:creationId xmlns:p14="http://schemas.microsoft.com/office/powerpoint/2010/main" val="3799747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7</a:t>
            </a:fld>
            <a:endParaRPr lang="zh-CN" altLang="en-US">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54</a:t>
            </a:fld>
            <a:endParaRPr lang="zh-CN" altLang="en-US">
              <a:solidFill>
                <a:prstClr val="black"/>
              </a:solidFill>
            </a:endParaRPr>
          </a:p>
        </p:txBody>
      </p:sp>
    </p:spTree>
    <p:extLst>
      <p:ext uri="{BB962C8B-B14F-4D97-AF65-F5344CB8AC3E}">
        <p14:creationId xmlns:p14="http://schemas.microsoft.com/office/powerpoint/2010/main" val="15475284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marL="0" marR="0" lvl="0" indent="0" algn="l" defTabSz="878840" rtl="0" eaLnBrk="1" fontAlgn="auto" latinLnBrk="0" hangingPunct="1">
              <a:lnSpc>
                <a:spcPct val="100000"/>
              </a:lnSpc>
              <a:spcBef>
                <a:spcPct val="0"/>
              </a:spcBef>
              <a:spcAft>
                <a:spcPts val="0"/>
              </a:spcAft>
              <a:buClrTx/>
              <a:buSzTx/>
              <a:buFontTx/>
              <a:buNone/>
              <a:tabLst/>
              <a:defRPr/>
            </a:pPr>
            <a:r>
              <a:rPr lang="zh-CN" altLang="en-US" sz="1200" dirty="0">
                <a:ea typeface="黑体" panose="02010609060101010101" pitchFamily="49" charset="-122"/>
              </a:rPr>
              <a:t>如果将一篇较长文章(约5 000字以上)中每个词按其出现频次递减排列起来(高频词在前，低频词在后)，并用自然数给这些词编上等级序号，出现频次最高的为1级，其次为2级……这样一直到</a:t>
            </a:r>
            <a:r>
              <a:rPr lang="en-US" altLang="zh-CN" sz="1200" dirty="0">
                <a:ea typeface="黑体" panose="02010609060101010101" pitchFamily="49" charset="-122"/>
              </a:rPr>
              <a:t>D</a:t>
            </a:r>
            <a:r>
              <a:rPr lang="zh-CN" altLang="en-US" sz="1200" dirty="0">
                <a:ea typeface="黑体" panose="02010609060101010101" pitchFamily="49" charset="-122"/>
              </a:rPr>
              <a:t>级，如果用</a:t>
            </a:r>
            <a:r>
              <a:rPr lang="en-US" altLang="zh-CN" sz="1200" dirty="0">
                <a:solidFill>
                  <a:srgbClr val="C00000"/>
                </a:solidFill>
                <a:ea typeface="黑体" panose="02010609060101010101" pitchFamily="49" charset="-122"/>
              </a:rPr>
              <a:t>f</a:t>
            </a:r>
            <a:r>
              <a:rPr lang="zh-CN" altLang="en-US" sz="1200" dirty="0">
                <a:solidFill>
                  <a:srgbClr val="C00000"/>
                </a:solidFill>
                <a:ea typeface="黑体" panose="02010609060101010101" pitchFamily="49" charset="-122"/>
              </a:rPr>
              <a:t>表示词在文章中出现的频次，用</a:t>
            </a:r>
            <a:r>
              <a:rPr lang="en-US" altLang="zh-CN" sz="1200" dirty="0">
                <a:solidFill>
                  <a:srgbClr val="C00000"/>
                </a:solidFill>
                <a:ea typeface="黑体" panose="02010609060101010101" pitchFamily="49" charset="-122"/>
              </a:rPr>
              <a:t>r</a:t>
            </a:r>
            <a:r>
              <a:rPr lang="zh-CN" altLang="en-US" sz="1200" dirty="0">
                <a:solidFill>
                  <a:srgbClr val="C00000"/>
                </a:solidFill>
                <a:ea typeface="黑体" panose="02010609060101010101" pitchFamily="49" charset="-122"/>
              </a:rPr>
              <a:t>表示词的等级序号，</a:t>
            </a:r>
            <a:r>
              <a:rPr lang="zh-CN" altLang="en-US" sz="1200" dirty="0">
                <a:ea typeface="黑体" panose="02010609060101010101" pitchFamily="49" charset="-122"/>
              </a:rPr>
              <a:t>则有：</a:t>
            </a:r>
          </a:p>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55</a:t>
            </a:fld>
            <a:endParaRPr lang="zh-CN" altLang="en-US">
              <a:solidFill>
                <a:prstClr val="black"/>
              </a:solidFill>
            </a:endParaRPr>
          </a:p>
        </p:txBody>
      </p:sp>
    </p:spTree>
    <p:extLst>
      <p:ext uri="{BB962C8B-B14F-4D97-AF65-F5344CB8AC3E}">
        <p14:creationId xmlns:p14="http://schemas.microsoft.com/office/powerpoint/2010/main" val="27236870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56</a:t>
            </a:fld>
            <a:endParaRPr lang="zh-CN" altLang="en-US">
              <a:solidFill>
                <a:prstClr val="black"/>
              </a:solidFill>
            </a:endParaRPr>
          </a:p>
        </p:txBody>
      </p:sp>
    </p:spTree>
    <p:extLst>
      <p:ext uri="{BB962C8B-B14F-4D97-AF65-F5344CB8AC3E}">
        <p14:creationId xmlns:p14="http://schemas.microsoft.com/office/powerpoint/2010/main" val="24255450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57</a:t>
            </a:fld>
            <a:endParaRPr lang="zh-CN" altLang="en-US">
              <a:solidFill>
                <a:prstClr val="black"/>
              </a:solidFill>
            </a:endParaRPr>
          </a:p>
        </p:txBody>
      </p:sp>
    </p:spTree>
    <p:extLst>
      <p:ext uri="{BB962C8B-B14F-4D97-AF65-F5344CB8AC3E}">
        <p14:creationId xmlns:p14="http://schemas.microsoft.com/office/powerpoint/2010/main" val="1352216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58</a:t>
            </a:fld>
            <a:endParaRPr lang="zh-CN" altLang="en-US">
              <a:solidFill>
                <a:prstClr val="black"/>
              </a:solidFill>
            </a:endParaRPr>
          </a:p>
        </p:txBody>
      </p:sp>
    </p:spTree>
    <p:extLst>
      <p:ext uri="{BB962C8B-B14F-4D97-AF65-F5344CB8AC3E}">
        <p14:creationId xmlns:p14="http://schemas.microsoft.com/office/powerpoint/2010/main" val="30083289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59</a:t>
            </a:fld>
            <a:endParaRPr lang="zh-CN" altLang="en-US">
              <a:solidFill>
                <a:prstClr val="black"/>
              </a:solidFill>
            </a:endParaRPr>
          </a:p>
        </p:txBody>
      </p:sp>
    </p:spTree>
    <p:extLst>
      <p:ext uri="{BB962C8B-B14F-4D97-AF65-F5344CB8AC3E}">
        <p14:creationId xmlns:p14="http://schemas.microsoft.com/office/powerpoint/2010/main" val="37308880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60</a:t>
            </a:fld>
            <a:endParaRPr lang="zh-CN" altLang="en-US">
              <a:solidFill>
                <a:prstClr val="black"/>
              </a:solidFill>
            </a:endParaRPr>
          </a:p>
        </p:txBody>
      </p:sp>
    </p:spTree>
    <p:extLst>
      <p:ext uri="{BB962C8B-B14F-4D97-AF65-F5344CB8AC3E}">
        <p14:creationId xmlns:p14="http://schemas.microsoft.com/office/powerpoint/2010/main" val="704192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61</a:t>
            </a:fld>
            <a:endParaRPr lang="zh-CN" altLang="en-US">
              <a:solidFill>
                <a:prstClr val="black"/>
              </a:solidFill>
            </a:endParaRPr>
          </a:p>
        </p:txBody>
      </p:sp>
    </p:spTree>
    <p:extLst>
      <p:ext uri="{BB962C8B-B14F-4D97-AF65-F5344CB8AC3E}">
        <p14:creationId xmlns:p14="http://schemas.microsoft.com/office/powerpoint/2010/main" val="39072976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62</a:t>
            </a:fld>
            <a:endParaRPr lang="zh-CN" altLang="en-US">
              <a:solidFill>
                <a:prstClr val="black"/>
              </a:solidFill>
            </a:endParaRPr>
          </a:p>
        </p:txBody>
      </p:sp>
    </p:spTree>
    <p:extLst>
      <p:ext uri="{BB962C8B-B14F-4D97-AF65-F5344CB8AC3E}">
        <p14:creationId xmlns:p14="http://schemas.microsoft.com/office/powerpoint/2010/main" val="3740641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marL="0" marR="0" lvl="0" indent="0" algn="l" defTabSz="878840" rtl="0" eaLnBrk="1" fontAlgn="auto" latinLnBrk="0" hangingPunct="1">
              <a:lnSpc>
                <a:spcPct val="100000"/>
              </a:lnSpc>
              <a:spcBef>
                <a:spcPct val="0"/>
              </a:spcBef>
              <a:spcAft>
                <a:spcPts val="0"/>
              </a:spcAft>
              <a:buClrTx/>
              <a:buSzTx/>
              <a:buFontTx/>
              <a:buNone/>
              <a:tabLst/>
              <a:defRPr/>
            </a:pPr>
            <a:r>
              <a:rPr lang="zh-CN" altLang="zh-CN" sz="1200" dirty="0">
                <a:latin typeface="微软雅黑" panose="020B0503020204020204" pitchFamily="34" charset="-122"/>
                <a:ea typeface="微软雅黑" panose="020B0503020204020204" pitchFamily="34" charset="-122"/>
              </a:rPr>
              <a:t>帕累托法则是帕累托思想在多领域的应用，帕累托法则认为事物的主要结果只取决于一小部分的因素。由于这些不平衡现象在数学上呈现出一中稳定的关系，因此帕累托法则又被称为</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二八定律</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64</a:t>
            </a:fld>
            <a:endParaRPr lang="zh-CN" altLang="en-US">
              <a:solidFill>
                <a:prstClr val="black"/>
              </a:solidFill>
            </a:endParaRPr>
          </a:p>
        </p:txBody>
      </p:sp>
    </p:spTree>
    <p:extLst>
      <p:ext uri="{BB962C8B-B14F-4D97-AF65-F5344CB8AC3E}">
        <p14:creationId xmlns:p14="http://schemas.microsoft.com/office/powerpoint/2010/main" val="2141204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8</a:t>
            </a:fld>
            <a:endParaRPr lang="zh-CN" altLang="en-US">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65</a:t>
            </a:fld>
            <a:endParaRPr lang="zh-CN" altLang="en-US">
              <a:solidFill>
                <a:prstClr val="black"/>
              </a:solidFill>
            </a:endParaRPr>
          </a:p>
        </p:txBody>
      </p:sp>
    </p:spTree>
    <p:extLst>
      <p:ext uri="{BB962C8B-B14F-4D97-AF65-F5344CB8AC3E}">
        <p14:creationId xmlns:p14="http://schemas.microsoft.com/office/powerpoint/2010/main" val="6485514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66</a:t>
            </a:fld>
            <a:endParaRPr lang="zh-CN" altLang="en-US">
              <a:solidFill>
                <a:prstClr val="black"/>
              </a:solidFill>
            </a:endParaRPr>
          </a:p>
        </p:txBody>
      </p:sp>
    </p:spTree>
    <p:extLst>
      <p:ext uri="{BB962C8B-B14F-4D97-AF65-F5344CB8AC3E}">
        <p14:creationId xmlns:p14="http://schemas.microsoft.com/office/powerpoint/2010/main" val="32949989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67</a:t>
            </a:fld>
            <a:endParaRPr lang="zh-CN" altLang="en-US">
              <a:solidFill>
                <a:prstClr val="black"/>
              </a:solidFill>
            </a:endParaRPr>
          </a:p>
        </p:txBody>
      </p:sp>
    </p:spTree>
    <p:extLst>
      <p:ext uri="{BB962C8B-B14F-4D97-AF65-F5344CB8AC3E}">
        <p14:creationId xmlns:p14="http://schemas.microsoft.com/office/powerpoint/2010/main" val="9395849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68</a:t>
            </a:fld>
            <a:endParaRPr lang="zh-CN" altLang="en-US">
              <a:solidFill>
                <a:prstClr val="black"/>
              </a:solidFill>
            </a:endParaRPr>
          </a:p>
        </p:txBody>
      </p:sp>
    </p:spTree>
    <p:extLst>
      <p:ext uri="{BB962C8B-B14F-4D97-AF65-F5344CB8AC3E}">
        <p14:creationId xmlns:p14="http://schemas.microsoft.com/office/powerpoint/2010/main" val="31887997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70</a:t>
            </a:fld>
            <a:endParaRPr lang="zh-CN" altLang="en-US">
              <a:solidFill>
                <a:prstClr val="black"/>
              </a:solidFill>
            </a:endParaRPr>
          </a:p>
        </p:txBody>
      </p:sp>
    </p:spTree>
    <p:extLst>
      <p:ext uri="{BB962C8B-B14F-4D97-AF65-F5344CB8AC3E}">
        <p14:creationId xmlns:p14="http://schemas.microsoft.com/office/powerpoint/2010/main" val="23376795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71</a:t>
            </a:fld>
            <a:endParaRPr lang="zh-CN" altLang="en-US">
              <a:solidFill>
                <a:prstClr val="black"/>
              </a:solidFill>
            </a:endParaRPr>
          </a:p>
        </p:txBody>
      </p:sp>
    </p:spTree>
    <p:extLst>
      <p:ext uri="{BB962C8B-B14F-4D97-AF65-F5344CB8AC3E}">
        <p14:creationId xmlns:p14="http://schemas.microsoft.com/office/powerpoint/2010/main" val="20382641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marL="0" marR="0" lvl="0" indent="0" algn="l" defTabSz="878840" rtl="0" eaLnBrk="1" fontAlgn="auto" latinLnBrk="0" hangingPunct="1">
              <a:lnSpc>
                <a:spcPct val="100000"/>
              </a:lnSpc>
              <a:spcBef>
                <a:spcPct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由于成本和效率的因素，过去人们只能关注重要的人或重要的事。而在网络时代，由于关注的成本大大降低，人们有可能以很低的成本关注需求曲线的“尾部”。</a:t>
            </a:r>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72</a:t>
            </a:fld>
            <a:endParaRPr lang="zh-CN" altLang="en-US">
              <a:solidFill>
                <a:prstClr val="black"/>
              </a:solidFill>
            </a:endParaRPr>
          </a:p>
        </p:txBody>
      </p:sp>
    </p:spTree>
    <p:extLst>
      <p:ext uri="{BB962C8B-B14F-4D97-AF65-F5344CB8AC3E}">
        <p14:creationId xmlns:p14="http://schemas.microsoft.com/office/powerpoint/2010/main" val="7701083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73</a:t>
            </a:fld>
            <a:endParaRPr lang="zh-CN" altLang="en-US">
              <a:solidFill>
                <a:prstClr val="black"/>
              </a:solidFill>
            </a:endParaRPr>
          </a:p>
        </p:txBody>
      </p:sp>
    </p:spTree>
    <p:extLst>
      <p:ext uri="{BB962C8B-B14F-4D97-AF65-F5344CB8AC3E}">
        <p14:creationId xmlns:p14="http://schemas.microsoft.com/office/powerpoint/2010/main" val="13229024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74</a:t>
            </a:fld>
            <a:endParaRPr lang="zh-CN" altLang="en-US">
              <a:solidFill>
                <a:prstClr val="black"/>
              </a:solidFill>
            </a:endParaRPr>
          </a:p>
        </p:txBody>
      </p:sp>
    </p:spTree>
    <p:extLst>
      <p:ext uri="{BB962C8B-B14F-4D97-AF65-F5344CB8AC3E}">
        <p14:creationId xmlns:p14="http://schemas.microsoft.com/office/powerpoint/2010/main" val="12766374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75</a:t>
            </a:fld>
            <a:endParaRPr lang="zh-CN" altLang="en-US">
              <a:solidFill>
                <a:prstClr val="black"/>
              </a:solidFill>
            </a:endParaRPr>
          </a:p>
        </p:txBody>
      </p:sp>
    </p:spTree>
    <p:extLst>
      <p:ext uri="{BB962C8B-B14F-4D97-AF65-F5344CB8AC3E}">
        <p14:creationId xmlns:p14="http://schemas.microsoft.com/office/powerpoint/2010/main" val="4236682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9</a:t>
            </a:fld>
            <a:endParaRPr lang="zh-CN" altLang="en-US">
              <a:solidFill>
                <a:prstClr val="black"/>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77</a:t>
            </a:fld>
            <a:endParaRPr lang="zh-CN" altLang="en-US">
              <a:solidFill>
                <a:prstClr val="black"/>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zh-CN" sz="1200" kern="1200" dirty="0">
                <a:solidFill>
                  <a:schemeClr val="tx1"/>
                </a:solidFill>
                <a:effectLst/>
                <a:latin typeface="+mn-lt"/>
                <a:ea typeface="+mn-ea"/>
                <a:cs typeface="+mn-cs"/>
              </a:rPr>
              <a:t>入链是指指向某页面的链接。出链是指从某页面指出的链接，一般而言，这个链接应该指向某个特定集合以外的页面。自链是指从某页面指向该页面自身的链接。互链通常是指两个不同网站之间的链接。共入链，如果两个网页都含有来自第三个页面的入链，则称这两个网页共入列共入链。如果两个网页都含有指向第三个网页的出链，则称这两个网页共出链。</a:t>
            </a: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78</a:t>
            </a:fld>
            <a:endParaRPr lang="zh-CN" altLang="en-US">
              <a:solidFill>
                <a:prstClr val="black"/>
              </a:solidFill>
            </a:endParaRPr>
          </a:p>
        </p:txBody>
      </p:sp>
    </p:spTree>
    <p:extLst>
      <p:ext uri="{BB962C8B-B14F-4D97-AF65-F5344CB8AC3E}">
        <p14:creationId xmlns:p14="http://schemas.microsoft.com/office/powerpoint/2010/main" val="26167139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marL="0" marR="0" lvl="0" indent="0" algn="l" defTabSz="878840" rtl="0" eaLnBrk="1" fontAlgn="auto" latinLnBrk="0" hangingPunct="1">
              <a:lnSpc>
                <a:spcPct val="100000"/>
              </a:lnSpc>
              <a:spcBef>
                <a:spcPct val="0"/>
              </a:spcBef>
              <a:spcAft>
                <a:spcPts val="0"/>
              </a:spcAft>
              <a:buClrTx/>
              <a:buSzTx/>
              <a:buFontTx/>
              <a:buNone/>
              <a:tabLst/>
              <a:defRPr/>
            </a:pPr>
            <a:r>
              <a:rPr lang="zh-CN" altLang="zh-CN" sz="1200" kern="1200" dirty="0">
                <a:solidFill>
                  <a:schemeClr val="tx1"/>
                </a:solidFill>
                <a:effectLst/>
                <a:latin typeface="+mn-lt"/>
                <a:ea typeface="+mn-ea"/>
                <a:cs typeface="+mn-cs"/>
              </a:rPr>
              <a:t>①链接可用于传达信息，不同学术信息交流类型的链接动机也不同，因此判断创建链接的动机可用于判断学术网络上信息交流的类型；②搜索引擎与网站设计。链接分析算法用于对于检索结果排序可有效提高检索效率，而网站根据搜索引擎的工作原理和排序算法改进网络结构、提高网站内容质量以增加其可见度；③网站健康度检查。通过分析网站中不同类型的链接数量等数据，可以评价网站的影响力和健康程度；④知识挖掘：从链接分析算法与链接网络图中可以挖掘出网页、网站的潜在属性及潜在关联，以获得新的知识。</a:t>
            </a:r>
          </a:p>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79</a:t>
            </a:fld>
            <a:endParaRPr lang="zh-CN" altLang="en-US">
              <a:solidFill>
                <a:prstClr val="black"/>
              </a:solidFill>
            </a:endParaRPr>
          </a:p>
        </p:txBody>
      </p:sp>
    </p:spTree>
    <p:extLst>
      <p:ext uri="{BB962C8B-B14F-4D97-AF65-F5344CB8AC3E}">
        <p14:creationId xmlns:p14="http://schemas.microsoft.com/office/powerpoint/2010/main" val="26439041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zh-CN" sz="1200" kern="1200" dirty="0">
                <a:solidFill>
                  <a:schemeClr val="tx1"/>
                </a:solidFill>
                <a:effectLst/>
                <a:latin typeface="+mn-lt"/>
                <a:ea typeface="+mn-ea"/>
                <a:cs typeface="+mn-cs"/>
              </a:rPr>
              <a:t>幂定律普遍存在于链接网络中，这一定律可用于解释网络拓扑结构的增长模式</a:t>
            </a: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80</a:t>
            </a:fld>
            <a:endParaRPr lang="zh-CN" altLang="en-US">
              <a:solidFill>
                <a:prstClr val="black"/>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zh-CN" sz="1200" kern="1200" dirty="0">
                <a:solidFill>
                  <a:schemeClr val="tx1"/>
                </a:solidFill>
                <a:effectLst/>
                <a:latin typeface="+mn-lt"/>
                <a:ea typeface="+mn-ea"/>
                <a:cs typeface="+mn-cs"/>
              </a:rPr>
              <a:t>幂定律普遍存在于链接网络中，这一定律可用于解释网络拓扑结构的增长模式</a:t>
            </a: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81</a:t>
            </a:fld>
            <a:endParaRPr lang="zh-CN" altLang="en-US">
              <a:solidFill>
                <a:prstClr val="black"/>
              </a:solidFill>
            </a:endParaRPr>
          </a:p>
        </p:txBody>
      </p:sp>
    </p:spTree>
    <p:extLst>
      <p:ext uri="{BB962C8B-B14F-4D97-AF65-F5344CB8AC3E}">
        <p14:creationId xmlns:p14="http://schemas.microsoft.com/office/powerpoint/2010/main" val="10824341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zh-CN" sz="1200" kern="1200" dirty="0">
                <a:solidFill>
                  <a:schemeClr val="tx1"/>
                </a:solidFill>
                <a:effectLst/>
                <a:latin typeface="+mn-lt"/>
                <a:ea typeface="+mn-ea"/>
                <a:cs typeface="+mn-cs"/>
              </a:rPr>
              <a:t>幂定律普遍存在于链接网络中，这一定律可用于解释网络拓扑结构的增长模式</a:t>
            </a: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82</a:t>
            </a:fld>
            <a:endParaRPr lang="zh-CN" altLang="en-US">
              <a:solidFill>
                <a:prstClr val="black"/>
              </a:solidFill>
            </a:endParaRPr>
          </a:p>
        </p:txBody>
      </p:sp>
    </p:spTree>
    <p:extLst>
      <p:ext uri="{BB962C8B-B14F-4D97-AF65-F5344CB8AC3E}">
        <p14:creationId xmlns:p14="http://schemas.microsoft.com/office/powerpoint/2010/main" val="230818054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83</a:t>
            </a:fld>
            <a:endParaRPr lang="zh-CN" altLang="en-US">
              <a:solidFill>
                <a:prstClr val="black"/>
              </a:solidFill>
            </a:endParaRPr>
          </a:p>
        </p:txBody>
      </p:sp>
    </p:spTree>
    <p:extLst>
      <p:ext uri="{BB962C8B-B14F-4D97-AF65-F5344CB8AC3E}">
        <p14:creationId xmlns:p14="http://schemas.microsoft.com/office/powerpoint/2010/main" val="2199075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84</a:t>
            </a:fld>
            <a:endParaRPr lang="zh-CN" altLang="en-US">
              <a:solidFill>
                <a:prstClr val="black"/>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85</a:t>
            </a:fld>
            <a:endParaRPr lang="zh-CN" altLang="en-US">
              <a:solidFill>
                <a:prstClr val="black"/>
              </a:solidFill>
            </a:endParaRPr>
          </a:p>
        </p:txBody>
      </p:sp>
    </p:spTree>
    <p:extLst>
      <p:ext uri="{BB962C8B-B14F-4D97-AF65-F5344CB8AC3E}">
        <p14:creationId xmlns:p14="http://schemas.microsoft.com/office/powerpoint/2010/main" val="42251194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86</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11</a:t>
            </a:fld>
            <a:endParaRPr lang="zh-CN" altLang="en-US">
              <a:solidFill>
                <a:prstClr val="black"/>
              </a:solidFil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87</a:t>
            </a:fld>
            <a:endParaRPr lang="zh-CN" altLang="en-US">
              <a:solidFill>
                <a:prstClr val="black"/>
              </a:solidFill>
            </a:endParaRPr>
          </a:p>
        </p:txBody>
      </p:sp>
    </p:spTree>
    <p:extLst>
      <p:ext uri="{BB962C8B-B14F-4D97-AF65-F5344CB8AC3E}">
        <p14:creationId xmlns:p14="http://schemas.microsoft.com/office/powerpoint/2010/main" val="26516005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88</a:t>
            </a:fld>
            <a:endParaRPr lang="zh-CN" altLang="en-US">
              <a:solidFill>
                <a:prstClr val="black"/>
              </a:solidFill>
            </a:endParaRPr>
          </a:p>
        </p:txBody>
      </p:sp>
    </p:spTree>
    <p:extLst>
      <p:ext uri="{BB962C8B-B14F-4D97-AF65-F5344CB8AC3E}">
        <p14:creationId xmlns:p14="http://schemas.microsoft.com/office/powerpoint/2010/main" val="193295204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89</a:t>
            </a:fld>
            <a:endParaRPr lang="zh-CN" altLang="en-US">
              <a:solidFill>
                <a:prstClr val="black"/>
              </a:solidFill>
            </a:endParaRPr>
          </a:p>
        </p:txBody>
      </p:sp>
    </p:spTree>
    <p:extLst>
      <p:ext uri="{BB962C8B-B14F-4D97-AF65-F5344CB8AC3E}">
        <p14:creationId xmlns:p14="http://schemas.microsoft.com/office/powerpoint/2010/main" val="2159333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90</a:t>
            </a:fld>
            <a:endParaRPr lang="zh-CN" altLang="en-US">
              <a:solidFill>
                <a:prstClr val="black"/>
              </a:solidFill>
            </a:endParaRPr>
          </a:p>
        </p:txBody>
      </p:sp>
    </p:spTree>
    <p:extLst>
      <p:ext uri="{BB962C8B-B14F-4D97-AF65-F5344CB8AC3E}">
        <p14:creationId xmlns:p14="http://schemas.microsoft.com/office/powerpoint/2010/main" val="3114886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91</a:t>
            </a:fld>
            <a:endParaRPr lang="zh-CN" altLang="en-US">
              <a:solidFill>
                <a:prstClr val="black"/>
              </a:solidFill>
            </a:endParaRPr>
          </a:p>
        </p:txBody>
      </p:sp>
    </p:spTree>
    <p:extLst>
      <p:ext uri="{BB962C8B-B14F-4D97-AF65-F5344CB8AC3E}">
        <p14:creationId xmlns:p14="http://schemas.microsoft.com/office/powerpoint/2010/main" val="31251356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92</a:t>
            </a:fld>
            <a:endParaRPr lang="zh-CN" altLang="en-US">
              <a:solidFill>
                <a:prstClr val="black"/>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93</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F080DE-DB23-45BD-814B-4FF7DA62411C}" type="slidenum">
              <a:rPr lang="zh-CN" altLang="en-US">
                <a:solidFill>
                  <a:prstClr val="black"/>
                </a:solidFill>
              </a:rPr>
              <a:t>12</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39420" indent="0" algn="ctr">
              <a:buNone/>
              <a:defRPr>
                <a:solidFill>
                  <a:schemeClr val="tx1">
                    <a:tint val="75000"/>
                  </a:schemeClr>
                </a:solidFill>
              </a:defRPr>
            </a:lvl2pPr>
            <a:lvl3pPr marL="878840" indent="0" algn="ctr">
              <a:buNone/>
              <a:defRPr>
                <a:solidFill>
                  <a:schemeClr val="tx1">
                    <a:tint val="75000"/>
                  </a:schemeClr>
                </a:solidFill>
              </a:defRPr>
            </a:lvl3pPr>
            <a:lvl4pPr marL="1318895" indent="0" algn="ctr">
              <a:buNone/>
              <a:defRPr>
                <a:solidFill>
                  <a:schemeClr val="tx1">
                    <a:tint val="75000"/>
                  </a:schemeClr>
                </a:solidFill>
              </a:defRPr>
            </a:lvl4pPr>
            <a:lvl5pPr marL="1758315" indent="0" algn="ctr">
              <a:buNone/>
              <a:defRPr>
                <a:solidFill>
                  <a:schemeClr val="tx1">
                    <a:tint val="75000"/>
                  </a:schemeClr>
                </a:solidFill>
              </a:defRPr>
            </a:lvl5pPr>
            <a:lvl6pPr marL="2197735" indent="0" algn="ctr">
              <a:buNone/>
              <a:defRPr>
                <a:solidFill>
                  <a:schemeClr val="tx1">
                    <a:tint val="75000"/>
                  </a:schemeClr>
                </a:solidFill>
              </a:defRPr>
            </a:lvl6pPr>
            <a:lvl7pPr marL="2637155" indent="0" algn="ctr">
              <a:buNone/>
              <a:defRPr>
                <a:solidFill>
                  <a:schemeClr val="tx1">
                    <a:tint val="75000"/>
                  </a:schemeClr>
                </a:solidFill>
              </a:defRPr>
            </a:lvl7pPr>
            <a:lvl8pPr marL="3076575" indent="0" algn="ctr">
              <a:buNone/>
              <a:defRPr>
                <a:solidFill>
                  <a:schemeClr val="tx1">
                    <a:tint val="75000"/>
                  </a:schemeClr>
                </a:solidFill>
              </a:defRPr>
            </a:lvl8pPr>
            <a:lvl9pPr marL="351599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1"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9"/>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5800" spc="-37"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825038" y="3341717"/>
            <a:ext cx="7543800" cy="857250"/>
          </a:xfrm>
        </p:spPr>
        <p:txBody>
          <a:bodyPr lIns="65930" rIns="65930">
            <a:normAutofit/>
          </a:bodyPr>
          <a:lstStyle>
            <a:lvl1pPr marL="0" indent="0" algn="l">
              <a:buNone/>
              <a:defRPr sz="1700" cap="all" spc="144" baseline="0">
                <a:solidFill>
                  <a:schemeClr val="tx2"/>
                </a:solidFill>
                <a:latin typeface="+mj-lt"/>
              </a:defRPr>
            </a:lvl1pPr>
            <a:lvl2pPr marL="329565" indent="0" algn="ctr">
              <a:buNone/>
              <a:defRPr sz="1700"/>
            </a:lvl2pPr>
            <a:lvl3pPr marL="659130" indent="0" algn="ctr">
              <a:buNone/>
              <a:defRPr sz="1700"/>
            </a:lvl3pPr>
            <a:lvl4pPr marL="988695" indent="0" algn="ctr">
              <a:buNone/>
              <a:defRPr sz="1400"/>
            </a:lvl4pPr>
            <a:lvl5pPr marL="1318895" indent="0" algn="ctr">
              <a:buNone/>
              <a:defRPr sz="1400"/>
            </a:lvl5pPr>
            <a:lvl6pPr marL="1648460" indent="0" algn="ctr">
              <a:buNone/>
              <a:defRPr sz="1400"/>
            </a:lvl6pPr>
            <a:lvl7pPr marL="1978025" indent="0" algn="ctr">
              <a:buNone/>
              <a:defRPr sz="1400"/>
            </a:lvl7pPr>
            <a:lvl8pPr marL="2307590" indent="0" algn="ctr">
              <a:buNone/>
              <a:defRPr sz="1400"/>
            </a:lvl8pPr>
            <a:lvl9pPr marL="2637155" indent="0" algn="ctr">
              <a:buNone/>
              <a:defRPr sz="14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73BED89E-2848-48DC-83CE-D905AD249AFE}" type="slidenum">
              <a:rPr lang="zh-CN" altLang="en-US" smtClean="0"/>
              <a:t>‹#›</a:t>
            </a:fld>
            <a:endParaRPr lang="zh-CN" altLang="en-US" dirty="0"/>
          </a:p>
        </p:txBody>
      </p:sp>
      <p:cxnSp>
        <p:nvCxnSpPr>
          <p:cNvPr id="9" name="Straight Connector 8"/>
          <p:cNvCxnSpPr/>
          <p:nvPr/>
        </p:nvCxnSpPr>
        <p:spPr>
          <a:xfrm>
            <a:off x="905745"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ACE60949-047D-4EB5-89A6-A4958CCE797D}" type="slidenum">
              <a:rPr lang="zh-CN" altLang="en-US" smtClean="0"/>
              <a:t>‹#›</a:t>
            </a:fld>
            <a:endParaRPr lang="zh-CN" altLang="en-US" dirty="0"/>
          </a:p>
        </p:txBody>
      </p:sp>
      <p:cxnSp>
        <p:nvCxnSpPr>
          <p:cNvPr id="7" name="直接连接符 7"/>
          <p:cNvCxnSpPr/>
          <p:nvPr userDrawn="1"/>
        </p:nvCxnSpPr>
        <p:spPr>
          <a:xfrm>
            <a:off x="0" y="782242"/>
            <a:ext cx="9144000" cy="0"/>
          </a:xfrm>
          <a:prstGeom prst="line">
            <a:avLst/>
          </a:prstGeom>
          <a:ln w="82550">
            <a:solidFill>
              <a:srgbClr val="6D0D4F"/>
            </a:solidFill>
          </a:ln>
        </p:spPr>
        <p:style>
          <a:lnRef idx="1">
            <a:schemeClr val="accent1"/>
          </a:lnRef>
          <a:fillRef idx="0">
            <a:schemeClr val="accent1"/>
          </a:fillRef>
          <a:effectRef idx="0">
            <a:schemeClr val="accent1"/>
          </a:effectRef>
          <a:fontRef idx="minor">
            <a:schemeClr val="tx1"/>
          </a:fontRef>
        </p:style>
      </p:cxnSp>
      <p:pic>
        <p:nvPicPr>
          <p:cNvPr id="8" name="图片 6"/>
          <p:cNvPicPr>
            <a:picLocks noChangeAspect="1"/>
          </p:cNvPicPr>
          <p:nvPr userDrawn="1"/>
        </p:nvPicPr>
        <p:blipFill>
          <a:blip r:embed="rId2" cstate="print"/>
          <a:srcRect/>
          <a:stretch>
            <a:fillRect/>
          </a:stretch>
        </p:blipFill>
        <p:spPr bwMode="auto">
          <a:xfrm>
            <a:off x="8434393" y="88108"/>
            <a:ext cx="612775" cy="576263"/>
          </a:xfrm>
          <a:prstGeom prst="rect">
            <a:avLst/>
          </a:prstGeom>
          <a:noFill/>
          <a:ln w="9525">
            <a:noFill/>
            <a:miter lim="800000"/>
            <a:headEnd/>
            <a:tailEnd/>
          </a:ln>
        </p:spPr>
      </p:pic>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7"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58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22960" y="3339846"/>
            <a:ext cx="7543800" cy="857250"/>
          </a:xfrm>
        </p:spPr>
        <p:txBody>
          <a:bodyPr lIns="65930" rIns="65930" anchor="t" anchorCtr="0">
            <a:normAutofit/>
          </a:bodyPr>
          <a:lstStyle>
            <a:lvl1pPr marL="0" indent="0">
              <a:buNone/>
              <a:defRPr sz="1700" cap="all" spc="144" baseline="0">
                <a:solidFill>
                  <a:schemeClr val="tx2"/>
                </a:solidFill>
                <a:latin typeface="+mj-lt"/>
              </a:defRPr>
            </a:lvl1pPr>
            <a:lvl2pPr marL="329565" indent="0">
              <a:buNone/>
              <a:defRPr sz="1300">
                <a:solidFill>
                  <a:schemeClr val="tx1">
                    <a:tint val="75000"/>
                  </a:schemeClr>
                </a:solidFill>
              </a:defRPr>
            </a:lvl2pPr>
            <a:lvl3pPr marL="659130" indent="0">
              <a:buNone/>
              <a:defRPr sz="1200">
                <a:solidFill>
                  <a:schemeClr val="tx1">
                    <a:tint val="75000"/>
                  </a:schemeClr>
                </a:solidFill>
              </a:defRPr>
            </a:lvl3pPr>
            <a:lvl4pPr marL="988695" indent="0">
              <a:buNone/>
              <a:defRPr sz="1100">
                <a:solidFill>
                  <a:schemeClr val="tx1">
                    <a:tint val="75000"/>
                  </a:schemeClr>
                </a:solidFill>
              </a:defRPr>
            </a:lvl4pPr>
            <a:lvl5pPr marL="1318895" indent="0">
              <a:buNone/>
              <a:defRPr sz="1100">
                <a:solidFill>
                  <a:schemeClr val="tx1">
                    <a:tint val="75000"/>
                  </a:schemeClr>
                </a:solidFill>
              </a:defRPr>
            </a:lvl5pPr>
            <a:lvl6pPr marL="1648460" indent="0">
              <a:buNone/>
              <a:defRPr sz="1100">
                <a:solidFill>
                  <a:schemeClr val="tx1">
                    <a:tint val="75000"/>
                  </a:schemeClr>
                </a:solidFill>
              </a:defRPr>
            </a:lvl6pPr>
            <a:lvl7pPr marL="1978025" indent="0">
              <a:buNone/>
              <a:defRPr sz="1100">
                <a:solidFill>
                  <a:schemeClr val="tx1">
                    <a:tint val="75000"/>
                  </a:schemeClr>
                </a:solidFill>
              </a:defRPr>
            </a:lvl7pPr>
            <a:lvl8pPr marL="2307590" indent="0">
              <a:buNone/>
              <a:defRPr sz="1100">
                <a:solidFill>
                  <a:schemeClr val="tx1">
                    <a:tint val="75000"/>
                  </a:schemeClr>
                </a:solidFill>
              </a:defRPr>
            </a:lvl8pPr>
            <a:lvl9pPr marL="2637155" indent="0">
              <a:buNone/>
              <a:defRPr sz="11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06C7C20-20D4-484C-86A7-6EDA4AB727D2}" type="slidenum">
              <a:rPr lang="zh-CN" altLang="en-US" smtClean="0"/>
              <a:t>‹#›</a:t>
            </a:fld>
            <a:endParaRPr lang="zh-CN" altLang="en-US" dirty="0"/>
          </a:p>
        </p:txBody>
      </p:sp>
      <p:cxnSp>
        <p:nvCxnSpPr>
          <p:cNvPr id="9" name="Straight Connector 8"/>
          <p:cNvCxnSpPr/>
          <p:nvPr/>
        </p:nvCxnSpPr>
        <p:spPr>
          <a:xfrm>
            <a:off x="905745"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5"/>
            <a:ext cx="7543800" cy="1088068"/>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22960" y="1384307"/>
            <a:ext cx="3703320" cy="30175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63440" y="1384301"/>
            <a:ext cx="3703320" cy="301752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F7DAF934-81E4-46F9-A011-0D2CF8F6CDBA}" type="slidenum">
              <a:rPr lang="zh-CN" altLang="en-US" smtClean="0"/>
              <a:t>‹#›</a:t>
            </a:fld>
            <a:endParaRPr lang="zh-CN" altLang="en-US" dirty="0"/>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5"/>
            <a:ext cx="7543800" cy="1088068"/>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22960" y="1384540"/>
            <a:ext cx="3703320" cy="552212"/>
          </a:xfrm>
        </p:spPr>
        <p:txBody>
          <a:bodyPr lIns="65930" rIns="65930" anchor="ctr">
            <a:normAutofit/>
          </a:bodyPr>
          <a:lstStyle>
            <a:lvl1pPr marL="0" indent="0">
              <a:buNone/>
              <a:defRPr sz="1400" b="0" cap="all" baseline="0">
                <a:solidFill>
                  <a:schemeClr val="tx2"/>
                </a:solidFill>
              </a:defRPr>
            </a:lvl1pPr>
            <a:lvl2pPr marL="329565" indent="0">
              <a:buNone/>
              <a:defRPr sz="1400" b="1"/>
            </a:lvl2pPr>
            <a:lvl3pPr marL="659130" indent="0">
              <a:buNone/>
              <a:defRPr sz="1300" b="1"/>
            </a:lvl3pPr>
            <a:lvl4pPr marL="988695" indent="0">
              <a:buNone/>
              <a:defRPr sz="1200" b="1"/>
            </a:lvl4pPr>
            <a:lvl5pPr marL="1318895" indent="0">
              <a:buNone/>
              <a:defRPr sz="1200" b="1"/>
            </a:lvl5pPr>
            <a:lvl6pPr marL="1648460" indent="0">
              <a:buNone/>
              <a:defRPr sz="1200" b="1"/>
            </a:lvl6pPr>
            <a:lvl7pPr marL="1978025" indent="0">
              <a:buNone/>
              <a:defRPr sz="1200" b="1"/>
            </a:lvl7pPr>
            <a:lvl8pPr marL="2307590" indent="0">
              <a:buNone/>
              <a:defRPr sz="1200" b="1"/>
            </a:lvl8pPr>
            <a:lvl9pPr marL="2637155"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822960" y="1936751"/>
            <a:ext cx="3703320" cy="246507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63440" y="1384540"/>
            <a:ext cx="3703320" cy="552212"/>
          </a:xfrm>
        </p:spPr>
        <p:txBody>
          <a:bodyPr lIns="65930" rIns="65930" anchor="ctr">
            <a:normAutofit/>
          </a:bodyPr>
          <a:lstStyle>
            <a:lvl1pPr marL="0" indent="0">
              <a:buNone/>
              <a:defRPr sz="1400" b="0" cap="all" baseline="0">
                <a:solidFill>
                  <a:schemeClr val="tx2"/>
                </a:solidFill>
              </a:defRPr>
            </a:lvl1pPr>
            <a:lvl2pPr marL="329565" indent="0">
              <a:buNone/>
              <a:defRPr sz="1400" b="1"/>
            </a:lvl2pPr>
            <a:lvl3pPr marL="659130" indent="0">
              <a:buNone/>
              <a:defRPr sz="1300" b="1"/>
            </a:lvl3pPr>
            <a:lvl4pPr marL="988695" indent="0">
              <a:buNone/>
              <a:defRPr sz="1200" b="1"/>
            </a:lvl4pPr>
            <a:lvl5pPr marL="1318895" indent="0">
              <a:buNone/>
              <a:defRPr sz="1200" b="1"/>
            </a:lvl5pPr>
            <a:lvl6pPr marL="1648460" indent="0">
              <a:buNone/>
              <a:defRPr sz="1200" b="1"/>
            </a:lvl6pPr>
            <a:lvl7pPr marL="1978025" indent="0">
              <a:buNone/>
              <a:defRPr sz="1200" b="1"/>
            </a:lvl7pPr>
            <a:lvl8pPr marL="2307590" indent="0">
              <a:buNone/>
              <a:defRPr sz="1200" b="1"/>
            </a:lvl8pPr>
            <a:lvl9pPr marL="2637155"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63440" y="1936751"/>
            <a:ext cx="3703320" cy="246507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5EDAC19F-51A0-4593-9193-6A95BA1639D4}" type="slidenum">
              <a:rPr lang="zh-CN" altLang="en-US" smtClean="0"/>
              <a:t>‹#›</a:t>
            </a:fld>
            <a:endParaRPr lang="zh-CN" altLang="en-US" dirty="0"/>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BE323C5E-71B4-4CE1-8CCD-0D0D90543403}" type="slidenum">
              <a:rPr lang="zh-CN" altLang="en-US" smtClean="0"/>
              <a:t>‹#›</a:t>
            </a:fld>
            <a:endParaRPr lang="zh-CN" altLang="en-US" dirty="0"/>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7"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2C69FBB6-E99C-45BC-A8D0-F20B296B0ADB}" type="slidenum">
              <a:rPr lang="zh-CN" altLang="en-US" smtClean="0"/>
              <a:t>‹#›</a:t>
            </a:fld>
            <a:endParaRPr lang="zh-CN" altLang="en-US" dirty="0"/>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8"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70"/>
            <a:ext cx="2400300" cy="1714500"/>
          </a:xfrm>
        </p:spPr>
        <p:txBody>
          <a:bodyPr anchor="b">
            <a:normAutofit/>
          </a:bodyPr>
          <a:lstStyle>
            <a:lvl1pPr>
              <a:defRPr sz="2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600450" y="548641"/>
            <a:ext cx="4869180" cy="39433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342900" y="2194562"/>
            <a:ext cx="2400300" cy="2534343"/>
          </a:xfrm>
        </p:spPr>
        <p:txBody>
          <a:bodyPr lIns="65930" rIns="65930">
            <a:normAutofit/>
          </a:bodyPr>
          <a:lstStyle>
            <a:lvl1pPr marL="0" indent="0">
              <a:buNone/>
              <a:defRPr sz="1100">
                <a:solidFill>
                  <a:srgbClr val="FFFFFF"/>
                </a:solidFill>
              </a:defRPr>
            </a:lvl1pPr>
            <a:lvl2pPr marL="329565" indent="0">
              <a:buNone/>
              <a:defRPr sz="900"/>
            </a:lvl2pPr>
            <a:lvl3pPr marL="659130" indent="0">
              <a:buNone/>
              <a:defRPr sz="800"/>
            </a:lvl3pPr>
            <a:lvl4pPr marL="988695" indent="0">
              <a:buNone/>
              <a:defRPr sz="700"/>
            </a:lvl4pPr>
            <a:lvl5pPr marL="1318895" indent="0">
              <a:buNone/>
              <a:defRPr sz="700"/>
            </a:lvl5pPr>
            <a:lvl6pPr marL="1648460" indent="0">
              <a:buNone/>
              <a:defRPr sz="700"/>
            </a:lvl6pPr>
            <a:lvl7pPr marL="1978025" indent="0">
              <a:buNone/>
              <a:defRPr sz="700"/>
            </a:lvl7pPr>
            <a:lvl8pPr marL="2307590" indent="0">
              <a:buNone/>
              <a:defRPr sz="700"/>
            </a:lvl8pPr>
            <a:lvl9pPr marL="2637155" indent="0">
              <a:buNone/>
              <a:defRPr sz="700"/>
            </a:lvl9pPr>
          </a:lstStyle>
          <a:p>
            <a:pPr lvl="0"/>
            <a:r>
              <a:rPr lang="zh-CN" altLang="en-US"/>
              <a:t>编辑母版文本样式</a:t>
            </a:r>
          </a:p>
        </p:txBody>
      </p:sp>
      <p:sp>
        <p:nvSpPr>
          <p:cNvPr id="5" name="Date Placeholder 4"/>
          <p:cNvSpPr>
            <a:spLocks noGrp="1"/>
          </p:cNvSpPr>
          <p:nvPr>
            <p:ph type="dt" sz="half" idx="10"/>
          </p:nvPr>
        </p:nvSpPr>
        <p:spPr>
          <a:xfrm>
            <a:off x="349139" y="4844841"/>
            <a:ext cx="1963883" cy="273844"/>
          </a:xfrm>
        </p:spPr>
        <p:txBody>
          <a:bodyPr/>
          <a:lstStyle>
            <a:lvl1pPr algn="l">
              <a:defRPr/>
            </a:lvl1pPr>
          </a:lstStyle>
          <a:p>
            <a:pPr>
              <a:defRPr/>
            </a:pPr>
            <a:endParaRPr lang="zh-CN" altLang="en-US"/>
          </a:p>
        </p:txBody>
      </p:sp>
      <p:sp>
        <p:nvSpPr>
          <p:cNvPr id="6" name="Footer Placeholder 5"/>
          <p:cNvSpPr>
            <a:spLocks noGrp="1"/>
          </p:cNvSpPr>
          <p:nvPr>
            <p:ph type="ftr" sz="quarter" idx="11"/>
          </p:nvPr>
        </p:nvSpPr>
        <p:spPr>
          <a:xfrm>
            <a:off x="3600450" y="4844841"/>
            <a:ext cx="3486150" cy="273844"/>
          </a:xfrm>
        </p:spPr>
        <p:txBody>
          <a:bodyPr/>
          <a:lstStyle>
            <a:lvl1pPr algn="l">
              <a:defRPr>
                <a:solidFill>
                  <a:schemeClr val="tx2"/>
                </a:solidFill>
              </a:defRPr>
            </a:lvl1pPr>
          </a:lstStyle>
          <a:p>
            <a:pPr>
              <a:defRPr/>
            </a:pPr>
            <a:endParaRPr lang="zh-CN" altLang="en-US">
              <a:solidFill>
                <a:srgbClr val="344068"/>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128FC285-AD96-481C-BD96-3654506F4F5D}" type="slidenum">
              <a:rPr lang="zh-CN" altLang="en-US" smtClean="0">
                <a:solidFill>
                  <a:srgbClr val="344068"/>
                </a:solidFill>
              </a:rPr>
              <a:t>‹#›</a:t>
            </a:fld>
            <a:endParaRPr lang="zh-CN" altLang="en-US" dirty="0">
              <a:solidFill>
                <a:srgbClr val="344068"/>
              </a:solidFill>
            </a:endParaRP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5"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3686308"/>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2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6" y="2"/>
            <a:ext cx="9143989" cy="3686307"/>
          </a:xfrm>
          <a:solidFill>
            <a:schemeClr val="bg2">
              <a:lumMod val="90000"/>
            </a:schemeClr>
          </a:solidFill>
        </p:spPr>
        <p:txBody>
          <a:bodyPr lIns="329648" tIns="329648" anchor="t"/>
          <a:lstStyle>
            <a:lvl1pPr marL="0" indent="0">
              <a:buNone/>
              <a:defRPr sz="2300"/>
            </a:lvl1pPr>
            <a:lvl2pPr marL="329565" indent="0">
              <a:buNone/>
              <a:defRPr sz="2000"/>
            </a:lvl2pPr>
            <a:lvl3pPr marL="659130" indent="0">
              <a:buNone/>
              <a:defRPr sz="1700"/>
            </a:lvl3pPr>
            <a:lvl4pPr marL="988695" indent="0">
              <a:buNone/>
              <a:defRPr sz="1400"/>
            </a:lvl4pPr>
            <a:lvl5pPr marL="1318895" indent="0">
              <a:buNone/>
              <a:defRPr sz="1400"/>
            </a:lvl5pPr>
            <a:lvl6pPr marL="1648460" indent="0">
              <a:buNone/>
              <a:defRPr sz="1400"/>
            </a:lvl6pPr>
            <a:lvl7pPr marL="1978025" indent="0">
              <a:buNone/>
              <a:defRPr sz="1400"/>
            </a:lvl7pPr>
            <a:lvl8pPr marL="2307590" indent="0">
              <a:buNone/>
              <a:defRPr sz="1400"/>
            </a:lvl8pPr>
            <a:lvl9pPr marL="2637155" indent="0">
              <a:buNone/>
              <a:defRPr sz="14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22960" y="4430268"/>
            <a:ext cx="7584948" cy="445770"/>
          </a:xfrm>
        </p:spPr>
        <p:txBody>
          <a:bodyPr lIns="65930" tIns="0" rIns="65930" bIns="0">
            <a:normAutofit/>
          </a:bodyPr>
          <a:lstStyle>
            <a:lvl1pPr marL="0" indent="0">
              <a:spcBef>
                <a:spcPts val="0"/>
              </a:spcBef>
              <a:spcAft>
                <a:spcPts val="435"/>
              </a:spcAft>
              <a:buNone/>
              <a:defRPr sz="1100">
                <a:solidFill>
                  <a:srgbClr val="FFFFFF"/>
                </a:solidFill>
              </a:defRPr>
            </a:lvl1pPr>
            <a:lvl2pPr marL="329565" indent="0">
              <a:buNone/>
              <a:defRPr sz="900"/>
            </a:lvl2pPr>
            <a:lvl3pPr marL="659130" indent="0">
              <a:buNone/>
              <a:defRPr sz="800"/>
            </a:lvl3pPr>
            <a:lvl4pPr marL="988695" indent="0">
              <a:buNone/>
              <a:defRPr sz="700"/>
            </a:lvl4pPr>
            <a:lvl5pPr marL="1318895" indent="0">
              <a:buNone/>
              <a:defRPr sz="700"/>
            </a:lvl5pPr>
            <a:lvl6pPr marL="1648460" indent="0">
              <a:buNone/>
              <a:defRPr sz="700"/>
            </a:lvl6pPr>
            <a:lvl7pPr marL="1978025" indent="0">
              <a:buNone/>
              <a:defRPr sz="700"/>
            </a:lvl7pPr>
            <a:lvl8pPr marL="2307590" indent="0">
              <a:buNone/>
              <a:defRPr sz="700"/>
            </a:lvl8pPr>
            <a:lvl9pPr marL="2637155" indent="0">
              <a:buNone/>
              <a:defRPr sz="7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1C8B00C9-8B73-4519-903B-694A9A6358D9}" type="slidenum">
              <a:rPr lang="zh-CN" altLang="en-US" smtClean="0"/>
              <a:t>‹#›</a:t>
            </a:fld>
            <a:endParaRPr lang="zh-CN" altLang="en-US" dirty="0"/>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lIns="32966" tIns="0" rIns="32966"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A24D93A8-A571-4D88-ABDB-B99C10449EE0}" type="slidenum">
              <a:rPr lang="zh-CN" altLang="en-US" smtClean="0"/>
              <a:t>‹#›</a:t>
            </a:fld>
            <a:endParaRPr lang="zh-CN" altLang="en-US" dirty="0"/>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7"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7" y="309227"/>
            <a:ext cx="1971675" cy="43199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5" y="309227"/>
            <a:ext cx="5800725" cy="4319925"/>
          </a:xfrm>
        </p:spPr>
        <p:txBody>
          <a:bodyPr vert="eaVert" lIns="32966" tIns="0" rIns="32966"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73BED89E-2848-48DC-83CE-D905AD249AFE}" type="slidenum">
              <a:rPr lang="zh-CN" altLang="en-US" smtClean="0"/>
              <a:t>‹#›</a:t>
            </a:fld>
            <a:endParaRPr lang="zh-CN" altLang="en-US" dirty="0"/>
          </a:p>
        </p:txBody>
      </p:sp>
    </p:spTree>
  </p:cSld>
  <p:clrMapOvr>
    <a:masterClrMapping/>
  </p:clrMapOvr>
  <p:transition>
    <p:wipe/>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4" name="直接连接符 7"/>
          <p:cNvCxnSpPr/>
          <p:nvPr userDrawn="1"/>
        </p:nvCxnSpPr>
        <p:spPr>
          <a:xfrm>
            <a:off x="0" y="750094"/>
            <a:ext cx="9144000" cy="0"/>
          </a:xfrm>
          <a:prstGeom prst="line">
            <a:avLst/>
          </a:prstGeom>
          <a:ln w="82550">
            <a:solidFill>
              <a:srgbClr val="670749"/>
            </a:solidFill>
          </a:ln>
        </p:spPr>
        <p:style>
          <a:lnRef idx="1">
            <a:schemeClr val="accent1"/>
          </a:lnRef>
          <a:fillRef idx="0">
            <a:schemeClr val="accent1"/>
          </a:fillRef>
          <a:effectRef idx="0">
            <a:schemeClr val="accent1"/>
          </a:effectRef>
          <a:fontRef idx="minor">
            <a:schemeClr val="tx1"/>
          </a:fontRef>
        </p:style>
      </p:cxnSp>
      <p:pic>
        <p:nvPicPr>
          <p:cNvPr id="5" name="图片 6"/>
          <p:cNvPicPr>
            <a:picLocks noChangeAspect="1"/>
          </p:cNvPicPr>
          <p:nvPr userDrawn="1"/>
        </p:nvPicPr>
        <p:blipFill>
          <a:blip r:embed="rId2" cstate="print"/>
          <a:srcRect/>
          <a:stretch>
            <a:fillRect/>
          </a:stretch>
        </p:blipFill>
        <p:spPr bwMode="auto">
          <a:xfrm>
            <a:off x="8434393" y="88108"/>
            <a:ext cx="612775" cy="576263"/>
          </a:xfrm>
          <a:prstGeom prst="rect">
            <a:avLst/>
          </a:prstGeom>
          <a:noFill/>
          <a:ln w="9525">
            <a:noFill/>
            <a:miter lim="800000"/>
            <a:headEnd/>
            <a:tailEnd/>
          </a:ln>
        </p:spPr>
      </p:pic>
      <p:sp>
        <p:nvSpPr>
          <p:cNvPr id="12" name="Content Placeholder 2"/>
          <p:cNvSpPr>
            <a:spLocks noGrp="1"/>
          </p:cNvSpPr>
          <p:nvPr>
            <p:ph idx="1"/>
          </p:nvPr>
        </p:nvSpPr>
        <p:spPr>
          <a:xfrm>
            <a:off x="123825" y="835567"/>
            <a:ext cx="8923338" cy="4093622"/>
          </a:xfrm>
        </p:spPr>
        <p:txBody>
          <a:bodyPr/>
          <a:lstStyle>
            <a:lvl1pPr marL="165100" indent="-165100">
              <a:lnSpc>
                <a:spcPct val="150000"/>
              </a:lnSpc>
              <a:spcBef>
                <a:spcPts val="0"/>
              </a:spcBef>
              <a:buSzPct val="60000"/>
              <a:buFont typeface="Wingdings" panose="05000000000000000000" pitchFamily="2" charset="2"/>
              <a:buChar char="u"/>
              <a:defRPr sz="2300" b="1">
                <a:solidFill>
                  <a:schemeClr val="tx1"/>
                </a:solidFill>
                <a:latin typeface="楷体" panose="02010609060101010101" pitchFamily="49" charset="-122"/>
                <a:ea typeface="楷体" panose="02010609060101010101" pitchFamily="49" charset="-122"/>
              </a:defRPr>
            </a:lvl1pPr>
            <a:lvl2pPr marL="494665" indent="-165100">
              <a:lnSpc>
                <a:spcPct val="150000"/>
              </a:lnSpc>
              <a:spcBef>
                <a:spcPts val="0"/>
              </a:spcBef>
              <a:buSzPct val="60000"/>
              <a:buFont typeface="Wingdings" panose="05000000000000000000" pitchFamily="2" charset="2"/>
              <a:buChar char="p"/>
              <a:defRPr sz="2000" b="1">
                <a:solidFill>
                  <a:schemeClr val="accent1">
                    <a:lumMod val="50000"/>
                  </a:schemeClr>
                </a:solidFill>
                <a:latin typeface="楷体" panose="02010609060101010101" pitchFamily="49" charset="-122"/>
                <a:ea typeface="楷体" panose="02010609060101010101" pitchFamily="49" charset="-122"/>
              </a:defRPr>
            </a:lvl2pPr>
            <a:lvl3pPr marL="824230" indent="-165100">
              <a:lnSpc>
                <a:spcPct val="150000"/>
              </a:lnSpc>
              <a:spcBef>
                <a:spcPts val="0"/>
              </a:spcBef>
              <a:buSzPct val="60000"/>
              <a:buFont typeface="Wingdings" panose="05000000000000000000" pitchFamily="2" charset="2"/>
              <a:buChar char="l"/>
              <a:defRPr sz="2000" b="1">
                <a:solidFill>
                  <a:srgbClr val="7B3D7B"/>
                </a:solidFill>
                <a:latin typeface="楷体" panose="02010609060101010101" pitchFamily="49" charset="-122"/>
                <a:ea typeface="楷体" panose="02010609060101010101" pitchFamily="49" charset="-122"/>
              </a:defRPr>
            </a:lvl3pPr>
            <a:lvl4pPr>
              <a:lnSpc>
                <a:spcPct val="150000"/>
              </a:lnSpc>
              <a:spcBef>
                <a:spcPts val="0"/>
              </a:spcBef>
              <a:defRPr sz="1400" b="1">
                <a:latin typeface="楷体" panose="02010609060101010101" pitchFamily="49" charset="-122"/>
                <a:ea typeface="楷体" panose="02010609060101010101" pitchFamily="49" charset="-122"/>
              </a:defRPr>
            </a:lvl4pPr>
            <a:lvl5pPr>
              <a:lnSpc>
                <a:spcPct val="150000"/>
              </a:lnSpc>
              <a:spcBef>
                <a:spcPts val="0"/>
              </a:spcBef>
              <a:defRPr sz="1400" b="1">
                <a:latin typeface="楷体" panose="02010609060101010101" pitchFamily="49" charset="-122"/>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标题 1"/>
          <p:cNvSpPr>
            <a:spLocks noGrp="1"/>
          </p:cNvSpPr>
          <p:nvPr>
            <p:ph type="title"/>
          </p:nvPr>
        </p:nvSpPr>
        <p:spPr>
          <a:xfrm>
            <a:off x="2232002" y="70717"/>
            <a:ext cx="6202389" cy="608537"/>
          </a:xfrm>
        </p:spPr>
        <p:txBody>
          <a:bodyPr>
            <a:normAutofit/>
          </a:bodyPr>
          <a:lstStyle>
            <a:lvl1pPr>
              <a:defRPr sz="2300" b="1">
                <a:solidFill>
                  <a:srgbClr val="6E0F6C"/>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7" name="灯片编号占位符 5"/>
          <p:cNvSpPr>
            <a:spLocks noGrp="1"/>
          </p:cNvSpPr>
          <p:nvPr>
            <p:ph type="sldNum" sz="quarter" idx="10"/>
          </p:nvPr>
        </p:nvSpPr>
        <p:spPr>
          <a:xfrm rot="16200000" flipV="1">
            <a:off x="8783642" y="4787905"/>
            <a:ext cx="219075" cy="501650"/>
          </a:xfrm>
        </p:spPr>
        <p:txBody>
          <a:bodyPr/>
          <a:lstStyle>
            <a:lvl1pPr algn="ctr">
              <a:defRPr sz="1400" b="1">
                <a:solidFill>
                  <a:schemeClr val="bg1"/>
                </a:solidFill>
                <a:latin typeface="Times New Roman" panose="02020603050405020304" pitchFamily="18" charset="0"/>
                <a:cs typeface="Times New Roman" panose="02020603050405020304" pitchFamily="18" charset="0"/>
              </a:defRPr>
            </a:lvl1pPr>
          </a:lstStyle>
          <a:p>
            <a:pPr>
              <a:defRPr/>
            </a:pPr>
            <a:fld id="{EBBFFBFF-86DF-4712-9C2F-35F045562DF8}" type="slidenum">
              <a:rPr lang="zh-CN" altLang="en-US">
                <a:solidFill>
                  <a:prstClr val="white"/>
                </a:solidFill>
              </a:rPr>
              <a:t>‹#›</a:t>
            </a:fld>
            <a:endParaRPr lang="zh-CN" altLang="en-US" dirty="0">
              <a:solidFill>
                <a:prstClr val="white"/>
              </a:solidFill>
            </a:endParaRPr>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cxnSp>
        <p:nvCxnSpPr>
          <p:cNvPr id="4" name="直接连接符 7"/>
          <p:cNvCxnSpPr/>
          <p:nvPr userDrawn="1"/>
        </p:nvCxnSpPr>
        <p:spPr>
          <a:xfrm>
            <a:off x="0" y="782242"/>
            <a:ext cx="9144000" cy="0"/>
          </a:xfrm>
          <a:prstGeom prst="line">
            <a:avLst/>
          </a:prstGeom>
          <a:ln w="82550">
            <a:solidFill>
              <a:srgbClr val="670749"/>
            </a:solidFill>
          </a:ln>
        </p:spPr>
        <p:style>
          <a:lnRef idx="1">
            <a:schemeClr val="accent1"/>
          </a:lnRef>
          <a:fillRef idx="0">
            <a:schemeClr val="accent1"/>
          </a:fillRef>
          <a:effectRef idx="0">
            <a:schemeClr val="accent1"/>
          </a:effectRef>
          <a:fontRef idx="minor">
            <a:schemeClr val="tx1"/>
          </a:fontRef>
        </p:style>
      </p:cxnSp>
      <p:pic>
        <p:nvPicPr>
          <p:cNvPr id="5" name="图片 6"/>
          <p:cNvPicPr>
            <a:picLocks noChangeAspect="1"/>
          </p:cNvPicPr>
          <p:nvPr userDrawn="1"/>
        </p:nvPicPr>
        <p:blipFill>
          <a:blip r:embed="rId2" cstate="print"/>
          <a:srcRect/>
          <a:stretch>
            <a:fillRect/>
          </a:stretch>
        </p:blipFill>
        <p:spPr bwMode="auto">
          <a:xfrm>
            <a:off x="8434393" y="88108"/>
            <a:ext cx="612775" cy="576263"/>
          </a:xfrm>
          <a:prstGeom prst="rect">
            <a:avLst/>
          </a:prstGeom>
          <a:noFill/>
          <a:ln w="9525">
            <a:noFill/>
            <a:miter lim="800000"/>
            <a:headEnd/>
            <a:tailEnd/>
          </a:ln>
        </p:spPr>
      </p:pic>
      <p:sp>
        <p:nvSpPr>
          <p:cNvPr id="13" name="Content Placeholder 2"/>
          <p:cNvSpPr>
            <a:spLocks noGrp="1"/>
          </p:cNvSpPr>
          <p:nvPr>
            <p:ph idx="1"/>
          </p:nvPr>
        </p:nvSpPr>
        <p:spPr>
          <a:xfrm>
            <a:off x="123825" y="835567"/>
            <a:ext cx="8923338" cy="4093622"/>
          </a:xfrm>
        </p:spPr>
        <p:txBody>
          <a:bodyPr/>
          <a:lstStyle>
            <a:lvl1pPr marL="165100" indent="-165100">
              <a:lnSpc>
                <a:spcPct val="150000"/>
              </a:lnSpc>
              <a:spcBef>
                <a:spcPts val="0"/>
              </a:spcBef>
              <a:buSzPct val="60000"/>
              <a:buFont typeface="Wingdings" panose="05000000000000000000" pitchFamily="2" charset="2"/>
              <a:buChar char="u"/>
              <a:defRPr sz="2300" b="1">
                <a:solidFill>
                  <a:schemeClr val="tx1"/>
                </a:solidFill>
                <a:latin typeface="楷体" panose="02010609060101010101" pitchFamily="49" charset="-122"/>
                <a:ea typeface="楷体" panose="02010609060101010101" pitchFamily="49" charset="-122"/>
              </a:defRPr>
            </a:lvl1pPr>
            <a:lvl2pPr marL="494665" indent="-165100">
              <a:lnSpc>
                <a:spcPct val="150000"/>
              </a:lnSpc>
              <a:spcBef>
                <a:spcPts val="0"/>
              </a:spcBef>
              <a:buSzPct val="60000"/>
              <a:buFont typeface="Wingdings" panose="05000000000000000000" pitchFamily="2" charset="2"/>
              <a:buChar char="p"/>
              <a:defRPr sz="2000" b="1">
                <a:solidFill>
                  <a:schemeClr val="accent1">
                    <a:lumMod val="50000"/>
                  </a:schemeClr>
                </a:solidFill>
                <a:latin typeface="楷体" panose="02010609060101010101" pitchFamily="49" charset="-122"/>
                <a:ea typeface="楷体" panose="02010609060101010101" pitchFamily="49" charset="-122"/>
              </a:defRPr>
            </a:lvl2pPr>
            <a:lvl3pPr marL="824230" indent="-165100">
              <a:lnSpc>
                <a:spcPct val="150000"/>
              </a:lnSpc>
              <a:spcBef>
                <a:spcPts val="0"/>
              </a:spcBef>
              <a:buSzPct val="60000"/>
              <a:buFont typeface="Wingdings" panose="05000000000000000000" pitchFamily="2" charset="2"/>
              <a:buChar char="l"/>
              <a:defRPr lang="zh-CN" altLang="en-US" sz="2000" b="1" kern="1200" dirty="0" smtClean="0">
                <a:solidFill>
                  <a:srgbClr val="7B3D7B"/>
                </a:solidFill>
                <a:latin typeface="楷体" panose="02010609060101010101" pitchFamily="49" charset="-122"/>
                <a:ea typeface="楷体" panose="02010609060101010101" pitchFamily="49" charset="-122"/>
                <a:cs typeface="+mn-cs"/>
              </a:defRPr>
            </a:lvl3pPr>
            <a:lvl4pPr>
              <a:lnSpc>
                <a:spcPct val="150000"/>
              </a:lnSpc>
              <a:spcBef>
                <a:spcPts val="0"/>
              </a:spcBef>
              <a:defRPr sz="1400" b="1">
                <a:latin typeface="楷体" panose="02010609060101010101" pitchFamily="49" charset="-122"/>
                <a:ea typeface="楷体" panose="02010609060101010101" pitchFamily="49" charset="-122"/>
              </a:defRPr>
            </a:lvl4pPr>
            <a:lvl5pPr>
              <a:lnSpc>
                <a:spcPct val="150000"/>
              </a:lnSpc>
              <a:spcBef>
                <a:spcPts val="0"/>
              </a:spcBef>
              <a:defRPr sz="1400" b="1">
                <a:latin typeface="楷体" panose="02010609060101010101" pitchFamily="49" charset="-122"/>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5" name="标题 1"/>
          <p:cNvSpPr>
            <a:spLocks noGrp="1"/>
          </p:cNvSpPr>
          <p:nvPr>
            <p:ph type="title"/>
          </p:nvPr>
        </p:nvSpPr>
        <p:spPr>
          <a:xfrm>
            <a:off x="1698602" y="114772"/>
            <a:ext cx="6202389" cy="608537"/>
          </a:xfrm>
        </p:spPr>
        <p:txBody>
          <a:bodyPr>
            <a:normAutofit/>
          </a:bodyPr>
          <a:lstStyle>
            <a:lvl1pPr>
              <a:defRPr sz="2300" b="1">
                <a:solidFill>
                  <a:srgbClr val="6E0F6C"/>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7" name="灯片编号占位符 5"/>
          <p:cNvSpPr>
            <a:spLocks noGrp="1"/>
          </p:cNvSpPr>
          <p:nvPr>
            <p:ph type="sldNum" sz="quarter" idx="10"/>
          </p:nvPr>
        </p:nvSpPr>
        <p:spPr>
          <a:xfrm rot="16200000" flipV="1">
            <a:off x="8783642" y="4787905"/>
            <a:ext cx="219075" cy="501650"/>
          </a:xfrm>
        </p:spPr>
        <p:txBody>
          <a:bodyPr/>
          <a:lstStyle>
            <a:lvl1pPr algn="ctr">
              <a:defRPr sz="1400" b="1">
                <a:solidFill>
                  <a:schemeClr val="bg1"/>
                </a:solidFill>
                <a:latin typeface="Times New Roman" panose="02020603050405020304" pitchFamily="18" charset="0"/>
                <a:cs typeface="Times New Roman" panose="02020603050405020304" pitchFamily="18" charset="0"/>
              </a:defRPr>
            </a:lvl1pPr>
          </a:lstStyle>
          <a:p>
            <a:pPr>
              <a:defRPr/>
            </a:pPr>
            <a:fld id="{443228D7-96AD-482D-8E5E-270AC832542B}" type="slidenum">
              <a:rPr lang="zh-CN" altLang="en-US">
                <a:solidFill>
                  <a:prstClr val="white"/>
                </a:solidFill>
              </a:rPr>
              <a:t>‹#›</a:t>
            </a:fld>
            <a:endParaRPr lang="zh-CN" altLang="en-US" dirty="0">
              <a:solidFill>
                <a:prstClr val="white"/>
              </a:solidFill>
            </a:endParaRPr>
          </a:p>
        </p:txBody>
      </p: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cxnSp>
        <p:nvCxnSpPr>
          <p:cNvPr id="4" name="直接连接符 7"/>
          <p:cNvCxnSpPr/>
          <p:nvPr userDrawn="1"/>
        </p:nvCxnSpPr>
        <p:spPr>
          <a:xfrm>
            <a:off x="0" y="782242"/>
            <a:ext cx="9144000" cy="0"/>
          </a:xfrm>
          <a:prstGeom prst="line">
            <a:avLst/>
          </a:prstGeom>
          <a:ln w="82550">
            <a:solidFill>
              <a:srgbClr val="6D0D4F"/>
            </a:solidFill>
          </a:ln>
        </p:spPr>
        <p:style>
          <a:lnRef idx="1">
            <a:schemeClr val="accent1"/>
          </a:lnRef>
          <a:fillRef idx="0">
            <a:schemeClr val="accent1"/>
          </a:fillRef>
          <a:effectRef idx="0">
            <a:schemeClr val="accent1"/>
          </a:effectRef>
          <a:fontRef idx="minor">
            <a:schemeClr val="tx1"/>
          </a:fontRef>
        </p:style>
      </p:cxnSp>
      <p:pic>
        <p:nvPicPr>
          <p:cNvPr id="5" name="图片 6"/>
          <p:cNvPicPr>
            <a:picLocks noChangeAspect="1"/>
          </p:cNvPicPr>
          <p:nvPr userDrawn="1"/>
        </p:nvPicPr>
        <p:blipFill>
          <a:blip r:embed="rId2" cstate="print"/>
          <a:srcRect/>
          <a:stretch>
            <a:fillRect/>
          </a:stretch>
        </p:blipFill>
        <p:spPr bwMode="auto">
          <a:xfrm>
            <a:off x="8434393" y="88108"/>
            <a:ext cx="612775" cy="576263"/>
          </a:xfrm>
          <a:prstGeom prst="rect">
            <a:avLst/>
          </a:prstGeom>
          <a:noFill/>
          <a:ln w="9525">
            <a:noFill/>
            <a:miter lim="800000"/>
            <a:headEnd/>
            <a:tailEnd/>
          </a:ln>
        </p:spPr>
      </p:pic>
      <p:sp>
        <p:nvSpPr>
          <p:cNvPr id="13" name="Content Placeholder 2"/>
          <p:cNvSpPr>
            <a:spLocks noGrp="1"/>
          </p:cNvSpPr>
          <p:nvPr>
            <p:ph idx="1"/>
          </p:nvPr>
        </p:nvSpPr>
        <p:spPr>
          <a:xfrm>
            <a:off x="123825" y="835567"/>
            <a:ext cx="8923338" cy="4093622"/>
          </a:xfrm>
        </p:spPr>
        <p:txBody>
          <a:bodyPr/>
          <a:lstStyle>
            <a:lvl1pPr marL="165100" indent="-165100">
              <a:lnSpc>
                <a:spcPct val="150000"/>
              </a:lnSpc>
              <a:spcBef>
                <a:spcPts val="0"/>
              </a:spcBef>
              <a:buSzPct val="60000"/>
              <a:buFont typeface="Wingdings" panose="05000000000000000000" pitchFamily="2" charset="2"/>
              <a:buChar char="u"/>
              <a:defRPr sz="2300" b="1">
                <a:solidFill>
                  <a:schemeClr val="tx1"/>
                </a:solidFill>
                <a:latin typeface="楷体" panose="02010609060101010101" pitchFamily="49" charset="-122"/>
                <a:ea typeface="楷体" panose="02010609060101010101" pitchFamily="49" charset="-122"/>
              </a:defRPr>
            </a:lvl1pPr>
            <a:lvl2pPr marL="494665" indent="-165100">
              <a:lnSpc>
                <a:spcPct val="150000"/>
              </a:lnSpc>
              <a:spcBef>
                <a:spcPts val="0"/>
              </a:spcBef>
              <a:buSzPct val="60000"/>
              <a:buFont typeface="Wingdings" panose="05000000000000000000" pitchFamily="2" charset="2"/>
              <a:buChar char="p"/>
              <a:defRPr sz="2000" b="1">
                <a:solidFill>
                  <a:schemeClr val="accent1">
                    <a:lumMod val="50000"/>
                  </a:schemeClr>
                </a:solidFill>
                <a:latin typeface="楷体" panose="02010609060101010101" pitchFamily="49" charset="-122"/>
                <a:ea typeface="楷体" panose="02010609060101010101" pitchFamily="49" charset="-122"/>
              </a:defRPr>
            </a:lvl2pPr>
            <a:lvl3pPr marL="824230" indent="-165100">
              <a:lnSpc>
                <a:spcPct val="150000"/>
              </a:lnSpc>
              <a:spcBef>
                <a:spcPts val="0"/>
              </a:spcBef>
              <a:buSzPct val="60000"/>
              <a:buFont typeface="Wingdings" panose="05000000000000000000" pitchFamily="2" charset="2"/>
              <a:buChar char="l"/>
              <a:defRPr lang="zh-CN" altLang="en-US" sz="2000" b="1" kern="1200" dirty="0" smtClean="0">
                <a:solidFill>
                  <a:srgbClr val="7B3D7B"/>
                </a:solidFill>
                <a:latin typeface="楷体" panose="02010609060101010101" pitchFamily="49" charset="-122"/>
                <a:ea typeface="楷体" panose="02010609060101010101" pitchFamily="49" charset="-122"/>
                <a:cs typeface="+mn-cs"/>
              </a:defRPr>
            </a:lvl3pPr>
            <a:lvl4pPr>
              <a:lnSpc>
                <a:spcPct val="150000"/>
              </a:lnSpc>
              <a:spcBef>
                <a:spcPts val="0"/>
              </a:spcBef>
              <a:defRPr sz="1400" b="1">
                <a:latin typeface="楷体" panose="02010609060101010101" pitchFamily="49" charset="-122"/>
                <a:ea typeface="楷体" panose="02010609060101010101" pitchFamily="49" charset="-122"/>
              </a:defRPr>
            </a:lvl4pPr>
            <a:lvl5pPr>
              <a:lnSpc>
                <a:spcPct val="150000"/>
              </a:lnSpc>
              <a:spcBef>
                <a:spcPts val="0"/>
              </a:spcBef>
              <a:defRPr sz="1400" b="1">
                <a:latin typeface="楷体" panose="02010609060101010101" pitchFamily="49" charset="-122"/>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5" name="标题 1"/>
          <p:cNvSpPr>
            <a:spLocks noGrp="1"/>
          </p:cNvSpPr>
          <p:nvPr>
            <p:ph type="title"/>
          </p:nvPr>
        </p:nvSpPr>
        <p:spPr>
          <a:xfrm>
            <a:off x="1470811" y="88108"/>
            <a:ext cx="5183995" cy="608537"/>
          </a:xfrm>
        </p:spPr>
        <p:txBody>
          <a:bodyPr>
            <a:normAutofit/>
          </a:bodyPr>
          <a:lstStyle>
            <a:lvl1pPr>
              <a:defRPr sz="2300" b="1">
                <a:solidFill>
                  <a:srgbClr val="6E0F6C"/>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7" name="灯片编号占位符 5"/>
          <p:cNvSpPr>
            <a:spLocks noGrp="1"/>
          </p:cNvSpPr>
          <p:nvPr>
            <p:ph type="sldNum" sz="quarter" idx="10"/>
          </p:nvPr>
        </p:nvSpPr>
        <p:spPr>
          <a:xfrm rot="16200000" flipV="1">
            <a:off x="8783642" y="4787905"/>
            <a:ext cx="219075" cy="501650"/>
          </a:xfrm>
        </p:spPr>
        <p:txBody>
          <a:bodyPr/>
          <a:lstStyle>
            <a:lvl1pPr algn="ctr">
              <a:defRPr sz="1400" b="1">
                <a:solidFill>
                  <a:schemeClr val="bg1"/>
                </a:solidFill>
                <a:latin typeface="Times New Roman" panose="02020603050405020304" pitchFamily="18" charset="0"/>
                <a:cs typeface="Times New Roman" panose="02020603050405020304" pitchFamily="18" charset="0"/>
              </a:defRPr>
            </a:lvl1pPr>
          </a:lstStyle>
          <a:p>
            <a:pPr>
              <a:defRPr/>
            </a:pPr>
            <a:fld id="{ACE60949-047D-4EB5-89A6-A4958CCE797D}" type="slidenum">
              <a:rPr lang="zh-CN" altLang="en-US">
                <a:solidFill>
                  <a:prstClr val="white"/>
                </a:solidFill>
              </a:rPr>
              <a:t>‹#›</a:t>
            </a:fld>
            <a:endParaRPr lang="zh-CN" altLang="en-US" dirty="0">
              <a:solidFill>
                <a:prstClr val="white"/>
              </a:solidFill>
            </a:endParaRPr>
          </a:p>
        </p:txBody>
      </p:sp>
    </p:spTree>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825038" y="3341716"/>
            <a:ext cx="7543800" cy="857250"/>
          </a:xfrm>
        </p:spPr>
        <p:txBody>
          <a:bodyPr lIns="68580" rIns="6858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73BED89E-2848-48DC-83CE-D905AD249AFE}" type="slidenum">
              <a:rPr lang="zh-CN" altLang="en-US" smtClean="0"/>
              <a:t>‹#›</a:t>
            </a:fld>
            <a:endParaRPr lang="zh-CN" alt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ACE60949-047D-4EB5-89A6-A4958CCE797D}" type="slidenum">
              <a:rPr lang="zh-CN" altLang="en-US" smtClean="0"/>
              <a:t>‹#›</a:t>
            </a:fld>
            <a:endParaRPr lang="zh-CN" altLang="en-US" dirty="0"/>
          </a:p>
        </p:txBody>
      </p:sp>
      <p:cxnSp>
        <p:nvCxnSpPr>
          <p:cNvPr id="7" name="直接连接符 7"/>
          <p:cNvCxnSpPr/>
          <p:nvPr userDrawn="1"/>
        </p:nvCxnSpPr>
        <p:spPr>
          <a:xfrm>
            <a:off x="0" y="782241"/>
            <a:ext cx="9144000" cy="0"/>
          </a:xfrm>
          <a:prstGeom prst="line">
            <a:avLst/>
          </a:prstGeom>
          <a:ln w="82550">
            <a:solidFill>
              <a:srgbClr val="6D0D4F"/>
            </a:solidFill>
          </a:ln>
        </p:spPr>
        <p:style>
          <a:lnRef idx="1">
            <a:schemeClr val="accent1"/>
          </a:lnRef>
          <a:fillRef idx="0">
            <a:schemeClr val="accent1"/>
          </a:fillRef>
          <a:effectRef idx="0">
            <a:schemeClr val="accent1"/>
          </a:effectRef>
          <a:fontRef idx="minor">
            <a:schemeClr val="tx1"/>
          </a:fontRef>
        </p:style>
      </p:cxnSp>
      <p:pic>
        <p:nvPicPr>
          <p:cNvPr id="8" name="图片 6"/>
          <p:cNvPicPr>
            <a:picLocks noChangeAspect="1"/>
          </p:cNvPicPr>
          <p:nvPr userDrawn="1"/>
        </p:nvPicPr>
        <p:blipFill>
          <a:blip r:embed="rId2" cstate="print"/>
          <a:srcRect/>
          <a:stretch>
            <a:fillRect/>
          </a:stretch>
        </p:blipFill>
        <p:spPr bwMode="auto">
          <a:xfrm>
            <a:off x="8434389" y="88106"/>
            <a:ext cx="612775" cy="576263"/>
          </a:xfrm>
          <a:prstGeom prst="rect">
            <a:avLst/>
          </a:prstGeom>
          <a:noFill/>
          <a:ln w="9525">
            <a:noFill/>
            <a:miter lim="800000"/>
            <a:headEnd/>
            <a:tailEnd/>
          </a:ln>
        </p:spPr>
      </p:pic>
    </p:spTree>
  </p:cSld>
  <p:clrMapOvr>
    <a:masterClrMapping/>
  </p:clrMapOvr>
  <p:transition>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22960" y="3339846"/>
            <a:ext cx="7543800" cy="857250"/>
          </a:xfrm>
        </p:spPr>
        <p:txBody>
          <a:bodyPr lIns="68580" rIns="68580" anchor="t" anchorCtr="0">
            <a:normAutofit/>
          </a:bodyPr>
          <a:lstStyle>
            <a:lvl1pPr marL="0" indent="0">
              <a:buNone/>
              <a:defRPr sz="1800" cap="all" spc="150" baseline="0">
                <a:solidFill>
                  <a:schemeClr val="tx2"/>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06C7C20-20D4-484C-86A7-6EDA4AB727D2}" type="slidenum">
              <a:rPr lang="zh-CN" altLang="en-US" smtClean="0"/>
              <a:t>‹#›</a:t>
            </a:fld>
            <a:endParaRPr lang="zh-CN" alt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22960" y="1384301"/>
            <a:ext cx="3703320" cy="30175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63440" y="1384301"/>
            <a:ext cx="3703320" cy="301752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F7DAF934-81E4-46F9-A011-0D2CF8F6CDBA}" type="slidenum">
              <a:rPr lang="zh-CN" altLang="en-US" smtClean="0"/>
              <a:t>‹#›</a:t>
            </a:fld>
            <a:endParaRPr lang="zh-CN" altLang="en-US" dirty="0"/>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3800" b="1" cap="all"/>
            </a:lvl1pPr>
          </a:lstStyle>
          <a:p>
            <a:r>
              <a:rPr lang="zh-CN" altLang="en-US"/>
              <a:t>单击此处编辑母版标题样式</a:t>
            </a:r>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39420" indent="0">
              <a:buNone/>
              <a:defRPr sz="1700">
                <a:solidFill>
                  <a:schemeClr val="tx1">
                    <a:tint val="75000"/>
                  </a:schemeClr>
                </a:solidFill>
              </a:defRPr>
            </a:lvl2pPr>
            <a:lvl3pPr marL="878840" indent="0">
              <a:buNone/>
              <a:defRPr sz="1600">
                <a:solidFill>
                  <a:schemeClr val="tx1">
                    <a:tint val="75000"/>
                  </a:schemeClr>
                </a:solidFill>
              </a:defRPr>
            </a:lvl3pPr>
            <a:lvl4pPr marL="1318895" indent="0">
              <a:buNone/>
              <a:defRPr sz="1300">
                <a:solidFill>
                  <a:schemeClr val="tx1">
                    <a:tint val="75000"/>
                  </a:schemeClr>
                </a:solidFill>
              </a:defRPr>
            </a:lvl4pPr>
            <a:lvl5pPr marL="1758315" indent="0">
              <a:buNone/>
              <a:defRPr sz="1300">
                <a:solidFill>
                  <a:schemeClr val="tx1">
                    <a:tint val="75000"/>
                  </a:schemeClr>
                </a:solidFill>
              </a:defRPr>
            </a:lvl5pPr>
            <a:lvl6pPr marL="2197735" indent="0">
              <a:buNone/>
              <a:defRPr sz="1300">
                <a:solidFill>
                  <a:schemeClr val="tx1">
                    <a:tint val="75000"/>
                  </a:schemeClr>
                </a:solidFill>
              </a:defRPr>
            </a:lvl6pPr>
            <a:lvl7pPr marL="2637155" indent="0">
              <a:buNone/>
              <a:defRPr sz="1300">
                <a:solidFill>
                  <a:schemeClr val="tx1">
                    <a:tint val="75000"/>
                  </a:schemeClr>
                </a:solidFill>
              </a:defRPr>
            </a:lvl7pPr>
            <a:lvl8pPr marL="3076575" indent="0">
              <a:buNone/>
              <a:defRPr sz="1300">
                <a:solidFill>
                  <a:schemeClr val="tx1">
                    <a:tint val="75000"/>
                  </a:schemeClr>
                </a:solidFill>
              </a:defRPr>
            </a:lvl8pPr>
            <a:lvl9pPr marL="3515995" indent="0">
              <a:buNone/>
              <a:defRPr sz="13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22960" y="1384539"/>
            <a:ext cx="3703320" cy="552212"/>
          </a:xfrm>
        </p:spPr>
        <p:txBody>
          <a:bodyPr lIns="68580" rIns="68580" anchor="ctr">
            <a:normAutofit/>
          </a:bodyPr>
          <a:lstStyle>
            <a:lvl1pPr marL="0" indent="0">
              <a:buNone/>
              <a:defRPr sz="1500" b="0" cap="all" baseline="0">
                <a:solidFill>
                  <a:schemeClr val="tx2"/>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822960" y="1936751"/>
            <a:ext cx="3703320" cy="246507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63440" y="1384539"/>
            <a:ext cx="3703320" cy="552212"/>
          </a:xfrm>
        </p:spPr>
        <p:txBody>
          <a:bodyPr lIns="68580" rIns="68580" anchor="ctr">
            <a:normAutofit/>
          </a:bodyPr>
          <a:lstStyle>
            <a:lvl1pPr marL="0" indent="0">
              <a:buNone/>
              <a:defRPr sz="1500" b="0" cap="all" baseline="0">
                <a:solidFill>
                  <a:schemeClr val="tx2"/>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63440" y="1936751"/>
            <a:ext cx="3703320" cy="246507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5EDAC19F-51A0-4593-9193-6A95BA1639D4}" type="slidenum">
              <a:rPr lang="zh-CN" altLang="en-US" smtClean="0"/>
              <a:t>‹#›</a:t>
            </a:fld>
            <a:endParaRPr lang="zh-CN" altLang="en-US" dirty="0"/>
          </a:p>
        </p:txBody>
      </p:sp>
    </p:spTree>
  </p:cSld>
  <p:clrMapOvr>
    <a:masterClrMapping/>
  </p:clrMapOvr>
  <p:transition>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BE323C5E-71B4-4CE1-8CCD-0D0D90543403}" type="slidenum">
              <a:rPr lang="zh-CN" altLang="en-US" smtClean="0"/>
              <a:t>‹#›</a:t>
            </a:fld>
            <a:endParaRPr lang="zh-CN" altLang="en-US" dirty="0"/>
          </a:p>
        </p:txBody>
      </p:sp>
    </p:spTree>
  </p:cSld>
  <p:clrMapOvr>
    <a:masterClrMapping/>
  </p:clrMapOvr>
  <p:transition>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2C69FBB6-E99C-45BC-A8D0-F20B296B0ADB}" type="slidenum">
              <a:rPr lang="zh-CN" altLang="en-US" smtClean="0"/>
              <a:t>‹#›</a:t>
            </a:fld>
            <a:endParaRPr lang="zh-CN" altLang="en-US" dirty="0"/>
          </a:p>
        </p:txBody>
      </p:sp>
    </p:spTree>
  </p:cSld>
  <p:clrMapOvr>
    <a:masterClrMapping/>
  </p:clrMapOvr>
  <p:transition>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600450" y="548640"/>
            <a:ext cx="4869180" cy="39433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342900" y="2194560"/>
            <a:ext cx="2400300" cy="2534343"/>
          </a:xfrm>
        </p:spPr>
        <p:txBody>
          <a:bodyPr lIns="68580" rIns="68580">
            <a:normAutofit/>
          </a:bodyPr>
          <a:lstStyle>
            <a:lvl1pPr marL="0" indent="0">
              <a:buNone/>
              <a:defRPr sz="1100">
                <a:solidFill>
                  <a:srgbClr val="FFFFFF"/>
                </a:solidFill>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编辑母版文本样式</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pPr>
              <a:defRPr/>
            </a:pPr>
            <a:endParaRPr lang="zh-CN" alt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pPr>
              <a:defRPr/>
            </a:pPr>
            <a:endParaRPr lang="zh-CN" altLang="en-US">
              <a:solidFill>
                <a:srgbClr val="344068"/>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128FC285-AD96-481C-BD96-3654506F4F5D}" type="slidenum">
              <a:rPr lang="zh-CN" altLang="en-US" smtClean="0">
                <a:solidFill>
                  <a:srgbClr val="344068"/>
                </a:solidFill>
              </a:rPr>
              <a:t>‹#›</a:t>
            </a:fld>
            <a:endParaRPr lang="zh-CN" altLang="en-US" dirty="0">
              <a:solidFill>
                <a:srgbClr val="344068"/>
              </a:solidFill>
            </a:endParaRPr>
          </a:p>
        </p:txBody>
      </p:sp>
    </p:spTree>
  </p:cSld>
  <p:clrMapOvr>
    <a:masterClrMapping/>
  </p:clrMapOvr>
  <p:transition>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27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342900" tIns="3429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22960" y="4430268"/>
            <a:ext cx="7584948" cy="445770"/>
          </a:xfrm>
        </p:spPr>
        <p:txBody>
          <a:bodyPr lIns="68580" tIns="0" rIns="68580" bIns="0">
            <a:normAutofit/>
          </a:bodyPr>
          <a:lstStyle>
            <a:lvl1pPr marL="0" indent="0">
              <a:spcBef>
                <a:spcPts val="0"/>
              </a:spcBef>
              <a:spcAft>
                <a:spcPts val="450"/>
              </a:spcAft>
              <a:buNone/>
              <a:defRPr sz="1100">
                <a:solidFill>
                  <a:srgbClr val="FFFFFF"/>
                </a:solidFill>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1C8B00C9-8B73-4519-903B-694A9A6358D9}" type="slidenum">
              <a:rPr lang="zh-CN" altLang="en-US" smtClean="0"/>
              <a:t>‹#›</a:t>
            </a:fld>
            <a:endParaRPr lang="zh-CN" altLang="en-US" dirty="0"/>
          </a:p>
        </p:txBody>
      </p:sp>
    </p:spTree>
  </p:cSld>
  <p:clrMapOvr>
    <a:masterClrMapping/>
  </p:clrMapOvr>
  <p:transition>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lIns="34290" tIns="0" rIns="3429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A24D93A8-A571-4D88-ABDB-B99C10449EE0}" type="slidenum">
              <a:rPr lang="zh-CN" altLang="en-US" smtClean="0"/>
              <a:t>‹#›</a:t>
            </a:fld>
            <a:endParaRPr lang="zh-CN" altLang="en-US" dirty="0"/>
          </a:p>
        </p:txBody>
      </p:sp>
    </p:spTree>
  </p:cSld>
  <p:clrMapOvr>
    <a:masterClrMapping/>
  </p:clrMapOvr>
  <p:transition>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09226"/>
            <a:ext cx="5800725" cy="4319924"/>
          </a:xfrm>
        </p:spPr>
        <p:txBody>
          <a:bodyPr vert="eaVert" lIns="34290" tIns="0" rIns="3429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73BED89E-2848-48DC-83CE-D905AD249AFE}" type="slidenum">
              <a:rPr lang="zh-CN" altLang="en-US" smtClean="0"/>
              <a:t>‹#›</a:t>
            </a:fld>
            <a:endParaRPr lang="zh-CN" altLang="en-US" dirty="0"/>
          </a:p>
        </p:txBody>
      </p:sp>
    </p:spTree>
  </p:cSld>
  <p:clrMapOvr>
    <a:masterClrMapping/>
  </p:clrMapOvr>
  <p:transition>
    <p:wip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4" name="直接连接符 7"/>
          <p:cNvCxnSpPr/>
          <p:nvPr userDrawn="1"/>
        </p:nvCxnSpPr>
        <p:spPr>
          <a:xfrm>
            <a:off x="0" y="750094"/>
            <a:ext cx="9144000" cy="0"/>
          </a:xfrm>
          <a:prstGeom prst="line">
            <a:avLst/>
          </a:prstGeom>
          <a:ln w="82550">
            <a:solidFill>
              <a:srgbClr val="670749"/>
            </a:solidFill>
          </a:ln>
        </p:spPr>
        <p:style>
          <a:lnRef idx="1">
            <a:schemeClr val="accent1"/>
          </a:lnRef>
          <a:fillRef idx="0">
            <a:schemeClr val="accent1"/>
          </a:fillRef>
          <a:effectRef idx="0">
            <a:schemeClr val="accent1"/>
          </a:effectRef>
          <a:fontRef idx="minor">
            <a:schemeClr val="tx1"/>
          </a:fontRef>
        </p:style>
      </p:cxnSp>
      <p:pic>
        <p:nvPicPr>
          <p:cNvPr id="5" name="图片 6"/>
          <p:cNvPicPr>
            <a:picLocks noChangeAspect="1"/>
          </p:cNvPicPr>
          <p:nvPr userDrawn="1"/>
        </p:nvPicPr>
        <p:blipFill>
          <a:blip r:embed="rId2" cstate="print"/>
          <a:srcRect/>
          <a:stretch>
            <a:fillRect/>
          </a:stretch>
        </p:blipFill>
        <p:spPr bwMode="auto">
          <a:xfrm>
            <a:off x="8434389" y="88106"/>
            <a:ext cx="612775" cy="576263"/>
          </a:xfrm>
          <a:prstGeom prst="rect">
            <a:avLst/>
          </a:prstGeom>
          <a:noFill/>
          <a:ln w="9525">
            <a:noFill/>
            <a:miter lim="800000"/>
            <a:headEnd/>
            <a:tailEnd/>
          </a:ln>
        </p:spPr>
      </p:pic>
      <p:sp>
        <p:nvSpPr>
          <p:cNvPr id="12" name="Content Placeholder 2"/>
          <p:cNvSpPr>
            <a:spLocks noGrp="1"/>
          </p:cNvSpPr>
          <p:nvPr>
            <p:ph idx="1"/>
          </p:nvPr>
        </p:nvSpPr>
        <p:spPr>
          <a:xfrm>
            <a:off x="123825" y="835566"/>
            <a:ext cx="8923338" cy="4093622"/>
          </a:xfrm>
        </p:spPr>
        <p:txBody>
          <a:bodyPr/>
          <a:lstStyle>
            <a:lvl1pPr marL="171450" indent="-171450">
              <a:lnSpc>
                <a:spcPct val="150000"/>
              </a:lnSpc>
              <a:spcBef>
                <a:spcPts val="0"/>
              </a:spcBef>
              <a:buSzPct val="60000"/>
              <a:buFont typeface="Wingdings" panose="05000000000000000000" pitchFamily="2" charset="2"/>
              <a:buChar char="u"/>
              <a:defRPr sz="2400" b="1">
                <a:solidFill>
                  <a:schemeClr val="tx1"/>
                </a:solidFill>
                <a:latin typeface="楷体" panose="02010609060101010101" pitchFamily="49" charset="-122"/>
                <a:ea typeface="楷体" panose="02010609060101010101" pitchFamily="49" charset="-122"/>
              </a:defRPr>
            </a:lvl1pPr>
            <a:lvl2pPr marL="514350" indent="-171450">
              <a:lnSpc>
                <a:spcPct val="150000"/>
              </a:lnSpc>
              <a:spcBef>
                <a:spcPts val="0"/>
              </a:spcBef>
              <a:buSzPct val="60000"/>
              <a:buFont typeface="Wingdings" panose="05000000000000000000" pitchFamily="2" charset="2"/>
              <a:buChar char="p"/>
              <a:defRPr sz="2100" b="1">
                <a:solidFill>
                  <a:schemeClr val="accent1">
                    <a:lumMod val="50000"/>
                  </a:schemeClr>
                </a:solidFill>
                <a:latin typeface="楷体" panose="02010609060101010101" pitchFamily="49" charset="-122"/>
                <a:ea typeface="楷体" panose="02010609060101010101" pitchFamily="49" charset="-122"/>
              </a:defRPr>
            </a:lvl2pPr>
            <a:lvl3pPr marL="857250" indent="-171450">
              <a:lnSpc>
                <a:spcPct val="150000"/>
              </a:lnSpc>
              <a:spcBef>
                <a:spcPts val="0"/>
              </a:spcBef>
              <a:buSzPct val="60000"/>
              <a:buFont typeface="Wingdings" panose="05000000000000000000" pitchFamily="2" charset="2"/>
              <a:buChar char="l"/>
              <a:defRPr sz="2100" b="1">
                <a:solidFill>
                  <a:srgbClr val="7B3D7B"/>
                </a:solidFill>
                <a:latin typeface="楷体" panose="02010609060101010101" pitchFamily="49" charset="-122"/>
                <a:ea typeface="楷体" panose="02010609060101010101" pitchFamily="49" charset="-122"/>
              </a:defRPr>
            </a:lvl3pPr>
            <a:lvl4pPr>
              <a:lnSpc>
                <a:spcPct val="150000"/>
              </a:lnSpc>
              <a:spcBef>
                <a:spcPts val="0"/>
              </a:spcBef>
              <a:defRPr sz="1500" b="1">
                <a:latin typeface="楷体" panose="02010609060101010101" pitchFamily="49" charset="-122"/>
                <a:ea typeface="楷体" panose="02010609060101010101" pitchFamily="49" charset="-122"/>
              </a:defRPr>
            </a:lvl4pPr>
            <a:lvl5pPr>
              <a:lnSpc>
                <a:spcPct val="150000"/>
              </a:lnSpc>
              <a:spcBef>
                <a:spcPts val="0"/>
              </a:spcBef>
              <a:defRPr sz="1500" b="1">
                <a:latin typeface="楷体" panose="02010609060101010101" pitchFamily="49" charset="-122"/>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标题 1"/>
          <p:cNvSpPr>
            <a:spLocks noGrp="1"/>
          </p:cNvSpPr>
          <p:nvPr>
            <p:ph type="title"/>
          </p:nvPr>
        </p:nvSpPr>
        <p:spPr>
          <a:xfrm>
            <a:off x="2231999" y="70714"/>
            <a:ext cx="6202389" cy="608537"/>
          </a:xfrm>
        </p:spPr>
        <p:txBody>
          <a:bodyPr>
            <a:normAutofit/>
          </a:bodyPr>
          <a:lstStyle>
            <a:lvl1pPr>
              <a:defRPr sz="2400" b="1">
                <a:solidFill>
                  <a:srgbClr val="6E0F6C"/>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7" name="灯片编号占位符 5"/>
          <p:cNvSpPr>
            <a:spLocks noGrp="1"/>
          </p:cNvSpPr>
          <p:nvPr>
            <p:ph type="sldNum" sz="quarter" idx="10"/>
          </p:nvPr>
        </p:nvSpPr>
        <p:spPr>
          <a:xfrm rot="16200000" flipV="1">
            <a:off x="8783638" y="4787901"/>
            <a:ext cx="219075" cy="501650"/>
          </a:xfrm>
        </p:spPr>
        <p:txBody>
          <a:bodyPr/>
          <a:lstStyle>
            <a:lvl1pPr algn="ctr">
              <a:defRPr sz="1500" b="1">
                <a:solidFill>
                  <a:schemeClr val="bg1"/>
                </a:solidFill>
                <a:latin typeface="Times New Roman" panose="02020603050405020304" pitchFamily="18" charset="0"/>
                <a:cs typeface="Times New Roman" panose="02020603050405020304" pitchFamily="18" charset="0"/>
              </a:defRPr>
            </a:lvl1pPr>
          </a:lstStyle>
          <a:p>
            <a:pPr>
              <a:defRPr/>
            </a:pPr>
            <a:fld id="{EBBFFBFF-86DF-4712-9C2F-35F045562DF8}" type="slidenum">
              <a:rPr lang="zh-CN" altLang="en-US">
                <a:solidFill>
                  <a:prstClr val="white"/>
                </a:solidFill>
              </a:rPr>
              <a:t>‹#›</a:t>
            </a:fld>
            <a:endParaRPr lang="zh-CN" altLang="en-US" dirty="0">
              <a:solidFill>
                <a:prstClr val="white"/>
              </a:solidFill>
            </a:endParaRPr>
          </a:p>
        </p:txBody>
      </p:sp>
    </p:spTree>
  </p:cSld>
  <p:clrMapOvr>
    <a:masterClrMapping/>
  </p:clrMapOvr>
  <p:transition>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cxnSp>
        <p:nvCxnSpPr>
          <p:cNvPr id="4" name="直接连接符 7"/>
          <p:cNvCxnSpPr/>
          <p:nvPr userDrawn="1"/>
        </p:nvCxnSpPr>
        <p:spPr>
          <a:xfrm>
            <a:off x="0" y="782241"/>
            <a:ext cx="9144000" cy="0"/>
          </a:xfrm>
          <a:prstGeom prst="line">
            <a:avLst/>
          </a:prstGeom>
          <a:ln w="82550">
            <a:solidFill>
              <a:srgbClr val="670749"/>
            </a:solidFill>
          </a:ln>
        </p:spPr>
        <p:style>
          <a:lnRef idx="1">
            <a:schemeClr val="accent1"/>
          </a:lnRef>
          <a:fillRef idx="0">
            <a:schemeClr val="accent1"/>
          </a:fillRef>
          <a:effectRef idx="0">
            <a:schemeClr val="accent1"/>
          </a:effectRef>
          <a:fontRef idx="minor">
            <a:schemeClr val="tx1"/>
          </a:fontRef>
        </p:style>
      </p:cxnSp>
      <p:pic>
        <p:nvPicPr>
          <p:cNvPr id="5" name="图片 6"/>
          <p:cNvPicPr>
            <a:picLocks noChangeAspect="1"/>
          </p:cNvPicPr>
          <p:nvPr userDrawn="1"/>
        </p:nvPicPr>
        <p:blipFill>
          <a:blip r:embed="rId2" cstate="print"/>
          <a:srcRect/>
          <a:stretch>
            <a:fillRect/>
          </a:stretch>
        </p:blipFill>
        <p:spPr bwMode="auto">
          <a:xfrm>
            <a:off x="8434389" y="88106"/>
            <a:ext cx="612775" cy="576263"/>
          </a:xfrm>
          <a:prstGeom prst="rect">
            <a:avLst/>
          </a:prstGeom>
          <a:noFill/>
          <a:ln w="9525">
            <a:noFill/>
            <a:miter lim="800000"/>
            <a:headEnd/>
            <a:tailEnd/>
          </a:ln>
        </p:spPr>
      </p:pic>
      <p:sp>
        <p:nvSpPr>
          <p:cNvPr id="13" name="Content Placeholder 2"/>
          <p:cNvSpPr>
            <a:spLocks noGrp="1"/>
          </p:cNvSpPr>
          <p:nvPr>
            <p:ph idx="1"/>
          </p:nvPr>
        </p:nvSpPr>
        <p:spPr>
          <a:xfrm>
            <a:off x="123825" y="835566"/>
            <a:ext cx="8923338" cy="4093622"/>
          </a:xfrm>
        </p:spPr>
        <p:txBody>
          <a:bodyPr/>
          <a:lstStyle>
            <a:lvl1pPr marL="171450" indent="-171450">
              <a:lnSpc>
                <a:spcPct val="150000"/>
              </a:lnSpc>
              <a:spcBef>
                <a:spcPts val="0"/>
              </a:spcBef>
              <a:buSzPct val="60000"/>
              <a:buFont typeface="Wingdings" panose="05000000000000000000" pitchFamily="2" charset="2"/>
              <a:buChar char="u"/>
              <a:defRPr sz="2400" b="1">
                <a:solidFill>
                  <a:schemeClr val="tx1"/>
                </a:solidFill>
                <a:latin typeface="楷体" panose="02010609060101010101" pitchFamily="49" charset="-122"/>
                <a:ea typeface="楷体" panose="02010609060101010101" pitchFamily="49" charset="-122"/>
              </a:defRPr>
            </a:lvl1pPr>
            <a:lvl2pPr marL="514350" indent="-171450">
              <a:lnSpc>
                <a:spcPct val="150000"/>
              </a:lnSpc>
              <a:spcBef>
                <a:spcPts val="0"/>
              </a:spcBef>
              <a:buSzPct val="60000"/>
              <a:buFont typeface="Wingdings" panose="05000000000000000000" pitchFamily="2" charset="2"/>
              <a:buChar char="p"/>
              <a:defRPr sz="2100" b="1">
                <a:solidFill>
                  <a:schemeClr val="accent1">
                    <a:lumMod val="50000"/>
                  </a:schemeClr>
                </a:solidFill>
                <a:latin typeface="楷体" panose="02010609060101010101" pitchFamily="49" charset="-122"/>
                <a:ea typeface="楷体" panose="02010609060101010101" pitchFamily="49" charset="-122"/>
              </a:defRPr>
            </a:lvl2pPr>
            <a:lvl3pPr marL="857250" indent="-171450">
              <a:lnSpc>
                <a:spcPct val="150000"/>
              </a:lnSpc>
              <a:spcBef>
                <a:spcPts val="0"/>
              </a:spcBef>
              <a:buSzPct val="60000"/>
              <a:buFont typeface="Wingdings" panose="05000000000000000000" pitchFamily="2" charset="2"/>
              <a:buChar char="l"/>
              <a:defRPr lang="zh-CN" altLang="en-US" sz="2100" b="1" kern="1200" dirty="0" smtClean="0">
                <a:solidFill>
                  <a:srgbClr val="7B3D7B"/>
                </a:solidFill>
                <a:latin typeface="楷体" panose="02010609060101010101" pitchFamily="49" charset="-122"/>
                <a:ea typeface="楷体" panose="02010609060101010101" pitchFamily="49" charset="-122"/>
                <a:cs typeface="+mn-cs"/>
              </a:defRPr>
            </a:lvl3pPr>
            <a:lvl4pPr>
              <a:lnSpc>
                <a:spcPct val="150000"/>
              </a:lnSpc>
              <a:spcBef>
                <a:spcPts val="0"/>
              </a:spcBef>
              <a:defRPr sz="1500" b="1">
                <a:latin typeface="楷体" panose="02010609060101010101" pitchFamily="49" charset="-122"/>
                <a:ea typeface="楷体" panose="02010609060101010101" pitchFamily="49" charset="-122"/>
              </a:defRPr>
            </a:lvl4pPr>
            <a:lvl5pPr>
              <a:lnSpc>
                <a:spcPct val="150000"/>
              </a:lnSpc>
              <a:spcBef>
                <a:spcPts val="0"/>
              </a:spcBef>
              <a:defRPr sz="1500" b="1">
                <a:latin typeface="楷体" panose="02010609060101010101" pitchFamily="49" charset="-122"/>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5" name="标题 1"/>
          <p:cNvSpPr>
            <a:spLocks noGrp="1"/>
          </p:cNvSpPr>
          <p:nvPr>
            <p:ph type="title"/>
          </p:nvPr>
        </p:nvSpPr>
        <p:spPr>
          <a:xfrm>
            <a:off x="1698599" y="114769"/>
            <a:ext cx="6202389" cy="608537"/>
          </a:xfrm>
        </p:spPr>
        <p:txBody>
          <a:bodyPr>
            <a:normAutofit/>
          </a:bodyPr>
          <a:lstStyle>
            <a:lvl1pPr>
              <a:defRPr sz="2400" b="1">
                <a:solidFill>
                  <a:srgbClr val="6E0F6C"/>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7" name="灯片编号占位符 5"/>
          <p:cNvSpPr>
            <a:spLocks noGrp="1"/>
          </p:cNvSpPr>
          <p:nvPr>
            <p:ph type="sldNum" sz="quarter" idx="10"/>
          </p:nvPr>
        </p:nvSpPr>
        <p:spPr>
          <a:xfrm rot="16200000" flipV="1">
            <a:off x="8783638" y="4787901"/>
            <a:ext cx="219075" cy="501650"/>
          </a:xfrm>
        </p:spPr>
        <p:txBody>
          <a:bodyPr/>
          <a:lstStyle>
            <a:lvl1pPr algn="ctr">
              <a:defRPr sz="1500" b="1">
                <a:solidFill>
                  <a:schemeClr val="bg1"/>
                </a:solidFill>
                <a:latin typeface="Times New Roman" panose="02020603050405020304" pitchFamily="18" charset="0"/>
                <a:cs typeface="Times New Roman" panose="02020603050405020304" pitchFamily="18" charset="0"/>
              </a:defRPr>
            </a:lvl1pPr>
          </a:lstStyle>
          <a:p>
            <a:pPr>
              <a:defRPr/>
            </a:pPr>
            <a:fld id="{443228D7-96AD-482D-8E5E-270AC832542B}" type="slidenum">
              <a:rPr lang="zh-CN" altLang="en-US">
                <a:solidFill>
                  <a:prstClr val="white"/>
                </a:solidFill>
              </a:rPr>
              <a:t>‹#›</a:t>
            </a:fld>
            <a:endParaRPr lang="zh-CN" altLang="en-US" dirty="0">
              <a:solidFill>
                <a:prstClr val="white"/>
              </a:solidFill>
            </a:endParaRPr>
          </a:p>
        </p:txBody>
      </p:sp>
    </p:spTree>
  </p:cSld>
  <p:clrMapOvr>
    <a:masterClrMapping/>
  </p:clrMapOvr>
  <p:transition>
    <p:wip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cxnSp>
        <p:nvCxnSpPr>
          <p:cNvPr id="4" name="直接连接符 7"/>
          <p:cNvCxnSpPr/>
          <p:nvPr userDrawn="1"/>
        </p:nvCxnSpPr>
        <p:spPr>
          <a:xfrm>
            <a:off x="0" y="782241"/>
            <a:ext cx="9144000" cy="0"/>
          </a:xfrm>
          <a:prstGeom prst="line">
            <a:avLst/>
          </a:prstGeom>
          <a:ln w="82550">
            <a:solidFill>
              <a:srgbClr val="6D0D4F"/>
            </a:solidFill>
          </a:ln>
        </p:spPr>
        <p:style>
          <a:lnRef idx="1">
            <a:schemeClr val="accent1"/>
          </a:lnRef>
          <a:fillRef idx="0">
            <a:schemeClr val="accent1"/>
          </a:fillRef>
          <a:effectRef idx="0">
            <a:schemeClr val="accent1"/>
          </a:effectRef>
          <a:fontRef idx="minor">
            <a:schemeClr val="tx1"/>
          </a:fontRef>
        </p:style>
      </p:cxnSp>
      <p:pic>
        <p:nvPicPr>
          <p:cNvPr id="5" name="图片 6"/>
          <p:cNvPicPr>
            <a:picLocks noChangeAspect="1"/>
          </p:cNvPicPr>
          <p:nvPr userDrawn="1"/>
        </p:nvPicPr>
        <p:blipFill>
          <a:blip r:embed="rId2" cstate="print"/>
          <a:srcRect/>
          <a:stretch>
            <a:fillRect/>
          </a:stretch>
        </p:blipFill>
        <p:spPr bwMode="auto">
          <a:xfrm>
            <a:off x="8434389" y="88106"/>
            <a:ext cx="612775" cy="576263"/>
          </a:xfrm>
          <a:prstGeom prst="rect">
            <a:avLst/>
          </a:prstGeom>
          <a:noFill/>
          <a:ln w="9525">
            <a:noFill/>
            <a:miter lim="800000"/>
            <a:headEnd/>
            <a:tailEnd/>
          </a:ln>
        </p:spPr>
      </p:pic>
      <p:sp>
        <p:nvSpPr>
          <p:cNvPr id="13" name="Content Placeholder 2"/>
          <p:cNvSpPr>
            <a:spLocks noGrp="1"/>
          </p:cNvSpPr>
          <p:nvPr>
            <p:ph idx="1"/>
          </p:nvPr>
        </p:nvSpPr>
        <p:spPr>
          <a:xfrm>
            <a:off x="123825" y="835566"/>
            <a:ext cx="8923338" cy="4093622"/>
          </a:xfrm>
        </p:spPr>
        <p:txBody>
          <a:bodyPr/>
          <a:lstStyle>
            <a:lvl1pPr marL="171450" indent="-171450">
              <a:lnSpc>
                <a:spcPct val="150000"/>
              </a:lnSpc>
              <a:spcBef>
                <a:spcPts val="0"/>
              </a:spcBef>
              <a:buSzPct val="60000"/>
              <a:buFont typeface="Wingdings" panose="05000000000000000000" pitchFamily="2" charset="2"/>
              <a:buChar char="u"/>
              <a:defRPr sz="2400" b="1">
                <a:solidFill>
                  <a:schemeClr val="tx1"/>
                </a:solidFill>
                <a:latin typeface="楷体" panose="02010609060101010101" pitchFamily="49" charset="-122"/>
                <a:ea typeface="楷体" panose="02010609060101010101" pitchFamily="49" charset="-122"/>
              </a:defRPr>
            </a:lvl1pPr>
            <a:lvl2pPr marL="514350" indent="-171450">
              <a:lnSpc>
                <a:spcPct val="150000"/>
              </a:lnSpc>
              <a:spcBef>
                <a:spcPts val="0"/>
              </a:spcBef>
              <a:buSzPct val="60000"/>
              <a:buFont typeface="Wingdings" panose="05000000000000000000" pitchFamily="2" charset="2"/>
              <a:buChar char="p"/>
              <a:defRPr sz="2100" b="1">
                <a:solidFill>
                  <a:schemeClr val="accent1">
                    <a:lumMod val="50000"/>
                  </a:schemeClr>
                </a:solidFill>
                <a:latin typeface="楷体" panose="02010609060101010101" pitchFamily="49" charset="-122"/>
                <a:ea typeface="楷体" panose="02010609060101010101" pitchFamily="49" charset="-122"/>
              </a:defRPr>
            </a:lvl2pPr>
            <a:lvl3pPr marL="857250" indent="-171450">
              <a:lnSpc>
                <a:spcPct val="150000"/>
              </a:lnSpc>
              <a:spcBef>
                <a:spcPts val="0"/>
              </a:spcBef>
              <a:buSzPct val="60000"/>
              <a:buFont typeface="Wingdings" panose="05000000000000000000" pitchFamily="2" charset="2"/>
              <a:buChar char="l"/>
              <a:defRPr lang="zh-CN" altLang="en-US" sz="2100" b="1" kern="1200" dirty="0" smtClean="0">
                <a:solidFill>
                  <a:srgbClr val="7B3D7B"/>
                </a:solidFill>
                <a:latin typeface="楷体" panose="02010609060101010101" pitchFamily="49" charset="-122"/>
                <a:ea typeface="楷体" panose="02010609060101010101" pitchFamily="49" charset="-122"/>
                <a:cs typeface="+mn-cs"/>
              </a:defRPr>
            </a:lvl3pPr>
            <a:lvl4pPr>
              <a:lnSpc>
                <a:spcPct val="150000"/>
              </a:lnSpc>
              <a:spcBef>
                <a:spcPts val="0"/>
              </a:spcBef>
              <a:defRPr sz="1500" b="1">
                <a:latin typeface="楷体" panose="02010609060101010101" pitchFamily="49" charset="-122"/>
                <a:ea typeface="楷体" panose="02010609060101010101" pitchFamily="49" charset="-122"/>
              </a:defRPr>
            </a:lvl4pPr>
            <a:lvl5pPr>
              <a:lnSpc>
                <a:spcPct val="150000"/>
              </a:lnSpc>
              <a:spcBef>
                <a:spcPts val="0"/>
              </a:spcBef>
              <a:defRPr sz="1500" b="1">
                <a:latin typeface="楷体" panose="02010609060101010101" pitchFamily="49" charset="-122"/>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5" name="标题 1"/>
          <p:cNvSpPr>
            <a:spLocks noGrp="1"/>
          </p:cNvSpPr>
          <p:nvPr>
            <p:ph type="title"/>
          </p:nvPr>
        </p:nvSpPr>
        <p:spPr>
          <a:xfrm>
            <a:off x="1470806" y="88106"/>
            <a:ext cx="5183995" cy="608537"/>
          </a:xfrm>
        </p:spPr>
        <p:txBody>
          <a:bodyPr>
            <a:normAutofit/>
          </a:bodyPr>
          <a:lstStyle>
            <a:lvl1pPr>
              <a:defRPr sz="2400" b="1">
                <a:solidFill>
                  <a:srgbClr val="6E0F6C"/>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7" name="灯片编号占位符 5"/>
          <p:cNvSpPr>
            <a:spLocks noGrp="1"/>
          </p:cNvSpPr>
          <p:nvPr>
            <p:ph type="sldNum" sz="quarter" idx="10"/>
          </p:nvPr>
        </p:nvSpPr>
        <p:spPr>
          <a:xfrm rot="16200000" flipV="1">
            <a:off x="8783638" y="4787901"/>
            <a:ext cx="219075" cy="501650"/>
          </a:xfrm>
        </p:spPr>
        <p:txBody>
          <a:bodyPr/>
          <a:lstStyle>
            <a:lvl1pPr algn="ctr">
              <a:defRPr sz="1500" b="1">
                <a:solidFill>
                  <a:schemeClr val="bg1"/>
                </a:solidFill>
                <a:latin typeface="Times New Roman" panose="02020603050405020304" pitchFamily="18" charset="0"/>
                <a:cs typeface="Times New Roman" panose="02020603050405020304" pitchFamily="18" charset="0"/>
              </a:defRPr>
            </a:lvl1pPr>
          </a:lstStyle>
          <a:p>
            <a:pPr>
              <a:defRPr/>
            </a:pPr>
            <a:fld id="{ACE60949-047D-4EB5-89A6-A4958CCE797D}" type="slidenum">
              <a:rPr lang="zh-CN" altLang="en-US">
                <a:solidFill>
                  <a:prstClr val="white"/>
                </a:solidFill>
              </a:rPr>
              <a:t>‹#›</a:t>
            </a:fld>
            <a:endParaRPr lang="zh-CN" altLang="en-US" dirty="0">
              <a:solidFill>
                <a:prstClr val="white"/>
              </a:solidFill>
            </a:endParaRP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1" y="1200154"/>
            <a:ext cx="4038600" cy="3394472"/>
          </a:xfrm>
        </p:spPr>
        <p:txBody>
          <a:bodyPr/>
          <a:lstStyle>
            <a:lvl1pPr>
              <a:defRPr sz="27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4"/>
            <a:ext cx="4038600" cy="3394472"/>
          </a:xfrm>
        </p:spPr>
        <p:txBody>
          <a:bodyPr/>
          <a:lstStyle>
            <a:lvl1pPr>
              <a:defRPr sz="27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300" b="1"/>
            </a:lvl1pPr>
            <a:lvl2pPr marL="439420" indent="0">
              <a:buNone/>
              <a:defRPr sz="2000" b="1"/>
            </a:lvl2pPr>
            <a:lvl3pPr marL="878840" indent="0">
              <a:buNone/>
              <a:defRPr sz="1700" b="1"/>
            </a:lvl3pPr>
            <a:lvl4pPr marL="1318895" indent="0">
              <a:buNone/>
              <a:defRPr sz="1600" b="1"/>
            </a:lvl4pPr>
            <a:lvl5pPr marL="1758315" indent="0">
              <a:buNone/>
              <a:defRPr sz="1600" b="1"/>
            </a:lvl5pPr>
            <a:lvl6pPr marL="2197735" indent="0">
              <a:buNone/>
              <a:defRPr sz="1600" b="1"/>
            </a:lvl6pPr>
            <a:lvl7pPr marL="2637155" indent="0">
              <a:buNone/>
              <a:defRPr sz="1600" b="1"/>
            </a:lvl7pPr>
            <a:lvl8pPr marL="3076575" indent="0">
              <a:buNone/>
              <a:defRPr sz="1600" b="1"/>
            </a:lvl8pPr>
            <a:lvl9pPr marL="3515995"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3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151335"/>
            <a:ext cx="4041775" cy="479822"/>
          </a:xfrm>
        </p:spPr>
        <p:txBody>
          <a:bodyPr anchor="b"/>
          <a:lstStyle>
            <a:lvl1pPr marL="0" indent="0">
              <a:buNone/>
              <a:defRPr sz="2300" b="1"/>
            </a:lvl1pPr>
            <a:lvl2pPr marL="439420" indent="0">
              <a:buNone/>
              <a:defRPr sz="2000" b="1"/>
            </a:lvl2pPr>
            <a:lvl3pPr marL="878840" indent="0">
              <a:buNone/>
              <a:defRPr sz="1700" b="1"/>
            </a:lvl3pPr>
            <a:lvl4pPr marL="1318895" indent="0">
              <a:buNone/>
              <a:defRPr sz="1600" b="1"/>
            </a:lvl4pPr>
            <a:lvl5pPr marL="1758315" indent="0">
              <a:buNone/>
              <a:defRPr sz="1600" b="1"/>
            </a:lvl5pPr>
            <a:lvl6pPr marL="2197735" indent="0">
              <a:buNone/>
              <a:defRPr sz="1600" b="1"/>
            </a:lvl6pPr>
            <a:lvl7pPr marL="2637155" indent="0">
              <a:buNone/>
              <a:defRPr sz="1600" b="1"/>
            </a:lvl7pPr>
            <a:lvl8pPr marL="3076575" indent="0">
              <a:buNone/>
              <a:defRPr sz="1600" b="1"/>
            </a:lvl8pPr>
            <a:lvl9pPr marL="3515995"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631156"/>
            <a:ext cx="4041775" cy="2963466"/>
          </a:xfrm>
        </p:spPr>
        <p:txBody>
          <a:bodyPr/>
          <a:lstStyle>
            <a:lvl1pPr>
              <a:defRPr sz="23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0"/>
            <a:ext cx="5111750" cy="4389834"/>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5" y="1076328"/>
            <a:ext cx="3008313" cy="3518297"/>
          </a:xfrm>
        </p:spPr>
        <p:txBody>
          <a:bodyPr/>
          <a:lstStyle>
            <a:lvl1pPr marL="0" indent="0">
              <a:buNone/>
              <a:defRPr sz="1300"/>
            </a:lvl1pPr>
            <a:lvl2pPr marL="439420" indent="0">
              <a:buNone/>
              <a:defRPr sz="1200"/>
            </a:lvl2pPr>
            <a:lvl3pPr marL="878840" indent="0">
              <a:buNone/>
              <a:defRPr sz="900"/>
            </a:lvl3pPr>
            <a:lvl4pPr marL="1318895" indent="0">
              <a:buNone/>
              <a:defRPr sz="900"/>
            </a:lvl4pPr>
            <a:lvl5pPr marL="1758315" indent="0">
              <a:buNone/>
              <a:defRPr sz="900"/>
            </a:lvl5pPr>
            <a:lvl6pPr marL="2197735" indent="0">
              <a:buNone/>
              <a:defRPr sz="900"/>
            </a:lvl6pPr>
            <a:lvl7pPr marL="2637155" indent="0">
              <a:buNone/>
              <a:defRPr sz="900"/>
            </a:lvl7pPr>
            <a:lvl8pPr marL="3076575" indent="0">
              <a:buNone/>
              <a:defRPr sz="900"/>
            </a:lvl8pPr>
            <a:lvl9pPr marL="351599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100"/>
            </a:lvl1pPr>
            <a:lvl2pPr marL="439420" indent="0">
              <a:buNone/>
              <a:defRPr sz="2700"/>
            </a:lvl2pPr>
            <a:lvl3pPr marL="878840" indent="0">
              <a:buNone/>
              <a:defRPr sz="2300"/>
            </a:lvl3pPr>
            <a:lvl4pPr marL="1318895" indent="0">
              <a:buNone/>
              <a:defRPr sz="2000"/>
            </a:lvl4pPr>
            <a:lvl5pPr marL="1758315" indent="0">
              <a:buNone/>
              <a:defRPr sz="2000"/>
            </a:lvl5pPr>
            <a:lvl6pPr marL="2197735" indent="0">
              <a:buNone/>
              <a:defRPr sz="2000"/>
            </a:lvl6pPr>
            <a:lvl7pPr marL="2637155" indent="0">
              <a:buNone/>
              <a:defRPr sz="2000"/>
            </a:lvl7pPr>
            <a:lvl8pPr marL="3076575" indent="0">
              <a:buNone/>
              <a:defRPr sz="2000"/>
            </a:lvl8pPr>
            <a:lvl9pPr marL="3515995" indent="0">
              <a:buNone/>
              <a:defRPr sz="2000"/>
            </a:lvl9pPr>
          </a:lstStyle>
          <a:p>
            <a:endParaRPr lang="zh-CN" altLang="en-US"/>
          </a:p>
        </p:txBody>
      </p:sp>
      <p:sp>
        <p:nvSpPr>
          <p:cNvPr id="4" name="文本占位符 3"/>
          <p:cNvSpPr>
            <a:spLocks noGrp="1"/>
          </p:cNvSpPr>
          <p:nvPr>
            <p:ph type="body" sz="half" idx="2"/>
          </p:nvPr>
        </p:nvSpPr>
        <p:spPr>
          <a:xfrm>
            <a:off x="1792288" y="4025506"/>
            <a:ext cx="5486400" cy="603647"/>
          </a:xfrm>
        </p:spPr>
        <p:txBody>
          <a:bodyPr/>
          <a:lstStyle>
            <a:lvl1pPr marL="0" indent="0">
              <a:buNone/>
              <a:defRPr sz="1300"/>
            </a:lvl1pPr>
            <a:lvl2pPr marL="439420" indent="0">
              <a:buNone/>
              <a:defRPr sz="1200"/>
            </a:lvl2pPr>
            <a:lvl3pPr marL="878840" indent="0">
              <a:buNone/>
              <a:defRPr sz="900"/>
            </a:lvl3pPr>
            <a:lvl4pPr marL="1318895" indent="0">
              <a:buNone/>
              <a:defRPr sz="900"/>
            </a:lvl4pPr>
            <a:lvl5pPr marL="1758315" indent="0">
              <a:buNone/>
              <a:defRPr sz="900"/>
            </a:lvl5pPr>
            <a:lvl6pPr marL="2197735" indent="0">
              <a:buNone/>
              <a:defRPr sz="900"/>
            </a:lvl6pPr>
            <a:lvl7pPr marL="2637155" indent="0">
              <a:buNone/>
              <a:defRPr sz="900"/>
            </a:lvl7pPr>
            <a:lvl8pPr marL="3076575" indent="0">
              <a:buNone/>
              <a:defRPr sz="900"/>
            </a:lvl8pPr>
            <a:lvl9pPr marL="351599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80"/>
            <a:ext cx="8229600" cy="857250"/>
          </a:xfrm>
          <a:prstGeom prst="rect">
            <a:avLst/>
          </a:prstGeom>
        </p:spPr>
        <p:txBody>
          <a:bodyPr vert="horz" lIns="87906" tIns="43953" rIns="87906" bIns="43953"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4"/>
            <a:ext cx="8229600" cy="3394472"/>
          </a:xfrm>
          <a:prstGeom prst="rect">
            <a:avLst/>
          </a:prstGeom>
        </p:spPr>
        <p:txBody>
          <a:bodyPr vert="horz" lIns="87906" tIns="43953" rIns="87906" bIns="43953"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87906" tIns="43953" rIns="87906" bIns="43953" rtlCol="0" anchor="ctr"/>
          <a:lstStyle>
            <a:lvl1pPr algn="l">
              <a:defRPr sz="1200">
                <a:solidFill>
                  <a:schemeClr val="tx1">
                    <a:tint val="75000"/>
                  </a:schemeClr>
                </a:solidFill>
              </a:defRPr>
            </a:lvl1pPr>
          </a:lstStyle>
          <a:p>
            <a:fld id="{530820CF-B880-4189-942D-D702A7CBA730}" type="datetimeFigureOut">
              <a:rPr lang="zh-CN" altLang="en-US" smtClean="0"/>
              <a:t>2021/9/27</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87906" tIns="43953" rIns="87906" bIns="43953"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87906" tIns="43953" rIns="87906" bIns="43953"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78840" rtl="0" eaLnBrk="1" latinLnBrk="0" hangingPunct="1">
        <a:spcBef>
          <a:spcPct val="0"/>
        </a:spcBef>
        <a:buNone/>
        <a:defRPr sz="4200" kern="1200">
          <a:solidFill>
            <a:schemeClr val="tx1"/>
          </a:solidFill>
          <a:latin typeface="+mj-lt"/>
          <a:ea typeface="+mj-ea"/>
          <a:cs typeface="+mj-cs"/>
        </a:defRPr>
      </a:lvl1pPr>
    </p:titleStyle>
    <p:bodyStyle>
      <a:lvl1pPr marL="329565" indent="-329565" algn="l" defTabSz="878840"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1pPr>
      <a:lvl2pPr marL="714375" indent="-274955" algn="l" defTabSz="8788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2pPr>
      <a:lvl3pPr marL="1098550" indent="-219710" algn="l" defTabSz="87884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538605" indent="-219710" algn="l" defTabSz="87884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978025" indent="-219710" algn="l" defTabSz="87884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417445" indent="-219710" algn="l" defTabSz="87884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856865" indent="-219710" algn="l" defTabSz="87884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296285" indent="-219710" algn="l" defTabSz="87884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735705" indent="-219710" algn="l" defTabSz="87884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878840" rtl="0" eaLnBrk="1" latinLnBrk="0" hangingPunct="1">
        <a:defRPr sz="1700" kern="1200">
          <a:solidFill>
            <a:schemeClr val="tx1"/>
          </a:solidFill>
          <a:latin typeface="+mn-lt"/>
          <a:ea typeface="+mn-ea"/>
          <a:cs typeface="+mn-cs"/>
        </a:defRPr>
      </a:lvl1pPr>
      <a:lvl2pPr marL="439420" algn="l" defTabSz="878840" rtl="0" eaLnBrk="1" latinLnBrk="0" hangingPunct="1">
        <a:defRPr sz="1700" kern="1200">
          <a:solidFill>
            <a:schemeClr val="tx1"/>
          </a:solidFill>
          <a:latin typeface="+mn-lt"/>
          <a:ea typeface="+mn-ea"/>
          <a:cs typeface="+mn-cs"/>
        </a:defRPr>
      </a:lvl2pPr>
      <a:lvl3pPr marL="878840" algn="l" defTabSz="878840" rtl="0" eaLnBrk="1" latinLnBrk="0" hangingPunct="1">
        <a:defRPr sz="1700" kern="1200">
          <a:solidFill>
            <a:schemeClr val="tx1"/>
          </a:solidFill>
          <a:latin typeface="+mn-lt"/>
          <a:ea typeface="+mn-ea"/>
          <a:cs typeface="+mn-cs"/>
        </a:defRPr>
      </a:lvl3pPr>
      <a:lvl4pPr marL="1318895" algn="l" defTabSz="878840" rtl="0" eaLnBrk="1" latinLnBrk="0" hangingPunct="1">
        <a:defRPr sz="1700" kern="1200">
          <a:solidFill>
            <a:schemeClr val="tx1"/>
          </a:solidFill>
          <a:latin typeface="+mn-lt"/>
          <a:ea typeface="+mn-ea"/>
          <a:cs typeface="+mn-cs"/>
        </a:defRPr>
      </a:lvl4pPr>
      <a:lvl5pPr marL="1758315" algn="l" defTabSz="878840" rtl="0" eaLnBrk="1" latinLnBrk="0" hangingPunct="1">
        <a:defRPr sz="1700" kern="1200">
          <a:solidFill>
            <a:schemeClr val="tx1"/>
          </a:solidFill>
          <a:latin typeface="+mn-lt"/>
          <a:ea typeface="+mn-ea"/>
          <a:cs typeface="+mn-cs"/>
        </a:defRPr>
      </a:lvl5pPr>
      <a:lvl6pPr marL="2197735" algn="l" defTabSz="878840" rtl="0" eaLnBrk="1" latinLnBrk="0" hangingPunct="1">
        <a:defRPr sz="1700" kern="1200">
          <a:solidFill>
            <a:schemeClr val="tx1"/>
          </a:solidFill>
          <a:latin typeface="+mn-lt"/>
          <a:ea typeface="+mn-ea"/>
          <a:cs typeface="+mn-cs"/>
        </a:defRPr>
      </a:lvl6pPr>
      <a:lvl7pPr marL="2637155" algn="l" defTabSz="878840" rtl="0" eaLnBrk="1" latinLnBrk="0" hangingPunct="1">
        <a:defRPr sz="1700" kern="1200">
          <a:solidFill>
            <a:schemeClr val="tx1"/>
          </a:solidFill>
          <a:latin typeface="+mn-lt"/>
          <a:ea typeface="+mn-ea"/>
          <a:cs typeface="+mn-cs"/>
        </a:defRPr>
      </a:lvl7pPr>
      <a:lvl8pPr marL="3076575" algn="l" defTabSz="878840" rtl="0" eaLnBrk="1" latinLnBrk="0" hangingPunct="1">
        <a:defRPr sz="1700" kern="1200">
          <a:solidFill>
            <a:schemeClr val="tx1"/>
          </a:solidFill>
          <a:latin typeface="+mn-lt"/>
          <a:ea typeface="+mn-ea"/>
          <a:cs typeface="+mn-cs"/>
        </a:defRPr>
      </a:lvl8pPr>
      <a:lvl9pPr marL="3515995" algn="l" defTabSz="878840"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7"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5"/>
            <a:ext cx="7543800" cy="1088068"/>
          </a:xfrm>
          <a:prstGeom prst="rect">
            <a:avLst/>
          </a:prstGeom>
        </p:spPr>
        <p:txBody>
          <a:bodyPr vert="horz" lIns="65930" tIns="32966" rIns="65930" bIns="32966"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32966" rIns="0" bIns="32966"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5" y="4844841"/>
            <a:ext cx="1854203" cy="273844"/>
          </a:xfrm>
          <a:prstGeom prst="rect">
            <a:avLst/>
          </a:prstGeom>
        </p:spPr>
        <p:txBody>
          <a:bodyPr vert="horz" lIns="65930" tIns="32966" rIns="65930" bIns="32966" rtlCol="0" anchor="ctr"/>
          <a:lstStyle>
            <a:lvl1pPr algn="l">
              <a:defRPr sz="700">
                <a:solidFill>
                  <a:srgbClr val="FFFFFF"/>
                </a:solidFill>
              </a:defRPr>
            </a:lvl1pPr>
          </a:lstStyle>
          <a:p>
            <a:pPr defTabSz="329565">
              <a:defRPr/>
            </a:pPr>
            <a:endParaRPr lang="zh-CN" altLang="en-US"/>
          </a:p>
        </p:txBody>
      </p:sp>
      <p:sp>
        <p:nvSpPr>
          <p:cNvPr id="5" name="Footer Placeholder 4"/>
          <p:cNvSpPr>
            <a:spLocks noGrp="1"/>
          </p:cNvSpPr>
          <p:nvPr>
            <p:ph type="ftr" sz="quarter" idx="3"/>
          </p:nvPr>
        </p:nvSpPr>
        <p:spPr>
          <a:xfrm>
            <a:off x="2764643" y="4844841"/>
            <a:ext cx="3617103" cy="273844"/>
          </a:xfrm>
          <a:prstGeom prst="rect">
            <a:avLst/>
          </a:prstGeom>
        </p:spPr>
        <p:txBody>
          <a:bodyPr vert="horz" lIns="65930" tIns="32966" rIns="65930" bIns="32966" rtlCol="0" anchor="ctr"/>
          <a:lstStyle>
            <a:lvl1pPr algn="ctr">
              <a:defRPr sz="700" cap="all" baseline="0">
                <a:solidFill>
                  <a:srgbClr val="FFFFFF"/>
                </a:solidFill>
              </a:defRPr>
            </a:lvl1pPr>
          </a:lstStyle>
          <a:p>
            <a:pPr defTabSz="329565">
              <a:defRPr/>
            </a:pPr>
            <a:endParaRPr lang="zh-CN" altLang="en-US"/>
          </a:p>
        </p:txBody>
      </p:sp>
      <p:sp>
        <p:nvSpPr>
          <p:cNvPr id="6" name="Slide Number Placeholder 5"/>
          <p:cNvSpPr>
            <a:spLocks noGrp="1"/>
          </p:cNvSpPr>
          <p:nvPr>
            <p:ph type="sldNum" sz="quarter" idx="4"/>
          </p:nvPr>
        </p:nvSpPr>
        <p:spPr>
          <a:xfrm>
            <a:off x="7425349" y="4844841"/>
            <a:ext cx="984019" cy="273844"/>
          </a:xfrm>
          <a:prstGeom prst="rect">
            <a:avLst/>
          </a:prstGeom>
        </p:spPr>
        <p:txBody>
          <a:bodyPr vert="horz" lIns="65930" tIns="32966" rIns="65930" bIns="32966" rtlCol="0" anchor="ctr"/>
          <a:lstStyle>
            <a:lvl1pPr algn="r">
              <a:defRPr sz="800">
                <a:solidFill>
                  <a:srgbClr val="FFFFFF"/>
                </a:solidFill>
              </a:defRPr>
            </a:lvl1pPr>
          </a:lstStyle>
          <a:p>
            <a:pPr defTabSz="329565">
              <a:defRPr/>
            </a:pPr>
            <a:fld id="{73BED89E-2848-48DC-83CE-D905AD249AFE}" type="slidenum">
              <a:rPr lang="zh-CN" altLang="en-US" smtClean="0"/>
              <a:t>‹#›</a:t>
            </a:fld>
            <a:endParaRPr lang="zh-CN" altLang="en-US" dirty="0"/>
          </a:p>
        </p:txBody>
      </p:sp>
      <p:cxnSp>
        <p:nvCxnSpPr>
          <p:cNvPr id="10" name="Straight Connector 9"/>
          <p:cNvCxnSpPr/>
          <p:nvPr/>
        </p:nvCxnSpPr>
        <p:spPr>
          <a:xfrm>
            <a:off x="895150"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wipe/>
  </p:transition>
  <p:hf hdr="0" ftr="0" dt="0"/>
  <p:txStyles>
    <p:titleStyle>
      <a:lvl1pPr algn="l" defTabSz="659130" rtl="0" eaLnBrk="1" latinLnBrk="0" hangingPunct="1">
        <a:lnSpc>
          <a:spcPct val="85000"/>
        </a:lnSpc>
        <a:spcBef>
          <a:spcPct val="0"/>
        </a:spcBef>
        <a:buNone/>
        <a:defRPr sz="3400" kern="1200" spc="-37" baseline="0">
          <a:solidFill>
            <a:schemeClr val="tx1">
              <a:lumMod val="75000"/>
              <a:lumOff val="25000"/>
            </a:schemeClr>
          </a:solidFill>
          <a:latin typeface="+mj-lt"/>
          <a:ea typeface="+mj-ea"/>
          <a:cs typeface="+mj-cs"/>
        </a:defRPr>
      </a:lvl1pPr>
    </p:titleStyle>
    <p:bodyStyle>
      <a:lvl1pPr marL="66040" indent="-66040" algn="l" defTabSz="659130" rtl="0" eaLnBrk="1" latinLnBrk="0" hangingPunct="1">
        <a:lnSpc>
          <a:spcPct val="90000"/>
        </a:lnSpc>
        <a:spcBef>
          <a:spcPts val="865"/>
        </a:spcBef>
        <a:spcAft>
          <a:spcPts val="145"/>
        </a:spcAft>
        <a:buClr>
          <a:schemeClr val="accent1"/>
        </a:buClr>
        <a:buSzPct val="100000"/>
        <a:buFont typeface="Calibri" panose="020F0502020204030204" pitchFamily="34" charset="0"/>
        <a:buChar char=" "/>
        <a:defRPr sz="1400" kern="1200">
          <a:solidFill>
            <a:schemeClr val="tx1">
              <a:lumMod val="75000"/>
              <a:lumOff val="25000"/>
            </a:schemeClr>
          </a:solidFill>
          <a:latin typeface="+mn-lt"/>
          <a:ea typeface="+mn-ea"/>
          <a:cs typeface="+mn-cs"/>
        </a:defRPr>
      </a:lvl1pPr>
      <a:lvl2pPr marL="276860" indent="-132080" algn="l" defTabSz="659130" rtl="0" eaLnBrk="1" latinLnBrk="0" hangingPunct="1">
        <a:lnSpc>
          <a:spcPct val="90000"/>
        </a:lnSpc>
        <a:spcBef>
          <a:spcPts val="145"/>
        </a:spcBef>
        <a:spcAft>
          <a:spcPts val="290"/>
        </a:spcAft>
        <a:buClr>
          <a:schemeClr val="accent1"/>
        </a:buClr>
        <a:buFont typeface="Calibri" panose="020F0502020204030204" pitchFamily="34" charset="0"/>
        <a:buChar char="◦"/>
        <a:defRPr sz="1300" kern="1200">
          <a:solidFill>
            <a:schemeClr val="tx1">
              <a:lumMod val="75000"/>
              <a:lumOff val="25000"/>
            </a:schemeClr>
          </a:solidFill>
          <a:latin typeface="+mn-lt"/>
          <a:ea typeface="+mn-ea"/>
          <a:cs typeface="+mn-cs"/>
        </a:defRPr>
      </a:lvl2pPr>
      <a:lvl3pPr marL="408940" indent="-132080" algn="l" defTabSz="659130" rtl="0" eaLnBrk="1" latinLnBrk="0" hangingPunct="1">
        <a:lnSpc>
          <a:spcPct val="90000"/>
        </a:lnSpc>
        <a:spcBef>
          <a:spcPts val="145"/>
        </a:spcBef>
        <a:spcAft>
          <a:spcPts val="29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3pPr>
      <a:lvl4pPr marL="540385" indent="-132080" algn="l" defTabSz="659130" rtl="0" eaLnBrk="1" latinLnBrk="0" hangingPunct="1">
        <a:lnSpc>
          <a:spcPct val="90000"/>
        </a:lnSpc>
        <a:spcBef>
          <a:spcPts val="145"/>
        </a:spcBef>
        <a:spcAft>
          <a:spcPts val="29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4pPr>
      <a:lvl5pPr marL="672465" indent="-132080" algn="l" defTabSz="659130" rtl="0" eaLnBrk="1" latinLnBrk="0" hangingPunct="1">
        <a:lnSpc>
          <a:spcPct val="90000"/>
        </a:lnSpc>
        <a:spcBef>
          <a:spcPts val="145"/>
        </a:spcBef>
        <a:spcAft>
          <a:spcPts val="29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5pPr>
      <a:lvl6pPr marL="793115" indent="-165100" algn="l" defTabSz="659130" rtl="0" eaLnBrk="1" latinLnBrk="0" hangingPunct="1">
        <a:lnSpc>
          <a:spcPct val="90000"/>
        </a:lnSpc>
        <a:spcBef>
          <a:spcPts val="145"/>
        </a:spcBef>
        <a:spcAft>
          <a:spcPts val="29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6pPr>
      <a:lvl7pPr marL="937260" indent="-165100" algn="l" defTabSz="659130" rtl="0" eaLnBrk="1" latinLnBrk="0" hangingPunct="1">
        <a:lnSpc>
          <a:spcPct val="90000"/>
        </a:lnSpc>
        <a:spcBef>
          <a:spcPts val="145"/>
        </a:spcBef>
        <a:spcAft>
          <a:spcPts val="29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7pPr>
      <a:lvl8pPr marL="1081405" indent="-165100" algn="l" defTabSz="659130" rtl="0" eaLnBrk="1" latinLnBrk="0" hangingPunct="1">
        <a:lnSpc>
          <a:spcPct val="90000"/>
        </a:lnSpc>
        <a:spcBef>
          <a:spcPts val="145"/>
        </a:spcBef>
        <a:spcAft>
          <a:spcPts val="29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8pPr>
      <a:lvl9pPr marL="1225550" indent="-165100" algn="l" defTabSz="659130" rtl="0" eaLnBrk="1" latinLnBrk="0" hangingPunct="1">
        <a:lnSpc>
          <a:spcPct val="90000"/>
        </a:lnSpc>
        <a:spcBef>
          <a:spcPts val="145"/>
        </a:spcBef>
        <a:spcAft>
          <a:spcPts val="29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9pPr>
    </p:bodyStyle>
    <p:otherStyle>
      <a:defPPr>
        <a:defRPr lang="en-US"/>
      </a:defPPr>
      <a:lvl1pPr marL="0" algn="l" defTabSz="659130" rtl="0" eaLnBrk="1" latinLnBrk="0" hangingPunct="1">
        <a:defRPr sz="1300" kern="1200">
          <a:solidFill>
            <a:schemeClr val="tx1"/>
          </a:solidFill>
          <a:latin typeface="+mn-lt"/>
          <a:ea typeface="+mn-ea"/>
          <a:cs typeface="+mn-cs"/>
        </a:defRPr>
      </a:lvl1pPr>
      <a:lvl2pPr marL="329565" algn="l" defTabSz="659130" rtl="0" eaLnBrk="1" latinLnBrk="0" hangingPunct="1">
        <a:defRPr sz="1300" kern="1200">
          <a:solidFill>
            <a:schemeClr val="tx1"/>
          </a:solidFill>
          <a:latin typeface="+mn-lt"/>
          <a:ea typeface="+mn-ea"/>
          <a:cs typeface="+mn-cs"/>
        </a:defRPr>
      </a:lvl2pPr>
      <a:lvl3pPr marL="659130" algn="l" defTabSz="659130" rtl="0" eaLnBrk="1" latinLnBrk="0" hangingPunct="1">
        <a:defRPr sz="1300" kern="1200">
          <a:solidFill>
            <a:schemeClr val="tx1"/>
          </a:solidFill>
          <a:latin typeface="+mn-lt"/>
          <a:ea typeface="+mn-ea"/>
          <a:cs typeface="+mn-cs"/>
        </a:defRPr>
      </a:lvl3pPr>
      <a:lvl4pPr marL="988695" algn="l" defTabSz="659130" rtl="0" eaLnBrk="1" latinLnBrk="0" hangingPunct="1">
        <a:defRPr sz="1300" kern="1200">
          <a:solidFill>
            <a:schemeClr val="tx1"/>
          </a:solidFill>
          <a:latin typeface="+mn-lt"/>
          <a:ea typeface="+mn-ea"/>
          <a:cs typeface="+mn-cs"/>
        </a:defRPr>
      </a:lvl4pPr>
      <a:lvl5pPr marL="1318895" algn="l" defTabSz="659130" rtl="0" eaLnBrk="1" latinLnBrk="0" hangingPunct="1">
        <a:defRPr sz="1300" kern="1200">
          <a:solidFill>
            <a:schemeClr val="tx1"/>
          </a:solidFill>
          <a:latin typeface="+mn-lt"/>
          <a:ea typeface="+mn-ea"/>
          <a:cs typeface="+mn-cs"/>
        </a:defRPr>
      </a:lvl5pPr>
      <a:lvl6pPr marL="1648460" algn="l" defTabSz="659130" rtl="0" eaLnBrk="1" latinLnBrk="0" hangingPunct="1">
        <a:defRPr sz="1300" kern="1200">
          <a:solidFill>
            <a:schemeClr val="tx1"/>
          </a:solidFill>
          <a:latin typeface="+mn-lt"/>
          <a:ea typeface="+mn-ea"/>
          <a:cs typeface="+mn-cs"/>
        </a:defRPr>
      </a:lvl6pPr>
      <a:lvl7pPr marL="1978025" algn="l" defTabSz="659130" rtl="0" eaLnBrk="1" latinLnBrk="0" hangingPunct="1">
        <a:defRPr sz="1300" kern="1200">
          <a:solidFill>
            <a:schemeClr val="tx1"/>
          </a:solidFill>
          <a:latin typeface="+mn-lt"/>
          <a:ea typeface="+mn-ea"/>
          <a:cs typeface="+mn-cs"/>
        </a:defRPr>
      </a:lvl7pPr>
      <a:lvl8pPr marL="2307590" algn="l" defTabSz="659130" rtl="0" eaLnBrk="1" latinLnBrk="0" hangingPunct="1">
        <a:defRPr sz="1300" kern="1200">
          <a:solidFill>
            <a:schemeClr val="tx1"/>
          </a:solidFill>
          <a:latin typeface="+mn-lt"/>
          <a:ea typeface="+mn-ea"/>
          <a:cs typeface="+mn-cs"/>
        </a:defRPr>
      </a:lvl8pPr>
      <a:lvl9pPr marL="2637155" algn="l" defTabSz="659130"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68580" tIns="34290" rIns="68580" bIns="3429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34290" rIns="0" bIns="3429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68580" tIns="34290" rIns="68580" bIns="34290" rtlCol="0" anchor="ctr"/>
          <a:lstStyle>
            <a:lvl1pPr algn="l">
              <a:defRPr sz="700">
                <a:solidFill>
                  <a:srgbClr val="FFFFFF"/>
                </a:solidFill>
              </a:defRPr>
            </a:lvl1pPr>
          </a:lstStyle>
          <a:p>
            <a:pPr defTabSz="342900">
              <a:defRPr/>
            </a:pPr>
            <a:endParaRPr lang="zh-CN" alt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68580" tIns="34290" rIns="68580" bIns="34290" rtlCol="0" anchor="ctr"/>
          <a:lstStyle>
            <a:lvl1pPr algn="ctr">
              <a:defRPr sz="700" cap="all" baseline="0">
                <a:solidFill>
                  <a:srgbClr val="FFFFFF"/>
                </a:solidFill>
              </a:defRPr>
            </a:lvl1pPr>
          </a:lstStyle>
          <a:p>
            <a:pPr defTabSz="342900">
              <a:defRPr/>
            </a:pPr>
            <a:endParaRPr lang="zh-CN" alt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68580" tIns="34290" rIns="68580" bIns="34290" rtlCol="0" anchor="ctr"/>
          <a:lstStyle>
            <a:lvl1pPr algn="r">
              <a:defRPr sz="800">
                <a:solidFill>
                  <a:srgbClr val="FFFFFF"/>
                </a:solidFill>
              </a:defRPr>
            </a:lvl1pPr>
          </a:lstStyle>
          <a:p>
            <a:pPr defTabSz="342900">
              <a:defRPr/>
            </a:pPr>
            <a:fld id="{73BED89E-2848-48DC-83CE-D905AD249AFE}" type="slidenum">
              <a:rPr lang="zh-CN" altLang="en-US" smtClean="0"/>
              <a:t>‹#›</a:t>
            </a:fld>
            <a:endParaRPr lang="zh-CN" alt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wipe/>
  </p:transition>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29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2pPr>
      <a:lvl3pPr marL="42545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3pPr>
      <a:lvl4pPr marL="56261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4pPr>
      <a:lvl5pPr marL="69977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2.xml"/><Relationship Id="rId4" Type="http://schemas.openxmlformats.org/officeDocument/2006/relationships/image" Target="../media/image7.tmp"/></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32.xml"/><Relationship Id="rId4" Type="http://schemas.openxmlformats.org/officeDocument/2006/relationships/image" Target="../media/image8.jpe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wmf"/><Relationship Id="rId2" Type="http://schemas.openxmlformats.org/officeDocument/2006/relationships/notesSlide" Target="../notesSlides/notesSlide43.xml"/><Relationship Id="rId1" Type="http://schemas.openxmlformats.org/officeDocument/2006/relationships/slideLayout" Target="../slideLayouts/slideLayout32.x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32.xml"/><Relationship Id="rId4" Type="http://schemas.openxmlformats.org/officeDocument/2006/relationships/image" Target="../media/image11.tmp"/></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3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32.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32.xml"/><Relationship Id="rId4" Type="http://schemas.openxmlformats.org/officeDocument/2006/relationships/image" Target="../media/image12.png"/></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3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32.xml"/><Relationship Id="rId5" Type="http://schemas.openxmlformats.org/officeDocument/2006/relationships/image" Target="../media/image17.png"/><Relationship Id="rId4" Type="http://schemas.openxmlformats.org/officeDocument/2006/relationships/image" Target="../media/image16.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32.xml"/><Relationship Id="rId6" Type="http://schemas.openxmlformats.org/officeDocument/2006/relationships/image" Target="../media/image13.tmp"/><Relationship Id="rId5" Type="http://schemas.openxmlformats.org/officeDocument/2006/relationships/image" Target="../media/image19.png"/><Relationship Id="rId4" Type="http://schemas.openxmlformats.org/officeDocument/2006/relationships/image" Target="../media/image18.pn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32.xml"/><Relationship Id="rId6" Type="http://schemas.openxmlformats.org/officeDocument/2006/relationships/image" Target="../media/image14.tmp"/><Relationship Id="rId5" Type="http://schemas.openxmlformats.org/officeDocument/2006/relationships/image" Target="../media/image22.png"/><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3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32.xml"/><Relationship Id="rId4" Type="http://schemas.openxmlformats.org/officeDocument/2006/relationships/image" Target="../media/image15.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32.xml"/><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32.xml"/><Relationship Id="rId5" Type="http://schemas.openxmlformats.org/officeDocument/2006/relationships/image" Target="../media/image21.emf"/><Relationship Id="rId4" Type="http://schemas.openxmlformats.org/officeDocument/2006/relationships/oleObject" Target="../embeddings/oleObject3.bin"/></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32.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32.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32.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32.xml"/><Relationship Id="rId4" Type="http://schemas.openxmlformats.org/officeDocument/2006/relationships/image" Target="../media/image23.png"/></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32.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32.xml"/><Relationship Id="rId5" Type="http://schemas.openxmlformats.org/officeDocument/2006/relationships/image" Target="../media/image25.png"/><Relationship Id="rId4" Type="http://schemas.openxmlformats.org/officeDocument/2006/relationships/image" Target="../media/image24.png"/></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32.xml"/><Relationship Id="rId5" Type="http://schemas.openxmlformats.org/officeDocument/2006/relationships/image" Target="../media/image26.png"/><Relationship Id="rId4" Type="http://schemas.openxmlformats.org/officeDocument/2006/relationships/image" Target="../media/image31.png"/></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32.xml"/></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6.xml"/><Relationship Id="rId1" Type="http://schemas.openxmlformats.org/officeDocument/2006/relationships/slideLayout" Target="../slideLayouts/slideLayout32.xml"/><Relationship Id="rId4" Type="http://schemas.openxmlformats.org/officeDocument/2006/relationships/image" Target="../media/image27.jpeg"/></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32.xml"/><Relationship Id="rId4" Type="http://schemas.openxmlformats.org/officeDocument/2006/relationships/image" Target="../media/image28.png"/></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8.xml"/><Relationship Id="rId1" Type="http://schemas.openxmlformats.org/officeDocument/2006/relationships/slideLayout" Target="../slideLayouts/slideLayout32.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9.xml"/><Relationship Id="rId1" Type="http://schemas.openxmlformats.org/officeDocument/2006/relationships/slideLayout" Target="../slideLayouts/slideLayout32.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0.xml"/><Relationship Id="rId1" Type="http://schemas.openxmlformats.org/officeDocument/2006/relationships/slideLayout" Target="../slideLayouts/slideLayout32.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1.xml"/><Relationship Id="rId1" Type="http://schemas.openxmlformats.org/officeDocument/2006/relationships/slideLayout" Target="../slideLayouts/slideLayout32.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2.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3.xml"/><Relationship Id="rId1" Type="http://schemas.openxmlformats.org/officeDocument/2006/relationships/slideLayout" Target="../slideLayouts/slideLayout32.xml"/><Relationship Id="rId4" Type="http://schemas.openxmlformats.org/officeDocument/2006/relationships/image" Target="../media/image35.png"/></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4.xml"/><Relationship Id="rId1" Type="http://schemas.openxmlformats.org/officeDocument/2006/relationships/slideLayout" Target="../slideLayouts/slideLayout32.xm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32.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6.xml"/><Relationship Id="rId1" Type="http://schemas.openxmlformats.org/officeDocument/2006/relationships/slideLayout" Target="../slideLayouts/slideLayout32.xml"/></Relationships>
</file>

<file path=ppt/slides/_rels/slide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8"/>
          <p:cNvPicPr>
            <a:picLocks noChangeAspect="1"/>
          </p:cNvPicPr>
          <p:nvPr/>
        </p:nvPicPr>
        <p:blipFill>
          <a:blip r:embed="rId2" cstate="print"/>
          <a:srcRect/>
          <a:stretch>
            <a:fillRect/>
          </a:stretch>
        </p:blipFill>
        <p:spPr bwMode="auto">
          <a:xfrm>
            <a:off x="0" y="1"/>
            <a:ext cx="9144000" cy="5143500"/>
          </a:xfrm>
          <a:prstGeom prst="rect">
            <a:avLst/>
          </a:prstGeom>
          <a:noFill/>
          <a:ln w="9525">
            <a:noFill/>
            <a:miter lim="800000"/>
            <a:headEnd/>
            <a:tailEnd/>
          </a:ln>
        </p:spPr>
      </p:pic>
      <p:sp>
        <p:nvSpPr>
          <p:cNvPr id="2" name="标题 1"/>
          <p:cNvSpPr>
            <a:spLocks noGrp="1"/>
          </p:cNvSpPr>
          <p:nvPr>
            <p:ph type="ctrTitle"/>
          </p:nvPr>
        </p:nvSpPr>
        <p:spPr>
          <a:xfrm>
            <a:off x="755576" y="1419622"/>
            <a:ext cx="8025256" cy="957023"/>
          </a:xfrm>
        </p:spPr>
        <p:txBody>
          <a:bodyPr rtlCol="0">
            <a:noAutofit/>
          </a:bodyPr>
          <a:lstStyle/>
          <a:p>
            <a:pPr algn="ctr">
              <a:lnSpc>
                <a:spcPct val="150000"/>
              </a:lnSpc>
              <a:defRPr/>
            </a:pPr>
            <a:br>
              <a:rPr lang="en-US" altLang="zh-CN" sz="3200" b="1" dirty="0">
                <a:solidFill>
                  <a:srgbClr val="6964A0"/>
                </a:solidFill>
                <a:latin typeface="黑体" panose="02010609060101010101" pitchFamily="49" charset="-122"/>
                <a:ea typeface="黑体" panose="02010609060101010101" pitchFamily="49" charset="-122"/>
              </a:rPr>
            </a:br>
            <a:r>
              <a:rPr lang="en-US" altLang="zh-CN" sz="3200" b="1" dirty="0">
                <a:solidFill>
                  <a:srgbClr val="6964A0"/>
                </a:solidFill>
                <a:latin typeface="黑体" panose="02010609060101010101" pitchFamily="49" charset="-122"/>
                <a:ea typeface="黑体" panose="02010609060101010101" pitchFamily="49" charset="-122"/>
              </a:rPr>
              <a:t>2 </a:t>
            </a:r>
            <a:r>
              <a:rPr lang="zh-CN" altLang="en-US" sz="3200" b="1" dirty="0">
                <a:solidFill>
                  <a:srgbClr val="6964A0"/>
                </a:solidFill>
                <a:latin typeface="黑体" panose="02010609060101010101" pitchFamily="49" charset="-122"/>
                <a:ea typeface="黑体" panose="02010609060101010101" pitchFamily="49" charset="-122"/>
              </a:rPr>
              <a:t>信息资源的分布及其规律</a:t>
            </a:r>
          </a:p>
        </p:txBody>
      </p:sp>
      <p:sp>
        <p:nvSpPr>
          <p:cNvPr id="11" name="Date Placeholder 3"/>
          <p:cNvSpPr>
            <a:spLocks noGrp="1"/>
          </p:cNvSpPr>
          <p:nvPr>
            <p:ph type="dt" sz="half" idx="10"/>
          </p:nvPr>
        </p:nvSpPr>
        <p:spPr>
          <a:xfrm>
            <a:off x="471488" y="4767267"/>
            <a:ext cx="1543050" cy="273844"/>
          </a:xfrm>
        </p:spPr>
        <p:txBody>
          <a:bodyPr wrap="square" numCol="1" anchor="t" anchorCtr="0" compatLnSpc="1"/>
          <a:lstStyle>
            <a:lvl1pPr algn="l">
              <a:defRPr>
                <a:latin typeface="Calibri" panose="020F0502020204030204" pitchFamily="34" charset="0"/>
              </a:defRPr>
            </a:lvl1pPr>
          </a:lstStyle>
          <a:p>
            <a:pPr>
              <a:defRPr/>
            </a:pPr>
            <a:endParaRPr lang="en-US" altLang="zh-CN"/>
          </a:p>
        </p:txBody>
      </p:sp>
      <p:sp>
        <p:nvSpPr>
          <p:cNvPr id="12" name="Footer Placeholder 4"/>
          <p:cNvSpPr>
            <a:spLocks noGrp="1"/>
          </p:cNvSpPr>
          <p:nvPr>
            <p:ph type="ftr" sz="quarter" idx="11"/>
          </p:nvPr>
        </p:nvSpPr>
        <p:spPr>
          <a:xfrm>
            <a:off x="2271716" y="4767267"/>
            <a:ext cx="2314575" cy="273844"/>
          </a:xfrm>
        </p:spPr>
        <p:txBody>
          <a:bodyPr wrap="square" numCol="1" anchor="t" anchorCtr="0" compatLnSpc="1"/>
          <a:lstStyle>
            <a:lvl1pPr algn="l">
              <a:defRPr>
                <a:latin typeface="Calibri" panose="020F0502020204030204" pitchFamily="34" charset="0"/>
              </a:defRPr>
            </a:lvl1pPr>
          </a:lstStyle>
          <a:p>
            <a:pPr>
              <a:defRPr/>
            </a:pPr>
            <a:endParaRPr lang="en-US" altLang="zh-CN" dirty="0"/>
          </a:p>
        </p:txBody>
      </p:sp>
      <p:pic>
        <p:nvPicPr>
          <p:cNvPr id="18" name="图片 17"/>
          <p:cNvPicPr>
            <a:picLocks noChangeAspect="1"/>
          </p:cNvPicPr>
          <p:nvPr/>
        </p:nvPicPr>
        <p:blipFill>
          <a:blip r:embed="rId3">
            <a:extLst>
              <a:ext uri="{BEBA8EAE-BF5A-486C-A8C5-ECC9F3942E4B}">
                <a14:imgProps xmlns:a14="http://schemas.microsoft.com/office/drawing/2010/main">
                  <a14:imgLayer r:embed="rId4">
                    <a14:imgEffect>
                      <a14:backgroundRemoval t="4098" b="100000" l="683" r="100000">
                        <a14:foregroundMark x1="15700" y1="31967" x2="16041" y2="54098"/>
                        <a14:foregroundMark x1="9898" y1="12295" x2="9898" y2="27049"/>
                        <a14:foregroundMark x1="37201" y1="11475" x2="38567" y2="12295"/>
                        <a14:foregroundMark x1="32082" y1="30328" x2="37201" y2="22951"/>
                        <a14:foregroundMark x1="37543" y1="55738" x2="37543" y2="61475"/>
                        <a14:foregroundMark x1="31058" y1="61475" x2="33106" y2="60656"/>
                        <a14:foregroundMark x1="62457" y1="13934" x2="62457" y2="31967"/>
                        <a14:foregroundMark x1="83276" y1="53279" x2="82253" y2="58197"/>
                        <a14:foregroundMark x1="93515" y1="7377" x2="88737" y2="35246"/>
                        <a14:foregroundMark x1="93174" y1="54098" x2="94539" y2="72131"/>
                        <a14:foregroundMark x1="2048" y1="90164" x2="97611" y2="89344"/>
                        <a14:foregroundMark x1="61433" y1="40984" x2="58703" y2="55738"/>
                        <a14:foregroundMark x1="68259" y1="48361" x2="73720" y2="55738"/>
                        <a14:foregroundMark x1="55631" y1="40984" x2="67235" y2="30328"/>
                        <a14:foregroundMark x1="39932" y1="32787" x2="38567" y2="42623"/>
                        <a14:foregroundMark x1="33447" y1="40984" x2="35495" y2="45082"/>
                        <a14:foregroundMark x1="39932" y1="20492" x2="43003" y2="18033"/>
                        <a14:foregroundMark x1="41638" y1="56557" x2="44710" y2="56557"/>
                        <a14:foregroundMark x1="6143" y1="83607" x2="6143" y2="91803"/>
                        <a14:backgroundMark x1="23549" y1="14754" x2="24915" y2="65574"/>
                        <a14:backgroundMark x1="50512" y1="22951" x2="48123" y2="63115"/>
                        <a14:backgroundMark x1="78498" y1="29508" x2="77133" y2="61475"/>
                      </a14:backgroundRemoval>
                    </a14:imgEffect>
                    <a14:imgEffect>
                      <a14:brightnessContrast contrast="-2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3861080" y="246467"/>
            <a:ext cx="1575016" cy="597091"/>
          </a:xfrm>
          <a:prstGeom prst="rect">
            <a:avLst/>
          </a:prstGeom>
        </p:spPr>
      </p:pic>
      <p:pic>
        <p:nvPicPr>
          <p:cNvPr id="20" name="图片 9"/>
          <p:cNvPicPr>
            <a:picLocks noChangeAspect="1"/>
          </p:cNvPicPr>
          <p:nvPr/>
        </p:nvPicPr>
        <p:blipFill>
          <a:blip r:embed="rId5" cstate="print"/>
          <a:srcRect/>
          <a:stretch>
            <a:fillRect/>
          </a:stretch>
        </p:blipFill>
        <p:spPr bwMode="auto">
          <a:xfrm>
            <a:off x="3059832" y="190215"/>
            <a:ext cx="552450" cy="697706"/>
          </a:xfrm>
          <a:prstGeom prst="rect">
            <a:avLst/>
          </a:prstGeom>
          <a:noFill/>
          <a:ln w="9525">
            <a:noFill/>
            <a:miter lim="800000"/>
            <a:headEnd/>
            <a:tailEnd/>
          </a:ln>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11710"/>
            <a:ext cx="7756767" cy="861003"/>
          </a:xfrm>
        </p:spPr>
        <p:txBody>
          <a:bodyPr>
            <a:normAutofit/>
          </a:bodyPr>
          <a:lstStyle/>
          <a:p>
            <a:pPr>
              <a:lnSpc>
                <a:spcPct val="150000"/>
              </a:lnSpc>
            </a:pPr>
            <a:r>
              <a:rPr lang="zh-CN" altLang="en-US" sz="2800" b="1" dirty="0">
                <a:latin typeface="华文中宋" panose="02010600040101010101" pitchFamily="2" charset="-122"/>
                <a:ea typeface="华文中宋" panose="02010600040101010101" pitchFamily="2" charset="-122"/>
              </a:rPr>
              <a:t>二、信息的增长与老化规律</a:t>
            </a:r>
          </a:p>
        </p:txBody>
      </p:sp>
      <p:pic>
        <p:nvPicPr>
          <p:cNvPr id="3" name="图片 9"/>
          <p:cNvPicPr>
            <a:picLocks noChangeAspect="1"/>
          </p:cNvPicPr>
          <p:nvPr/>
        </p:nvPicPr>
        <p:blipFill>
          <a:blip r:embed="rId2" cstate="print"/>
          <a:srcRect/>
          <a:stretch>
            <a:fillRect/>
          </a:stretch>
        </p:blipFill>
        <p:spPr bwMode="auto">
          <a:xfrm>
            <a:off x="8140499" y="195486"/>
            <a:ext cx="552450" cy="697706"/>
          </a:xfrm>
          <a:prstGeom prst="rect">
            <a:avLst/>
          </a:prstGeom>
          <a:noFill/>
          <a:ln w="9525">
            <a:noFill/>
            <a:miter lim="800000"/>
            <a:headEnd/>
            <a:tailEnd/>
          </a:ln>
        </p:spPr>
      </p:pic>
    </p:spTree>
    <p:extLst>
      <p:ext uri="{BB962C8B-B14F-4D97-AF65-F5344CB8AC3E}">
        <p14:creationId xmlns:p14="http://schemas.microsoft.com/office/powerpoint/2010/main" val="763912791"/>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11</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2308963"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信息增长规律模型</a:t>
            </a:r>
          </a:p>
        </p:txBody>
      </p:sp>
      <p:sp>
        <p:nvSpPr>
          <p:cNvPr id="9" name="矩形 8"/>
          <p:cNvSpPr/>
          <p:nvPr/>
        </p:nvSpPr>
        <p:spPr>
          <a:xfrm>
            <a:off x="4110613" y="1292393"/>
            <a:ext cx="4264660" cy="3147013"/>
          </a:xfrm>
          <a:prstGeom prst="rect">
            <a:avLst/>
          </a:prstGeom>
        </p:spPr>
        <p:txBody>
          <a:bodyPr wrap="square" lIns="68579" tIns="34289" rIns="68579" bIns="34289">
            <a:spAutoFit/>
          </a:bodyPr>
          <a:lstStyle/>
          <a:p>
            <a:pPr marL="285750" indent="-285750" defTabSz="685800">
              <a:lnSpc>
                <a:spcPct val="150000"/>
              </a:lnSpc>
              <a:buFont typeface="Wingdings" panose="05000000000000000000" charset="0"/>
              <a:buChar char="l"/>
              <a:defRPr/>
            </a:pPr>
            <a:endParaRPr sz="2000" b="1" dirty="0"/>
          </a:p>
          <a:p>
            <a:pPr marL="742950" lvl="1" indent="-285750" defTabSz="685800">
              <a:lnSpc>
                <a:spcPct val="150000"/>
              </a:lnSpc>
              <a:buFont typeface="Wingdings" panose="05000000000000000000" charset="0"/>
              <a:buChar char="Ø"/>
              <a:defRPr/>
            </a:pPr>
            <a:r>
              <a:rPr sz="2000" b="1" dirty="0">
                <a:sym typeface="+mn-ea"/>
              </a:rPr>
              <a:t>普赖斯指数增长曲线</a:t>
            </a:r>
          </a:p>
          <a:p>
            <a:pPr marL="1200150" lvl="2" indent="-285750" defTabSz="685800">
              <a:lnSpc>
                <a:spcPct val="150000"/>
              </a:lnSpc>
              <a:buFont typeface="Wingdings" panose="05000000000000000000" charset="0"/>
              <a:buChar char="n"/>
              <a:defRPr/>
            </a:pPr>
            <a:r>
              <a:rPr sz="2000" b="1" dirty="0"/>
              <a:t>普</a:t>
            </a:r>
            <a:r>
              <a:rPr lang="zh-CN" altLang="en-US" sz="2000" b="1" dirty="0">
                <a:latin typeface="微软雅黑" panose="020B0503020204020204" pitchFamily="34" charset="-122"/>
                <a:ea typeface="微软雅黑" panose="020B0503020204020204" pitchFamily="34" charset="-122"/>
              </a:rPr>
              <a:t>赖</a:t>
            </a:r>
            <a:r>
              <a:rPr sz="2000" b="1" dirty="0"/>
              <a:t>斯综合分析大量的统计资料</a:t>
            </a:r>
          </a:p>
          <a:p>
            <a:pPr marL="1200150" lvl="2" indent="-285750" defTabSz="685800">
              <a:lnSpc>
                <a:spcPct val="150000"/>
              </a:lnSpc>
              <a:buFont typeface="Wingdings" panose="05000000000000000000" charset="0"/>
              <a:buChar char="n"/>
              <a:defRPr/>
            </a:pPr>
            <a:r>
              <a:rPr sz="2000" b="1" dirty="0"/>
              <a:t>以科学文献量为纵轴</a:t>
            </a:r>
          </a:p>
          <a:p>
            <a:pPr marL="1200150" lvl="2" indent="-285750" defTabSz="685800">
              <a:lnSpc>
                <a:spcPct val="150000"/>
              </a:lnSpc>
              <a:buFont typeface="Wingdings" panose="05000000000000000000" charset="0"/>
              <a:buChar char="n"/>
              <a:defRPr/>
            </a:pPr>
            <a:r>
              <a:rPr sz="2000" b="1" dirty="0"/>
              <a:t>以历史年代为横轴</a:t>
            </a:r>
          </a:p>
          <a:p>
            <a:pPr marL="457200" lvl="1" indent="0" defTabSz="685800">
              <a:lnSpc>
                <a:spcPct val="100000"/>
              </a:lnSpc>
              <a:buFont typeface="Wingdings" panose="05000000000000000000" charset="0"/>
              <a:buNone/>
              <a:defRPr/>
            </a:pPr>
            <a:endParaRPr lang="en-US" altLang="zh-CN" sz="2000" b="1" dirty="0"/>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pic>
        <p:nvPicPr>
          <p:cNvPr id="2" name="图片 1" descr="普赖斯曲线"/>
          <p:cNvPicPr>
            <a:picLocks noChangeAspect="1"/>
          </p:cNvPicPr>
          <p:nvPr/>
        </p:nvPicPr>
        <p:blipFill>
          <a:blip r:embed="rId4"/>
          <a:stretch>
            <a:fillRect/>
          </a:stretch>
        </p:blipFill>
        <p:spPr>
          <a:xfrm>
            <a:off x="323528" y="1449215"/>
            <a:ext cx="3787085" cy="3282403"/>
          </a:xfrm>
          <a:prstGeom prst="rect">
            <a:avLst/>
          </a:prstGeom>
        </p:spPr>
      </p:pic>
      <p:sp>
        <p:nvSpPr>
          <p:cNvPr id="3" name="矩形 2">
            <a:extLst>
              <a:ext uri="{FF2B5EF4-FFF2-40B4-BE49-F238E27FC236}">
                <a16:creationId xmlns:a16="http://schemas.microsoft.com/office/drawing/2014/main" id="{1EF3E924-1FD7-4A14-8A1D-9FD0742ECCEE}"/>
              </a:ext>
            </a:extLst>
          </p:cNvPr>
          <p:cNvSpPr/>
          <p:nvPr/>
        </p:nvSpPr>
        <p:spPr>
          <a:xfrm>
            <a:off x="448027" y="892283"/>
            <a:ext cx="2839239" cy="400110"/>
          </a:xfrm>
          <a:prstGeom prst="rect">
            <a:avLst/>
          </a:prstGeom>
        </p:spPr>
        <p:txBody>
          <a:bodyPr wrap="none">
            <a:spAutoFit/>
          </a:bodyPr>
          <a:lstStyle/>
          <a:p>
            <a:pPr marL="342900" indent="-342900">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普赖斯指数增长模型</a:t>
            </a:r>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12</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9" name="矩形 8"/>
          <p:cNvSpPr/>
          <p:nvPr/>
        </p:nvSpPr>
        <p:spPr>
          <a:xfrm>
            <a:off x="561139" y="883995"/>
            <a:ext cx="7579360" cy="3252470"/>
          </a:xfrm>
          <a:prstGeom prst="rect">
            <a:avLst/>
          </a:prstGeom>
        </p:spPr>
        <p:txBody>
          <a:bodyPr wrap="square" lIns="68579" tIns="34289" rIns="68579" bIns="34289">
            <a:spAutoFit/>
          </a:bodyPr>
          <a:lstStyle/>
          <a:p>
            <a:pPr marL="285750" indent="-285750" defTabSz="685800">
              <a:lnSpc>
                <a:spcPct val="150000"/>
              </a:lnSpc>
              <a:buFont typeface="Wingdings" panose="05000000000000000000" charset="0"/>
              <a:buChar char="Ø"/>
              <a:defRPr/>
            </a:pPr>
            <a:r>
              <a:rPr sz="1800" b="1" dirty="0"/>
              <a:t>基本内容</a:t>
            </a:r>
          </a:p>
          <a:p>
            <a:pPr marL="457200" lvl="1" defTabSz="685800">
              <a:lnSpc>
                <a:spcPct val="150000"/>
              </a:lnSpc>
              <a:defRPr/>
            </a:pPr>
            <a:r>
              <a:rPr sz="1800" dirty="0"/>
              <a:t>科学文献增长与时间成指数函数关系</a:t>
            </a:r>
          </a:p>
          <a:p>
            <a:pPr marL="457200" lvl="1" indent="0" defTabSz="685800">
              <a:lnSpc>
                <a:spcPct val="100000"/>
              </a:lnSpc>
              <a:buFont typeface="Wingdings" panose="05000000000000000000" charset="0"/>
              <a:buNone/>
              <a:defRPr/>
            </a:pPr>
            <a:endParaRPr sz="1800" b="1" dirty="0"/>
          </a:p>
          <a:p>
            <a:pPr marL="285750" indent="-285750" defTabSz="685800">
              <a:lnSpc>
                <a:spcPct val="150000"/>
              </a:lnSpc>
              <a:buFont typeface="Wingdings" panose="05000000000000000000" charset="0"/>
              <a:buChar char="Ø"/>
              <a:defRPr/>
            </a:pPr>
            <a:r>
              <a:rPr sz="1800" b="1" dirty="0"/>
              <a:t>用t表示时间，F（t）表示时刻t的文献量，普</a:t>
            </a:r>
            <a:r>
              <a:rPr lang="zh-CN" sz="1800" b="1" dirty="0"/>
              <a:t>赖</a:t>
            </a:r>
            <a:r>
              <a:rPr sz="1800" b="1" dirty="0"/>
              <a:t>斯指数公式为：</a:t>
            </a:r>
          </a:p>
          <a:p>
            <a:pPr marL="457200" lvl="1" indent="0" algn="ctr" defTabSz="685800">
              <a:lnSpc>
                <a:spcPct val="150000"/>
              </a:lnSpc>
              <a:buFont typeface="Wingdings" panose="05000000000000000000" charset="0"/>
              <a:buNone/>
              <a:defRPr/>
            </a:pPr>
            <a:r>
              <a:rPr sz="1800" b="1" dirty="0"/>
              <a:t>F（t）=a*e</a:t>
            </a:r>
            <a:r>
              <a:rPr sz="1800" b="1" baseline="30000" dirty="0"/>
              <a:t>(k*t)</a:t>
            </a:r>
            <a:endParaRPr sz="1800" b="1" dirty="0"/>
          </a:p>
          <a:p>
            <a:pPr lvl="0" indent="0" algn="l" defTabSz="685800">
              <a:lnSpc>
                <a:spcPct val="150000"/>
              </a:lnSpc>
              <a:buFont typeface="Wingdings" panose="05000000000000000000" charset="0"/>
              <a:buNone/>
              <a:defRPr/>
            </a:pPr>
            <a:r>
              <a:rPr sz="1800" b="1" dirty="0"/>
              <a:t>     公式中：</a:t>
            </a:r>
          </a:p>
          <a:p>
            <a:pPr marL="457200" lvl="1" indent="0" defTabSz="685800">
              <a:lnSpc>
                <a:spcPct val="100000"/>
              </a:lnSpc>
              <a:buFont typeface="Wingdings" panose="05000000000000000000" charset="0"/>
              <a:buNone/>
              <a:defRPr/>
            </a:pPr>
            <a:r>
              <a:rPr sz="1800" b="1" dirty="0"/>
              <a:t>            a——统计的初始时刻的文献量</a:t>
            </a:r>
          </a:p>
          <a:p>
            <a:pPr marL="457200" lvl="1" indent="0" defTabSz="685800">
              <a:lnSpc>
                <a:spcPct val="100000"/>
              </a:lnSpc>
              <a:buFont typeface="Wingdings" panose="05000000000000000000" charset="0"/>
              <a:buNone/>
              <a:defRPr/>
            </a:pPr>
            <a:r>
              <a:rPr sz="1800" b="1" dirty="0"/>
              <a:t>            k——时间常数。即文献量的持续增长率</a:t>
            </a:r>
          </a:p>
          <a:p>
            <a:pPr marL="457200" lvl="1" indent="0" defTabSz="685800">
              <a:lnSpc>
                <a:spcPct val="100000"/>
              </a:lnSpc>
              <a:buFont typeface="Wingdings" panose="05000000000000000000" charset="0"/>
              <a:buNone/>
              <a:defRPr/>
            </a:pPr>
            <a:r>
              <a:rPr sz="1800" b="1" dirty="0"/>
              <a:t>            e——自然对数的底</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8" name="矩形 7">
            <a:extLst>
              <a:ext uri="{FF2B5EF4-FFF2-40B4-BE49-F238E27FC236}">
                <a16:creationId xmlns:a16="http://schemas.microsoft.com/office/drawing/2014/main" id="{C967DB38-E773-4857-9D04-E553EFD3309E}"/>
              </a:ext>
            </a:extLst>
          </p:cNvPr>
          <p:cNvSpPr/>
          <p:nvPr/>
        </p:nvSpPr>
        <p:spPr>
          <a:xfrm>
            <a:off x="858308" y="275111"/>
            <a:ext cx="2308963"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信息增长规律模型</a:t>
            </a:r>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13</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9" name="矩形 8"/>
          <p:cNvSpPr/>
          <p:nvPr/>
        </p:nvSpPr>
        <p:spPr>
          <a:xfrm>
            <a:off x="782320" y="1692863"/>
            <a:ext cx="7579360" cy="2329867"/>
          </a:xfrm>
          <a:prstGeom prst="rect">
            <a:avLst/>
          </a:prstGeom>
        </p:spPr>
        <p:txBody>
          <a:bodyPr wrap="square" lIns="68579" tIns="34289" rIns="68579" bIns="34289">
            <a:spAutoFit/>
          </a:bodyPr>
          <a:lstStyle/>
          <a:p>
            <a:pPr marL="800100" lvl="1" indent="-342900" defTabSz="685800">
              <a:lnSpc>
                <a:spcPct val="150000"/>
              </a:lnSpc>
              <a:buClr>
                <a:schemeClr val="accent2"/>
              </a:buClr>
              <a:buFont typeface="Wingdings" panose="05000000000000000000" pitchFamily="2" charset="2"/>
              <a:buChar char="u"/>
              <a:defRPr/>
            </a:pPr>
            <a:r>
              <a:rPr sz="2000" dirty="0" err="1"/>
              <a:t>科学文献并不总是按照指数函数关系增长</a:t>
            </a:r>
            <a:endParaRPr lang="en-US" altLang="zh-CN" sz="2000" dirty="0"/>
          </a:p>
          <a:p>
            <a:pPr marL="800100" lvl="1" indent="-342900" defTabSz="685800">
              <a:lnSpc>
                <a:spcPct val="150000"/>
              </a:lnSpc>
              <a:buClr>
                <a:schemeClr val="accent2"/>
              </a:buClr>
              <a:buFont typeface="Wingdings" panose="05000000000000000000" pitchFamily="2" charset="2"/>
              <a:buChar char="u"/>
              <a:defRPr/>
            </a:pPr>
            <a:r>
              <a:rPr lang="zh-CN" altLang="en-US" sz="2000" dirty="0">
                <a:latin typeface="微软雅黑" panose="020B0503020204020204" pitchFamily="34" charset="-122"/>
                <a:ea typeface="微软雅黑" panose="020B0503020204020204" pitchFamily="34" charset="-122"/>
              </a:rPr>
              <a:t>未考虑文献增长日益老化因素</a:t>
            </a:r>
            <a:endParaRPr lang="en-US" altLang="zh-CN" sz="2000" dirty="0">
              <a:latin typeface="微软雅黑" panose="020B0503020204020204" pitchFamily="34" charset="-122"/>
              <a:ea typeface="微软雅黑" panose="020B0503020204020204" pitchFamily="34" charset="-122"/>
            </a:endParaRPr>
          </a:p>
          <a:p>
            <a:pPr marL="800100" lvl="1" indent="-342900" defTabSz="685800">
              <a:lnSpc>
                <a:spcPct val="150000"/>
              </a:lnSpc>
              <a:buClr>
                <a:schemeClr val="accent2"/>
              </a:buClr>
              <a:buFont typeface="Wingdings" panose="05000000000000000000" pitchFamily="2" charset="2"/>
              <a:buChar char="u"/>
              <a:defRPr/>
            </a:pPr>
            <a:r>
              <a:rPr lang="zh-CN" altLang="en-US" sz="2000" dirty="0">
                <a:latin typeface="微软雅黑" panose="020B0503020204020204" pitchFamily="34" charset="-122"/>
                <a:ea typeface="微软雅黑" panose="020B0503020204020204" pitchFamily="34" charset="-122"/>
              </a:rPr>
              <a:t>统计某年的科学期刊累计总数时没有排除已停刊的科学期刊</a:t>
            </a:r>
            <a:endParaRPr sz="2000" dirty="0">
              <a:latin typeface="微软雅黑" panose="020B0503020204020204" pitchFamily="34" charset="-122"/>
              <a:ea typeface="微软雅黑" panose="020B0503020204020204" pitchFamily="34" charset="-122"/>
            </a:endParaRPr>
          </a:p>
          <a:p>
            <a:pPr marL="800100" lvl="1" indent="-342900" defTabSz="685800">
              <a:lnSpc>
                <a:spcPct val="150000"/>
              </a:lnSpc>
              <a:buClr>
                <a:schemeClr val="accent2"/>
              </a:buClr>
              <a:buFont typeface="Wingdings" panose="05000000000000000000" pitchFamily="2" charset="2"/>
              <a:buChar char="u"/>
              <a:defRPr/>
            </a:pPr>
            <a:r>
              <a:rPr sz="2000" dirty="0" err="1"/>
              <a:t>指数规律不能预测文献的未来趋势</a:t>
            </a:r>
            <a:endParaRPr sz="2000" dirty="0"/>
          </a:p>
          <a:p>
            <a:pPr marL="342900" indent="-342900" defTabSz="685800">
              <a:lnSpc>
                <a:spcPct val="150000"/>
              </a:lnSpc>
              <a:buClr>
                <a:schemeClr val="accent2"/>
              </a:buClr>
              <a:buFont typeface="Wingdings" panose="05000000000000000000" pitchFamily="2" charset="2"/>
              <a:buChar char="u"/>
              <a:defRPr/>
            </a:pPr>
            <a:endParaRPr sz="2000" b="1" dirty="0"/>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4CB15051-1DAB-4F54-B7E8-6EB751549713}"/>
              </a:ext>
            </a:extLst>
          </p:cNvPr>
          <p:cNvSpPr/>
          <p:nvPr/>
        </p:nvSpPr>
        <p:spPr>
          <a:xfrm>
            <a:off x="858308" y="861313"/>
            <a:ext cx="1107996" cy="581057"/>
          </a:xfrm>
          <a:prstGeom prst="rect">
            <a:avLst/>
          </a:prstGeom>
        </p:spPr>
        <p:txBody>
          <a:bodyPr wrap="none">
            <a:spAutoFit/>
          </a:bodyPr>
          <a:lstStyle/>
          <a:p>
            <a:pPr defTabSz="685800">
              <a:lnSpc>
                <a:spcPct val="150000"/>
              </a:lnSpc>
              <a:defRPr/>
            </a:pPr>
            <a:r>
              <a:rPr lang="zh-CN" altLang="en-US" sz="2400" b="1" dirty="0">
                <a:latin typeface="微软雅黑" panose="020B0503020204020204" pitchFamily="34" charset="-122"/>
                <a:ea typeface="微软雅黑" panose="020B0503020204020204" pitchFamily="34" charset="-122"/>
              </a:rPr>
              <a:t>局限性</a:t>
            </a:r>
          </a:p>
        </p:txBody>
      </p:sp>
      <p:sp>
        <p:nvSpPr>
          <p:cNvPr id="10" name="矩形 9">
            <a:extLst>
              <a:ext uri="{FF2B5EF4-FFF2-40B4-BE49-F238E27FC236}">
                <a16:creationId xmlns:a16="http://schemas.microsoft.com/office/drawing/2014/main" id="{75ACF9E0-0E96-4445-ADE1-5453732787F6}"/>
              </a:ext>
            </a:extLst>
          </p:cNvPr>
          <p:cNvSpPr/>
          <p:nvPr/>
        </p:nvSpPr>
        <p:spPr>
          <a:xfrm>
            <a:off x="858308" y="275111"/>
            <a:ext cx="2308963"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信息增长规律模型</a:t>
            </a:r>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14</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10" name="矩形 9">
            <a:extLst>
              <a:ext uri="{FF2B5EF4-FFF2-40B4-BE49-F238E27FC236}">
                <a16:creationId xmlns:a16="http://schemas.microsoft.com/office/drawing/2014/main" id="{75ACF9E0-0E96-4445-ADE1-5453732787F6}"/>
              </a:ext>
            </a:extLst>
          </p:cNvPr>
          <p:cNvSpPr/>
          <p:nvPr/>
        </p:nvSpPr>
        <p:spPr>
          <a:xfrm>
            <a:off x="858308" y="275111"/>
            <a:ext cx="2308963"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信息增长规律模型</a:t>
            </a:r>
          </a:p>
        </p:txBody>
      </p:sp>
      <p:sp>
        <p:nvSpPr>
          <p:cNvPr id="13" name="Rectangle 4">
            <a:extLst>
              <a:ext uri="{FF2B5EF4-FFF2-40B4-BE49-F238E27FC236}">
                <a16:creationId xmlns:a16="http://schemas.microsoft.com/office/drawing/2014/main" id="{5D644C37-65F3-4A47-A78B-0A053E90F36F}"/>
              </a:ext>
            </a:extLst>
          </p:cNvPr>
          <p:cNvSpPr txBox="1">
            <a:spLocks noRot="1" noChangeArrowheads="1"/>
          </p:cNvSpPr>
          <p:nvPr/>
        </p:nvSpPr>
        <p:spPr>
          <a:xfrm>
            <a:off x="636964" y="785931"/>
            <a:ext cx="7772400" cy="381844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Clr>
                <a:srgbClr val="58267E"/>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实际的统计发现，不同时期、不同级别、不同质量、不同学科领域的文献信息增长态势是不一样的。勒希尔考察了不同质量级别的文献增长状况，发现它们的增长速度差别很大。勒希尔认为，文献的数量与其质量有关，不同质量的出版物有不同的增长速度，质量高的文献增长速度慢。 他定义</a:t>
            </a:r>
            <a:r>
              <a:rPr lang="en-US" altLang="zh-CN" sz="1800" dirty="0">
                <a:latin typeface="微软雅黑" panose="020B0503020204020204" pitchFamily="34" charset="-122"/>
                <a:ea typeface="微软雅黑" panose="020B0503020204020204" pitchFamily="34" charset="-122"/>
              </a:rPr>
              <a:t>λ(0≤λ≤1)</a:t>
            </a:r>
            <a:r>
              <a:rPr lang="zh-CN" altLang="en-US" sz="1800" dirty="0">
                <a:latin typeface="微软雅黑" panose="020B0503020204020204" pitchFamily="34" charset="-122"/>
                <a:ea typeface="微软雅黑" panose="020B0503020204020204" pitchFamily="34" charset="-122"/>
              </a:rPr>
              <a:t>为文献的质量级别，则不同级别上的文献量为［</a:t>
            </a:r>
            <a:r>
              <a:rPr lang="en-US" altLang="zh-CN" sz="1800" dirty="0">
                <a:latin typeface="微软雅黑" panose="020B0503020204020204" pitchFamily="34" charset="-122"/>
                <a:ea typeface="微软雅黑" panose="020B0503020204020204" pitchFamily="34" charset="-122"/>
              </a:rPr>
              <a:t>F(t)］λ。</a:t>
            </a:r>
            <a:r>
              <a:rPr lang="zh-CN" altLang="en-US" sz="1800" dirty="0">
                <a:latin typeface="微软雅黑" panose="020B0503020204020204" pitchFamily="34" charset="-122"/>
                <a:ea typeface="微软雅黑" panose="020B0503020204020204" pitchFamily="34" charset="-122"/>
              </a:rPr>
              <a:t>他给</a:t>
            </a:r>
            <a:r>
              <a:rPr lang="en-US" altLang="zh-CN" sz="1800" dirty="0">
                <a:latin typeface="微软雅黑" panose="020B0503020204020204" pitchFamily="34" charset="-122"/>
                <a:ea typeface="微软雅黑" panose="020B0503020204020204" pitchFamily="34" charset="-122"/>
              </a:rPr>
              <a:t>λ</a:t>
            </a:r>
            <a:r>
              <a:rPr lang="zh-CN" altLang="en-US" sz="1800" dirty="0">
                <a:latin typeface="微软雅黑" panose="020B0503020204020204" pitchFamily="34" charset="-122"/>
                <a:ea typeface="微软雅黑" panose="020B0503020204020204" pitchFamily="34" charset="-122"/>
              </a:rPr>
              <a:t>的具体值如下：</a:t>
            </a:r>
          </a:p>
          <a:p>
            <a:pPr marL="457200" lvl="1" indent="0">
              <a:lnSpc>
                <a:spcPct val="90000"/>
              </a:lnSpc>
              <a:buClr>
                <a:srgbClr val="58267E"/>
              </a:buClr>
              <a:buFont typeface="Arial" panose="020B0604020202020204" pitchFamily="34" charset="0"/>
              <a:buNone/>
            </a:pPr>
            <a:r>
              <a:rPr lang="en-US" altLang="zh-CN" sz="1600" dirty="0">
                <a:latin typeface="微软雅黑" panose="020B0503020204020204" pitchFamily="34" charset="-122"/>
                <a:ea typeface="微软雅黑" panose="020B0503020204020204" pitchFamily="34" charset="-122"/>
              </a:rPr>
              <a:t>         λ=1：</a:t>
            </a:r>
            <a:r>
              <a:rPr lang="zh-CN" altLang="en-US" sz="1600" dirty="0">
                <a:latin typeface="微软雅黑" panose="020B0503020204020204" pitchFamily="34" charset="-122"/>
                <a:ea typeface="微软雅黑" panose="020B0503020204020204" pitchFamily="34" charset="-122"/>
              </a:rPr>
              <a:t>至少是一般文献(实际代表所有文献)</a:t>
            </a:r>
          </a:p>
          <a:p>
            <a:pPr marL="457200" lvl="1" indent="0">
              <a:lnSpc>
                <a:spcPct val="90000"/>
              </a:lnSpc>
              <a:buClr>
                <a:srgbClr val="58267E"/>
              </a:buClr>
              <a:buFont typeface="Arial" panose="020B0604020202020204" pitchFamily="34" charset="0"/>
              <a:buNone/>
            </a:pPr>
            <a:r>
              <a:rPr lang="en-US" altLang="zh-CN" sz="1600" dirty="0">
                <a:latin typeface="微软雅黑" panose="020B0503020204020204" pitchFamily="34" charset="-122"/>
                <a:ea typeface="微软雅黑" panose="020B0503020204020204" pitchFamily="34" charset="-122"/>
              </a:rPr>
              <a:t>         λ=3/4：</a:t>
            </a:r>
            <a:r>
              <a:rPr lang="zh-CN" altLang="en-US" sz="1600" dirty="0">
                <a:latin typeface="微软雅黑" panose="020B0503020204020204" pitchFamily="34" charset="-122"/>
                <a:ea typeface="微软雅黑" panose="020B0503020204020204" pitchFamily="34" charset="-122"/>
              </a:rPr>
              <a:t>至少是有意义的文献</a:t>
            </a:r>
          </a:p>
          <a:p>
            <a:pPr marL="457200" lvl="1" indent="0">
              <a:lnSpc>
                <a:spcPct val="90000"/>
              </a:lnSpc>
              <a:buClr>
                <a:srgbClr val="58267E"/>
              </a:buClr>
              <a:buFont typeface="Arial" panose="020B0604020202020204" pitchFamily="34" charset="0"/>
              <a:buNone/>
            </a:pPr>
            <a:r>
              <a:rPr lang="en-US" altLang="zh-CN" sz="1600" dirty="0">
                <a:latin typeface="微软雅黑" panose="020B0503020204020204" pitchFamily="34" charset="-122"/>
                <a:ea typeface="微软雅黑" panose="020B0503020204020204" pitchFamily="34" charset="-122"/>
              </a:rPr>
              <a:t>         λ=1/2：</a:t>
            </a:r>
            <a:r>
              <a:rPr lang="zh-CN" altLang="en-US" sz="1600" dirty="0">
                <a:latin typeface="微软雅黑" panose="020B0503020204020204" pitchFamily="34" charset="-122"/>
                <a:ea typeface="微软雅黑" panose="020B0503020204020204" pitchFamily="34" charset="-122"/>
              </a:rPr>
              <a:t>至少是重要的文献</a:t>
            </a:r>
          </a:p>
          <a:p>
            <a:pPr marL="457200" lvl="1" indent="0">
              <a:lnSpc>
                <a:spcPct val="90000"/>
              </a:lnSpc>
              <a:buClr>
                <a:srgbClr val="58267E"/>
              </a:buClr>
              <a:buFont typeface="Arial" panose="020B0604020202020204" pitchFamily="34" charset="0"/>
              <a:buNone/>
            </a:pPr>
            <a:r>
              <a:rPr lang="en-US" altLang="zh-CN" sz="1600" dirty="0">
                <a:latin typeface="微软雅黑" panose="020B0503020204020204" pitchFamily="34" charset="-122"/>
                <a:ea typeface="微软雅黑" panose="020B0503020204020204" pitchFamily="34" charset="-122"/>
              </a:rPr>
              <a:t>         λ=1/4：</a:t>
            </a:r>
            <a:r>
              <a:rPr lang="zh-CN" altLang="en-US" sz="1600" dirty="0">
                <a:latin typeface="微软雅黑" panose="020B0503020204020204" pitchFamily="34" charset="-122"/>
                <a:ea typeface="微软雅黑" panose="020B0503020204020204" pitchFamily="34" charset="-122"/>
              </a:rPr>
              <a:t>至少是非常重要的文献</a:t>
            </a:r>
          </a:p>
          <a:p>
            <a:pPr marL="457200" lvl="1" indent="0">
              <a:lnSpc>
                <a:spcPct val="90000"/>
              </a:lnSpc>
              <a:buClr>
                <a:srgbClr val="58267E"/>
              </a:buClr>
              <a:buFont typeface="Arial" panose="020B0604020202020204" pitchFamily="34" charset="0"/>
              <a:buNone/>
            </a:pPr>
            <a:r>
              <a:rPr lang="en-US" altLang="zh-CN" sz="1600" dirty="0">
                <a:latin typeface="微软雅黑" panose="020B0503020204020204" pitchFamily="34" charset="-122"/>
                <a:ea typeface="微软雅黑" panose="020B0503020204020204" pitchFamily="34" charset="-122"/>
              </a:rPr>
              <a:t>         λ=0：</a:t>
            </a:r>
            <a:r>
              <a:rPr lang="zh-CN" altLang="en-US" sz="1600" dirty="0">
                <a:latin typeface="微软雅黑" panose="020B0503020204020204" pitchFamily="34" charset="-122"/>
                <a:ea typeface="微软雅黑" panose="020B0503020204020204" pitchFamily="34" charset="-122"/>
              </a:rPr>
              <a:t>第一流的文献</a:t>
            </a:r>
            <a:endParaRPr lang="en-US" altLang="zh-CN" sz="1600" dirty="0">
              <a:latin typeface="微软雅黑" panose="020B0503020204020204" pitchFamily="34" charset="-122"/>
              <a:ea typeface="微软雅黑" panose="020B0503020204020204" pitchFamily="34" charset="-122"/>
            </a:endParaRPr>
          </a:p>
          <a:p>
            <a:pPr marL="457200" lvl="1" indent="0">
              <a:lnSpc>
                <a:spcPct val="90000"/>
              </a:lnSpc>
              <a:buClr>
                <a:srgbClr val="58267E"/>
              </a:buClr>
              <a:buFont typeface="Arial" panose="020B0604020202020204" pitchFamily="34" charset="0"/>
              <a:buNone/>
            </a:pPr>
            <a:endParaRPr lang="zh-CN" altLang="en-US" sz="1600" dirty="0">
              <a:latin typeface="微软雅黑" panose="020B0503020204020204" pitchFamily="34" charset="-122"/>
              <a:ea typeface="微软雅黑" panose="020B0503020204020204" pitchFamily="34" charset="-122"/>
            </a:endParaRPr>
          </a:p>
          <a:p>
            <a:pPr latinLnBrk="1">
              <a:buClr>
                <a:srgbClr val="58267E"/>
              </a:buClr>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rPr>
              <a:t>   对于第一流的文献(即</a:t>
            </a:r>
            <a:r>
              <a:rPr lang="en-US" altLang="zh-CN" sz="1800" dirty="0">
                <a:latin typeface="微软雅黑" panose="020B0503020204020204" pitchFamily="34" charset="-122"/>
                <a:ea typeface="微软雅黑" panose="020B0503020204020204" pitchFamily="34" charset="-122"/>
              </a:rPr>
              <a:t>λ=0)，</a:t>
            </a:r>
            <a:r>
              <a:rPr lang="zh-CN" altLang="en-US" sz="1800" dirty="0">
                <a:latin typeface="微软雅黑" panose="020B0503020204020204" pitchFamily="34" charset="-122"/>
                <a:ea typeface="微软雅黑" panose="020B0503020204020204" pitchFamily="34" charset="-122"/>
              </a:rPr>
              <a:t>文献数量为</a:t>
            </a:r>
            <a:r>
              <a:rPr lang="en-US" altLang="zh-CN" sz="1800" dirty="0" err="1">
                <a:latin typeface="微软雅黑" panose="020B0503020204020204" pitchFamily="34" charset="-122"/>
                <a:ea typeface="微软雅黑" panose="020B0503020204020204" pitchFamily="34" charset="-122"/>
              </a:rPr>
              <a:t>lnF</a:t>
            </a:r>
            <a:r>
              <a:rPr lang="en-US" altLang="zh-CN" sz="1800" dirty="0">
                <a:latin typeface="微软雅黑" panose="020B0503020204020204" pitchFamily="34" charset="-122"/>
                <a:ea typeface="微软雅黑" panose="020B0503020204020204" pitchFamily="34" charset="-122"/>
              </a:rPr>
              <a:t>(t)</a:t>
            </a:r>
            <a:r>
              <a:rPr lang="zh-CN" altLang="en-US" sz="1800" dirty="0">
                <a:latin typeface="微软雅黑" panose="020B0503020204020204" pitchFamily="34" charset="-122"/>
                <a:ea typeface="微软雅黑" panose="020B0503020204020204" pitchFamily="34" charset="-122"/>
              </a:rPr>
              <a:t>。不同质量级别的文献量翻倍时间不同。每</a:t>
            </a:r>
            <a:r>
              <a:rPr lang="en-US" altLang="zh-CN" sz="1800" dirty="0">
                <a:latin typeface="微软雅黑" panose="020B0503020204020204" pitchFamily="34" charset="-122"/>
                <a:ea typeface="微软雅黑" panose="020B0503020204020204" pitchFamily="34" charset="-122"/>
              </a:rPr>
              <a:t>10</a:t>
            </a:r>
            <a:r>
              <a:rPr lang="zh-CN" altLang="en-US" sz="1800" dirty="0">
                <a:latin typeface="微软雅黑" panose="020B0503020204020204" pitchFamily="34" charset="-122"/>
                <a:ea typeface="微软雅黑" panose="020B0503020204020204" pitchFamily="34" charset="-122"/>
              </a:rPr>
              <a:t>年才增加一份第一流的文献。</a:t>
            </a:r>
          </a:p>
          <a:p>
            <a:pPr>
              <a:lnSpc>
                <a:spcPct val="90000"/>
              </a:lnSpc>
              <a:buClr>
                <a:srgbClr val="58267E"/>
              </a:buClr>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2286695"/>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15</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61103A85-E35B-4AA2-8855-88DB5CDEF87D}"/>
              </a:ext>
            </a:extLst>
          </p:cNvPr>
          <p:cNvSpPr/>
          <p:nvPr/>
        </p:nvSpPr>
        <p:spPr>
          <a:xfrm>
            <a:off x="561790" y="725174"/>
            <a:ext cx="1499128" cy="499624"/>
          </a:xfrm>
          <a:prstGeom prst="rect">
            <a:avLst/>
          </a:prstGeom>
        </p:spPr>
        <p:txBody>
          <a:bodyPr wrap="none">
            <a:spAutoFit/>
          </a:bodyPr>
          <a:lstStyle/>
          <a:p>
            <a:pPr marL="285750" lvl="0" indent="-285750" defTabSz="685800">
              <a:lnSpc>
                <a:spcPct val="150000"/>
              </a:lnSpc>
              <a:buFont typeface="Wingdings" panose="05000000000000000000" charset="0"/>
              <a:buChar char="l"/>
              <a:defRPr/>
            </a:pPr>
            <a:r>
              <a:rPr lang="zh-CN" altLang="en-US" sz="2000" b="1" dirty="0">
                <a:solidFill>
                  <a:prstClr val="black"/>
                </a:solidFill>
                <a:latin typeface="微软雅黑" panose="020B0503020204020204" pitchFamily="34" charset="-122"/>
                <a:ea typeface="微软雅黑" panose="020B0503020204020204" pitchFamily="34" charset="-122"/>
              </a:rPr>
              <a:t>逻辑曲线</a:t>
            </a:r>
          </a:p>
        </p:txBody>
      </p:sp>
      <p:sp>
        <p:nvSpPr>
          <p:cNvPr id="5" name="矩形 4">
            <a:extLst>
              <a:ext uri="{FF2B5EF4-FFF2-40B4-BE49-F238E27FC236}">
                <a16:creationId xmlns:a16="http://schemas.microsoft.com/office/drawing/2014/main" id="{E8D9D9D8-5C32-472E-B007-5BA0B5FCA916}"/>
              </a:ext>
            </a:extLst>
          </p:cNvPr>
          <p:cNvSpPr/>
          <p:nvPr/>
        </p:nvSpPr>
        <p:spPr>
          <a:xfrm>
            <a:off x="4850224" y="1747347"/>
            <a:ext cx="4184509" cy="2246769"/>
          </a:xfrm>
          <a:prstGeom prst="rect">
            <a:avLst/>
          </a:prstGeom>
        </p:spPr>
        <p:txBody>
          <a:bodyPr wrap="square">
            <a:spAutoFit/>
          </a:bodyPr>
          <a:lstStyle/>
          <a:p>
            <a:pPr marL="285750" indent="-285750">
              <a:buClr>
                <a:schemeClr val="accent2"/>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由弗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纳里莫夫和格</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弗莱托茨提出</a:t>
            </a:r>
          </a:p>
          <a:p>
            <a:pPr marL="285750" indent="-285750">
              <a:buClr>
                <a:schemeClr val="accent2"/>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文献的增长是有阶段性的</a:t>
            </a:r>
          </a:p>
          <a:p>
            <a:pPr marL="285750" indent="-285750">
              <a:buClr>
                <a:schemeClr val="accent2"/>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在初始阶段，文献的增长是符合指数增长规律</a:t>
            </a:r>
          </a:p>
          <a:p>
            <a:pPr marL="285750" indent="-285750">
              <a:buClr>
                <a:schemeClr val="accent2"/>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当文献量增长到某一定值的时候，其增长率开始变小</a:t>
            </a:r>
          </a:p>
          <a:p>
            <a:pPr marL="285750" indent="-285750">
              <a:buClr>
                <a:schemeClr val="accent2"/>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最后阶段文献缓慢增加</a:t>
            </a:r>
          </a:p>
        </p:txBody>
      </p:sp>
      <p:sp>
        <p:nvSpPr>
          <p:cNvPr id="15" name="矩形 14">
            <a:extLst>
              <a:ext uri="{FF2B5EF4-FFF2-40B4-BE49-F238E27FC236}">
                <a16:creationId xmlns:a16="http://schemas.microsoft.com/office/drawing/2014/main" id="{A5F0C42A-BBDD-4FA4-9F3C-9928FFE828CB}"/>
              </a:ext>
            </a:extLst>
          </p:cNvPr>
          <p:cNvSpPr/>
          <p:nvPr/>
        </p:nvSpPr>
        <p:spPr>
          <a:xfrm>
            <a:off x="858308" y="275111"/>
            <a:ext cx="2308963"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信息增长规律模型</a:t>
            </a:r>
          </a:p>
        </p:txBody>
      </p:sp>
      <p:pic>
        <p:nvPicPr>
          <p:cNvPr id="8" name="图片 7">
            <a:extLst>
              <a:ext uri="{FF2B5EF4-FFF2-40B4-BE49-F238E27FC236}">
                <a16:creationId xmlns:a16="http://schemas.microsoft.com/office/drawing/2014/main" id="{0D86E19A-A3F4-400A-B081-B60BDE1C803A}"/>
              </a:ext>
            </a:extLst>
          </p:cNvPr>
          <p:cNvPicPr>
            <a:picLocks noChangeAspect="1"/>
          </p:cNvPicPr>
          <p:nvPr/>
        </p:nvPicPr>
        <p:blipFill>
          <a:blip r:embed="rId4"/>
          <a:stretch>
            <a:fillRect/>
          </a:stretch>
        </p:blipFill>
        <p:spPr>
          <a:xfrm>
            <a:off x="67811" y="1499661"/>
            <a:ext cx="5417890" cy="3358240"/>
          </a:xfrm>
          <a:prstGeom prst="rect">
            <a:avLst/>
          </a:prstGeom>
        </p:spPr>
      </p:pic>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16</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9" name="矩形 8"/>
          <p:cNvSpPr/>
          <p:nvPr/>
        </p:nvSpPr>
        <p:spPr>
          <a:xfrm>
            <a:off x="1113589" y="1382894"/>
            <a:ext cx="7579360" cy="3714861"/>
          </a:xfrm>
          <a:prstGeom prst="rect">
            <a:avLst/>
          </a:prstGeom>
        </p:spPr>
        <p:txBody>
          <a:bodyPr wrap="square" lIns="68579" tIns="34289" rIns="68579" bIns="34289">
            <a:spAutoFit/>
          </a:bodyPr>
          <a:lstStyle/>
          <a:p>
            <a:pPr marL="457200" lvl="1" indent="0" algn="ctr" defTabSz="685800">
              <a:lnSpc>
                <a:spcPct val="150000"/>
              </a:lnSpc>
              <a:buFont typeface="Wingdings" panose="05000000000000000000" charset="0"/>
              <a:buNone/>
              <a:defRPr/>
            </a:pPr>
            <a:r>
              <a:rPr sz="2000" b="1" dirty="0"/>
              <a:t>F</a:t>
            </a:r>
            <a:r>
              <a:rPr lang="en-US" altLang="zh-CN" sz="2000" b="1" dirty="0"/>
              <a:t>(</a:t>
            </a:r>
            <a:r>
              <a:rPr sz="2000" b="1" dirty="0"/>
              <a:t>t）=k/(1+a*e</a:t>
            </a:r>
            <a:r>
              <a:rPr sz="2000" b="1" baseline="30000" dirty="0"/>
              <a:t>-</a:t>
            </a:r>
            <a:r>
              <a:rPr sz="2000" b="1" baseline="30000" dirty="0" err="1"/>
              <a:t>kbt</a:t>
            </a:r>
            <a:r>
              <a:rPr sz="2000" b="1" dirty="0"/>
              <a:t>)（b&gt;0）</a:t>
            </a:r>
          </a:p>
          <a:p>
            <a:pPr lvl="0" indent="0" algn="l" defTabSz="685800">
              <a:lnSpc>
                <a:spcPct val="150000"/>
              </a:lnSpc>
              <a:buFont typeface="Wingdings" panose="05000000000000000000" charset="0"/>
              <a:buNone/>
              <a:defRPr/>
            </a:pPr>
            <a:r>
              <a:rPr sz="2000" b="1" dirty="0"/>
              <a:t>     </a:t>
            </a:r>
            <a:r>
              <a:rPr sz="2000" b="1" dirty="0" err="1"/>
              <a:t>公式中</a:t>
            </a:r>
            <a:r>
              <a:rPr sz="2000" b="1" dirty="0"/>
              <a:t>：</a:t>
            </a:r>
          </a:p>
          <a:p>
            <a:pPr marL="457200" lvl="1" indent="0" algn="l" defTabSz="685800">
              <a:lnSpc>
                <a:spcPct val="100000"/>
              </a:lnSpc>
              <a:buFont typeface="Wingdings" panose="05000000000000000000" charset="0"/>
              <a:buNone/>
              <a:defRPr/>
            </a:pPr>
            <a:r>
              <a:rPr sz="2000" b="1" dirty="0"/>
              <a:t>            F（t）——时刻t的文献累积量</a:t>
            </a:r>
          </a:p>
          <a:p>
            <a:pPr marL="457200" lvl="1" indent="0" algn="l" defTabSz="685800">
              <a:lnSpc>
                <a:spcPct val="100000"/>
              </a:lnSpc>
              <a:buFont typeface="Wingdings" panose="05000000000000000000" charset="0"/>
              <a:buNone/>
              <a:defRPr/>
            </a:pPr>
            <a:r>
              <a:rPr sz="2000" b="1" dirty="0"/>
              <a:t>            k——文献累积量最大值</a:t>
            </a:r>
          </a:p>
          <a:p>
            <a:pPr marL="457200" lvl="1" indent="0" algn="l" defTabSz="685800">
              <a:lnSpc>
                <a:spcPct val="100000"/>
              </a:lnSpc>
              <a:buFont typeface="Wingdings" panose="05000000000000000000" charset="0"/>
              <a:buNone/>
              <a:defRPr/>
            </a:pPr>
            <a:r>
              <a:rPr sz="2000" b="1" dirty="0"/>
              <a:t>            a、b——参数值</a:t>
            </a:r>
          </a:p>
          <a:p>
            <a:pPr marL="0" lvl="0" algn="l" defTabSz="685800">
              <a:lnSpc>
                <a:spcPct val="150000"/>
              </a:lnSpc>
              <a:buClrTx/>
              <a:buSzTx/>
              <a:buFont typeface="Wingdings" panose="05000000000000000000" charset="0"/>
              <a:buChar char="Ø"/>
              <a:defRPr/>
            </a:pPr>
            <a:r>
              <a:rPr sz="2000" b="1" dirty="0"/>
              <a:t>局限性</a:t>
            </a:r>
          </a:p>
          <a:p>
            <a:pPr marL="457200" lvl="1" algn="l" defTabSz="685800">
              <a:lnSpc>
                <a:spcPct val="150000"/>
              </a:lnSpc>
              <a:buClrTx/>
              <a:buSzTx/>
              <a:buFont typeface="Wingdings" panose="05000000000000000000" charset="0"/>
              <a:buChar char="n"/>
              <a:defRPr/>
            </a:pPr>
            <a:r>
              <a:rPr sz="2000" b="1" dirty="0"/>
              <a:t>逻辑曲线是在大量统计基础上得到的结论</a:t>
            </a:r>
          </a:p>
          <a:p>
            <a:pPr marL="457200" lvl="1" algn="l" defTabSz="685800">
              <a:lnSpc>
                <a:spcPct val="150000"/>
              </a:lnSpc>
              <a:buClrTx/>
              <a:buSzTx/>
              <a:buFont typeface="Wingdings" panose="05000000000000000000" charset="0"/>
              <a:buChar char="n"/>
              <a:defRPr/>
            </a:pPr>
            <a:r>
              <a:rPr sz="2000" b="1" dirty="0"/>
              <a:t>科学发展到一个阶段时，文献增长率为零</a:t>
            </a:r>
          </a:p>
          <a:p>
            <a:pPr marL="285750" indent="-285750" algn="l" defTabSz="685800">
              <a:lnSpc>
                <a:spcPct val="150000"/>
              </a:lnSpc>
              <a:buFont typeface="Wingdings" panose="05000000000000000000" charset="0"/>
              <a:buChar char="l"/>
              <a:defRPr/>
            </a:pPr>
            <a:endParaRPr sz="2000" b="1" dirty="0"/>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82DFD59B-1FE5-4373-A934-82FF45052BAD}"/>
              </a:ext>
            </a:extLst>
          </p:cNvPr>
          <p:cNvSpPr/>
          <p:nvPr/>
        </p:nvSpPr>
        <p:spPr>
          <a:xfrm>
            <a:off x="707054" y="783062"/>
            <a:ext cx="2492990" cy="499624"/>
          </a:xfrm>
          <a:prstGeom prst="rect">
            <a:avLst/>
          </a:prstGeom>
        </p:spPr>
        <p:txBody>
          <a:bodyPr wrap="none">
            <a:spAutoFit/>
          </a:bodyPr>
          <a:lstStyle/>
          <a:p>
            <a:pPr defTabSz="685800">
              <a:lnSpc>
                <a:spcPct val="150000"/>
              </a:lnSpc>
              <a:defRPr/>
            </a:pPr>
            <a:r>
              <a:rPr lang="zh-CN" altLang="en-US" sz="2000" b="1" dirty="0">
                <a:latin typeface="微软雅黑" panose="020B0503020204020204" pitchFamily="34" charset="-122"/>
                <a:ea typeface="微软雅黑" panose="020B0503020204020204" pitchFamily="34" charset="-122"/>
              </a:rPr>
              <a:t>逻辑曲线公式如下：</a:t>
            </a:r>
          </a:p>
        </p:txBody>
      </p:sp>
      <p:sp>
        <p:nvSpPr>
          <p:cNvPr id="10" name="矩形 9">
            <a:extLst>
              <a:ext uri="{FF2B5EF4-FFF2-40B4-BE49-F238E27FC236}">
                <a16:creationId xmlns:a16="http://schemas.microsoft.com/office/drawing/2014/main" id="{8A10C73A-56DB-4560-AFF5-C4E1680794F6}"/>
              </a:ext>
            </a:extLst>
          </p:cNvPr>
          <p:cNvSpPr/>
          <p:nvPr/>
        </p:nvSpPr>
        <p:spPr>
          <a:xfrm>
            <a:off x="858308" y="275111"/>
            <a:ext cx="2308963"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信息增长规律模型</a:t>
            </a:r>
          </a:p>
        </p:txBody>
      </p:sp>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17</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9" name="矩形 8"/>
          <p:cNvSpPr/>
          <p:nvPr/>
        </p:nvSpPr>
        <p:spPr>
          <a:xfrm>
            <a:off x="1202090" y="1713207"/>
            <a:ext cx="7490859" cy="2323198"/>
          </a:xfrm>
          <a:prstGeom prst="rect">
            <a:avLst/>
          </a:prstGeom>
        </p:spPr>
        <p:txBody>
          <a:bodyPr wrap="square" lIns="68579" tIns="34289" rIns="68579" bIns="34289">
            <a:spAutoFit/>
          </a:bodyPr>
          <a:lstStyle/>
          <a:p>
            <a:pPr marL="342900" indent="-342900" defTabSz="685800">
              <a:lnSpc>
                <a:spcPct val="150000"/>
              </a:lnSpc>
              <a:buClr>
                <a:schemeClr val="accent2"/>
              </a:buClr>
              <a:buFont typeface="Wingdings" panose="05000000000000000000" pitchFamily="2" charset="2"/>
              <a:buChar char="u"/>
              <a:defRPr/>
            </a:pPr>
            <a:r>
              <a:rPr lang="zh-CN" altLang="en-US" sz="2000" dirty="0">
                <a:latin typeface="微软雅黑" panose="020B0503020204020204" pitchFamily="34" charset="-122"/>
                <a:ea typeface="微软雅黑" panose="020B0503020204020204" pitchFamily="34" charset="-122"/>
              </a:rPr>
              <a:t>应用统计学家和数据家</a:t>
            </a:r>
            <a:r>
              <a:rPr lang="en-US" altLang="zh-CN" sz="2000" dirty="0" err="1">
                <a:latin typeface="微软雅黑" panose="020B0503020204020204" pitchFamily="34" charset="-122"/>
                <a:ea typeface="微软雅黑" panose="020B0503020204020204" pitchFamily="34" charset="-122"/>
              </a:rPr>
              <a:t>B.Gompertz</a:t>
            </a:r>
            <a:r>
              <a:rPr lang="zh-CN" altLang="en-US" sz="2000" dirty="0">
                <a:latin typeface="微软雅黑" panose="020B0503020204020204" pitchFamily="34" charset="-122"/>
                <a:ea typeface="微软雅黑" panose="020B0503020204020204" pitchFamily="34" charset="-122"/>
              </a:rPr>
              <a:t>提出的用作控制人口增长率的一种模型</a:t>
            </a:r>
            <a:endParaRPr lang="en-US" altLang="zh-CN" sz="2000" dirty="0">
              <a:latin typeface="微软雅黑" panose="020B0503020204020204" pitchFamily="34" charset="-122"/>
              <a:ea typeface="微软雅黑" panose="020B0503020204020204" pitchFamily="34" charset="-122"/>
            </a:endParaRPr>
          </a:p>
          <a:p>
            <a:pPr marL="342900" indent="-342900" defTabSz="685800">
              <a:lnSpc>
                <a:spcPct val="150000"/>
              </a:lnSpc>
              <a:buClr>
                <a:schemeClr val="accent2"/>
              </a:buClr>
              <a:buFont typeface="Wingdings" panose="05000000000000000000" pitchFamily="2" charset="2"/>
              <a:buChar char="u"/>
              <a:defRPr/>
            </a:pPr>
            <a:r>
              <a:rPr lang="zh-CN" altLang="en-US" sz="2000" dirty="0">
                <a:latin typeface="微软雅黑" panose="020B0503020204020204" pitchFamily="34" charset="-122"/>
                <a:ea typeface="微软雅黑" panose="020B0503020204020204" pitchFamily="34" charset="-122"/>
              </a:rPr>
              <a:t>可以用来进行产品生命周期预测</a:t>
            </a:r>
            <a:endParaRPr lang="en-US" altLang="zh-CN" sz="2000" dirty="0">
              <a:latin typeface="微软雅黑" panose="020B0503020204020204" pitchFamily="34" charset="-122"/>
              <a:ea typeface="微软雅黑" panose="020B0503020204020204" pitchFamily="34" charset="-122"/>
            </a:endParaRPr>
          </a:p>
          <a:p>
            <a:pPr marL="342900" indent="-342900" defTabSz="685800">
              <a:lnSpc>
                <a:spcPct val="150000"/>
              </a:lnSpc>
              <a:buClr>
                <a:schemeClr val="accent2"/>
              </a:buClr>
              <a:buFont typeface="Wingdings" panose="05000000000000000000" pitchFamily="2" charset="2"/>
              <a:buChar char="u"/>
              <a:defRPr/>
            </a:pPr>
            <a:r>
              <a:rPr lang="en-US" altLang="zh-CN" sz="2000" dirty="0" err="1">
                <a:latin typeface="微软雅黑" panose="020B0503020204020204" pitchFamily="34" charset="-122"/>
                <a:ea typeface="微软雅黑" panose="020B0503020204020204" pitchFamily="34" charset="-122"/>
              </a:rPr>
              <a:t>Gompertz</a:t>
            </a:r>
            <a:r>
              <a:rPr lang="zh-CN" altLang="zh-CN" sz="2000" dirty="0">
                <a:latin typeface="微软雅黑" panose="020B0503020204020204" pitchFamily="34" charset="-122"/>
                <a:ea typeface="微软雅黑" panose="020B0503020204020204" pitchFamily="34" charset="-122"/>
              </a:rPr>
              <a:t>曲线描述的是初期增长缓慢，而后逐渐加快，当达到一定程度后，增长率逐渐下降，最后接近一条水平线</a:t>
            </a:r>
            <a:endParaRPr sz="2800" b="1" dirty="0">
              <a:latin typeface="微软雅黑" panose="020B0503020204020204" pitchFamily="34" charset="-122"/>
              <a:ea typeface="微软雅黑" panose="020B0503020204020204" pitchFamily="34" charset="-122"/>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82DFD59B-1FE5-4373-A934-82FF45052BAD}"/>
              </a:ext>
            </a:extLst>
          </p:cNvPr>
          <p:cNvSpPr/>
          <p:nvPr/>
        </p:nvSpPr>
        <p:spPr>
          <a:xfrm>
            <a:off x="707054" y="783062"/>
            <a:ext cx="2411109" cy="499624"/>
          </a:xfrm>
          <a:prstGeom prst="rect">
            <a:avLst/>
          </a:prstGeom>
        </p:spPr>
        <p:txBody>
          <a:bodyPr wrap="none">
            <a:spAutoFit/>
          </a:bodyPr>
          <a:lstStyle/>
          <a:p>
            <a:pPr marL="342900" indent="-342900" defTabSz="685800">
              <a:lnSpc>
                <a:spcPct val="150000"/>
              </a:lnSpc>
              <a:buFont typeface="Wingdings" panose="05000000000000000000" pitchFamily="2" charset="2"/>
              <a:buChar char="l"/>
              <a:defRPr/>
            </a:pPr>
            <a:r>
              <a:rPr lang="en-US" altLang="zh-CN" sz="2000" b="1" dirty="0" err="1">
                <a:latin typeface="微软雅黑" panose="020B0503020204020204" pitchFamily="34" charset="-122"/>
                <a:ea typeface="微软雅黑" panose="020B0503020204020204" pitchFamily="34" charset="-122"/>
              </a:rPr>
              <a:t>Gompertz</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函数</a:t>
            </a:r>
          </a:p>
        </p:txBody>
      </p:sp>
      <p:sp>
        <p:nvSpPr>
          <p:cNvPr id="10" name="矩形 9">
            <a:extLst>
              <a:ext uri="{FF2B5EF4-FFF2-40B4-BE49-F238E27FC236}">
                <a16:creationId xmlns:a16="http://schemas.microsoft.com/office/drawing/2014/main" id="{8A10C73A-56DB-4560-AFF5-C4E1680794F6}"/>
              </a:ext>
            </a:extLst>
          </p:cNvPr>
          <p:cNvSpPr/>
          <p:nvPr/>
        </p:nvSpPr>
        <p:spPr>
          <a:xfrm>
            <a:off x="858308" y="275111"/>
            <a:ext cx="2308963"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信息增长规律模型</a:t>
            </a:r>
          </a:p>
        </p:txBody>
      </p:sp>
    </p:spTree>
    <p:extLst>
      <p:ext uri="{BB962C8B-B14F-4D97-AF65-F5344CB8AC3E}">
        <p14:creationId xmlns:p14="http://schemas.microsoft.com/office/powerpoint/2010/main" val="1918140142"/>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18</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82DFD59B-1FE5-4373-A934-82FF45052BAD}"/>
              </a:ext>
            </a:extLst>
          </p:cNvPr>
          <p:cNvSpPr/>
          <p:nvPr/>
        </p:nvSpPr>
        <p:spPr>
          <a:xfrm>
            <a:off x="707054" y="783062"/>
            <a:ext cx="4039760" cy="499624"/>
          </a:xfrm>
          <a:prstGeom prst="rect">
            <a:avLst/>
          </a:prstGeom>
        </p:spPr>
        <p:txBody>
          <a:bodyPr wrap="none">
            <a:spAutoFit/>
          </a:bodyPr>
          <a:lstStyle/>
          <a:p>
            <a:pPr defTabSz="685800">
              <a:lnSpc>
                <a:spcPct val="150000"/>
              </a:lnSpc>
              <a:defRPr/>
            </a:pPr>
            <a:r>
              <a:rPr lang="en-US" altLang="zh-CN" sz="2000" b="1" dirty="0" err="1">
                <a:latin typeface="微软雅黑" panose="020B0503020204020204" pitchFamily="34" charset="-122"/>
                <a:ea typeface="微软雅黑" panose="020B0503020204020204" pitchFamily="34" charset="-122"/>
              </a:rPr>
              <a:t>Gompertz</a:t>
            </a:r>
            <a:r>
              <a:rPr lang="zh-CN" altLang="en-US" sz="2000" b="1" dirty="0">
                <a:latin typeface="微软雅黑" panose="020B0503020204020204" pitchFamily="34" charset="-122"/>
                <a:ea typeface="微软雅黑" panose="020B0503020204020204" pitchFamily="34" charset="-122"/>
              </a:rPr>
              <a:t>函数的数学表达式为：</a:t>
            </a:r>
          </a:p>
        </p:txBody>
      </p:sp>
      <p:sp>
        <p:nvSpPr>
          <p:cNvPr id="10" name="矩形 9">
            <a:extLst>
              <a:ext uri="{FF2B5EF4-FFF2-40B4-BE49-F238E27FC236}">
                <a16:creationId xmlns:a16="http://schemas.microsoft.com/office/drawing/2014/main" id="{8A10C73A-56DB-4560-AFF5-C4E1680794F6}"/>
              </a:ext>
            </a:extLst>
          </p:cNvPr>
          <p:cNvSpPr/>
          <p:nvPr/>
        </p:nvSpPr>
        <p:spPr>
          <a:xfrm>
            <a:off x="858308" y="275111"/>
            <a:ext cx="2308963"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信息增长规律模型</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3CA00B0-F55B-4BEF-A76B-3EC3AAAB0828}"/>
                  </a:ext>
                </a:extLst>
              </p:cNvPr>
              <p:cNvSpPr/>
              <p:nvPr/>
            </p:nvSpPr>
            <p:spPr>
              <a:xfrm>
                <a:off x="3318667" y="1316566"/>
                <a:ext cx="1428147" cy="449995"/>
              </a:xfrm>
              <a:prstGeom prst="rect">
                <a:avLst/>
              </a:prstGeom>
            </p:spPr>
            <p:txBody>
              <a:bodyPr wrap="none">
                <a:spAutoFit/>
              </a:bodyPr>
              <a:lstStyle/>
              <a:p>
                <a:pPr algn="ctr">
                  <a:lnSpc>
                    <a:spcPct val="125000"/>
                  </a:lnSpc>
                  <a:spcAft>
                    <a:spcPts val="0"/>
                  </a:spcAft>
                </a:pPr>
                <a:r>
                  <a:rPr lang="en-US" altLang="zh-CN" sz="1800" kern="100" dirty="0">
                    <a:latin typeface="Times New Roman" panose="02020603050405020304" pitchFamily="18" charset="0"/>
                    <a:cs typeface="Times New Roman" panose="02020603050405020304" pitchFamily="18" charset="0"/>
                  </a:rPr>
                  <a:t>C(t)=D×</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latin typeface="Cambria Math" panose="02040503050406030204" pitchFamily="18" charset="0"/>
                            <a:cs typeface="Times New Roman" panose="02020603050405020304" pitchFamily="18" charset="0"/>
                          </a:rPr>
                          <m:t>𝐴</m:t>
                        </m:r>
                      </m:e>
                      <m:sup>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latin typeface="Cambria Math" panose="02040503050406030204" pitchFamily="18" charset="0"/>
                                <a:cs typeface="Times New Roman" panose="02020603050405020304" pitchFamily="18" charset="0"/>
                              </a:rPr>
                              <m:t>𝐵</m:t>
                            </m:r>
                          </m:e>
                          <m:sup>
                            <m:r>
                              <a:rPr lang="en-US" altLang="zh-CN" sz="1800" i="1" kern="100">
                                <a:latin typeface="Cambria Math" panose="02040503050406030204" pitchFamily="18" charset="0"/>
                                <a:cs typeface="Times New Roman" panose="02020603050405020304" pitchFamily="18" charset="0"/>
                              </a:rPr>
                              <m:t>𝑡</m:t>
                            </m:r>
                          </m:sup>
                        </m:sSup>
                      </m:sup>
                    </m:sSup>
                  </m:oMath>
                </a14:m>
                <a:endParaRPr lang="zh-CN" altLang="zh-CN" sz="1800" kern="100" dirty="0">
                  <a:latin typeface="Calibri" panose="020F0502020204030204" pitchFamily="34" charset="0"/>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E3CA00B0-F55B-4BEF-A76B-3EC3AAAB0828}"/>
                  </a:ext>
                </a:extLst>
              </p:cNvPr>
              <p:cNvSpPr>
                <a:spLocks noRot="1" noChangeAspect="1" noMove="1" noResize="1" noEditPoints="1" noAdjustHandles="1" noChangeArrowheads="1" noChangeShapeType="1" noTextEdit="1"/>
              </p:cNvSpPr>
              <p:nvPr/>
            </p:nvSpPr>
            <p:spPr>
              <a:xfrm>
                <a:off x="3318667" y="1316566"/>
                <a:ext cx="1428147" cy="449995"/>
              </a:xfrm>
              <a:prstGeom prst="rect">
                <a:avLst/>
              </a:prstGeom>
              <a:blipFill>
                <a:blip r:embed="rId4"/>
                <a:stretch>
                  <a:fillRect l="-3404" b="-20270"/>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48192929-F6B6-4655-B1EF-36F298431167}"/>
              </a:ext>
            </a:extLst>
          </p:cNvPr>
          <p:cNvSpPr/>
          <p:nvPr/>
        </p:nvSpPr>
        <p:spPr>
          <a:xfrm>
            <a:off x="823206" y="1941723"/>
            <a:ext cx="1569660" cy="369332"/>
          </a:xfrm>
          <a:prstGeom prst="rect">
            <a:avLst/>
          </a:prstGeom>
        </p:spPr>
        <p:txBody>
          <a:bodyPr wrap="none">
            <a:spAutoFit/>
          </a:bodyPr>
          <a:lstStyle/>
          <a:p>
            <a:r>
              <a:rPr lang="zh-CN" altLang="zh-CN" sz="1800" b="1" dirty="0">
                <a:latin typeface="微软雅黑" panose="020B0503020204020204" pitchFamily="34" charset="-122"/>
                <a:ea typeface="微软雅黑" panose="020B0503020204020204" pitchFamily="34" charset="-122"/>
                <a:cs typeface="Times New Roman" panose="02020603050405020304" pitchFamily="18" charset="0"/>
              </a:rPr>
              <a:t>一阶导数为：</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7C66D9BC-C078-4F8A-83D2-E815173917B7}"/>
                  </a:ext>
                </a:extLst>
              </p:cNvPr>
              <p:cNvSpPr/>
              <p:nvPr/>
            </p:nvSpPr>
            <p:spPr>
              <a:xfrm>
                <a:off x="2696379" y="2179791"/>
                <a:ext cx="3123547" cy="449995"/>
              </a:xfrm>
              <a:prstGeom prst="rect">
                <a:avLst/>
              </a:prstGeom>
            </p:spPr>
            <p:txBody>
              <a:bodyPr wrap="none">
                <a:spAutoFit/>
              </a:bodyPr>
              <a:lstStyle/>
              <a:p>
                <a:pPr algn="ctr">
                  <a:lnSpc>
                    <a:spcPct val="125000"/>
                  </a:lnSpc>
                  <a:spcAft>
                    <a:spcPts val="0"/>
                  </a:spcAft>
                </a:pPr>
                <a:r>
                  <a:rPr lang="en-US" altLang="zh-CN" sz="1800" kern="100" dirty="0">
                    <a:latin typeface="Times New Roman" panose="02020603050405020304" pitchFamily="18" charset="0"/>
                    <a:cs typeface="Times New Roman" panose="02020603050405020304" pitchFamily="18" charset="0"/>
                  </a:rPr>
                  <a:t>C’(t)=</a:t>
                </a:r>
                <a:r>
                  <a:rPr lang="en-US" altLang="zh-CN" sz="1800" kern="100" dirty="0" err="1">
                    <a:latin typeface="Times New Roman" panose="02020603050405020304" pitchFamily="18" charset="0"/>
                    <a:cs typeface="Times New Roman" panose="02020603050405020304" pitchFamily="18" charset="0"/>
                  </a:rPr>
                  <a:t>D×lnA×lnB</a:t>
                </a:r>
                <a:r>
                  <a:rPr lang="en-US" altLang="zh-CN" sz="1800" kern="1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latin typeface="Cambria Math" panose="02040503050406030204" pitchFamily="18" charset="0"/>
                            <a:cs typeface="Times New Roman" panose="02020603050405020304" pitchFamily="18" charset="0"/>
                          </a:rPr>
                          <m:t>𝐴</m:t>
                        </m:r>
                      </m:e>
                      <m:sup>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latin typeface="Cambria Math" panose="02040503050406030204" pitchFamily="18" charset="0"/>
                                <a:cs typeface="Times New Roman" panose="02020603050405020304" pitchFamily="18" charset="0"/>
                              </a:rPr>
                              <m:t>𝐵</m:t>
                            </m:r>
                          </m:e>
                          <m:sup>
                            <m:r>
                              <a:rPr lang="en-US" altLang="zh-CN" sz="1800" i="1" kern="100">
                                <a:latin typeface="Cambria Math" panose="02040503050406030204" pitchFamily="18" charset="0"/>
                                <a:cs typeface="Times New Roman" panose="02020603050405020304" pitchFamily="18" charset="0"/>
                              </a:rPr>
                              <m:t>𝑡</m:t>
                            </m:r>
                          </m:sup>
                        </m:sSup>
                      </m:sup>
                    </m:sSup>
                  </m:oMath>
                </a14:m>
                <a:r>
                  <a:rPr lang="en-US" altLang="zh-CN" sz="1800" kern="1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latin typeface="Cambria Math" panose="02040503050406030204" pitchFamily="18" charset="0"/>
                            <a:cs typeface="Times New Roman" panose="02020603050405020304" pitchFamily="18" charset="0"/>
                          </a:rPr>
                          <m:t>𝐵</m:t>
                        </m:r>
                      </m:e>
                      <m:sup>
                        <m:r>
                          <a:rPr lang="en-US" altLang="zh-CN" sz="1800" i="1" kern="100">
                            <a:latin typeface="Cambria Math" panose="02040503050406030204" pitchFamily="18" charset="0"/>
                            <a:cs typeface="Times New Roman" panose="02020603050405020304" pitchFamily="18" charset="0"/>
                          </a:rPr>
                          <m:t>𝑡</m:t>
                        </m:r>
                      </m:sup>
                    </m:sSup>
                  </m:oMath>
                </a14:m>
                <a:endParaRPr lang="zh-CN" altLang="zh-CN" sz="1800" kern="100" dirty="0">
                  <a:latin typeface="Calibri" panose="020F0502020204030204" pitchFamily="34" charset="0"/>
                  <a:cs typeface="Times New Roman" panose="02020603050405020304" pitchFamily="18" charset="0"/>
                </a:endParaRPr>
              </a:p>
            </p:txBody>
          </p:sp>
        </mc:Choice>
        <mc:Fallback xmlns="">
          <p:sp>
            <p:nvSpPr>
              <p:cNvPr id="6" name="矩形 5">
                <a:extLst>
                  <a:ext uri="{FF2B5EF4-FFF2-40B4-BE49-F238E27FC236}">
                    <a16:creationId xmlns:a16="http://schemas.microsoft.com/office/drawing/2014/main" id="{7C66D9BC-C078-4F8A-83D2-E815173917B7}"/>
                  </a:ext>
                </a:extLst>
              </p:cNvPr>
              <p:cNvSpPr>
                <a:spLocks noRot="1" noChangeAspect="1" noMove="1" noResize="1" noEditPoints="1" noAdjustHandles="1" noChangeArrowheads="1" noChangeShapeType="1" noTextEdit="1"/>
              </p:cNvSpPr>
              <p:nvPr/>
            </p:nvSpPr>
            <p:spPr>
              <a:xfrm>
                <a:off x="2696379" y="2179791"/>
                <a:ext cx="3123547" cy="449995"/>
              </a:xfrm>
              <a:prstGeom prst="rect">
                <a:avLst/>
              </a:prstGeom>
              <a:blipFill>
                <a:blip r:embed="rId5"/>
                <a:stretch>
                  <a:fillRect l="-1559" b="-21918"/>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1A509FEA-0437-47C3-8CF6-80905C1CEE34}"/>
              </a:ext>
            </a:extLst>
          </p:cNvPr>
          <p:cNvSpPr/>
          <p:nvPr/>
        </p:nvSpPr>
        <p:spPr>
          <a:xfrm>
            <a:off x="749466" y="2832446"/>
            <a:ext cx="8023285" cy="1705403"/>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zh-CN" sz="1800" dirty="0">
                <a:latin typeface="微软雅黑" panose="020B0503020204020204" pitchFamily="34" charset="-122"/>
                <a:ea typeface="微软雅黑" panose="020B0503020204020204" pitchFamily="34" charset="-122"/>
                <a:cs typeface="Times New Roman" panose="02020603050405020304" pitchFamily="18" charset="0"/>
              </a:rPr>
              <a:t>比较</a:t>
            </a:r>
            <a:r>
              <a:rPr lang="en-US" altLang="zh-CN" sz="1800" dirty="0" err="1">
                <a:latin typeface="微软雅黑" panose="020B0503020204020204" pitchFamily="34" charset="-122"/>
                <a:ea typeface="微软雅黑" panose="020B0503020204020204" pitchFamily="34" charset="-122"/>
              </a:rPr>
              <a:t>Gompertz</a:t>
            </a:r>
            <a:r>
              <a:rPr lang="zh-CN" altLang="zh-CN" sz="1800" dirty="0">
                <a:latin typeface="微软雅黑" panose="020B0503020204020204" pitchFamily="34" charset="-122"/>
                <a:ea typeface="微软雅黑" panose="020B0503020204020204" pitchFamily="34" charset="-122"/>
                <a:cs typeface="Times New Roman" panose="02020603050405020304" pitchFamily="18" charset="0"/>
              </a:rPr>
              <a:t>曲线与逻辑曲线可发现，二者的二阶导数均有达到最大值、最小值和零值三个特征点，这三个特征点能够揭示二者的实质差异</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u"/>
            </a:pPr>
            <a:r>
              <a:rPr lang="zh-CN" altLang="zh-CN" sz="1800" dirty="0">
                <a:latin typeface="微软雅黑" panose="020B0503020204020204" pitchFamily="34" charset="-122"/>
                <a:ea typeface="微软雅黑" panose="020B0503020204020204" pitchFamily="34" charset="-122"/>
                <a:cs typeface="Times New Roman" panose="02020603050405020304" pitchFamily="18" charset="0"/>
              </a:rPr>
              <a:t>在时间轴的开始阶段，</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Gompertz</a:t>
            </a:r>
            <a:r>
              <a:rPr lang="zh-CN" altLang="zh-CN" sz="1800" dirty="0">
                <a:latin typeface="微软雅黑" panose="020B0503020204020204" pitchFamily="34" charset="-122"/>
                <a:ea typeface="微软雅黑" panose="020B0503020204020204" pitchFamily="34" charset="-122"/>
                <a:cs typeface="Times New Roman" panose="02020603050405020304" pitchFamily="18" charset="0"/>
              </a:rPr>
              <a:t>曲线增长较为缓慢，其后则迅速增长，在时间轴的结束阶段，</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Gompertz</a:t>
            </a:r>
            <a:r>
              <a:rPr lang="zh-CN" altLang="zh-CN" sz="1800" dirty="0">
                <a:latin typeface="微软雅黑" panose="020B0503020204020204" pitchFamily="34" charset="-122"/>
                <a:ea typeface="微软雅黑" panose="020B0503020204020204" pitchFamily="34" charset="-122"/>
                <a:cs typeface="Times New Roman" panose="02020603050405020304" pitchFamily="18" charset="0"/>
              </a:rPr>
              <a:t>曲线的增长如同起始阶段一样增长缓慢</a:t>
            </a:r>
            <a:endParaRPr lang="zh-CN" altLang="en-US" sz="1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4226349"/>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19</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1763942" cy="392413"/>
          </a:xfrm>
          <a:prstGeom prst="rect">
            <a:avLst/>
          </a:prstGeom>
        </p:spPr>
        <p:txBody>
          <a:bodyPr wrap="none" lIns="68579" tIns="34289" rIns="68579" bIns="34289">
            <a:spAutoFit/>
          </a:bodyPr>
          <a:lstStyle/>
          <a:p>
            <a:pPr algn="l" defTabSz="685800">
              <a:defRPr/>
            </a:pPr>
            <a:r>
              <a:rPr lang="en-US" altLang="zh-CN" sz="2100" b="1" dirty="0" err="1">
                <a:solidFill>
                  <a:prstClr val="black"/>
                </a:solidFill>
                <a:latin typeface="黑体" panose="02010609060101010101" pitchFamily="49" charset="-122"/>
                <a:ea typeface="黑体" panose="02010609060101010101" pitchFamily="49" charset="-122"/>
                <a:sym typeface="+mn-ea"/>
              </a:rPr>
              <a:t>信息老化规律</a:t>
            </a:r>
            <a:endParaRPr lang="en-US" altLang="zh-CN" sz="2100" b="1" dirty="0">
              <a:solidFill>
                <a:prstClr val="black"/>
              </a:solidFill>
              <a:latin typeface="黑体" panose="02010609060101010101" pitchFamily="49" charset="-122"/>
              <a:ea typeface="黑体" panose="02010609060101010101" pitchFamily="49" charset="-122"/>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16" name="Rectangle 5">
            <a:extLst>
              <a:ext uri="{FF2B5EF4-FFF2-40B4-BE49-F238E27FC236}">
                <a16:creationId xmlns:a16="http://schemas.microsoft.com/office/drawing/2014/main" id="{A448FF16-FE17-4927-9C3D-46636DE63715}"/>
              </a:ext>
            </a:extLst>
          </p:cNvPr>
          <p:cNvSpPr txBox="1">
            <a:spLocks noRot="1" noChangeArrowheads="1"/>
          </p:cNvSpPr>
          <p:nvPr/>
        </p:nvSpPr>
        <p:spPr>
          <a:xfrm>
            <a:off x="684213" y="1052736"/>
            <a:ext cx="8008736" cy="2293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buClr>
                <a:srgbClr val="58267E"/>
              </a:buClr>
              <a:buFont typeface="Wingdings" panose="05000000000000000000" pitchFamily="2" charset="2"/>
              <a:buChar char="n"/>
            </a:pPr>
            <a:r>
              <a:rPr lang="zh-CN" altLang="en-US" sz="2400" b="1" dirty="0">
                <a:solidFill>
                  <a:srgbClr val="58267E"/>
                </a:solidFill>
                <a:ea typeface="黑体" panose="02010609060101010101" pitchFamily="49" charset="-122"/>
              </a:rPr>
              <a:t>文献老化的表现</a:t>
            </a:r>
          </a:p>
          <a:p>
            <a:pPr marL="447675" lvl="1" indent="0">
              <a:buFont typeface="Wingdings" panose="05000000000000000000" pitchFamily="2" charset="2"/>
              <a:buNone/>
            </a:pPr>
            <a:r>
              <a:rPr lang="zh-CN" altLang="en-US" sz="2000" dirty="0">
                <a:ea typeface="黑体" panose="02010609060101010101" pitchFamily="49" charset="-122"/>
              </a:rPr>
              <a:t>         </a:t>
            </a:r>
            <a:r>
              <a:rPr lang="zh-CN" altLang="en-US" sz="2000" dirty="0">
                <a:latin typeface="+mn-ea"/>
              </a:rPr>
              <a:t>文献信息的老化一般指这样四种情形：文献中所含信息仍然有用，但现在已被包含在更新的其他论著中；文献中信息仍旧有用，但现在正处于一个人们对其兴趣下降的学科；文献中的信息仍旧有用，但为后来的著作所超越；信息不再有用。</a:t>
            </a: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80430" y="445102"/>
            <a:ext cx="7263370" cy="550863"/>
          </a:xfrm>
        </p:spPr>
        <p:txBody>
          <a:bodyPr>
            <a:normAutofit/>
          </a:bodyPr>
          <a:lstStyle/>
          <a:p>
            <a:r>
              <a:rPr lang="zh-CN" altLang="en-US" sz="2800" b="1" dirty="0">
                <a:solidFill>
                  <a:schemeClr val="tx1">
                    <a:lumMod val="85000"/>
                    <a:lumOff val="15000"/>
                  </a:schemeClr>
                </a:solidFill>
                <a:latin typeface="黑体" panose="02010609060101010101" pitchFamily="49" charset="-122"/>
                <a:ea typeface="黑体" panose="02010609060101010101" pitchFamily="49" charset="-122"/>
              </a:rPr>
              <a:t>第二章 信息资源的分布</a:t>
            </a:r>
          </a:p>
        </p:txBody>
      </p:sp>
      <p:grpSp>
        <p:nvGrpSpPr>
          <p:cNvPr id="10" name="组合 9"/>
          <p:cNvGrpSpPr/>
          <p:nvPr/>
        </p:nvGrpSpPr>
        <p:grpSpPr>
          <a:xfrm>
            <a:off x="2062411" y="1131590"/>
            <a:ext cx="5353316" cy="537307"/>
            <a:chOff x="2092117" y="1240327"/>
            <a:chExt cx="5353316" cy="537307"/>
          </a:xfrm>
        </p:grpSpPr>
        <p:grpSp>
          <p:nvGrpSpPr>
            <p:cNvPr id="41" name="组合 40"/>
            <p:cNvGrpSpPr/>
            <p:nvPr/>
          </p:nvGrpSpPr>
          <p:grpSpPr>
            <a:xfrm>
              <a:off x="2588998" y="1276936"/>
              <a:ext cx="4856435" cy="486194"/>
              <a:chOff x="5526988" y="887716"/>
              <a:chExt cx="4833680" cy="648258"/>
            </a:xfrm>
            <a:solidFill>
              <a:srgbClr val="D4D9EC"/>
            </a:solidFill>
          </p:grpSpPr>
          <p:sp>
            <p:nvSpPr>
              <p:cNvPr id="42" name="Freeform 13"/>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900"/>
                <a:endParaRPr lang="zh-CN" altLang="en-US" sz="1400">
                  <a:solidFill>
                    <a:prstClr val="black"/>
                  </a:solidFill>
                </a:endParaRPr>
              </a:p>
            </p:txBody>
          </p:sp>
          <p:sp>
            <p:nvSpPr>
              <p:cNvPr id="43" name="Freeform 15"/>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900"/>
                <a:endParaRPr lang="zh-CN" altLang="en-US" sz="1400">
                  <a:solidFill>
                    <a:prstClr val="black"/>
                  </a:solidFill>
                </a:endParaRPr>
              </a:p>
            </p:txBody>
          </p:sp>
        </p:grpSp>
        <p:sp>
          <p:nvSpPr>
            <p:cNvPr id="7" name="TextBox 6"/>
            <p:cNvSpPr txBox="1"/>
            <p:nvPr/>
          </p:nvSpPr>
          <p:spPr>
            <a:xfrm>
              <a:off x="2793014" y="1326182"/>
              <a:ext cx="2719314" cy="377018"/>
            </a:xfrm>
            <a:prstGeom prst="rect">
              <a:avLst/>
            </a:prstGeom>
            <a:solidFill>
              <a:srgbClr val="D4D9EC"/>
            </a:solidFill>
          </p:spPr>
          <p:txBody>
            <a:bodyPr wrap="none" lIns="68570" tIns="34286" rIns="68570" bIns="34286" rtlCol="0">
              <a:spAutoFit/>
            </a:bodyPr>
            <a:lstStyle/>
            <a:p>
              <a:pPr algn="l" defTabSz="342900">
                <a:buClrTx/>
                <a:buSzTx/>
                <a:buFontTx/>
              </a:pPr>
              <a:r>
                <a:rPr lang="zh-CN" altLang="en-US" sz="2000" b="1" dirty="0"/>
                <a:t>信息分布中</a:t>
              </a:r>
              <a:r>
                <a:rPr lang="zh-CN" altLang="zh-CN" sz="2000" b="1" dirty="0"/>
                <a:t>的马太效应</a:t>
              </a:r>
            </a:p>
          </p:txBody>
        </p:sp>
        <p:sp>
          <p:nvSpPr>
            <p:cNvPr id="8" name="Oval 12"/>
            <p:cNvSpPr>
              <a:spLocks noChangeArrowheads="1"/>
            </p:cNvSpPr>
            <p:nvPr/>
          </p:nvSpPr>
          <p:spPr bwMode="auto">
            <a:xfrm>
              <a:off x="2092117" y="1240327"/>
              <a:ext cx="528580" cy="537307"/>
            </a:xfrm>
            <a:prstGeom prst="ellipse">
              <a:avLst/>
            </a:prstGeom>
            <a:solidFill>
              <a:srgbClr val="D4D9EC"/>
            </a:solidFill>
            <a:ln>
              <a:noFill/>
            </a:ln>
          </p:spPr>
          <p:txBody>
            <a:bodyPr vert="horz" wrap="square" lIns="68570" tIns="34286" rIns="68570" bIns="34286" numCol="1" anchor="t" anchorCtr="0" compatLnSpc="1"/>
            <a:lstStyle/>
            <a:p>
              <a:pPr defTabSz="342900"/>
              <a:endParaRPr lang="zh-CN" altLang="en-US" sz="1400">
                <a:solidFill>
                  <a:prstClr val="black"/>
                </a:solidFill>
              </a:endParaRPr>
            </a:p>
          </p:txBody>
        </p:sp>
        <p:sp>
          <p:nvSpPr>
            <p:cNvPr id="9" name="TextBox 8"/>
            <p:cNvSpPr txBox="1"/>
            <p:nvPr/>
          </p:nvSpPr>
          <p:spPr>
            <a:xfrm>
              <a:off x="2233954" y="1256560"/>
              <a:ext cx="229718" cy="438572"/>
            </a:xfrm>
            <a:prstGeom prst="rect">
              <a:avLst/>
            </a:prstGeom>
            <a:solidFill>
              <a:srgbClr val="D4D9EC"/>
            </a:solidFill>
          </p:spPr>
          <p:txBody>
            <a:bodyPr wrap="square" lIns="68570" tIns="34286" rIns="68570" bIns="34286" rtlCol="0">
              <a:spAutoFit/>
            </a:bodyPr>
            <a:lstStyle/>
            <a:p>
              <a:pPr defTabSz="342900"/>
              <a:r>
                <a:rPr lang="en-US" altLang="zh-CN" sz="2400" b="1" dirty="0">
                  <a:solidFill>
                    <a:prstClr val="black"/>
                  </a:solidFill>
                  <a:latin typeface="宋体" panose="02010600030101010101" pitchFamily="2" charset="-122"/>
                </a:rPr>
                <a:t>1</a:t>
              </a:r>
              <a:endParaRPr lang="zh-CN" altLang="en-US" sz="2400" b="1" dirty="0">
                <a:solidFill>
                  <a:prstClr val="black"/>
                </a:solidFill>
                <a:latin typeface="宋体" panose="02010600030101010101" pitchFamily="2" charset="-122"/>
              </a:endParaRPr>
            </a:p>
          </p:txBody>
        </p:sp>
      </p:grpSp>
      <p:grpSp>
        <p:nvGrpSpPr>
          <p:cNvPr id="11" name="组合 10"/>
          <p:cNvGrpSpPr/>
          <p:nvPr/>
        </p:nvGrpSpPr>
        <p:grpSpPr>
          <a:xfrm>
            <a:off x="2076535" y="1746411"/>
            <a:ext cx="5334509" cy="537307"/>
            <a:chOff x="2090143" y="2002171"/>
            <a:chExt cx="5334509" cy="537307"/>
          </a:xfrm>
        </p:grpSpPr>
        <p:grpSp>
          <p:nvGrpSpPr>
            <p:cNvPr id="38" name="组合 37"/>
            <p:cNvGrpSpPr/>
            <p:nvPr/>
          </p:nvGrpSpPr>
          <p:grpSpPr>
            <a:xfrm>
              <a:off x="2568217" y="2004307"/>
              <a:ext cx="4856435" cy="486194"/>
              <a:chOff x="5526988" y="887716"/>
              <a:chExt cx="4833680" cy="648258"/>
            </a:xfrm>
            <a:solidFill>
              <a:srgbClr val="D4D9EC"/>
            </a:solidFill>
          </p:grpSpPr>
          <p:sp>
            <p:nvSpPr>
              <p:cNvPr id="39" name="Freeform 13"/>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900"/>
                <a:endParaRPr lang="zh-CN" altLang="en-US" sz="1400">
                  <a:solidFill>
                    <a:prstClr val="black"/>
                  </a:solidFill>
                </a:endParaRPr>
              </a:p>
            </p:txBody>
          </p:sp>
          <p:sp>
            <p:nvSpPr>
              <p:cNvPr id="40" name="Freeform 15"/>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900"/>
                <a:endParaRPr lang="zh-CN" altLang="en-US" sz="1400">
                  <a:solidFill>
                    <a:prstClr val="black"/>
                  </a:solidFill>
                </a:endParaRPr>
              </a:p>
            </p:txBody>
          </p:sp>
        </p:grpSp>
        <p:sp>
          <p:nvSpPr>
            <p:cNvPr id="13" name="TextBox 12"/>
            <p:cNvSpPr txBox="1"/>
            <p:nvPr/>
          </p:nvSpPr>
          <p:spPr>
            <a:xfrm>
              <a:off x="2791038" y="2053567"/>
              <a:ext cx="2719314" cy="377018"/>
            </a:xfrm>
            <a:prstGeom prst="rect">
              <a:avLst/>
            </a:prstGeom>
            <a:solidFill>
              <a:srgbClr val="D4D9EC"/>
            </a:solidFill>
          </p:spPr>
          <p:txBody>
            <a:bodyPr wrap="none" lIns="68570" tIns="34286" rIns="68570" bIns="34286" rtlCol="0">
              <a:spAutoFit/>
            </a:bodyPr>
            <a:lstStyle/>
            <a:p>
              <a:pPr algn="ctr" defTabSz="342900"/>
              <a:r>
                <a:rPr lang="zh-CN" altLang="en-US" sz="2000" b="1" dirty="0"/>
                <a:t>信息的增长与老化规律</a:t>
              </a:r>
              <a:endParaRPr lang="zh-CN" altLang="zh-CN" sz="2000" b="1" dirty="0"/>
            </a:p>
          </p:txBody>
        </p:sp>
        <p:sp>
          <p:nvSpPr>
            <p:cNvPr id="14" name="Oval 12"/>
            <p:cNvSpPr>
              <a:spLocks noChangeArrowheads="1"/>
            </p:cNvSpPr>
            <p:nvPr/>
          </p:nvSpPr>
          <p:spPr bwMode="auto">
            <a:xfrm>
              <a:off x="2090143" y="2002171"/>
              <a:ext cx="528580" cy="537307"/>
            </a:xfrm>
            <a:prstGeom prst="ellipse">
              <a:avLst/>
            </a:prstGeom>
            <a:solidFill>
              <a:srgbClr val="D4D9EC"/>
            </a:solidFill>
            <a:ln>
              <a:noFill/>
            </a:ln>
          </p:spPr>
          <p:txBody>
            <a:bodyPr vert="horz" wrap="square" lIns="68570" tIns="34286" rIns="68570" bIns="34286" numCol="1" anchor="t" anchorCtr="0" compatLnSpc="1"/>
            <a:lstStyle/>
            <a:p>
              <a:pPr defTabSz="342900"/>
              <a:endParaRPr lang="zh-CN" altLang="en-US" sz="1400">
                <a:solidFill>
                  <a:prstClr val="black"/>
                </a:solidFill>
              </a:endParaRPr>
            </a:p>
          </p:txBody>
        </p:sp>
        <p:sp>
          <p:nvSpPr>
            <p:cNvPr id="15" name="TextBox 14"/>
            <p:cNvSpPr txBox="1"/>
            <p:nvPr/>
          </p:nvSpPr>
          <p:spPr>
            <a:xfrm>
              <a:off x="2231761" y="2022790"/>
              <a:ext cx="228229" cy="438572"/>
            </a:xfrm>
            <a:prstGeom prst="rect">
              <a:avLst/>
            </a:prstGeom>
            <a:solidFill>
              <a:srgbClr val="D4D9EC"/>
            </a:solidFill>
          </p:spPr>
          <p:txBody>
            <a:bodyPr wrap="square" lIns="68570" tIns="34286" rIns="68570" bIns="34286" rtlCol="0">
              <a:spAutoFit/>
            </a:bodyPr>
            <a:lstStyle/>
            <a:p>
              <a:pPr defTabSz="342900"/>
              <a:r>
                <a:rPr lang="en-US" altLang="zh-CN" sz="2400" b="1" dirty="0">
                  <a:solidFill>
                    <a:prstClr val="black"/>
                  </a:solidFill>
                  <a:latin typeface="宋体" panose="02010600030101010101" pitchFamily="2" charset="-122"/>
                </a:rPr>
                <a:t>2</a:t>
              </a:r>
              <a:endParaRPr lang="zh-CN" altLang="en-US" sz="2400" b="1" dirty="0">
                <a:solidFill>
                  <a:prstClr val="black"/>
                </a:solidFill>
                <a:latin typeface="宋体" panose="02010600030101010101" pitchFamily="2" charset="-122"/>
              </a:endParaRPr>
            </a:p>
          </p:txBody>
        </p:sp>
      </p:grpSp>
      <p:grpSp>
        <p:nvGrpSpPr>
          <p:cNvPr id="12" name="组合 11"/>
          <p:cNvGrpSpPr/>
          <p:nvPr/>
        </p:nvGrpSpPr>
        <p:grpSpPr>
          <a:xfrm>
            <a:off x="2076535" y="2322475"/>
            <a:ext cx="5357047" cy="537307"/>
            <a:chOff x="2062411" y="2722057"/>
            <a:chExt cx="5357047" cy="537307"/>
          </a:xfrm>
        </p:grpSpPr>
        <p:grpSp>
          <p:nvGrpSpPr>
            <p:cNvPr id="34" name="组合 33"/>
            <p:cNvGrpSpPr/>
            <p:nvPr/>
          </p:nvGrpSpPr>
          <p:grpSpPr>
            <a:xfrm>
              <a:off x="2563023" y="2747266"/>
              <a:ext cx="4856435" cy="486194"/>
              <a:chOff x="5526988" y="887716"/>
              <a:chExt cx="4833680" cy="648258"/>
            </a:xfrm>
            <a:solidFill>
              <a:srgbClr val="D4D9EC"/>
            </a:solidFill>
          </p:grpSpPr>
          <p:sp>
            <p:nvSpPr>
              <p:cNvPr id="36" name="Freeform 13"/>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900"/>
                <a:endParaRPr lang="zh-CN" altLang="en-US" sz="1400">
                  <a:solidFill>
                    <a:prstClr val="black"/>
                  </a:solidFill>
                </a:endParaRPr>
              </a:p>
            </p:txBody>
          </p:sp>
          <p:sp>
            <p:nvSpPr>
              <p:cNvPr id="37" name="Freeform 15"/>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900"/>
                <a:endParaRPr lang="zh-CN" altLang="en-US" sz="1400">
                  <a:solidFill>
                    <a:prstClr val="black"/>
                  </a:solidFill>
                </a:endParaRPr>
              </a:p>
            </p:txBody>
          </p:sp>
        </p:grpSp>
        <p:sp>
          <p:nvSpPr>
            <p:cNvPr id="19" name="TextBox 18"/>
            <p:cNvSpPr txBox="1"/>
            <p:nvPr/>
          </p:nvSpPr>
          <p:spPr>
            <a:xfrm>
              <a:off x="2763306" y="2807912"/>
              <a:ext cx="2977398" cy="377018"/>
            </a:xfrm>
            <a:prstGeom prst="rect">
              <a:avLst/>
            </a:prstGeom>
            <a:solidFill>
              <a:srgbClr val="D4D9EC"/>
            </a:solidFill>
          </p:spPr>
          <p:txBody>
            <a:bodyPr wrap="none" lIns="68570" tIns="34286" rIns="68570" bIns="34286" rtlCol="0">
              <a:spAutoFit/>
            </a:bodyPr>
            <a:lstStyle/>
            <a:p>
              <a:pPr algn="l" defTabSz="342900"/>
              <a:r>
                <a:rPr lang="zh-CN" altLang="en-US" sz="2000" b="1" dirty="0"/>
                <a:t>文献资源管理的三大定律</a:t>
              </a:r>
              <a:endParaRPr lang="zh-CN" altLang="zh-CN" sz="2000" b="1" dirty="0"/>
            </a:p>
          </p:txBody>
        </p:sp>
        <p:sp>
          <p:nvSpPr>
            <p:cNvPr id="20" name="Oval 12"/>
            <p:cNvSpPr>
              <a:spLocks noChangeArrowheads="1"/>
            </p:cNvSpPr>
            <p:nvPr/>
          </p:nvSpPr>
          <p:spPr bwMode="auto">
            <a:xfrm>
              <a:off x="2062411" y="2722057"/>
              <a:ext cx="528580" cy="537307"/>
            </a:xfrm>
            <a:prstGeom prst="ellipse">
              <a:avLst/>
            </a:prstGeom>
            <a:solidFill>
              <a:srgbClr val="D4D9EC"/>
            </a:solidFill>
            <a:ln>
              <a:noFill/>
            </a:ln>
          </p:spPr>
          <p:txBody>
            <a:bodyPr vert="horz" wrap="square" lIns="68570" tIns="34286" rIns="68570" bIns="34286" numCol="1" anchor="t" anchorCtr="0" compatLnSpc="1"/>
            <a:lstStyle/>
            <a:p>
              <a:pPr defTabSz="342900"/>
              <a:endParaRPr lang="zh-CN" altLang="en-US" sz="1400">
                <a:solidFill>
                  <a:prstClr val="black"/>
                </a:solidFill>
              </a:endParaRPr>
            </a:p>
          </p:txBody>
        </p:sp>
        <p:sp>
          <p:nvSpPr>
            <p:cNvPr id="21" name="TextBox 20"/>
            <p:cNvSpPr txBox="1"/>
            <p:nvPr/>
          </p:nvSpPr>
          <p:spPr>
            <a:xfrm>
              <a:off x="2191833" y="2771830"/>
              <a:ext cx="293573" cy="438572"/>
            </a:xfrm>
            <a:prstGeom prst="rect">
              <a:avLst/>
            </a:prstGeom>
            <a:solidFill>
              <a:srgbClr val="D4D9EC"/>
            </a:solidFill>
          </p:spPr>
          <p:txBody>
            <a:bodyPr wrap="none" lIns="68570" tIns="34286" rIns="68570" bIns="34286" rtlCol="0">
              <a:spAutoFit/>
            </a:bodyPr>
            <a:lstStyle/>
            <a:p>
              <a:pPr defTabSz="342900"/>
              <a:r>
                <a:rPr lang="en-US" altLang="zh-CN" sz="2400" b="1" dirty="0">
                  <a:solidFill>
                    <a:prstClr val="black"/>
                  </a:solidFill>
                  <a:latin typeface="宋体" panose="02010600030101010101" pitchFamily="2" charset="-122"/>
                </a:rPr>
                <a:t>3</a:t>
              </a:r>
              <a:endParaRPr lang="zh-CN" altLang="en-US" sz="2400" b="1" dirty="0">
                <a:solidFill>
                  <a:prstClr val="black"/>
                </a:solidFill>
                <a:latin typeface="宋体" panose="02010600030101010101" pitchFamily="2" charset="-122"/>
              </a:endParaRPr>
            </a:p>
          </p:txBody>
        </p:sp>
      </p:grpSp>
      <p:grpSp>
        <p:nvGrpSpPr>
          <p:cNvPr id="3" name="组合 2"/>
          <p:cNvGrpSpPr/>
          <p:nvPr/>
        </p:nvGrpSpPr>
        <p:grpSpPr>
          <a:xfrm>
            <a:off x="2076535" y="2898539"/>
            <a:ext cx="5353314" cy="537307"/>
            <a:chOff x="2206074" y="3698787"/>
            <a:chExt cx="5353314" cy="537307"/>
          </a:xfrm>
        </p:grpSpPr>
        <p:grpSp>
          <p:nvGrpSpPr>
            <p:cNvPr id="22" name="组合 21"/>
            <p:cNvGrpSpPr/>
            <p:nvPr/>
          </p:nvGrpSpPr>
          <p:grpSpPr>
            <a:xfrm>
              <a:off x="2702953" y="3738591"/>
              <a:ext cx="4856435" cy="486194"/>
              <a:chOff x="5526988" y="887716"/>
              <a:chExt cx="4833680" cy="648258"/>
            </a:xfrm>
            <a:solidFill>
              <a:srgbClr val="D4D9EC"/>
            </a:solidFill>
          </p:grpSpPr>
          <p:sp>
            <p:nvSpPr>
              <p:cNvPr id="23" name="Freeform 13"/>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900"/>
                <a:endParaRPr lang="zh-CN" altLang="en-US" sz="1400">
                  <a:solidFill>
                    <a:prstClr val="black"/>
                  </a:solidFill>
                </a:endParaRPr>
              </a:p>
            </p:txBody>
          </p:sp>
          <p:sp>
            <p:nvSpPr>
              <p:cNvPr id="24" name="Freeform 15"/>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900"/>
                <a:endParaRPr lang="zh-CN" altLang="en-US" sz="1400">
                  <a:solidFill>
                    <a:prstClr val="black"/>
                  </a:solidFill>
                </a:endParaRPr>
              </a:p>
            </p:txBody>
          </p:sp>
        </p:grpSp>
        <p:sp>
          <p:nvSpPr>
            <p:cNvPr id="25" name="TextBox 24"/>
            <p:cNvSpPr txBox="1"/>
            <p:nvPr/>
          </p:nvSpPr>
          <p:spPr>
            <a:xfrm>
              <a:off x="2906969" y="3784640"/>
              <a:ext cx="1428897" cy="377018"/>
            </a:xfrm>
            <a:prstGeom prst="rect">
              <a:avLst/>
            </a:prstGeom>
            <a:solidFill>
              <a:srgbClr val="D4D9EC"/>
            </a:solidFill>
          </p:spPr>
          <p:txBody>
            <a:bodyPr wrap="none" lIns="68570" tIns="34286" rIns="68570" bIns="34286" rtlCol="0">
              <a:spAutoFit/>
            </a:bodyPr>
            <a:lstStyle/>
            <a:p>
              <a:pPr algn="l" defTabSz="342900"/>
              <a:r>
                <a:rPr lang="zh-CN" altLang="en-US" sz="2000" b="1" dirty="0"/>
                <a:t>帕累托法则</a:t>
              </a:r>
              <a:endParaRPr lang="zh-CN" altLang="zh-CN" sz="2000" b="1" dirty="0"/>
            </a:p>
          </p:txBody>
        </p:sp>
        <p:sp>
          <p:nvSpPr>
            <p:cNvPr id="26" name="Oval 12"/>
            <p:cNvSpPr>
              <a:spLocks noChangeArrowheads="1"/>
            </p:cNvSpPr>
            <p:nvPr/>
          </p:nvSpPr>
          <p:spPr bwMode="auto">
            <a:xfrm>
              <a:off x="2206074" y="3698787"/>
              <a:ext cx="528580" cy="537307"/>
            </a:xfrm>
            <a:prstGeom prst="ellipse">
              <a:avLst/>
            </a:prstGeom>
            <a:solidFill>
              <a:srgbClr val="D4D9EC"/>
            </a:solidFill>
            <a:ln>
              <a:noFill/>
            </a:ln>
          </p:spPr>
          <p:txBody>
            <a:bodyPr vert="horz" wrap="square" lIns="68570" tIns="34286" rIns="68570" bIns="34286" numCol="1" anchor="t" anchorCtr="0" compatLnSpc="1"/>
            <a:lstStyle/>
            <a:p>
              <a:pPr defTabSz="342900"/>
              <a:endParaRPr lang="zh-CN" altLang="en-US" sz="1400">
                <a:solidFill>
                  <a:prstClr val="black"/>
                </a:solidFill>
              </a:endParaRPr>
            </a:p>
          </p:txBody>
        </p:sp>
        <p:sp>
          <p:nvSpPr>
            <p:cNvPr id="27" name="TextBox 26"/>
            <p:cNvSpPr txBox="1"/>
            <p:nvPr/>
          </p:nvSpPr>
          <p:spPr>
            <a:xfrm>
              <a:off x="2308026" y="3748318"/>
              <a:ext cx="267893" cy="438572"/>
            </a:xfrm>
            <a:prstGeom prst="rect">
              <a:avLst/>
            </a:prstGeom>
            <a:solidFill>
              <a:srgbClr val="D4D9EC"/>
            </a:solidFill>
          </p:spPr>
          <p:txBody>
            <a:bodyPr wrap="square" lIns="68570" tIns="34286" rIns="68570" bIns="34286" rtlCol="0">
              <a:spAutoFit/>
            </a:bodyPr>
            <a:lstStyle/>
            <a:p>
              <a:pPr defTabSz="342900"/>
              <a:r>
                <a:rPr lang="en-US" altLang="zh-CN" sz="2400" b="1" dirty="0">
                  <a:solidFill>
                    <a:prstClr val="black"/>
                  </a:solidFill>
                  <a:latin typeface="宋体" panose="02010600030101010101" pitchFamily="2" charset="-122"/>
                </a:rPr>
                <a:t>4</a:t>
              </a:r>
              <a:endParaRPr lang="zh-CN" altLang="en-US" sz="2400" b="1" dirty="0">
                <a:solidFill>
                  <a:prstClr val="black"/>
                </a:solidFill>
                <a:latin typeface="宋体" panose="02010600030101010101" pitchFamily="2" charset="-122"/>
              </a:endParaRPr>
            </a:p>
          </p:txBody>
        </p:sp>
      </p:grpSp>
      <p:cxnSp>
        <p:nvCxnSpPr>
          <p:cNvPr id="35" name="直接连接符 34"/>
          <p:cNvCxnSpPr/>
          <p:nvPr/>
        </p:nvCxnSpPr>
        <p:spPr>
          <a:xfrm>
            <a:off x="280430" y="1001550"/>
            <a:ext cx="8401050" cy="0"/>
          </a:xfrm>
          <a:prstGeom prst="line">
            <a:avLst/>
          </a:prstGeom>
          <a:ln>
            <a:solidFill>
              <a:srgbClr val="6964A0"/>
            </a:solidFill>
          </a:ln>
        </p:spPr>
        <p:style>
          <a:lnRef idx="3">
            <a:schemeClr val="accent1"/>
          </a:lnRef>
          <a:fillRef idx="0">
            <a:schemeClr val="accent1"/>
          </a:fillRef>
          <a:effectRef idx="2">
            <a:schemeClr val="accent1"/>
          </a:effectRef>
          <a:fontRef idx="minor">
            <a:schemeClr val="tx1"/>
          </a:fontRef>
        </p:style>
      </p:cxnSp>
      <p:pic>
        <p:nvPicPr>
          <p:cNvPr id="28"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grpSp>
        <p:nvGrpSpPr>
          <p:cNvPr id="16" name="组合 15"/>
          <p:cNvGrpSpPr/>
          <p:nvPr/>
        </p:nvGrpSpPr>
        <p:grpSpPr>
          <a:xfrm>
            <a:off x="2076535" y="3474603"/>
            <a:ext cx="5353314" cy="537307"/>
            <a:chOff x="2076535" y="3771344"/>
            <a:chExt cx="5353314" cy="537307"/>
          </a:xfrm>
        </p:grpSpPr>
        <p:grpSp>
          <p:nvGrpSpPr>
            <p:cNvPr id="45" name="组合 44"/>
            <p:cNvGrpSpPr/>
            <p:nvPr/>
          </p:nvGrpSpPr>
          <p:grpSpPr>
            <a:xfrm>
              <a:off x="2076535" y="3771344"/>
              <a:ext cx="5353314" cy="537307"/>
              <a:chOff x="2206074" y="3698787"/>
              <a:chExt cx="5353314" cy="537307"/>
            </a:xfrm>
          </p:grpSpPr>
          <p:grpSp>
            <p:nvGrpSpPr>
              <p:cNvPr id="46" name="组合 45"/>
              <p:cNvGrpSpPr/>
              <p:nvPr/>
            </p:nvGrpSpPr>
            <p:grpSpPr>
              <a:xfrm>
                <a:off x="2702953" y="3738591"/>
                <a:ext cx="4856435" cy="486194"/>
                <a:chOff x="5526988" y="887716"/>
                <a:chExt cx="4833680" cy="648258"/>
              </a:xfrm>
              <a:solidFill>
                <a:srgbClr val="D4D9EC"/>
              </a:solidFill>
            </p:grpSpPr>
            <p:sp>
              <p:nvSpPr>
                <p:cNvPr id="50" name="Freeform 13"/>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900"/>
                  <a:endParaRPr lang="zh-CN" altLang="en-US" sz="1400">
                    <a:solidFill>
                      <a:prstClr val="black"/>
                    </a:solidFill>
                  </a:endParaRPr>
                </a:p>
              </p:txBody>
            </p:sp>
            <p:sp>
              <p:nvSpPr>
                <p:cNvPr id="51" name="Freeform 15"/>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900"/>
                  <a:endParaRPr lang="zh-CN" altLang="en-US" sz="1400">
                    <a:solidFill>
                      <a:prstClr val="black"/>
                    </a:solidFill>
                  </a:endParaRPr>
                </a:p>
              </p:txBody>
            </p:sp>
          </p:grpSp>
          <p:sp>
            <p:nvSpPr>
              <p:cNvPr id="47" name="TextBox 46"/>
              <p:cNvSpPr txBox="1"/>
              <p:nvPr/>
            </p:nvSpPr>
            <p:spPr>
              <a:xfrm>
                <a:off x="2906969" y="3784640"/>
                <a:ext cx="138544" cy="361629"/>
              </a:xfrm>
              <a:prstGeom prst="rect">
                <a:avLst/>
              </a:prstGeom>
              <a:solidFill>
                <a:srgbClr val="D4D9EC"/>
              </a:solidFill>
            </p:spPr>
            <p:txBody>
              <a:bodyPr wrap="none" lIns="68570" tIns="34286" rIns="68570" bIns="34286" rtlCol="0">
                <a:spAutoFit/>
              </a:bodyPr>
              <a:lstStyle/>
              <a:p>
                <a:pPr defTabSz="342900"/>
                <a:endParaRPr lang="zh-CN" altLang="en-US" sz="1900" b="1" dirty="0">
                  <a:solidFill>
                    <a:prstClr val="black"/>
                  </a:solidFill>
                  <a:latin typeface="宋体" panose="02010600030101010101" pitchFamily="2" charset="-122"/>
                </a:endParaRPr>
              </a:p>
            </p:txBody>
          </p:sp>
          <p:sp>
            <p:nvSpPr>
              <p:cNvPr id="48" name="Oval 12"/>
              <p:cNvSpPr>
                <a:spLocks noChangeArrowheads="1"/>
              </p:cNvSpPr>
              <p:nvPr/>
            </p:nvSpPr>
            <p:spPr bwMode="auto">
              <a:xfrm>
                <a:off x="2206074" y="3698787"/>
                <a:ext cx="528580" cy="537307"/>
              </a:xfrm>
              <a:prstGeom prst="ellipse">
                <a:avLst/>
              </a:prstGeom>
              <a:solidFill>
                <a:srgbClr val="D4D9EC"/>
              </a:solidFill>
              <a:ln>
                <a:noFill/>
              </a:ln>
            </p:spPr>
            <p:txBody>
              <a:bodyPr vert="horz" wrap="square" lIns="68570" tIns="34286" rIns="68570" bIns="34286" numCol="1" anchor="t" anchorCtr="0" compatLnSpc="1"/>
              <a:lstStyle/>
              <a:p>
                <a:pPr defTabSz="342900"/>
                <a:endParaRPr lang="zh-CN" altLang="en-US" sz="1400">
                  <a:solidFill>
                    <a:prstClr val="black"/>
                  </a:solidFill>
                </a:endParaRPr>
              </a:p>
            </p:txBody>
          </p:sp>
          <p:sp>
            <p:nvSpPr>
              <p:cNvPr id="49" name="TextBox 48"/>
              <p:cNvSpPr txBox="1"/>
              <p:nvPr/>
            </p:nvSpPr>
            <p:spPr>
              <a:xfrm>
                <a:off x="2308026" y="3748318"/>
                <a:ext cx="267893" cy="438572"/>
              </a:xfrm>
              <a:prstGeom prst="rect">
                <a:avLst/>
              </a:prstGeom>
              <a:solidFill>
                <a:srgbClr val="D4D9EC"/>
              </a:solidFill>
            </p:spPr>
            <p:txBody>
              <a:bodyPr wrap="square" lIns="68570" tIns="34286" rIns="68570" bIns="34286" rtlCol="0">
                <a:spAutoFit/>
              </a:bodyPr>
              <a:lstStyle/>
              <a:p>
                <a:pPr defTabSz="342900"/>
                <a:r>
                  <a:rPr lang="en-US" altLang="zh-CN" sz="2400" b="1" dirty="0">
                    <a:solidFill>
                      <a:prstClr val="black"/>
                    </a:solidFill>
                    <a:latin typeface="宋体" panose="02010600030101010101" pitchFamily="2" charset="-122"/>
                  </a:rPr>
                  <a:t>5</a:t>
                </a:r>
                <a:endParaRPr lang="zh-CN" altLang="en-US" sz="2400" b="1" dirty="0">
                  <a:solidFill>
                    <a:prstClr val="black"/>
                  </a:solidFill>
                  <a:latin typeface="宋体" panose="02010600030101010101" pitchFamily="2" charset="-122"/>
                </a:endParaRPr>
              </a:p>
            </p:txBody>
          </p:sp>
        </p:grpSp>
        <p:sp>
          <p:nvSpPr>
            <p:cNvPr id="6" name="矩形 5"/>
            <p:cNvSpPr/>
            <p:nvPr/>
          </p:nvSpPr>
          <p:spPr>
            <a:xfrm>
              <a:off x="2777431" y="3854190"/>
              <a:ext cx="1217000" cy="400110"/>
            </a:xfrm>
            <a:prstGeom prst="rect">
              <a:avLst/>
            </a:prstGeom>
          </p:spPr>
          <p:txBody>
            <a:bodyPr wrap="none">
              <a:spAutoFit/>
            </a:bodyPr>
            <a:lstStyle/>
            <a:p>
              <a:pPr algn="l"/>
              <a:r>
                <a:rPr lang="zh-CN" altLang="en-US" sz="2000" b="1" dirty="0"/>
                <a:t>长尾效应</a:t>
              </a:r>
              <a:endParaRPr lang="zh-CN" altLang="zh-CN" sz="2000" b="1" dirty="0"/>
            </a:p>
          </p:txBody>
        </p:sp>
      </p:grpSp>
      <p:grpSp>
        <p:nvGrpSpPr>
          <p:cNvPr id="52" name="组合 51"/>
          <p:cNvGrpSpPr/>
          <p:nvPr/>
        </p:nvGrpSpPr>
        <p:grpSpPr>
          <a:xfrm>
            <a:off x="2051720" y="4122675"/>
            <a:ext cx="5353314" cy="537307"/>
            <a:chOff x="2076535" y="3771344"/>
            <a:chExt cx="5353314" cy="537307"/>
          </a:xfrm>
        </p:grpSpPr>
        <p:grpSp>
          <p:nvGrpSpPr>
            <p:cNvPr id="53" name="组合 52"/>
            <p:cNvGrpSpPr/>
            <p:nvPr/>
          </p:nvGrpSpPr>
          <p:grpSpPr>
            <a:xfrm>
              <a:off x="2076535" y="3771344"/>
              <a:ext cx="5353314" cy="537307"/>
              <a:chOff x="2206074" y="3698787"/>
              <a:chExt cx="5353314" cy="537307"/>
            </a:xfrm>
          </p:grpSpPr>
          <p:grpSp>
            <p:nvGrpSpPr>
              <p:cNvPr id="55" name="组合 54"/>
              <p:cNvGrpSpPr/>
              <p:nvPr/>
            </p:nvGrpSpPr>
            <p:grpSpPr>
              <a:xfrm>
                <a:off x="2702953" y="3738591"/>
                <a:ext cx="4856435" cy="486194"/>
                <a:chOff x="5526988" y="887716"/>
                <a:chExt cx="4833680" cy="648258"/>
              </a:xfrm>
              <a:solidFill>
                <a:srgbClr val="D4D9EC"/>
              </a:solidFill>
            </p:grpSpPr>
            <p:sp>
              <p:nvSpPr>
                <p:cNvPr id="59" name="Freeform 13"/>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900"/>
                  <a:endParaRPr lang="zh-CN" altLang="en-US" sz="1400">
                    <a:solidFill>
                      <a:prstClr val="black"/>
                    </a:solidFill>
                  </a:endParaRPr>
                </a:p>
              </p:txBody>
            </p:sp>
            <p:sp>
              <p:nvSpPr>
                <p:cNvPr id="60" name="Freeform 15"/>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900"/>
                  <a:endParaRPr lang="zh-CN" altLang="en-US" sz="1400">
                    <a:solidFill>
                      <a:prstClr val="black"/>
                    </a:solidFill>
                  </a:endParaRPr>
                </a:p>
              </p:txBody>
            </p:sp>
          </p:grpSp>
          <p:sp>
            <p:nvSpPr>
              <p:cNvPr id="56" name="TextBox 55"/>
              <p:cNvSpPr txBox="1"/>
              <p:nvPr/>
            </p:nvSpPr>
            <p:spPr>
              <a:xfrm>
                <a:off x="2906969" y="3784640"/>
                <a:ext cx="138544" cy="361629"/>
              </a:xfrm>
              <a:prstGeom prst="rect">
                <a:avLst/>
              </a:prstGeom>
              <a:solidFill>
                <a:srgbClr val="D4D9EC"/>
              </a:solidFill>
            </p:spPr>
            <p:txBody>
              <a:bodyPr wrap="none" lIns="68570" tIns="34286" rIns="68570" bIns="34286" rtlCol="0">
                <a:spAutoFit/>
              </a:bodyPr>
              <a:lstStyle/>
              <a:p>
                <a:pPr defTabSz="342900"/>
                <a:endParaRPr lang="zh-CN" altLang="en-US" sz="1900" b="1" dirty="0">
                  <a:solidFill>
                    <a:prstClr val="black"/>
                  </a:solidFill>
                  <a:latin typeface="宋体" panose="02010600030101010101" pitchFamily="2" charset="-122"/>
                </a:endParaRPr>
              </a:p>
            </p:txBody>
          </p:sp>
          <p:sp>
            <p:nvSpPr>
              <p:cNvPr id="57" name="Oval 12"/>
              <p:cNvSpPr>
                <a:spLocks noChangeArrowheads="1"/>
              </p:cNvSpPr>
              <p:nvPr/>
            </p:nvSpPr>
            <p:spPr bwMode="auto">
              <a:xfrm>
                <a:off x="2206074" y="3698787"/>
                <a:ext cx="528580" cy="537307"/>
              </a:xfrm>
              <a:prstGeom prst="ellipse">
                <a:avLst/>
              </a:prstGeom>
              <a:solidFill>
                <a:srgbClr val="D4D9EC"/>
              </a:solidFill>
              <a:ln>
                <a:noFill/>
              </a:ln>
            </p:spPr>
            <p:txBody>
              <a:bodyPr vert="horz" wrap="square" lIns="68570" tIns="34286" rIns="68570" bIns="34286" numCol="1" anchor="t" anchorCtr="0" compatLnSpc="1"/>
              <a:lstStyle/>
              <a:p>
                <a:pPr defTabSz="342900"/>
                <a:endParaRPr lang="zh-CN" altLang="en-US" sz="1400">
                  <a:solidFill>
                    <a:prstClr val="black"/>
                  </a:solidFill>
                </a:endParaRPr>
              </a:p>
            </p:txBody>
          </p:sp>
          <p:sp>
            <p:nvSpPr>
              <p:cNvPr id="58" name="TextBox 57"/>
              <p:cNvSpPr txBox="1"/>
              <p:nvPr/>
            </p:nvSpPr>
            <p:spPr>
              <a:xfrm>
                <a:off x="2308026" y="3748318"/>
                <a:ext cx="267893" cy="438572"/>
              </a:xfrm>
              <a:prstGeom prst="rect">
                <a:avLst/>
              </a:prstGeom>
              <a:solidFill>
                <a:srgbClr val="D4D9EC"/>
              </a:solidFill>
            </p:spPr>
            <p:txBody>
              <a:bodyPr wrap="square" lIns="68570" tIns="34286" rIns="68570" bIns="34286" rtlCol="0">
                <a:spAutoFit/>
              </a:bodyPr>
              <a:lstStyle/>
              <a:p>
                <a:pPr defTabSz="342900"/>
                <a:r>
                  <a:rPr lang="en-US" altLang="zh-CN" sz="2400" b="1" dirty="0">
                    <a:solidFill>
                      <a:prstClr val="black"/>
                    </a:solidFill>
                    <a:latin typeface="宋体" panose="02010600030101010101" pitchFamily="2" charset="-122"/>
                  </a:rPr>
                  <a:t>6</a:t>
                </a:r>
                <a:endParaRPr lang="zh-CN" altLang="en-US" sz="2400" b="1" dirty="0">
                  <a:solidFill>
                    <a:prstClr val="black"/>
                  </a:solidFill>
                  <a:latin typeface="宋体" panose="02010600030101010101" pitchFamily="2" charset="-122"/>
                </a:endParaRPr>
              </a:p>
            </p:txBody>
          </p:sp>
        </p:grpSp>
        <p:sp>
          <p:nvSpPr>
            <p:cNvPr id="54" name="矩形 53"/>
            <p:cNvSpPr/>
            <p:nvPr/>
          </p:nvSpPr>
          <p:spPr>
            <a:xfrm>
              <a:off x="2802245" y="3854190"/>
              <a:ext cx="1714500" cy="398780"/>
            </a:xfrm>
            <a:prstGeom prst="rect">
              <a:avLst/>
            </a:prstGeom>
          </p:spPr>
          <p:txBody>
            <a:bodyPr wrap="none">
              <a:spAutoFit/>
            </a:bodyPr>
            <a:lstStyle/>
            <a:p>
              <a:pPr algn="l"/>
              <a:r>
                <a:rPr lang="zh-CN" altLang="en-US" sz="2000" b="1" dirty="0"/>
                <a:t>互联网的结构</a:t>
              </a:r>
            </a:p>
          </p:txBody>
        </p:sp>
      </p:gr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20</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1763942" cy="392413"/>
          </a:xfrm>
          <a:prstGeom prst="rect">
            <a:avLst/>
          </a:prstGeom>
        </p:spPr>
        <p:txBody>
          <a:bodyPr wrap="none" lIns="68579" tIns="34289" rIns="68579" bIns="34289">
            <a:spAutoFit/>
          </a:bodyPr>
          <a:lstStyle/>
          <a:p>
            <a:pPr algn="l" defTabSz="685800">
              <a:defRPr/>
            </a:pPr>
            <a:r>
              <a:rPr lang="en-US" altLang="zh-CN" sz="2100" b="1" dirty="0" err="1">
                <a:solidFill>
                  <a:prstClr val="black"/>
                </a:solidFill>
                <a:latin typeface="黑体" panose="02010609060101010101" pitchFamily="49" charset="-122"/>
                <a:ea typeface="黑体" panose="02010609060101010101" pitchFamily="49" charset="-122"/>
                <a:sym typeface="+mn-ea"/>
              </a:rPr>
              <a:t>信息老化规律</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9" name="矩形 8"/>
          <p:cNvSpPr/>
          <p:nvPr/>
        </p:nvSpPr>
        <p:spPr>
          <a:xfrm>
            <a:off x="210471" y="1950333"/>
            <a:ext cx="8482478" cy="2577627"/>
          </a:xfrm>
          <a:prstGeom prst="rect">
            <a:avLst/>
          </a:prstGeom>
        </p:spPr>
        <p:txBody>
          <a:bodyPr wrap="square" lIns="68579" tIns="34289" rIns="68579" bIns="34289">
            <a:spAutoFit/>
          </a:bodyPr>
          <a:lstStyle/>
          <a:p>
            <a:pPr marL="742950" lvl="1" indent="-285750" defTabSz="685800">
              <a:lnSpc>
                <a:spcPct val="150000"/>
              </a:lnSpc>
              <a:buFont typeface="Wingdings" panose="05000000000000000000" charset="0"/>
              <a:buChar char="Ø"/>
              <a:defRPr/>
            </a:pPr>
            <a:r>
              <a:rPr sz="1800" b="1" dirty="0" err="1"/>
              <a:t>计算方法</a:t>
            </a:r>
            <a:endParaRPr sz="1800" b="1" dirty="0"/>
          </a:p>
          <a:p>
            <a:pPr marL="1200150" lvl="2" indent="-285750" defTabSz="685800">
              <a:lnSpc>
                <a:spcPct val="150000"/>
              </a:lnSpc>
              <a:buFont typeface="Wingdings" panose="05000000000000000000" charset="0"/>
              <a:buChar char="n"/>
              <a:defRPr/>
            </a:pPr>
            <a:r>
              <a:rPr sz="1800" b="1" dirty="0" err="1"/>
              <a:t>作图法</a:t>
            </a:r>
            <a:endParaRPr lang="en-US" altLang="zh-CN" sz="1800" b="1" dirty="0"/>
          </a:p>
          <a:p>
            <a:pPr marL="914400" lvl="2" defTabSz="685800">
              <a:defRPr/>
            </a:pPr>
            <a:r>
              <a:rPr lang="zh-CN" altLang="en-US" sz="1800" b="1" dirty="0"/>
              <a:t>       </a:t>
            </a:r>
            <a:r>
              <a:rPr lang="zh-CN" altLang="en-US" sz="1600" dirty="0"/>
              <a:t>将统计数据制成引文频次分布表，以引文累积量或引文百分累积量为纵坐标，已被引文出版的年龄为横坐标作图，在图中找到与纵坐标上引文积累量或百分积累量一半处的对应点的横坐标</a:t>
            </a:r>
            <a:r>
              <a:rPr lang="en-US" altLang="zh-CN" sz="1600" dirty="0"/>
              <a:t>T</a:t>
            </a:r>
            <a:r>
              <a:rPr lang="zh-CN" altLang="en-US" sz="1600" dirty="0"/>
              <a:t>，即为所求结果。</a:t>
            </a:r>
            <a:endParaRPr sz="1600" dirty="0"/>
          </a:p>
          <a:p>
            <a:pPr marL="1200150" lvl="2" indent="-285750" defTabSz="685800">
              <a:lnSpc>
                <a:spcPct val="150000"/>
              </a:lnSpc>
              <a:buFont typeface="Wingdings" panose="05000000000000000000" charset="0"/>
              <a:buChar char="n"/>
              <a:defRPr/>
            </a:pPr>
            <a:r>
              <a:rPr sz="1800" b="1" dirty="0" err="1"/>
              <a:t>定量模型计算法</a:t>
            </a:r>
            <a:endParaRPr lang="en-US" altLang="zh-CN" sz="1800" b="1" dirty="0"/>
          </a:p>
          <a:p>
            <a:pPr marL="914400" lvl="2" defTabSz="685800">
              <a:defRPr/>
            </a:pPr>
            <a:r>
              <a:rPr lang="zh-CN" altLang="en-US" sz="1600" dirty="0"/>
              <a:t>        对统计数据建立文献老化模型，再根据定义找出半衰期的计算公式，将相应数据代入求得结果。</a:t>
            </a:r>
            <a:endParaRPr sz="1600" dirty="0"/>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D9E76091-BA33-4467-B36D-7943F8B09CF0}"/>
              </a:ext>
            </a:extLst>
          </p:cNvPr>
          <p:cNvSpPr/>
          <p:nvPr/>
        </p:nvSpPr>
        <p:spPr>
          <a:xfrm>
            <a:off x="958926" y="1173793"/>
            <a:ext cx="7750969" cy="749885"/>
          </a:xfrm>
          <a:prstGeom prst="rect">
            <a:avLst/>
          </a:prstGeom>
        </p:spPr>
        <p:txBody>
          <a:bodyPr wrap="square">
            <a:spAutoFit/>
          </a:bodyPr>
          <a:lstStyle/>
          <a:p>
            <a:pPr>
              <a:lnSpc>
                <a:spcPct val="120000"/>
              </a:lnSpc>
            </a:pPr>
            <a:r>
              <a:rPr lang="zh-CN" altLang="en-US" sz="2000" dirty="0">
                <a:latin typeface="+mn-ea"/>
              </a:rPr>
              <a:t>    </a:t>
            </a:r>
            <a:r>
              <a:rPr lang="zh-CN" altLang="en-US" sz="1800" dirty="0">
                <a:latin typeface="+mn-ea"/>
              </a:rPr>
              <a:t>所谓文献的半衰期，是指某学科领域现时尚在利用的全部文献中的一半是在多长一段时间内发表的。</a:t>
            </a:r>
            <a:endParaRPr lang="zh-CN" altLang="en-US" sz="2000" dirty="0">
              <a:latin typeface="+mn-ea"/>
            </a:endParaRPr>
          </a:p>
        </p:txBody>
      </p:sp>
      <p:sp>
        <p:nvSpPr>
          <p:cNvPr id="3" name="矩形 2">
            <a:extLst>
              <a:ext uri="{FF2B5EF4-FFF2-40B4-BE49-F238E27FC236}">
                <a16:creationId xmlns:a16="http://schemas.microsoft.com/office/drawing/2014/main" id="{4103D570-7617-4C64-BEAE-A349B18F0091}"/>
              </a:ext>
            </a:extLst>
          </p:cNvPr>
          <p:cNvSpPr/>
          <p:nvPr/>
        </p:nvSpPr>
        <p:spPr>
          <a:xfrm>
            <a:off x="675341" y="861734"/>
            <a:ext cx="1821332" cy="432041"/>
          </a:xfrm>
          <a:prstGeom prst="rect">
            <a:avLst/>
          </a:prstGeom>
        </p:spPr>
        <p:txBody>
          <a:bodyPr wrap="none">
            <a:spAutoFit/>
          </a:bodyPr>
          <a:lstStyle/>
          <a:p>
            <a:pPr marL="342900" lvl="0" indent="-342900">
              <a:lnSpc>
                <a:spcPct val="120000"/>
              </a:lnSpc>
              <a:buFont typeface="Wingdings" panose="05000000000000000000" pitchFamily="2" charset="2"/>
              <a:buChar char="l"/>
            </a:pPr>
            <a:r>
              <a:rPr lang="zh-CN" altLang="en-US" sz="2000" b="1" dirty="0">
                <a:solidFill>
                  <a:srgbClr val="58267E"/>
                </a:solidFill>
                <a:ea typeface="黑体" panose="02010609060101010101" pitchFamily="49" charset="-122"/>
              </a:rPr>
              <a:t>文献半衰期</a:t>
            </a:r>
          </a:p>
        </p:txBody>
      </p:sp>
    </p:spTree>
    <p:extLst>
      <p:ext uri="{BB962C8B-B14F-4D97-AF65-F5344CB8AC3E}">
        <p14:creationId xmlns:p14="http://schemas.microsoft.com/office/powerpoint/2010/main" val="3270182923"/>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21</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8" name="矩形 7">
            <a:extLst>
              <a:ext uri="{FF2B5EF4-FFF2-40B4-BE49-F238E27FC236}">
                <a16:creationId xmlns:a16="http://schemas.microsoft.com/office/drawing/2014/main" id="{30977C05-2FF8-4691-AD9A-9B9C9723E3B8}"/>
              </a:ext>
            </a:extLst>
          </p:cNvPr>
          <p:cNvSpPr/>
          <p:nvPr/>
        </p:nvSpPr>
        <p:spPr>
          <a:xfrm>
            <a:off x="773262" y="858635"/>
            <a:ext cx="7579360" cy="3690432"/>
          </a:xfrm>
          <a:prstGeom prst="rect">
            <a:avLst/>
          </a:prstGeom>
        </p:spPr>
        <p:txBody>
          <a:bodyPr wrap="square" lIns="68579" tIns="34289" rIns="68579" bIns="34289">
            <a:spAutoFit/>
          </a:bodyPr>
          <a:lstStyle/>
          <a:p>
            <a:pPr marL="342900" lvl="0" indent="-342900" defTabSz="685800">
              <a:lnSpc>
                <a:spcPct val="150000"/>
              </a:lnSpc>
              <a:buFont typeface="Wingdings" panose="05000000000000000000" pitchFamily="2" charset="2"/>
              <a:buChar char="u"/>
              <a:defRPr/>
            </a:pPr>
            <a:endParaRPr sz="2000" dirty="0">
              <a:solidFill>
                <a:srgbClr val="C00000"/>
              </a:solidFill>
              <a:latin typeface="宋体" panose="02010600030101010101" pitchFamily="2" charset="-122"/>
              <a:ea typeface="宋体" panose="02010600030101010101" pitchFamily="2" charset="-122"/>
            </a:endParaRPr>
          </a:p>
          <a:p>
            <a:pPr marL="800100" lvl="1" indent="-342900" defTabSz="685800">
              <a:lnSpc>
                <a:spcPct val="150000"/>
              </a:lnSpc>
              <a:buClr>
                <a:srgbClr val="58267E"/>
              </a:buClr>
              <a:buFont typeface="Wingdings" panose="05000000000000000000" pitchFamily="2" charset="2"/>
              <a:buChar char="u"/>
              <a:defRPr/>
            </a:pPr>
            <a:r>
              <a:rPr sz="2000" b="1" dirty="0">
                <a:latin typeface="宋体" panose="02010600030101010101" pitchFamily="2" charset="-122"/>
                <a:ea typeface="宋体" panose="02010600030101010101" pitchFamily="2" charset="-122"/>
              </a:rPr>
              <a:t>提出背景</a:t>
            </a:r>
          </a:p>
          <a:p>
            <a:pPr marL="914400" lvl="2" defTabSz="685800">
              <a:lnSpc>
                <a:spcPct val="150000"/>
              </a:lnSpc>
              <a:buClr>
                <a:srgbClr val="58267E"/>
              </a:buClr>
              <a:defRPr/>
            </a:pPr>
            <a:r>
              <a:rPr sz="2000" dirty="0">
                <a:latin typeface="宋体" panose="02010600030101010101" pitchFamily="2" charset="-122"/>
                <a:ea typeface="宋体" panose="02010600030101010101" pitchFamily="2" charset="-122"/>
              </a:rPr>
              <a:t>普赖斯对《科学引文索引》做统计分析统计分析</a:t>
            </a:r>
          </a:p>
          <a:p>
            <a:pPr marL="914400" lvl="2" defTabSz="685800">
              <a:lnSpc>
                <a:spcPct val="150000"/>
              </a:lnSpc>
              <a:buClr>
                <a:srgbClr val="58267E"/>
              </a:buClr>
              <a:defRPr/>
            </a:pPr>
            <a:r>
              <a:rPr sz="2000" dirty="0" err="1">
                <a:latin typeface="宋体" panose="02010600030101010101" pitchFamily="2" charset="-122"/>
                <a:ea typeface="宋体" panose="02010600030101010101" pitchFamily="2" charset="-122"/>
              </a:rPr>
              <a:t>被调查的一年内所发表的文献的全部参考文献中有一半文献都是在近五年内发表的</a:t>
            </a:r>
            <a:endParaRPr lang="en-US" sz="2000" dirty="0">
              <a:latin typeface="宋体" panose="02010600030101010101" pitchFamily="2" charset="-122"/>
              <a:ea typeface="宋体" panose="02010600030101010101" pitchFamily="2" charset="-122"/>
            </a:endParaRPr>
          </a:p>
          <a:p>
            <a:pPr marL="1257300" lvl="2" indent="-342900" defTabSz="685800">
              <a:lnSpc>
                <a:spcPct val="150000"/>
              </a:lnSpc>
              <a:buClr>
                <a:srgbClr val="58267E"/>
              </a:buClr>
              <a:buFont typeface="Wingdings" panose="05000000000000000000" pitchFamily="2" charset="2"/>
              <a:buChar char="u"/>
              <a:defRPr/>
            </a:pPr>
            <a:endParaRPr sz="2000" dirty="0">
              <a:latin typeface="宋体" panose="02010600030101010101" pitchFamily="2" charset="-122"/>
              <a:ea typeface="宋体" panose="02010600030101010101" pitchFamily="2" charset="-122"/>
            </a:endParaRPr>
          </a:p>
          <a:p>
            <a:pPr marL="800100" lvl="1" indent="-342900" defTabSz="685800">
              <a:lnSpc>
                <a:spcPct val="150000"/>
              </a:lnSpc>
              <a:buClr>
                <a:srgbClr val="58267E"/>
              </a:buClr>
              <a:buFont typeface="Wingdings" panose="05000000000000000000" pitchFamily="2" charset="2"/>
              <a:buChar char="u"/>
              <a:defRPr/>
            </a:pPr>
            <a:r>
              <a:rPr sz="2000" b="1" dirty="0">
                <a:latin typeface="宋体" panose="02010600030101010101" pitchFamily="2" charset="-122"/>
                <a:ea typeface="宋体" panose="02010600030101010101" pitchFamily="2" charset="-122"/>
              </a:rPr>
              <a:t>计算公式（Pr为普赖斯指数）</a:t>
            </a:r>
          </a:p>
          <a:p>
            <a:pPr lvl="0" algn="ctr" defTabSz="685800">
              <a:lnSpc>
                <a:spcPct val="150000"/>
              </a:lnSpc>
              <a:defRPr/>
            </a:pPr>
            <a:r>
              <a:rPr sz="2000" dirty="0">
                <a:latin typeface="宋体" panose="02010600030101010101" pitchFamily="2" charset="-122"/>
                <a:ea typeface="宋体" panose="02010600030101010101" pitchFamily="2" charset="-122"/>
              </a:rPr>
              <a:t>Pr=出版年限不超过5年的被引文献数量/</a:t>
            </a:r>
            <a:r>
              <a:rPr sz="2000" dirty="0" err="1">
                <a:latin typeface="宋体" panose="02010600030101010101" pitchFamily="2" charset="-122"/>
                <a:ea typeface="宋体" panose="02010600030101010101" pitchFamily="2" charset="-122"/>
              </a:rPr>
              <a:t>被引文献总量</a:t>
            </a:r>
            <a:endParaRPr sz="2000" dirty="0">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1EB847BB-7483-4728-89A0-9FFF404928C2}"/>
              </a:ext>
            </a:extLst>
          </p:cNvPr>
          <p:cNvSpPr/>
          <p:nvPr/>
        </p:nvSpPr>
        <p:spPr>
          <a:xfrm>
            <a:off x="675341" y="861734"/>
            <a:ext cx="1821332" cy="432041"/>
          </a:xfrm>
          <a:prstGeom prst="rect">
            <a:avLst/>
          </a:prstGeom>
        </p:spPr>
        <p:txBody>
          <a:bodyPr wrap="none">
            <a:spAutoFit/>
          </a:bodyPr>
          <a:lstStyle/>
          <a:p>
            <a:pPr marL="342900" lvl="0" indent="-342900">
              <a:lnSpc>
                <a:spcPct val="120000"/>
              </a:lnSpc>
              <a:buFont typeface="Wingdings" panose="05000000000000000000" pitchFamily="2" charset="2"/>
              <a:buChar char="l"/>
            </a:pPr>
            <a:r>
              <a:rPr lang="zh-CN" altLang="en-US" sz="2000" b="1" dirty="0">
                <a:solidFill>
                  <a:srgbClr val="58267E"/>
                </a:solidFill>
                <a:ea typeface="黑体" panose="02010609060101010101" pitchFamily="49" charset="-122"/>
              </a:rPr>
              <a:t>普莱斯指数</a:t>
            </a:r>
          </a:p>
        </p:txBody>
      </p:sp>
      <p:sp>
        <p:nvSpPr>
          <p:cNvPr id="15" name="矩形 14">
            <a:extLst>
              <a:ext uri="{FF2B5EF4-FFF2-40B4-BE49-F238E27FC236}">
                <a16:creationId xmlns:a16="http://schemas.microsoft.com/office/drawing/2014/main" id="{DE8D773F-AB13-46C8-B6F1-5360546EE5FB}"/>
              </a:ext>
            </a:extLst>
          </p:cNvPr>
          <p:cNvSpPr/>
          <p:nvPr/>
        </p:nvSpPr>
        <p:spPr>
          <a:xfrm>
            <a:off x="858308" y="275111"/>
            <a:ext cx="1763942" cy="392413"/>
          </a:xfrm>
          <a:prstGeom prst="rect">
            <a:avLst/>
          </a:prstGeom>
        </p:spPr>
        <p:txBody>
          <a:bodyPr wrap="none" lIns="68579" tIns="34289" rIns="68579" bIns="34289">
            <a:spAutoFit/>
          </a:bodyPr>
          <a:lstStyle/>
          <a:p>
            <a:pPr algn="l" defTabSz="685800">
              <a:defRPr/>
            </a:pPr>
            <a:r>
              <a:rPr lang="en-US" altLang="zh-CN" sz="2100" b="1" dirty="0" err="1">
                <a:solidFill>
                  <a:prstClr val="black"/>
                </a:solidFill>
                <a:latin typeface="黑体" panose="02010609060101010101" pitchFamily="49" charset="-122"/>
                <a:ea typeface="黑体" panose="02010609060101010101" pitchFamily="49" charset="-122"/>
                <a:sym typeface="+mn-ea"/>
              </a:rPr>
              <a:t>信息老化规律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22</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9" name="矩形 8">
            <a:extLst>
              <a:ext uri="{FF2B5EF4-FFF2-40B4-BE49-F238E27FC236}">
                <a16:creationId xmlns:a16="http://schemas.microsoft.com/office/drawing/2014/main" id="{206CCD6B-BB81-46C3-A97A-8EB2F3EF2726}"/>
              </a:ext>
            </a:extLst>
          </p:cNvPr>
          <p:cNvSpPr/>
          <p:nvPr/>
        </p:nvSpPr>
        <p:spPr>
          <a:xfrm>
            <a:off x="858308" y="275111"/>
            <a:ext cx="1763942" cy="392413"/>
          </a:xfrm>
          <a:prstGeom prst="rect">
            <a:avLst/>
          </a:prstGeom>
        </p:spPr>
        <p:txBody>
          <a:bodyPr wrap="none" lIns="68579" tIns="34289" rIns="68579" bIns="34289">
            <a:spAutoFit/>
          </a:bodyPr>
          <a:lstStyle/>
          <a:p>
            <a:pPr algn="l" defTabSz="685800">
              <a:defRPr/>
            </a:pPr>
            <a:r>
              <a:rPr lang="en-US" altLang="zh-CN" sz="2100" b="1" dirty="0" err="1">
                <a:solidFill>
                  <a:prstClr val="black"/>
                </a:solidFill>
                <a:latin typeface="黑体" panose="02010609060101010101" pitchFamily="49" charset="-122"/>
                <a:ea typeface="黑体" panose="02010609060101010101" pitchFamily="49" charset="-122"/>
                <a:sym typeface="+mn-ea"/>
              </a:rPr>
              <a:t>信息老化规律</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15" name="内容占位符 2">
            <a:extLst>
              <a:ext uri="{FF2B5EF4-FFF2-40B4-BE49-F238E27FC236}">
                <a16:creationId xmlns:a16="http://schemas.microsoft.com/office/drawing/2014/main" id="{507FC0EF-9BBB-4785-8684-E51E71CC586C}"/>
              </a:ext>
            </a:extLst>
          </p:cNvPr>
          <p:cNvSpPr txBox="1">
            <a:spLocks/>
          </p:cNvSpPr>
          <p:nvPr/>
        </p:nvSpPr>
        <p:spPr>
          <a:xfrm>
            <a:off x="467544" y="947746"/>
            <a:ext cx="8388672" cy="69770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zh-CN" altLang="en-US"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普赖斯把受引的文献分成两个部分：</a:t>
            </a:r>
            <a:endParaRPr kumimoji="0" lang="en-US" altLang="zh-CN"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endParaRPr>
          </a:p>
        </p:txBody>
      </p:sp>
      <p:grpSp>
        <p:nvGrpSpPr>
          <p:cNvPr id="16" name="组合 15">
            <a:extLst>
              <a:ext uri="{FF2B5EF4-FFF2-40B4-BE49-F238E27FC236}">
                <a16:creationId xmlns:a16="http://schemas.microsoft.com/office/drawing/2014/main" id="{895D1998-3B59-4908-B30E-3D79B6D2DBA8}"/>
              </a:ext>
            </a:extLst>
          </p:cNvPr>
          <p:cNvGrpSpPr/>
          <p:nvPr/>
        </p:nvGrpSpPr>
        <p:grpSpPr>
          <a:xfrm>
            <a:off x="1092832" y="1347614"/>
            <a:ext cx="7138096" cy="3602169"/>
            <a:chOff x="1294644" y="1154916"/>
            <a:chExt cx="7138096" cy="3602169"/>
          </a:xfrm>
        </p:grpSpPr>
        <p:sp>
          <p:nvSpPr>
            <p:cNvPr id="17" name="圆角矩形 5">
              <a:extLst>
                <a:ext uri="{FF2B5EF4-FFF2-40B4-BE49-F238E27FC236}">
                  <a16:creationId xmlns:a16="http://schemas.microsoft.com/office/drawing/2014/main" id="{0213B80D-8B53-49C3-B27C-F18D20D4F67B}"/>
                </a:ext>
              </a:extLst>
            </p:cNvPr>
            <p:cNvSpPr/>
            <p:nvPr/>
          </p:nvSpPr>
          <p:spPr>
            <a:xfrm>
              <a:off x="1797960" y="1545103"/>
              <a:ext cx="1860245" cy="339072"/>
            </a:xfrm>
            <a:prstGeom prst="roundRect">
              <a:avLst/>
            </a:prstGeom>
            <a:solidFill>
              <a:srgbClr val="7030A0"/>
            </a:solidFill>
            <a:ln w="25400" cap="flat" cmpd="sng" algn="ctr">
              <a:noFill/>
              <a:prstDash val="solid"/>
            </a:ln>
            <a:effectLst>
              <a:outerShdw blurRad="152400" dist="152400" dir="5400000" sx="94000" sy="94000" algn="t" rotWithShape="0">
                <a:prstClr val="black">
                  <a:alpha val="22000"/>
                </a:prstClr>
              </a:outerShdw>
            </a:effectLst>
          </p:spPr>
          <p:txBody>
            <a:bodyPr lIns="61109" tIns="30555" rIns="61109" bIns="3055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圆角矩形 6">
              <a:extLst>
                <a:ext uri="{FF2B5EF4-FFF2-40B4-BE49-F238E27FC236}">
                  <a16:creationId xmlns:a16="http://schemas.microsoft.com/office/drawing/2014/main" id="{4299E0C5-247F-4144-9EA7-3E0A039033FE}"/>
                </a:ext>
              </a:extLst>
            </p:cNvPr>
            <p:cNvSpPr/>
            <p:nvPr/>
          </p:nvSpPr>
          <p:spPr>
            <a:xfrm>
              <a:off x="5391110" y="1533052"/>
              <a:ext cx="1860245" cy="339072"/>
            </a:xfrm>
            <a:prstGeom prst="roundRect">
              <a:avLst/>
            </a:prstGeom>
            <a:solidFill>
              <a:srgbClr val="9954CC"/>
            </a:solidFill>
            <a:ln w="25400" cap="flat" cmpd="sng" algn="ctr">
              <a:noFill/>
              <a:prstDash val="solid"/>
            </a:ln>
            <a:effectLst>
              <a:outerShdw blurRad="152400" dist="152400" dir="5400000" sx="94000" sy="94000" algn="t" rotWithShape="0">
                <a:prstClr val="black">
                  <a:alpha val="22000"/>
                </a:prstClr>
              </a:outerShdw>
            </a:effectLst>
          </p:spPr>
          <p:txBody>
            <a:bodyPr lIns="61109" tIns="30555" rIns="61109" bIns="3055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9" name="直接连接符 18">
              <a:extLst>
                <a:ext uri="{FF2B5EF4-FFF2-40B4-BE49-F238E27FC236}">
                  <a16:creationId xmlns:a16="http://schemas.microsoft.com/office/drawing/2014/main" id="{28D66F9C-D94D-4FE9-8E99-51469A509684}"/>
                </a:ext>
              </a:extLst>
            </p:cNvPr>
            <p:cNvCxnSpPr/>
            <p:nvPr/>
          </p:nvCxnSpPr>
          <p:spPr bwMode="auto">
            <a:xfrm>
              <a:off x="4582020" y="1154916"/>
              <a:ext cx="0" cy="1458519"/>
            </a:xfrm>
            <a:prstGeom prst="line">
              <a:avLst/>
            </a:prstGeom>
            <a:solidFill>
              <a:srgbClr val="4F81BD"/>
            </a:solidFill>
            <a:ln w="9525" cap="flat" cmpd="sng" algn="ctr">
              <a:solidFill>
                <a:srgbClr val="1F497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83C350F3-7C6D-484D-91D5-199A1A1A61E7}"/>
                </a:ext>
              </a:extLst>
            </p:cNvPr>
            <p:cNvCxnSpPr/>
            <p:nvPr/>
          </p:nvCxnSpPr>
          <p:spPr bwMode="auto">
            <a:xfrm>
              <a:off x="4582020" y="3298566"/>
              <a:ext cx="0" cy="1458519"/>
            </a:xfrm>
            <a:prstGeom prst="line">
              <a:avLst/>
            </a:prstGeom>
            <a:solidFill>
              <a:srgbClr val="4F81BD"/>
            </a:solidFill>
            <a:ln w="9525" cap="flat" cmpd="sng" algn="ctr">
              <a:solidFill>
                <a:srgbClr val="1F497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a:extLst>
                <a:ext uri="{FF2B5EF4-FFF2-40B4-BE49-F238E27FC236}">
                  <a16:creationId xmlns:a16="http://schemas.microsoft.com/office/drawing/2014/main" id="{5A858918-7BA7-423E-AE74-22D132F3DDCF}"/>
                </a:ext>
              </a:extLst>
            </p:cNvPr>
            <p:cNvSpPr/>
            <p:nvPr/>
          </p:nvSpPr>
          <p:spPr bwMode="auto">
            <a:xfrm>
              <a:off x="4172463" y="2479215"/>
              <a:ext cx="819114" cy="819351"/>
            </a:xfrm>
            <a:prstGeom prst="ellipse">
              <a:avLst/>
            </a:prstGeom>
            <a:solidFill>
              <a:srgbClr val="9954CC"/>
            </a:solidFill>
            <a:ln w="9525" cap="flat" cmpd="sng" algn="ctr">
              <a:solidFill>
                <a:srgbClr val="F8F8F8"/>
              </a:solidFill>
              <a:prstDash val="solid"/>
              <a:round/>
              <a:headEnd type="none" w="med" len="med"/>
              <a:tailEnd type="none" w="med" len="med"/>
            </a:ln>
            <a:effectLst/>
          </p:spPr>
          <p:txBody>
            <a:bodyPr vert="horz" wrap="square" lIns="91438" tIns="45719" rIns="91438" bIns="45719" numCol="1" rtlCol="0" anchor="t" anchorCtr="0" compatLnSpc="1">
              <a:prstTxWarp prst="textNoShape">
                <a:avLst/>
              </a:prstTxWarp>
            </a:bodyPr>
            <a:lstStyle/>
            <a:p>
              <a:pPr marL="0" marR="0" lvl="0" indent="0" defTabSz="914379"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black"/>
                </a:solidFill>
                <a:effectLst/>
                <a:uLnTx/>
                <a:uFillTx/>
              </a:endParaRPr>
            </a:p>
          </p:txBody>
        </p:sp>
        <p:sp>
          <p:nvSpPr>
            <p:cNvPr id="22" name="TextBox 26">
              <a:extLst>
                <a:ext uri="{FF2B5EF4-FFF2-40B4-BE49-F238E27FC236}">
                  <a16:creationId xmlns:a16="http://schemas.microsoft.com/office/drawing/2014/main" id="{770E8F33-9D95-4E0D-B695-63F3A4B29F58}"/>
                </a:ext>
              </a:extLst>
            </p:cNvPr>
            <p:cNvSpPr txBox="1"/>
            <p:nvPr/>
          </p:nvSpPr>
          <p:spPr>
            <a:xfrm>
              <a:off x="1829872" y="1541604"/>
              <a:ext cx="1838961" cy="338552"/>
            </a:xfrm>
            <a:prstGeom prst="rect">
              <a:avLst/>
            </a:prstGeom>
            <a:noFill/>
          </p:spPr>
          <p:txBody>
            <a:bodyPr wrap="none" lIns="91438" tIns="45719" rIns="91438" bIns="45719"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white"/>
                  </a:solidFill>
                  <a:effectLst/>
                  <a:uLnTx/>
                  <a:uFillTx/>
                  <a:latin typeface="宋体" panose="02010600030101010101" pitchFamily="2" charset="-122"/>
                </a:rPr>
                <a:t>有现时作用的文献</a:t>
              </a:r>
            </a:p>
          </p:txBody>
        </p:sp>
        <p:sp>
          <p:nvSpPr>
            <p:cNvPr id="23" name="TextBox 27">
              <a:extLst>
                <a:ext uri="{FF2B5EF4-FFF2-40B4-BE49-F238E27FC236}">
                  <a16:creationId xmlns:a16="http://schemas.microsoft.com/office/drawing/2014/main" id="{EF5A9374-94D3-4465-9202-EAE5F0DA7A6F}"/>
                </a:ext>
              </a:extLst>
            </p:cNvPr>
            <p:cNvSpPr txBox="1"/>
            <p:nvPr/>
          </p:nvSpPr>
          <p:spPr>
            <a:xfrm>
              <a:off x="5392020" y="1531197"/>
              <a:ext cx="1632174" cy="338552"/>
            </a:xfrm>
            <a:prstGeom prst="rect">
              <a:avLst/>
            </a:prstGeom>
            <a:noFill/>
          </p:spPr>
          <p:txBody>
            <a:bodyPr wrap="none" lIns="91438" tIns="45719" rIns="91438" bIns="4571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white"/>
                  </a:solidFill>
                  <a:effectLst/>
                  <a:uLnTx/>
                  <a:uFillTx/>
                  <a:latin typeface="宋体" panose="02010600030101010101" pitchFamily="2" charset="-122"/>
                </a:rPr>
                <a:t>“档案性”文献</a:t>
              </a:r>
            </a:p>
          </p:txBody>
        </p:sp>
        <p:sp>
          <p:nvSpPr>
            <p:cNvPr id="24" name="TextBox 28">
              <a:extLst>
                <a:ext uri="{FF2B5EF4-FFF2-40B4-BE49-F238E27FC236}">
                  <a16:creationId xmlns:a16="http://schemas.microsoft.com/office/drawing/2014/main" id="{515867A0-8BCA-4263-B1B2-960E6A96DA5D}"/>
                </a:ext>
              </a:extLst>
            </p:cNvPr>
            <p:cNvSpPr txBox="1"/>
            <p:nvPr/>
          </p:nvSpPr>
          <p:spPr>
            <a:xfrm>
              <a:off x="1294644" y="2390236"/>
              <a:ext cx="2728459" cy="707884"/>
            </a:xfrm>
            <a:prstGeom prst="rect">
              <a:avLst/>
            </a:prstGeom>
            <a:noFill/>
          </p:spPr>
          <p:txBody>
            <a:bodyPr wrap="square" lIns="91438" tIns="45719" rIns="91438" bIns="4571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宋体" panose="02010600030101010101" pitchFamily="2" charset="-122"/>
                </a:rPr>
                <a:t>在其出版</a:t>
              </a:r>
              <a:r>
                <a:rPr kumimoji="0" lang="en-US" altLang="zh-CN" sz="2000" b="0" i="0" u="none" strike="noStrike" kern="0" cap="none" spc="0" normalizeH="0" baseline="0" noProof="0" dirty="0">
                  <a:ln>
                    <a:noFill/>
                  </a:ln>
                  <a:solidFill>
                    <a:prstClr val="black"/>
                  </a:solidFill>
                  <a:effectLst/>
                  <a:uLnTx/>
                  <a:uFillTx/>
                  <a:latin typeface="宋体" panose="02010600030101010101" pitchFamily="2" charset="-122"/>
                </a:rPr>
                <a:t>5</a:t>
              </a:r>
              <a:r>
                <a:rPr kumimoji="0" lang="zh-CN" altLang="en-US" sz="2000" b="0" i="0" u="none" strike="noStrike" kern="0" cap="none" spc="0" normalizeH="0" baseline="0" noProof="0" dirty="0">
                  <a:ln>
                    <a:noFill/>
                  </a:ln>
                  <a:solidFill>
                    <a:prstClr val="black"/>
                  </a:solidFill>
                  <a:effectLst/>
                  <a:uLnTx/>
                  <a:uFillTx/>
                  <a:latin typeface="宋体" panose="02010600030101010101" pitchFamily="2" charset="-122"/>
                </a:rPr>
                <a:t>年内被引用的文献</a:t>
              </a:r>
              <a:endParaRPr kumimoji="0" lang="zh-CN" altLang="en-US" sz="2000" b="0" i="0" u="none" strike="noStrike" kern="0" cap="none" spc="0" normalizeH="0" baseline="0" noProof="0" dirty="0">
                <a:ln>
                  <a:noFill/>
                </a:ln>
                <a:solidFill>
                  <a:srgbClr val="58267E"/>
                </a:solidFill>
                <a:effectLst/>
                <a:uLnTx/>
                <a:uFillTx/>
                <a:latin typeface="宋体" panose="02010600030101010101" pitchFamily="2" charset="-122"/>
              </a:endParaRPr>
            </a:p>
          </p:txBody>
        </p:sp>
        <p:sp>
          <p:nvSpPr>
            <p:cNvPr id="25" name="TextBox 29">
              <a:extLst>
                <a:ext uri="{FF2B5EF4-FFF2-40B4-BE49-F238E27FC236}">
                  <a16:creationId xmlns:a16="http://schemas.microsoft.com/office/drawing/2014/main" id="{57A211E1-7DC6-4A5E-A1E7-8C4222A38FA6}"/>
                </a:ext>
              </a:extLst>
            </p:cNvPr>
            <p:cNvSpPr txBox="1"/>
            <p:nvPr/>
          </p:nvSpPr>
          <p:spPr>
            <a:xfrm>
              <a:off x="5167434" y="2264413"/>
              <a:ext cx="3265306" cy="1938990"/>
            </a:xfrm>
            <a:prstGeom prst="rect">
              <a:avLst/>
            </a:prstGeom>
            <a:noFill/>
          </p:spPr>
          <p:txBody>
            <a:bodyPr wrap="square" lIns="91438" tIns="45719" rIns="91438" bIns="4571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rPr>
                <a:t>出版</a:t>
              </a:r>
              <a:r>
                <a:rPr kumimoji="0" lang="en-US" altLang="zh-CN" sz="2000" b="0" i="0" u="none" strike="noStrike" kern="0" cap="none" spc="0" normalizeH="0" baseline="0" noProof="0" dirty="0">
                  <a:ln>
                    <a:noFill/>
                  </a:ln>
                  <a:solidFill>
                    <a:prstClr val="black"/>
                  </a:solidFill>
                  <a:effectLst/>
                  <a:uLnTx/>
                  <a:uFillTx/>
                </a:rPr>
                <a:t>5</a:t>
              </a:r>
              <a:r>
                <a:rPr kumimoji="0" lang="zh-CN" altLang="en-US" sz="2000" b="0" i="0" u="none" strike="noStrike" kern="0" cap="none" spc="0" normalizeH="0" baseline="0" noProof="0" dirty="0">
                  <a:ln>
                    <a:noFill/>
                  </a:ln>
                  <a:solidFill>
                    <a:prstClr val="black"/>
                  </a:solidFill>
                  <a:effectLst/>
                  <a:uLnTx/>
                  <a:uFillTx/>
                </a:rPr>
                <a:t>年后仍被引用的文献</a:t>
              </a:r>
              <a:endParaRPr kumimoji="0" lang="en-US" altLang="zh-CN" sz="20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rPr>
                <a:t>出版</a:t>
              </a:r>
              <a:r>
                <a:rPr kumimoji="0" lang="en-US" altLang="zh-CN" sz="2000" b="0" i="0" u="none" strike="noStrike" kern="0" cap="none" spc="0" normalizeH="0" baseline="0" noProof="0" dirty="0">
                  <a:ln>
                    <a:noFill/>
                  </a:ln>
                  <a:solidFill>
                    <a:prstClr val="black"/>
                  </a:solidFill>
                  <a:effectLst/>
                  <a:uLnTx/>
                  <a:uFillTx/>
                </a:rPr>
                <a:t>5</a:t>
              </a:r>
              <a:r>
                <a:rPr kumimoji="0" lang="zh-CN" altLang="en-US" sz="2000" b="0" i="0" u="none" strike="noStrike" kern="0" cap="none" spc="0" normalizeH="0" baseline="0" noProof="0" dirty="0">
                  <a:ln>
                    <a:noFill/>
                  </a:ln>
                  <a:solidFill>
                    <a:prstClr val="black"/>
                  </a:solidFill>
                  <a:effectLst/>
                  <a:uLnTx/>
                  <a:uFillTx/>
                </a:rPr>
                <a:t>年后仍被引用，说明“有现时作用”的文献已转变成“档案性”文献了。</a:t>
              </a:r>
              <a:endParaRPr kumimoji="0" lang="en-US" altLang="zh-CN" sz="20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rPr>
                <a:t>档案性文献数量多寡，是受学科自身性质决定的。</a:t>
              </a:r>
              <a:endParaRPr kumimoji="0" lang="en-US" altLang="zh-CN" sz="2000" b="0" i="0" u="none" strike="noStrike" kern="0" cap="none" spc="0" normalizeH="0" baseline="0" noProof="0" dirty="0">
                <a:ln>
                  <a:noFill/>
                </a:ln>
                <a:solidFill>
                  <a:prstClr val="black"/>
                </a:solidFill>
                <a:effectLst/>
                <a:uLnTx/>
                <a:uFillTx/>
              </a:endParaRPr>
            </a:p>
          </p:txBody>
        </p:sp>
        <p:sp>
          <p:nvSpPr>
            <p:cNvPr id="26" name="TextBox 38">
              <a:extLst>
                <a:ext uri="{FF2B5EF4-FFF2-40B4-BE49-F238E27FC236}">
                  <a16:creationId xmlns:a16="http://schemas.microsoft.com/office/drawing/2014/main" id="{75FC6E95-ACEB-4B52-8768-EB7C74F5DB9D}"/>
                </a:ext>
              </a:extLst>
            </p:cNvPr>
            <p:cNvSpPr txBox="1"/>
            <p:nvPr/>
          </p:nvSpPr>
          <p:spPr>
            <a:xfrm>
              <a:off x="4332113" y="2665019"/>
              <a:ext cx="499030" cy="462455"/>
            </a:xfrm>
            <a:prstGeom prst="rect">
              <a:avLst/>
            </a:prstGeom>
            <a:noFill/>
          </p:spPr>
          <p:txBody>
            <a:bodyPr wrap="none" lIns="91438" tIns="45719" rIns="91438" bIns="4571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F8F8F8"/>
                  </a:solidFill>
                  <a:effectLst/>
                  <a:uLnTx/>
                  <a:uFillTx/>
                </a:rPr>
                <a:t>VS</a:t>
              </a:r>
              <a:endParaRPr kumimoji="0" lang="zh-CN" altLang="en-US" sz="2400" b="0" i="0" u="none" strike="noStrike" kern="0" cap="none" spc="0" normalizeH="0" baseline="0" noProof="0" dirty="0">
                <a:ln>
                  <a:noFill/>
                </a:ln>
                <a:solidFill>
                  <a:srgbClr val="F8F8F8"/>
                </a:solidFill>
                <a:effectLst/>
                <a:uLnTx/>
                <a:uFillTx/>
              </a:endParaRPr>
            </a:p>
          </p:txBody>
        </p:sp>
      </p:grpSp>
    </p:spTree>
    <p:extLst>
      <p:ext uri="{BB962C8B-B14F-4D97-AF65-F5344CB8AC3E}">
        <p14:creationId xmlns:p14="http://schemas.microsoft.com/office/powerpoint/2010/main" val="2862728361"/>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23</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9" name="矩形 8">
            <a:extLst>
              <a:ext uri="{FF2B5EF4-FFF2-40B4-BE49-F238E27FC236}">
                <a16:creationId xmlns:a16="http://schemas.microsoft.com/office/drawing/2014/main" id="{206CCD6B-BB81-46C3-A97A-8EB2F3EF2726}"/>
              </a:ext>
            </a:extLst>
          </p:cNvPr>
          <p:cNvSpPr/>
          <p:nvPr/>
        </p:nvSpPr>
        <p:spPr>
          <a:xfrm>
            <a:off x="858308" y="275111"/>
            <a:ext cx="1763942" cy="392413"/>
          </a:xfrm>
          <a:prstGeom prst="rect">
            <a:avLst/>
          </a:prstGeom>
        </p:spPr>
        <p:txBody>
          <a:bodyPr wrap="none" lIns="68579" tIns="34289" rIns="68579" bIns="34289">
            <a:spAutoFit/>
          </a:bodyPr>
          <a:lstStyle/>
          <a:p>
            <a:pPr algn="l" defTabSz="685800">
              <a:defRPr/>
            </a:pPr>
            <a:r>
              <a:rPr lang="en-US" altLang="zh-CN" sz="2100" b="1" dirty="0" err="1">
                <a:solidFill>
                  <a:prstClr val="black"/>
                </a:solidFill>
                <a:latin typeface="黑体" panose="02010609060101010101" pitchFamily="49" charset="-122"/>
                <a:ea typeface="黑体" panose="02010609060101010101" pitchFamily="49" charset="-122"/>
                <a:sym typeface="+mn-ea"/>
              </a:rPr>
              <a:t>信息老化规律</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27" name="内容占位符 2">
            <a:extLst>
              <a:ext uri="{FF2B5EF4-FFF2-40B4-BE49-F238E27FC236}">
                <a16:creationId xmlns:a16="http://schemas.microsoft.com/office/drawing/2014/main" id="{4B5DA379-F363-4342-8629-1BE5A0884DBC}"/>
              </a:ext>
            </a:extLst>
          </p:cNvPr>
          <p:cNvSpPr txBox="1">
            <a:spLocks/>
          </p:cNvSpPr>
          <p:nvPr/>
        </p:nvSpPr>
        <p:spPr>
          <a:xfrm>
            <a:off x="494867" y="911061"/>
            <a:ext cx="8388672" cy="34608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
                <a:srgbClr val="58267E"/>
              </a:buClr>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普赖斯指数的数值范围大概是这样划分：</a:t>
            </a:r>
            <a:endParaRPr kumimoji="0" lang="en-US" altLang="zh-CN"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
                <a:srgbClr val="58267E"/>
              </a:buClr>
              <a:buSzTx/>
              <a:buFont typeface="Wingdings" panose="05000000000000000000" pitchFamily="2" charset="2"/>
              <a:buChar char="l"/>
              <a:tabLst/>
              <a:defRPr/>
            </a:pPr>
            <a:endParaRPr kumimoji="0" lang="en-US" altLang="zh-CN"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endParaRPr>
          </a:p>
          <a:p>
            <a:pPr marL="342900" marR="0" lvl="0" indent="-342900" algn="l" defTabSz="914400" rtl="0" eaLnBrk="1" fontAlgn="auto" latinLnBrk="0" hangingPunct="1">
              <a:lnSpc>
                <a:spcPct val="150000"/>
              </a:lnSpc>
              <a:spcBef>
                <a:spcPct val="20000"/>
              </a:spcBef>
              <a:spcAft>
                <a:spcPts val="0"/>
              </a:spcAft>
              <a:buClr>
                <a:srgbClr val="58267E"/>
              </a:buClr>
              <a:buSzTx/>
              <a:buFont typeface="Wingdings" panose="05000000000000000000" pitchFamily="2" charset="2"/>
              <a:buChar char="Ø"/>
              <a:tabLst/>
              <a:defRPr/>
            </a:pPr>
            <a:r>
              <a:rPr kumimoji="0" lang="en-US" altLang="zh-CN"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22%-39%</a:t>
            </a:r>
            <a:r>
              <a:rPr kumimoji="0" lang="zh-CN" altLang="en-US"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为档案性文献区间</a:t>
            </a:r>
            <a:endParaRPr kumimoji="0" lang="en-US" altLang="zh-CN"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150000"/>
              </a:lnSpc>
              <a:spcBef>
                <a:spcPct val="20000"/>
              </a:spcBef>
              <a:spcAft>
                <a:spcPts val="0"/>
              </a:spcAft>
              <a:buClr>
                <a:srgbClr val="58267E"/>
              </a:buClr>
              <a:buSzTx/>
              <a:buFont typeface="Wingdings" panose="05000000000000000000" pitchFamily="2" charset="2"/>
              <a:buChar char="Ø"/>
              <a:tabLst/>
              <a:defRPr/>
            </a:pPr>
            <a:r>
              <a:rPr kumimoji="0" lang="en-US" altLang="zh-CN"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75%-80%</a:t>
            </a:r>
            <a:r>
              <a:rPr kumimoji="0" lang="zh-CN" altLang="en-US"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为有现时性作用的文献区间。</a:t>
            </a:r>
            <a:endParaRPr kumimoji="0" lang="en-US" altLang="zh-CN"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150000"/>
              </a:lnSpc>
              <a:spcBef>
                <a:spcPct val="20000"/>
              </a:spcBef>
              <a:spcAft>
                <a:spcPts val="0"/>
              </a:spcAft>
              <a:buClr>
                <a:srgbClr val="58267E"/>
              </a:buClr>
              <a:buSzTx/>
              <a:buFont typeface="Wingdings" panose="05000000000000000000" pitchFamily="2" charset="2"/>
              <a:buChar char="Ø"/>
              <a:tabLst/>
              <a:defRPr/>
            </a:pPr>
            <a:r>
              <a:rPr kumimoji="0" lang="zh-CN" altLang="en-US"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一般而言，物理和生物化学方面的期刊的指数为</a:t>
            </a:r>
            <a:r>
              <a:rPr kumimoji="0" lang="en-US" altLang="zh-CN"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60%-70%</a:t>
            </a:r>
            <a:r>
              <a:rPr kumimoji="0" lang="zh-CN" altLang="en-US"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x</a:t>
            </a:r>
            <a:r>
              <a:rPr kumimoji="0" lang="zh-CN" altLang="en-US"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射线学和放射学为</a:t>
            </a:r>
            <a:r>
              <a:rPr kumimoji="0" lang="en-US" altLang="zh-CN"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55%-60%</a:t>
            </a:r>
            <a:r>
              <a:rPr kumimoji="0" lang="zh-CN" altLang="en-US"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，社会科学为</a:t>
            </a:r>
            <a:r>
              <a:rPr kumimoji="0" lang="en-US" altLang="zh-CN"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40%-45%</a:t>
            </a:r>
            <a:r>
              <a:rPr kumimoji="0" lang="zh-CN" altLang="en-US"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，植物学</a:t>
            </a:r>
            <a:r>
              <a:rPr kumimoji="0" lang="en-US" altLang="zh-CN"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20%</a:t>
            </a:r>
            <a:r>
              <a:rPr kumimoji="0" lang="zh-CN" altLang="en-US"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左右，语言学和历史学少于</a:t>
            </a:r>
            <a:r>
              <a:rPr kumimoji="0" lang="en-US" altLang="zh-CN"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10%</a:t>
            </a:r>
            <a:r>
              <a:rPr kumimoji="0" lang="zh-CN" altLang="en-US"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a:t>
            </a:r>
          </a:p>
        </p:txBody>
      </p:sp>
    </p:spTree>
    <p:extLst>
      <p:ext uri="{BB962C8B-B14F-4D97-AF65-F5344CB8AC3E}">
        <p14:creationId xmlns:p14="http://schemas.microsoft.com/office/powerpoint/2010/main" val="2440652860"/>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24</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9" name="矩形 8">
            <a:extLst>
              <a:ext uri="{FF2B5EF4-FFF2-40B4-BE49-F238E27FC236}">
                <a16:creationId xmlns:a16="http://schemas.microsoft.com/office/drawing/2014/main" id="{206CCD6B-BB81-46C3-A97A-8EB2F3EF2726}"/>
              </a:ext>
            </a:extLst>
          </p:cNvPr>
          <p:cNvSpPr/>
          <p:nvPr/>
        </p:nvSpPr>
        <p:spPr>
          <a:xfrm>
            <a:off x="858308" y="275111"/>
            <a:ext cx="1763942" cy="392413"/>
          </a:xfrm>
          <a:prstGeom prst="rect">
            <a:avLst/>
          </a:prstGeom>
        </p:spPr>
        <p:txBody>
          <a:bodyPr wrap="none" lIns="68579" tIns="34289" rIns="68579" bIns="34289">
            <a:spAutoFit/>
          </a:bodyPr>
          <a:lstStyle/>
          <a:p>
            <a:pPr algn="l" defTabSz="685800">
              <a:defRPr/>
            </a:pPr>
            <a:r>
              <a:rPr lang="en-US" altLang="zh-CN" sz="2100" b="1" dirty="0" err="1">
                <a:solidFill>
                  <a:prstClr val="black"/>
                </a:solidFill>
                <a:latin typeface="黑体" panose="02010609060101010101" pitchFamily="49" charset="-122"/>
                <a:ea typeface="黑体" panose="02010609060101010101" pitchFamily="49" charset="-122"/>
                <a:sym typeface="+mn-ea"/>
              </a:rPr>
              <a:t>信息老化规律</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8" name="Rectangle 2">
            <a:extLst>
              <a:ext uri="{FF2B5EF4-FFF2-40B4-BE49-F238E27FC236}">
                <a16:creationId xmlns:a16="http://schemas.microsoft.com/office/drawing/2014/main" id="{A6863975-3BAB-4696-8967-F3ABE1E2F75A}"/>
              </a:ext>
            </a:extLst>
          </p:cNvPr>
          <p:cNvSpPr txBox="1">
            <a:spLocks noRot="1" noChangeArrowheads="1"/>
          </p:cNvSpPr>
          <p:nvPr/>
        </p:nvSpPr>
        <p:spPr>
          <a:xfrm>
            <a:off x="474359" y="769109"/>
            <a:ext cx="5969849" cy="5829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marR="0" lvl="0" indent="-457200" algn="l" defTabSz="914400" rtl="0" eaLnBrk="1" fontAlgn="auto" latinLnBrk="0" hangingPunct="1">
              <a:lnSpc>
                <a:spcPct val="100000"/>
              </a:lnSpc>
              <a:spcBef>
                <a:spcPct val="0"/>
              </a:spcBef>
              <a:spcAft>
                <a:spcPts val="0"/>
              </a:spcAft>
              <a:buClr>
                <a:srgbClr val="58267E"/>
              </a:buClr>
              <a:buSzTx/>
              <a:buFont typeface="Wingdings" panose="05000000000000000000" pitchFamily="2" charset="2"/>
              <a:buChar char="n"/>
              <a:tabLst/>
              <a:defRPr/>
            </a:pPr>
            <a:r>
              <a:rPr kumimoji="0" lang="zh-CN" altLang="en-US" sz="2000" b="1" i="0" u="none" strike="noStrike" kern="120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普赖斯指数与半衰期比较</a:t>
            </a:r>
            <a:endParaRPr kumimoji="0" lang="zh-CN" altLang="en-US" sz="20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A131E911-8168-4529-A664-9E1E7902C996}"/>
              </a:ext>
            </a:extLst>
          </p:cNvPr>
          <p:cNvGrpSpPr/>
          <p:nvPr/>
        </p:nvGrpSpPr>
        <p:grpSpPr>
          <a:xfrm>
            <a:off x="776085" y="1347614"/>
            <a:ext cx="7900231" cy="3209968"/>
            <a:chOff x="704217" y="1080397"/>
            <a:chExt cx="7900231" cy="3238301"/>
          </a:xfrm>
        </p:grpSpPr>
        <p:sp>
          <p:nvSpPr>
            <p:cNvPr id="13" name="圆角矩形 5">
              <a:extLst>
                <a:ext uri="{FF2B5EF4-FFF2-40B4-BE49-F238E27FC236}">
                  <a16:creationId xmlns:a16="http://schemas.microsoft.com/office/drawing/2014/main" id="{D29906DD-5623-4531-9684-FDAEB7B9405C}"/>
                </a:ext>
              </a:extLst>
            </p:cNvPr>
            <p:cNvSpPr/>
            <p:nvPr/>
          </p:nvSpPr>
          <p:spPr>
            <a:xfrm>
              <a:off x="704217" y="2212281"/>
              <a:ext cx="2448272" cy="2106417"/>
            </a:xfrm>
            <a:prstGeom prst="roundRect">
              <a:avLst>
                <a:gd name="adj" fmla="val 9450"/>
              </a:avLst>
            </a:prstGeom>
            <a:no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5" name="组合 14">
              <a:extLst>
                <a:ext uri="{FF2B5EF4-FFF2-40B4-BE49-F238E27FC236}">
                  <a16:creationId xmlns:a16="http://schemas.microsoft.com/office/drawing/2014/main" id="{0592B07C-7C32-4552-B4FD-BE9CE89BE7BE}"/>
                </a:ext>
              </a:extLst>
            </p:cNvPr>
            <p:cNvGrpSpPr/>
            <p:nvPr/>
          </p:nvGrpSpPr>
          <p:grpSpPr>
            <a:xfrm>
              <a:off x="1183983" y="1080397"/>
              <a:ext cx="1447442" cy="1447442"/>
              <a:chOff x="304800" y="673100"/>
              <a:chExt cx="4000500" cy="4000500"/>
            </a:xfrm>
            <a:effectLst>
              <a:outerShdw blurRad="444500" dist="254000" dir="8100000" algn="tr" rotWithShape="0">
                <a:prstClr val="black">
                  <a:alpha val="50000"/>
                </a:prstClr>
              </a:outerShdw>
            </a:effectLst>
          </p:grpSpPr>
          <p:sp>
            <p:nvSpPr>
              <p:cNvPr id="34" name="同心圆 24">
                <a:extLst>
                  <a:ext uri="{FF2B5EF4-FFF2-40B4-BE49-F238E27FC236}">
                    <a16:creationId xmlns:a16="http://schemas.microsoft.com/office/drawing/2014/main" id="{D207A18C-EF64-4150-B24B-295D7C5323A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5" name="椭圆 34">
                <a:extLst>
                  <a:ext uri="{FF2B5EF4-FFF2-40B4-BE49-F238E27FC236}">
                    <a16:creationId xmlns:a16="http://schemas.microsoft.com/office/drawing/2014/main" id="{7CD8905A-859E-4A18-AFDF-F35DED5F1B59}"/>
                  </a:ext>
                </a:extLst>
              </p:cNvPr>
              <p:cNvSpPr/>
              <p:nvPr/>
            </p:nvSpPr>
            <p:spPr>
              <a:xfrm>
                <a:off x="392113" y="760411"/>
                <a:ext cx="3825875"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6" name="椭圆 15">
              <a:extLst>
                <a:ext uri="{FF2B5EF4-FFF2-40B4-BE49-F238E27FC236}">
                  <a16:creationId xmlns:a16="http://schemas.microsoft.com/office/drawing/2014/main" id="{1F886E63-D1C4-4868-BDFE-57EE09901FE6}"/>
                </a:ext>
              </a:extLst>
            </p:cNvPr>
            <p:cNvSpPr/>
            <p:nvPr/>
          </p:nvSpPr>
          <p:spPr>
            <a:xfrm>
              <a:off x="2288070" y="2025625"/>
              <a:ext cx="373310" cy="373310"/>
            </a:xfrm>
            <a:prstGeom prst="ellipse">
              <a:avLst/>
            </a:prstGeom>
            <a:solidFill>
              <a:srgbClr val="7030A0"/>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1</a:t>
              </a:r>
              <a:endPar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7" name="矩形 16">
              <a:extLst>
                <a:ext uri="{FF2B5EF4-FFF2-40B4-BE49-F238E27FC236}">
                  <a16:creationId xmlns:a16="http://schemas.microsoft.com/office/drawing/2014/main" id="{7D16FC5F-4B87-40D0-964C-2743576EAC9B}"/>
                </a:ext>
              </a:extLst>
            </p:cNvPr>
            <p:cNvSpPr/>
            <p:nvPr/>
          </p:nvSpPr>
          <p:spPr>
            <a:xfrm>
              <a:off x="1366729" y="1601897"/>
              <a:ext cx="1005403"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微软雅黑"/>
                  <a:ea typeface="微软雅黑"/>
                </a:rPr>
                <a:t>功能相同</a:t>
              </a:r>
            </a:p>
          </p:txBody>
        </p:sp>
        <p:sp>
          <p:nvSpPr>
            <p:cNvPr id="18" name="圆角矩形 9">
              <a:extLst>
                <a:ext uri="{FF2B5EF4-FFF2-40B4-BE49-F238E27FC236}">
                  <a16:creationId xmlns:a16="http://schemas.microsoft.com/office/drawing/2014/main" id="{665D432E-193E-4397-8607-6EB79C2B4297}"/>
                </a:ext>
              </a:extLst>
            </p:cNvPr>
            <p:cNvSpPr/>
            <p:nvPr/>
          </p:nvSpPr>
          <p:spPr>
            <a:xfrm>
              <a:off x="3422037" y="2212280"/>
              <a:ext cx="2448272" cy="2106417"/>
            </a:xfrm>
            <a:prstGeom prst="roundRect">
              <a:avLst>
                <a:gd name="adj" fmla="val 7846"/>
              </a:avLst>
            </a:prstGeom>
            <a:no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圆角矩形 10">
              <a:extLst>
                <a:ext uri="{FF2B5EF4-FFF2-40B4-BE49-F238E27FC236}">
                  <a16:creationId xmlns:a16="http://schemas.microsoft.com/office/drawing/2014/main" id="{F012FDFC-F69C-4463-9700-82C839ED9D92}"/>
                </a:ext>
              </a:extLst>
            </p:cNvPr>
            <p:cNvSpPr/>
            <p:nvPr/>
          </p:nvSpPr>
          <p:spPr>
            <a:xfrm>
              <a:off x="6156176" y="2212279"/>
              <a:ext cx="2448272" cy="2106417"/>
            </a:xfrm>
            <a:prstGeom prst="roundRect">
              <a:avLst>
                <a:gd name="adj" fmla="val 7445"/>
              </a:avLst>
            </a:prstGeom>
            <a:no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0" name="组合 19">
              <a:extLst>
                <a:ext uri="{FF2B5EF4-FFF2-40B4-BE49-F238E27FC236}">
                  <a16:creationId xmlns:a16="http://schemas.microsoft.com/office/drawing/2014/main" id="{29A0F459-E529-47CC-8A14-CFBF74874248}"/>
                </a:ext>
              </a:extLst>
            </p:cNvPr>
            <p:cNvGrpSpPr/>
            <p:nvPr/>
          </p:nvGrpSpPr>
          <p:grpSpPr>
            <a:xfrm>
              <a:off x="3922452" y="1124308"/>
              <a:ext cx="1447442" cy="1447442"/>
              <a:chOff x="304800" y="673100"/>
              <a:chExt cx="4000500" cy="4000500"/>
            </a:xfrm>
            <a:effectLst>
              <a:outerShdw blurRad="444500" dist="254000" dir="8100000" algn="tr" rotWithShape="0">
                <a:prstClr val="black">
                  <a:alpha val="50000"/>
                </a:prstClr>
              </a:outerShdw>
            </a:effectLst>
          </p:grpSpPr>
          <p:sp>
            <p:nvSpPr>
              <p:cNvPr id="32" name="同心圆 22">
                <a:extLst>
                  <a:ext uri="{FF2B5EF4-FFF2-40B4-BE49-F238E27FC236}">
                    <a16:creationId xmlns:a16="http://schemas.microsoft.com/office/drawing/2014/main" id="{07147CA9-7BC2-438B-B820-F71AEB3F998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椭圆 32">
                <a:extLst>
                  <a:ext uri="{FF2B5EF4-FFF2-40B4-BE49-F238E27FC236}">
                    <a16:creationId xmlns:a16="http://schemas.microsoft.com/office/drawing/2014/main" id="{FB6A52DF-086B-48F3-B77D-88C5209F575A}"/>
                  </a:ext>
                </a:extLst>
              </p:cNvPr>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1" name="组合 20">
              <a:extLst>
                <a:ext uri="{FF2B5EF4-FFF2-40B4-BE49-F238E27FC236}">
                  <a16:creationId xmlns:a16="http://schemas.microsoft.com/office/drawing/2014/main" id="{4E4ADF7D-E5E8-4613-8A54-E62EC2262E89}"/>
                </a:ext>
              </a:extLst>
            </p:cNvPr>
            <p:cNvGrpSpPr/>
            <p:nvPr/>
          </p:nvGrpSpPr>
          <p:grpSpPr>
            <a:xfrm>
              <a:off x="6656591" y="1080397"/>
              <a:ext cx="1447442" cy="1447442"/>
              <a:chOff x="304800" y="673100"/>
              <a:chExt cx="4000500" cy="4000500"/>
            </a:xfrm>
            <a:effectLst>
              <a:outerShdw blurRad="444500" dist="254000" dir="8100000" algn="tr" rotWithShape="0">
                <a:prstClr val="black">
                  <a:alpha val="50000"/>
                </a:prstClr>
              </a:outerShdw>
            </a:effectLst>
          </p:grpSpPr>
          <p:sp>
            <p:nvSpPr>
              <p:cNvPr id="30" name="同心圆 20">
                <a:extLst>
                  <a:ext uri="{FF2B5EF4-FFF2-40B4-BE49-F238E27FC236}">
                    <a16:creationId xmlns:a16="http://schemas.microsoft.com/office/drawing/2014/main" id="{CBA618A1-87B4-407F-AFAC-43AED065BC23}"/>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椭圆 30">
                <a:extLst>
                  <a:ext uri="{FF2B5EF4-FFF2-40B4-BE49-F238E27FC236}">
                    <a16:creationId xmlns:a16="http://schemas.microsoft.com/office/drawing/2014/main" id="{B6F21B12-D323-4C9B-A2BE-A0A568AE2894}"/>
                  </a:ext>
                </a:extLst>
              </p:cNvPr>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2" name="椭圆 21">
              <a:extLst>
                <a:ext uri="{FF2B5EF4-FFF2-40B4-BE49-F238E27FC236}">
                  <a16:creationId xmlns:a16="http://schemas.microsoft.com/office/drawing/2014/main" id="{8D30750D-E25F-4ACC-B443-2B2A8D54A47B}"/>
                </a:ext>
              </a:extLst>
            </p:cNvPr>
            <p:cNvSpPr/>
            <p:nvPr/>
          </p:nvSpPr>
          <p:spPr>
            <a:xfrm>
              <a:off x="5079697" y="2025625"/>
              <a:ext cx="373310" cy="373310"/>
            </a:xfrm>
            <a:prstGeom prst="ellipse">
              <a:avLst/>
            </a:prstGeom>
            <a:solidFill>
              <a:srgbClr val="7030A0"/>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2</a:t>
              </a:r>
              <a:endPar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3" name="椭圆 22">
              <a:extLst>
                <a:ext uri="{FF2B5EF4-FFF2-40B4-BE49-F238E27FC236}">
                  <a16:creationId xmlns:a16="http://schemas.microsoft.com/office/drawing/2014/main" id="{0C80DCBE-E5F8-4F10-ACDD-64C468007B34}"/>
                </a:ext>
              </a:extLst>
            </p:cNvPr>
            <p:cNvSpPr/>
            <p:nvPr/>
          </p:nvSpPr>
          <p:spPr>
            <a:xfrm>
              <a:off x="7816001" y="2025625"/>
              <a:ext cx="373310" cy="373310"/>
            </a:xfrm>
            <a:prstGeom prst="ellipse">
              <a:avLst/>
            </a:prstGeom>
            <a:solidFill>
              <a:srgbClr val="7030A0"/>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3</a:t>
              </a:r>
              <a:endPar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4" name="矩形 23">
              <a:extLst>
                <a:ext uri="{FF2B5EF4-FFF2-40B4-BE49-F238E27FC236}">
                  <a16:creationId xmlns:a16="http://schemas.microsoft.com/office/drawing/2014/main" id="{63E246F1-867C-4CA8-B325-6AD77B7A22B6}"/>
                </a:ext>
              </a:extLst>
            </p:cNvPr>
            <p:cNvSpPr/>
            <p:nvPr/>
          </p:nvSpPr>
          <p:spPr>
            <a:xfrm>
              <a:off x="4055721" y="1537820"/>
              <a:ext cx="1210588"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微软雅黑"/>
                  <a:ea typeface="微软雅黑"/>
                </a:rPr>
                <a:t>数值上正好</a:t>
              </a:r>
              <a:endParaRPr kumimoji="0" lang="en-US" altLang="zh-CN" sz="1600" b="0" i="0" u="none" strike="noStrike" kern="0" cap="none" spc="0" normalizeH="0" baseline="0" noProof="0" dirty="0">
                <a:ln>
                  <a:noFill/>
                </a:ln>
                <a:solidFill>
                  <a:prstClr val="black"/>
                </a:solidFill>
                <a:effectLst/>
                <a:uLnTx/>
                <a:uFillTx/>
                <a:latin typeface="微软雅黑"/>
                <a:ea typeface="微软雅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微软雅黑"/>
                  <a:ea typeface="微软雅黑"/>
                </a:rPr>
                <a:t>相反</a:t>
              </a:r>
            </a:p>
          </p:txBody>
        </p:sp>
        <p:sp>
          <p:nvSpPr>
            <p:cNvPr id="25" name="矩形 24">
              <a:extLst>
                <a:ext uri="{FF2B5EF4-FFF2-40B4-BE49-F238E27FC236}">
                  <a16:creationId xmlns:a16="http://schemas.microsoft.com/office/drawing/2014/main" id="{E73C25A0-BE85-439D-9904-C8C83356887A}"/>
                </a:ext>
              </a:extLst>
            </p:cNvPr>
            <p:cNvSpPr/>
            <p:nvPr/>
          </p:nvSpPr>
          <p:spPr>
            <a:xfrm>
              <a:off x="6826314" y="1626354"/>
              <a:ext cx="800219"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微软雅黑"/>
                  <a:ea typeface="微软雅黑"/>
                </a:rPr>
                <a:t>适用面</a:t>
              </a:r>
            </a:p>
          </p:txBody>
        </p:sp>
        <p:sp>
          <p:nvSpPr>
            <p:cNvPr id="26" name="TextBox 20">
              <a:extLst>
                <a:ext uri="{FF2B5EF4-FFF2-40B4-BE49-F238E27FC236}">
                  <a16:creationId xmlns:a16="http://schemas.microsoft.com/office/drawing/2014/main" id="{30E68077-32BE-4082-8BC6-815D34ADDC91}"/>
                </a:ext>
              </a:extLst>
            </p:cNvPr>
            <p:cNvSpPr txBox="1"/>
            <p:nvPr/>
          </p:nvSpPr>
          <p:spPr>
            <a:xfrm>
              <a:off x="751338" y="3064193"/>
              <a:ext cx="2384832" cy="683085"/>
            </a:xfrm>
            <a:prstGeom prst="rect">
              <a:avLst/>
            </a:prstGeom>
            <a:noFill/>
          </p:spPr>
          <p:txBody>
            <a:bodyPr wrap="square" lIns="0" tIns="0" rIns="0" bIns="0" rtlCol="0">
              <a:spAutoFit/>
            </a:bodyPr>
            <a:lstStyle/>
            <a:p>
              <a:pPr marL="457200" marR="0" lvl="1" indent="0" defTabSz="914400" eaLnBrk="1" fontAlgn="auto" latinLnBrk="0" hangingPunct="1">
                <a:lnSpc>
                  <a:spcPct val="100000"/>
                </a:lnSpc>
                <a:spcBef>
                  <a:spcPts val="0"/>
                </a:spcBef>
                <a:spcAft>
                  <a:spcPts val="0"/>
                </a:spcAft>
                <a:buClr>
                  <a:srgbClr val="58267E"/>
                </a:buClr>
                <a:buSzTx/>
                <a:buFontTx/>
                <a:buNone/>
                <a:tabLst/>
                <a:defRPr/>
              </a:pPr>
              <a:r>
                <a:rPr kumimoji="0" lang="zh-CN" altLang="en-US" sz="1400" b="0" i="0" u="none" strike="noStrike" kern="0" cap="none" spc="0" normalizeH="0" baseline="0" noProof="0" dirty="0">
                  <a:ln>
                    <a:noFill/>
                  </a:ln>
                  <a:solidFill>
                    <a:prstClr val="black"/>
                  </a:solidFill>
                  <a:effectLst/>
                  <a:uLnTx/>
                  <a:uFillTx/>
                  <a:latin typeface="宋体" panose="02010600030101010101" pitchFamily="2" charset="-122"/>
                </a:rPr>
                <a:t>它们都是从文献被利用的角度出发来反映文献老化的情况</a:t>
              </a:r>
              <a:r>
                <a:rPr kumimoji="0" lang="zh-CN" altLang="en-US" sz="1600" b="0" i="0" u="none" strike="noStrike" kern="0" cap="none" spc="0" normalizeH="0" baseline="0" noProof="0" dirty="0">
                  <a:ln>
                    <a:noFill/>
                  </a:ln>
                  <a:solidFill>
                    <a:prstClr val="black"/>
                  </a:solidFill>
                  <a:effectLst/>
                  <a:uLnTx/>
                  <a:uFillTx/>
                  <a:latin typeface="宋体" panose="02010600030101010101" pitchFamily="2" charset="-122"/>
                </a:rPr>
                <a:t>。</a:t>
              </a:r>
              <a:endParaRPr kumimoji="0" lang="zh-CN" altLang="en-US" sz="1600" b="0" i="0" u="none" strike="noStrike" kern="0" cap="none" spc="0" normalizeH="0" baseline="0" noProof="0" dirty="0">
                <a:ln>
                  <a:noFill/>
                </a:ln>
                <a:solidFill>
                  <a:srgbClr val="000000"/>
                </a:solidFill>
                <a:effectLst/>
                <a:uLnTx/>
                <a:uFillTx/>
                <a:latin typeface="宋体" panose="02010600030101010101" pitchFamily="2" charset="-122"/>
              </a:endParaRPr>
            </a:p>
          </p:txBody>
        </p:sp>
        <p:sp>
          <p:nvSpPr>
            <p:cNvPr id="28" name="TextBox 21">
              <a:extLst>
                <a:ext uri="{FF2B5EF4-FFF2-40B4-BE49-F238E27FC236}">
                  <a16:creationId xmlns:a16="http://schemas.microsoft.com/office/drawing/2014/main" id="{AFD55DBF-D266-4D7E-A0A7-DEA3DE137A52}"/>
                </a:ext>
              </a:extLst>
            </p:cNvPr>
            <p:cNvSpPr txBox="1"/>
            <p:nvPr/>
          </p:nvSpPr>
          <p:spPr>
            <a:xfrm>
              <a:off x="3674064" y="2752116"/>
              <a:ext cx="2122211" cy="1382859"/>
            </a:xfrm>
            <a:prstGeom prst="rect">
              <a:avLst/>
            </a:prstGeom>
            <a:noFill/>
          </p:spPr>
          <p:txBody>
            <a:bodyPr wrap="square" lIns="0" tIns="0" rIns="0" bIns="0"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black"/>
                  </a:solidFill>
                  <a:effectLst/>
                  <a:uLnTx/>
                  <a:uFillTx/>
                  <a:latin typeface="宋体" panose="02010600030101010101" pitchFamily="2" charset="-122"/>
                </a:rPr>
                <a:t>一般来说、某一学科或领域文献的“普赖斯指数”越大，半衰期就越短，说明其文献的老化速度就越快。</a:t>
              </a:r>
              <a:endParaRPr kumimoji="0" lang="zh-CN" altLang="en-US" sz="2800" b="1"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endParaRPr>
            </a:p>
          </p:txBody>
        </p:sp>
        <p:sp>
          <p:nvSpPr>
            <p:cNvPr id="29" name="TextBox 22">
              <a:extLst>
                <a:ext uri="{FF2B5EF4-FFF2-40B4-BE49-F238E27FC236}">
                  <a16:creationId xmlns:a16="http://schemas.microsoft.com/office/drawing/2014/main" id="{CC48A4AD-D3F5-45F5-97C2-0D85A7BAF0FC}"/>
                </a:ext>
              </a:extLst>
            </p:cNvPr>
            <p:cNvSpPr txBox="1"/>
            <p:nvPr/>
          </p:nvSpPr>
          <p:spPr>
            <a:xfrm>
              <a:off x="5870309" y="2571750"/>
              <a:ext cx="2734139" cy="1738762"/>
            </a:xfrm>
            <a:prstGeom prst="rect">
              <a:avLst/>
            </a:prstGeom>
            <a:noFill/>
          </p:spPr>
          <p:txBody>
            <a:bodyPr wrap="square" lIns="0" tIns="0" rIns="0" bIns="0" rtlCol="0">
              <a:spAutoFit/>
            </a:bodyPr>
            <a:lstStyle/>
            <a:p>
              <a:pPr marL="457200" marR="0" lvl="1" indent="0" defTabSz="914400" eaLnBrk="1" fontAlgn="auto" latinLnBrk="0" hangingPunct="1">
                <a:lnSpc>
                  <a:spcPct val="100000"/>
                </a:lnSpc>
                <a:spcBef>
                  <a:spcPts val="0"/>
                </a:spcBef>
                <a:spcAft>
                  <a:spcPts val="0"/>
                </a:spcAft>
                <a:buClr>
                  <a:srgbClr val="58267E"/>
                </a:buClr>
                <a:buSzTx/>
                <a:buFontTx/>
                <a:buNone/>
                <a:tabLst/>
                <a:defRPr/>
              </a:pPr>
              <a:r>
                <a:rPr kumimoji="0" lang="zh-CN" altLang="en-US" sz="1400" b="0" i="0" u="none" strike="noStrike" kern="0" cap="none" spc="0" normalizeH="0" baseline="0" noProof="0" dirty="0">
                  <a:ln>
                    <a:noFill/>
                  </a:ln>
                  <a:solidFill>
                    <a:prstClr val="black"/>
                  </a:solidFill>
                  <a:effectLst/>
                  <a:uLnTx/>
                  <a:uFillTx/>
                  <a:latin typeface="宋体" panose="02010600030101010101" pitchFamily="2" charset="-122"/>
                </a:rPr>
                <a:t>文献的“半衰期”只能笼统地衡量某一学科领域全部文献的老化情况，而“普赖斯指数”既可用于某一领域的全部文献，也可用于评价某种期刊、某一机构，甚至某一作者或某篇文章的老化特点。</a:t>
              </a:r>
            </a:p>
          </p:txBody>
        </p:sp>
      </p:grpSp>
    </p:spTree>
    <p:extLst>
      <p:ext uri="{BB962C8B-B14F-4D97-AF65-F5344CB8AC3E}">
        <p14:creationId xmlns:p14="http://schemas.microsoft.com/office/powerpoint/2010/main" val="1306393792"/>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25</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9" name="矩形 8">
            <a:extLst>
              <a:ext uri="{FF2B5EF4-FFF2-40B4-BE49-F238E27FC236}">
                <a16:creationId xmlns:a16="http://schemas.microsoft.com/office/drawing/2014/main" id="{206CCD6B-BB81-46C3-A97A-8EB2F3EF2726}"/>
              </a:ext>
            </a:extLst>
          </p:cNvPr>
          <p:cNvSpPr/>
          <p:nvPr/>
        </p:nvSpPr>
        <p:spPr>
          <a:xfrm>
            <a:off x="858308" y="275111"/>
            <a:ext cx="1763942" cy="392413"/>
          </a:xfrm>
          <a:prstGeom prst="rect">
            <a:avLst/>
          </a:prstGeom>
        </p:spPr>
        <p:txBody>
          <a:bodyPr wrap="none" lIns="68579" tIns="34289" rIns="68579" bIns="34289">
            <a:spAutoFit/>
          </a:bodyPr>
          <a:lstStyle/>
          <a:p>
            <a:pPr algn="l" defTabSz="685800">
              <a:defRPr/>
            </a:pPr>
            <a:r>
              <a:rPr lang="en-US" altLang="zh-CN" sz="2100" b="1" dirty="0" err="1">
                <a:solidFill>
                  <a:prstClr val="black"/>
                </a:solidFill>
                <a:latin typeface="黑体" panose="02010609060101010101" pitchFamily="49" charset="-122"/>
                <a:ea typeface="黑体" panose="02010609060101010101" pitchFamily="49" charset="-122"/>
                <a:sym typeface="+mn-ea"/>
              </a:rPr>
              <a:t>信息老化规律</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8" name="Rectangle 2">
            <a:extLst>
              <a:ext uri="{FF2B5EF4-FFF2-40B4-BE49-F238E27FC236}">
                <a16:creationId xmlns:a16="http://schemas.microsoft.com/office/drawing/2014/main" id="{A6863975-3BAB-4696-8967-F3ABE1E2F75A}"/>
              </a:ext>
            </a:extLst>
          </p:cNvPr>
          <p:cNvSpPr txBox="1">
            <a:spLocks noRot="1" noChangeArrowheads="1"/>
          </p:cNvSpPr>
          <p:nvPr/>
        </p:nvSpPr>
        <p:spPr>
          <a:xfrm>
            <a:off x="474359" y="769109"/>
            <a:ext cx="5969849" cy="5829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lvl="0" indent="-457200" algn="l">
              <a:buClr>
                <a:srgbClr val="58267E"/>
              </a:buClr>
              <a:buFont typeface="Wingdings" panose="05000000000000000000" pitchFamily="2" charset="2"/>
              <a:buChar char="l"/>
            </a:pPr>
            <a:r>
              <a:rPr lang="zh-CN" altLang="en-US" sz="2000" b="1" dirty="0">
                <a:solidFill>
                  <a:sysClr val="windowText" lastClr="000000"/>
                </a:solidFill>
                <a:latin typeface="微软雅黑" panose="020B0503020204020204" pitchFamily="34" charset="-122"/>
                <a:ea typeface="微软雅黑" panose="020B0503020204020204" pitchFamily="34" charset="-122"/>
              </a:rPr>
              <a:t>文献信息老化模型（负指数模型）</a:t>
            </a:r>
            <a:endParaRPr kumimoji="0" lang="zh-CN" altLang="en-US" sz="20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9C5E6ED-EDC0-4DC3-97EC-DD00F4FBB37D}"/>
              </a:ext>
            </a:extLst>
          </p:cNvPr>
          <p:cNvSpPr/>
          <p:nvPr/>
        </p:nvSpPr>
        <p:spPr>
          <a:xfrm>
            <a:off x="852249" y="1272840"/>
            <a:ext cx="6984776" cy="646331"/>
          </a:xfrm>
          <a:prstGeom prst="rect">
            <a:avLst/>
          </a:prstGeom>
        </p:spPr>
        <p:txBody>
          <a:bodyPr wrap="square">
            <a:spAutoFit/>
          </a:bodyPr>
          <a:lstStyle/>
          <a:p>
            <a:r>
              <a:rPr lang="en-US" altLang="zh-CN" sz="1800" dirty="0">
                <a:latin typeface="Times New Roman" panose="02020603050405020304" pitchFamily="18" charset="0"/>
                <a:cs typeface="Times New Roman" panose="02020603050405020304" pitchFamily="18" charset="0"/>
              </a:rPr>
              <a:t>       </a:t>
            </a:r>
            <a:r>
              <a:rPr lang="zh-CN" altLang="zh-CN" sz="1800" dirty="0">
                <a:latin typeface="Times New Roman" panose="02020603050405020304" pitchFamily="18" charset="0"/>
                <a:cs typeface="Times New Roman" panose="02020603050405020304" pitchFamily="18" charset="0"/>
              </a:rPr>
              <a:t>负指数模型被用来衡量文献信息的老化，贝尔纳利用共时数据发现，文献被利用的程度与文献年龄的关系是负指数函数关系</a:t>
            </a:r>
            <a:endParaRPr lang="zh-CN" altLang="en-US" dirty="0"/>
          </a:p>
        </p:txBody>
      </p:sp>
      <p:sp>
        <p:nvSpPr>
          <p:cNvPr id="36" name="矩形 35">
            <a:extLst>
              <a:ext uri="{FF2B5EF4-FFF2-40B4-BE49-F238E27FC236}">
                <a16:creationId xmlns:a16="http://schemas.microsoft.com/office/drawing/2014/main" id="{C9F196F3-AD32-44E6-9360-FEE31AD86B32}"/>
              </a:ext>
            </a:extLst>
          </p:cNvPr>
          <p:cNvSpPr/>
          <p:nvPr/>
        </p:nvSpPr>
        <p:spPr>
          <a:xfrm>
            <a:off x="782320" y="1919171"/>
            <a:ext cx="7579360" cy="2615201"/>
          </a:xfrm>
          <a:prstGeom prst="rect">
            <a:avLst/>
          </a:prstGeom>
        </p:spPr>
        <p:txBody>
          <a:bodyPr wrap="square" lIns="68579" tIns="34289" rIns="68579" bIns="34289">
            <a:spAutoFit/>
          </a:bodyPr>
          <a:lstStyle/>
          <a:p>
            <a:pPr marL="285750" lvl="0" indent="-285750" defTabSz="685800">
              <a:lnSpc>
                <a:spcPct val="150000"/>
              </a:lnSpc>
              <a:buFont typeface="Wingdings" panose="05000000000000000000" pitchFamily="2" charset="2"/>
              <a:buChar char="u"/>
              <a:defRPr/>
            </a:pPr>
            <a:r>
              <a:rPr sz="1600" dirty="0"/>
              <a:t>负指数模型计算公式：</a:t>
            </a:r>
            <a:endParaRPr lang="zh-CN" sz="1600" dirty="0"/>
          </a:p>
          <a:p>
            <a:pPr lvl="0" indent="0" algn="ctr" defTabSz="685800">
              <a:lnSpc>
                <a:spcPct val="150000"/>
              </a:lnSpc>
              <a:buFont typeface="Wingdings" panose="05000000000000000000" charset="0"/>
              <a:buNone/>
              <a:defRPr/>
            </a:pPr>
            <a:r>
              <a:rPr sz="1600" dirty="0"/>
              <a:t>C（t）=K*e</a:t>
            </a:r>
            <a:r>
              <a:rPr sz="1600" baseline="30000" dirty="0"/>
              <a:t>-at</a:t>
            </a:r>
            <a:endParaRPr sz="1600" dirty="0"/>
          </a:p>
          <a:p>
            <a:pPr lvl="0" indent="0" algn="l" defTabSz="685800">
              <a:lnSpc>
                <a:spcPct val="100000"/>
              </a:lnSpc>
              <a:buFont typeface="Wingdings" panose="05000000000000000000" charset="0"/>
              <a:buNone/>
              <a:defRPr/>
            </a:pPr>
            <a:r>
              <a:rPr sz="1600" dirty="0"/>
              <a:t>     公式中：</a:t>
            </a:r>
          </a:p>
          <a:p>
            <a:pPr lvl="0" indent="0" algn="l" defTabSz="685800">
              <a:lnSpc>
                <a:spcPct val="100000"/>
              </a:lnSpc>
              <a:buFont typeface="Wingdings" panose="05000000000000000000" charset="0"/>
              <a:buNone/>
              <a:defRPr/>
            </a:pPr>
            <a:r>
              <a:rPr sz="1600" dirty="0"/>
              <a:t>                   C（t）——t年所发表文献的引用频率</a:t>
            </a:r>
          </a:p>
          <a:p>
            <a:pPr marL="457200" lvl="1" indent="0" algn="l" defTabSz="685800">
              <a:lnSpc>
                <a:spcPct val="100000"/>
              </a:lnSpc>
              <a:buFont typeface="Wingdings" panose="05000000000000000000" charset="0"/>
              <a:buNone/>
              <a:defRPr/>
            </a:pPr>
            <a:r>
              <a:rPr sz="1600" dirty="0"/>
              <a:t>          t——文献的出版年龄</a:t>
            </a:r>
          </a:p>
          <a:p>
            <a:pPr marL="457200" lvl="1" indent="0" algn="l" defTabSz="685800">
              <a:lnSpc>
                <a:spcPct val="100000"/>
              </a:lnSpc>
              <a:buFont typeface="Wingdings" panose="05000000000000000000" charset="0"/>
              <a:buNone/>
              <a:defRPr/>
            </a:pPr>
            <a:r>
              <a:rPr sz="1600" dirty="0"/>
              <a:t>          K</a:t>
            </a:r>
            <a:r>
              <a:rPr lang="en-US" sz="1600" dirty="0"/>
              <a:t>——</a:t>
            </a:r>
            <a:r>
              <a:rPr sz="1600" dirty="0"/>
              <a:t>常数，与学科性质有关</a:t>
            </a:r>
          </a:p>
          <a:p>
            <a:pPr marL="457200" lvl="1" indent="0" algn="l" defTabSz="685800">
              <a:lnSpc>
                <a:spcPct val="100000"/>
              </a:lnSpc>
              <a:buFont typeface="Wingdings" panose="05000000000000000000" charset="0"/>
              <a:buNone/>
              <a:defRPr/>
            </a:pPr>
            <a:r>
              <a:rPr sz="1600" dirty="0"/>
              <a:t>          e</a:t>
            </a:r>
            <a:r>
              <a:rPr lang="en-US" sz="1600" dirty="0"/>
              <a:t>——</a:t>
            </a:r>
            <a:r>
              <a:rPr sz="1600" dirty="0"/>
              <a:t>自然对数的底</a:t>
            </a:r>
          </a:p>
          <a:p>
            <a:pPr marL="457200" lvl="1" indent="0" algn="l" defTabSz="685800">
              <a:lnSpc>
                <a:spcPct val="100000"/>
              </a:lnSpc>
              <a:buFont typeface="Wingdings" panose="05000000000000000000" charset="0"/>
              <a:buNone/>
              <a:defRPr/>
            </a:pPr>
            <a:r>
              <a:rPr sz="1600" dirty="0"/>
              <a:t>          a</a:t>
            </a:r>
            <a:r>
              <a:rPr lang="en-US" sz="1600" dirty="0"/>
              <a:t>——</a:t>
            </a:r>
            <a:r>
              <a:rPr sz="1600" dirty="0"/>
              <a:t>文献老化率，与学科性质有关，且与文献半衰期有关系</a:t>
            </a:r>
          </a:p>
          <a:p>
            <a:pPr marL="285750" lvl="0" indent="-285750" defTabSz="685800">
              <a:lnSpc>
                <a:spcPct val="150000"/>
              </a:lnSpc>
              <a:buFont typeface="Wingdings" panose="05000000000000000000" pitchFamily="2" charset="2"/>
              <a:buChar char="u"/>
              <a:defRPr/>
            </a:pPr>
            <a:r>
              <a:rPr sz="1600" dirty="0" err="1"/>
              <a:t>实践证明，文献的老化从宏观上进行考察，基本上是遵循负指数定律的</a:t>
            </a:r>
            <a:endParaRPr sz="1600" dirty="0"/>
          </a:p>
        </p:txBody>
      </p:sp>
    </p:spTree>
    <p:extLst>
      <p:ext uri="{BB962C8B-B14F-4D97-AF65-F5344CB8AC3E}">
        <p14:creationId xmlns:p14="http://schemas.microsoft.com/office/powerpoint/2010/main" val="3673589640"/>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26</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3118480"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sym typeface="+mn-ea"/>
              </a:rPr>
              <a:t>文献信息老化的影响因素</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8" name="Rectangle 4">
            <a:extLst>
              <a:ext uri="{FF2B5EF4-FFF2-40B4-BE49-F238E27FC236}">
                <a16:creationId xmlns:a16="http://schemas.microsoft.com/office/drawing/2014/main" id="{B5DAD908-BF53-4AA1-B895-1F817C5C205D}"/>
              </a:ext>
            </a:extLst>
          </p:cNvPr>
          <p:cNvSpPr txBox="1">
            <a:spLocks noRot="1" noChangeArrowheads="1"/>
          </p:cNvSpPr>
          <p:nvPr/>
        </p:nvSpPr>
        <p:spPr>
          <a:xfrm>
            <a:off x="395536" y="1224161"/>
            <a:ext cx="5616575" cy="576263"/>
          </a:xfrm>
          <a:prstGeom prst="rect">
            <a:avLst/>
          </a:prstGeom>
        </p:spPr>
        <p:txBody>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zh-CN" altLang="en-US" sz="2800" dirty="0"/>
          </a:p>
        </p:txBody>
      </p:sp>
      <p:grpSp>
        <p:nvGrpSpPr>
          <p:cNvPr id="10" name="组合 9">
            <a:extLst>
              <a:ext uri="{FF2B5EF4-FFF2-40B4-BE49-F238E27FC236}">
                <a16:creationId xmlns:a16="http://schemas.microsoft.com/office/drawing/2014/main" id="{3AF125F1-2EDF-4825-AC8C-6F66780940BD}"/>
              </a:ext>
            </a:extLst>
          </p:cNvPr>
          <p:cNvGrpSpPr/>
          <p:nvPr/>
        </p:nvGrpSpPr>
        <p:grpSpPr>
          <a:xfrm>
            <a:off x="479897" y="754480"/>
            <a:ext cx="8184205" cy="3919023"/>
            <a:chOff x="809582" y="1089450"/>
            <a:chExt cx="7469081" cy="3774280"/>
          </a:xfrm>
        </p:grpSpPr>
        <p:cxnSp>
          <p:nvCxnSpPr>
            <p:cNvPr id="15" name="直接连接符 14">
              <a:extLst>
                <a:ext uri="{FF2B5EF4-FFF2-40B4-BE49-F238E27FC236}">
                  <a16:creationId xmlns:a16="http://schemas.microsoft.com/office/drawing/2014/main" id="{5B54F49E-1CB2-42A9-B718-E2E869BFC6EC}"/>
                </a:ext>
              </a:extLst>
            </p:cNvPr>
            <p:cNvCxnSpPr/>
            <p:nvPr/>
          </p:nvCxnSpPr>
          <p:spPr>
            <a:xfrm>
              <a:off x="4517993" y="1524514"/>
              <a:ext cx="0" cy="288032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3F89D364-BD69-429B-BFAF-8BA83701D898}"/>
                </a:ext>
              </a:extLst>
            </p:cNvPr>
            <p:cNvGrpSpPr/>
            <p:nvPr/>
          </p:nvGrpSpPr>
          <p:grpSpPr>
            <a:xfrm>
              <a:off x="4211959" y="1168009"/>
              <a:ext cx="612068" cy="612068"/>
              <a:chOff x="3714631" y="870654"/>
              <a:chExt cx="612068" cy="612068"/>
            </a:xfrm>
            <a:scene3d>
              <a:camera prst="orthographicFront">
                <a:rot lat="0" lon="0" rev="0"/>
              </a:camera>
              <a:lightRig rig="glow" dir="t">
                <a:rot lat="0" lon="0" rev="4800000"/>
              </a:lightRig>
            </a:scene3d>
          </p:grpSpPr>
          <p:sp>
            <p:nvSpPr>
              <p:cNvPr id="34" name="椭圆 33">
                <a:extLst>
                  <a:ext uri="{FF2B5EF4-FFF2-40B4-BE49-F238E27FC236}">
                    <a16:creationId xmlns:a16="http://schemas.microsoft.com/office/drawing/2014/main" id="{6597F9D5-03C6-4BBA-A3DD-D4053961340F}"/>
                  </a:ext>
                </a:extLst>
              </p:cNvPr>
              <p:cNvSpPr/>
              <p:nvPr/>
            </p:nvSpPr>
            <p:spPr>
              <a:xfrm>
                <a:off x="3714631" y="870654"/>
                <a:ext cx="612068" cy="612068"/>
              </a:xfrm>
              <a:prstGeom prst="ellipse">
                <a:avLst/>
              </a:prstGeom>
              <a:solidFill>
                <a:srgbClr val="58267E"/>
              </a:solid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50">
                <a:extLst>
                  <a:ext uri="{FF2B5EF4-FFF2-40B4-BE49-F238E27FC236}">
                    <a16:creationId xmlns:a16="http://schemas.microsoft.com/office/drawing/2014/main" id="{F85CB3DE-79A8-45D7-B416-1858D1B01746}"/>
                  </a:ext>
                </a:extLst>
              </p:cNvPr>
              <p:cNvSpPr txBox="1"/>
              <p:nvPr/>
            </p:nvSpPr>
            <p:spPr>
              <a:xfrm>
                <a:off x="3873029" y="1022799"/>
                <a:ext cx="295273" cy="307777"/>
              </a:xfrm>
              <a:prstGeom prst="rect">
                <a:avLst/>
              </a:prstGeom>
              <a:noFill/>
              <a:ln>
                <a:noFill/>
              </a:ln>
              <a:effectLst>
                <a:outerShdw blurRad="190500" dist="228600" dir="2700000" algn="ctr">
                  <a:srgbClr val="000000">
                    <a:alpha val="30000"/>
                  </a:srgbClr>
                </a:outerShdw>
              </a:effectLst>
              <a:sp3d prstMaterial="matte">
                <a:bevelT w="127000" h="63500"/>
              </a:sp3d>
            </p:spPr>
            <p:txBody>
              <a:bodyPr wrap="none" rtlCol="0">
                <a:spAutoFit/>
              </a:bodyPr>
              <a:lstStyle/>
              <a:p>
                <a:pPr algn="ctr"/>
                <a:r>
                  <a:rPr lang="en-US" altLang="zh-CN" sz="1400" b="1" dirty="0">
                    <a:solidFill>
                      <a:schemeClr val="bg1"/>
                    </a:solidFill>
                    <a:latin typeface="微软雅黑" pitchFamily="34" charset="-122"/>
                    <a:ea typeface="微软雅黑" pitchFamily="34" charset="-122"/>
                  </a:rPr>
                  <a:t>1</a:t>
                </a:r>
                <a:endParaRPr lang="zh-CN" altLang="en-US" sz="1400" b="1" dirty="0">
                  <a:solidFill>
                    <a:schemeClr val="bg1"/>
                  </a:solidFill>
                  <a:latin typeface="微软雅黑" pitchFamily="34" charset="-122"/>
                  <a:ea typeface="微软雅黑" pitchFamily="34" charset="-122"/>
                </a:endParaRPr>
              </a:p>
            </p:txBody>
          </p:sp>
        </p:grpSp>
        <p:grpSp>
          <p:nvGrpSpPr>
            <p:cNvPr id="17" name="组合 16">
              <a:extLst>
                <a:ext uri="{FF2B5EF4-FFF2-40B4-BE49-F238E27FC236}">
                  <a16:creationId xmlns:a16="http://schemas.microsoft.com/office/drawing/2014/main" id="{6CEEC20A-CE8A-4D7E-8CCE-ED100C897D46}"/>
                </a:ext>
              </a:extLst>
            </p:cNvPr>
            <p:cNvGrpSpPr/>
            <p:nvPr/>
          </p:nvGrpSpPr>
          <p:grpSpPr>
            <a:xfrm>
              <a:off x="4211959" y="2128116"/>
              <a:ext cx="612068" cy="612068"/>
              <a:chOff x="3707904" y="1851670"/>
              <a:chExt cx="612068" cy="612068"/>
            </a:xfrm>
            <a:scene3d>
              <a:camera prst="orthographicFront">
                <a:rot lat="0" lon="0" rev="0"/>
              </a:camera>
              <a:lightRig rig="glow" dir="t">
                <a:rot lat="0" lon="0" rev="4800000"/>
              </a:lightRig>
            </a:scene3d>
          </p:grpSpPr>
          <p:sp>
            <p:nvSpPr>
              <p:cNvPr id="32" name="椭圆 31">
                <a:extLst>
                  <a:ext uri="{FF2B5EF4-FFF2-40B4-BE49-F238E27FC236}">
                    <a16:creationId xmlns:a16="http://schemas.microsoft.com/office/drawing/2014/main" id="{C05D1677-37E3-4865-97A3-C6DC4BB8162B}"/>
                  </a:ext>
                </a:extLst>
              </p:cNvPr>
              <p:cNvSpPr/>
              <p:nvPr/>
            </p:nvSpPr>
            <p:spPr>
              <a:xfrm>
                <a:off x="3707904" y="1851670"/>
                <a:ext cx="612068" cy="612068"/>
              </a:xfrm>
              <a:prstGeom prst="ellipse">
                <a:avLst/>
              </a:prstGeom>
              <a:solidFill>
                <a:srgbClr val="B3A2C7"/>
              </a:solid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53">
                <a:extLst>
                  <a:ext uri="{FF2B5EF4-FFF2-40B4-BE49-F238E27FC236}">
                    <a16:creationId xmlns:a16="http://schemas.microsoft.com/office/drawing/2014/main" id="{AEF830A4-1D5C-44C2-9AB9-0079DF889AF7}"/>
                  </a:ext>
                </a:extLst>
              </p:cNvPr>
              <p:cNvSpPr txBox="1"/>
              <p:nvPr/>
            </p:nvSpPr>
            <p:spPr>
              <a:xfrm>
                <a:off x="3866300" y="2003815"/>
                <a:ext cx="295273" cy="307777"/>
              </a:xfrm>
              <a:prstGeom prst="rect">
                <a:avLst/>
              </a:prstGeom>
              <a:noFill/>
              <a:ln>
                <a:noFill/>
              </a:ln>
              <a:effectLst>
                <a:outerShdw blurRad="190500" dist="228600" dir="2700000" algn="ctr">
                  <a:srgbClr val="000000">
                    <a:alpha val="30000"/>
                  </a:srgbClr>
                </a:outerShdw>
              </a:effectLst>
              <a:sp3d prstMaterial="matte">
                <a:bevelT w="127000" h="63500"/>
              </a:sp3d>
            </p:spPr>
            <p:txBody>
              <a:bodyPr wrap="none" rtlCol="0">
                <a:spAutoFit/>
              </a:bodyPr>
              <a:lstStyle/>
              <a:p>
                <a:pPr algn="ctr"/>
                <a:r>
                  <a:rPr lang="en-US" altLang="zh-CN" sz="1400" b="1" dirty="0">
                    <a:solidFill>
                      <a:schemeClr val="bg1"/>
                    </a:solidFill>
                    <a:latin typeface="微软雅黑" pitchFamily="34" charset="-122"/>
                    <a:ea typeface="微软雅黑" pitchFamily="34" charset="-122"/>
                  </a:rPr>
                  <a:t>2</a:t>
                </a:r>
                <a:endParaRPr lang="zh-CN" altLang="en-US" sz="1400" b="1" dirty="0">
                  <a:solidFill>
                    <a:schemeClr val="bg1"/>
                  </a:solidFill>
                  <a:latin typeface="微软雅黑" pitchFamily="34" charset="-122"/>
                  <a:ea typeface="微软雅黑" pitchFamily="34" charset="-122"/>
                </a:endParaRPr>
              </a:p>
            </p:txBody>
          </p:sp>
        </p:grpSp>
        <p:grpSp>
          <p:nvGrpSpPr>
            <p:cNvPr id="18" name="组合 17">
              <a:extLst>
                <a:ext uri="{FF2B5EF4-FFF2-40B4-BE49-F238E27FC236}">
                  <a16:creationId xmlns:a16="http://schemas.microsoft.com/office/drawing/2014/main" id="{5D3A5470-73F6-476B-B79A-17089D20D076}"/>
                </a:ext>
              </a:extLst>
            </p:cNvPr>
            <p:cNvGrpSpPr/>
            <p:nvPr/>
          </p:nvGrpSpPr>
          <p:grpSpPr>
            <a:xfrm>
              <a:off x="4211959" y="3088223"/>
              <a:ext cx="612068" cy="612068"/>
              <a:chOff x="3701177" y="2832686"/>
              <a:chExt cx="612068" cy="612068"/>
            </a:xfrm>
            <a:scene3d>
              <a:camera prst="orthographicFront">
                <a:rot lat="0" lon="0" rev="0"/>
              </a:camera>
              <a:lightRig rig="glow" dir="t">
                <a:rot lat="0" lon="0" rev="4800000"/>
              </a:lightRig>
            </a:scene3d>
          </p:grpSpPr>
          <p:sp>
            <p:nvSpPr>
              <p:cNvPr id="30" name="椭圆 29">
                <a:extLst>
                  <a:ext uri="{FF2B5EF4-FFF2-40B4-BE49-F238E27FC236}">
                    <a16:creationId xmlns:a16="http://schemas.microsoft.com/office/drawing/2014/main" id="{7ED1AA18-E054-4DB3-B7E6-0D8F91F6F73B}"/>
                  </a:ext>
                </a:extLst>
              </p:cNvPr>
              <p:cNvSpPr/>
              <p:nvPr/>
            </p:nvSpPr>
            <p:spPr>
              <a:xfrm>
                <a:off x="3701177" y="2832686"/>
                <a:ext cx="612068" cy="612068"/>
              </a:xfrm>
              <a:prstGeom prst="ellipse">
                <a:avLst/>
              </a:prstGeom>
              <a:solidFill>
                <a:srgbClr val="58267E"/>
              </a:solid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56">
                <a:extLst>
                  <a:ext uri="{FF2B5EF4-FFF2-40B4-BE49-F238E27FC236}">
                    <a16:creationId xmlns:a16="http://schemas.microsoft.com/office/drawing/2014/main" id="{583BE7EB-B0E6-47DB-9E19-DCE2BD736866}"/>
                  </a:ext>
                </a:extLst>
              </p:cNvPr>
              <p:cNvSpPr txBox="1"/>
              <p:nvPr/>
            </p:nvSpPr>
            <p:spPr>
              <a:xfrm>
                <a:off x="3859573" y="2984831"/>
                <a:ext cx="295273" cy="307777"/>
              </a:xfrm>
              <a:prstGeom prst="rect">
                <a:avLst/>
              </a:prstGeom>
              <a:noFill/>
              <a:ln>
                <a:noFill/>
              </a:ln>
              <a:effectLst>
                <a:outerShdw blurRad="190500" dist="228600" dir="2700000" algn="ctr">
                  <a:srgbClr val="000000">
                    <a:alpha val="30000"/>
                  </a:srgbClr>
                </a:outerShdw>
              </a:effectLst>
              <a:sp3d prstMaterial="matte">
                <a:bevelT w="127000" h="63500"/>
              </a:sp3d>
            </p:spPr>
            <p:txBody>
              <a:bodyPr wrap="none" rtlCol="0">
                <a:spAutoFit/>
              </a:bodyPr>
              <a:lstStyle/>
              <a:p>
                <a:pPr algn="ctr"/>
                <a:r>
                  <a:rPr lang="en-US" altLang="zh-CN" sz="1400" b="1" dirty="0">
                    <a:solidFill>
                      <a:schemeClr val="bg1"/>
                    </a:solidFill>
                    <a:latin typeface="微软雅黑" pitchFamily="34" charset="-122"/>
                    <a:ea typeface="微软雅黑" pitchFamily="34" charset="-122"/>
                  </a:rPr>
                  <a:t>3</a:t>
                </a:r>
                <a:endParaRPr lang="zh-CN" altLang="en-US" sz="1400" b="1" dirty="0">
                  <a:solidFill>
                    <a:schemeClr val="bg1"/>
                  </a:solidFill>
                  <a:latin typeface="微软雅黑" pitchFamily="34" charset="-122"/>
                  <a:ea typeface="微软雅黑" pitchFamily="34" charset="-122"/>
                </a:endParaRPr>
              </a:p>
            </p:txBody>
          </p:sp>
        </p:grpSp>
        <p:grpSp>
          <p:nvGrpSpPr>
            <p:cNvPr id="19" name="组合 18">
              <a:extLst>
                <a:ext uri="{FF2B5EF4-FFF2-40B4-BE49-F238E27FC236}">
                  <a16:creationId xmlns:a16="http://schemas.microsoft.com/office/drawing/2014/main" id="{B0217058-AC96-4AEB-8950-FD757F946308}"/>
                </a:ext>
              </a:extLst>
            </p:cNvPr>
            <p:cNvGrpSpPr/>
            <p:nvPr/>
          </p:nvGrpSpPr>
          <p:grpSpPr>
            <a:xfrm>
              <a:off x="4211959" y="4048329"/>
              <a:ext cx="612068" cy="612068"/>
              <a:chOff x="3694450" y="3813702"/>
              <a:chExt cx="612068" cy="612068"/>
            </a:xfrm>
            <a:scene3d>
              <a:camera prst="orthographicFront">
                <a:rot lat="0" lon="0" rev="0"/>
              </a:camera>
              <a:lightRig rig="glow" dir="t">
                <a:rot lat="0" lon="0" rev="4800000"/>
              </a:lightRig>
            </a:scene3d>
          </p:grpSpPr>
          <p:sp>
            <p:nvSpPr>
              <p:cNvPr id="28" name="椭圆 27">
                <a:extLst>
                  <a:ext uri="{FF2B5EF4-FFF2-40B4-BE49-F238E27FC236}">
                    <a16:creationId xmlns:a16="http://schemas.microsoft.com/office/drawing/2014/main" id="{54ABC523-9382-4CA7-9C02-28E4CEBB9C83}"/>
                  </a:ext>
                </a:extLst>
              </p:cNvPr>
              <p:cNvSpPr/>
              <p:nvPr/>
            </p:nvSpPr>
            <p:spPr>
              <a:xfrm>
                <a:off x="3694450" y="3813702"/>
                <a:ext cx="612068" cy="612068"/>
              </a:xfrm>
              <a:prstGeom prst="ellipse">
                <a:avLst/>
              </a:prstGeom>
              <a:solidFill>
                <a:srgbClr val="B3A2C7"/>
              </a:solid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59">
                <a:extLst>
                  <a:ext uri="{FF2B5EF4-FFF2-40B4-BE49-F238E27FC236}">
                    <a16:creationId xmlns:a16="http://schemas.microsoft.com/office/drawing/2014/main" id="{E1665E2B-1167-45B9-BEAC-878D9CAA013F}"/>
                  </a:ext>
                </a:extLst>
              </p:cNvPr>
              <p:cNvSpPr txBox="1"/>
              <p:nvPr/>
            </p:nvSpPr>
            <p:spPr>
              <a:xfrm>
                <a:off x="3852846" y="3965847"/>
                <a:ext cx="295274" cy="307777"/>
              </a:xfrm>
              <a:prstGeom prst="rect">
                <a:avLst/>
              </a:prstGeom>
              <a:noFill/>
              <a:ln>
                <a:noFill/>
              </a:ln>
              <a:effectLst>
                <a:outerShdw blurRad="190500" dist="228600" dir="2700000" algn="ctr">
                  <a:srgbClr val="000000">
                    <a:alpha val="30000"/>
                  </a:srgbClr>
                </a:outerShdw>
              </a:effectLst>
              <a:sp3d prstMaterial="matte">
                <a:bevelT w="127000" h="63500"/>
              </a:sp3d>
            </p:spPr>
            <p:txBody>
              <a:bodyPr wrap="none" rtlCol="0">
                <a:spAutoFit/>
              </a:bodyPr>
              <a:lstStyle/>
              <a:p>
                <a:pPr algn="ctr"/>
                <a:r>
                  <a:rPr lang="en-US" altLang="zh-CN" sz="1400" b="1" dirty="0">
                    <a:solidFill>
                      <a:schemeClr val="bg1"/>
                    </a:solidFill>
                    <a:latin typeface="微软雅黑" pitchFamily="34" charset="-122"/>
                    <a:ea typeface="微软雅黑" pitchFamily="34" charset="-122"/>
                  </a:rPr>
                  <a:t>4</a:t>
                </a:r>
                <a:endParaRPr lang="zh-CN" altLang="en-US" sz="1400" b="1" dirty="0">
                  <a:solidFill>
                    <a:schemeClr val="bg1"/>
                  </a:solidFill>
                  <a:latin typeface="微软雅黑" pitchFamily="34" charset="-122"/>
                  <a:ea typeface="微软雅黑" pitchFamily="34" charset="-122"/>
                </a:endParaRPr>
              </a:p>
            </p:txBody>
          </p:sp>
        </p:grpSp>
        <p:sp>
          <p:nvSpPr>
            <p:cNvPr id="20" name="矩形 19">
              <a:extLst>
                <a:ext uri="{FF2B5EF4-FFF2-40B4-BE49-F238E27FC236}">
                  <a16:creationId xmlns:a16="http://schemas.microsoft.com/office/drawing/2014/main" id="{BA047F23-AEB5-4161-A6A6-3A1B7371B6FD}"/>
                </a:ext>
              </a:extLst>
            </p:cNvPr>
            <p:cNvSpPr/>
            <p:nvPr/>
          </p:nvSpPr>
          <p:spPr>
            <a:xfrm>
              <a:off x="4968043" y="1089450"/>
              <a:ext cx="2916325" cy="338554"/>
            </a:xfrm>
            <a:prstGeom prst="rect">
              <a:avLst/>
            </a:prstGeom>
          </p:spPr>
          <p:txBody>
            <a:bodyPr wrap="square">
              <a:spAutoFit/>
            </a:bodyPr>
            <a:lstStyle/>
            <a:p>
              <a:r>
                <a:rPr lang="zh-CN" altLang="en-US" sz="1600" b="1" dirty="0">
                  <a:solidFill>
                    <a:srgbClr val="58267E"/>
                  </a:solidFill>
                  <a:latin typeface="微软雅黑" panose="020B0503020204020204" pitchFamily="34" charset="-122"/>
                  <a:ea typeface="微软雅黑" panose="020B0503020204020204" pitchFamily="34" charset="-122"/>
                </a:rPr>
                <a:t>文献增长</a:t>
              </a:r>
              <a:endParaRPr lang="en-US" altLang="zh-CN" sz="1600" b="1" dirty="0">
                <a:solidFill>
                  <a:srgbClr val="58267E"/>
                </a:solidFill>
                <a:latin typeface="微软雅黑" pitchFamily="34" charset="-122"/>
                <a:ea typeface="微软雅黑" pitchFamily="34" charset="-122"/>
              </a:endParaRPr>
            </a:p>
          </p:txBody>
        </p:sp>
        <p:sp>
          <p:nvSpPr>
            <p:cNvPr id="21" name="TextBox 62">
              <a:extLst>
                <a:ext uri="{FF2B5EF4-FFF2-40B4-BE49-F238E27FC236}">
                  <a16:creationId xmlns:a16="http://schemas.microsoft.com/office/drawing/2014/main" id="{670F8B07-700F-4F45-9DE5-E041A7C3C8A1}"/>
                </a:ext>
              </a:extLst>
            </p:cNvPr>
            <p:cNvSpPr txBox="1"/>
            <p:nvPr/>
          </p:nvSpPr>
          <p:spPr>
            <a:xfrm>
              <a:off x="4968043" y="1411743"/>
              <a:ext cx="3310620" cy="800306"/>
            </a:xfrm>
            <a:prstGeom prst="rect">
              <a:avLst/>
            </a:prstGeom>
            <a:noFill/>
          </p:spPr>
          <p:txBody>
            <a:bodyPr wrap="square" rtlCol="0">
              <a:spAutoFit/>
            </a:bodyPr>
            <a:lstStyle/>
            <a:p>
              <a:pPr>
                <a:buClr>
                  <a:srgbClr val="58267E"/>
                </a:buClr>
              </a:pPr>
              <a:r>
                <a:rPr lang="zh-CN" altLang="en-US" sz="1600" dirty="0">
                  <a:latin typeface="+mn-ea"/>
                </a:rPr>
                <a:t>文献的增长和老化是一个事物的两个方面，它们从不同的侧面来描述科学的发展，阐明科学知识的修正率。  </a:t>
              </a:r>
            </a:p>
          </p:txBody>
        </p:sp>
        <p:sp>
          <p:nvSpPr>
            <p:cNvPr id="22" name="矩形 21">
              <a:extLst>
                <a:ext uri="{FF2B5EF4-FFF2-40B4-BE49-F238E27FC236}">
                  <a16:creationId xmlns:a16="http://schemas.microsoft.com/office/drawing/2014/main" id="{87D100B5-1A9E-4832-8261-B3934F776C29}"/>
                </a:ext>
              </a:extLst>
            </p:cNvPr>
            <p:cNvSpPr/>
            <p:nvPr/>
          </p:nvSpPr>
          <p:spPr>
            <a:xfrm>
              <a:off x="4968043" y="2962866"/>
              <a:ext cx="2916325" cy="338554"/>
            </a:xfrm>
            <a:prstGeom prst="rect">
              <a:avLst/>
            </a:prstGeom>
          </p:spPr>
          <p:txBody>
            <a:bodyPr wrap="square">
              <a:spAutoFit/>
            </a:bodyPr>
            <a:lstStyle/>
            <a:p>
              <a:r>
                <a:rPr lang="zh-CN" altLang="en-US" sz="1600" b="1" dirty="0">
                  <a:solidFill>
                    <a:srgbClr val="58267E"/>
                  </a:solidFill>
                  <a:latin typeface="微软雅黑" panose="020B0503020204020204" pitchFamily="34" charset="-122"/>
                  <a:ea typeface="微软雅黑" panose="020B0503020204020204" pitchFamily="34" charset="-122"/>
                </a:rPr>
                <a:t>学科发展阶段的差异</a:t>
              </a:r>
              <a:endParaRPr lang="en-US" altLang="zh-CN" sz="1600" b="1" dirty="0">
                <a:solidFill>
                  <a:srgbClr val="58267E"/>
                </a:solidFill>
                <a:latin typeface="微软雅黑" pitchFamily="34" charset="-122"/>
                <a:ea typeface="微软雅黑" pitchFamily="34" charset="-122"/>
              </a:endParaRPr>
            </a:p>
          </p:txBody>
        </p:sp>
        <p:sp>
          <p:nvSpPr>
            <p:cNvPr id="23" name="TextBox 64">
              <a:extLst>
                <a:ext uri="{FF2B5EF4-FFF2-40B4-BE49-F238E27FC236}">
                  <a16:creationId xmlns:a16="http://schemas.microsoft.com/office/drawing/2014/main" id="{70EEBAC9-DD44-461B-8279-C0A8F8D4CF1C}"/>
                </a:ext>
              </a:extLst>
            </p:cNvPr>
            <p:cNvSpPr txBox="1"/>
            <p:nvPr/>
          </p:nvSpPr>
          <p:spPr>
            <a:xfrm>
              <a:off x="4968042" y="3285159"/>
              <a:ext cx="3310621" cy="563177"/>
            </a:xfrm>
            <a:prstGeom prst="rect">
              <a:avLst/>
            </a:prstGeom>
            <a:noFill/>
          </p:spPr>
          <p:txBody>
            <a:bodyPr wrap="square" rtlCol="0">
              <a:spAutoFit/>
            </a:bodyPr>
            <a:lstStyle/>
            <a:p>
              <a:pPr>
                <a:buClr>
                  <a:srgbClr val="58267E"/>
                </a:buClr>
              </a:pPr>
              <a:r>
                <a:rPr lang="zh-CN" altLang="en-US" sz="1600" dirty="0">
                  <a:latin typeface="+mn-ea"/>
                </a:rPr>
                <a:t>即使是同一学科，不同的时期或阶段，文献的半衰期不尽完全相同。 </a:t>
              </a:r>
            </a:p>
          </p:txBody>
        </p:sp>
        <p:sp>
          <p:nvSpPr>
            <p:cNvPr id="24" name="矩形 23">
              <a:extLst>
                <a:ext uri="{FF2B5EF4-FFF2-40B4-BE49-F238E27FC236}">
                  <a16:creationId xmlns:a16="http://schemas.microsoft.com/office/drawing/2014/main" id="{0311D3D7-86A6-4ABB-A5B9-02A0A093750C}"/>
                </a:ext>
              </a:extLst>
            </p:cNvPr>
            <p:cNvSpPr/>
            <p:nvPr/>
          </p:nvSpPr>
          <p:spPr>
            <a:xfrm>
              <a:off x="1115615" y="1868723"/>
              <a:ext cx="2916325" cy="338554"/>
            </a:xfrm>
            <a:prstGeom prst="rect">
              <a:avLst/>
            </a:prstGeom>
          </p:spPr>
          <p:txBody>
            <a:bodyPr wrap="square">
              <a:spAutoFit/>
            </a:bodyPr>
            <a:lstStyle/>
            <a:p>
              <a:pPr algn="r"/>
              <a:r>
                <a:rPr lang="zh-CN" altLang="en-US" sz="1600" b="1" dirty="0">
                  <a:solidFill>
                    <a:srgbClr val="58267E"/>
                  </a:solidFill>
                  <a:latin typeface="微软雅黑" panose="020B0503020204020204" pitchFamily="34" charset="-122"/>
                  <a:ea typeface="微软雅黑" panose="020B0503020204020204" pitchFamily="34" charset="-122"/>
                </a:rPr>
                <a:t>学科差异</a:t>
              </a:r>
              <a:endParaRPr lang="en-US" altLang="zh-CN" sz="1600" b="1" dirty="0">
                <a:solidFill>
                  <a:srgbClr val="58267E"/>
                </a:solidFill>
                <a:latin typeface="微软雅黑" pitchFamily="34" charset="-122"/>
                <a:ea typeface="微软雅黑" pitchFamily="34" charset="-122"/>
              </a:endParaRPr>
            </a:p>
          </p:txBody>
        </p:sp>
        <p:sp>
          <p:nvSpPr>
            <p:cNvPr id="25" name="TextBox 66">
              <a:extLst>
                <a:ext uri="{FF2B5EF4-FFF2-40B4-BE49-F238E27FC236}">
                  <a16:creationId xmlns:a16="http://schemas.microsoft.com/office/drawing/2014/main" id="{66BEA0D5-2310-4B86-8DBE-3AC9260556AA}"/>
                </a:ext>
              </a:extLst>
            </p:cNvPr>
            <p:cNvSpPr txBox="1"/>
            <p:nvPr/>
          </p:nvSpPr>
          <p:spPr>
            <a:xfrm>
              <a:off x="809582" y="2191015"/>
              <a:ext cx="3222357" cy="1037433"/>
            </a:xfrm>
            <a:prstGeom prst="rect">
              <a:avLst/>
            </a:prstGeom>
            <a:noFill/>
          </p:spPr>
          <p:txBody>
            <a:bodyPr wrap="square" rtlCol="0">
              <a:spAutoFit/>
            </a:bodyPr>
            <a:lstStyle/>
            <a:p>
              <a:pPr>
                <a:spcBef>
                  <a:spcPts val="600"/>
                </a:spcBef>
              </a:pPr>
              <a:r>
                <a:rPr lang="zh-CN" altLang="en-US" sz="1600" dirty="0">
                  <a:latin typeface="+mn-ea"/>
                </a:rPr>
                <a:t>世界上93%～98%的科学杂志引用寿命为20年左右，但并不是所有这些学科的文献老化速率都大体一致，相反，彼此之间差异甚大。</a:t>
              </a:r>
              <a:endParaRPr lang="zh-CN" altLang="en-US" sz="1600" dirty="0">
                <a:solidFill>
                  <a:schemeClr val="tx1">
                    <a:lumMod val="65000"/>
                    <a:lumOff val="35000"/>
                  </a:schemeClr>
                </a:solidFill>
              </a:endParaRPr>
            </a:p>
          </p:txBody>
        </p:sp>
        <p:sp>
          <p:nvSpPr>
            <p:cNvPr id="26" name="矩形 25">
              <a:extLst>
                <a:ext uri="{FF2B5EF4-FFF2-40B4-BE49-F238E27FC236}">
                  <a16:creationId xmlns:a16="http://schemas.microsoft.com/office/drawing/2014/main" id="{0072754A-512F-4B69-9367-9F32D034D783}"/>
                </a:ext>
              </a:extLst>
            </p:cNvPr>
            <p:cNvSpPr/>
            <p:nvPr/>
          </p:nvSpPr>
          <p:spPr>
            <a:xfrm>
              <a:off x="1115615" y="3741133"/>
              <a:ext cx="2916325" cy="338554"/>
            </a:xfrm>
            <a:prstGeom prst="rect">
              <a:avLst/>
            </a:prstGeom>
          </p:spPr>
          <p:txBody>
            <a:bodyPr wrap="square">
              <a:spAutoFit/>
            </a:bodyPr>
            <a:lstStyle/>
            <a:p>
              <a:pPr algn="r"/>
              <a:r>
                <a:rPr lang="zh-CN" altLang="en-US" sz="1600" b="1" dirty="0">
                  <a:solidFill>
                    <a:srgbClr val="58267E"/>
                  </a:solidFill>
                  <a:latin typeface="微软雅黑" panose="020B0503020204020204" pitchFamily="34" charset="-122"/>
                  <a:ea typeface="微软雅黑" panose="020B0503020204020204" pitchFamily="34" charset="-122"/>
                </a:rPr>
                <a:t>信息环境和需求</a:t>
              </a:r>
              <a:endParaRPr lang="en-US" altLang="zh-CN" sz="1600" b="1" dirty="0">
                <a:solidFill>
                  <a:srgbClr val="58267E"/>
                </a:solidFill>
                <a:latin typeface="微软雅黑" pitchFamily="34" charset="-122"/>
                <a:ea typeface="微软雅黑" pitchFamily="34" charset="-122"/>
              </a:endParaRPr>
            </a:p>
          </p:txBody>
        </p:sp>
        <p:sp>
          <p:nvSpPr>
            <p:cNvPr id="27" name="TextBox 68">
              <a:extLst>
                <a:ext uri="{FF2B5EF4-FFF2-40B4-BE49-F238E27FC236}">
                  <a16:creationId xmlns:a16="http://schemas.microsoft.com/office/drawing/2014/main" id="{03224C39-25EF-45D3-8BC1-5AC506C02468}"/>
                </a:ext>
              </a:extLst>
            </p:cNvPr>
            <p:cNvSpPr txBox="1"/>
            <p:nvPr/>
          </p:nvSpPr>
          <p:spPr>
            <a:xfrm>
              <a:off x="809582" y="4063424"/>
              <a:ext cx="3222357" cy="800306"/>
            </a:xfrm>
            <a:prstGeom prst="rect">
              <a:avLst/>
            </a:prstGeom>
            <a:noFill/>
          </p:spPr>
          <p:txBody>
            <a:bodyPr wrap="square" rtlCol="0">
              <a:spAutoFit/>
            </a:bodyPr>
            <a:lstStyle/>
            <a:p>
              <a:pPr>
                <a:buClr>
                  <a:srgbClr val="58267E"/>
                </a:buClr>
              </a:pPr>
              <a:r>
                <a:rPr lang="zh-CN" altLang="en-US" sz="1600" dirty="0">
                  <a:latin typeface="+mn-ea"/>
                </a:rPr>
                <a:t>不同信息用户对文献的需求是不同的 ，因而信息利用者的需求及所处的信息环境 的研究十分必要。</a:t>
              </a:r>
            </a:p>
          </p:txBody>
        </p:sp>
      </p:grp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27</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13" name="矩形 12"/>
          <p:cNvSpPr/>
          <p:nvPr/>
        </p:nvSpPr>
        <p:spPr>
          <a:xfrm>
            <a:off x="858308" y="275111"/>
            <a:ext cx="2011680" cy="389890"/>
          </a:xfrm>
          <a:prstGeom prst="rect">
            <a:avLst/>
          </a:prstGeom>
        </p:spPr>
        <p:txBody>
          <a:bodyPr wrap="none" lIns="68579" tIns="34289" rIns="68579" bIns="34289">
            <a:spAutoFit/>
          </a:bodyPr>
          <a:lstStyle/>
          <a:p>
            <a:pPr algn="l" defTabSz="685800">
              <a:defRPr/>
            </a:pPr>
            <a:r>
              <a:rPr lang="en-US" altLang="zh-CN" sz="2100" b="1" dirty="0">
                <a:solidFill>
                  <a:prstClr val="black"/>
                </a:solidFill>
                <a:latin typeface="黑体" panose="02010609060101010101" pitchFamily="49" charset="-122"/>
                <a:ea typeface="黑体" panose="02010609060101010101" pitchFamily="49" charset="-122"/>
                <a:sym typeface="+mn-ea"/>
              </a:rPr>
              <a:t>信息增长的极</a:t>
            </a:r>
            <a:r>
              <a:rPr lang="zh-CN" altLang="en-US" sz="2100" b="1" dirty="0">
                <a:solidFill>
                  <a:prstClr val="black"/>
                </a:solidFill>
                <a:latin typeface="黑体" panose="02010609060101010101" pitchFamily="49" charset="-122"/>
                <a:ea typeface="黑体" panose="02010609060101010101" pitchFamily="49" charset="-122"/>
                <a:sym typeface="+mn-ea"/>
              </a:rPr>
              <a:t>限</a:t>
            </a:r>
          </a:p>
        </p:txBody>
      </p:sp>
      <p:sp>
        <p:nvSpPr>
          <p:cNvPr id="9" name="矩形 8"/>
          <p:cNvSpPr/>
          <p:nvPr/>
        </p:nvSpPr>
        <p:spPr>
          <a:xfrm>
            <a:off x="561139" y="779370"/>
            <a:ext cx="7579360" cy="560023"/>
          </a:xfrm>
          <a:prstGeom prst="rect">
            <a:avLst/>
          </a:prstGeom>
        </p:spPr>
        <p:txBody>
          <a:bodyPr wrap="square" lIns="68579" tIns="34289" rIns="68579" bIns="34289">
            <a:spAutoFit/>
          </a:bodyPr>
          <a:lstStyle/>
          <a:p>
            <a:pPr lvl="0" defTabSz="685800">
              <a:lnSpc>
                <a:spcPct val="150000"/>
              </a:lnSpc>
              <a:defRPr/>
            </a:pPr>
            <a:r>
              <a:rPr lang="zh-CN" altLang="en-US" sz="2400" b="1" dirty="0"/>
              <a:t>（</a:t>
            </a:r>
            <a:r>
              <a:rPr lang="en-US" altLang="zh-CN" sz="2400" b="1" dirty="0"/>
              <a:t>1</a:t>
            </a:r>
            <a:r>
              <a:rPr lang="zh-CN" altLang="en-US" sz="2400" b="1" dirty="0"/>
              <a:t>）</a:t>
            </a:r>
            <a:r>
              <a:rPr sz="2400" b="1" dirty="0" err="1">
                <a:latin typeface="微软雅黑" panose="020B0503020204020204" pitchFamily="34" charset="-122"/>
                <a:ea typeface="微软雅黑" panose="020B0503020204020204" pitchFamily="34" charset="-122"/>
              </a:rPr>
              <a:t>信息增长的推动因</a:t>
            </a:r>
            <a:r>
              <a:rPr lang="zh-CN" altLang="en-US" sz="2400" b="1" dirty="0">
                <a:latin typeface="微软雅黑" panose="020B0503020204020204" pitchFamily="34" charset="-122"/>
                <a:ea typeface="微软雅黑" panose="020B0503020204020204" pitchFamily="34" charset="-122"/>
              </a:rPr>
              <a:t>素</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4B9D21F9-1AEA-471D-8B44-80F78B9011EC}"/>
              </a:ext>
            </a:extLst>
          </p:cNvPr>
          <p:cNvSpPr/>
          <p:nvPr/>
        </p:nvSpPr>
        <p:spPr>
          <a:xfrm>
            <a:off x="1113590" y="1347614"/>
            <a:ext cx="7778890" cy="3269613"/>
          </a:xfrm>
          <a:prstGeom prst="rect">
            <a:avLst/>
          </a:prstGeom>
        </p:spPr>
        <p:txBody>
          <a:bodyPr wrap="square">
            <a:spAutoFit/>
          </a:bodyPr>
          <a:lstStyle/>
          <a:p>
            <a:pPr marL="285750" indent="-285750">
              <a:lnSpc>
                <a:spcPct val="150000"/>
              </a:lnSpc>
              <a:buClr>
                <a:schemeClr val="accent2"/>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目前我们正处于社会化、移动化、网络化、物联化的社会</a:t>
            </a:r>
          </a:p>
          <a:p>
            <a:pPr marL="285750" indent="-285750">
              <a:lnSpc>
                <a:spcPct val="150000"/>
              </a:lnSpc>
              <a:buClr>
                <a:schemeClr val="accent2"/>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科学技术的不断发展。比如：载体技术、出版技术、电子计算机、现代信息技术等</a:t>
            </a:r>
          </a:p>
          <a:p>
            <a:pPr marL="285750" indent="-285750">
              <a:lnSpc>
                <a:spcPct val="150000"/>
              </a:lnSpc>
              <a:buClr>
                <a:schemeClr val="accent2"/>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科研经费和科技人员的大量增加</a:t>
            </a:r>
          </a:p>
          <a:p>
            <a:pPr marL="285750" indent="-285750">
              <a:lnSpc>
                <a:spcPct val="150000"/>
              </a:lnSpc>
              <a:buClr>
                <a:schemeClr val="accent2"/>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专业范围的扩大化和细分化以及学科之间的渗透</a:t>
            </a:r>
          </a:p>
          <a:p>
            <a:pPr marL="285750" indent="-285750">
              <a:lnSpc>
                <a:spcPct val="150000"/>
              </a:lnSpc>
              <a:buClr>
                <a:schemeClr val="accent2"/>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科研周期缩短、产生成果和转化速度加快</a:t>
            </a:r>
          </a:p>
          <a:p>
            <a:pPr marL="285750" indent="-285750">
              <a:lnSpc>
                <a:spcPct val="150000"/>
              </a:lnSpc>
              <a:buClr>
                <a:schemeClr val="accent2"/>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通讯、出版技术的改进和情报工作的加强</a:t>
            </a:r>
          </a:p>
        </p:txBody>
      </p:sp>
    </p:spTree>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28</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13" name="矩形 12"/>
          <p:cNvSpPr/>
          <p:nvPr/>
        </p:nvSpPr>
        <p:spPr>
          <a:xfrm>
            <a:off x="858308" y="275111"/>
            <a:ext cx="2011680" cy="389890"/>
          </a:xfrm>
          <a:prstGeom prst="rect">
            <a:avLst/>
          </a:prstGeom>
        </p:spPr>
        <p:txBody>
          <a:bodyPr wrap="none" lIns="68579" tIns="34289" rIns="68579" bIns="34289">
            <a:spAutoFit/>
          </a:bodyPr>
          <a:lstStyle/>
          <a:p>
            <a:pPr algn="l" defTabSz="685800">
              <a:defRPr/>
            </a:pPr>
            <a:r>
              <a:rPr lang="en-US" altLang="zh-CN" sz="2100" b="1" dirty="0">
                <a:solidFill>
                  <a:prstClr val="black"/>
                </a:solidFill>
                <a:latin typeface="黑体" panose="02010609060101010101" pitchFamily="49" charset="-122"/>
                <a:ea typeface="黑体" panose="02010609060101010101" pitchFamily="49" charset="-122"/>
                <a:sym typeface="+mn-ea"/>
              </a:rPr>
              <a:t>信息增长的极</a:t>
            </a:r>
            <a:r>
              <a:rPr lang="zh-CN" altLang="en-US" sz="2100" b="1" dirty="0">
                <a:solidFill>
                  <a:prstClr val="black"/>
                </a:solidFill>
                <a:latin typeface="黑体" panose="02010609060101010101" pitchFamily="49" charset="-122"/>
                <a:ea typeface="黑体" panose="02010609060101010101" pitchFamily="49" charset="-122"/>
                <a:sym typeface="+mn-ea"/>
              </a:rPr>
              <a:t>限</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6A8E1EF3-7747-45F6-9E87-37557D9BD0E9}"/>
              </a:ext>
            </a:extLst>
          </p:cNvPr>
          <p:cNvSpPr/>
          <p:nvPr/>
        </p:nvSpPr>
        <p:spPr>
          <a:xfrm>
            <a:off x="492912" y="908232"/>
            <a:ext cx="375936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）信息增长的制约因素</a:t>
            </a:r>
          </a:p>
        </p:txBody>
      </p:sp>
      <p:sp>
        <p:nvSpPr>
          <p:cNvPr id="3" name="矩形 2">
            <a:extLst>
              <a:ext uri="{FF2B5EF4-FFF2-40B4-BE49-F238E27FC236}">
                <a16:creationId xmlns:a16="http://schemas.microsoft.com/office/drawing/2014/main" id="{BAE9ABE0-F242-46AA-9F75-EBD69C764D70}"/>
              </a:ext>
            </a:extLst>
          </p:cNvPr>
          <p:cNvSpPr/>
          <p:nvPr/>
        </p:nvSpPr>
        <p:spPr>
          <a:xfrm>
            <a:off x="1059354" y="1542668"/>
            <a:ext cx="6858000" cy="2352952"/>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用户需求</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用户对信息的需求是信息增长的根源，但随着信息复杂程度增加且质量参差不齐，用户对信息的需求开始降低</a:t>
            </a:r>
          </a:p>
          <a:p>
            <a:pPr marL="285750" indent="-28575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情报环境</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信息环境瞬息万变，导致信息的增长存在不确定性。</a:t>
            </a:r>
          </a:p>
        </p:txBody>
      </p:sp>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11710"/>
            <a:ext cx="7756767" cy="861003"/>
          </a:xfrm>
        </p:spPr>
        <p:txBody>
          <a:bodyPr>
            <a:normAutofit/>
          </a:bodyPr>
          <a:lstStyle/>
          <a:p>
            <a:pPr>
              <a:lnSpc>
                <a:spcPct val="150000"/>
              </a:lnSpc>
            </a:pPr>
            <a:r>
              <a:rPr lang="zh-CN" altLang="en-US" sz="2800" b="1" dirty="0">
                <a:latin typeface="华文中宋" panose="02010600040101010101" pitchFamily="2" charset="-122"/>
                <a:ea typeface="华文中宋" panose="02010600040101010101" pitchFamily="2" charset="-122"/>
              </a:rPr>
              <a:t>三、文献资源管理的三大定律</a:t>
            </a:r>
          </a:p>
        </p:txBody>
      </p:sp>
      <p:pic>
        <p:nvPicPr>
          <p:cNvPr id="3" name="图片 9"/>
          <p:cNvPicPr>
            <a:picLocks noChangeAspect="1"/>
          </p:cNvPicPr>
          <p:nvPr/>
        </p:nvPicPr>
        <p:blipFill>
          <a:blip r:embed="rId2" cstate="print"/>
          <a:srcRect/>
          <a:stretch>
            <a:fillRect/>
          </a:stretch>
        </p:blipFill>
        <p:spPr bwMode="auto">
          <a:xfrm>
            <a:off x="8140499" y="195486"/>
            <a:ext cx="552450" cy="697706"/>
          </a:xfrm>
          <a:prstGeom prst="rect">
            <a:avLst/>
          </a:prstGeom>
          <a:noFill/>
          <a:ln w="9525">
            <a:noFill/>
            <a:miter lim="800000"/>
            <a:headEnd/>
            <a:tailEnd/>
          </a:ln>
        </p:spPr>
      </p:pic>
    </p:spTree>
    <p:extLst>
      <p:ext uri="{BB962C8B-B14F-4D97-AF65-F5344CB8AC3E}">
        <p14:creationId xmlns:p14="http://schemas.microsoft.com/office/powerpoint/2010/main" val="1901919735"/>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11710"/>
            <a:ext cx="7756767" cy="861003"/>
          </a:xfrm>
        </p:spPr>
        <p:txBody>
          <a:bodyPr>
            <a:normAutofit/>
          </a:bodyPr>
          <a:lstStyle/>
          <a:p>
            <a:pPr>
              <a:lnSpc>
                <a:spcPct val="150000"/>
              </a:lnSpc>
            </a:pPr>
            <a:r>
              <a:rPr lang="zh-CN" altLang="en-US" sz="2800" b="1" dirty="0">
                <a:latin typeface="华文中宋" panose="02010600040101010101" pitchFamily="2" charset="-122"/>
                <a:ea typeface="华文中宋" panose="02010600040101010101" pitchFamily="2" charset="-122"/>
              </a:rPr>
              <a:t>一、信息分布中的马太效应</a:t>
            </a:r>
          </a:p>
        </p:txBody>
      </p:sp>
      <p:pic>
        <p:nvPicPr>
          <p:cNvPr id="3" name="图片 9"/>
          <p:cNvPicPr>
            <a:picLocks noChangeAspect="1"/>
          </p:cNvPicPr>
          <p:nvPr/>
        </p:nvPicPr>
        <p:blipFill>
          <a:blip r:embed="rId2" cstate="print"/>
          <a:srcRect/>
          <a:stretch>
            <a:fillRect/>
          </a:stretch>
        </p:blipFill>
        <p:spPr bwMode="auto">
          <a:xfrm>
            <a:off x="8140499" y="195486"/>
            <a:ext cx="552450" cy="697706"/>
          </a:xfrm>
          <a:prstGeom prst="rect">
            <a:avLst/>
          </a:prstGeom>
          <a:noFill/>
          <a:ln w="9525">
            <a:noFill/>
            <a:miter lim="800000"/>
            <a:headEnd/>
            <a:tailEnd/>
          </a:ln>
        </p:spPr>
      </p:pic>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30</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01</a:t>
            </a:r>
          </a:p>
        </p:txBody>
      </p:sp>
      <p:sp>
        <p:nvSpPr>
          <p:cNvPr id="13" name="矩形 12"/>
          <p:cNvSpPr/>
          <p:nvPr/>
        </p:nvSpPr>
        <p:spPr>
          <a:xfrm>
            <a:off x="858308" y="275111"/>
            <a:ext cx="1763942" cy="392413"/>
          </a:xfrm>
          <a:prstGeom prst="rect">
            <a:avLst/>
          </a:prstGeom>
        </p:spPr>
        <p:txBody>
          <a:bodyPr wrap="none" lIns="68579" tIns="34289" rIns="68579" bIns="34289">
            <a:spAutoFit/>
          </a:bodyPr>
          <a:lstStyle/>
          <a:p>
            <a:pPr algn="l" defTabSz="685800">
              <a:defRPr/>
            </a:pPr>
            <a:r>
              <a:rPr lang="en-US" altLang="zh-CN" sz="2100" b="1" dirty="0" err="1">
                <a:solidFill>
                  <a:prstClr val="black"/>
                </a:solidFill>
                <a:latin typeface="黑体" panose="02010609060101010101" pitchFamily="49" charset="-122"/>
                <a:ea typeface="黑体" panose="02010609060101010101" pitchFamily="49" charset="-122"/>
              </a:rPr>
              <a:t>布拉德福</a:t>
            </a:r>
            <a:r>
              <a:rPr lang="zh-CN" altLang="en-US" sz="2100" b="1" dirty="0">
                <a:solidFill>
                  <a:prstClr val="black"/>
                </a:solidFill>
                <a:latin typeface="黑体" panose="02010609060101010101" pitchFamily="49" charset="-122"/>
                <a:ea typeface="黑体" panose="02010609060101010101" pitchFamily="49" charset="-122"/>
              </a:rPr>
              <a:t>定律</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sp>
        <p:nvSpPr>
          <p:cNvPr id="9" name="矩形 8"/>
          <p:cNvSpPr/>
          <p:nvPr/>
        </p:nvSpPr>
        <p:spPr>
          <a:xfrm>
            <a:off x="513227" y="1083945"/>
            <a:ext cx="4706845" cy="3392273"/>
          </a:xfrm>
          <a:prstGeom prst="rect">
            <a:avLst/>
          </a:prstGeom>
        </p:spPr>
        <p:txBody>
          <a:bodyPr wrap="square" lIns="68579" tIns="34289" rIns="68579" bIns="34289">
            <a:spAutoFit/>
          </a:bodyPr>
          <a:lstStyle/>
          <a:p>
            <a:pPr marL="285750" indent="-285750" defTabSz="685800">
              <a:lnSpc>
                <a:spcPct val="150000"/>
              </a:lnSpc>
              <a:buFont typeface="Wingdings" panose="05000000000000000000" charset="0"/>
              <a:buChar char="l"/>
              <a:defRPr/>
            </a:pPr>
            <a:r>
              <a:rPr sz="2000" b="1" dirty="0">
                <a:latin typeface="微软雅黑" panose="020B0503020204020204" pitchFamily="34" charset="-122"/>
                <a:ea typeface="微软雅黑" panose="020B0503020204020204" pitchFamily="34" charset="-122"/>
              </a:rPr>
              <a:t>布拉德福简介</a:t>
            </a:r>
          </a:p>
          <a:p>
            <a:pPr marL="742950" lvl="1" indent="-285750" defTabSz="685800">
              <a:lnSpc>
                <a:spcPct val="15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世界著名的文献学家和化学家</a:t>
            </a:r>
          </a:p>
          <a:p>
            <a:pPr marL="742950" lvl="1" indent="-285750" defTabSz="685800">
              <a:lnSpc>
                <a:spcPct val="15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并非专攻图书馆学和文献学</a:t>
            </a:r>
          </a:p>
          <a:p>
            <a:pPr marL="742950" lvl="1" indent="-285750" defTabSz="685800">
              <a:lnSpc>
                <a:spcPct val="15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长期从事图书馆工作</a:t>
            </a:r>
          </a:p>
          <a:p>
            <a:pPr marL="742950" lvl="1" indent="-285750" defTabSz="685800">
              <a:lnSpc>
                <a:spcPct val="15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与波拉德等人合作，创建了英国国际目录学协会</a:t>
            </a:r>
          </a:p>
          <a:p>
            <a:pPr marL="742950" lvl="1" indent="-285750" defTabSz="685800">
              <a:lnSpc>
                <a:spcPct val="15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布拉德福定律创始人</a:t>
            </a:r>
          </a:p>
          <a:p>
            <a:pPr marL="742950" lvl="1" indent="-285750" defTabSz="685800">
              <a:lnSpc>
                <a:spcPct val="150000"/>
              </a:lnSpc>
              <a:buFont typeface="Wingdings" panose="05000000000000000000" charset="0"/>
              <a:buChar char="Ø"/>
              <a:defRPr/>
            </a:pPr>
            <a:endParaRPr lang="zh-CN" altLang="en-US" sz="1800" dirty="0">
              <a:latin typeface="微软雅黑 Light" panose="020B0502040204020203" pitchFamily="34" charset="-122"/>
              <a:ea typeface="微软雅黑 Light" panose="020B0502040204020203" pitchFamily="34" charset="-122"/>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pic>
        <p:nvPicPr>
          <p:cNvPr id="3" name="图片 2">
            <a:extLst>
              <a:ext uri="{FF2B5EF4-FFF2-40B4-BE49-F238E27FC236}">
                <a16:creationId xmlns:a16="http://schemas.microsoft.com/office/drawing/2014/main" id="{729E5323-44F9-4328-9182-1724B6ECEC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1980" y="1475089"/>
            <a:ext cx="2717940" cy="2609984"/>
          </a:xfrm>
          <a:prstGeom prst="rect">
            <a:avLst/>
          </a:prstGeom>
        </p:spPr>
      </p:pic>
    </p:spTree>
    <p:extLst>
      <p:ext uri="{BB962C8B-B14F-4D97-AF65-F5344CB8AC3E}">
        <p14:creationId xmlns:p14="http://schemas.microsoft.com/office/powerpoint/2010/main" val="1931471579"/>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31</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01</a:t>
            </a:r>
          </a:p>
        </p:txBody>
      </p:sp>
      <p:sp>
        <p:nvSpPr>
          <p:cNvPr id="13" name="矩形 12"/>
          <p:cNvSpPr/>
          <p:nvPr/>
        </p:nvSpPr>
        <p:spPr>
          <a:xfrm>
            <a:off x="858308" y="275111"/>
            <a:ext cx="1763942"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布拉德福定律</a:t>
            </a:r>
            <a:endParaRPr lang="en-US" altLang="zh-CN" sz="2100" b="1" dirty="0">
              <a:solidFill>
                <a:prstClr val="black"/>
              </a:solidFill>
              <a:latin typeface="黑体" panose="02010609060101010101" pitchFamily="49" charset="-122"/>
              <a:ea typeface="黑体" panose="02010609060101010101" pitchFamily="49" charset="-122"/>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8EC31BAB-9AE4-4156-B15D-6E1089F09040}"/>
              </a:ext>
            </a:extLst>
          </p:cNvPr>
          <p:cNvSpPr/>
          <p:nvPr/>
        </p:nvSpPr>
        <p:spPr>
          <a:xfrm>
            <a:off x="635656" y="692364"/>
            <a:ext cx="1415772" cy="581057"/>
          </a:xfrm>
          <a:prstGeom prst="rect">
            <a:avLst/>
          </a:prstGeom>
        </p:spPr>
        <p:txBody>
          <a:bodyPr wrap="none">
            <a:spAutoFit/>
          </a:bodyPr>
          <a:lstStyle/>
          <a:p>
            <a:pPr defTabSz="685800">
              <a:lnSpc>
                <a:spcPct val="150000"/>
              </a:lnSpc>
            </a:pPr>
            <a:r>
              <a:rPr lang="zh-CN" altLang="en-US" sz="2400" b="1" dirty="0">
                <a:solidFill>
                  <a:srgbClr val="6964A0"/>
                </a:solidFill>
                <a:latin typeface="微软雅黑" panose="020B0503020204020204" pitchFamily="34" charset="-122"/>
                <a:ea typeface="微软雅黑" panose="020B0503020204020204" pitchFamily="34" charset="-122"/>
              </a:rPr>
              <a:t>客观背景</a:t>
            </a:r>
          </a:p>
        </p:txBody>
      </p:sp>
      <p:grpSp>
        <p:nvGrpSpPr>
          <p:cNvPr id="16" name="组合 15">
            <a:extLst>
              <a:ext uri="{FF2B5EF4-FFF2-40B4-BE49-F238E27FC236}">
                <a16:creationId xmlns:a16="http://schemas.microsoft.com/office/drawing/2014/main" id="{936F5ED4-A161-49F6-A5AF-1E84C80C311F}"/>
              </a:ext>
            </a:extLst>
          </p:cNvPr>
          <p:cNvGrpSpPr/>
          <p:nvPr/>
        </p:nvGrpSpPr>
        <p:grpSpPr>
          <a:xfrm>
            <a:off x="1200606" y="1491630"/>
            <a:ext cx="514780" cy="514780"/>
            <a:chOff x="6357074" y="1008628"/>
            <a:chExt cx="1676757" cy="1676757"/>
          </a:xfrm>
        </p:grpSpPr>
        <p:sp>
          <p:nvSpPr>
            <p:cNvPr id="17" name="椭圆 16">
              <a:extLst>
                <a:ext uri="{FF2B5EF4-FFF2-40B4-BE49-F238E27FC236}">
                  <a16:creationId xmlns:a16="http://schemas.microsoft.com/office/drawing/2014/main" id="{9199C72B-4D92-44D8-B17A-2EF8FC06BD53}"/>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椭圆 17">
              <a:extLst>
                <a:ext uri="{FF2B5EF4-FFF2-40B4-BE49-F238E27FC236}">
                  <a16:creationId xmlns:a16="http://schemas.microsoft.com/office/drawing/2014/main" id="{E2E13FC1-EE70-48CC-8182-F5ABA2B6C58A}"/>
                </a:ext>
              </a:extLst>
            </p:cNvPr>
            <p:cNvSpPr/>
            <p:nvPr/>
          </p:nvSpPr>
          <p:spPr>
            <a:xfrm>
              <a:off x="6552150" y="1193250"/>
              <a:ext cx="1307513" cy="1307513"/>
            </a:xfrm>
            <a:prstGeom prst="ellipse">
              <a:avLst/>
            </a:prstGeom>
            <a:solidFill>
              <a:srgbClr val="6964A0"/>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9" name="矩形 18">
            <a:extLst>
              <a:ext uri="{FF2B5EF4-FFF2-40B4-BE49-F238E27FC236}">
                <a16:creationId xmlns:a16="http://schemas.microsoft.com/office/drawing/2014/main" id="{5D60BEA9-C2E6-4A90-B5FC-323127D90F82}"/>
              </a:ext>
            </a:extLst>
          </p:cNvPr>
          <p:cNvSpPr/>
          <p:nvPr/>
        </p:nvSpPr>
        <p:spPr>
          <a:xfrm>
            <a:off x="1721804" y="1781383"/>
            <a:ext cx="5082443" cy="316369"/>
          </a:xfrm>
          <a:prstGeom prst="rect">
            <a:avLst/>
          </a:prstGeom>
        </p:spPr>
        <p:txBody>
          <a:bodyPr wrap="square">
            <a:spAutoFit/>
          </a:bodyPr>
          <a:lstStyle/>
          <a:p>
            <a:pPr>
              <a:lnSpc>
                <a:spcPct val="15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布拉德福发现：一个学科的论文分散在其他学科的期刊杂志上是屡见不鲜的。</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矩形 1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A4DFB63D-AE0C-4961-BB67-92243C4C1706}"/>
              </a:ext>
            </a:extLst>
          </p:cNvPr>
          <p:cNvSpPr/>
          <p:nvPr/>
        </p:nvSpPr>
        <p:spPr>
          <a:xfrm>
            <a:off x="1726030" y="1514763"/>
            <a:ext cx="2711207" cy="307777"/>
          </a:xfrm>
          <a:prstGeom prst="rect">
            <a:avLst/>
          </a:prstGeom>
        </p:spPr>
        <p:txBody>
          <a:bodyPr wrap="square">
            <a:spAutoFit/>
          </a:bodyPr>
          <a:lstStyle/>
          <a:p>
            <a:pPr fontAlgn="base">
              <a:spcBef>
                <a:spcPct val="0"/>
              </a:spcBef>
              <a:spcAft>
                <a:spcPct val="0"/>
              </a:spcAft>
              <a:defRPr/>
            </a:pPr>
            <a:r>
              <a:rPr lang="zh-CN" altLang="en-US" sz="1400" b="1" dirty="0">
                <a:solidFill>
                  <a:schemeClr val="accent1"/>
                </a:solidFill>
                <a:latin typeface="微软雅黑" panose="020B0503020204020204" pitchFamily="34" charset="-122"/>
                <a:ea typeface="微软雅黑" panose="020B0503020204020204" pitchFamily="34" charset="-122"/>
              </a:rPr>
              <a:t>文献分散是普遍的客观现象</a:t>
            </a:r>
          </a:p>
        </p:txBody>
      </p:sp>
      <p:cxnSp>
        <p:nvCxnSpPr>
          <p:cNvPr id="21" name="直接连接符 20">
            <a:extLst>
              <a:ext uri="{FF2B5EF4-FFF2-40B4-BE49-F238E27FC236}">
                <a16:creationId xmlns:a16="http://schemas.microsoft.com/office/drawing/2014/main" id="{228BB594-76CE-4252-BF3B-9FEEF6C087FE}"/>
              </a:ext>
            </a:extLst>
          </p:cNvPr>
          <p:cNvCxnSpPr/>
          <p:nvPr/>
        </p:nvCxnSpPr>
        <p:spPr>
          <a:xfrm>
            <a:off x="1825416" y="182531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5D59A7EA-CFD6-4931-B5B3-42260A927F1C}"/>
              </a:ext>
            </a:extLst>
          </p:cNvPr>
          <p:cNvGrpSpPr/>
          <p:nvPr/>
        </p:nvGrpSpPr>
        <p:grpSpPr>
          <a:xfrm>
            <a:off x="1200606" y="2355726"/>
            <a:ext cx="514780" cy="514780"/>
            <a:chOff x="6357074" y="1008628"/>
            <a:chExt cx="1676757" cy="1676757"/>
          </a:xfrm>
        </p:grpSpPr>
        <p:sp>
          <p:nvSpPr>
            <p:cNvPr id="23" name="椭圆 22">
              <a:extLst>
                <a:ext uri="{FF2B5EF4-FFF2-40B4-BE49-F238E27FC236}">
                  <a16:creationId xmlns:a16="http://schemas.microsoft.com/office/drawing/2014/main" id="{4EC92A59-A145-4635-B973-2D64347DD6AD}"/>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a:extLst>
                <a:ext uri="{FF2B5EF4-FFF2-40B4-BE49-F238E27FC236}">
                  <a16:creationId xmlns:a16="http://schemas.microsoft.com/office/drawing/2014/main" id="{C6CCAE1B-EB89-402C-A164-B2CC7171B0F8}"/>
                </a:ext>
              </a:extLst>
            </p:cNvPr>
            <p:cNvSpPr/>
            <p:nvPr/>
          </p:nvSpPr>
          <p:spPr>
            <a:xfrm>
              <a:off x="6552150" y="1193250"/>
              <a:ext cx="1307513" cy="1307513"/>
            </a:xfrm>
            <a:prstGeom prst="ellipse">
              <a:avLst/>
            </a:prstGeom>
            <a:solidFill>
              <a:srgbClr val="6964A0"/>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5" name="矩形 24">
            <a:extLst>
              <a:ext uri="{FF2B5EF4-FFF2-40B4-BE49-F238E27FC236}">
                <a16:creationId xmlns:a16="http://schemas.microsoft.com/office/drawing/2014/main" id="{4E4E7986-045B-45A8-B2DA-F85BE6F720A6}"/>
              </a:ext>
            </a:extLst>
          </p:cNvPr>
          <p:cNvSpPr/>
          <p:nvPr/>
        </p:nvSpPr>
        <p:spPr>
          <a:xfrm>
            <a:off x="1721805" y="2645479"/>
            <a:ext cx="5082442" cy="718402"/>
          </a:xfrm>
          <a:prstGeom prst="rect">
            <a:avLst/>
          </a:prstGeom>
        </p:spPr>
        <p:txBody>
          <a:bodyPr wrap="square">
            <a:spAutoFit/>
          </a:bodyPr>
          <a:lstStyle/>
          <a:p>
            <a:pPr>
              <a:lnSpc>
                <a:spcPct val="20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科学技术的每一个学科都或多或少，或进或远地与任何一个学科相关联。因此才会有一个学科的文献出现在另一个学科的期刊之中这种现象。</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矩形 2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5A2EB0DF-CEFD-4ADB-A9AE-CCC368302F28}"/>
              </a:ext>
            </a:extLst>
          </p:cNvPr>
          <p:cNvSpPr/>
          <p:nvPr/>
        </p:nvSpPr>
        <p:spPr>
          <a:xfrm>
            <a:off x="1726030" y="2412407"/>
            <a:ext cx="1736053" cy="307777"/>
          </a:xfrm>
          <a:prstGeom prst="rect">
            <a:avLst/>
          </a:prstGeom>
        </p:spPr>
        <p:txBody>
          <a:bodyPr wrap="square">
            <a:spAutoFit/>
          </a:bodyPr>
          <a:lstStyle/>
          <a:p>
            <a:pPr fontAlgn="base">
              <a:spcBef>
                <a:spcPct val="0"/>
              </a:spcBef>
              <a:spcAft>
                <a:spcPct val="0"/>
              </a:spcAft>
            </a:pPr>
            <a:r>
              <a:rPr lang="zh-CN" altLang="en-US" sz="1400" b="1" dirty="0">
                <a:solidFill>
                  <a:schemeClr val="accent1"/>
                </a:solidFill>
                <a:latin typeface="微软雅黑" panose="020B0503020204020204" pitchFamily="34" charset="-122"/>
                <a:ea typeface="微软雅黑" panose="020B0503020204020204" pitchFamily="34" charset="-122"/>
              </a:rPr>
              <a:t>科学统一性原则</a:t>
            </a:r>
          </a:p>
        </p:txBody>
      </p:sp>
      <p:cxnSp>
        <p:nvCxnSpPr>
          <p:cNvPr id="27" name="直接连接符 26">
            <a:extLst>
              <a:ext uri="{FF2B5EF4-FFF2-40B4-BE49-F238E27FC236}">
                <a16:creationId xmlns:a16="http://schemas.microsoft.com/office/drawing/2014/main" id="{9DA8690D-FEAD-44A6-A2E8-3238F91F7D27}"/>
              </a:ext>
            </a:extLst>
          </p:cNvPr>
          <p:cNvCxnSpPr/>
          <p:nvPr/>
        </p:nvCxnSpPr>
        <p:spPr>
          <a:xfrm>
            <a:off x="1825416" y="2689406"/>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DD333777-D9D0-40D8-B15A-825EAC6A1D9D}"/>
              </a:ext>
            </a:extLst>
          </p:cNvPr>
          <p:cNvGrpSpPr/>
          <p:nvPr/>
        </p:nvGrpSpPr>
        <p:grpSpPr>
          <a:xfrm>
            <a:off x="1200606" y="3579819"/>
            <a:ext cx="514780" cy="514780"/>
            <a:chOff x="6357074" y="1008628"/>
            <a:chExt cx="1676757" cy="1676757"/>
          </a:xfrm>
        </p:grpSpPr>
        <p:sp>
          <p:nvSpPr>
            <p:cNvPr id="29" name="椭圆 28">
              <a:extLst>
                <a:ext uri="{FF2B5EF4-FFF2-40B4-BE49-F238E27FC236}">
                  <a16:creationId xmlns:a16="http://schemas.microsoft.com/office/drawing/2014/main" id="{A2185B16-406A-426D-A29A-1EB0562F6E01}"/>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a:extLst>
                <a:ext uri="{FF2B5EF4-FFF2-40B4-BE49-F238E27FC236}">
                  <a16:creationId xmlns:a16="http://schemas.microsoft.com/office/drawing/2014/main" id="{66BDC373-02DC-43D3-A97B-A3DA10EB449D}"/>
                </a:ext>
              </a:extLst>
            </p:cNvPr>
            <p:cNvSpPr/>
            <p:nvPr/>
          </p:nvSpPr>
          <p:spPr>
            <a:xfrm>
              <a:off x="6552150" y="1193250"/>
              <a:ext cx="1307513" cy="1307513"/>
            </a:xfrm>
            <a:prstGeom prst="ellipse">
              <a:avLst/>
            </a:prstGeom>
            <a:solidFill>
              <a:srgbClr val="6964A0"/>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1" name="矩形 30">
            <a:extLst>
              <a:ext uri="{FF2B5EF4-FFF2-40B4-BE49-F238E27FC236}">
                <a16:creationId xmlns:a16="http://schemas.microsoft.com/office/drawing/2014/main" id="{DCC9EB09-616D-4C68-A8DE-D74131FBE953}"/>
              </a:ext>
            </a:extLst>
          </p:cNvPr>
          <p:cNvSpPr/>
          <p:nvPr/>
        </p:nvSpPr>
        <p:spPr>
          <a:xfrm>
            <a:off x="1737654" y="3859824"/>
            <a:ext cx="5082441" cy="718402"/>
          </a:xfrm>
          <a:prstGeom prst="rect">
            <a:avLst/>
          </a:prstGeom>
        </p:spPr>
        <p:txBody>
          <a:bodyPr wrap="square">
            <a:spAutoFit/>
          </a:bodyPr>
          <a:lstStyle/>
          <a:p>
            <a:pPr>
              <a:lnSpc>
                <a:spcPct val="200000"/>
              </a:lnSpc>
            </a:pPr>
            <a:r>
              <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rPr>
              <a:t>20</a:t>
            </a: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世纪</a:t>
            </a:r>
            <a:r>
              <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年代，由于科学文献数量的激增，文摘杂志不断出现，而且增长很快，但是这些文摘期刊普遍存在着重复和遗漏的现象</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2" name="矩形 3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1AA9EF2-7119-4580-8033-8539B75D3D0C}"/>
              </a:ext>
            </a:extLst>
          </p:cNvPr>
          <p:cNvSpPr/>
          <p:nvPr/>
        </p:nvSpPr>
        <p:spPr>
          <a:xfrm>
            <a:off x="1726030" y="3636500"/>
            <a:ext cx="3287718" cy="307777"/>
          </a:xfrm>
          <a:prstGeom prst="rect">
            <a:avLst/>
          </a:prstGeom>
        </p:spPr>
        <p:txBody>
          <a:bodyPr wrap="square">
            <a:spAutoFit/>
          </a:bodyPr>
          <a:lstStyle/>
          <a:p>
            <a:pPr fontAlgn="base">
              <a:spcBef>
                <a:spcPct val="0"/>
              </a:spcBef>
              <a:spcAft>
                <a:spcPct val="0"/>
              </a:spcAft>
            </a:pPr>
            <a:r>
              <a:rPr lang="zh-CN" altLang="en-US" sz="1400" b="1" dirty="0">
                <a:solidFill>
                  <a:schemeClr val="accent1"/>
                </a:solidFill>
                <a:latin typeface="微软雅黑" panose="020B0503020204020204" pitchFamily="34" charset="-122"/>
                <a:ea typeface="微软雅黑" panose="020B0503020204020204" pitchFamily="34" charset="-122"/>
                <a:sym typeface="Calibri" panose="020F0502020204030204" pitchFamily="34" charset="0"/>
              </a:rPr>
              <a:t>文献统计研究是布氏定律产生的基础</a:t>
            </a:r>
          </a:p>
        </p:txBody>
      </p:sp>
      <p:cxnSp>
        <p:nvCxnSpPr>
          <p:cNvPr id="33" name="直接连接符 32">
            <a:extLst>
              <a:ext uri="{FF2B5EF4-FFF2-40B4-BE49-F238E27FC236}">
                <a16:creationId xmlns:a16="http://schemas.microsoft.com/office/drawing/2014/main" id="{5ECFE090-3CE7-4DBB-B04F-6E2D00B0AE06}"/>
              </a:ext>
            </a:extLst>
          </p:cNvPr>
          <p:cNvCxnSpPr/>
          <p:nvPr/>
        </p:nvCxnSpPr>
        <p:spPr>
          <a:xfrm>
            <a:off x="1825416" y="391349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4" name="Group 35">
            <a:extLst>
              <a:ext uri="{FF2B5EF4-FFF2-40B4-BE49-F238E27FC236}">
                <a16:creationId xmlns:a16="http://schemas.microsoft.com/office/drawing/2014/main" id="{59AB3F3D-0647-4A5C-BDD3-135E8544FC4B}"/>
              </a:ext>
            </a:extLst>
          </p:cNvPr>
          <p:cNvGrpSpPr/>
          <p:nvPr/>
        </p:nvGrpSpPr>
        <p:grpSpPr>
          <a:xfrm>
            <a:off x="1363238" y="2522927"/>
            <a:ext cx="214349" cy="180377"/>
            <a:chOff x="4605338" y="3814763"/>
            <a:chExt cx="420688" cy="354013"/>
          </a:xfrm>
          <a:solidFill>
            <a:schemeClr val="bg1"/>
          </a:solidFill>
        </p:grpSpPr>
        <p:sp>
          <p:nvSpPr>
            <p:cNvPr id="35" name="Freeform 32">
              <a:extLst>
                <a:ext uri="{FF2B5EF4-FFF2-40B4-BE49-F238E27FC236}">
                  <a16:creationId xmlns:a16="http://schemas.microsoft.com/office/drawing/2014/main" id="{B6E89F30-9B08-4FEC-917D-FA21A0ED141D}"/>
                </a:ext>
              </a:extLst>
            </p:cNvPr>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 name="Oval 33">
              <a:extLst>
                <a:ext uri="{FF2B5EF4-FFF2-40B4-BE49-F238E27FC236}">
                  <a16:creationId xmlns:a16="http://schemas.microsoft.com/office/drawing/2014/main" id="{A0A1F1AB-92E8-46B0-81DF-C2CFFA2A5B43}"/>
                </a:ext>
              </a:extLst>
            </p:cNvPr>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34">
              <a:extLst>
                <a:ext uri="{FF2B5EF4-FFF2-40B4-BE49-F238E27FC236}">
                  <a16:creationId xmlns:a16="http://schemas.microsoft.com/office/drawing/2014/main" id="{E2EB3B3F-9A40-4CD5-A29A-8B1660445CEB}"/>
                </a:ext>
              </a:extLst>
            </p:cNvPr>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8" name="Freeform 35">
              <a:extLst>
                <a:ext uri="{FF2B5EF4-FFF2-40B4-BE49-F238E27FC236}">
                  <a16:creationId xmlns:a16="http://schemas.microsoft.com/office/drawing/2014/main" id="{EF09197D-8335-44B6-A949-40D4AB7D88AC}"/>
                </a:ext>
              </a:extLst>
            </p:cNvPr>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9" name="Freeform 36">
              <a:extLst>
                <a:ext uri="{FF2B5EF4-FFF2-40B4-BE49-F238E27FC236}">
                  <a16:creationId xmlns:a16="http://schemas.microsoft.com/office/drawing/2014/main" id="{0BD44A86-551D-4374-8A6D-1ADD60846FA5}"/>
                </a:ext>
              </a:extLst>
            </p:cNvPr>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37">
              <a:extLst>
                <a:ext uri="{FF2B5EF4-FFF2-40B4-BE49-F238E27FC236}">
                  <a16:creationId xmlns:a16="http://schemas.microsoft.com/office/drawing/2014/main" id="{0D09C9D8-1E02-41B5-BE0B-0ADABD2EB992}"/>
                </a:ext>
              </a:extLst>
            </p:cNvPr>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8">
              <a:extLst>
                <a:ext uri="{FF2B5EF4-FFF2-40B4-BE49-F238E27FC236}">
                  <a16:creationId xmlns:a16="http://schemas.microsoft.com/office/drawing/2014/main" id="{32036C06-E56F-465D-8253-1791272D44E4}"/>
                </a:ext>
              </a:extLst>
            </p:cNvPr>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9">
              <a:extLst>
                <a:ext uri="{FF2B5EF4-FFF2-40B4-BE49-F238E27FC236}">
                  <a16:creationId xmlns:a16="http://schemas.microsoft.com/office/drawing/2014/main" id="{FB0ACDD2-F74E-43F9-B945-46B22E75AA38}"/>
                </a:ext>
              </a:extLst>
            </p:cNvPr>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3" name="Group 216">
            <a:extLst>
              <a:ext uri="{FF2B5EF4-FFF2-40B4-BE49-F238E27FC236}">
                <a16:creationId xmlns:a16="http://schemas.microsoft.com/office/drawing/2014/main" id="{57903018-A11B-4B80-B4A4-415FE12F690E}"/>
              </a:ext>
            </a:extLst>
          </p:cNvPr>
          <p:cNvGrpSpPr/>
          <p:nvPr/>
        </p:nvGrpSpPr>
        <p:grpSpPr>
          <a:xfrm>
            <a:off x="1343542" y="1641155"/>
            <a:ext cx="228909" cy="185230"/>
            <a:chOff x="1209675" y="6354763"/>
            <a:chExt cx="449263" cy="363538"/>
          </a:xfrm>
          <a:solidFill>
            <a:schemeClr val="bg1"/>
          </a:solidFill>
        </p:grpSpPr>
        <p:sp>
          <p:nvSpPr>
            <p:cNvPr id="44" name="Freeform 205">
              <a:extLst>
                <a:ext uri="{FF2B5EF4-FFF2-40B4-BE49-F238E27FC236}">
                  <a16:creationId xmlns:a16="http://schemas.microsoft.com/office/drawing/2014/main" id="{1D777C88-A999-4789-B5BD-47DBF10FC703}"/>
                </a:ext>
              </a:extLst>
            </p:cNvPr>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207">
              <a:extLst>
                <a:ext uri="{FF2B5EF4-FFF2-40B4-BE49-F238E27FC236}">
                  <a16:creationId xmlns:a16="http://schemas.microsoft.com/office/drawing/2014/main" id="{8A69DF6C-E40F-4BBF-81BB-8A820F6D192B}"/>
                </a:ext>
              </a:extLst>
            </p:cNvPr>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208">
              <a:extLst>
                <a:ext uri="{FF2B5EF4-FFF2-40B4-BE49-F238E27FC236}">
                  <a16:creationId xmlns:a16="http://schemas.microsoft.com/office/drawing/2014/main" id="{E995055C-43CE-44A6-8EED-56CB5AAEF9B9}"/>
                </a:ext>
              </a:extLst>
            </p:cNvPr>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7" name="Freeform 209">
              <a:extLst>
                <a:ext uri="{FF2B5EF4-FFF2-40B4-BE49-F238E27FC236}">
                  <a16:creationId xmlns:a16="http://schemas.microsoft.com/office/drawing/2014/main" id="{70BCC438-B926-4FF3-A411-49467DC319B7}"/>
                </a:ext>
              </a:extLst>
            </p:cNvPr>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8" name="Group 242">
            <a:extLst>
              <a:ext uri="{FF2B5EF4-FFF2-40B4-BE49-F238E27FC236}">
                <a16:creationId xmlns:a16="http://schemas.microsoft.com/office/drawing/2014/main" id="{B0A71117-0DD5-4577-9E6F-0491D07796C3}"/>
              </a:ext>
            </a:extLst>
          </p:cNvPr>
          <p:cNvGrpSpPr/>
          <p:nvPr/>
        </p:nvGrpSpPr>
        <p:grpSpPr>
          <a:xfrm>
            <a:off x="1346501" y="3750256"/>
            <a:ext cx="228100" cy="173906"/>
            <a:chOff x="2908300" y="2946400"/>
            <a:chExt cx="447675" cy="341313"/>
          </a:xfrm>
          <a:solidFill>
            <a:schemeClr val="bg1"/>
          </a:solidFill>
        </p:grpSpPr>
        <p:sp>
          <p:nvSpPr>
            <p:cNvPr id="49" name="Freeform 227">
              <a:extLst>
                <a:ext uri="{FF2B5EF4-FFF2-40B4-BE49-F238E27FC236}">
                  <a16:creationId xmlns:a16="http://schemas.microsoft.com/office/drawing/2014/main" id="{10F54CEA-624F-487B-9A90-70427368DFDD}"/>
                </a:ext>
              </a:extLst>
            </p:cNvPr>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228">
              <a:extLst>
                <a:ext uri="{FF2B5EF4-FFF2-40B4-BE49-F238E27FC236}">
                  <a16:creationId xmlns:a16="http://schemas.microsoft.com/office/drawing/2014/main" id="{3ADE640B-120D-4052-83A1-F21C3646DEF3}"/>
                </a:ext>
              </a:extLst>
            </p:cNvPr>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extLst>
      <p:ext uri="{BB962C8B-B14F-4D97-AF65-F5344CB8AC3E}">
        <p14:creationId xmlns:p14="http://schemas.microsoft.com/office/powerpoint/2010/main" val="4285863412"/>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32</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01</a:t>
            </a: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B94D99C5-9BA6-4B2A-A2A1-392C6882FD30}"/>
              </a:ext>
            </a:extLst>
          </p:cNvPr>
          <p:cNvSpPr/>
          <p:nvPr/>
        </p:nvSpPr>
        <p:spPr>
          <a:xfrm>
            <a:off x="742791" y="911946"/>
            <a:ext cx="6406949" cy="2871107"/>
          </a:xfrm>
          <a:prstGeom prst="rect">
            <a:avLst/>
          </a:prstGeom>
        </p:spPr>
        <p:txBody>
          <a:bodyPr wrap="square">
            <a:spAutoFit/>
          </a:bodyPr>
          <a:lstStyle/>
          <a:p>
            <a:pPr marL="285750" indent="-285750" defTabSz="685800">
              <a:lnSpc>
                <a:spcPct val="150000"/>
              </a:lnSpc>
              <a:buClr>
                <a:srgbClr val="6964A0"/>
              </a:buClr>
              <a:buFont typeface="Wingdings" panose="05000000000000000000" pitchFamily="2" charset="2"/>
              <a:buChar char="n"/>
            </a:pPr>
            <a:r>
              <a:rPr lang="zh-CN" altLang="en-US" sz="2800" b="1" dirty="0">
                <a:solidFill>
                  <a:srgbClr val="6964A0"/>
                </a:solidFill>
                <a:latin typeface="微软雅黑" panose="020B0503020204020204" pitchFamily="34" charset="-122"/>
                <a:ea typeface="微软雅黑" panose="020B0503020204020204" pitchFamily="34" charset="-122"/>
              </a:rPr>
              <a:t>实例：布拉德福的统计数据（</a:t>
            </a:r>
            <a:r>
              <a:rPr lang="en-US" altLang="zh-CN" sz="2800" b="1" dirty="0">
                <a:solidFill>
                  <a:srgbClr val="6964A0"/>
                </a:solidFill>
                <a:latin typeface="微软雅黑" panose="020B0503020204020204" pitchFamily="34" charset="-122"/>
                <a:ea typeface="微软雅黑" panose="020B0503020204020204" pitchFamily="34" charset="-122"/>
              </a:rPr>
              <a:t>1934</a:t>
            </a:r>
            <a:r>
              <a:rPr lang="zh-CN" altLang="en-US" sz="2800" b="1" dirty="0">
                <a:solidFill>
                  <a:srgbClr val="6964A0"/>
                </a:solidFill>
                <a:latin typeface="微软雅黑" panose="020B0503020204020204" pitchFamily="34" charset="-122"/>
                <a:ea typeface="微软雅黑" panose="020B0503020204020204" pitchFamily="34" charset="-122"/>
              </a:rPr>
              <a:t>年）</a:t>
            </a:r>
          </a:p>
          <a:p>
            <a:pPr marL="742950" lvl="1" indent="-285750" defTabSz="685800">
              <a:lnSpc>
                <a:spcPct val="200000"/>
              </a:lnSpc>
              <a:buFont typeface="Wingdings" panose="05000000000000000000" charset="0"/>
              <a:buChar char="Ø"/>
            </a:pPr>
            <a:r>
              <a:rPr lang="zh-CN" altLang="en-US" sz="1800" dirty="0">
                <a:latin typeface="微软雅黑" panose="020B0503020204020204" pitchFamily="34" charset="-122"/>
                <a:ea typeface="微软雅黑" panose="020B0503020204020204" pitchFamily="34" charset="-122"/>
              </a:rPr>
              <a:t>“应用地球物理学”和“润滑”专业领域</a:t>
            </a:r>
          </a:p>
          <a:p>
            <a:pPr marL="742950" lvl="1" indent="-285750" defTabSz="685800">
              <a:lnSpc>
                <a:spcPct val="200000"/>
              </a:lnSpc>
              <a:buFont typeface="Wingdings" panose="05000000000000000000" charset="0"/>
              <a:buChar char="Ø"/>
            </a:pPr>
            <a:r>
              <a:rPr lang="zh-CN" altLang="en-US" sz="1800" dirty="0">
                <a:latin typeface="微软雅黑" panose="020B0503020204020204" pitchFamily="34" charset="-122"/>
                <a:ea typeface="微软雅黑" panose="020B0503020204020204" pitchFamily="34" charset="-122"/>
              </a:rPr>
              <a:t> 统计</a:t>
            </a:r>
            <a:r>
              <a:rPr lang="en-US" altLang="zh-CN" sz="1800" dirty="0">
                <a:latin typeface="微软雅黑" panose="020B0503020204020204" pitchFamily="34" charset="-122"/>
                <a:ea typeface="微软雅黑" panose="020B0503020204020204" pitchFamily="34" charset="-122"/>
              </a:rPr>
              <a:t>490</a:t>
            </a:r>
            <a:r>
              <a:rPr lang="zh-CN" altLang="en-US" sz="1800" dirty="0">
                <a:latin typeface="微软雅黑" panose="020B0503020204020204" pitchFamily="34" charset="-122"/>
                <a:ea typeface="微软雅黑" panose="020B0503020204020204" pitchFamily="34" charset="-122"/>
              </a:rPr>
              <a:t>种期刊，</a:t>
            </a:r>
            <a:r>
              <a:rPr lang="en-US" altLang="zh-CN" sz="1800" dirty="0">
                <a:latin typeface="微软雅黑" panose="020B0503020204020204" pitchFamily="34" charset="-122"/>
                <a:ea typeface="微软雅黑" panose="020B0503020204020204" pitchFamily="34" charset="-122"/>
              </a:rPr>
              <a:t>1727</a:t>
            </a:r>
            <a:r>
              <a:rPr lang="zh-CN" altLang="en-US" sz="1800" dirty="0">
                <a:latin typeface="微软雅黑" panose="020B0503020204020204" pitchFamily="34" charset="-122"/>
                <a:ea typeface="微软雅黑" panose="020B0503020204020204" pitchFamily="34" charset="-122"/>
              </a:rPr>
              <a:t>篇论文</a:t>
            </a:r>
          </a:p>
          <a:p>
            <a:pPr marL="742950" lvl="1" indent="-285750" defTabSz="685800">
              <a:lnSpc>
                <a:spcPct val="200000"/>
              </a:lnSpc>
              <a:buFont typeface="Wingdings" panose="05000000000000000000" charset="0"/>
              <a:buChar char="Ø"/>
            </a:pPr>
            <a:r>
              <a:rPr lang="zh-CN" altLang="en-US" sz="1800" dirty="0">
                <a:latin typeface="微软雅黑" panose="020B0503020204020204" pitchFamily="34" charset="-122"/>
                <a:ea typeface="微软雅黑" panose="020B0503020204020204" pitchFamily="34" charset="-122"/>
              </a:rPr>
              <a:t> 按照相关论文载文量的多少降序排列</a:t>
            </a:r>
            <a:endParaRPr lang="en-US" altLang="zh-CN" sz="1800" dirty="0">
              <a:latin typeface="微软雅黑" panose="020B0503020204020204" pitchFamily="34" charset="-122"/>
              <a:ea typeface="微软雅黑" panose="020B0503020204020204" pitchFamily="34" charset="-122"/>
            </a:endParaRPr>
          </a:p>
          <a:p>
            <a:pPr marL="742950" lvl="1" indent="-285750" defTabSz="685800">
              <a:lnSpc>
                <a:spcPct val="200000"/>
              </a:lnSpc>
              <a:buFont typeface="Wingdings" panose="05000000000000000000" charset="0"/>
              <a:buChar char="Ø"/>
            </a:pPr>
            <a:r>
              <a:rPr lang="zh-CN" altLang="en-US" sz="1800" dirty="0">
                <a:latin typeface="微软雅黑" panose="020B0503020204020204" pitchFamily="34" charset="-122"/>
                <a:ea typeface="微软雅黑" panose="020B0503020204020204" pitchFamily="34" charset="-122"/>
              </a:rPr>
              <a:t>两种研究方法研究方法</a:t>
            </a:r>
            <a:endParaRPr lang="en-US" altLang="zh-CN" sz="18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E417DCB5-8D25-4A72-82A0-438E3AA6AE41}"/>
              </a:ext>
            </a:extLst>
          </p:cNvPr>
          <p:cNvSpPr/>
          <p:nvPr/>
        </p:nvSpPr>
        <p:spPr>
          <a:xfrm>
            <a:off x="858308" y="275111"/>
            <a:ext cx="1763942"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布拉德福定律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42123624"/>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33</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01</a:t>
            </a:r>
          </a:p>
        </p:txBody>
      </p:sp>
      <p:sp>
        <p:nvSpPr>
          <p:cNvPr id="9" name="矩形 8"/>
          <p:cNvSpPr/>
          <p:nvPr/>
        </p:nvSpPr>
        <p:spPr>
          <a:xfrm>
            <a:off x="239883" y="764530"/>
            <a:ext cx="7579360" cy="1595435"/>
          </a:xfrm>
          <a:prstGeom prst="rect">
            <a:avLst/>
          </a:prstGeom>
        </p:spPr>
        <p:txBody>
          <a:bodyPr wrap="square" lIns="68579" tIns="34289" rIns="68579" bIns="34289">
            <a:spAutoFit/>
          </a:bodyPr>
          <a:lstStyle/>
          <a:p>
            <a:pPr marL="457200" lvl="1" defTabSz="685800">
              <a:lnSpc>
                <a:spcPct val="150000"/>
              </a:lnSpc>
              <a:defRPr/>
            </a:pPr>
            <a:r>
              <a:rPr sz="2000" b="1" dirty="0" err="1">
                <a:solidFill>
                  <a:srgbClr val="6964A0"/>
                </a:solidFill>
                <a:latin typeface="微软雅黑" panose="020B0503020204020204" pitchFamily="34" charset="-122"/>
                <a:ea typeface="微软雅黑" panose="020B0503020204020204" pitchFamily="34" charset="-122"/>
              </a:rPr>
              <a:t>区域分析</a:t>
            </a:r>
            <a:r>
              <a:rPr lang="zh-CN" altLang="en-US" sz="2000" b="1" dirty="0">
                <a:solidFill>
                  <a:srgbClr val="6964A0"/>
                </a:solidFill>
                <a:latin typeface="微软雅黑" panose="020B0503020204020204" pitchFamily="34" charset="-122"/>
                <a:ea typeface="微软雅黑" panose="020B0503020204020204" pitchFamily="34" charset="-122"/>
              </a:rPr>
              <a:t>法</a:t>
            </a:r>
            <a:r>
              <a:rPr sz="2000" b="1" dirty="0">
                <a:solidFill>
                  <a:srgbClr val="6964A0"/>
                </a:solidFill>
                <a:latin typeface="微软雅黑" panose="020B0503020204020204" pitchFamily="34" charset="-122"/>
                <a:ea typeface="微软雅黑" panose="020B0503020204020204" pitchFamily="34" charset="-122"/>
              </a:rPr>
              <a:t>（按年平均载文量分为三个区）</a:t>
            </a:r>
          </a:p>
          <a:p>
            <a:pPr marL="1200150" lvl="2" indent="-285750" defTabSz="685800">
              <a:lnSpc>
                <a:spcPct val="150000"/>
              </a:lnSpc>
              <a:buFont typeface="Wingdings" panose="05000000000000000000" charset="0"/>
              <a:buChar char="n"/>
              <a:defRPr/>
            </a:pPr>
            <a:r>
              <a:rPr sz="1600" dirty="0">
                <a:latin typeface="微软雅黑" panose="020B0503020204020204" pitchFamily="34" charset="-122"/>
                <a:ea typeface="微软雅黑" panose="020B0503020204020204" pitchFamily="34" charset="-122"/>
              </a:rPr>
              <a:t>四篇以上的期刊</a:t>
            </a:r>
          </a:p>
          <a:p>
            <a:pPr marL="1200150" lvl="2" indent="-285750" defTabSz="685800">
              <a:lnSpc>
                <a:spcPct val="150000"/>
              </a:lnSpc>
              <a:buFont typeface="Wingdings" panose="05000000000000000000" charset="0"/>
              <a:buChar char="n"/>
              <a:defRPr/>
            </a:pPr>
            <a:r>
              <a:rPr sz="1600" dirty="0">
                <a:latin typeface="微软雅黑" panose="020B0503020204020204" pitchFamily="34" charset="-122"/>
                <a:ea typeface="微软雅黑" panose="020B0503020204020204" pitchFamily="34" charset="-122"/>
              </a:rPr>
              <a:t>多于一篇而小于四篇的期刊</a:t>
            </a:r>
          </a:p>
          <a:p>
            <a:pPr marL="1200150" lvl="2" indent="-285750" defTabSz="685800">
              <a:lnSpc>
                <a:spcPct val="150000"/>
              </a:lnSpc>
              <a:buFont typeface="Wingdings" panose="05000000000000000000" charset="0"/>
              <a:buChar char="n"/>
              <a:defRPr/>
            </a:pPr>
            <a:r>
              <a:rPr sz="1600" dirty="0" err="1">
                <a:latin typeface="微软雅黑" panose="020B0503020204020204" pitchFamily="34" charset="-122"/>
                <a:ea typeface="微软雅黑" panose="020B0503020204020204" pitchFamily="34" charset="-122"/>
              </a:rPr>
              <a:t>一篇或不足一篇的期刊</a:t>
            </a:r>
            <a:endParaRPr sz="1600" dirty="0">
              <a:latin typeface="微软雅黑" panose="020B0503020204020204" pitchFamily="34" charset="-122"/>
              <a:ea typeface="微软雅黑" panose="020B0503020204020204" pitchFamily="34" charset="-122"/>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graphicFrame>
        <p:nvGraphicFramePr>
          <p:cNvPr id="8" name="Group 47">
            <a:extLst>
              <a:ext uri="{FF2B5EF4-FFF2-40B4-BE49-F238E27FC236}">
                <a16:creationId xmlns:a16="http://schemas.microsoft.com/office/drawing/2014/main" id="{24244ED0-A07B-41D4-AA8A-432C85515F22}"/>
              </a:ext>
            </a:extLst>
          </p:cNvPr>
          <p:cNvGraphicFramePr>
            <a:graphicFrameLocks/>
          </p:cNvGraphicFramePr>
          <p:nvPr/>
        </p:nvGraphicFramePr>
        <p:xfrm>
          <a:off x="715042" y="2330012"/>
          <a:ext cx="7801273" cy="1969930"/>
        </p:xfrm>
        <a:graphic>
          <a:graphicData uri="http://schemas.openxmlformats.org/drawingml/2006/table">
            <a:tbl>
              <a:tblPr/>
              <a:tblGrid>
                <a:gridCol w="975159">
                  <a:extLst>
                    <a:ext uri="{9D8B030D-6E8A-4147-A177-3AD203B41FA5}">
                      <a16:colId xmlns:a16="http://schemas.microsoft.com/office/drawing/2014/main" val="3472601779"/>
                    </a:ext>
                  </a:extLst>
                </a:gridCol>
                <a:gridCol w="1647838">
                  <a:extLst>
                    <a:ext uri="{9D8B030D-6E8A-4147-A177-3AD203B41FA5}">
                      <a16:colId xmlns:a16="http://schemas.microsoft.com/office/drawing/2014/main" val="578230387"/>
                    </a:ext>
                  </a:extLst>
                </a:gridCol>
                <a:gridCol w="1264095">
                  <a:extLst>
                    <a:ext uri="{9D8B030D-6E8A-4147-A177-3AD203B41FA5}">
                      <a16:colId xmlns:a16="http://schemas.microsoft.com/office/drawing/2014/main" val="55536447"/>
                    </a:ext>
                  </a:extLst>
                </a:gridCol>
                <a:gridCol w="1258076">
                  <a:extLst>
                    <a:ext uri="{9D8B030D-6E8A-4147-A177-3AD203B41FA5}">
                      <a16:colId xmlns:a16="http://schemas.microsoft.com/office/drawing/2014/main" val="2437013088"/>
                    </a:ext>
                  </a:extLst>
                </a:gridCol>
                <a:gridCol w="1352883">
                  <a:extLst>
                    <a:ext uri="{9D8B030D-6E8A-4147-A177-3AD203B41FA5}">
                      <a16:colId xmlns:a16="http://schemas.microsoft.com/office/drawing/2014/main" val="3935958742"/>
                    </a:ext>
                  </a:extLst>
                </a:gridCol>
                <a:gridCol w="1303222">
                  <a:extLst>
                    <a:ext uri="{9D8B030D-6E8A-4147-A177-3AD203B41FA5}">
                      <a16:colId xmlns:a16="http://schemas.microsoft.com/office/drawing/2014/main" val="4101421995"/>
                    </a:ext>
                  </a:extLst>
                </a:gridCol>
              </a:tblGrid>
              <a:tr h="393986">
                <a:tc rowSpan="2">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分区</a:t>
                      </a:r>
                      <a:endParaRPr kumimoji="0" lang="zh-CN" altLang="en-US"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期刊载文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数量</a:t>
                      </a:r>
                      <a:r>
                        <a:rPr kumimoji="0" lang="en-US" altLang="zh-CN"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篇／年</a:t>
                      </a:r>
                      <a:r>
                        <a:rPr kumimoji="0" lang="en-US" altLang="zh-CN"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应用地球物理学</a:t>
                      </a:r>
                      <a:endParaRPr kumimoji="0" lang="zh-CN" altLang="en-US"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润    滑</a:t>
                      </a:r>
                      <a:endParaRPr kumimoji="0" lang="zh-CN" altLang="en-US"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403061671"/>
                  </a:ext>
                </a:extLst>
              </a:tr>
              <a:tr h="393986">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期刊数量</a:t>
                      </a:r>
                      <a:endParaRPr kumimoji="0" lang="zh-CN" altLang="en-US"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论文数量</a:t>
                      </a:r>
                      <a:endParaRPr kumimoji="0" lang="zh-CN" altLang="en-US"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期刊数量</a:t>
                      </a:r>
                      <a:endParaRPr kumimoji="0" lang="zh-CN" altLang="en-US"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论文数量</a:t>
                      </a:r>
                      <a:endParaRPr kumimoji="0" lang="zh-CN" altLang="en-US"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942633"/>
                  </a:ext>
                </a:extLst>
              </a:tr>
              <a:tr h="393986">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核心区</a:t>
                      </a:r>
                      <a:endParaRPr kumimoji="0" lang="zh-CN" altLang="en-US"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429</a:t>
                      </a:r>
                      <a:endPar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110</a:t>
                      </a:r>
                      <a:endPar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115613"/>
                  </a:ext>
                </a:extLst>
              </a:tr>
              <a:tr h="393986">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相关区</a:t>
                      </a:r>
                      <a:endParaRPr kumimoji="0" lang="zh-CN" altLang="en-US"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4≥ x </a:t>
                      </a:r>
                      <a:r>
                        <a:rPr kumimoji="0" lang="zh-CN" altLang="en-US"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59</a:t>
                      </a:r>
                      <a:endPar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499</a:t>
                      </a:r>
                      <a:endPar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29</a:t>
                      </a:r>
                      <a:endPar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130</a:t>
                      </a:r>
                      <a:endPar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936204"/>
                  </a:ext>
                </a:extLst>
              </a:tr>
              <a:tr h="393986">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外围区</a:t>
                      </a:r>
                      <a:endParaRPr kumimoji="0" lang="zh-CN" altLang="en-US"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1≥x</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258</a:t>
                      </a:r>
                      <a:endPar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404</a:t>
                      </a:r>
                      <a:endPar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127</a:t>
                      </a:r>
                      <a:endParaRPr kumimoji="0" lang="en-US" altLang="zh-CN"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152</a:t>
                      </a:r>
                      <a:endParaRPr kumimoji="0" lang="en-US" altLang="zh-CN" sz="1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1229045"/>
                  </a:ext>
                </a:extLst>
              </a:tr>
            </a:tbl>
          </a:graphicData>
        </a:graphic>
      </p:graphicFrame>
      <p:sp>
        <p:nvSpPr>
          <p:cNvPr id="10" name="Rectangle 44">
            <a:extLst>
              <a:ext uri="{FF2B5EF4-FFF2-40B4-BE49-F238E27FC236}">
                <a16:creationId xmlns:a16="http://schemas.microsoft.com/office/drawing/2014/main" id="{F94C4474-E143-41A9-911F-580DD5F3E6ED}"/>
              </a:ext>
            </a:extLst>
          </p:cNvPr>
          <p:cNvSpPr>
            <a:spLocks noChangeArrowheads="1"/>
          </p:cNvSpPr>
          <p:nvPr/>
        </p:nvSpPr>
        <p:spPr bwMode="auto">
          <a:xfrm>
            <a:off x="72529" y="4299942"/>
            <a:ext cx="8243887" cy="44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908050" indent="-436563">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377950" indent="-468313">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827213" indent="-43815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97113" indent="-468313">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754313" indent="-468313"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3211513" indent="-468313"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668713" indent="-468313"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4125913" indent="-468313"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lvl="1" eaLnBrk="1" hangingPunct="1">
              <a:buClr>
                <a:schemeClr val="accent2"/>
              </a:buClr>
              <a:buSzPct val="75000"/>
              <a:buFont typeface="Wingdings" panose="05000000000000000000" pitchFamily="2" charset="2"/>
              <a:buChar char="n"/>
            </a:pPr>
            <a:r>
              <a:rPr lang="zh-CN" altLang="en-US" sz="2000" b="1" dirty="0">
                <a:solidFill>
                  <a:schemeClr val="tx2"/>
                </a:solidFill>
                <a:latin typeface="Times New Roman" panose="02020603050405020304" pitchFamily="18" charset="0"/>
              </a:rPr>
              <a:t>结论：           </a:t>
            </a:r>
            <a:r>
              <a:rPr lang="en-US" altLang="zh-CN" sz="2000" b="1" dirty="0">
                <a:solidFill>
                  <a:schemeClr val="tx2"/>
                </a:solidFill>
                <a:latin typeface="Times New Roman" panose="02020603050405020304" pitchFamily="18" charset="0"/>
              </a:rPr>
              <a:t>n</a:t>
            </a:r>
            <a:r>
              <a:rPr lang="en-US" altLang="zh-CN" sz="2000" b="1" baseline="-25000" dirty="0">
                <a:solidFill>
                  <a:schemeClr val="tx2"/>
                </a:solidFill>
                <a:latin typeface="Times New Roman" panose="02020603050405020304" pitchFamily="18" charset="0"/>
              </a:rPr>
              <a:t>1</a:t>
            </a:r>
            <a:r>
              <a:rPr lang="en-US" altLang="zh-CN" sz="2000" b="1" dirty="0">
                <a:solidFill>
                  <a:schemeClr val="tx2"/>
                </a:solidFill>
                <a:latin typeface="Times New Roman" panose="02020603050405020304" pitchFamily="18" charset="0"/>
              </a:rPr>
              <a:t>:n</a:t>
            </a:r>
            <a:r>
              <a:rPr lang="en-US" altLang="zh-CN" sz="2000" b="1" baseline="-25000" dirty="0">
                <a:solidFill>
                  <a:schemeClr val="tx2"/>
                </a:solidFill>
                <a:latin typeface="Times New Roman" panose="02020603050405020304" pitchFamily="18" charset="0"/>
              </a:rPr>
              <a:t>2</a:t>
            </a:r>
            <a:r>
              <a:rPr lang="en-US" altLang="zh-CN" sz="2000" b="1" dirty="0">
                <a:solidFill>
                  <a:schemeClr val="tx2"/>
                </a:solidFill>
                <a:latin typeface="Times New Roman" panose="02020603050405020304" pitchFamily="18" charset="0"/>
              </a:rPr>
              <a:t>:n</a:t>
            </a:r>
            <a:r>
              <a:rPr lang="en-US" altLang="zh-CN" sz="2000" b="1" baseline="-25000" dirty="0">
                <a:solidFill>
                  <a:schemeClr val="tx2"/>
                </a:solidFill>
                <a:latin typeface="Times New Roman" panose="02020603050405020304" pitchFamily="18" charset="0"/>
              </a:rPr>
              <a:t>3</a:t>
            </a:r>
            <a:r>
              <a:rPr lang="en-US" altLang="en-US" b="1" dirty="0">
                <a:solidFill>
                  <a:schemeClr val="tx2"/>
                </a:solidFill>
                <a:latin typeface="Times New Roman" panose="02020603050405020304" pitchFamily="18" charset="0"/>
              </a:rPr>
              <a:t>≈</a:t>
            </a:r>
            <a:r>
              <a:rPr lang="en-US" altLang="zh-CN" sz="2000" b="1" dirty="0">
                <a:solidFill>
                  <a:schemeClr val="tx2"/>
                </a:solidFill>
                <a:latin typeface="Times New Roman" panose="02020603050405020304" pitchFamily="18" charset="0"/>
              </a:rPr>
              <a:t>1:5:5</a:t>
            </a:r>
            <a:r>
              <a:rPr lang="en-US" altLang="zh-CN" sz="2000" b="1" baseline="30000" dirty="0">
                <a:solidFill>
                  <a:schemeClr val="tx2"/>
                </a:solidFill>
                <a:latin typeface="Times New Roman" panose="02020603050405020304" pitchFamily="18" charset="0"/>
              </a:rPr>
              <a:t>2 </a:t>
            </a:r>
          </a:p>
        </p:txBody>
      </p:sp>
      <p:sp>
        <p:nvSpPr>
          <p:cNvPr id="15" name="矩形 14">
            <a:extLst>
              <a:ext uri="{FF2B5EF4-FFF2-40B4-BE49-F238E27FC236}">
                <a16:creationId xmlns:a16="http://schemas.microsoft.com/office/drawing/2014/main" id="{0FDC607C-19A9-4CCF-92F1-A40D5510DD7C}"/>
              </a:ext>
            </a:extLst>
          </p:cNvPr>
          <p:cNvSpPr/>
          <p:nvPr/>
        </p:nvSpPr>
        <p:spPr>
          <a:xfrm>
            <a:off x="858308" y="275111"/>
            <a:ext cx="1763942"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布拉德福定律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96025919"/>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34</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01</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5" name="矩形 4">
            <a:extLst>
              <a:ext uri="{FF2B5EF4-FFF2-40B4-BE49-F238E27FC236}">
                <a16:creationId xmlns:a16="http://schemas.microsoft.com/office/drawing/2014/main" id="{8862CA65-7471-40B3-BBF4-C41DC651791D}"/>
              </a:ext>
            </a:extLst>
          </p:cNvPr>
          <p:cNvSpPr/>
          <p:nvPr/>
        </p:nvSpPr>
        <p:spPr>
          <a:xfrm>
            <a:off x="249365" y="627534"/>
            <a:ext cx="4572000" cy="499624"/>
          </a:xfrm>
          <a:prstGeom prst="rect">
            <a:avLst/>
          </a:prstGeom>
        </p:spPr>
        <p:txBody>
          <a:bodyPr>
            <a:spAutoFit/>
          </a:bodyPr>
          <a:lstStyle/>
          <a:p>
            <a:pPr marL="457200" lvl="1" defTabSz="685800">
              <a:lnSpc>
                <a:spcPct val="150000"/>
              </a:lnSpc>
              <a:defRPr/>
            </a:pPr>
            <a:r>
              <a:rPr lang="zh-CN" altLang="en-US" sz="2000" b="1" dirty="0">
                <a:solidFill>
                  <a:srgbClr val="6964A0"/>
                </a:solidFill>
                <a:latin typeface="微软雅黑" panose="020B0503020204020204" pitchFamily="34" charset="-122"/>
                <a:ea typeface="微软雅黑" panose="020B0503020204020204" pitchFamily="34" charset="-122"/>
              </a:rPr>
              <a:t>图像观察</a:t>
            </a:r>
          </a:p>
        </p:txBody>
      </p:sp>
      <p:sp>
        <p:nvSpPr>
          <p:cNvPr id="13" name="矩形 12">
            <a:extLst>
              <a:ext uri="{FF2B5EF4-FFF2-40B4-BE49-F238E27FC236}">
                <a16:creationId xmlns:a16="http://schemas.microsoft.com/office/drawing/2014/main" id="{AE02C11E-C640-40BD-91AF-3D38FAE6B404}"/>
              </a:ext>
            </a:extLst>
          </p:cNvPr>
          <p:cNvSpPr/>
          <p:nvPr/>
        </p:nvSpPr>
        <p:spPr>
          <a:xfrm>
            <a:off x="858308" y="275111"/>
            <a:ext cx="1763942"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布拉德福定律</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15" name="矩形 1">
            <a:extLst>
              <a:ext uri="{FF2B5EF4-FFF2-40B4-BE49-F238E27FC236}">
                <a16:creationId xmlns:a16="http://schemas.microsoft.com/office/drawing/2014/main" id="{839F3705-EE62-4A03-A82D-4802AE8E0205}"/>
              </a:ext>
            </a:extLst>
          </p:cNvPr>
          <p:cNvSpPr>
            <a:spLocks noChangeArrowheads="1"/>
          </p:cNvSpPr>
          <p:nvPr/>
        </p:nvSpPr>
        <p:spPr bwMode="auto">
          <a:xfrm>
            <a:off x="5445801" y="2566080"/>
            <a:ext cx="336784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rPr>
              <a:t>        横坐标取期刊按载文量递减排列时的顺序号</a:t>
            </a:r>
            <a:r>
              <a:rPr kumimoji="0" lang="en-US" altLang="zh-CN" sz="1400" b="0" i="0" u="none" strike="noStrike" kern="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rPr>
              <a:t>n</a:t>
            </a:r>
            <a:r>
              <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rPr>
              <a:t>的对数，纵坐标取1至</a:t>
            </a:r>
            <a:r>
              <a:rPr kumimoji="0" lang="en-US" altLang="zh-CN" sz="1400" b="0" i="0" u="none" strike="noStrike" kern="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rPr>
              <a:t>n</a:t>
            </a:r>
            <a:r>
              <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rPr>
              <a:t>号期刊所载论文的累积数，绘制出的曲线称为布拉德福分散曲线。 布拉德福分散曲线由三部分构成，先是一段上升的曲线</a:t>
            </a:r>
            <a:r>
              <a:rPr kumimoji="0" lang="en-US" altLang="zh-CN" sz="1400" b="0" i="0" u="none" strike="noStrike" kern="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rPr>
              <a:t>AC，</a:t>
            </a:r>
            <a:r>
              <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rPr>
              <a:t>然后是一段直线</a:t>
            </a:r>
            <a:r>
              <a:rPr kumimoji="0" lang="en-US" altLang="zh-CN" sz="1400" b="0" i="0" u="none" strike="noStrike" kern="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rPr>
              <a:t>CB，</a:t>
            </a:r>
            <a:r>
              <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rPr>
              <a:t>最后是下垂的曲线。</a:t>
            </a:r>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endParaRPr>
          </a:p>
        </p:txBody>
      </p:sp>
      <p:sp>
        <p:nvSpPr>
          <p:cNvPr id="16" name="Rectangle 5">
            <a:extLst>
              <a:ext uri="{FF2B5EF4-FFF2-40B4-BE49-F238E27FC236}">
                <a16:creationId xmlns:a16="http://schemas.microsoft.com/office/drawing/2014/main" id="{B3C0D195-C29D-4761-BB83-72528B855FA9}"/>
              </a:ext>
            </a:extLst>
          </p:cNvPr>
          <p:cNvSpPr txBox="1">
            <a:spLocks noChangeArrowheads="1"/>
          </p:cNvSpPr>
          <p:nvPr/>
        </p:nvSpPr>
        <p:spPr bwMode="auto">
          <a:xfrm>
            <a:off x="278055" y="1059582"/>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ctr" rtl="0" eaLnBrk="0" fontAlgn="base" hangingPunct="0">
              <a:spcBef>
                <a:spcPct val="20000"/>
              </a:spcBef>
              <a:spcAft>
                <a:spcPct val="0"/>
              </a:spcAft>
              <a:buClr>
                <a:schemeClr val="accent1"/>
              </a:buClr>
              <a:buSzPct val="70000"/>
              <a:buFont typeface="Wingdings" panose="05000000000000000000" pitchFamily="2" charset="2"/>
              <a:buChar char="n"/>
              <a:defRPr sz="2800" b="1" kern="1200">
                <a:solidFill>
                  <a:schemeClr val="tx1"/>
                </a:solidFill>
                <a:latin typeface="Arial" panose="020B0604020202020204" pitchFamily="34" charset="0"/>
                <a:ea typeface="宋体" panose="02010600030101010101" pitchFamily="2" charset="-122"/>
                <a:cs typeface="+mj-cs"/>
              </a:defRPr>
            </a:lvl1pPr>
            <a:lvl2pPr marL="908050" indent="-436563" algn="ctr" rtl="0" eaLnBrk="0" fontAlgn="base" hangingPunct="0">
              <a:spcBef>
                <a:spcPct val="20000"/>
              </a:spcBef>
              <a:spcAft>
                <a:spcPct val="0"/>
              </a:spcAft>
              <a:buClr>
                <a:schemeClr val="hlink"/>
              </a:buClr>
              <a:buSzPct val="65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377950" indent="-468313" algn="ctr" rtl="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3pPr>
            <a:lvl4pPr marL="1827213" indent="-438150" algn="ctr" rtl="0" eaLnBrk="0" fontAlgn="base" hangingPunct="0">
              <a:spcBef>
                <a:spcPct val="20000"/>
              </a:spcBef>
              <a:spcAft>
                <a:spcPct val="0"/>
              </a:spcAft>
              <a:buClr>
                <a:schemeClr val="hlink"/>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297113" indent="-468313" algn="ctr" rtl="0" eaLnBrk="0" fontAlgn="base" hangingPunct="0">
              <a:spcBef>
                <a:spcPct val="20000"/>
              </a:spcBef>
              <a:spcAft>
                <a:spcPct val="0"/>
              </a:spcAft>
              <a:buClr>
                <a:schemeClr val="accent1"/>
              </a:buClr>
              <a:buSzPct val="70000"/>
              <a:buFont typeface="Wingdings" panose="05000000000000000000" pitchFamily="2" charset="2"/>
              <a:buChar char="n"/>
              <a:defRPr sz="1600" b="1">
                <a:solidFill>
                  <a:schemeClr val="tx1"/>
                </a:solidFill>
                <a:latin typeface="Arial" panose="020B0604020202020204" pitchFamily="34" charset="0"/>
                <a:ea typeface="宋体" panose="02010600030101010101" pitchFamily="2" charset="-122"/>
              </a:defRPr>
            </a:lvl5pPr>
            <a:lvl6pPr marL="2754313" indent="-468313" algn="ctr" rtl="0" eaLnBrk="0" fontAlgn="base" hangingPunct="0">
              <a:spcBef>
                <a:spcPct val="20000"/>
              </a:spcBef>
              <a:spcAft>
                <a:spcPct val="0"/>
              </a:spcAft>
              <a:buClr>
                <a:schemeClr val="accent1"/>
              </a:buClr>
              <a:buSzPct val="70000"/>
              <a:buFont typeface="Wingdings" panose="05000000000000000000" pitchFamily="2" charset="2"/>
              <a:buChar char="n"/>
              <a:defRPr sz="1600" b="1">
                <a:solidFill>
                  <a:schemeClr val="tx1"/>
                </a:solidFill>
                <a:latin typeface="Arial" panose="020B0604020202020204" pitchFamily="34" charset="0"/>
                <a:ea typeface="宋体" panose="02010600030101010101" pitchFamily="2" charset="-122"/>
              </a:defRPr>
            </a:lvl6pPr>
            <a:lvl7pPr marL="3211513" indent="-468313" algn="ctr" rtl="0" eaLnBrk="0" fontAlgn="base" hangingPunct="0">
              <a:spcBef>
                <a:spcPct val="20000"/>
              </a:spcBef>
              <a:spcAft>
                <a:spcPct val="0"/>
              </a:spcAft>
              <a:buClr>
                <a:schemeClr val="accent1"/>
              </a:buClr>
              <a:buSzPct val="70000"/>
              <a:buFont typeface="Wingdings" panose="05000000000000000000" pitchFamily="2" charset="2"/>
              <a:buChar char="n"/>
              <a:defRPr sz="1600" b="1">
                <a:solidFill>
                  <a:schemeClr val="tx1"/>
                </a:solidFill>
                <a:latin typeface="Arial" panose="020B0604020202020204" pitchFamily="34" charset="0"/>
                <a:ea typeface="宋体" panose="02010600030101010101" pitchFamily="2" charset="-122"/>
              </a:defRPr>
            </a:lvl7pPr>
            <a:lvl8pPr marL="3668713" indent="-468313" algn="ctr" rtl="0" eaLnBrk="0" fontAlgn="base" hangingPunct="0">
              <a:spcBef>
                <a:spcPct val="20000"/>
              </a:spcBef>
              <a:spcAft>
                <a:spcPct val="0"/>
              </a:spcAft>
              <a:buClr>
                <a:schemeClr val="accent1"/>
              </a:buClr>
              <a:buSzPct val="70000"/>
              <a:buFont typeface="Wingdings" panose="05000000000000000000" pitchFamily="2" charset="2"/>
              <a:buChar char="n"/>
              <a:defRPr sz="1600" b="1">
                <a:solidFill>
                  <a:schemeClr val="tx1"/>
                </a:solidFill>
                <a:latin typeface="Arial" panose="020B0604020202020204" pitchFamily="34" charset="0"/>
                <a:ea typeface="宋体" panose="02010600030101010101" pitchFamily="2" charset="-122"/>
              </a:defRPr>
            </a:lvl8pPr>
            <a:lvl9pPr marL="4125913" indent="-468313" algn="ctr" rtl="0" eaLnBrk="0" fontAlgn="base" hangingPunct="0">
              <a:spcBef>
                <a:spcPct val="20000"/>
              </a:spcBef>
              <a:spcAft>
                <a:spcPct val="0"/>
              </a:spcAft>
              <a:buClr>
                <a:schemeClr val="accent1"/>
              </a:buClr>
              <a:buSzPct val="70000"/>
              <a:buFont typeface="Wingdings" panose="05000000000000000000" pitchFamily="2" charset="2"/>
              <a:buChar char="n"/>
              <a:defRPr sz="1600" b="1">
                <a:solidFill>
                  <a:schemeClr val="tx1"/>
                </a:solidFill>
                <a:latin typeface="Arial" panose="020B0604020202020204" pitchFamily="34" charset="0"/>
                <a:ea typeface="宋体" panose="02010600030101010101" pitchFamily="2" charset="-122"/>
              </a:defRPr>
            </a:lvl9pPr>
          </a:lstStyle>
          <a:p>
            <a:pPr marL="471487" marR="0" lvl="1" indent="0" algn="l" defTabSz="914400" rtl="0" eaLnBrk="1" fontAlgn="base" latinLnBrk="0" hangingPunct="1">
              <a:lnSpc>
                <a:spcPct val="100000"/>
              </a:lnSpc>
              <a:spcBef>
                <a:spcPct val="20000"/>
              </a:spcBef>
              <a:spcAft>
                <a:spcPct val="0"/>
              </a:spcAft>
              <a:buClr>
                <a:srgbClr val="C0504D"/>
              </a:buClr>
              <a:buSzPct val="75000"/>
              <a:buNone/>
              <a:tabLst/>
              <a:defRPr/>
            </a:pPr>
            <a:r>
              <a:rPr kumimoji="0" lang="zh-CN" altLang="en-US" sz="16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假设一定时间内（通常为一年）共有</a:t>
            </a:r>
            <a:r>
              <a:rPr kumimoji="0" lang="en-US" altLang="zh-CN" sz="16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N</a:t>
            </a:r>
            <a:r>
              <a:rPr kumimoji="0" lang="zh-CN" altLang="en-US" sz="16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种期刊刊载了某学科的论文（简称为</a:t>
            </a:r>
            <a:r>
              <a:rPr kumimoji="0" lang="zh-CN" altLang="en-US" sz="16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rPr>
              <a:t>“</a:t>
            </a:r>
            <a:r>
              <a:rPr kumimoji="0" lang="zh-CN" altLang="en-US" sz="16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相关论文</a:t>
            </a:r>
            <a:r>
              <a:rPr kumimoji="0" lang="zh-CN" altLang="en-US" sz="16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rPr>
              <a:t>”</a:t>
            </a:r>
            <a:r>
              <a:rPr kumimoji="0" lang="zh-CN" altLang="en-US" sz="16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a:t>
            </a:r>
            <a:r>
              <a:rPr kumimoji="0" lang="en-US" altLang="zh-CN" sz="16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K</a:t>
            </a:r>
            <a:r>
              <a:rPr kumimoji="0" lang="zh-CN" altLang="en-US" sz="16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篇，将这</a:t>
            </a:r>
            <a:r>
              <a:rPr kumimoji="0" lang="en-US" altLang="zh-CN" sz="16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N</a:t>
            </a:r>
            <a:r>
              <a:rPr kumimoji="0" lang="zh-CN" altLang="en-US" sz="16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种期刊按照所载</a:t>
            </a:r>
            <a:r>
              <a:rPr kumimoji="0" lang="zh-CN" altLang="en-US" sz="16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rPr>
              <a:t>“</a:t>
            </a:r>
            <a:r>
              <a:rPr kumimoji="0" lang="zh-CN" altLang="en-US" sz="16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相关论文</a:t>
            </a:r>
            <a:r>
              <a:rPr kumimoji="0" lang="zh-CN" altLang="en-US" sz="16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rPr>
              <a:t>”</a:t>
            </a:r>
            <a:r>
              <a:rPr kumimoji="0" lang="zh-CN" altLang="en-US" sz="16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的数量</a:t>
            </a:r>
            <a:r>
              <a:rPr kumimoji="0" lang="zh-CN" altLang="en-US" sz="1600" b="1" i="0" u="sng" strike="noStrike" kern="0" cap="none" spc="0" normalizeH="0" baseline="0" noProof="0" dirty="0">
                <a:ln>
                  <a:noFill/>
                </a:ln>
                <a:solidFill>
                  <a:srgbClr val="58267E"/>
                </a:solidFill>
                <a:effectLst/>
                <a:uLnTx/>
                <a:uFillTx/>
                <a:latin typeface="Times New Roman" panose="02020603050405020304" pitchFamily="18" charset="0"/>
                <a:ea typeface="宋体" panose="02010600030101010101" pitchFamily="2" charset="-122"/>
              </a:rPr>
              <a:t>降序</a:t>
            </a:r>
            <a:r>
              <a:rPr kumimoji="0" lang="zh-CN" altLang="en-US" sz="16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排列，然后，以</a:t>
            </a:r>
            <a:r>
              <a:rPr kumimoji="0" lang="zh-CN" altLang="en-US" sz="1600" b="1" i="0" u="sng" strike="noStrike" kern="0" cap="none" spc="0" normalizeH="0" baseline="0" noProof="0" dirty="0">
                <a:ln>
                  <a:noFill/>
                </a:ln>
                <a:solidFill>
                  <a:srgbClr val="58267E"/>
                </a:solidFill>
                <a:effectLst/>
                <a:uLnTx/>
                <a:uFillTx/>
                <a:latin typeface="Times New Roman" panose="02020603050405020304" pitchFamily="18" charset="0"/>
                <a:ea typeface="宋体" panose="02010600030101010101" pitchFamily="2" charset="-122"/>
              </a:rPr>
              <a:t>期刊累积数量的对数</a:t>
            </a:r>
            <a:r>
              <a:rPr kumimoji="0" lang="zh-CN" altLang="en-US" sz="1600" b="1" i="0" u="sng" strike="noStrike" kern="0" cap="none" spc="0" normalizeH="0" baseline="0" noProof="0" dirty="0">
                <a:ln>
                  <a:noFill/>
                </a:ln>
                <a:solidFill>
                  <a:srgbClr val="990033"/>
                </a:solidFill>
                <a:effectLst/>
                <a:uLnTx/>
                <a:uFillTx/>
                <a:latin typeface="Times New Roman" panose="02020603050405020304" pitchFamily="18" charset="0"/>
                <a:ea typeface="宋体" panose="02010600030101010101" pitchFamily="2" charset="-122"/>
              </a:rPr>
              <a:t>（</a:t>
            </a:r>
            <a:r>
              <a:rPr kumimoji="0" lang="en-US" altLang="zh-CN" sz="1600" b="1" i="0" u="sng" strike="noStrike" kern="0" cap="none" spc="0" normalizeH="0" baseline="0" noProof="0" dirty="0" err="1">
                <a:ln>
                  <a:noFill/>
                </a:ln>
                <a:solidFill>
                  <a:srgbClr val="990033"/>
                </a:solidFill>
                <a:effectLst/>
                <a:uLnTx/>
                <a:uFillTx/>
                <a:latin typeface="Times New Roman" panose="02020603050405020304" pitchFamily="18" charset="0"/>
                <a:ea typeface="宋体" panose="02010600030101010101" pitchFamily="2" charset="-122"/>
              </a:rPr>
              <a:t>lgn</a:t>
            </a:r>
            <a:r>
              <a:rPr kumimoji="0" lang="zh-CN" altLang="en-US" sz="1600" b="1" i="0" u="sng" strike="noStrike" kern="0" cap="none" spc="0" normalizeH="0" baseline="0" noProof="0" dirty="0">
                <a:ln>
                  <a:noFill/>
                </a:ln>
                <a:solidFill>
                  <a:srgbClr val="990033"/>
                </a:solidFill>
                <a:effectLst/>
                <a:uLnTx/>
                <a:uFillTx/>
                <a:latin typeface="Times New Roman" panose="02020603050405020304" pitchFamily="18" charset="0"/>
                <a:ea typeface="宋体" panose="02010600030101010101" pitchFamily="2" charset="-122"/>
              </a:rPr>
              <a:t>）</a:t>
            </a:r>
            <a:r>
              <a:rPr kumimoji="0" lang="zh-CN" altLang="en-US" sz="16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为横坐标，以相应的</a:t>
            </a:r>
            <a:r>
              <a:rPr kumimoji="0" lang="zh-CN" altLang="en-US" sz="1600" b="1" i="0" u="sng" strike="noStrike" kern="0" cap="none" spc="0" normalizeH="0" baseline="0" noProof="0" dirty="0">
                <a:ln>
                  <a:noFill/>
                </a:ln>
                <a:solidFill>
                  <a:srgbClr val="58267E"/>
                </a:solidFill>
                <a:effectLst/>
                <a:uLnTx/>
                <a:uFillTx/>
                <a:latin typeface="Arial" panose="020B0604020202020204" pitchFamily="34" charset="0"/>
                <a:ea typeface="宋体" panose="02010600030101010101" pitchFamily="2" charset="-122"/>
              </a:rPr>
              <a:t>“</a:t>
            </a:r>
            <a:r>
              <a:rPr kumimoji="0" lang="zh-CN" altLang="en-US" sz="1600" b="1" i="0" u="sng" strike="noStrike" kern="0" cap="none" spc="0" normalizeH="0" baseline="0" noProof="0" dirty="0">
                <a:ln>
                  <a:noFill/>
                </a:ln>
                <a:solidFill>
                  <a:srgbClr val="58267E"/>
                </a:solidFill>
                <a:effectLst/>
                <a:uLnTx/>
                <a:uFillTx/>
                <a:latin typeface="Times New Roman" panose="02020603050405020304" pitchFamily="18" charset="0"/>
                <a:ea typeface="宋体" panose="02010600030101010101" pitchFamily="2" charset="-122"/>
              </a:rPr>
              <a:t>相关论文</a:t>
            </a:r>
            <a:r>
              <a:rPr kumimoji="0" lang="zh-CN" altLang="en-US" sz="1600" b="1" i="0" u="sng" strike="noStrike" kern="0" cap="none" spc="0" normalizeH="0" baseline="0" noProof="0" dirty="0">
                <a:ln>
                  <a:noFill/>
                </a:ln>
                <a:solidFill>
                  <a:srgbClr val="58267E"/>
                </a:solidFill>
                <a:effectLst/>
                <a:uLnTx/>
                <a:uFillTx/>
                <a:latin typeface="Arial" panose="020B0604020202020204" pitchFamily="34" charset="0"/>
                <a:ea typeface="宋体" panose="02010600030101010101" pitchFamily="2" charset="-122"/>
              </a:rPr>
              <a:t>”</a:t>
            </a:r>
            <a:r>
              <a:rPr kumimoji="0" lang="zh-CN" altLang="en-US" sz="1600" b="1" i="0" u="sng" strike="noStrike" kern="0" cap="none" spc="0" normalizeH="0" baseline="0" noProof="0" dirty="0">
                <a:ln>
                  <a:noFill/>
                </a:ln>
                <a:solidFill>
                  <a:srgbClr val="58267E"/>
                </a:solidFill>
                <a:effectLst/>
                <a:uLnTx/>
                <a:uFillTx/>
                <a:latin typeface="Times New Roman" panose="02020603050405020304" pitchFamily="18" charset="0"/>
                <a:ea typeface="宋体" panose="02010600030101010101" pitchFamily="2" charset="-122"/>
              </a:rPr>
              <a:t>累积数量（</a:t>
            </a:r>
            <a:r>
              <a:rPr kumimoji="0" lang="en-US" altLang="zh-CN" sz="1600" b="1" i="0" u="sng" strike="noStrike" kern="0" cap="none" spc="0" normalizeH="0" baseline="0" noProof="0" dirty="0">
                <a:ln>
                  <a:noFill/>
                </a:ln>
                <a:solidFill>
                  <a:srgbClr val="58267E"/>
                </a:solidFill>
                <a:effectLst/>
                <a:uLnTx/>
                <a:uFillTx/>
                <a:latin typeface="Times New Roman" panose="02020603050405020304" pitchFamily="18" charset="0"/>
                <a:ea typeface="宋体" panose="02010600030101010101" pitchFamily="2" charset="-122"/>
              </a:rPr>
              <a:t>R(n)</a:t>
            </a:r>
            <a:r>
              <a:rPr kumimoji="0" lang="zh-CN" altLang="en-US" sz="1600" b="1" i="0" u="sng" strike="noStrike" kern="0" cap="none" spc="0" normalizeH="0" baseline="0" noProof="0" dirty="0">
                <a:ln>
                  <a:noFill/>
                </a:ln>
                <a:solidFill>
                  <a:srgbClr val="58267E"/>
                </a:solidFill>
                <a:effectLst/>
                <a:uLnTx/>
                <a:uFillTx/>
                <a:latin typeface="Times New Roman" panose="02020603050405020304" pitchFamily="18" charset="0"/>
                <a:ea typeface="宋体" panose="02010600030101010101" pitchFamily="2" charset="-122"/>
              </a:rPr>
              <a:t>）</a:t>
            </a:r>
            <a:r>
              <a:rPr kumimoji="0" lang="zh-CN" altLang="en-US" sz="16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为纵坐标作图如下：</a:t>
            </a:r>
          </a:p>
        </p:txBody>
      </p:sp>
      <p:grpSp>
        <p:nvGrpSpPr>
          <p:cNvPr id="17" name="组合 28">
            <a:extLst>
              <a:ext uri="{FF2B5EF4-FFF2-40B4-BE49-F238E27FC236}">
                <a16:creationId xmlns:a16="http://schemas.microsoft.com/office/drawing/2014/main" id="{EDEA4BD4-9C06-4F9D-A095-F953DEC7C257}"/>
              </a:ext>
            </a:extLst>
          </p:cNvPr>
          <p:cNvGrpSpPr>
            <a:grpSpLocks/>
          </p:cNvGrpSpPr>
          <p:nvPr/>
        </p:nvGrpSpPr>
        <p:grpSpPr bwMode="auto">
          <a:xfrm>
            <a:off x="325195" y="1708102"/>
            <a:ext cx="4968875" cy="3206750"/>
            <a:chOff x="1295400" y="1524000"/>
            <a:chExt cx="5562600" cy="3962400"/>
          </a:xfrm>
        </p:grpSpPr>
        <p:sp>
          <p:nvSpPr>
            <p:cNvPr id="18" name="Rectangle 38">
              <a:extLst>
                <a:ext uri="{FF2B5EF4-FFF2-40B4-BE49-F238E27FC236}">
                  <a16:creationId xmlns:a16="http://schemas.microsoft.com/office/drawing/2014/main" id="{B1466550-8379-4425-80EC-59246D5BD34A}"/>
                </a:ext>
              </a:extLst>
            </p:cNvPr>
            <p:cNvSpPr>
              <a:spLocks noChangeArrowheads="1"/>
            </p:cNvSpPr>
            <p:nvPr/>
          </p:nvSpPr>
          <p:spPr bwMode="auto">
            <a:xfrm>
              <a:off x="2195513" y="2997200"/>
              <a:ext cx="2089150" cy="1871663"/>
            </a:xfrm>
            <a:prstGeom prst="rect">
              <a:avLst/>
            </a:prstGeom>
            <a:solidFill>
              <a:srgbClr val="800080"/>
            </a:solidFill>
            <a:ln w="9525">
              <a:solidFill>
                <a:sysClr val="windowText" lastClr="000000"/>
              </a:solidFill>
              <a:miter lim="800000"/>
              <a:headEnd/>
              <a:tailEnd/>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9" name="Rectangle 37">
              <a:extLst>
                <a:ext uri="{FF2B5EF4-FFF2-40B4-BE49-F238E27FC236}">
                  <a16:creationId xmlns:a16="http://schemas.microsoft.com/office/drawing/2014/main" id="{68663910-C60E-4A6B-975E-05AAF1CE6BD4}"/>
                </a:ext>
              </a:extLst>
            </p:cNvPr>
            <p:cNvSpPr>
              <a:spLocks noChangeArrowheads="1"/>
            </p:cNvSpPr>
            <p:nvPr/>
          </p:nvSpPr>
          <p:spPr bwMode="auto">
            <a:xfrm>
              <a:off x="2195513" y="3429000"/>
              <a:ext cx="1584325" cy="1439863"/>
            </a:xfrm>
            <a:prstGeom prst="rect">
              <a:avLst/>
            </a:prstGeom>
            <a:solidFill>
              <a:srgbClr val="FFCC66"/>
            </a:solidFill>
            <a:ln w="9525">
              <a:solidFill>
                <a:sysClr val="windowText" lastClr="000000"/>
              </a:solidFill>
              <a:miter lim="800000"/>
              <a:headEnd/>
              <a:tailEnd/>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20" name="Rectangle 36">
              <a:extLst>
                <a:ext uri="{FF2B5EF4-FFF2-40B4-BE49-F238E27FC236}">
                  <a16:creationId xmlns:a16="http://schemas.microsoft.com/office/drawing/2014/main" id="{87677786-3B55-416C-B577-0202CCD35A07}"/>
                </a:ext>
              </a:extLst>
            </p:cNvPr>
            <p:cNvSpPr>
              <a:spLocks noChangeArrowheads="1"/>
            </p:cNvSpPr>
            <p:nvPr/>
          </p:nvSpPr>
          <p:spPr bwMode="auto">
            <a:xfrm>
              <a:off x="2195513" y="4076700"/>
              <a:ext cx="987425" cy="792163"/>
            </a:xfrm>
            <a:prstGeom prst="rect">
              <a:avLst/>
            </a:prstGeom>
            <a:solidFill>
              <a:srgbClr val="4F81BD"/>
            </a:solidFill>
            <a:ln w="9525">
              <a:solidFill>
                <a:sysClr val="windowText" lastClr="000000"/>
              </a:solidFill>
              <a:miter lim="800000"/>
              <a:headEnd/>
              <a:tailEnd/>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21" name="Line 4">
              <a:extLst>
                <a:ext uri="{FF2B5EF4-FFF2-40B4-BE49-F238E27FC236}">
                  <a16:creationId xmlns:a16="http://schemas.microsoft.com/office/drawing/2014/main" id="{3EB9BEBF-B44D-49DE-959A-111AB9B2838C}"/>
                </a:ext>
              </a:extLst>
            </p:cNvPr>
            <p:cNvSpPr>
              <a:spLocks noChangeShapeType="1"/>
            </p:cNvSpPr>
            <p:nvPr/>
          </p:nvSpPr>
          <p:spPr bwMode="auto">
            <a:xfrm flipV="1">
              <a:off x="2209800" y="1752600"/>
              <a:ext cx="0" cy="3124200"/>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endParaRPr>
            </a:p>
          </p:txBody>
        </p:sp>
        <p:sp>
          <p:nvSpPr>
            <p:cNvPr id="22" name="Line 5">
              <a:extLst>
                <a:ext uri="{FF2B5EF4-FFF2-40B4-BE49-F238E27FC236}">
                  <a16:creationId xmlns:a16="http://schemas.microsoft.com/office/drawing/2014/main" id="{840BC26A-E83F-4E4F-8789-11F36AED3999}"/>
                </a:ext>
              </a:extLst>
            </p:cNvPr>
            <p:cNvSpPr>
              <a:spLocks noChangeShapeType="1"/>
            </p:cNvSpPr>
            <p:nvPr/>
          </p:nvSpPr>
          <p:spPr bwMode="auto">
            <a:xfrm>
              <a:off x="2209800" y="4876800"/>
              <a:ext cx="4267200" cy="0"/>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endParaRPr>
            </a:p>
          </p:txBody>
        </p:sp>
        <p:sp>
          <p:nvSpPr>
            <p:cNvPr id="23" name="Line 6">
              <a:extLst>
                <a:ext uri="{FF2B5EF4-FFF2-40B4-BE49-F238E27FC236}">
                  <a16:creationId xmlns:a16="http://schemas.microsoft.com/office/drawing/2014/main" id="{9D6B958E-FF84-44E2-8CFB-7ECEBA076BA1}"/>
                </a:ext>
              </a:extLst>
            </p:cNvPr>
            <p:cNvSpPr>
              <a:spLocks noChangeShapeType="1"/>
            </p:cNvSpPr>
            <p:nvPr/>
          </p:nvSpPr>
          <p:spPr bwMode="auto">
            <a:xfrm>
              <a:off x="2209800" y="4038600"/>
              <a:ext cx="990600" cy="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endParaRPr>
            </a:p>
          </p:txBody>
        </p:sp>
        <p:sp>
          <p:nvSpPr>
            <p:cNvPr id="24" name="Line 7">
              <a:extLst>
                <a:ext uri="{FF2B5EF4-FFF2-40B4-BE49-F238E27FC236}">
                  <a16:creationId xmlns:a16="http://schemas.microsoft.com/office/drawing/2014/main" id="{D943FBF7-E269-4F28-93F5-8A88B2D07261}"/>
                </a:ext>
              </a:extLst>
            </p:cNvPr>
            <p:cNvSpPr>
              <a:spLocks noChangeShapeType="1"/>
            </p:cNvSpPr>
            <p:nvPr/>
          </p:nvSpPr>
          <p:spPr bwMode="auto">
            <a:xfrm>
              <a:off x="2257425" y="3429000"/>
              <a:ext cx="1524000" cy="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endParaRPr>
            </a:p>
          </p:txBody>
        </p:sp>
        <p:sp>
          <p:nvSpPr>
            <p:cNvPr id="25" name="Line 8">
              <a:extLst>
                <a:ext uri="{FF2B5EF4-FFF2-40B4-BE49-F238E27FC236}">
                  <a16:creationId xmlns:a16="http://schemas.microsoft.com/office/drawing/2014/main" id="{EC2DD05E-773F-44E2-9E7F-F6962F200EF8}"/>
                </a:ext>
              </a:extLst>
            </p:cNvPr>
            <p:cNvSpPr>
              <a:spLocks noChangeShapeType="1"/>
            </p:cNvSpPr>
            <p:nvPr/>
          </p:nvSpPr>
          <p:spPr bwMode="auto">
            <a:xfrm flipV="1">
              <a:off x="3200400" y="2971800"/>
              <a:ext cx="1066800" cy="106680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endParaRPr>
            </a:p>
          </p:txBody>
        </p:sp>
        <p:sp>
          <p:nvSpPr>
            <p:cNvPr id="26" name="Line 9">
              <a:extLst>
                <a:ext uri="{FF2B5EF4-FFF2-40B4-BE49-F238E27FC236}">
                  <a16:creationId xmlns:a16="http://schemas.microsoft.com/office/drawing/2014/main" id="{30025886-C70D-43C7-98FE-C091E0C5243F}"/>
                </a:ext>
              </a:extLst>
            </p:cNvPr>
            <p:cNvSpPr>
              <a:spLocks noChangeShapeType="1"/>
            </p:cNvSpPr>
            <p:nvPr/>
          </p:nvSpPr>
          <p:spPr bwMode="auto">
            <a:xfrm>
              <a:off x="2209800" y="2971800"/>
              <a:ext cx="2057400" cy="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endParaRPr>
            </a:p>
          </p:txBody>
        </p:sp>
        <p:sp>
          <p:nvSpPr>
            <p:cNvPr id="27" name="Line 10">
              <a:extLst>
                <a:ext uri="{FF2B5EF4-FFF2-40B4-BE49-F238E27FC236}">
                  <a16:creationId xmlns:a16="http://schemas.microsoft.com/office/drawing/2014/main" id="{F86E41BC-5449-40CF-8DAA-3778291DD9C3}"/>
                </a:ext>
              </a:extLst>
            </p:cNvPr>
            <p:cNvSpPr>
              <a:spLocks noChangeShapeType="1"/>
            </p:cNvSpPr>
            <p:nvPr/>
          </p:nvSpPr>
          <p:spPr bwMode="auto">
            <a:xfrm>
              <a:off x="3200400" y="4038600"/>
              <a:ext cx="0" cy="83820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endParaRPr>
            </a:p>
          </p:txBody>
        </p:sp>
        <p:sp>
          <p:nvSpPr>
            <p:cNvPr id="28" name="Line 11">
              <a:extLst>
                <a:ext uri="{FF2B5EF4-FFF2-40B4-BE49-F238E27FC236}">
                  <a16:creationId xmlns:a16="http://schemas.microsoft.com/office/drawing/2014/main" id="{5E8DA249-45D2-4F51-8F75-89D107DF4E18}"/>
                </a:ext>
              </a:extLst>
            </p:cNvPr>
            <p:cNvSpPr>
              <a:spLocks noChangeShapeType="1"/>
            </p:cNvSpPr>
            <p:nvPr/>
          </p:nvSpPr>
          <p:spPr bwMode="auto">
            <a:xfrm>
              <a:off x="3810000" y="3429000"/>
              <a:ext cx="0" cy="144780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endParaRPr>
            </a:p>
          </p:txBody>
        </p:sp>
        <p:sp>
          <p:nvSpPr>
            <p:cNvPr id="29" name="Line 12">
              <a:extLst>
                <a:ext uri="{FF2B5EF4-FFF2-40B4-BE49-F238E27FC236}">
                  <a16:creationId xmlns:a16="http://schemas.microsoft.com/office/drawing/2014/main" id="{7A1806C5-8766-414F-8F51-88E3FADF46CE}"/>
                </a:ext>
              </a:extLst>
            </p:cNvPr>
            <p:cNvSpPr>
              <a:spLocks noChangeShapeType="1"/>
            </p:cNvSpPr>
            <p:nvPr/>
          </p:nvSpPr>
          <p:spPr bwMode="auto">
            <a:xfrm>
              <a:off x="4267200" y="2971800"/>
              <a:ext cx="0" cy="190500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endParaRPr>
            </a:p>
          </p:txBody>
        </p:sp>
        <p:sp>
          <p:nvSpPr>
            <p:cNvPr id="30" name="Line 16">
              <a:extLst>
                <a:ext uri="{FF2B5EF4-FFF2-40B4-BE49-F238E27FC236}">
                  <a16:creationId xmlns:a16="http://schemas.microsoft.com/office/drawing/2014/main" id="{F6F0C2D1-F6EF-432D-9923-F2FCBEAB2951}"/>
                </a:ext>
              </a:extLst>
            </p:cNvPr>
            <p:cNvSpPr>
              <a:spLocks noChangeShapeType="1"/>
            </p:cNvSpPr>
            <p:nvPr/>
          </p:nvSpPr>
          <p:spPr bwMode="auto">
            <a:xfrm flipH="1">
              <a:off x="2362200" y="4038600"/>
              <a:ext cx="838200" cy="838200"/>
            </a:xfrm>
            <a:prstGeom prst="line">
              <a:avLst/>
            </a:prstGeom>
            <a:noFill/>
            <a:ln w="9525">
              <a:solidFill>
                <a:sysClr val="windowText" lastClr="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endParaRPr>
            </a:p>
          </p:txBody>
        </p:sp>
        <p:sp>
          <p:nvSpPr>
            <p:cNvPr id="31" name="Freeform 17">
              <a:extLst>
                <a:ext uri="{FF2B5EF4-FFF2-40B4-BE49-F238E27FC236}">
                  <a16:creationId xmlns:a16="http://schemas.microsoft.com/office/drawing/2014/main" id="{563ACE8E-E14F-484A-8FD1-A48306F3F55F}"/>
                </a:ext>
              </a:extLst>
            </p:cNvPr>
            <p:cNvSpPr>
              <a:spLocks/>
            </p:cNvSpPr>
            <p:nvPr/>
          </p:nvSpPr>
          <p:spPr bwMode="auto">
            <a:xfrm>
              <a:off x="2209800" y="4038600"/>
              <a:ext cx="990600" cy="482600"/>
            </a:xfrm>
            <a:custGeom>
              <a:avLst/>
              <a:gdLst>
                <a:gd name="T0" fmla="*/ 2147483646 w 624"/>
                <a:gd name="T1" fmla="*/ 0 h 304"/>
                <a:gd name="T2" fmla="*/ 2147483646 w 624"/>
                <a:gd name="T3" fmla="*/ 2147483646 h 304"/>
                <a:gd name="T4" fmla="*/ 2147483646 w 624"/>
                <a:gd name="T5" fmla="*/ 2147483646 h 304"/>
                <a:gd name="T6" fmla="*/ 0 w 624"/>
                <a:gd name="T7" fmla="*/ 2147483646 h 304"/>
                <a:gd name="T8" fmla="*/ 0 60000 65536"/>
                <a:gd name="T9" fmla="*/ 0 60000 65536"/>
                <a:gd name="T10" fmla="*/ 0 60000 65536"/>
                <a:gd name="T11" fmla="*/ 0 60000 65536"/>
                <a:gd name="T12" fmla="*/ 0 w 624"/>
                <a:gd name="T13" fmla="*/ 0 h 304"/>
                <a:gd name="T14" fmla="*/ 624 w 624"/>
                <a:gd name="T15" fmla="*/ 304 h 304"/>
              </a:gdLst>
              <a:ahLst/>
              <a:cxnLst>
                <a:cxn ang="T8">
                  <a:pos x="T0" y="T1"/>
                </a:cxn>
                <a:cxn ang="T9">
                  <a:pos x="T2" y="T3"/>
                </a:cxn>
                <a:cxn ang="T10">
                  <a:pos x="T4" y="T5"/>
                </a:cxn>
                <a:cxn ang="T11">
                  <a:pos x="T6" y="T7"/>
                </a:cxn>
              </a:cxnLst>
              <a:rect l="T12" t="T13" r="T14" b="T15"/>
              <a:pathLst>
                <a:path w="624" h="304">
                  <a:moveTo>
                    <a:pt x="624" y="0"/>
                  </a:moveTo>
                  <a:cubicBezTo>
                    <a:pt x="548" y="72"/>
                    <a:pt x="472" y="144"/>
                    <a:pt x="384" y="192"/>
                  </a:cubicBezTo>
                  <a:cubicBezTo>
                    <a:pt x="296" y="240"/>
                    <a:pt x="160" y="272"/>
                    <a:pt x="96" y="288"/>
                  </a:cubicBezTo>
                  <a:cubicBezTo>
                    <a:pt x="32" y="304"/>
                    <a:pt x="16" y="288"/>
                    <a:pt x="0" y="288"/>
                  </a:cubicBezTo>
                </a:path>
              </a:pathLst>
            </a:custGeom>
            <a:noFill/>
            <a:ln w="9525">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endParaRPr>
            </a:p>
          </p:txBody>
        </p:sp>
        <p:sp>
          <p:nvSpPr>
            <p:cNvPr id="32" name="Line 18">
              <a:extLst>
                <a:ext uri="{FF2B5EF4-FFF2-40B4-BE49-F238E27FC236}">
                  <a16:creationId xmlns:a16="http://schemas.microsoft.com/office/drawing/2014/main" id="{B9F2D97C-4EA3-425C-AE9C-D52A5EEBE460}"/>
                </a:ext>
              </a:extLst>
            </p:cNvPr>
            <p:cNvSpPr>
              <a:spLocks noChangeShapeType="1"/>
            </p:cNvSpPr>
            <p:nvPr/>
          </p:nvSpPr>
          <p:spPr bwMode="auto">
            <a:xfrm flipV="1">
              <a:off x="4267200" y="2514600"/>
              <a:ext cx="457200" cy="457200"/>
            </a:xfrm>
            <a:prstGeom prst="line">
              <a:avLst/>
            </a:prstGeom>
            <a:noFill/>
            <a:ln w="9525">
              <a:solidFill>
                <a:sysClr val="windowText" lastClr="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endParaRPr>
            </a:p>
          </p:txBody>
        </p:sp>
        <p:sp>
          <p:nvSpPr>
            <p:cNvPr id="33" name="Freeform 19">
              <a:extLst>
                <a:ext uri="{FF2B5EF4-FFF2-40B4-BE49-F238E27FC236}">
                  <a16:creationId xmlns:a16="http://schemas.microsoft.com/office/drawing/2014/main" id="{3BE329BB-1987-4544-B75F-3C25BDDD3D34}"/>
                </a:ext>
              </a:extLst>
            </p:cNvPr>
            <p:cNvSpPr>
              <a:spLocks/>
            </p:cNvSpPr>
            <p:nvPr/>
          </p:nvSpPr>
          <p:spPr bwMode="auto">
            <a:xfrm>
              <a:off x="4267200" y="2438400"/>
              <a:ext cx="914400" cy="533400"/>
            </a:xfrm>
            <a:custGeom>
              <a:avLst/>
              <a:gdLst>
                <a:gd name="T0" fmla="*/ 0 w 576"/>
                <a:gd name="T1" fmla="*/ 2147483646 h 336"/>
                <a:gd name="T2" fmla="*/ 2147483646 w 576"/>
                <a:gd name="T3" fmla="*/ 2147483646 h 336"/>
                <a:gd name="T4" fmla="*/ 2147483646 w 576"/>
                <a:gd name="T5" fmla="*/ 2147483646 h 336"/>
                <a:gd name="T6" fmla="*/ 2147483646 w 576"/>
                <a:gd name="T7" fmla="*/ 0 h 336"/>
                <a:gd name="T8" fmla="*/ 0 60000 65536"/>
                <a:gd name="T9" fmla="*/ 0 60000 65536"/>
                <a:gd name="T10" fmla="*/ 0 60000 65536"/>
                <a:gd name="T11" fmla="*/ 0 60000 65536"/>
                <a:gd name="T12" fmla="*/ 0 w 576"/>
                <a:gd name="T13" fmla="*/ 0 h 336"/>
                <a:gd name="T14" fmla="*/ 576 w 576"/>
                <a:gd name="T15" fmla="*/ 336 h 336"/>
              </a:gdLst>
              <a:ahLst/>
              <a:cxnLst>
                <a:cxn ang="T8">
                  <a:pos x="T0" y="T1"/>
                </a:cxn>
                <a:cxn ang="T9">
                  <a:pos x="T2" y="T3"/>
                </a:cxn>
                <a:cxn ang="T10">
                  <a:pos x="T4" y="T5"/>
                </a:cxn>
                <a:cxn ang="T11">
                  <a:pos x="T6" y="T7"/>
                </a:cxn>
              </a:cxnLst>
              <a:rect l="T12" t="T13" r="T14" b="T15"/>
              <a:pathLst>
                <a:path w="576" h="336">
                  <a:moveTo>
                    <a:pt x="0" y="336"/>
                  </a:moveTo>
                  <a:cubicBezTo>
                    <a:pt x="68" y="284"/>
                    <a:pt x="136" y="232"/>
                    <a:pt x="192" y="192"/>
                  </a:cubicBezTo>
                  <a:cubicBezTo>
                    <a:pt x="248" y="152"/>
                    <a:pt x="272" y="128"/>
                    <a:pt x="336" y="96"/>
                  </a:cubicBezTo>
                  <a:cubicBezTo>
                    <a:pt x="400" y="64"/>
                    <a:pt x="536" y="16"/>
                    <a:pt x="576" y="0"/>
                  </a:cubicBezTo>
                </a:path>
              </a:pathLst>
            </a:custGeom>
            <a:noFill/>
            <a:ln w="9525">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endParaRPr>
            </a:p>
          </p:txBody>
        </p:sp>
        <p:sp>
          <p:nvSpPr>
            <p:cNvPr id="34" name="Line 20">
              <a:extLst>
                <a:ext uri="{FF2B5EF4-FFF2-40B4-BE49-F238E27FC236}">
                  <a16:creationId xmlns:a16="http://schemas.microsoft.com/office/drawing/2014/main" id="{4C0BD2C9-E880-4256-B87E-36440D7115E0}"/>
                </a:ext>
              </a:extLst>
            </p:cNvPr>
            <p:cNvSpPr>
              <a:spLocks noChangeShapeType="1"/>
            </p:cNvSpPr>
            <p:nvPr/>
          </p:nvSpPr>
          <p:spPr bwMode="auto">
            <a:xfrm>
              <a:off x="2209800" y="2438400"/>
              <a:ext cx="2971800" cy="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endParaRPr>
            </a:p>
          </p:txBody>
        </p:sp>
        <p:sp>
          <p:nvSpPr>
            <p:cNvPr id="35" name="Line 21">
              <a:extLst>
                <a:ext uri="{FF2B5EF4-FFF2-40B4-BE49-F238E27FC236}">
                  <a16:creationId xmlns:a16="http://schemas.microsoft.com/office/drawing/2014/main" id="{146FFD20-5EFC-449C-9EE6-8282B338795E}"/>
                </a:ext>
              </a:extLst>
            </p:cNvPr>
            <p:cNvSpPr>
              <a:spLocks noChangeShapeType="1"/>
            </p:cNvSpPr>
            <p:nvPr/>
          </p:nvSpPr>
          <p:spPr bwMode="auto">
            <a:xfrm>
              <a:off x="5181600" y="2438400"/>
              <a:ext cx="0" cy="243840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endParaRPr>
            </a:p>
          </p:txBody>
        </p:sp>
        <p:sp>
          <p:nvSpPr>
            <p:cNvPr id="36" name="AutoShape 22">
              <a:extLst>
                <a:ext uri="{FF2B5EF4-FFF2-40B4-BE49-F238E27FC236}">
                  <a16:creationId xmlns:a16="http://schemas.microsoft.com/office/drawing/2014/main" id="{B8F733F2-1489-4F87-AFD5-334583DAFBDB}"/>
                </a:ext>
              </a:extLst>
            </p:cNvPr>
            <p:cNvSpPr>
              <a:spLocks noChangeArrowheads="1"/>
            </p:cNvSpPr>
            <p:nvPr/>
          </p:nvSpPr>
          <p:spPr bwMode="auto">
            <a:xfrm>
              <a:off x="1295400" y="15240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R(n)</a:t>
              </a:r>
            </a:p>
          </p:txBody>
        </p:sp>
        <p:sp>
          <p:nvSpPr>
            <p:cNvPr id="37" name="AutoShape 23">
              <a:extLst>
                <a:ext uri="{FF2B5EF4-FFF2-40B4-BE49-F238E27FC236}">
                  <a16:creationId xmlns:a16="http://schemas.microsoft.com/office/drawing/2014/main" id="{82EF0764-4399-423E-A672-7C073AF7E201}"/>
                </a:ext>
              </a:extLst>
            </p:cNvPr>
            <p:cNvSpPr>
              <a:spLocks noChangeArrowheads="1"/>
            </p:cNvSpPr>
            <p:nvPr/>
          </p:nvSpPr>
          <p:spPr bwMode="auto">
            <a:xfrm>
              <a:off x="2971800" y="39624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C</a:t>
              </a:r>
            </a:p>
          </p:txBody>
        </p:sp>
        <p:sp>
          <p:nvSpPr>
            <p:cNvPr id="38" name="AutoShape 24">
              <a:extLst>
                <a:ext uri="{FF2B5EF4-FFF2-40B4-BE49-F238E27FC236}">
                  <a16:creationId xmlns:a16="http://schemas.microsoft.com/office/drawing/2014/main" id="{09DDD255-6EAF-48E9-9CC5-4A62A0B9DB3C}"/>
                </a:ext>
              </a:extLst>
            </p:cNvPr>
            <p:cNvSpPr>
              <a:spLocks noChangeArrowheads="1"/>
            </p:cNvSpPr>
            <p:nvPr/>
          </p:nvSpPr>
          <p:spPr bwMode="auto">
            <a:xfrm>
              <a:off x="3962400" y="29718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B</a:t>
              </a:r>
            </a:p>
          </p:txBody>
        </p:sp>
        <p:sp>
          <p:nvSpPr>
            <p:cNvPr id="39" name="AutoShape 25">
              <a:extLst>
                <a:ext uri="{FF2B5EF4-FFF2-40B4-BE49-F238E27FC236}">
                  <a16:creationId xmlns:a16="http://schemas.microsoft.com/office/drawing/2014/main" id="{083D6BE6-109C-4BB0-B431-7849E79952EC}"/>
                </a:ext>
              </a:extLst>
            </p:cNvPr>
            <p:cNvSpPr>
              <a:spLocks noChangeArrowheads="1"/>
            </p:cNvSpPr>
            <p:nvPr/>
          </p:nvSpPr>
          <p:spPr bwMode="auto">
            <a:xfrm>
              <a:off x="4953000" y="20574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D</a:t>
              </a:r>
            </a:p>
          </p:txBody>
        </p:sp>
        <p:sp>
          <p:nvSpPr>
            <p:cNvPr id="40" name="AutoShape 26">
              <a:extLst>
                <a:ext uri="{FF2B5EF4-FFF2-40B4-BE49-F238E27FC236}">
                  <a16:creationId xmlns:a16="http://schemas.microsoft.com/office/drawing/2014/main" id="{B3BECA6C-D5E0-4FB3-9D2A-C7A68CC67647}"/>
                </a:ext>
              </a:extLst>
            </p:cNvPr>
            <p:cNvSpPr>
              <a:spLocks noChangeArrowheads="1"/>
            </p:cNvSpPr>
            <p:nvPr/>
          </p:nvSpPr>
          <p:spPr bwMode="auto">
            <a:xfrm>
              <a:off x="4876800" y="48768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N</a:t>
              </a:r>
            </a:p>
          </p:txBody>
        </p:sp>
        <p:sp>
          <p:nvSpPr>
            <p:cNvPr id="41" name="AutoShape 27">
              <a:extLst>
                <a:ext uri="{FF2B5EF4-FFF2-40B4-BE49-F238E27FC236}">
                  <a16:creationId xmlns:a16="http://schemas.microsoft.com/office/drawing/2014/main" id="{21D8F36F-8BD0-4642-B599-0B33A70FFD7B}"/>
                </a:ext>
              </a:extLst>
            </p:cNvPr>
            <p:cNvSpPr>
              <a:spLocks noChangeArrowheads="1"/>
            </p:cNvSpPr>
            <p:nvPr/>
          </p:nvSpPr>
          <p:spPr bwMode="auto">
            <a:xfrm>
              <a:off x="6096000" y="49530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Log</a:t>
              </a:r>
              <a:r>
                <a:rPr kumimoji="0" lang="en-US" altLang="zh-CN" sz="1800" b="0" i="0" u="none" strike="noStrike" kern="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rPr>
                <a:t>e</a:t>
              </a:r>
              <a:r>
                <a:rPr kumimoji="0" lang="en-US" altLang="zh-CN" sz="18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 n</a:t>
              </a:r>
            </a:p>
          </p:txBody>
        </p:sp>
        <p:sp>
          <p:nvSpPr>
            <p:cNvPr id="42" name="AutoShape 28">
              <a:extLst>
                <a:ext uri="{FF2B5EF4-FFF2-40B4-BE49-F238E27FC236}">
                  <a16:creationId xmlns:a16="http://schemas.microsoft.com/office/drawing/2014/main" id="{C83ADC16-B653-4DB4-9136-A2EB33D417A1}"/>
                </a:ext>
              </a:extLst>
            </p:cNvPr>
            <p:cNvSpPr>
              <a:spLocks noChangeArrowheads="1"/>
            </p:cNvSpPr>
            <p:nvPr/>
          </p:nvSpPr>
          <p:spPr bwMode="auto">
            <a:xfrm>
              <a:off x="1371600" y="26670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R(N’)</a:t>
              </a:r>
            </a:p>
          </p:txBody>
        </p:sp>
        <p:sp>
          <p:nvSpPr>
            <p:cNvPr id="43" name="AutoShape 29">
              <a:extLst>
                <a:ext uri="{FF2B5EF4-FFF2-40B4-BE49-F238E27FC236}">
                  <a16:creationId xmlns:a16="http://schemas.microsoft.com/office/drawing/2014/main" id="{8556CD61-0BA6-4EEA-BDA9-CEC4CEFA2821}"/>
                </a:ext>
              </a:extLst>
            </p:cNvPr>
            <p:cNvSpPr>
              <a:spLocks noChangeArrowheads="1"/>
            </p:cNvSpPr>
            <p:nvPr/>
          </p:nvSpPr>
          <p:spPr bwMode="auto">
            <a:xfrm>
              <a:off x="2819400" y="48768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C</a:t>
              </a:r>
            </a:p>
          </p:txBody>
        </p:sp>
        <p:sp>
          <p:nvSpPr>
            <p:cNvPr id="44" name="AutoShape 30">
              <a:extLst>
                <a:ext uri="{FF2B5EF4-FFF2-40B4-BE49-F238E27FC236}">
                  <a16:creationId xmlns:a16="http://schemas.microsoft.com/office/drawing/2014/main" id="{00E51139-479D-4DD8-AB35-614849C4550F}"/>
                </a:ext>
              </a:extLst>
            </p:cNvPr>
            <p:cNvSpPr>
              <a:spLocks noChangeArrowheads="1"/>
            </p:cNvSpPr>
            <p:nvPr/>
          </p:nvSpPr>
          <p:spPr bwMode="auto">
            <a:xfrm>
              <a:off x="1676400" y="48768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O</a:t>
              </a:r>
            </a:p>
          </p:txBody>
        </p:sp>
        <p:sp>
          <p:nvSpPr>
            <p:cNvPr id="45" name="AutoShape 31">
              <a:extLst>
                <a:ext uri="{FF2B5EF4-FFF2-40B4-BE49-F238E27FC236}">
                  <a16:creationId xmlns:a16="http://schemas.microsoft.com/office/drawing/2014/main" id="{7B549E4E-4C2C-4511-9DD8-E4410CB0C406}"/>
                </a:ext>
              </a:extLst>
            </p:cNvPr>
            <p:cNvSpPr>
              <a:spLocks noChangeArrowheads="1"/>
            </p:cNvSpPr>
            <p:nvPr/>
          </p:nvSpPr>
          <p:spPr bwMode="auto">
            <a:xfrm>
              <a:off x="1524000" y="42672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A</a:t>
              </a:r>
            </a:p>
          </p:txBody>
        </p:sp>
        <p:sp>
          <p:nvSpPr>
            <p:cNvPr id="46" name="AutoShape 32">
              <a:extLst>
                <a:ext uri="{FF2B5EF4-FFF2-40B4-BE49-F238E27FC236}">
                  <a16:creationId xmlns:a16="http://schemas.microsoft.com/office/drawing/2014/main" id="{91A99771-C7C4-474B-811C-D478966019A0}"/>
                </a:ext>
              </a:extLst>
            </p:cNvPr>
            <p:cNvSpPr>
              <a:spLocks noChangeArrowheads="1"/>
            </p:cNvSpPr>
            <p:nvPr/>
          </p:nvSpPr>
          <p:spPr bwMode="auto">
            <a:xfrm>
              <a:off x="1295400" y="22098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R(N)</a:t>
              </a:r>
            </a:p>
          </p:txBody>
        </p:sp>
        <p:sp>
          <p:nvSpPr>
            <p:cNvPr id="47" name="AutoShape 33">
              <a:extLst>
                <a:ext uri="{FF2B5EF4-FFF2-40B4-BE49-F238E27FC236}">
                  <a16:creationId xmlns:a16="http://schemas.microsoft.com/office/drawing/2014/main" id="{6FFC15AB-1721-48CD-B963-CC587B76C30D}"/>
                </a:ext>
              </a:extLst>
            </p:cNvPr>
            <p:cNvSpPr>
              <a:spLocks noChangeArrowheads="1"/>
            </p:cNvSpPr>
            <p:nvPr/>
          </p:nvSpPr>
          <p:spPr bwMode="auto">
            <a:xfrm>
              <a:off x="3429000" y="4953000"/>
              <a:ext cx="7620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n</a:t>
              </a:r>
              <a:r>
                <a:rPr kumimoji="0" lang="en-US" altLang="zh-CN" sz="1800" b="0" i="0" u="none" strike="noStrike" kern="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rPr>
                <a:t>1</a:t>
              </a:r>
            </a:p>
          </p:txBody>
        </p:sp>
        <p:sp>
          <p:nvSpPr>
            <p:cNvPr id="48" name="AutoShape 34">
              <a:extLst>
                <a:ext uri="{FF2B5EF4-FFF2-40B4-BE49-F238E27FC236}">
                  <a16:creationId xmlns:a16="http://schemas.microsoft.com/office/drawing/2014/main" id="{61A5C681-7788-4235-98B4-02D55874F56A}"/>
                </a:ext>
              </a:extLst>
            </p:cNvPr>
            <p:cNvSpPr>
              <a:spLocks noChangeArrowheads="1"/>
            </p:cNvSpPr>
            <p:nvPr/>
          </p:nvSpPr>
          <p:spPr bwMode="auto">
            <a:xfrm>
              <a:off x="1371600" y="31242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R(n</a:t>
              </a:r>
              <a:r>
                <a:rPr kumimoji="0" lang="en-US" altLang="zh-CN" sz="1800" b="0" i="0" u="none" strike="noStrike" kern="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rPr>
                <a:t>1</a:t>
              </a:r>
              <a:r>
                <a:rPr kumimoji="0" lang="en-US" altLang="zh-CN" sz="18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a:t>
              </a:r>
            </a:p>
          </p:txBody>
        </p:sp>
        <p:sp>
          <p:nvSpPr>
            <p:cNvPr id="49" name="AutoShape 35">
              <a:extLst>
                <a:ext uri="{FF2B5EF4-FFF2-40B4-BE49-F238E27FC236}">
                  <a16:creationId xmlns:a16="http://schemas.microsoft.com/office/drawing/2014/main" id="{6488A4AF-1DD8-43C5-88D8-9196750E7F87}"/>
                </a:ext>
              </a:extLst>
            </p:cNvPr>
            <p:cNvSpPr>
              <a:spLocks noChangeArrowheads="1"/>
            </p:cNvSpPr>
            <p:nvPr/>
          </p:nvSpPr>
          <p:spPr bwMode="auto">
            <a:xfrm>
              <a:off x="3886200" y="48768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N’</a:t>
              </a:r>
            </a:p>
          </p:txBody>
        </p:sp>
      </p:grpSp>
    </p:spTree>
    <p:extLst>
      <p:ext uri="{BB962C8B-B14F-4D97-AF65-F5344CB8AC3E}">
        <p14:creationId xmlns:p14="http://schemas.microsoft.com/office/powerpoint/2010/main" val="1560587180"/>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35</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01</a:t>
            </a:r>
          </a:p>
        </p:txBody>
      </p:sp>
      <p:sp>
        <p:nvSpPr>
          <p:cNvPr id="9" name="矩形 8"/>
          <p:cNvSpPr/>
          <p:nvPr/>
        </p:nvSpPr>
        <p:spPr>
          <a:xfrm>
            <a:off x="561139" y="960733"/>
            <a:ext cx="7579360" cy="3222034"/>
          </a:xfrm>
          <a:prstGeom prst="rect">
            <a:avLst/>
          </a:prstGeom>
        </p:spPr>
        <p:txBody>
          <a:bodyPr wrap="square" lIns="68579" tIns="34289" rIns="68579" bIns="34289">
            <a:spAutoFit/>
          </a:bodyPr>
          <a:lstStyle/>
          <a:p>
            <a:pPr marL="285750" indent="-285750" defTabSz="685800">
              <a:lnSpc>
                <a:spcPct val="150000"/>
              </a:lnSpc>
              <a:buFont typeface="Wingdings" panose="05000000000000000000" charset="0"/>
              <a:buChar char="Ø"/>
              <a:defRPr/>
            </a:pPr>
            <a:r>
              <a:rPr sz="2000" b="1" dirty="0"/>
              <a:t>布拉德福定律具体内容</a:t>
            </a:r>
          </a:p>
          <a:p>
            <a:pPr marL="742950" lvl="1" indent="-285750" defTabSz="685800">
              <a:lnSpc>
                <a:spcPct val="200000"/>
              </a:lnSpc>
              <a:buFont typeface="Wingdings" panose="05000000000000000000" charset="0"/>
              <a:buChar char="n"/>
              <a:defRPr/>
            </a:pPr>
            <a:r>
              <a:rPr sz="1800" dirty="0"/>
              <a:t>亦称“文献分散规律”</a:t>
            </a:r>
          </a:p>
          <a:p>
            <a:pPr marL="742950" lvl="1" indent="-285750" defTabSz="685800">
              <a:lnSpc>
                <a:spcPct val="200000"/>
              </a:lnSpc>
              <a:buFont typeface="Wingdings" panose="05000000000000000000" charset="0"/>
              <a:buChar char="n"/>
              <a:defRPr/>
            </a:pPr>
            <a:r>
              <a:rPr sz="1800" dirty="0"/>
              <a:t>把期刊分为专门面对这个学科的核心区、相关区和非相关区</a:t>
            </a:r>
          </a:p>
          <a:p>
            <a:pPr marL="742950" lvl="1" indent="-285750" defTabSz="685800">
              <a:lnSpc>
                <a:spcPct val="200000"/>
              </a:lnSpc>
              <a:buFont typeface="Wingdings" panose="05000000000000000000" charset="0"/>
              <a:buChar char="n"/>
              <a:defRPr/>
            </a:pPr>
            <a:r>
              <a:rPr sz="1800" dirty="0"/>
              <a:t>分类标准为刊载某学科专业论文的数量</a:t>
            </a:r>
          </a:p>
          <a:p>
            <a:pPr marL="742950" lvl="1" indent="-285750" defTabSz="685800">
              <a:lnSpc>
                <a:spcPct val="200000"/>
              </a:lnSpc>
              <a:buFont typeface="Wingdings" panose="05000000000000000000" charset="0"/>
              <a:buChar char="n"/>
              <a:defRPr/>
            </a:pPr>
            <a:r>
              <a:rPr sz="1800" dirty="0"/>
              <a:t>各个区的文章数量相等</a:t>
            </a:r>
          </a:p>
          <a:p>
            <a:pPr marL="742950" lvl="1" indent="-285750" defTabSz="685800">
              <a:lnSpc>
                <a:spcPct val="200000"/>
              </a:lnSpc>
              <a:buFont typeface="Wingdings" panose="05000000000000000000" charset="0"/>
              <a:buChar char="n"/>
              <a:defRPr/>
            </a:pPr>
            <a:r>
              <a:rPr sz="1800" dirty="0"/>
              <a:t>核心区、相关区，非相关区期刊数量成</a:t>
            </a:r>
            <a:r>
              <a:rPr lang="en-US" sz="1800" dirty="0"/>
              <a:t>1:n:n</a:t>
            </a:r>
            <a:r>
              <a:rPr lang="en-US" sz="1800" baseline="30000" dirty="0"/>
              <a:t>2</a:t>
            </a:r>
            <a:r>
              <a:rPr sz="1800" dirty="0"/>
              <a:t>的关系</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8" name="矩形 7">
            <a:extLst>
              <a:ext uri="{FF2B5EF4-FFF2-40B4-BE49-F238E27FC236}">
                <a16:creationId xmlns:a16="http://schemas.microsoft.com/office/drawing/2014/main" id="{72DB21E2-8448-42FD-B853-FBD4F77F8041}"/>
              </a:ext>
            </a:extLst>
          </p:cNvPr>
          <p:cNvSpPr/>
          <p:nvPr/>
        </p:nvSpPr>
        <p:spPr>
          <a:xfrm>
            <a:off x="858308" y="275111"/>
            <a:ext cx="1763942"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布拉德福定律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82199596"/>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36</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01</a:t>
            </a:r>
          </a:p>
        </p:txBody>
      </p:sp>
      <p:sp>
        <p:nvSpPr>
          <p:cNvPr id="13" name="矩形 12"/>
          <p:cNvSpPr/>
          <p:nvPr/>
        </p:nvSpPr>
        <p:spPr>
          <a:xfrm>
            <a:off x="858308" y="275111"/>
            <a:ext cx="1763942" cy="392413"/>
          </a:xfrm>
          <a:prstGeom prst="rect">
            <a:avLst/>
          </a:prstGeom>
        </p:spPr>
        <p:txBody>
          <a:bodyPr wrap="none" lIns="68579" tIns="34289" rIns="68579" bIns="34289">
            <a:spAutoFit/>
          </a:bodyPr>
          <a:lstStyle/>
          <a:p>
            <a:pPr algn="l" defTabSz="685800">
              <a:defRPr/>
            </a:pPr>
            <a:r>
              <a:rPr lang="en-US" altLang="zh-CN" sz="2100" b="1" dirty="0" err="1">
                <a:solidFill>
                  <a:prstClr val="black"/>
                </a:solidFill>
                <a:latin typeface="黑体" panose="02010609060101010101" pitchFamily="49" charset="-122"/>
                <a:ea typeface="黑体" panose="02010609060101010101" pitchFamily="49" charset="-122"/>
                <a:sym typeface="+mn-ea"/>
              </a:rPr>
              <a:t>布拉德福定律</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9" name="矩形 8"/>
          <p:cNvSpPr/>
          <p:nvPr/>
        </p:nvSpPr>
        <p:spPr>
          <a:xfrm>
            <a:off x="1103570" y="1229645"/>
            <a:ext cx="7305794" cy="3439401"/>
          </a:xfrm>
          <a:prstGeom prst="rect">
            <a:avLst/>
          </a:prstGeom>
        </p:spPr>
        <p:txBody>
          <a:bodyPr wrap="square" lIns="68579" tIns="34289" rIns="68579" bIns="34289">
            <a:spAutoFit/>
          </a:bodyPr>
          <a:lstStyle/>
          <a:p>
            <a:pPr marL="285750" indent="-285750" defTabSz="685800">
              <a:lnSpc>
                <a:spcPct val="150000"/>
              </a:lnSpc>
              <a:buFont typeface="Wingdings" panose="05000000000000000000" charset="0"/>
              <a:buChar char="Ø"/>
              <a:defRPr/>
            </a:pPr>
            <a:r>
              <a:rPr sz="1800" b="1" dirty="0"/>
              <a:t>维克利对布氏定律的推论</a:t>
            </a:r>
          </a:p>
          <a:p>
            <a:pPr marL="742950" lvl="1" indent="-285750" defTabSz="685800">
              <a:lnSpc>
                <a:spcPct val="150000"/>
              </a:lnSpc>
              <a:buFont typeface="Wingdings" panose="05000000000000000000" charset="0"/>
              <a:buChar char="n"/>
              <a:defRPr/>
            </a:pPr>
            <a:r>
              <a:rPr sz="1800" dirty="0"/>
              <a:t>针对分区进行修正</a:t>
            </a:r>
          </a:p>
          <a:p>
            <a:pPr marL="742950" lvl="1" indent="-285750" defTabSz="685800">
              <a:lnSpc>
                <a:spcPct val="150000"/>
              </a:lnSpc>
              <a:buFont typeface="Wingdings" panose="05000000000000000000" charset="0"/>
              <a:buChar char="n"/>
              <a:defRPr/>
            </a:pPr>
            <a:r>
              <a:rPr sz="1800" dirty="0">
                <a:sym typeface="+mn-ea"/>
              </a:rPr>
              <a:t>分区不同，比例系数就要发生相应的变化</a:t>
            </a:r>
            <a:endParaRPr sz="1800" dirty="0"/>
          </a:p>
          <a:p>
            <a:pPr marL="0" lvl="1" indent="-285750" defTabSz="685800">
              <a:lnSpc>
                <a:spcPct val="150000"/>
              </a:lnSpc>
              <a:buFont typeface="Wingdings" panose="05000000000000000000" charset="0"/>
              <a:buChar char="Ø"/>
              <a:defRPr/>
            </a:pPr>
            <a:r>
              <a:rPr sz="1800" b="1" dirty="0"/>
              <a:t>修正后的</a:t>
            </a:r>
            <a:r>
              <a:rPr sz="1800" b="1" dirty="0">
                <a:sym typeface="+mn-ea"/>
              </a:rPr>
              <a:t>布氏定律</a:t>
            </a:r>
          </a:p>
          <a:p>
            <a:pPr marL="0" lvl="1" indent="0" algn="ctr" defTabSz="685800">
              <a:lnSpc>
                <a:spcPct val="150000"/>
              </a:lnSpc>
              <a:buFont typeface="Wingdings" panose="05000000000000000000" charset="0"/>
              <a:buNone/>
              <a:defRPr/>
            </a:pPr>
            <a:r>
              <a:rPr sz="2000" b="1" dirty="0"/>
              <a:t>n</a:t>
            </a:r>
            <a:r>
              <a:rPr sz="2000" b="1" baseline="-25000" dirty="0"/>
              <a:t>1</a:t>
            </a:r>
            <a:r>
              <a:rPr sz="2000" b="1" dirty="0"/>
              <a:t>:n</a:t>
            </a:r>
            <a:r>
              <a:rPr sz="2000" b="1" baseline="-25000" dirty="0"/>
              <a:t>1-2</a:t>
            </a:r>
            <a:r>
              <a:rPr sz="2000" b="1" dirty="0"/>
              <a:t>:n</a:t>
            </a:r>
            <a:r>
              <a:rPr sz="2000" b="1" baseline="-25000" dirty="0"/>
              <a:t>1-3</a:t>
            </a:r>
            <a:r>
              <a:rPr sz="2000" b="1" dirty="0"/>
              <a:t>:⋯：n</a:t>
            </a:r>
            <a:r>
              <a:rPr sz="2000" b="1" baseline="-25000" dirty="0"/>
              <a:t>1-m</a:t>
            </a:r>
            <a:r>
              <a:rPr sz="2000" b="1" dirty="0"/>
              <a:t>=1:V:V</a:t>
            </a:r>
            <a:r>
              <a:rPr sz="2000" b="1" baseline="30000" dirty="0"/>
              <a:t>2</a:t>
            </a:r>
            <a:r>
              <a:rPr sz="2000" b="1" dirty="0"/>
              <a:t>:⋯：V</a:t>
            </a:r>
            <a:r>
              <a:rPr sz="2000" b="1" baseline="30000" dirty="0"/>
              <a:t>m-1</a:t>
            </a:r>
            <a:endParaRPr sz="2000" b="1" dirty="0"/>
          </a:p>
          <a:p>
            <a:pPr marL="0" lvl="1" indent="0" algn="l" defTabSz="685800">
              <a:lnSpc>
                <a:spcPct val="150000"/>
              </a:lnSpc>
              <a:buFont typeface="Wingdings" panose="05000000000000000000" charset="0"/>
              <a:buNone/>
              <a:defRPr/>
            </a:pPr>
            <a:r>
              <a:rPr sz="1800" b="1" dirty="0"/>
              <a:t>     </a:t>
            </a:r>
            <a:r>
              <a:rPr sz="1800" dirty="0"/>
              <a:t>公式中：</a:t>
            </a:r>
          </a:p>
          <a:p>
            <a:pPr marL="0" lvl="1" indent="0" algn="l" defTabSz="685800">
              <a:lnSpc>
                <a:spcPct val="100000"/>
              </a:lnSpc>
              <a:buFont typeface="Wingdings" panose="05000000000000000000" charset="0"/>
              <a:buNone/>
              <a:defRPr/>
            </a:pPr>
            <a:r>
              <a:rPr sz="1800" dirty="0"/>
              <a:t>                   n</a:t>
            </a:r>
            <a:r>
              <a:rPr sz="1800" baseline="-25000" dirty="0"/>
              <a:t>1-k</a:t>
            </a:r>
            <a:r>
              <a:rPr sz="1800" dirty="0"/>
              <a:t>（k=2,3,⋯,m)——第一区到第k区的期刊累计数量</a:t>
            </a:r>
          </a:p>
          <a:p>
            <a:pPr marL="0" lvl="1" indent="0" algn="l" defTabSz="685800">
              <a:lnSpc>
                <a:spcPct val="100000"/>
              </a:lnSpc>
              <a:buFont typeface="Wingdings" panose="05000000000000000000" charset="0"/>
              <a:buNone/>
              <a:defRPr/>
            </a:pPr>
            <a:r>
              <a:rPr sz="1800" dirty="0"/>
              <a:t>                   m——划分的区域数</a:t>
            </a:r>
          </a:p>
          <a:p>
            <a:pPr marL="0" lvl="1" indent="0" algn="l" defTabSz="685800">
              <a:lnSpc>
                <a:spcPct val="100000"/>
              </a:lnSpc>
              <a:buFont typeface="Wingdings" panose="05000000000000000000" charset="0"/>
              <a:buNone/>
              <a:defRPr/>
            </a:pPr>
            <a:r>
              <a:rPr sz="1800" dirty="0"/>
              <a:t>                   V——分散系数（或称为维氏系数）</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10B9FEEC-4319-4B9C-B619-CA54E7C80ABB}"/>
              </a:ext>
            </a:extLst>
          </p:cNvPr>
          <p:cNvSpPr/>
          <p:nvPr/>
        </p:nvSpPr>
        <p:spPr>
          <a:xfrm>
            <a:off x="520664" y="808433"/>
            <a:ext cx="2492990"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布氏定律的后续发展</a:t>
            </a:r>
          </a:p>
        </p:txBody>
      </p:sp>
    </p:spTree>
    <p:extLst>
      <p:ext uri="{BB962C8B-B14F-4D97-AF65-F5344CB8AC3E}">
        <p14:creationId xmlns:p14="http://schemas.microsoft.com/office/powerpoint/2010/main" val="3028767378"/>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37</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01</a:t>
            </a:r>
          </a:p>
        </p:txBody>
      </p:sp>
      <p:sp>
        <p:nvSpPr>
          <p:cNvPr id="9" name="矩形 8"/>
          <p:cNvSpPr/>
          <p:nvPr/>
        </p:nvSpPr>
        <p:spPr>
          <a:xfrm>
            <a:off x="882139" y="1695466"/>
            <a:ext cx="7579360" cy="2975610"/>
          </a:xfrm>
          <a:prstGeom prst="rect">
            <a:avLst/>
          </a:prstGeom>
        </p:spPr>
        <p:txBody>
          <a:bodyPr wrap="square" lIns="68579" tIns="34289" rIns="68579" bIns="34289">
            <a:spAutoFit/>
          </a:bodyPr>
          <a:lstStyle/>
          <a:p>
            <a:pPr marL="285750" indent="-285750" defTabSz="685800">
              <a:lnSpc>
                <a:spcPct val="150000"/>
              </a:lnSpc>
              <a:buFont typeface="Wingdings" panose="05000000000000000000" charset="0"/>
              <a:buChar char="Ø"/>
              <a:defRPr/>
            </a:pPr>
            <a:r>
              <a:rPr sz="1800" b="1" dirty="0"/>
              <a:t>布鲁克斯对布氏定律的描述</a:t>
            </a:r>
          </a:p>
          <a:p>
            <a:pPr marL="742950" lvl="1" indent="-285750" defTabSz="685800">
              <a:lnSpc>
                <a:spcPct val="150000"/>
              </a:lnSpc>
              <a:buFont typeface="Wingdings" panose="05000000000000000000" charset="0"/>
              <a:buChar char="n"/>
              <a:defRPr/>
            </a:pPr>
            <a:r>
              <a:rPr sz="1800" dirty="0"/>
              <a:t>布拉德福未能用数学公式进行描述</a:t>
            </a:r>
          </a:p>
          <a:p>
            <a:pPr marL="742950" lvl="1" indent="-285750" defTabSz="685800">
              <a:lnSpc>
                <a:spcPct val="150000"/>
              </a:lnSpc>
              <a:buFont typeface="Wingdings" panose="05000000000000000000" charset="0"/>
              <a:buChar char="n"/>
              <a:defRPr/>
            </a:pPr>
            <a:r>
              <a:rPr sz="1800" dirty="0">
                <a:sym typeface="+mn-ea"/>
              </a:rPr>
              <a:t>创造性地用数学表达式来描述布拉德福定律</a:t>
            </a:r>
          </a:p>
          <a:p>
            <a:pPr marL="285750" indent="-285750" defTabSz="685800">
              <a:lnSpc>
                <a:spcPct val="150000"/>
              </a:lnSpc>
              <a:buFont typeface="Wingdings" panose="05000000000000000000" charset="0"/>
              <a:buChar char="Ø"/>
              <a:defRPr/>
            </a:pPr>
            <a:r>
              <a:rPr sz="1800" b="1" dirty="0">
                <a:sym typeface="+mn-ea"/>
              </a:rPr>
              <a:t>数学表达式如下：</a:t>
            </a:r>
            <a:endParaRPr sz="1800" b="1" dirty="0"/>
          </a:p>
          <a:p>
            <a:pPr indent="0" algn="ctr" defTabSz="685800">
              <a:lnSpc>
                <a:spcPct val="150000"/>
              </a:lnSpc>
              <a:buFont typeface="Wingdings" panose="05000000000000000000" charset="0"/>
              <a:buNone/>
              <a:defRPr/>
            </a:pPr>
            <a:r>
              <a:rPr sz="1800" b="1" dirty="0">
                <a:sym typeface="+mn-ea"/>
              </a:rPr>
              <a:t>R</a:t>
            </a:r>
            <a:r>
              <a:rPr lang="en-US" sz="1800" b="1" dirty="0">
                <a:sym typeface="+mn-ea"/>
              </a:rPr>
              <a:t>(</a:t>
            </a:r>
            <a:r>
              <a:rPr sz="1800" b="1" dirty="0">
                <a:sym typeface="+mn-ea"/>
              </a:rPr>
              <a:t>n</a:t>
            </a:r>
            <a:r>
              <a:rPr lang="en-US" sz="1800" b="1" dirty="0">
                <a:sym typeface="+mn-ea"/>
              </a:rPr>
              <a:t>)</a:t>
            </a:r>
            <a:r>
              <a:rPr sz="1800" b="1" dirty="0">
                <a:sym typeface="+mn-ea"/>
              </a:rPr>
              <a:t>=α*n</a:t>
            </a:r>
            <a:r>
              <a:rPr sz="1800" b="1" baseline="30000" dirty="0">
                <a:sym typeface="+mn-ea"/>
              </a:rPr>
              <a:t>β</a:t>
            </a:r>
            <a:r>
              <a:rPr sz="1800" b="1" dirty="0">
                <a:sym typeface="+mn-ea"/>
              </a:rPr>
              <a:t>      1&lt;=n&lt;c</a:t>
            </a:r>
            <a:endParaRPr sz="1800" b="1" dirty="0"/>
          </a:p>
          <a:p>
            <a:pPr indent="0" algn="ctr" defTabSz="685800">
              <a:lnSpc>
                <a:spcPct val="150000"/>
              </a:lnSpc>
              <a:buFont typeface="Wingdings" panose="05000000000000000000" charset="0"/>
              <a:buNone/>
              <a:defRPr/>
            </a:pPr>
            <a:r>
              <a:rPr sz="1800" b="1" dirty="0">
                <a:sym typeface="+mn-ea"/>
              </a:rPr>
              <a:t>R(n)=k*lg(n/s)  c&lt;=n&lt;=N</a:t>
            </a:r>
            <a:endParaRPr sz="1800" b="1" dirty="0"/>
          </a:p>
          <a:p>
            <a:pPr marL="0" lvl="1" indent="-285750" defTabSz="685800">
              <a:lnSpc>
                <a:spcPct val="150000"/>
              </a:lnSpc>
              <a:buFont typeface="Wingdings" panose="05000000000000000000" charset="0"/>
              <a:buChar char="Ø"/>
              <a:defRPr/>
            </a:pPr>
            <a:endParaRPr lang="zh-CN" sz="1800" b="1" dirty="0"/>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BA9723A5-F6C6-4CD9-8609-E11D14F13F90}"/>
              </a:ext>
            </a:extLst>
          </p:cNvPr>
          <p:cNvSpPr/>
          <p:nvPr/>
        </p:nvSpPr>
        <p:spPr>
          <a:xfrm>
            <a:off x="882139" y="893192"/>
            <a:ext cx="7258360" cy="615553"/>
          </a:xfrm>
          <a:prstGeom prst="rect">
            <a:avLst/>
          </a:prstGeom>
        </p:spPr>
        <p:txBody>
          <a:bodyPr wrap="square">
            <a:spAutoFit/>
          </a:bodyPr>
          <a:lstStyle/>
          <a:p>
            <a:r>
              <a:rPr lang="zh-CN" altLang="en-US" dirty="0"/>
              <a:t>布鲁克斯以数学公式描述了布拉德福定律，发展图像分析方法，为其实际应用开辟了新的道路。</a:t>
            </a:r>
          </a:p>
        </p:txBody>
      </p:sp>
      <p:sp>
        <p:nvSpPr>
          <p:cNvPr id="10" name="矩形 9">
            <a:extLst>
              <a:ext uri="{FF2B5EF4-FFF2-40B4-BE49-F238E27FC236}">
                <a16:creationId xmlns:a16="http://schemas.microsoft.com/office/drawing/2014/main" id="{96F27EEF-4EF1-4C61-92CD-7F1F3C7158B0}"/>
              </a:ext>
            </a:extLst>
          </p:cNvPr>
          <p:cNvSpPr/>
          <p:nvPr/>
        </p:nvSpPr>
        <p:spPr>
          <a:xfrm>
            <a:off x="858308" y="275111"/>
            <a:ext cx="1763942" cy="392413"/>
          </a:xfrm>
          <a:prstGeom prst="rect">
            <a:avLst/>
          </a:prstGeom>
        </p:spPr>
        <p:txBody>
          <a:bodyPr wrap="none" lIns="68579" tIns="34289" rIns="68579" bIns="34289">
            <a:spAutoFit/>
          </a:bodyPr>
          <a:lstStyle/>
          <a:p>
            <a:pPr algn="l" defTabSz="685800">
              <a:defRPr/>
            </a:pPr>
            <a:r>
              <a:rPr lang="en-US" altLang="zh-CN" sz="2100" b="1" dirty="0" err="1">
                <a:solidFill>
                  <a:prstClr val="black"/>
                </a:solidFill>
                <a:latin typeface="黑体" panose="02010609060101010101" pitchFamily="49" charset="-122"/>
                <a:ea typeface="黑体" panose="02010609060101010101" pitchFamily="49" charset="-122"/>
                <a:sym typeface="+mn-ea"/>
              </a:rPr>
              <a:t>布拉德福定律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65209817"/>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38</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01</a:t>
            </a:r>
          </a:p>
        </p:txBody>
      </p:sp>
      <p:sp>
        <p:nvSpPr>
          <p:cNvPr id="9" name="矩形 8"/>
          <p:cNvSpPr/>
          <p:nvPr/>
        </p:nvSpPr>
        <p:spPr>
          <a:xfrm>
            <a:off x="561340" y="781685"/>
            <a:ext cx="7579360" cy="3945255"/>
          </a:xfrm>
          <a:prstGeom prst="rect">
            <a:avLst/>
          </a:prstGeom>
        </p:spPr>
        <p:txBody>
          <a:bodyPr wrap="square" lIns="68579" tIns="34289" rIns="68579" bIns="34289">
            <a:spAutoFit/>
          </a:bodyPr>
          <a:lstStyle/>
          <a:p>
            <a:pPr indent="0" algn="l" defTabSz="685800">
              <a:lnSpc>
                <a:spcPct val="150000"/>
              </a:lnSpc>
              <a:buFont typeface="Wingdings" panose="05000000000000000000" charset="0"/>
              <a:buNone/>
              <a:defRPr/>
            </a:pPr>
            <a:r>
              <a:rPr sz="1800" dirty="0"/>
              <a:t>公式中：</a:t>
            </a:r>
          </a:p>
          <a:p>
            <a:pPr indent="-685800" algn="l" defTabSz="685800" fontAlgn="auto">
              <a:lnSpc>
                <a:spcPct val="100000"/>
              </a:lnSpc>
              <a:buFont typeface="Wingdings" panose="05000000000000000000" charset="0"/>
              <a:buNone/>
              <a:defRPr/>
              <a:extLst>
                <a:ext uri="{35155182-B16C-46BC-9424-99874614C6A1}">
                  <wpsdc:indentchars xmlns="" xmlns:wpsdc="http://www.wps.cn/officeDocument/2017/drawingmlCustomData" val="-300" checksum="3634350852"/>
                </a:ext>
              </a:extLst>
            </a:pPr>
            <a:r>
              <a:rPr sz="1800" dirty="0"/>
              <a:t>              R（n）——对应于n的相关论文积累数</a:t>
            </a:r>
          </a:p>
          <a:p>
            <a:pPr indent="-685800" algn="l" defTabSz="685800" fontAlgn="auto">
              <a:lnSpc>
                <a:spcPct val="100000"/>
              </a:lnSpc>
              <a:buFont typeface="Wingdings" panose="05000000000000000000" charset="0"/>
              <a:buNone/>
              <a:defRPr/>
              <a:extLst>
                <a:ext uri="{35155182-B16C-46BC-9424-99874614C6A1}">
                  <wpsdc:indentchars xmlns="" xmlns:wpsdc="http://www.wps.cn/officeDocument/2017/drawingmlCustomData" val="-300" checksum="3634350852"/>
                </a:ext>
              </a:extLst>
            </a:pPr>
            <a:r>
              <a:rPr sz="1800" dirty="0"/>
              <a:t>              n——期刊等级排列的序号（级）</a:t>
            </a:r>
          </a:p>
          <a:p>
            <a:pPr indent="-685800" algn="l" defTabSz="685800" fontAlgn="auto">
              <a:lnSpc>
                <a:spcPct val="100000"/>
              </a:lnSpc>
              <a:buFont typeface="Wingdings" panose="05000000000000000000" charset="0"/>
              <a:buNone/>
              <a:defRPr/>
              <a:extLst>
                <a:ext uri="{35155182-B16C-46BC-9424-99874614C6A1}">
                  <wpsdc:indentchars xmlns="" xmlns:wpsdc="http://www.wps.cn/officeDocument/2017/drawingmlCustomData" val="-300" checksum="3634350852"/>
                </a:ext>
              </a:extLst>
            </a:pPr>
            <a:r>
              <a:rPr sz="1800" dirty="0"/>
              <a:t>              α——第一级期刊中相关论文数R（1），也就是载文率最高的期刊             </a:t>
            </a:r>
          </a:p>
          <a:p>
            <a:pPr indent="-685800" algn="l" defTabSz="685800" fontAlgn="auto">
              <a:lnSpc>
                <a:spcPct val="100000"/>
              </a:lnSpc>
              <a:buFont typeface="Wingdings" panose="05000000000000000000" charset="0"/>
              <a:buNone/>
              <a:defRPr/>
              <a:extLst>
                <a:ext uri="{35155182-B16C-46BC-9424-99874614C6A1}">
                  <wpsdc:indentchars xmlns="" xmlns:wpsdc="http://www.wps.cn/officeDocument/2017/drawingmlCustomData" val="-300" checksum="3634350852"/>
                </a:ext>
              </a:extLst>
            </a:pPr>
            <a:r>
              <a:rPr sz="1800" dirty="0"/>
              <a:t>                         中相关文章数</a:t>
            </a:r>
          </a:p>
          <a:p>
            <a:pPr indent="-685800" algn="l" defTabSz="685800" fontAlgn="auto">
              <a:lnSpc>
                <a:spcPct val="100000"/>
              </a:lnSpc>
              <a:buFont typeface="Wingdings" panose="05000000000000000000" charset="0"/>
              <a:buNone/>
              <a:defRPr/>
              <a:extLst>
                <a:ext uri="{35155182-B16C-46BC-9424-99874614C6A1}">
                  <wpsdc:indentchars xmlns="" xmlns:wpsdc="http://www.wps.cn/officeDocument/2017/drawingmlCustomData" val="-300" checksum="3634350852"/>
                </a:ext>
              </a:extLst>
            </a:pPr>
            <a:r>
              <a:rPr sz="1800" dirty="0"/>
              <a:t>              C——核心区的期刊数，即曲线进入光滑直线部分的交点的n值</a:t>
            </a:r>
          </a:p>
          <a:p>
            <a:pPr indent="-685800" algn="l" defTabSz="685800" fontAlgn="auto">
              <a:lnSpc>
                <a:spcPct val="100000"/>
              </a:lnSpc>
              <a:buFont typeface="Wingdings" panose="05000000000000000000" charset="0"/>
              <a:buNone/>
              <a:defRPr/>
              <a:extLst>
                <a:ext uri="{35155182-B16C-46BC-9424-99874614C6A1}">
                  <wpsdc:indentchars xmlns="" xmlns:wpsdc="http://www.wps.cn/officeDocument/2017/drawingmlCustomData" val="-300" checksum="3634350852"/>
                </a:ext>
              </a:extLst>
            </a:pPr>
            <a:r>
              <a:rPr sz="1800" dirty="0"/>
              <a:t>              N——等级排列的期刊总数</a:t>
            </a:r>
          </a:p>
          <a:p>
            <a:pPr indent="-685800" algn="l" defTabSz="685800" fontAlgn="auto">
              <a:lnSpc>
                <a:spcPct val="100000"/>
              </a:lnSpc>
              <a:buFont typeface="Wingdings" panose="05000000000000000000" charset="0"/>
              <a:buNone/>
              <a:defRPr/>
              <a:extLst>
                <a:ext uri="{35155182-B16C-46BC-9424-99874614C6A1}">
                  <wpsdc:indentchars xmlns="" xmlns:wpsdc="http://www.wps.cn/officeDocument/2017/drawingmlCustomData" val="-300" checksum="3634350852"/>
                </a:ext>
              </a:extLst>
            </a:pPr>
            <a:r>
              <a:rPr sz="1800" dirty="0"/>
              <a:t>              β——参数，与核心区的期刊数量有关，大小等于分布图中曲线部             </a:t>
            </a:r>
          </a:p>
          <a:p>
            <a:pPr indent="-685800" algn="l" defTabSz="685800" fontAlgn="auto">
              <a:lnSpc>
                <a:spcPct val="100000"/>
              </a:lnSpc>
              <a:buFont typeface="Wingdings" panose="05000000000000000000" charset="0"/>
              <a:buNone/>
              <a:defRPr/>
              <a:extLst>
                <a:ext uri="{35155182-B16C-46BC-9424-99874614C6A1}">
                  <wpsdc:indentchars xmlns="" xmlns:wpsdc="http://www.wps.cn/officeDocument/2017/drawingmlCustomData" val="-300" checksum="3634350852"/>
                </a:ext>
              </a:extLst>
            </a:pPr>
            <a:r>
              <a:rPr sz="1800" dirty="0"/>
              <a:t>                         分的曲率</a:t>
            </a:r>
          </a:p>
          <a:p>
            <a:pPr indent="-685800" algn="l" defTabSz="685800" fontAlgn="auto">
              <a:lnSpc>
                <a:spcPct val="100000"/>
              </a:lnSpc>
              <a:buFont typeface="Wingdings" panose="05000000000000000000" charset="0"/>
              <a:buNone/>
              <a:defRPr/>
              <a:extLst>
                <a:ext uri="{35155182-B16C-46BC-9424-99874614C6A1}">
                  <wpsdc:indentchars xmlns="" xmlns:wpsdc="http://www.wps.cn/officeDocument/2017/drawingmlCustomData" val="-300" checksum="3634350852"/>
                </a:ext>
              </a:extLst>
            </a:pPr>
            <a:r>
              <a:rPr sz="1800" dirty="0"/>
              <a:t>              k——参数，等于分散曲线中直线部分的斜率，可用实验方法求得。</a:t>
            </a:r>
          </a:p>
          <a:p>
            <a:pPr indent="-685800" algn="l" defTabSz="685800" fontAlgn="auto">
              <a:lnSpc>
                <a:spcPct val="100000"/>
              </a:lnSpc>
              <a:buFont typeface="Wingdings" panose="05000000000000000000" charset="0"/>
              <a:buNone/>
              <a:defRPr/>
              <a:extLst>
                <a:ext uri="{35155182-B16C-46BC-9424-99874614C6A1}">
                  <wpsdc:indentchars xmlns="" xmlns:wpsdc="http://www.wps.cn/officeDocument/2017/drawingmlCustomData" val="-300" checksum="3634350852"/>
                </a:ext>
              </a:extLst>
            </a:pPr>
            <a:r>
              <a:rPr sz="1800" dirty="0"/>
              <a:t>                         当N足够大时，K=N</a:t>
            </a:r>
          </a:p>
          <a:p>
            <a:pPr indent="-685800" algn="l" defTabSz="685800" fontAlgn="auto">
              <a:lnSpc>
                <a:spcPct val="100000"/>
              </a:lnSpc>
              <a:buFont typeface="Wingdings" panose="05000000000000000000" charset="0"/>
              <a:buNone/>
              <a:defRPr/>
              <a:extLst>
                <a:ext uri="{35155182-B16C-46BC-9424-99874614C6A1}">
                  <wpsdc:indentchars xmlns="" xmlns:wpsdc="http://www.wps.cn/officeDocument/2017/drawingmlCustomData" val="-300" checksum="3634350852"/>
                </a:ext>
              </a:extLst>
            </a:pPr>
            <a:r>
              <a:rPr sz="1800" dirty="0"/>
              <a:t>              s——参数，其数值等于图形直线部分反向延伸与横轴交点的n值</a:t>
            </a:r>
          </a:p>
          <a:p>
            <a:pPr marL="0" lvl="1" indent="0" defTabSz="685800">
              <a:lnSpc>
                <a:spcPct val="150000"/>
              </a:lnSpc>
              <a:buFont typeface="Wingdings" panose="05000000000000000000" charset="0"/>
              <a:buNone/>
              <a:defRPr/>
            </a:pPr>
            <a:endParaRPr lang="zh-CN" sz="1800" dirty="0"/>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8" name="矩形 7">
            <a:extLst>
              <a:ext uri="{FF2B5EF4-FFF2-40B4-BE49-F238E27FC236}">
                <a16:creationId xmlns:a16="http://schemas.microsoft.com/office/drawing/2014/main" id="{D9406F9F-2084-41FB-9CCB-2875C06F09FB}"/>
              </a:ext>
            </a:extLst>
          </p:cNvPr>
          <p:cNvSpPr/>
          <p:nvPr/>
        </p:nvSpPr>
        <p:spPr>
          <a:xfrm>
            <a:off x="858308" y="275111"/>
            <a:ext cx="1763942" cy="392413"/>
          </a:xfrm>
          <a:prstGeom prst="rect">
            <a:avLst/>
          </a:prstGeom>
        </p:spPr>
        <p:txBody>
          <a:bodyPr wrap="none" lIns="68579" tIns="34289" rIns="68579" bIns="34289">
            <a:spAutoFit/>
          </a:bodyPr>
          <a:lstStyle/>
          <a:p>
            <a:pPr algn="l" defTabSz="685800">
              <a:defRPr/>
            </a:pPr>
            <a:r>
              <a:rPr lang="en-US" altLang="zh-CN" sz="2100" b="1" dirty="0" err="1">
                <a:solidFill>
                  <a:prstClr val="black"/>
                </a:solidFill>
                <a:latin typeface="黑体" panose="02010609060101010101" pitchFamily="49" charset="-122"/>
                <a:ea typeface="黑体" panose="02010609060101010101" pitchFamily="49" charset="-122"/>
                <a:sym typeface="+mn-ea"/>
              </a:rPr>
              <a:t>布拉德福定律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7262550"/>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39</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04</a:t>
            </a:r>
          </a:p>
        </p:txBody>
      </p:sp>
      <p:sp>
        <p:nvSpPr>
          <p:cNvPr id="13" name="矩形 12"/>
          <p:cNvSpPr/>
          <p:nvPr/>
        </p:nvSpPr>
        <p:spPr>
          <a:xfrm>
            <a:off x="312181" y="888857"/>
            <a:ext cx="3464729" cy="392413"/>
          </a:xfrm>
          <a:prstGeom prst="rect">
            <a:avLst/>
          </a:prstGeom>
        </p:spPr>
        <p:txBody>
          <a:bodyPr wrap="none" lIns="68579" tIns="34289" rIns="68579" bIns="34289">
            <a:spAutoFit/>
          </a:bodyPr>
          <a:lstStyle/>
          <a:p>
            <a:pPr marL="342900" indent="-342900" algn="l" defTabSz="685800">
              <a:buFont typeface="Wingdings" panose="05000000000000000000" pitchFamily="2" charset="2"/>
              <a:buChar char="l"/>
              <a:defRPr/>
            </a:pPr>
            <a:r>
              <a:rPr lang="en-US" altLang="zh-CN" sz="2100" b="1" dirty="0" err="1">
                <a:solidFill>
                  <a:prstClr val="black"/>
                </a:solidFill>
                <a:latin typeface="黑体" panose="02010609060101010101" pitchFamily="49" charset="-122"/>
                <a:ea typeface="黑体" panose="02010609060101010101" pitchFamily="49" charset="-122"/>
                <a:sym typeface="+mn-ea"/>
              </a:rPr>
              <a:t>布拉德福定律的</a:t>
            </a:r>
            <a:r>
              <a:rPr lang="zh-CN" altLang="en-US" sz="2100" b="1" dirty="0">
                <a:solidFill>
                  <a:prstClr val="black"/>
                </a:solidFill>
                <a:latin typeface="黑体" panose="02010609060101010101" pitchFamily="49" charset="-122"/>
                <a:ea typeface="黑体" panose="02010609060101010101" pitchFamily="49" charset="-122"/>
                <a:sym typeface="+mn-ea"/>
              </a:rPr>
              <a:t>理论解释</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8" name="Rectangle 2">
            <a:extLst>
              <a:ext uri="{FF2B5EF4-FFF2-40B4-BE49-F238E27FC236}">
                <a16:creationId xmlns:a16="http://schemas.microsoft.com/office/drawing/2014/main" id="{92CDB468-0ED9-428A-BE88-140C621098FC}"/>
              </a:ext>
            </a:extLst>
          </p:cNvPr>
          <p:cNvSpPr txBox="1">
            <a:spLocks noChangeArrowheads="1"/>
          </p:cNvSpPr>
          <p:nvPr/>
        </p:nvSpPr>
        <p:spPr>
          <a:xfrm>
            <a:off x="683568" y="1378000"/>
            <a:ext cx="5246646" cy="405147"/>
          </a:xfrm>
          <a:prstGeom prst="rect">
            <a:avLst/>
          </a:prstGeom>
        </p:spPr>
        <p:txBody>
          <a:bodyPr vert="horz" lIns="0" tIns="34290" rIns="0" bIns="3429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29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2pPr>
            <a:lvl3pPr marL="42545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3pPr>
            <a:lvl4pPr marL="56261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4pPr>
            <a:lvl5pPr marL="69977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100" kern="1200">
                <a:solidFill>
                  <a:schemeClr val="tx1">
                    <a:lumMod val="75000"/>
                    <a:lumOff val="25000"/>
                  </a:schemeClr>
                </a:solidFill>
                <a:latin typeface="+mn-lt"/>
                <a:ea typeface="+mn-ea"/>
                <a:cs typeface="+mn-cs"/>
              </a:defRPr>
            </a:lvl9pPr>
          </a:lstStyle>
          <a:p>
            <a:pPr>
              <a:buClr>
                <a:srgbClr val="58267E"/>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文献为什么“离散”？</a:t>
            </a:r>
          </a:p>
        </p:txBody>
      </p:sp>
      <p:sp>
        <p:nvSpPr>
          <p:cNvPr id="10" name="Rectangle 3">
            <a:extLst>
              <a:ext uri="{FF2B5EF4-FFF2-40B4-BE49-F238E27FC236}">
                <a16:creationId xmlns:a16="http://schemas.microsoft.com/office/drawing/2014/main" id="{90594BE6-5DE1-4A78-B727-1F4F33C44924}"/>
              </a:ext>
            </a:extLst>
          </p:cNvPr>
          <p:cNvSpPr>
            <a:spLocks noChangeArrowheads="1"/>
          </p:cNvSpPr>
          <p:nvPr/>
        </p:nvSpPr>
        <p:spPr bwMode="auto">
          <a:xfrm>
            <a:off x="423508" y="1734903"/>
            <a:ext cx="8240712" cy="99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952500" indent="-4953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352550" indent="-43815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752600" indent="-3810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lvl="1" eaLnBrk="1" hangingPunct="1">
              <a:buClr>
                <a:schemeClr val="accent2"/>
              </a:buClr>
              <a:buSzPct val="75000"/>
              <a:buFont typeface="Wingdings" panose="05000000000000000000" pitchFamily="2" charset="2"/>
              <a:buChar char="n"/>
            </a:pPr>
            <a:r>
              <a:rPr lang="zh-CN" altLang="en-US" sz="1800" b="1" dirty="0">
                <a:latin typeface="微软雅黑" panose="020B0503020204020204" pitchFamily="34" charset="-122"/>
                <a:ea typeface="微软雅黑" panose="020B0503020204020204" pitchFamily="34" charset="-122"/>
              </a:rPr>
              <a:t>科学统一性原则：每一个科学学科都或多或少，或远或近地与其他任何一个学科相关联。因此，属于某学科的文献，不仅仅会出现在这个学科的专业期刊上，而且也时时可能出现在其他学科的期刊上。</a:t>
            </a:r>
          </a:p>
        </p:txBody>
      </p:sp>
      <p:sp>
        <p:nvSpPr>
          <p:cNvPr id="15" name="Rectangle 4">
            <a:extLst>
              <a:ext uri="{FF2B5EF4-FFF2-40B4-BE49-F238E27FC236}">
                <a16:creationId xmlns:a16="http://schemas.microsoft.com/office/drawing/2014/main" id="{17C08890-BB4D-437E-9F6C-6836BA1721D8}"/>
              </a:ext>
            </a:extLst>
          </p:cNvPr>
          <p:cNvSpPr>
            <a:spLocks noChangeArrowheads="1"/>
          </p:cNvSpPr>
          <p:nvPr/>
        </p:nvSpPr>
        <p:spPr bwMode="auto">
          <a:xfrm>
            <a:off x="683568" y="279594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908050" indent="-436563">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377950" indent="-468313">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827213" indent="-43815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97113" indent="-468313">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754313" indent="-468313"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3211513" indent="-468313"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668713" indent="-468313"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4125913" indent="-468313"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eaLnBrk="1" hangingPunct="1">
              <a:buClr>
                <a:srgbClr val="58267E"/>
              </a:buClr>
              <a:buSzPct val="90000"/>
            </a:pPr>
            <a:r>
              <a:rPr lang="zh-CN" altLang="en-US" sz="2000" dirty="0">
                <a:latin typeface="微软雅黑" panose="020B0503020204020204" pitchFamily="34" charset="-122"/>
                <a:ea typeface="微软雅黑" panose="020B0503020204020204" pitchFamily="34" charset="-122"/>
              </a:rPr>
              <a:t>文献为什么“集中”？</a:t>
            </a:r>
          </a:p>
        </p:txBody>
      </p:sp>
      <p:sp>
        <p:nvSpPr>
          <p:cNvPr id="16" name="Rectangle 5">
            <a:extLst>
              <a:ext uri="{FF2B5EF4-FFF2-40B4-BE49-F238E27FC236}">
                <a16:creationId xmlns:a16="http://schemas.microsoft.com/office/drawing/2014/main" id="{0CB539B3-74AB-4C89-8E84-24E587A7E817}"/>
              </a:ext>
            </a:extLst>
          </p:cNvPr>
          <p:cNvSpPr>
            <a:spLocks noChangeArrowheads="1"/>
          </p:cNvSpPr>
          <p:nvPr/>
        </p:nvSpPr>
        <p:spPr bwMode="auto">
          <a:xfrm>
            <a:off x="442571" y="3310780"/>
            <a:ext cx="8243887" cy="94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952500" indent="-4953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352550" indent="-43815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752600" indent="-3810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lvl="1" eaLnBrk="1" hangingPunct="1">
              <a:buClr>
                <a:schemeClr val="accent2"/>
              </a:buClr>
              <a:buSzPct val="75000"/>
              <a:buFont typeface="Wingdings" panose="05000000000000000000" pitchFamily="2" charset="2"/>
              <a:buChar char="n"/>
            </a:pPr>
            <a:r>
              <a:rPr lang="zh-CN" altLang="en-US" sz="1800" b="1" dirty="0">
                <a:latin typeface="微软雅黑" panose="020B0503020204020204" pitchFamily="34" charset="-122"/>
                <a:ea typeface="微软雅黑" panose="020B0503020204020204" pitchFamily="34" charset="-122"/>
              </a:rPr>
              <a:t>成功产生成功的原则（</a:t>
            </a:r>
            <a:r>
              <a:rPr lang="en-US" altLang="zh-CN" sz="1800" b="1" dirty="0">
                <a:latin typeface="微软雅黑" panose="020B0503020204020204" pitchFamily="34" charset="-122"/>
                <a:ea typeface="微软雅黑" panose="020B0503020204020204" pitchFamily="34" charset="-122"/>
              </a:rPr>
              <a:t>the success-breeds-success principle</a:t>
            </a:r>
            <a:r>
              <a:rPr lang="zh-CN" altLang="en-US" sz="1800" b="1" dirty="0">
                <a:latin typeface="微软雅黑" panose="020B0503020204020204" pitchFamily="34" charset="-122"/>
                <a:ea typeface="微软雅黑" panose="020B0503020204020204" pitchFamily="34" charset="-122"/>
              </a:rPr>
              <a:t>）：一种期刊的文献量越大、质量越高的期刊，作者就越愿意将自己的文章刊登在这些期刊上，形成了一种“堆加效应” 。</a:t>
            </a:r>
          </a:p>
        </p:txBody>
      </p:sp>
      <p:sp>
        <p:nvSpPr>
          <p:cNvPr id="17" name="Rectangle 6">
            <a:extLst>
              <a:ext uri="{FF2B5EF4-FFF2-40B4-BE49-F238E27FC236}">
                <a16:creationId xmlns:a16="http://schemas.microsoft.com/office/drawing/2014/main" id="{985CB880-F72B-4CD7-899A-8E372FB82D65}"/>
              </a:ext>
            </a:extLst>
          </p:cNvPr>
          <p:cNvSpPr>
            <a:spLocks noChangeArrowheads="1"/>
          </p:cNvSpPr>
          <p:nvPr/>
        </p:nvSpPr>
        <p:spPr bwMode="auto">
          <a:xfrm>
            <a:off x="536638" y="4366026"/>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908050" indent="-436563">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377950" indent="-468313">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827213" indent="-43815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97113" indent="-468313">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754313" indent="-468313"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3211513" indent="-468313"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668713" indent="-468313"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4125913" indent="-468313"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marL="0" indent="0" algn="ctr" eaLnBrk="1" hangingPunct="1">
              <a:buClr>
                <a:srgbClr val="58267E"/>
              </a:buClr>
              <a:buSzPct val="90000"/>
              <a:buNone/>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文献分布的集中与离散规律”</a:t>
            </a:r>
          </a:p>
        </p:txBody>
      </p:sp>
      <p:sp>
        <p:nvSpPr>
          <p:cNvPr id="18" name="矩形 17">
            <a:extLst>
              <a:ext uri="{FF2B5EF4-FFF2-40B4-BE49-F238E27FC236}">
                <a16:creationId xmlns:a16="http://schemas.microsoft.com/office/drawing/2014/main" id="{248CD26F-3804-446C-85AC-4600A61FDCA9}"/>
              </a:ext>
            </a:extLst>
          </p:cNvPr>
          <p:cNvSpPr/>
          <p:nvPr/>
        </p:nvSpPr>
        <p:spPr>
          <a:xfrm>
            <a:off x="858308" y="275111"/>
            <a:ext cx="1763942" cy="392413"/>
          </a:xfrm>
          <a:prstGeom prst="rect">
            <a:avLst/>
          </a:prstGeom>
        </p:spPr>
        <p:txBody>
          <a:bodyPr wrap="none" lIns="68579" tIns="34289" rIns="68579" bIns="34289">
            <a:spAutoFit/>
          </a:bodyPr>
          <a:lstStyle/>
          <a:p>
            <a:pPr algn="l" defTabSz="685800">
              <a:defRPr/>
            </a:pPr>
            <a:r>
              <a:rPr lang="en-US" altLang="zh-CN" sz="2100" b="1" dirty="0" err="1">
                <a:solidFill>
                  <a:prstClr val="black"/>
                </a:solidFill>
                <a:latin typeface="黑体" panose="02010609060101010101" pitchFamily="49" charset="-122"/>
                <a:ea typeface="黑体" panose="02010609060101010101" pitchFamily="49" charset="-122"/>
                <a:sym typeface="+mn-ea"/>
              </a:rPr>
              <a:t>布拉德福定律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34925852"/>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4</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1743710" cy="389890"/>
          </a:xfrm>
          <a:prstGeom prst="rect">
            <a:avLst/>
          </a:prstGeom>
        </p:spPr>
        <p:txBody>
          <a:bodyPr wrap="none" lIns="68579" tIns="34289" rIns="68579" bIns="34289">
            <a:spAutoFit/>
          </a:bodyPr>
          <a:lstStyle/>
          <a:p>
            <a:pPr algn="l" defTabSz="685800">
              <a:defRPr/>
            </a:pPr>
            <a:r>
              <a:rPr lang="en-US" altLang="zh-CN" sz="2100" b="1" dirty="0">
                <a:solidFill>
                  <a:prstClr val="black"/>
                </a:solidFill>
                <a:latin typeface="黑体" panose="02010609060101010101" pitchFamily="49" charset="-122"/>
                <a:ea typeface="黑体" panose="02010609060101010101" pitchFamily="49" charset="-122"/>
              </a:rPr>
              <a:t>马太效</a:t>
            </a:r>
            <a:r>
              <a:rPr lang="zh-CN" altLang="en-US" sz="2100" b="1" dirty="0">
                <a:solidFill>
                  <a:prstClr val="black"/>
                </a:solidFill>
                <a:latin typeface="黑体" panose="02010609060101010101" pitchFamily="49" charset="-122"/>
                <a:ea typeface="黑体" panose="02010609060101010101" pitchFamily="49" charset="-122"/>
              </a:rPr>
              <a:t>应实例</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grpSp>
        <p:nvGrpSpPr>
          <p:cNvPr id="8" name="组合 7">
            <a:extLst>
              <a:ext uri="{FF2B5EF4-FFF2-40B4-BE49-F238E27FC236}">
                <a16:creationId xmlns:a16="http://schemas.microsoft.com/office/drawing/2014/main" id="{32C7007D-DF8C-44E1-AC74-E8476A9B593A}"/>
              </a:ext>
            </a:extLst>
          </p:cNvPr>
          <p:cNvGrpSpPr/>
          <p:nvPr/>
        </p:nvGrpSpPr>
        <p:grpSpPr>
          <a:xfrm>
            <a:off x="1238371" y="923281"/>
            <a:ext cx="540927" cy="516664"/>
            <a:chOff x="2473104" y="2145028"/>
            <a:chExt cx="359165" cy="359165"/>
          </a:xfrm>
          <a:solidFill>
            <a:schemeClr val="accent2">
              <a:lumMod val="50000"/>
            </a:schemeClr>
          </a:solidFill>
        </p:grpSpPr>
        <p:sp>
          <p:nvSpPr>
            <p:cNvPr id="10" name="AutoShape 126">
              <a:extLst>
                <a:ext uri="{FF2B5EF4-FFF2-40B4-BE49-F238E27FC236}">
                  <a16:creationId xmlns:a16="http://schemas.microsoft.com/office/drawing/2014/main" id="{3212EA26-4D87-49B5-ABF5-976451015A72}"/>
                </a:ext>
              </a:extLst>
            </p:cNvPr>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w="28575">
              <a:solidFill>
                <a:schemeClr val="accent2">
                  <a:lumMod val="50000"/>
                </a:schemeClr>
              </a:solid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127">
              <a:extLst>
                <a:ext uri="{FF2B5EF4-FFF2-40B4-BE49-F238E27FC236}">
                  <a16:creationId xmlns:a16="http://schemas.microsoft.com/office/drawing/2014/main" id="{F5E33C2F-39AF-451C-82D6-45FD7EFAC9A7}"/>
                </a:ext>
              </a:extLst>
            </p:cNvPr>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w="28575">
              <a:solidFill>
                <a:schemeClr val="accent2">
                  <a:lumMod val="50000"/>
                </a:schemeClr>
              </a:solid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6" name="AutoShape 112">
            <a:extLst>
              <a:ext uri="{FF2B5EF4-FFF2-40B4-BE49-F238E27FC236}">
                <a16:creationId xmlns:a16="http://schemas.microsoft.com/office/drawing/2014/main" id="{A8DAE1BA-174D-4976-9D1E-BAD4A02F9562}"/>
              </a:ext>
            </a:extLst>
          </p:cNvPr>
          <p:cNvSpPr/>
          <p:nvPr/>
        </p:nvSpPr>
        <p:spPr bwMode="auto">
          <a:xfrm>
            <a:off x="1189276" y="2312243"/>
            <a:ext cx="433402" cy="47553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2">
              <a:lumMod val="50000"/>
            </a:schemeClr>
          </a:solidFill>
          <a:ln w="28575">
            <a:solidFill>
              <a:schemeClr val="accent2">
                <a:lumMod val="50000"/>
              </a:schemeClr>
            </a:solid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 name="矩形 19">
            <a:extLst>
              <a:ext uri="{FF2B5EF4-FFF2-40B4-BE49-F238E27FC236}">
                <a16:creationId xmlns:a16="http://schemas.microsoft.com/office/drawing/2014/main" id="{1CCE50FD-1EF8-4873-9313-C3920BFBD6F5}"/>
              </a:ext>
            </a:extLst>
          </p:cNvPr>
          <p:cNvSpPr/>
          <p:nvPr/>
        </p:nvSpPr>
        <p:spPr>
          <a:xfrm>
            <a:off x="1942767" y="771550"/>
            <a:ext cx="1107996" cy="458908"/>
          </a:xfrm>
          <a:prstGeom prst="rect">
            <a:avLst/>
          </a:prstGeom>
        </p:spPr>
        <p:txBody>
          <a:bodyPr wrap="none">
            <a:spAutoFit/>
          </a:bodyPr>
          <a:lstStyle/>
          <a:p>
            <a:pPr lvl="0">
              <a:lnSpc>
                <a:spcPct val="150000"/>
              </a:lnSpc>
            </a:pPr>
            <a:r>
              <a:rPr lang="zh-CN" altLang="en-US" sz="1800" b="1" dirty="0">
                <a:latin typeface="微软雅黑" panose="020B0503020204020204" pitchFamily="34" charset="-122"/>
                <a:ea typeface="微软雅黑" panose="020B0503020204020204" pitchFamily="34" charset="-122"/>
              </a:rPr>
              <a:t>经济领域</a:t>
            </a:r>
          </a:p>
        </p:txBody>
      </p:sp>
      <p:sp>
        <p:nvSpPr>
          <p:cNvPr id="22" name="矩形 21">
            <a:extLst>
              <a:ext uri="{FF2B5EF4-FFF2-40B4-BE49-F238E27FC236}">
                <a16:creationId xmlns:a16="http://schemas.microsoft.com/office/drawing/2014/main" id="{97D7566A-9FDD-4424-ACC0-19BFF2C790D4}"/>
              </a:ext>
            </a:extLst>
          </p:cNvPr>
          <p:cNvSpPr/>
          <p:nvPr/>
        </p:nvSpPr>
        <p:spPr>
          <a:xfrm>
            <a:off x="1999457" y="2210019"/>
            <a:ext cx="1107996" cy="458908"/>
          </a:xfrm>
          <a:prstGeom prst="rect">
            <a:avLst/>
          </a:prstGeom>
        </p:spPr>
        <p:txBody>
          <a:bodyPr wrap="none">
            <a:spAutoFit/>
          </a:bodyPr>
          <a:lstStyle/>
          <a:p>
            <a:pPr lvl="0">
              <a:lnSpc>
                <a:spcPct val="150000"/>
              </a:lnSpc>
            </a:pPr>
            <a:r>
              <a:rPr lang="zh-CN" altLang="en-US" sz="1800" b="1" dirty="0">
                <a:latin typeface="微软雅黑" panose="020B0503020204020204" pitchFamily="34" charset="-122"/>
                <a:ea typeface="微软雅黑" panose="020B0503020204020204" pitchFamily="34" charset="-122"/>
              </a:rPr>
              <a:t>科学活动</a:t>
            </a:r>
          </a:p>
        </p:txBody>
      </p:sp>
      <p:sp>
        <p:nvSpPr>
          <p:cNvPr id="23" name="矩形 22">
            <a:extLst>
              <a:ext uri="{FF2B5EF4-FFF2-40B4-BE49-F238E27FC236}">
                <a16:creationId xmlns:a16="http://schemas.microsoft.com/office/drawing/2014/main" id="{41D39231-EDE8-4031-B1E8-7EDED5017BFC}"/>
              </a:ext>
            </a:extLst>
          </p:cNvPr>
          <p:cNvSpPr/>
          <p:nvPr/>
        </p:nvSpPr>
        <p:spPr>
          <a:xfrm>
            <a:off x="1999457" y="1223516"/>
            <a:ext cx="3807581" cy="830997"/>
          </a:xfrm>
          <a:prstGeom prst="rect">
            <a:avLst/>
          </a:prstGeom>
        </p:spPr>
        <p:txBody>
          <a:bodyPr wrap="square">
            <a:spAutoFit/>
          </a:bodyPr>
          <a:lstStyle/>
          <a:p>
            <a:pPr marL="285750" lvl="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收入差距的存在和扩大</a:t>
            </a:r>
          </a:p>
          <a:p>
            <a:pPr marL="285750" lvl="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地域和行域差异产生的经济不平衡</a:t>
            </a:r>
          </a:p>
          <a:p>
            <a:pPr marL="285750" lvl="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不公平的竞争</a:t>
            </a:r>
          </a:p>
        </p:txBody>
      </p:sp>
      <p:sp>
        <p:nvSpPr>
          <p:cNvPr id="25" name="矩形 24">
            <a:extLst>
              <a:ext uri="{FF2B5EF4-FFF2-40B4-BE49-F238E27FC236}">
                <a16:creationId xmlns:a16="http://schemas.microsoft.com/office/drawing/2014/main" id="{8D314F0F-6F53-4117-89EA-6CE0DF5BD32D}"/>
              </a:ext>
            </a:extLst>
          </p:cNvPr>
          <p:cNvSpPr/>
          <p:nvPr/>
        </p:nvSpPr>
        <p:spPr>
          <a:xfrm>
            <a:off x="1942767" y="2817387"/>
            <a:ext cx="3667184" cy="830997"/>
          </a:xfrm>
          <a:prstGeom prst="rect">
            <a:avLst/>
          </a:prstGeom>
        </p:spPr>
        <p:txBody>
          <a:bodyPr wrap="square">
            <a:spAutoFit/>
          </a:bodyPr>
          <a:lstStyle/>
          <a:p>
            <a:pPr marL="285750" lvl="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在科学奖励系统中的体现</a:t>
            </a:r>
          </a:p>
          <a:p>
            <a:pPr marL="285750" lvl="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在科学交流中的体现</a:t>
            </a:r>
          </a:p>
          <a:p>
            <a:pPr marL="285750" lvl="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在科研机构的体现</a:t>
            </a:r>
          </a:p>
        </p:txBody>
      </p:sp>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40</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01</a:t>
            </a:r>
          </a:p>
        </p:txBody>
      </p:sp>
      <p:sp>
        <p:nvSpPr>
          <p:cNvPr id="13" name="矩形 12"/>
          <p:cNvSpPr/>
          <p:nvPr/>
        </p:nvSpPr>
        <p:spPr>
          <a:xfrm>
            <a:off x="858308" y="275111"/>
            <a:ext cx="2547620" cy="389890"/>
          </a:xfrm>
          <a:prstGeom prst="rect">
            <a:avLst/>
          </a:prstGeom>
        </p:spPr>
        <p:txBody>
          <a:bodyPr wrap="none" lIns="68579" tIns="34289" rIns="68579" bIns="34289">
            <a:spAutoFit/>
          </a:bodyPr>
          <a:lstStyle/>
          <a:p>
            <a:pPr algn="l" defTabSz="685800">
              <a:defRPr/>
            </a:pPr>
            <a:r>
              <a:rPr lang="en-US" altLang="zh-CN" sz="2100" b="1" dirty="0">
                <a:solidFill>
                  <a:prstClr val="black"/>
                </a:solidFill>
                <a:latin typeface="黑体" panose="02010609060101010101" pitchFamily="49" charset="-122"/>
                <a:ea typeface="黑体" panose="02010609060101010101" pitchFamily="49" charset="-122"/>
                <a:sym typeface="+mn-ea"/>
              </a:rPr>
              <a:t>布拉德福定律的</a:t>
            </a:r>
            <a:r>
              <a:rPr lang="zh-CN" altLang="en-US" sz="2100" b="1" dirty="0">
                <a:solidFill>
                  <a:prstClr val="black"/>
                </a:solidFill>
                <a:latin typeface="黑体" panose="02010609060101010101" pitchFamily="49" charset="-122"/>
                <a:ea typeface="黑体" panose="02010609060101010101" pitchFamily="49" charset="-122"/>
                <a:sym typeface="+mn-ea"/>
              </a:rPr>
              <a:t>应用</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16" name="矩形 15">
            <a:extLst>
              <a:ext uri="{FF2B5EF4-FFF2-40B4-BE49-F238E27FC236}">
                <a16:creationId xmlns:a16="http://schemas.microsoft.com/office/drawing/2014/main" id="{4B896DCD-C352-456D-8B92-09EA74B3C2BF}"/>
              </a:ext>
            </a:extLst>
          </p:cNvPr>
          <p:cNvSpPr/>
          <p:nvPr/>
        </p:nvSpPr>
        <p:spPr>
          <a:xfrm>
            <a:off x="683568" y="802547"/>
            <a:ext cx="2064352" cy="331922"/>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800" b="1" dirty="0">
                <a:solidFill>
                  <a:schemeClr val="accent2">
                    <a:lumMod val="75000"/>
                  </a:schemeClr>
                </a:solidFill>
                <a:latin typeface="微软雅黑" pitchFamily="34" charset="-122"/>
                <a:ea typeface="微软雅黑" pitchFamily="34" charset="-122"/>
              </a:rPr>
              <a:t>确定核心期刊</a:t>
            </a:r>
          </a:p>
        </p:txBody>
      </p:sp>
      <p:sp>
        <p:nvSpPr>
          <p:cNvPr id="17" name="矩形 16">
            <a:extLst>
              <a:ext uri="{FF2B5EF4-FFF2-40B4-BE49-F238E27FC236}">
                <a16:creationId xmlns:a16="http://schemas.microsoft.com/office/drawing/2014/main" id="{F48D4B32-E5C5-47FA-8D9A-9A1C744851BC}"/>
              </a:ext>
            </a:extLst>
          </p:cNvPr>
          <p:cNvSpPr/>
          <p:nvPr/>
        </p:nvSpPr>
        <p:spPr>
          <a:xfrm>
            <a:off x="869195" y="1120300"/>
            <a:ext cx="3100722" cy="523220"/>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使用区域法或图像法都能够确定特定学科的核心期刊</a:t>
            </a:r>
            <a:endParaRPr lang="zh-CN" altLang="en-US" sz="105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DD75043D-1C95-4119-A326-BEBA2E3C358E}"/>
              </a:ext>
            </a:extLst>
          </p:cNvPr>
          <p:cNvSpPr/>
          <p:nvPr/>
        </p:nvSpPr>
        <p:spPr>
          <a:xfrm>
            <a:off x="4889885" y="771550"/>
            <a:ext cx="2064352" cy="331922"/>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800" b="1" dirty="0">
                <a:solidFill>
                  <a:schemeClr val="accent2">
                    <a:lumMod val="75000"/>
                  </a:schemeClr>
                </a:solidFill>
                <a:latin typeface="微软雅黑" pitchFamily="34" charset="-122"/>
                <a:ea typeface="微软雅黑" pitchFamily="34" charset="-122"/>
              </a:rPr>
              <a:t>用于文献检索</a:t>
            </a:r>
          </a:p>
        </p:txBody>
      </p:sp>
      <p:sp>
        <p:nvSpPr>
          <p:cNvPr id="19" name="矩形 18">
            <a:extLst>
              <a:ext uri="{FF2B5EF4-FFF2-40B4-BE49-F238E27FC236}">
                <a16:creationId xmlns:a16="http://schemas.microsoft.com/office/drawing/2014/main" id="{7C1A31EB-3327-4D71-8992-8D7B60E3368F}"/>
              </a:ext>
            </a:extLst>
          </p:cNvPr>
          <p:cNvSpPr/>
          <p:nvPr/>
        </p:nvSpPr>
        <p:spPr>
          <a:xfrm>
            <a:off x="5134189" y="953874"/>
            <a:ext cx="3398251" cy="738664"/>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利用布拉德福定律数学公式，可以预计完全检索</a:t>
            </a:r>
            <a:r>
              <a:rPr lang="en-US" altLang="zh-CN" sz="1400" dirty="0">
                <a:latin typeface="微软雅黑" panose="020B0503020204020204" pitchFamily="34" charset="-122"/>
                <a:ea typeface="微软雅黑" panose="020B0503020204020204" pitchFamily="34" charset="-122"/>
              </a:rPr>
              <a:t>n</a:t>
            </a:r>
            <a:r>
              <a:rPr lang="zh-CN" altLang="zh-CN" sz="1400" dirty="0">
                <a:latin typeface="微软雅黑" panose="020B0503020204020204" pitchFamily="34" charset="-122"/>
                <a:ea typeface="微软雅黑" panose="020B0503020204020204" pitchFamily="34" charset="-122"/>
              </a:rPr>
              <a:t>种期刊的论文总数，还可通过计算来评价文献检索的效率。</a:t>
            </a:r>
            <a:endParaRPr lang="zh-CN" altLang="en-US" sz="14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97F051B0-0C46-4182-A68D-FA01D8D50FEE}"/>
              </a:ext>
            </a:extLst>
          </p:cNvPr>
          <p:cNvSpPr/>
          <p:nvPr/>
        </p:nvSpPr>
        <p:spPr>
          <a:xfrm>
            <a:off x="669323" y="1686142"/>
            <a:ext cx="2064352" cy="331922"/>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800" b="1" dirty="0">
                <a:solidFill>
                  <a:schemeClr val="accent2">
                    <a:lumMod val="75000"/>
                  </a:schemeClr>
                </a:solidFill>
                <a:latin typeface="微软雅黑" pitchFamily="34" charset="-122"/>
                <a:ea typeface="微软雅黑" pitchFamily="34" charset="-122"/>
              </a:rPr>
              <a:t>确定核心出版社</a:t>
            </a:r>
          </a:p>
        </p:txBody>
      </p:sp>
      <p:sp>
        <p:nvSpPr>
          <p:cNvPr id="22" name="矩形 21">
            <a:extLst>
              <a:ext uri="{FF2B5EF4-FFF2-40B4-BE49-F238E27FC236}">
                <a16:creationId xmlns:a16="http://schemas.microsoft.com/office/drawing/2014/main" id="{4901A48C-4A96-45BA-816D-AA827FEFF0DF}"/>
              </a:ext>
            </a:extLst>
          </p:cNvPr>
          <p:cNvSpPr/>
          <p:nvPr/>
        </p:nvSpPr>
        <p:spPr>
          <a:xfrm>
            <a:off x="4932039" y="1819352"/>
            <a:ext cx="2064352" cy="331922"/>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800" b="1" dirty="0">
                <a:solidFill>
                  <a:schemeClr val="accent2">
                    <a:lumMod val="75000"/>
                  </a:schemeClr>
                </a:solidFill>
                <a:latin typeface="微软雅黑" pitchFamily="34" charset="-122"/>
                <a:ea typeface="微软雅黑" pitchFamily="34" charset="-122"/>
              </a:rPr>
              <a:t>动态馆藏的维护</a:t>
            </a:r>
          </a:p>
        </p:txBody>
      </p:sp>
      <p:sp>
        <p:nvSpPr>
          <p:cNvPr id="24" name="矩形 23">
            <a:extLst>
              <a:ext uri="{FF2B5EF4-FFF2-40B4-BE49-F238E27FC236}">
                <a16:creationId xmlns:a16="http://schemas.microsoft.com/office/drawing/2014/main" id="{C9EC313A-DB63-4E7B-9217-2EAC9B845A60}"/>
              </a:ext>
            </a:extLst>
          </p:cNvPr>
          <p:cNvSpPr/>
          <p:nvPr/>
        </p:nvSpPr>
        <p:spPr>
          <a:xfrm>
            <a:off x="4990172" y="4168928"/>
            <a:ext cx="2489575" cy="331922"/>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800" b="1" dirty="0">
                <a:solidFill>
                  <a:schemeClr val="accent2">
                    <a:lumMod val="75000"/>
                  </a:schemeClr>
                </a:solidFill>
                <a:latin typeface="微软雅黑" pitchFamily="34" charset="-122"/>
                <a:ea typeface="微软雅黑" pitchFamily="34" charset="-122"/>
              </a:rPr>
              <a:t>指导期刊订购工作</a:t>
            </a:r>
          </a:p>
        </p:txBody>
      </p:sp>
      <p:sp>
        <p:nvSpPr>
          <p:cNvPr id="25" name="矩形 24">
            <a:extLst>
              <a:ext uri="{FF2B5EF4-FFF2-40B4-BE49-F238E27FC236}">
                <a16:creationId xmlns:a16="http://schemas.microsoft.com/office/drawing/2014/main" id="{50E68261-0038-45B6-9927-AB2E638FAB89}"/>
              </a:ext>
            </a:extLst>
          </p:cNvPr>
          <p:cNvSpPr/>
          <p:nvPr/>
        </p:nvSpPr>
        <p:spPr>
          <a:xfrm>
            <a:off x="683568" y="4168928"/>
            <a:ext cx="2437740" cy="331922"/>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800" b="1" dirty="0">
                <a:solidFill>
                  <a:schemeClr val="accent2">
                    <a:lumMod val="75000"/>
                  </a:schemeClr>
                </a:solidFill>
                <a:latin typeface="微软雅黑" pitchFamily="34" charset="-122"/>
                <a:ea typeface="微软雅黑" pitchFamily="34" charset="-122"/>
              </a:rPr>
              <a:t>指导读者利用期刊</a:t>
            </a:r>
          </a:p>
        </p:txBody>
      </p:sp>
      <p:sp>
        <p:nvSpPr>
          <p:cNvPr id="26" name="矩形 25">
            <a:extLst>
              <a:ext uri="{FF2B5EF4-FFF2-40B4-BE49-F238E27FC236}">
                <a16:creationId xmlns:a16="http://schemas.microsoft.com/office/drawing/2014/main" id="{45DFE252-D2E5-434F-9E12-76A30048D99B}"/>
              </a:ext>
            </a:extLst>
          </p:cNvPr>
          <p:cNvSpPr/>
          <p:nvPr/>
        </p:nvSpPr>
        <p:spPr>
          <a:xfrm>
            <a:off x="4990172" y="3094894"/>
            <a:ext cx="2064352" cy="331922"/>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800" b="1" dirty="0">
                <a:solidFill>
                  <a:schemeClr val="accent2">
                    <a:lumMod val="75000"/>
                  </a:schemeClr>
                </a:solidFill>
                <a:latin typeface="微软雅黑" pitchFamily="34" charset="-122"/>
                <a:ea typeface="微软雅黑" pitchFamily="34" charset="-122"/>
              </a:rPr>
              <a:t>学科幅度的比较</a:t>
            </a:r>
          </a:p>
        </p:txBody>
      </p:sp>
      <p:sp>
        <p:nvSpPr>
          <p:cNvPr id="27" name="矩形 26">
            <a:extLst>
              <a:ext uri="{FF2B5EF4-FFF2-40B4-BE49-F238E27FC236}">
                <a16:creationId xmlns:a16="http://schemas.microsoft.com/office/drawing/2014/main" id="{0849E0DD-8611-4670-8B37-186DADD122B3}"/>
              </a:ext>
            </a:extLst>
          </p:cNvPr>
          <p:cNvSpPr/>
          <p:nvPr/>
        </p:nvSpPr>
        <p:spPr>
          <a:xfrm>
            <a:off x="670917" y="2842041"/>
            <a:ext cx="2618984" cy="331922"/>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800" b="1" dirty="0">
                <a:solidFill>
                  <a:schemeClr val="accent2">
                    <a:lumMod val="75000"/>
                  </a:schemeClr>
                </a:solidFill>
                <a:latin typeface="微软雅黑" pitchFamily="34" charset="-122"/>
                <a:ea typeface="微软雅黑" pitchFamily="34" charset="-122"/>
              </a:rPr>
              <a:t>检索工具完整性的测定</a:t>
            </a:r>
          </a:p>
        </p:txBody>
      </p:sp>
      <p:sp>
        <p:nvSpPr>
          <p:cNvPr id="28" name="矩形 27">
            <a:extLst>
              <a:ext uri="{FF2B5EF4-FFF2-40B4-BE49-F238E27FC236}">
                <a16:creationId xmlns:a16="http://schemas.microsoft.com/office/drawing/2014/main" id="{C148F153-A6C3-485C-A2D5-3323C9803F06}"/>
              </a:ext>
            </a:extLst>
          </p:cNvPr>
          <p:cNvSpPr/>
          <p:nvPr/>
        </p:nvSpPr>
        <p:spPr>
          <a:xfrm>
            <a:off x="5190378" y="2052578"/>
            <a:ext cx="3342062" cy="95410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通过不断统计期刊流通的最小核心和连续区，预测未来一年的流通要求，同时通过布拉德福定律找到经常被利用的核心期刊，为准确地收藏服务。</a:t>
            </a:r>
          </a:p>
        </p:txBody>
      </p:sp>
      <p:sp>
        <p:nvSpPr>
          <p:cNvPr id="29" name="矩形 28">
            <a:extLst>
              <a:ext uri="{FF2B5EF4-FFF2-40B4-BE49-F238E27FC236}">
                <a16:creationId xmlns:a16="http://schemas.microsoft.com/office/drawing/2014/main" id="{93D84562-64ED-4A20-87D8-8ED32FC032B8}"/>
              </a:ext>
            </a:extLst>
          </p:cNvPr>
          <p:cNvSpPr/>
          <p:nvPr/>
        </p:nvSpPr>
        <p:spPr>
          <a:xfrm>
            <a:off x="936606" y="3158115"/>
            <a:ext cx="3456384" cy="95410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确定某一遮盖度的文摘索引至少要摘索多少种情报源，也能通过实际统计数据与理论值进行比较来评价某一特定学科的检索工具的完整性</a:t>
            </a:r>
          </a:p>
        </p:txBody>
      </p:sp>
      <p:sp>
        <p:nvSpPr>
          <p:cNvPr id="5" name="矩形 4">
            <a:extLst>
              <a:ext uri="{FF2B5EF4-FFF2-40B4-BE49-F238E27FC236}">
                <a16:creationId xmlns:a16="http://schemas.microsoft.com/office/drawing/2014/main" id="{BDC93E3A-E046-44E6-A883-8A3A089220D2}"/>
              </a:ext>
            </a:extLst>
          </p:cNvPr>
          <p:cNvSpPr/>
          <p:nvPr/>
        </p:nvSpPr>
        <p:spPr>
          <a:xfrm>
            <a:off x="5327074" y="3363158"/>
            <a:ext cx="3277374" cy="738664"/>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对不同的学科的期刊论文数量进行分析，能得到大小不同的核心区和</a:t>
            </a:r>
            <a:r>
              <a:rPr lang="en-US" altLang="zh-CN" sz="1400" dirty="0">
                <a:latin typeface="微软雅黑" panose="020B0503020204020204" pitchFamily="34" charset="-122"/>
                <a:ea typeface="微软雅黑" panose="020B0503020204020204" pitchFamily="34" charset="-122"/>
              </a:rPr>
              <a:t>S</a:t>
            </a:r>
            <a:r>
              <a:rPr lang="zh-CN" altLang="zh-CN" sz="1400" dirty="0">
                <a:latin typeface="微软雅黑" panose="020B0503020204020204" pitchFamily="34" charset="-122"/>
                <a:ea typeface="微软雅黑" panose="020B0503020204020204" pitchFamily="34" charset="-122"/>
              </a:rPr>
              <a:t>值，学科的差别就得以体现</a:t>
            </a:r>
            <a:endParaRPr lang="zh-CN" altLang="en-US" sz="14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C10FC3E-A964-4383-B2D7-B3CA51CE1CC9}"/>
              </a:ext>
            </a:extLst>
          </p:cNvPr>
          <p:cNvSpPr/>
          <p:nvPr/>
        </p:nvSpPr>
        <p:spPr>
          <a:xfrm>
            <a:off x="912207" y="2026285"/>
            <a:ext cx="3617639" cy="738664"/>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通过统计分析各大出版社关于某一学科或专业的专著出版情况，从而掌握其专著的基本分布，确定某一个学科的“核心出版社”。</a:t>
            </a:r>
            <a:endParaRPr lang="zh-CN" altLang="en-US" sz="14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3D84562-64ED-4A20-87D8-8ED32FC032B8}"/>
              </a:ext>
            </a:extLst>
          </p:cNvPr>
          <p:cNvSpPr/>
          <p:nvPr/>
        </p:nvSpPr>
        <p:spPr>
          <a:xfrm>
            <a:off x="936606" y="4449110"/>
            <a:ext cx="3456384" cy="307777"/>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用“核心期刊”这种量的概念指导读者</a:t>
            </a:r>
            <a:endParaRPr lang="zh-CN" altLang="en-US" sz="1400"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93D84562-64ED-4A20-87D8-8ED32FC032B8}"/>
              </a:ext>
            </a:extLst>
          </p:cNvPr>
          <p:cNvSpPr/>
          <p:nvPr/>
        </p:nvSpPr>
        <p:spPr>
          <a:xfrm>
            <a:off x="5268199" y="4496221"/>
            <a:ext cx="3456384" cy="307777"/>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用“核心期刊”，为期刊选定提供证据</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6897224"/>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41</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01</a:t>
            </a:r>
          </a:p>
        </p:txBody>
      </p:sp>
      <p:sp>
        <p:nvSpPr>
          <p:cNvPr id="13" name="矩形 12"/>
          <p:cNvSpPr/>
          <p:nvPr/>
        </p:nvSpPr>
        <p:spPr>
          <a:xfrm>
            <a:off x="858308" y="275111"/>
            <a:ext cx="2547620" cy="389890"/>
          </a:xfrm>
          <a:prstGeom prst="rect">
            <a:avLst/>
          </a:prstGeom>
        </p:spPr>
        <p:txBody>
          <a:bodyPr wrap="none" lIns="68579" tIns="34289" rIns="68579" bIns="34289">
            <a:spAutoFit/>
          </a:bodyPr>
          <a:lstStyle/>
          <a:p>
            <a:pPr algn="l" defTabSz="685800">
              <a:defRPr/>
            </a:pPr>
            <a:r>
              <a:rPr lang="en-US" altLang="zh-CN" sz="2100" b="1" dirty="0">
                <a:solidFill>
                  <a:prstClr val="black"/>
                </a:solidFill>
                <a:latin typeface="黑体" panose="02010609060101010101" pitchFamily="49" charset="-122"/>
                <a:ea typeface="黑体" panose="02010609060101010101" pitchFamily="49" charset="-122"/>
                <a:sym typeface="+mn-ea"/>
              </a:rPr>
              <a:t>布拉德福定律的</a:t>
            </a:r>
            <a:r>
              <a:rPr lang="zh-CN" altLang="en-US" sz="2100" b="1" dirty="0">
                <a:solidFill>
                  <a:prstClr val="black"/>
                </a:solidFill>
                <a:latin typeface="黑体" panose="02010609060101010101" pitchFamily="49" charset="-122"/>
                <a:ea typeface="黑体" panose="02010609060101010101" pitchFamily="49" charset="-122"/>
                <a:sym typeface="+mn-ea"/>
              </a:rPr>
              <a:t>应用</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17" name="矩形 16">
            <a:extLst>
              <a:ext uri="{FF2B5EF4-FFF2-40B4-BE49-F238E27FC236}">
                <a16:creationId xmlns:a16="http://schemas.microsoft.com/office/drawing/2014/main" id="{F48D4B32-E5C5-47FA-8D9A-9A1C744851BC}"/>
              </a:ext>
            </a:extLst>
          </p:cNvPr>
          <p:cNvSpPr/>
          <p:nvPr/>
        </p:nvSpPr>
        <p:spPr>
          <a:xfrm>
            <a:off x="783336" y="1023567"/>
            <a:ext cx="6845138" cy="353943"/>
          </a:xfrm>
          <a:prstGeom prst="rect">
            <a:avLst/>
          </a:prstGeom>
        </p:spPr>
        <p:txBody>
          <a:bodyPr wrap="square">
            <a:spAutoFit/>
          </a:bodyPr>
          <a:lstStyle/>
          <a:p>
            <a:pPr>
              <a:buClr>
                <a:schemeClr val="accent2"/>
              </a:buClr>
            </a:pPr>
            <a:r>
              <a:rPr lang="zh-CN" altLang="zh-CN" dirty="0"/>
              <a:t>在网络环境下，布拉德福定律也有用武之地。</a:t>
            </a:r>
            <a:endParaRPr lang="zh-CN" altLang="en-US" sz="105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93D84562-64ED-4A20-87D8-8ED32FC032B8}"/>
              </a:ext>
            </a:extLst>
          </p:cNvPr>
          <p:cNvSpPr/>
          <p:nvPr/>
        </p:nvSpPr>
        <p:spPr>
          <a:xfrm>
            <a:off x="783336" y="2933197"/>
            <a:ext cx="7087181" cy="1138773"/>
          </a:xfrm>
          <a:prstGeom prst="rect">
            <a:avLst/>
          </a:prstGeom>
        </p:spPr>
        <p:txBody>
          <a:bodyPr wrap="square">
            <a:spAutoFit/>
          </a:bodyPr>
          <a:lstStyle/>
          <a:p>
            <a:pPr marL="285750" indent="-285750">
              <a:buClr>
                <a:schemeClr val="accent2"/>
              </a:buClr>
              <a:buFont typeface="Wingdings" panose="05000000000000000000" pitchFamily="2" charset="2"/>
              <a:buChar char="l"/>
            </a:pPr>
            <a:r>
              <a:rPr lang="zh-CN" altLang="zh-CN" dirty="0"/>
              <a:t>网页链接度的分布也可以用布拉德福定律进行进一步的研究。通过对网络中学术网站的网页数量的计量分析，得出网站的网页分布的近似曲线与布拉德福曲线较为接近，但又与传统文献的布拉德福定律存在着不同：网络信息资源集中的网站比较集中，马太效应特别突出。</a:t>
            </a:r>
            <a:endParaRPr lang="zh-CN" altLang="en-US" sz="1400"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F48D4B32-E5C5-47FA-8D9A-9A1C744851BC}"/>
              </a:ext>
            </a:extLst>
          </p:cNvPr>
          <p:cNvSpPr/>
          <p:nvPr/>
        </p:nvSpPr>
        <p:spPr>
          <a:xfrm>
            <a:off x="783336" y="1771833"/>
            <a:ext cx="6845138" cy="877163"/>
          </a:xfrm>
          <a:prstGeom prst="rect">
            <a:avLst/>
          </a:prstGeom>
        </p:spPr>
        <p:txBody>
          <a:bodyPr wrap="square">
            <a:spAutoFit/>
          </a:bodyPr>
          <a:lstStyle/>
          <a:p>
            <a:pPr marL="285750" indent="-285750">
              <a:buClr>
                <a:schemeClr val="accent2"/>
              </a:buClr>
              <a:buFont typeface="Wingdings" panose="05000000000000000000" pitchFamily="2" charset="2"/>
              <a:buChar char="l"/>
            </a:pPr>
            <a:r>
              <a:rPr lang="zh-CN" altLang="zh-CN" dirty="0"/>
              <a:t>有研究表明，期刊网络下载频次在一定程度上能反映该期刊对于该专业的贡献大小和学术地位，并且在期刊中的分布具有明显的布拉德福分布特征。</a:t>
            </a:r>
            <a:endParaRPr lang="zh-CN" altLang="en-US" sz="105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15010"/>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42</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1493035"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洛特卡定律</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9" name="矩形 8"/>
          <p:cNvSpPr/>
          <p:nvPr/>
        </p:nvSpPr>
        <p:spPr>
          <a:xfrm>
            <a:off x="251520" y="928700"/>
            <a:ext cx="6840760" cy="3371242"/>
          </a:xfrm>
          <a:prstGeom prst="rect">
            <a:avLst/>
          </a:prstGeom>
        </p:spPr>
        <p:txBody>
          <a:bodyPr wrap="square" lIns="68579" tIns="34289" rIns="68579" bIns="34289">
            <a:spAutoFit/>
          </a:bodyPr>
          <a:lstStyle/>
          <a:p>
            <a:pPr marL="285750" indent="-285750" defTabSz="685800">
              <a:lnSpc>
                <a:spcPct val="200000"/>
              </a:lnSpc>
              <a:buFont typeface="Wingdings" panose="05000000000000000000" charset="0"/>
              <a:buChar char="l"/>
              <a:defRPr/>
            </a:pPr>
            <a:r>
              <a:rPr sz="2000" b="1" dirty="0">
                <a:latin typeface="微软雅黑" panose="020B0503020204020204" pitchFamily="34" charset="-122"/>
                <a:ea typeface="微软雅黑" panose="020B0503020204020204" pitchFamily="34" charset="-122"/>
              </a:rPr>
              <a:t>洛特卡简介</a:t>
            </a:r>
          </a:p>
          <a:p>
            <a:pPr marL="742950" lvl="1" indent="-285750" defTabSz="685800">
              <a:lnSpc>
                <a:spcPct val="20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美国人口统计学家</a:t>
            </a:r>
          </a:p>
          <a:p>
            <a:pPr marL="742950" lvl="1" indent="-285750" defTabSz="685800">
              <a:lnSpc>
                <a:spcPct val="20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悉心于社会学术活动</a:t>
            </a:r>
          </a:p>
          <a:p>
            <a:pPr marL="742950" lvl="1" indent="-285750" defTabSz="685800">
              <a:lnSpc>
                <a:spcPct val="20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研究了生物体总体的动态状况，发展了“人口分析理论”，提出了“竞争增长率”</a:t>
            </a:r>
          </a:p>
          <a:p>
            <a:pPr marL="742950" lvl="1" indent="-285750" defTabSz="685800">
              <a:lnSpc>
                <a:spcPct val="200000"/>
              </a:lnSpc>
              <a:buFont typeface="Wingdings" panose="05000000000000000000" charset="0"/>
              <a:buChar char="Ø"/>
              <a:defRPr/>
            </a:pPr>
            <a:r>
              <a:rPr sz="1800" dirty="0" err="1">
                <a:latin typeface="微软雅黑" panose="020B0503020204020204" pitchFamily="34" charset="-122"/>
                <a:ea typeface="微软雅黑" panose="020B0503020204020204" pitchFamily="34" charset="-122"/>
              </a:rPr>
              <a:t>提出了经典的“洛特卡定律</a:t>
            </a:r>
            <a:r>
              <a:rPr sz="1800" dirty="0">
                <a:latin typeface="微软雅黑" panose="020B0503020204020204" pitchFamily="34" charset="-122"/>
                <a:ea typeface="微软雅黑" panose="020B0503020204020204" pitchFamily="34" charset="-122"/>
              </a:rPr>
              <a:t>”</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pic>
        <p:nvPicPr>
          <p:cNvPr id="10" name="Picture 4" descr="lotka">
            <a:extLst>
              <a:ext uri="{FF2B5EF4-FFF2-40B4-BE49-F238E27FC236}">
                <a16:creationId xmlns:a16="http://schemas.microsoft.com/office/drawing/2014/main" id="{9C700F2D-E61F-4113-B5EA-FE8F052A4E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91" y="1015631"/>
            <a:ext cx="2447925"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318139"/>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43</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FDDC76F9-289F-41E9-B140-45CEFF5BB9AD}"/>
              </a:ext>
            </a:extLst>
          </p:cNvPr>
          <p:cNvSpPr/>
          <p:nvPr/>
        </p:nvSpPr>
        <p:spPr>
          <a:xfrm>
            <a:off x="749723" y="2631795"/>
            <a:ext cx="7550892" cy="1895519"/>
          </a:xfrm>
          <a:prstGeom prst="rect">
            <a:avLst/>
          </a:prstGeom>
        </p:spPr>
        <p:txBody>
          <a:bodyPr wrap="square">
            <a:spAutoFit/>
          </a:bodyPr>
          <a:lstStyle/>
          <a:p>
            <a:pPr marL="285750" indent="-285750">
              <a:lnSpc>
                <a:spcPct val="150000"/>
              </a:lnSpc>
              <a:buClr>
                <a:srgbClr val="58267E"/>
              </a:buClr>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1926</a:t>
            </a:r>
            <a:r>
              <a:rPr lang="zh-CN" altLang="en-US" sz="1600" dirty="0">
                <a:latin typeface="微软雅黑" panose="020B0503020204020204" pitchFamily="34" charset="-122"/>
                <a:ea typeface="微软雅黑" panose="020B0503020204020204" pitchFamily="34" charset="-122"/>
              </a:rPr>
              <a:t>年，在美国一家人寿保险公司供职的统计学家洛特卡经过大量统计和研究，在美国著名的学术刊物</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华盛顿科学院报</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上发表了一篇题名为“</a:t>
            </a:r>
            <a:r>
              <a:rPr lang="zh-CN" altLang="en-US" sz="1600" dirty="0">
                <a:solidFill>
                  <a:srgbClr val="FF0000"/>
                </a:solidFill>
                <a:latin typeface="微软雅黑" panose="020B0503020204020204" pitchFamily="34" charset="-122"/>
                <a:ea typeface="微软雅黑" panose="020B0503020204020204" pitchFamily="34" charset="-122"/>
              </a:rPr>
              <a:t>科学生产率的频率分布</a:t>
            </a:r>
            <a:r>
              <a:rPr lang="zh-CN" altLang="en-US" sz="1600" dirty="0">
                <a:latin typeface="微软雅黑" panose="020B0503020204020204" pitchFamily="34" charset="-122"/>
                <a:ea typeface="微软雅黑" panose="020B0503020204020204" pitchFamily="34" charset="-122"/>
              </a:rPr>
              <a:t>”的论文，旨在通过对发表论著的统计来探明科技工作者的生产能力及对科技进步和社会发展所作的贡献。这篇论文发表后并未引起多大反响，直到</a:t>
            </a:r>
            <a:r>
              <a:rPr lang="en-US" altLang="zh-CN" sz="1600" dirty="0">
                <a:latin typeface="微软雅黑" panose="020B0503020204020204" pitchFamily="34" charset="-122"/>
                <a:ea typeface="微软雅黑" panose="020B0503020204020204" pitchFamily="34" charset="-122"/>
              </a:rPr>
              <a:t>1949</a:t>
            </a:r>
            <a:r>
              <a:rPr lang="zh-CN" altLang="en-US" sz="1600" dirty="0">
                <a:latin typeface="微软雅黑" panose="020B0503020204020204" pitchFamily="34" charset="-122"/>
                <a:ea typeface="微软雅黑" panose="020B0503020204020204" pitchFamily="34" charset="-122"/>
              </a:rPr>
              <a:t>年这一成果才引起学术界关注，并誉之为“洛特卡定律”。</a:t>
            </a:r>
            <a:endParaRPr lang="zh-CN" altLang="en-US" sz="1400" dirty="0">
              <a:solidFill>
                <a:schemeClr val="hlink"/>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20E9342E-45CE-46E8-B8FF-4B3602876DB8}"/>
              </a:ext>
            </a:extLst>
          </p:cNvPr>
          <p:cNvSpPr/>
          <p:nvPr/>
        </p:nvSpPr>
        <p:spPr>
          <a:xfrm>
            <a:off x="749723" y="1248501"/>
            <a:ext cx="6573921" cy="1289905"/>
          </a:xfrm>
          <a:prstGeom prst="rect">
            <a:avLst/>
          </a:prstGeom>
        </p:spPr>
        <p:txBody>
          <a:bodyPr wrap="square">
            <a:spAutoFit/>
          </a:bodyPr>
          <a:lstStyle/>
          <a:p>
            <a:pPr marL="742950" lvl="1" indent="-285750" defTabSz="685800">
              <a:lnSpc>
                <a:spcPct val="150000"/>
              </a:lnSpc>
              <a:buFont typeface="Wingdings" panose="05000000000000000000" charset="0"/>
              <a:buChar char="Ø"/>
              <a:defRPr/>
            </a:pPr>
            <a:r>
              <a:rPr lang="zh-CN" altLang="en-US" sz="1800" dirty="0">
                <a:latin typeface="微软雅黑" panose="020B0503020204020204" pitchFamily="34" charset="-122"/>
                <a:ea typeface="微软雅黑" panose="020B0503020204020204" pitchFamily="34" charset="-122"/>
              </a:rPr>
              <a:t>大量的科研成果出现</a:t>
            </a:r>
          </a:p>
          <a:p>
            <a:pPr marL="742950" lvl="1" indent="-285750" defTabSz="685800">
              <a:lnSpc>
                <a:spcPct val="150000"/>
              </a:lnSpc>
              <a:buFont typeface="Wingdings" panose="05000000000000000000" charset="0"/>
              <a:buChar char="Ø"/>
              <a:defRPr/>
            </a:pPr>
            <a:r>
              <a:rPr lang="zh-CN" altLang="en-US" sz="1800" dirty="0">
                <a:latin typeface="微软雅黑" panose="020B0503020204020204" pitchFamily="34" charset="-122"/>
                <a:ea typeface="微软雅黑" panose="020B0503020204020204" pitchFamily="34" charset="-122"/>
              </a:rPr>
              <a:t>著述多寡的问题促使人们关注论文作者的分布规律</a:t>
            </a:r>
          </a:p>
          <a:p>
            <a:pPr marL="742950" lvl="1" indent="-285750" defTabSz="685800">
              <a:lnSpc>
                <a:spcPct val="150000"/>
              </a:lnSpc>
              <a:buFont typeface="Wingdings" panose="05000000000000000000" charset="0"/>
              <a:buChar char="Ø"/>
              <a:defRPr/>
            </a:pPr>
            <a:r>
              <a:rPr lang="zh-CN" altLang="en-US" sz="1800" dirty="0">
                <a:latin typeface="微软雅黑" panose="020B0503020204020204" pitchFamily="34" charset="-122"/>
                <a:ea typeface="微软雅黑" panose="020B0503020204020204" pitchFamily="34" charset="-122"/>
              </a:rPr>
              <a:t>引入了“科学生产率”的概念</a:t>
            </a:r>
          </a:p>
        </p:txBody>
      </p:sp>
      <p:sp>
        <p:nvSpPr>
          <p:cNvPr id="5" name="矩形 4">
            <a:extLst>
              <a:ext uri="{FF2B5EF4-FFF2-40B4-BE49-F238E27FC236}">
                <a16:creationId xmlns:a16="http://schemas.microsoft.com/office/drawing/2014/main" id="{01CDBF95-ABBE-4576-9CB0-3019E7977A8A}"/>
              </a:ext>
            </a:extLst>
          </p:cNvPr>
          <p:cNvSpPr/>
          <p:nvPr/>
        </p:nvSpPr>
        <p:spPr>
          <a:xfrm>
            <a:off x="749723" y="783142"/>
            <a:ext cx="1210588" cy="499624"/>
          </a:xfrm>
          <a:prstGeom prst="rect">
            <a:avLst/>
          </a:prstGeom>
        </p:spPr>
        <p:txBody>
          <a:bodyPr wrap="none">
            <a:spAutoFit/>
          </a:bodyPr>
          <a:lstStyle/>
          <a:p>
            <a:pPr defTabSz="685800">
              <a:lnSpc>
                <a:spcPct val="150000"/>
              </a:lnSpc>
              <a:buClr>
                <a:srgbClr val="6964A0"/>
              </a:buClr>
              <a:defRPr/>
            </a:pPr>
            <a:r>
              <a:rPr lang="zh-CN" altLang="en-US" sz="2000" b="1" dirty="0">
                <a:solidFill>
                  <a:srgbClr val="6964A0"/>
                </a:solidFill>
                <a:latin typeface="微软雅黑" panose="020B0503020204020204" pitchFamily="34" charset="-122"/>
                <a:ea typeface="微软雅黑" panose="020B0503020204020204" pitchFamily="34" charset="-122"/>
              </a:rPr>
              <a:t>客观背景</a:t>
            </a:r>
          </a:p>
        </p:txBody>
      </p:sp>
      <p:sp>
        <p:nvSpPr>
          <p:cNvPr id="15" name="矩形 14">
            <a:extLst>
              <a:ext uri="{FF2B5EF4-FFF2-40B4-BE49-F238E27FC236}">
                <a16:creationId xmlns:a16="http://schemas.microsoft.com/office/drawing/2014/main" id="{E4F387FC-E414-46F0-8EF9-4F82EF2BD8FD}"/>
              </a:ext>
            </a:extLst>
          </p:cNvPr>
          <p:cNvSpPr/>
          <p:nvPr/>
        </p:nvSpPr>
        <p:spPr>
          <a:xfrm>
            <a:off x="858308" y="275111"/>
            <a:ext cx="1493035"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洛特卡定律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99098982"/>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44</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sp>
        <p:nvSpPr>
          <p:cNvPr id="9" name="矩形 8"/>
          <p:cNvSpPr/>
          <p:nvPr/>
        </p:nvSpPr>
        <p:spPr>
          <a:xfrm>
            <a:off x="561340" y="821690"/>
            <a:ext cx="7579360" cy="3771351"/>
          </a:xfrm>
          <a:prstGeom prst="rect">
            <a:avLst/>
          </a:prstGeom>
        </p:spPr>
        <p:txBody>
          <a:bodyPr wrap="square" lIns="68579" tIns="34289" rIns="68579" bIns="34289">
            <a:spAutoFit/>
          </a:bodyPr>
          <a:lstStyle/>
          <a:p>
            <a:pPr marL="285750" lvl="0" indent="-285750" defTabSz="685800">
              <a:lnSpc>
                <a:spcPct val="150000"/>
              </a:lnSpc>
              <a:buFont typeface="Wingdings" panose="05000000000000000000" charset="0"/>
              <a:buChar char="l"/>
              <a:defRPr/>
            </a:pPr>
            <a:r>
              <a:rPr sz="2000" b="1" dirty="0" err="1">
                <a:solidFill>
                  <a:srgbClr val="6964A0"/>
                </a:solidFill>
                <a:latin typeface="微软雅黑" panose="020B0503020204020204" pitchFamily="34" charset="-122"/>
                <a:ea typeface="微软雅黑" panose="020B0503020204020204" pitchFamily="34" charset="-122"/>
              </a:rPr>
              <a:t>数据来源</a:t>
            </a:r>
            <a:endParaRPr sz="2000" b="1" dirty="0">
              <a:solidFill>
                <a:srgbClr val="6964A0"/>
              </a:solidFill>
              <a:latin typeface="微软雅黑" panose="020B0503020204020204" pitchFamily="34" charset="-122"/>
              <a:ea typeface="微软雅黑" panose="020B0503020204020204" pitchFamily="34" charset="-122"/>
            </a:endParaRPr>
          </a:p>
          <a:p>
            <a:pPr marL="742950" lvl="1" indent="-285750" defTabSz="685800">
              <a:lnSpc>
                <a:spcPct val="20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选取化学和物理两个领域文献载体中的数据</a:t>
            </a:r>
          </a:p>
          <a:p>
            <a:pPr marL="742950" lvl="1" indent="-285750" defTabSz="685800">
              <a:lnSpc>
                <a:spcPct val="200000"/>
              </a:lnSpc>
              <a:buFont typeface="Wingdings" panose="05000000000000000000" charset="0"/>
              <a:buChar char="Ø"/>
              <a:defRPr/>
            </a:pPr>
            <a:r>
              <a:rPr lang="zh-CN" altLang="en-US" sz="1800" dirty="0">
                <a:latin typeface="微软雅黑" panose="020B0503020204020204" pitchFamily="34" charset="-122"/>
                <a:ea typeface="微软雅黑" panose="020B0503020204020204" pitchFamily="34" charset="-122"/>
              </a:rPr>
              <a:t>统计分析了</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化学文摘</a:t>
            </a:r>
            <a:r>
              <a:rPr lang="en-US" altLang="zh-CN" sz="1800" dirty="0">
                <a:latin typeface="微软雅黑" panose="020B0503020204020204" pitchFamily="34" charset="-122"/>
                <a:ea typeface="微软雅黑" panose="020B0503020204020204" pitchFamily="34" charset="-122"/>
              </a:rPr>
              <a:t>》1907</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1916</a:t>
            </a:r>
            <a:r>
              <a:rPr lang="zh-CN" altLang="en-US"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10</a:t>
            </a:r>
            <a:r>
              <a:rPr lang="zh-CN" altLang="en-US" sz="1800" dirty="0">
                <a:latin typeface="微软雅黑" panose="020B0503020204020204" pitchFamily="34" charset="-122"/>
                <a:ea typeface="微软雅黑" panose="020B0503020204020204" pitchFamily="34" charset="-122"/>
              </a:rPr>
              <a:t>年累积索引中的部分作者，即姓氏以字母</a:t>
            </a:r>
            <a:r>
              <a:rPr lang="en-US" altLang="zh-CN" sz="1800" dirty="0">
                <a:latin typeface="微软雅黑" panose="020B0503020204020204" pitchFamily="34" charset="-122"/>
                <a:ea typeface="微软雅黑" panose="020B0503020204020204" pitchFamily="34" charset="-122"/>
              </a:rPr>
              <a:t>A</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B</a:t>
            </a:r>
            <a:r>
              <a:rPr lang="zh-CN" altLang="en-US" sz="1800" dirty="0">
                <a:latin typeface="微软雅黑" panose="020B0503020204020204" pitchFamily="34" charset="-122"/>
                <a:ea typeface="微软雅黑" panose="020B0503020204020204" pitchFamily="34" charset="-122"/>
              </a:rPr>
              <a:t>开头的</a:t>
            </a:r>
            <a:r>
              <a:rPr lang="en-US" altLang="zh-CN" sz="1800" dirty="0">
                <a:latin typeface="微软雅黑" panose="020B0503020204020204" pitchFamily="34" charset="-122"/>
                <a:ea typeface="微软雅黑" panose="020B0503020204020204" pitchFamily="34" charset="-122"/>
              </a:rPr>
              <a:t>6891</a:t>
            </a:r>
            <a:r>
              <a:rPr lang="zh-CN" altLang="en-US" sz="1800" dirty="0">
                <a:latin typeface="微软雅黑" panose="020B0503020204020204" pitchFamily="34" charset="-122"/>
                <a:ea typeface="微软雅黑" panose="020B0503020204020204" pitchFamily="34" charset="-122"/>
              </a:rPr>
              <a:t>位作者。分别列出发表过</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篇、</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篇，一直到</a:t>
            </a:r>
            <a:r>
              <a:rPr lang="en-US" altLang="zh-CN" sz="1800" dirty="0">
                <a:latin typeface="微软雅黑" panose="020B0503020204020204" pitchFamily="34" charset="-122"/>
                <a:ea typeface="微软雅黑" panose="020B0503020204020204" pitchFamily="34" charset="-122"/>
              </a:rPr>
              <a:t>346</a:t>
            </a:r>
            <a:r>
              <a:rPr lang="zh-CN" altLang="en-US" sz="1800" dirty="0">
                <a:latin typeface="微软雅黑" panose="020B0503020204020204" pitchFamily="34" charset="-122"/>
                <a:ea typeface="微软雅黑" panose="020B0503020204020204" pitchFamily="34" charset="-122"/>
              </a:rPr>
              <a:t>篇论文的人数。</a:t>
            </a:r>
          </a:p>
          <a:p>
            <a:pPr marL="742950" lvl="1" indent="-285750" defTabSz="685800">
              <a:lnSpc>
                <a:spcPct val="200000"/>
              </a:lnSpc>
              <a:buFont typeface="Wingdings" panose="05000000000000000000" charset="0"/>
              <a:buChar char="Ø"/>
              <a:defRPr/>
            </a:pP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物理学史一览表</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包括了</a:t>
            </a:r>
            <a:r>
              <a:rPr lang="en-US" altLang="zh-CN" sz="1800" dirty="0">
                <a:latin typeface="微软雅黑" panose="020B0503020204020204" pitchFamily="34" charset="-122"/>
                <a:ea typeface="微软雅黑" panose="020B0503020204020204" pitchFamily="34" charset="-122"/>
              </a:rPr>
              <a:t>1900</a:t>
            </a:r>
            <a:r>
              <a:rPr lang="zh-CN" altLang="en-US" sz="1800" dirty="0">
                <a:latin typeface="微软雅黑" panose="020B0503020204020204" pitchFamily="34" charset="-122"/>
                <a:ea typeface="微软雅黑" panose="020B0503020204020204" pitchFamily="34" charset="-122"/>
              </a:rPr>
              <a:t>年前物理学领域内出现的</a:t>
            </a:r>
            <a:r>
              <a:rPr lang="en-US" altLang="zh-CN" sz="1800" dirty="0">
                <a:latin typeface="微软雅黑" panose="020B0503020204020204" pitchFamily="34" charset="-122"/>
                <a:ea typeface="微软雅黑" panose="020B0503020204020204" pitchFamily="34" charset="-122"/>
              </a:rPr>
              <a:t>1325</a:t>
            </a:r>
            <a:r>
              <a:rPr lang="zh-CN" altLang="en-US" sz="1800" dirty="0">
                <a:latin typeface="微软雅黑" panose="020B0503020204020204" pitchFamily="34" charset="-122"/>
                <a:ea typeface="微软雅黑" panose="020B0503020204020204" pitchFamily="34" charset="-122"/>
              </a:rPr>
              <a:t>位物理学家及其论著，取其全部数据进行统计。 </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10" name="矩形 9">
            <a:extLst>
              <a:ext uri="{FF2B5EF4-FFF2-40B4-BE49-F238E27FC236}">
                <a16:creationId xmlns:a16="http://schemas.microsoft.com/office/drawing/2014/main" id="{4B3774B3-11DC-42C7-8E59-95A5686FB3F4}"/>
              </a:ext>
            </a:extLst>
          </p:cNvPr>
          <p:cNvSpPr/>
          <p:nvPr/>
        </p:nvSpPr>
        <p:spPr>
          <a:xfrm>
            <a:off x="858308" y="275111"/>
            <a:ext cx="1493035"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洛特卡定律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60763691"/>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45</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9" name="矩形 8"/>
          <p:cNvSpPr/>
          <p:nvPr/>
        </p:nvSpPr>
        <p:spPr>
          <a:xfrm>
            <a:off x="451051" y="842055"/>
            <a:ext cx="4643019" cy="3805976"/>
          </a:xfrm>
          <a:prstGeom prst="rect">
            <a:avLst/>
          </a:prstGeom>
        </p:spPr>
        <p:txBody>
          <a:bodyPr wrap="square" lIns="68579" tIns="34289" rIns="68579" bIns="34289">
            <a:spAutoFit/>
          </a:bodyPr>
          <a:lstStyle/>
          <a:p>
            <a:pPr marL="285750" lvl="0" indent="-285750" defTabSz="685800">
              <a:lnSpc>
                <a:spcPct val="150000"/>
              </a:lnSpc>
              <a:buFont typeface="Wingdings" panose="05000000000000000000" charset="0"/>
              <a:buChar char="l"/>
              <a:defRPr/>
            </a:pPr>
            <a:r>
              <a:rPr lang="zh-CN" altLang="en-US" sz="2000" b="1" dirty="0">
                <a:solidFill>
                  <a:srgbClr val="6964A0"/>
                </a:solidFill>
                <a:latin typeface="微软雅黑" panose="020B0503020204020204" pitchFamily="34" charset="-122"/>
                <a:ea typeface="微软雅黑" panose="020B0503020204020204" pitchFamily="34" charset="-122"/>
              </a:rPr>
              <a:t>洛特卡定律的图形描述</a:t>
            </a:r>
            <a:endParaRPr sz="2000" b="1" dirty="0">
              <a:solidFill>
                <a:srgbClr val="6964A0"/>
              </a:solidFill>
              <a:latin typeface="微软雅黑" panose="020B0503020204020204" pitchFamily="34" charset="-122"/>
              <a:ea typeface="微软雅黑" panose="020B0503020204020204" pitchFamily="34" charset="-122"/>
            </a:endParaRPr>
          </a:p>
          <a:p>
            <a:pPr marL="742950" lvl="1" indent="-285750" defTabSz="685800">
              <a:lnSpc>
                <a:spcPct val="150000"/>
              </a:lnSpc>
              <a:buFont typeface="Wingdings" panose="05000000000000000000" charset="0"/>
              <a:buChar char="Ø"/>
              <a:defRPr/>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洛特卡以</a:t>
            </a:r>
            <a:r>
              <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论文数</a:t>
            </a:r>
            <a:r>
              <a:rPr lang="en-US" altLang="zh-CN"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和作者频率</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1800" baseline="-250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的对数为横坐标和纵坐标</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即</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logx</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log </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1800" baseline="-250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作图，两组数据都是直线</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如图所示</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p>
          <a:p>
            <a:pPr marL="742950" lvl="1" indent="-285750" defTabSz="685800">
              <a:lnSpc>
                <a:spcPct val="150000"/>
              </a:lnSpc>
              <a:buFont typeface="Wingdings" panose="05000000000000000000" charset="0"/>
              <a:buChar char="Ø"/>
              <a:defRPr/>
            </a:pPr>
            <a:r>
              <a:rPr lang="zh-CN" altLang="en-US" sz="1800" dirty="0">
                <a:latin typeface="微软雅黑" panose="020B0503020204020204" pitchFamily="34" charset="-122"/>
                <a:ea typeface="微软雅黑" panose="020B0503020204020204" pitchFamily="34" charset="-122"/>
              </a:rPr>
              <a:t>图中虚线表示</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化学文摘</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数据，实线代表</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物理学史一览表</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的数据。</a:t>
            </a:r>
          </a:p>
          <a:p>
            <a:pPr marL="742950" lvl="1" indent="-285750" defTabSz="685800">
              <a:lnSpc>
                <a:spcPct val="150000"/>
              </a:lnSpc>
              <a:buFont typeface="Wingdings" panose="05000000000000000000" charset="0"/>
              <a:buChar char="Ø"/>
              <a:defRPr/>
            </a:pPr>
            <a:r>
              <a:rPr lang="zh-CN" altLang="en-US" sz="1800" dirty="0">
                <a:latin typeface="微软雅黑" panose="020B0503020204020204" pitchFamily="34" charset="-122"/>
                <a:ea typeface="微软雅黑" panose="020B0503020204020204" pitchFamily="34" charset="-122"/>
              </a:rPr>
              <a:t>用最小二乘法计算拟合直线的斜率，近似为</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grpSp>
        <p:nvGrpSpPr>
          <p:cNvPr id="8" name="组合 7">
            <a:extLst>
              <a:ext uri="{FF2B5EF4-FFF2-40B4-BE49-F238E27FC236}">
                <a16:creationId xmlns:a16="http://schemas.microsoft.com/office/drawing/2014/main" id="{B6966ECA-B205-47D5-BF3E-32C13738DD05}"/>
              </a:ext>
            </a:extLst>
          </p:cNvPr>
          <p:cNvGrpSpPr/>
          <p:nvPr/>
        </p:nvGrpSpPr>
        <p:grpSpPr>
          <a:xfrm>
            <a:off x="5183682" y="842055"/>
            <a:ext cx="3707904" cy="3855765"/>
            <a:chOff x="4419600" y="1524000"/>
            <a:chExt cx="3886200" cy="4191000"/>
          </a:xfrm>
        </p:grpSpPr>
        <p:sp>
          <p:nvSpPr>
            <p:cNvPr id="10" name="Line 15">
              <a:extLst>
                <a:ext uri="{FF2B5EF4-FFF2-40B4-BE49-F238E27FC236}">
                  <a16:creationId xmlns:a16="http://schemas.microsoft.com/office/drawing/2014/main" id="{5E554992-6460-4412-A9E1-18D7CF6A415E}"/>
                </a:ext>
              </a:extLst>
            </p:cNvPr>
            <p:cNvSpPr>
              <a:spLocks noChangeShapeType="1"/>
            </p:cNvSpPr>
            <p:nvPr/>
          </p:nvSpPr>
          <p:spPr bwMode="auto">
            <a:xfrm>
              <a:off x="5029200" y="1905000"/>
              <a:ext cx="0" cy="335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6">
              <a:extLst>
                <a:ext uri="{FF2B5EF4-FFF2-40B4-BE49-F238E27FC236}">
                  <a16:creationId xmlns:a16="http://schemas.microsoft.com/office/drawing/2014/main" id="{71FBD742-DBCD-464E-BBA2-0D6384E18BF9}"/>
                </a:ext>
              </a:extLst>
            </p:cNvPr>
            <p:cNvSpPr>
              <a:spLocks noChangeShapeType="1"/>
            </p:cNvSpPr>
            <p:nvPr/>
          </p:nvSpPr>
          <p:spPr bwMode="auto">
            <a:xfrm>
              <a:off x="5029200" y="52578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7">
              <a:extLst>
                <a:ext uri="{FF2B5EF4-FFF2-40B4-BE49-F238E27FC236}">
                  <a16:creationId xmlns:a16="http://schemas.microsoft.com/office/drawing/2014/main" id="{7E9DD53F-D008-428A-825C-3EE708D1C3FC}"/>
                </a:ext>
              </a:extLst>
            </p:cNvPr>
            <p:cNvSpPr>
              <a:spLocks noChangeShapeType="1"/>
            </p:cNvSpPr>
            <p:nvPr/>
          </p:nvSpPr>
          <p:spPr bwMode="auto">
            <a:xfrm>
              <a:off x="5076825" y="2349500"/>
              <a:ext cx="1600200"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8">
              <a:extLst>
                <a:ext uri="{FF2B5EF4-FFF2-40B4-BE49-F238E27FC236}">
                  <a16:creationId xmlns:a16="http://schemas.microsoft.com/office/drawing/2014/main" id="{E9890DF9-425F-4AD7-B1C4-5B628FA555F8}"/>
                </a:ext>
              </a:extLst>
            </p:cNvPr>
            <p:cNvSpPr>
              <a:spLocks noChangeShapeType="1"/>
            </p:cNvSpPr>
            <p:nvPr/>
          </p:nvSpPr>
          <p:spPr bwMode="auto">
            <a:xfrm>
              <a:off x="5029200" y="2590800"/>
              <a:ext cx="1752600" cy="2667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AutoShape 19">
              <a:extLst>
                <a:ext uri="{FF2B5EF4-FFF2-40B4-BE49-F238E27FC236}">
                  <a16:creationId xmlns:a16="http://schemas.microsoft.com/office/drawing/2014/main" id="{900E6B20-F759-49EA-A966-5263B2C4F587}"/>
                </a:ext>
              </a:extLst>
            </p:cNvPr>
            <p:cNvSpPr>
              <a:spLocks noChangeArrowheads="1"/>
            </p:cNvSpPr>
            <p:nvPr/>
          </p:nvSpPr>
          <p:spPr bwMode="auto">
            <a:xfrm>
              <a:off x="4495800" y="15240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dirty="0">
                  <a:latin typeface="Times New Roman" panose="02020603050405020304" pitchFamily="18" charset="0"/>
                </a:rPr>
                <a:t>Log </a:t>
              </a:r>
              <a:r>
                <a:rPr lang="en-US" altLang="zh-CN" sz="2400" b="1" dirty="0" err="1">
                  <a:latin typeface="Times New Roman" panose="02020603050405020304" pitchFamily="18" charset="0"/>
                </a:rPr>
                <a:t>y</a:t>
              </a:r>
              <a:r>
                <a:rPr lang="en-US" altLang="zh-CN" sz="2400" b="1" baseline="-25000" dirty="0" err="1">
                  <a:latin typeface="Times New Roman" panose="02020603050405020304" pitchFamily="18" charset="0"/>
                </a:rPr>
                <a:t>x</a:t>
              </a:r>
              <a:endParaRPr lang="en-US" altLang="zh-CN" sz="2400" b="1" baseline="-25000" dirty="0">
                <a:latin typeface="Times New Roman" panose="02020603050405020304" pitchFamily="18" charset="0"/>
              </a:endParaRPr>
            </a:p>
          </p:txBody>
        </p:sp>
        <p:sp>
          <p:nvSpPr>
            <p:cNvPr id="19" name="AutoShape 20">
              <a:extLst>
                <a:ext uri="{FF2B5EF4-FFF2-40B4-BE49-F238E27FC236}">
                  <a16:creationId xmlns:a16="http://schemas.microsoft.com/office/drawing/2014/main" id="{50F07599-7132-4325-A74F-0E297BEAD82B}"/>
                </a:ext>
              </a:extLst>
            </p:cNvPr>
            <p:cNvSpPr>
              <a:spLocks noChangeArrowheads="1"/>
            </p:cNvSpPr>
            <p:nvPr/>
          </p:nvSpPr>
          <p:spPr bwMode="auto">
            <a:xfrm>
              <a:off x="7696200" y="52578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Log x</a:t>
              </a:r>
              <a:endParaRPr lang="en-US" altLang="zh-CN" sz="2400" b="1" baseline="-25000">
                <a:latin typeface="Times New Roman" panose="02020603050405020304" pitchFamily="18" charset="0"/>
              </a:endParaRPr>
            </a:p>
          </p:txBody>
        </p:sp>
        <p:sp>
          <p:nvSpPr>
            <p:cNvPr id="20" name="AutoShape 21">
              <a:extLst>
                <a:ext uri="{FF2B5EF4-FFF2-40B4-BE49-F238E27FC236}">
                  <a16:creationId xmlns:a16="http://schemas.microsoft.com/office/drawing/2014/main" id="{2A457DC6-4B94-4678-B67C-16C14316B61D}"/>
                </a:ext>
              </a:extLst>
            </p:cNvPr>
            <p:cNvSpPr>
              <a:spLocks noChangeArrowheads="1"/>
            </p:cNvSpPr>
            <p:nvPr/>
          </p:nvSpPr>
          <p:spPr bwMode="auto">
            <a:xfrm>
              <a:off x="4419600" y="33528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10</a:t>
              </a:r>
              <a:endParaRPr lang="en-US" altLang="zh-CN" sz="2400" b="1" baseline="-25000">
                <a:latin typeface="Times New Roman" panose="02020603050405020304" pitchFamily="18" charset="0"/>
              </a:endParaRPr>
            </a:p>
          </p:txBody>
        </p:sp>
        <p:sp>
          <p:nvSpPr>
            <p:cNvPr id="21" name="AutoShape 22">
              <a:extLst>
                <a:ext uri="{FF2B5EF4-FFF2-40B4-BE49-F238E27FC236}">
                  <a16:creationId xmlns:a16="http://schemas.microsoft.com/office/drawing/2014/main" id="{01883C81-40C2-4C88-BF2F-D7D5A9302BC5}"/>
                </a:ext>
              </a:extLst>
            </p:cNvPr>
            <p:cNvSpPr>
              <a:spLocks noChangeArrowheads="1"/>
            </p:cNvSpPr>
            <p:nvPr/>
          </p:nvSpPr>
          <p:spPr bwMode="auto">
            <a:xfrm>
              <a:off x="5638800" y="53340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5</a:t>
              </a:r>
              <a:endParaRPr lang="en-US" altLang="zh-CN" sz="2400" baseline="-25000">
                <a:latin typeface="Times New Roman" panose="02020603050405020304" pitchFamily="18" charset="0"/>
              </a:endParaRPr>
            </a:p>
          </p:txBody>
        </p:sp>
        <p:sp>
          <p:nvSpPr>
            <p:cNvPr id="22" name="AutoShape 23">
              <a:extLst>
                <a:ext uri="{FF2B5EF4-FFF2-40B4-BE49-F238E27FC236}">
                  <a16:creationId xmlns:a16="http://schemas.microsoft.com/office/drawing/2014/main" id="{3B896299-9E8E-47C9-A8F6-46E0A28CDBFB}"/>
                </a:ext>
              </a:extLst>
            </p:cNvPr>
            <p:cNvSpPr>
              <a:spLocks noChangeArrowheads="1"/>
            </p:cNvSpPr>
            <p:nvPr/>
          </p:nvSpPr>
          <p:spPr bwMode="auto">
            <a:xfrm>
              <a:off x="5410200" y="53340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3</a:t>
              </a:r>
              <a:endParaRPr lang="en-US" altLang="zh-CN" sz="2400" baseline="-25000">
                <a:latin typeface="Times New Roman" panose="02020603050405020304" pitchFamily="18" charset="0"/>
              </a:endParaRPr>
            </a:p>
          </p:txBody>
        </p:sp>
        <p:sp>
          <p:nvSpPr>
            <p:cNvPr id="23" name="AutoShape 24">
              <a:extLst>
                <a:ext uri="{FF2B5EF4-FFF2-40B4-BE49-F238E27FC236}">
                  <a16:creationId xmlns:a16="http://schemas.microsoft.com/office/drawing/2014/main" id="{A18E887C-A420-4119-88AD-EFAAF3FBB6F4}"/>
                </a:ext>
              </a:extLst>
            </p:cNvPr>
            <p:cNvSpPr>
              <a:spLocks noChangeArrowheads="1"/>
            </p:cNvSpPr>
            <p:nvPr/>
          </p:nvSpPr>
          <p:spPr bwMode="auto">
            <a:xfrm>
              <a:off x="5105400" y="53340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2</a:t>
              </a:r>
              <a:endParaRPr lang="en-US" altLang="zh-CN" sz="2400" baseline="-25000">
                <a:latin typeface="Times New Roman" panose="02020603050405020304" pitchFamily="18" charset="0"/>
              </a:endParaRPr>
            </a:p>
          </p:txBody>
        </p:sp>
        <p:sp>
          <p:nvSpPr>
            <p:cNvPr id="24" name="AutoShape 25">
              <a:extLst>
                <a:ext uri="{FF2B5EF4-FFF2-40B4-BE49-F238E27FC236}">
                  <a16:creationId xmlns:a16="http://schemas.microsoft.com/office/drawing/2014/main" id="{42FF84F0-EE4A-4451-BEA4-AC80BE14DE55}"/>
                </a:ext>
              </a:extLst>
            </p:cNvPr>
            <p:cNvSpPr>
              <a:spLocks noChangeArrowheads="1"/>
            </p:cNvSpPr>
            <p:nvPr/>
          </p:nvSpPr>
          <p:spPr bwMode="auto">
            <a:xfrm>
              <a:off x="4724400" y="53340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1</a:t>
              </a:r>
              <a:endParaRPr lang="en-US" altLang="zh-CN" sz="2400" baseline="-25000">
                <a:latin typeface="Times New Roman" panose="02020603050405020304" pitchFamily="18" charset="0"/>
              </a:endParaRPr>
            </a:p>
          </p:txBody>
        </p:sp>
        <p:sp>
          <p:nvSpPr>
            <p:cNvPr id="25" name="Line 26">
              <a:extLst>
                <a:ext uri="{FF2B5EF4-FFF2-40B4-BE49-F238E27FC236}">
                  <a16:creationId xmlns:a16="http://schemas.microsoft.com/office/drawing/2014/main" id="{C21AD0AC-F60D-4D0F-AA0A-5C89ED000F5D}"/>
                </a:ext>
              </a:extLst>
            </p:cNvPr>
            <p:cNvSpPr>
              <a:spLocks noChangeShapeType="1"/>
            </p:cNvSpPr>
            <p:nvPr/>
          </p:nvSpPr>
          <p:spPr bwMode="auto">
            <a:xfrm flipV="1">
              <a:off x="5410200" y="51816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7">
              <a:extLst>
                <a:ext uri="{FF2B5EF4-FFF2-40B4-BE49-F238E27FC236}">
                  <a16:creationId xmlns:a16="http://schemas.microsoft.com/office/drawing/2014/main" id="{3EE8CA6A-B95C-43E6-A03D-77F88BCF79A0}"/>
                </a:ext>
              </a:extLst>
            </p:cNvPr>
            <p:cNvSpPr>
              <a:spLocks noChangeShapeType="1"/>
            </p:cNvSpPr>
            <p:nvPr/>
          </p:nvSpPr>
          <p:spPr bwMode="auto">
            <a:xfrm flipV="1">
              <a:off x="5715000" y="51816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8">
              <a:extLst>
                <a:ext uri="{FF2B5EF4-FFF2-40B4-BE49-F238E27FC236}">
                  <a16:creationId xmlns:a16="http://schemas.microsoft.com/office/drawing/2014/main" id="{A026A14D-B94B-4D5D-A0EB-0FE9856E2632}"/>
                </a:ext>
              </a:extLst>
            </p:cNvPr>
            <p:cNvSpPr>
              <a:spLocks noChangeShapeType="1"/>
            </p:cNvSpPr>
            <p:nvPr/>
          </p:nvSpPr>
          <p:spPr bwMode="auto">
            <a:xfrm flipV="1">
              <a:off x="5943600" y="51816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AutoShape 29">
              <a:extLst>
                <a:ext uri="{FF2B5EF4-FFF2-40B4-BE49-F238E27FC236}">
                  <a16:creationId xmlns:a16="http://schemas.microsoft.com/office/drawing/2014/main" id="{FC5E6508-7A92-4FA7-B262-23F453F5FB35}"/>
                </a:ext>
              </a:extLst>
            </p:cNvPr>
            <p:cNvSpPr>
              <a:spLocks noChangeArrowheads="1"/>
            </p:cNvSpPr>
            <p:nvPr/>
          </p:nvSpPr>
          <p:spPr bwMode="auto">
            <a:xfrm>
              <a:off x="4419600" y="38100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5</a:t>
              </a:r>
              <a:endParaRPr lang="en-US" altLang="zh-CN" sz="2400" baseline="-25000">
                <a:latin typeface="Times New Roman" panose="02020603050405020304" pitchFamily="18" charset="0"/>
              </a:endParaRPr>
            </a:p>
          </p:txBody>
        </p:sp>
        <p:sp>
          <p:nvSpPr>
            <p:cNvPr id="29" name="AutoShape 30">
              <a:extLst>
                <a:ext uri="{FF2B5EF4-FFF2-40B4-BE49-F238E27FC236}">
                  <a16:creationId xmlns:a16="http://schemas.microsoft.com/office/drawing/2014/main" id="{EBC15C12-F4D4-4B23-96E0-67EB438CFF21}"/>
                </a:ext>
              </a:extLst>
            </p:cNvPr>
            <p:cNvSpPr>
              <a:spLocks noChangeArrowheads="1"/>
            </p:cNvSpPr>
            <p:nvPr/>
          </p:nvSpPr>
          <p:spPr bwMode="auto">
            <a:xfrm>
              <a:off x="4419600" y="43434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1</a:t>
              </a:r>
              <a:endParaRPr lang="en-US" altLang="zh-CN" sz="2400" baseline="-25000">
                <a:latin typeface="Times New Roman" panose="02020603050405020304" pitchFamily="18" charset="0"/>
              </a:endParaRPr>
            </a:p>
          </p:txBody>
        </p:sp>
        <p:sp>
          <p:nvSpPr>
            <p:cNvPr id="30" name="AutoShape 31">
              <a:extLst>
                <a:ext uri="{FF2B5EF4-FFF2-40B4-BE49-F238E27FC236}">
                  <a16:creationId xmlns:a16="http://schemas.microsoft.com/office/drawing/2014/main" id="{31612AD0-FFFB-4B25-8A52-F3BB24A466B8}"/>
                </a:ext>
              </a:extLst>
            </p:cNvPr>
            <p:cNvSpPr>
              <a:spLocks noChangeArrowheads="1"/>
            </p:cNvSpPr>
            <p:nvPr/>
          </p:nvSpPr>
          <p:spPr bwMode="auto">
            <a:xfrm>
              <a:off x="6248400" y="53340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25</a:t>
              </a:r>
              <a:endParaRPr lang="en-US" altLang="zh-CN" sz="2400" baseline="-25000" dirty="0">
                <a:latin typeface="Times New Roman" panose="02020603050405020304" pitchFamily="18" charset="0"/>
              </a:endParaRPr>
            </a:p>
          </p:txBody>
        </p:sp>
        <p:sp>
          <p:nvSpPr>
            <p:cNvPr id="31" name="AutoShape 32">
              <a:extLst>
                <a:ext uri="{FF2B5EF4-FFF2-40B4-BE49-F238E27FC236}">
                  <a16:creationId xmlns:a16="http://schemas.microsoft.com/office/drawing/2014/main" id="{9F081B63-1A22-4F69-91CE-508CF274D03A}"/>
                </a:ext>
              </a:extLst>
            </p:cNvPr>
            <p:cNvSpPr>
              <a:spLocks noChangeArrowheads="1"/>
            </p:cNvSpPr>
            <p:nvPr/>
          </p:nvSpPr>
          <p:spPr bwMode="auto">
            <a:xfrm>
              <a:off x="6629400" y="53340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30</a:t>
              </a:r>
              <a:endParaRPr lang="en-US" altLang="zh-CN" sz="2400" baseline="-25000">
                <a:latin typeface="Times New Roman" panose="02020603050405020304" pitchFamily="18" charset="0"/>
              </a:endParaRPr>
            </a:p>
          </p:txBody>
        </p:sp>
        <p:sp>
          <p:nvSpPr>
            <p:cNvPr id="32" name="Line 33">
              <a:extLst>
                <a:ext uri="{FF2B5EF4-FFF2-40B4-BE49-F238E27FC236}">
                  <a16:creationId xmlns:a16="http://schemas.microsoft.com/office/drawing/2014/main" id="{0147FC7A-9F99-4E22-B26B-074470EA11DD}"/>
                </a:ext>
              </a:extLst>
            </p:cNvPr>
            <p:cNvSpPr>
              <a:spLocks noChangeShapeType="1"/>
            </p:cNvSpPr>
            <p:nvPr/>
          </p:nvSpPr>
          <p:spPr bwMode="auto">
            <a:xfrm>
              <a:off x="5029200" y="45720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4">
              <a:extLst>
                <a:ext uri="{FF2B5EF4-FFF2-40B4-BE49-F238E27FC236}">
                  <a16:creationId xmlns:a16="http://schemas.microsoft.com/office/drawing/2014/main" id="{52C49960-5DA9-4DF1-AFA3-132C63606AB5}"/>
                </a:ext>
              </a:extLst>
            </p:cNvPr>
            <p:cNvSpPr>
              <a:spLocks noChangeShapeType="1"/>
            </p:cNvSpPr>
            <p:nvPr/>
          </p:nvSpPr>
          <p:spPr bwMode="auto">
            <a:xfrm>
              <a:off x="5029200" y="39624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5">
              <a:extLst>
                <a:ext uri="{FF2B5EF4-FFF2-40B4-BE49-F238E27FC236}">
                  <a16:creationId xmlns:a16="http://schemas.microsoft.com/office/drawing/2014/main" id="{DFDCCC4F-4FC9-4AE3-AC97-61EC43BFCAD5}"/>
                </a:ext>
              </a:extLst>
            </p:cNvPr>
            <p:cNvSpPr>
              <a:spLocks noChangeShapeType="1"/>
            </p:cNvSpPr>
            <p:nvPr/>
          </p:nvSpPr>
          <p:spPr bwMode="auto">
            <a:xfrm>
              <a:off x="5029200" y="35814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6">
              <a:extLst>
                <a:ext uri="{FF2B5EF4-FFF2-40B4-BE49-F238E27FC236}">
                  <a16:creationId xmlns:a16="http://schemas.microsoft.com/office/drawing/2014/main" id="{D76655F4-D61C-4B5D-8D4D-C425A1919F1E}"/>
                </a:ext>
              </a:extLst>
            </p:cNvPr>
            <p:cNvSpPr>
              <a:spLocks noChangeShapeType="1"/>
            </p:cNvSpPr>
            <p:nvPr/>
          </p:nvSpPr>
          <p:spPr bwMode="auto">
            <a:xfrm>
              <a:off x="5029200" y="32766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AutoShape 38">
              <a:extLst>
                <a:ext uri="{FF2B5EF4-FFF2-40B4-BE49-F238E27FC236}">
                  <a16:creationId xmlns:a16="http://schemas.microsoft.com/office/drawing/2014/main" id="{C08308DC-D571-4399-96E8-0F3D5850D48A}"/>
                </a:ext>
              </a:extLst>
            </p:cNvPr>
            <p:cNvSpPr>
              <a:spLocks noChangeArrowheads="1"/>
            </p:cNvSpPr>
            <p:nvPr/>
          </p:nvSpPr>
          <p:spPr bwMode="auto">
            <a:xfrm>
              <a:off x="4419600" y="19812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100</a:t>
              </a:r>
              <a:endParaRPr lang="en-US" altLang="zh-CN" sz="2400" b="1" baseline="-25000">
                <a:latin typeface="Times New Roman" panose="02020603050405020304" pitchFamily="18" charset="0"/>
              </a:endParaRPr>
            </a:p>
          </p:txBody>
        </p:sp>
        <p:sp>
          <p:nvSpPr>
            <p:cNvPr id="37" name="AutoShape 39">
              <a:extLst>
                <a:ext uri="{FF2B5EF4-FFF2-40B4-BE49-F238E27FC236}">
                  <a16:creationId xmlns:a16="http://schemas.microsoft.com/office/drawing/2014/main" id="{7DDAB874-FD24-464E-8379-27D0F0E5A3E4}"/>
                </a:ext>
              </a:extLst>
            </p:cNvPr>
            <p:cNvSpPr>
              <a:spLocks noChangeArrowheads="1"/>
            </p:cNvSpPr>
            <p:nvPr/>
          </p:nvSpPr>
          <p:spPr bwMode="auto">
            <a:xfrm>
              <a:off x="4495800" y="3048000"/>
              <a:ext cx="5334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20</a:t>
              </a:r>
              <a:endParaRPr lang="en-US" altLang="zh-CN" sz="2400" b="1" baseline="-25000">
                <a:latin typeface="Times New Roman" panose="02020603050405020304" pitchFamily="18" charset="0"/>
              </a:endParaRPr>
            </a:p>
          </p:txBody>
        </p:sp>
      </p:grpSp>
      <p:sp>
        <p:nvSpPr>
          <p:cNvPr id="38" name="矩形 37">
            <a:extLst>
              <a:ext uri="{FF2B5EF4-FFF2-40B4-BE49-F238E27FC236}">
                <a16:creationId xmlns:a16="http://schemas.microsoft.com/office/drawing/2014/main" id="{D6E121B3-05C0-451E-9D4D-8E805403A2EA}"/>
              </a:ext>
            </a:extLst>
          </p:cNvPr>
          <p:cNvSpPr/>
          <p:nvPr/>
        </p:nvSpPr>
        <p:spPr>
          <a:xfrm>
            <a:off x="858308" y="275111"/>
            <a:ext cx="1493035"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洛特卡定律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47791918"/>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46</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9" name="矩形 8"/>
          <p:cNvSpPr/>
          <p:nvPr/>
        </p:nvSpPr>
        <p:spPr>
          <a:xfrm>
            <a:off x="166528" y="934218"/>
            <a:ext cx="8828611" cy="3436644"/>
          </a:xfrm>
          <a:prstGeom prst="rect">
            <a:avLst/>
          </a:prstGeom>
        </p:spPr>
        <p:txBody>
          <a:bodyPr wrap="square" lIns="68579" tIns="34289" rIns="68579" bIns="34289">
            <a:spAutoFit/>
          </a:bodyPr>
          <a:lstStyle/>
          <a:p>
            <a:pPr marL="285750" lvl="0" indent="-285750" defTabSz="685800">
              <a:lnSpc>
                <a:spcPct val="150000"/>
              </a:lnSpc>
              <a:buFont typeface="Wingdings" panose="05000000000000000000" charset="0"/>
              <a:buChar char="l"/>
              <a:defRPr/>
            </a:pPr>
            <a:r>
              <a:rPr lang="zh-CN" altLang="en-US" sz="2000" b="1" dirty="0">
                <a:solidFill>
                  <a:srgbClr val="6964A0"/>
                </a:solidFill>
                <a:latin typeface="微软雅黑" panose="020B0503020204020204" pitchFamily="34" charset="-122"/>
                <a:ea typeface="微软雅黑" panose="020B0503020204020204" pitchFamily="34" charset="-122"/>
              </a:rPr>
              <a:t>洛特卡定律数学描述</a:t>
            </a:r>
            <a:endParaRPr sz="2000" b="1" dirty="0">
              <a:solidFill>
                <a:srgbClr val="6964A0"/>
              </a:solidFill>
              <a:latin typeface="微软雅黑" panose="020B0503020204020204" pitchFamily="34" charset="-122"/>
              <a:ea typeface="微软雅黑" panose="020B0503020204020204" pitchFamily="34" charset="-122"/>
            </a:endParaRPr>
          </a:p>
          <a:p>
            <a:pPr marL="742950" lvl="1" indent="-285750" defTabSz="685800">
              <a:lnSpc>
                <a:spcPct val="15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生产2篇文章的作者大约是生产一篇文献作者数的1/4</a:t>
            </a:r>
          </a:p>
          <a:p>
            <a:pPr marL="742950" lvl="1" indent="-285750" defTabSz="685800">
              <a:lnSpc>
                <a:spcPct val="15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生产3篇文章的作者大概是生产一篇文章作者的1/9</a:t>
            </a:r>
          </a:p>
          <a:p>
            <a:pPr marL="742950" lvl="1" indent="-285750" defTabSz="685800">
              <a:lnSpc>
                <a:spcPct val="15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写n篇文章的作者数是生产一篇文章作者数的1/n</a:t>
            </a:r>
            <a:r>
              <a:rPr sz="1800" baseline="30000" dirty="0">
                <a:latin typeface="微软雅黑" panose="020B0503020204020204" pitchFamily="34" charset="-122"/>
                <a:ea typeface="微软雅黑" panose="020B0503020204020204" pitchFamily="34" charset="-122"/>
              </a:rPr>
              <a:t>2</a:t>
            </a:r>
            <a:endParaRPr sz="1800" dirty="0">
              <a:latin typeface="微软雅黑" panose="020B0503020204020204" pitchFamily="34" charset="-122"/>
              <a:ea typeface="微软雅黑" panose="020B0503020204020204" pitchFamily="34" charset="-122"/>
            </a:endParaRPr>
          </a:p>
          <a:p>
            <a:pPr marL="742950" lvl="1" indent="-285750" defTabSz="685800">
              <a:lnSpc>
                <a:spcPct val="150000"/>
              </a:lnSpc>
              <a:buFont typeface="Wingdings" panose="05000000000000000000" charset="0"/>
              <a:buChar char="Ø"/>
              <a:defRPr/>
            </a:pPr>
            <a:r>
              <a:rPr lang="zh-CN" altLang="en-US" sz="1800" dirty="0">
                <a:latin typeface="微软雅黑" panose="020B0503020204020204" pitchFamily="34" charset="-122"/>
                <a:ea typeface="微软雅黑" panose="020B0503020204020204" pitchFamily="34" charset="-122"/>
              </a:rPr>
              <a:t>洛特卡表达式：</a:t>
            </a:r>
            <a:endParaRPr lang="en-US" altLang="zh-CN" sz="1800" dirty="0">
              <a:latin typeface="微软雅黑" panose="020B0503020204020204" pitchFamily="34" charset="-122"/>
              <a:ea typeface="微软雅黑" panose="020B0503020204020204" pitchFamily="34" charset="-122"/>
            </a:endParaRPr>
          </a:p>
          <a:p>
            <a:pPr marL="742950" lvl="1" indent="-285750" defTabSz="685800">
              <a:lnSpc>
                <a:spcPct val="150000"/>
              </a:lnSpc>
              <a:buFont typeface="Wingdings" panose="05000000000000000000" charset="0"/>
              <a:buChar char="Ø"/>
              <a:defRPr/>
            </a:pPr>
            <a:endParaRPr sz="1800" dirty="0">
              <a:latin typeface="微软雅黑" panose="020B0503020204020204" pitchFamily="34" charset="-122"/>
              <a:ea typeface="微软雅黑" panose="020B0503020204020204" pitchFamily="34" charset="-122"/>
            </a:endParaRPr>
          </a:p>
          <a:p>
            <a:pPr lvl="0" indent="0" algn="ctr" defTabSz="685800">
              <a:lnSpc>
                <a:spcPct val="150000"/>
              </a:lnSpc>
              <a:buFont typeface="Wingdings" panose="05000000000000000000" charset="0"/>
              <a:buNone/>
              <a:defRPr/>
            </a:pPr>
            <a:r>
              <a:rPr lang="en-US" altLang="zh-CN" sz="2000" b="1" dirty="0">
                <a:latin typeface="微软雅黑" panose="020B0503020204020204" pitchFamily="34" charset="-122"/>
                <a:ea typeface="微软雅黑" panose="020B0503020204020204" pitchFamily="34" charset="-122"/>
              </a:rPr>
              <a:t>f</a:t>
            </a:r>
            <a:r>
              <a:rPr sz="2000" b="1" dirty="0">
                <a:latin typeface="微软雅黑" panose="020B0503020204020204" pitchFamily="34" charset="-122"/>
                <a:ea typeface="微软雅黑" panose="020B0503020204020204" pitchFamily="34" charset="-122"/>
              </a:rPr>
              <a:t>(x)=C/x</a:t>
            </a:r>
            <a:r>
              <a:rPr sz="2000" b="1" baseline="30000" dirty="0">
                <a:latin typeface="微软雅黑" panose="020B0503020204020204" pitchFamily="34" charset="-122"/>
                <a:ea typeface="微软雅黑" panose="020B0503020204020204" pitchFamily="34" charset="-122"/>
              </a:rPr>
              <a:t>2</a:t>
            </a:r>
            <a:endParaRPr sz="2000" b="1" dirty="0">
              <a:latin typeface="微软雅黑" panose="020B0503020204020204" pitchFamily="34" charset="-122"/>
              <a:ea typeface="微软雅黑" panose="020B0503020204020204" pitchFamily="34" charset="-122"/>
            </a:endParaRPr>
          </a:p>
          <a:p>
            <a:pPr lvl="0" indent="0" algn="l" defTabSz="685800">
              <a:lnSpc>
                <a:spcPct val="150000"/>
              </a:lnSpc>
              <a:buFont typeface="Wingdings" panose="05000000000000000000" charset="0"/>
              <a:buNone/>
              <a:defRPr/>
            </a:pPr>
            <a:r>
              <a:rPr lang="en-US" altLang="zh-CN" sz="1800" dirty="0">
                <a:latin typeface="微软雅黑" panose="020B0503020204020204" pitchFamily="34" charset="-122"/>
                <a:ea typeface="微软雅黑" panose="020B0503020204020204" pitchFamily="34" charset="-122"/>
              </a:rPr>
              <a:t>      </a:t>
            </a:r>
            <a:r>
              <a:rPr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为某主题领域的特征常数</a:t>
            </a:r>
            <a:r>
              <a:rPr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f</a:t>
            </a:r>
            <a:r>
              <a:rPr sz="1800" dirty="0">
                <a:latin typeface="微软雅黑" panose="020B0503020204020204" pitchFamily="34" charset="-122"/>
                <a:ea typeface="微软雅黑" panose="020B0503020204020204" pitchFamily="34" charset="-122"/>
              </a:rPr>
              <a:t>(x)</a:t>
            </a:r>
            <a:r>
              <a:rPr sz="1800" dirty="0" err="1">
                <a:latin typeface="微软雅黑" panose="020B0503020204020204" pitchFamily="34" charset="-122"/>
                <a:ea typeface="微软雅黑" panose="020B0503020204020204" pitchFamily="34" charset="-122"/>
              </a:rPr>
              <a:t>为写</a:t>
            </a:r>
            <a:r>
              <a:rPr lang="zh-CN" altLang="en-US" sz="1800" dirty="0">
                <a:latin typeface="微软雅黑" panose="020B0503020204020204" pitchFamily="34" charset="-122"/>
                <a:ea typeface="微软雅黑" panose="020B0503020204020204" pitchFamily="34" charset="-122"/>
              </a:rPr>
              <a:t>了</a:t>
            </a:r>
            <a:r>
              <a:rPr sz="1800" dirty="0" err="1">
                <a:latin typeface="微软雅黑" panose="020B0503020204020204" pitchFamily="34" charset="-122"/>
                <a:ea typeface="微软雅黑" panose="020B0503020204020204" pitchFamily="34" charset="-122"/>
              </a:rPr>
              <a:t>x篇论文的作者数</a:t>
            </a:r>
            <a:r>
              <a:rPr lang="zh-CN" altLang="en-US" sz="1800" dirty="0">
                <a:latin typeface="微软雅黑" panose="020B0503020204020204" pitchFamily="34" charset="-122"/>
                <a:ea typeface="微软雅黑" panose="020B0503020204020204" pitchFamily="34" charset="-122"/>
              </a:rPr>
              <a:t>占作者总数的比例</a:t>
            </a:r>
            <a:endParaRPr sz="1800" dirty="0">
              <a:latin typeface="微软雅黑" panose="020B0503020204020204" pitchFamily="34" charset="-122"/>
              <a:ea typeface="微软雅黑" panose="020B0503020204020204" pitchFamily="34" charset="-122"/>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8" name="矩形 7">
            <a:extLst>
              <a:ext uri="{FF2B5EF4-FFF2-40B4-BE49-F238E27FC236}">
                <a16:creationId xmlns:a16="http://schemas.microsoft.com/office/drawing/2014/main" id="{4B547221-14F3-4102-B0A3-61A6C5371FF2}"/>
              </a:ext>
            </a:extLst>
          </p:cNvPr>
          <p:cNvSpPr/>
          <p:nvPr/>
        </p:nvSpPr>
        <p:spPr>
          <a:xfrm>
            <a:off x="858308" y="275111"/>
            <a:ext cx="1493035"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洛特卡定律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40192706"/>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47</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8" name="矩形 7">
            <a:extLst>
              <a:ext uri="{FF2B5EF4-FFF2-40B4-BE49-F238E27FC236}">
                <a16:creationId xmlns:a16="http://schemas.microsoft.com/office/drawing/2014/main" id="{1A7AC2DF-A98D-4001-8262-3C530860C364}"/>
              </a:ext>
            </a:extLst>
          </p:cNvPr>
          <p:cNvSpPr/>
          <p:nvPr/>
        </p:nvSpPr>
        <p:spPr>
          <a:xfrm>
            <a:off x="858308" y="275111"/>
            <a:ext cx="1493035"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洛特卡定律</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14C72169-8741-4C08-9ABC-471885B9B1A3}"/>
              </a:ext>
            </a:extLst>
          </p:cNvPr>
          <p:cNvSpPr/>
          <p:nvPr/>
        </p:nvSpPr>
        <p:spPr>
          <a:xfrm>
            <a:off x="645375" y="1006808"/>
            <a:ext cx="6413090" cy="923330"/>
          </a:xfrm>
          <a:prstGeom prst="rect">
            <a:avLst/>
          </a:prstGeom>
        </p:spPr>
        <p:txBody>
          <a:bodyPr wrap="square">
            <a:spAutoFit/>
          </a:bodyPr>
          <a:lstStyle/>
          <a:p>
            <a:pPr>
              <a:lnSpc>
                <a:spcPct val="90000"/>
              </a:lnSpc>
            </a:pPr>
            <a:r>
              <a:rPr lang="zh-CN" altLang="en-US" sz="2000" dirty="0">
                <a:latin typeface="微软雅黑" panose="020B0503020204020204" pitchFamily="34" charset="-122"/>
                <a:ea typeface="微软雅黑" panose="020B0503020204020204" pitchFamily="34" charset="-122"/>
              </a:rPr>
              <a:t>两边积分得：1＝                  ＝                    ，</a:t>
            </a:r>
          </a:p>
          <a:p>
            <a:pPr>
              <a:lnSpc>
                <a:spcPct val="90000"/>
              </a:lnSpc>
            </a:pPr>
            <a:endParaRPr lang="en-US" altLang="zh-CN" sz="2000" dirty="0">
              <a:latin typeface="微软雅黑" panose="020B0503020204020204" pitchFamily="34" charset="-122"/>
              <a:ea typeface="微软雅黑" panose="020B0503020204020204" pitchFamily="34" charset="-122"/>
            </a:endParaRPr>
          </a:p>
          <a:p>
            <a:pPr>
              <a:lnSpc>
                <a:spcPct val="9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于是，</a:t>
            </a:r>
            <a:r>
              <a:rPr lang="en-US" altLang="zh-CN" sz="2000" dirty="0">
                <a:solidFill>
                  <a:schemeClr val="hlink"/>
                </a:solidFill>
                <a:latin typeface="微软雅黑" panose="020B0503020204020204" pitchFamily="34" charset="-122"/>
                <a:ea typeface="微软雅黑" panose="020B0503020204020204" pitchFamily="34" charset="-122"/>
              </a:rPr>
              <a:t>C＝0.6079</a:t>
            </a:r>
          </a:p>
        </p:txBody>
      </p:sp>
      <p:graphicFrame>
        <p:nvGraphicFramePr>
          <p:cNvPr id="10" name="Object 12">
            <a:extLst>
              <a:ext uri="{FF2B5EF4-FFF2-40B4-BE49-F238E27FC236}">
                <a16:creationId xmlns:a16="http://schemas.microsoft.com/office/drawing/2014/main" id="{59D3278A-A2CE-4711-86A4-C89E7A84208C}"/>
              </a:ext>
            </a:extLst>
          </p:cNvPr>
          <p:cNvGraphicFramePr>
            <a:graphicFrameLocks noChangeAspect="1"/>
          </p:cNvGraphicFramePr>
          <p:nvPr>
            <p:extLst>
              <p:ext uri="{D42A27DB-BD31-4B8C-83A1-F6EECF244321}">
                <p14:modId xmlns:p14="http://schemas.microsoft.com/office/powerpoint/2010/main" val="2037161743"/>
              </p:ext>
            </p:extLst>
          </p:nvPr>
        </p:nvGraphicFramePr>
        <p:xfrm>
          <a:off x="2889475" y="808209"/>
          <a:ext cx="936961" cy="758984"/>
        </p:xfrm>
        <a:graphic>
          <a:graphicData uri="http://schemas.openxmlformats.org/presentationml/2006/ole">
            <mc:AlternateContent xmlns:mc="http://schemas.openxmlformats.org/markup-compatibility/2006">
              <mc:Choice xmlns:v="urn:schemas-microsoft-com:vml" Requires="v">
                <p:oleObj name="Equation" r:id="rId4" imgW="533169" imgH="431613" progId="Equation.3">
                  <p:embed/>
                </p:oleObj>
              </mc:Choice>
              <mc:Fallback>
                <p:oleObj name="Equation" r:id="rId4" imgW="533169" imgH="431613" progId="Equation.3">
                  <p:embed/>
                  <p:pic>
                    <p:nvPicPr>
                      <p:cNvPr id="39943"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9475" y="808209"/>
                        <a:ext cx="936961" cy="758984"/>
                      </a:xfrm>
                      <a:prstGeom prst="rect">
                        <a:avLst/>
                      </a:prstGeom>
                      <a:noFill/>
                      <a:ln>
                        <a:noFill/>
                      </a:ln>
                      <a:effectLst/>
                    </p:spPr>
                  </p:pic>
                </p:oleObj>
              </mc:Fallback>
            </mc:AlternateContent>
          </a:graphicData>
        </a:graphic>
      </p:graphicFrame>
      <p:graphicFrame>
        <p:nvGraphicFramePr>
          <p:cNvPr id="13" name="Object 13">
            <a:extLst>
              <a:ext uri="{FF2B5EF4-FFF2-40B4-BE49-F238E27FC236}">
                <a16:creationId xmlns:a16="http://schemas.microsoft.com/office/drawing/2014/main" id="{F26C7F05-D6DF-47D9-85D5-F596EFCFF9E2}"/>
              </a:ext>
            </a:extLst>
          </p:cNvPr>
          <p:cNvGraphicFramePr>
            <a:graphicFrameLocks noChangeAspect="1"/>
          </p:cNvGraphicFramePr>
          <p:nvPr>
            <p:extLst>
              <p:ext uri="{D42A27DB-BD31-4B8C-83A1-F6EECF244321}">
                <p14:modId xmlns:p14="http://schemas.microsoft.com/office/powerpoint/2010/main" val="836198524"/>
              </p:ext>
            </p:extLst>
          </p:nvPr>
        </p:nvGraphicFramePr>
        <p:xfrm>
          <a:off x="4460010" y="807441"/>
          <a:ext cx="962055" cy="696939"/>
        </p:xfrm>
        <a:graphic>
          <a:graphicData uri="http://schemas.openxmlformats.org/presentationml/2006/ole">
            <mc:AlternateContent xmlns:mc="http://schemas.openxmlformats.org/markup-compatibility/2006">
              <mc:Choice xmlns:v="urn:schemas-microsoft-com:vml" Requires="v">
                <p:oleObj name="Equation" r:id="rId6" imgW="583947" imgH="431613" progId="Equation.3">
                  <p:embed/>
                </p:oleObj>
              </mc:Choice>
              <mc:Fallback>
                <p:oleObj name="Equation" r:id="rId6" imgW="583947" imgH="431613" progId="Equation.3">
                  <p:embed/>
                  <p:pic>
                    <p:nvPicPr>
                      <p:cNvPr id="3994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0010" y="807441"/>
                        <a:ext cx="962055" cy="696939"/>
                      </a:xfrm>
                      <a:prstGeom prst="rect">
                        <a:avLst/>
                      </a:prstGeom>
                      <a:noFill/>
                      <a:ln>
                        <a:noFill/>
                      </a:ln>
                      <a:effectLst/>
                    </p:spPr>
                  </p:pic>
                </p:oleObj>
              </mc:Fallback>
            </mc:AlternateContent>
          </a:graphicData>
        </a:graphic>
      </p:graphicFrame>
      <p:sp>
        <p:nvSpPr>
          <p:cNvPr id="15" name="Rectangle 3">
            <a:extLst>
              <a:ext uri="{FF2B5EF4-FFF2-40B4-BE49-F238E27FC236}">
                <a16:creationId xmlns:a16="http://schemas.microsoft.com/office/drawing/2014/main" id="{951727DE-E68C-4FF6-A236-A0D3F7A97F84}"/>
              </a:ext>
            </a:extLst>
          </p:cNvPr>
          <p:cNvSpPr txBox="1">
            <a:spLocks noRot="1" noChangeArrowheads="1"/>
          </p:cNvSpPr>
          <p:nvPr/>
        </p:nvSpPr>
        <p:spPr>
          <a:xfrm>
            <a:off x="609399" y="1995211"/>
            <a:ext cx="8083550" cy="27976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58267E"/>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该公式说明：</a:t>
            </a:r>
            <a:endParaRPr lang="en-US" altLang="zh-CN" sz="2000" b="1" dirty="0">
              <a:latin typeface="微软雅黑" panose="020B0503020204020204" pitchFamily="34" charset="-122"/>
              <a:ea typeface="微软雅黑" panose="020B0503020204020204" pitchFamily="34" charset="-122"/>
            </a:endParaRPr>
          </a:p>
          <a:p>
            <a:pPr>
              <a:buClr>
                <a:srgbClr val="58267E"/>
              </a:buCl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）生产</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篇论文的作者的比例为</a:t>
            </a:r>
            <a:r>
              <a:rPr lang="en-US" altLang="zh-CN" sz="1800" dirty="0">
                <a:latin typeface="微软雅黑" panose="020B0503020204020204" pitchFamily="34" charset="-122"/>
                <a:ea typeface="微软雅黑" panose="020B0503020204020204" pitchFamily="34" charset="-122"/>
              </a:rPr>
              <a:t>60%</a:t>
            </a:r>
            <a:r>
              <a:rPr lang="zh-CN" altLang="en-US" sz="1800" dirty="0">
                <a:latin typeface="微软雅黑" panose="020B0503020204020204" pitchFamily="34" charset="-122"/>
                <a:ea typeface="微软雅黑" panose="020B0503020204020204" pitchFamily="34" charset="-122"/>
              </a:rPr>
              <a:t>。</a:t>
            </a:r>
          </a:p>
          <a:p>
            <a:pPr>
              <a:buClr>
                <a:srgbClr val="58267E"/>
              </a:buCl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）生产</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篇论文的作者是生产</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篇论文作者数的</a:t>
            </a:r>
            <a:r>
              <a:rPr lang="en-US" altLang="zh-CN" sz="1800" dirty="0">
                <a:latin typeface="微软雅黑" panose="020B0503020204020204" pitchFamily="34" charset="-122"/>
                <a:ea typeface="微软雅黑" panose="020B0503020204020204" pitchFamily="34" charset="-122"/>
              </a:rPr>
              <a:t>1/2</a:t>
            </a:r>
            <a:r>
              <a:rPr lang="en-US" altLang="zh-CN" sz="1800" baseline="300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，即</a:t>
            </a:r>
            <a:r>
              <a:rPr lang="en-US" altLang="zh-CN" sz="1800" dirty="0">
                <a:latin typeface="微软雅黑" panose="020B0503020204020204" pitchFamily="34" charset="-122"/>
                <a:ea typeface="微软雅黑" panose="020B0503020204020204" pitchFamily="34" charset="-122"/>
              </a:rPr>
              <a:t>1/4</a:t>
            </a:r>
            <a:r>
              <a:rPr lang="en-US"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60%=15%</a:t>
            </a:r>
            <a:r>
              <a:rPr lang="zh-CN" altLang="en-US" sz="1800" dirty="0">
                <a:latin typeface="微软雅黑" panose="020B0503020204020204" pitchFamily="34" charset="-122"/>
                <a:ea typeface="微软雅黑" panose="020B0503020204020204" pitchFamily="34" charset="-122"/>
              </a:rPr>
              <a:t> 。</a:t>
            </a:r>
          </a:p>
          <a:p>
            <a:pPr>
              <a:buClr>
                <a:srgbClr val="58267E"/>
              </a:buCl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）生产</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篇论文的作者是生产</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篇论文作者数的</a:t>
            </a:r>
            <a:r>
              <a:rPr lang="en-US" altLang="zh-CN" sz="1800" dirty="0">
                <a:latin typeface="微软雅黑" panose="020B0503020204020204" pitchFamily="34" charset="-122"/>
                <a:ea typeface="微软雅黑" panose="020B0503020204020204" pitchFamily="34" charset="-122"/>
              </a:rPr>
              <a:t>1/3</a:t>
            </a:r>
            <a:r>
              <a:rPr lang="en-US" altLang="zh-CN" sz="1800" baseline="300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，即</a:t>
            </a:r>
            <a:r>
              <a:rPr lang="en-US" altLang="zh-CN" sz="1800" dirty="0">
                <a:latin typeface="微软雅黑" panose="020B0503020204020204" pitchFamily="34" charset="-122"/>
                <a:ea typeface="微软雅黑" panose="020B0503020204020204" pitchFamily="34" charset="-122"/>
              </a:rPr>
              <a:t>1/9</a:t>
            </a:r>
            <a:r>
              <a:rPr lang="en-US"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60%=7%</a:t>
            </a:r>
            <a:r>
              <a:rPr lang="zh-CN" altLang="en-US"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pPr>
              <a:buClr>
                <a:srgbClr val="58267E"/>
              </a:buClr>
              <a:buFont typeface="Wingdings" panose="05000000000000000000" pitchFamily="2" charset="2"/>
              <a:buChar char="Ø"/>
            </a:pPr>
            <a:endParaRPr lang="zh-CN" altLang="en-US" sz="2000" b="1" dirty="0">
              <a:latin typeface="微软雅黑" panose="020B0503020204020204" pitchFamily="34" charset="-122"/>
              <a:ea typeface="微软雅黑" panose="020B0503020204020204" pitchFamily="34" charset="-122"/>
            </a:endParaRPr>
          </a:p>
          <a:p>
            <a:pPr>
              <a:buClr>
                <a:srgbClr val="58267E"/>
              </a:buClr>
              <a:buFont typeface="Wingdings" panose="05000000000000000000" pitchFamily="2" charset="2"/>
              <a:buChar char="l"/>
            </a:pPr>
            <a:r>
              <a:rPr lang="zh-CN" altLang="en-US" sz="2000" b="1" dirty="0">
                <a:solidFill>
                  <a:srgbClr val="58267E"/>
                </a:solidFill>
                <a:latin typeface="微软雅黑" panose="020B0503020204020204" pitchFamily="34" charset="-122"/>
                <a:ea typeface="微软雅黑" panose="020B0503020204020204" pitchFamily="34" charset="-122"/>
              </a:rPr>
              <a:t>局限性：</a:t>
            </a:r>
            <a:r>
              <a:rPr lang="zh-CN" altLang="en-US" sz="2000" dirty="0">
                <a:latin typeface="微软雅黑" panose="020B0503020204020204" pitchFamily="34" charset="-122"/>
                <a:ea typeface="微软雅黑" panose="020B0503020204020204" pitchFamily="34" charset="-122"/>
              </a:rPr>
              <a:t>洛特卡定律是对信息生产的一般理论估计，而不是一个精确的统计分布。</a:t>
            </a:r>
          </a:p>
        </p:txBody>
      </p:sp>
    </p:spTree>
    <p:extLst>
      <p:ext uri="{BB962C8B-B14F-4D97-AF65-F5344CB8AC3E}">
        <p14:creationId xmlns:p14="http://schemas.microsoft.com/office/powerpoint/2010/main" val="2996690017"/>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48</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9" name="矩形 8"/>
          <p:cNvSpPr/>
          <p:nvPr/>
        </p:nvSpPr>
        <p:spPr>
          <a:xfrm>
            <a:off x="561340" y="1002030"/>
            <a:ext cx="7579360" cy="3806825"/>
          </a:xfrm>
          <a:prstGeom prst="rect">
            <a:avLst/>
          </a:prstGeom>
        </p:spPr>
        <p:txBody>
          <a:bodyPr wrap="square" lIns="68579" tIns="34289" rIns="68579" bIns="34289">
            <a:spAutoFit/>
          </a:bodyPr>
          <a:lstStyle/>
          <a:p>
            <a:pPr marL="285750" lvl="0" indent="-285750" defTabSz="685800">
              <a:lnSpc>
                <a:spcPct val="150000"/>
              </a:lnSpc>
              <a:buFont typeface="Wingdings" panose="05000000000000000000" charset="0"/>
              <a:buChar char="l"/>
              <a:defRPr/>
            </a:pPr>
            <a:r>
              <a:rPr sz="1800" b="1" dirty="0"/>
              <a:t>广义洛特卡定律</a:t>
            </a:r>
          </a:p>
          <a:p>
            <a:pPr marL="742950" lvl="1" indent="-285750" defTabSz="685800">
              <a:lnSpc>
                <a:spcPct val="150000"/>
              </a:lnSpc>
              <a:buFont typeface="Wingdings" panose="05000000000000000000" charset="0"/>
              <a:buChar char="Ø"/>
              <a:defRPr/>
            </a:pPr>
            <a:r>
              <a:rPr sz="1800" dirty="0"/>
              <a:t>由M.L帕欧提出</a:t>
            </a:r>
          </a:p>
          <a:p>
            <a:pPr marL="742950" lvl="1" indent="-285750" defTabSz="685800">
              <a:lnSpc>
                <a:spcPct val="150000"/>
              </a:lnSpc>
              <a:buFont typeface="Wingdings" panose="05000000000000000000" charset="0"/>
              <a:buChar char="Ø"/>
              <a:defRPr/>
            </a:pPr>
            <a:r>
              <a:rPr sz="1800" dirty="0"/>
              <a:t>对涉及各领域的48组数据的研究，得出n属于（1.2,3.5）的结论</a:t>
            </a:r>
          </a:p>
          <a:p>
            <a:pPr marL="285750" lvl="0" indent="-285750" defTabSz="685800">
              <a:lnSpc>
                <a:spcPct val="150000"/>
              </a:lnSpc>
              <a:buFont typeface="Wingdings" panose="05000000000000000000" charset="0"/>
              <a:buChar char="l"/>
              <a:defRPr/>
            </a:pPr>
            <a:r>
              <a:rPr sz="1800" b="1" dirty="0"/>
              <a:t>洛特卡定律的倒幂形式：</a:t>
            </a:r>
          </a:p>
          <a:p>
            <a:pPr lvl="0" indent="0" algn="ctr" defTabSz="685800">
              <a:lnSpc>
                <a:spcPct val="150000"/>
              </a:lnSpc>
              <a:buFont typeface="Wingdings" panose="05000000000000000000" charset="0"/>
              <a:buNone/>
              <a:defRPr/>
            </a:pPr>
            <a:r>
              <a:rPr sz="1800" b="1" dirty="0"/>
              <a:t>f(x)=C/x</a:t>
            </a:r>
            <a:r>
              <a:rPr sz="1800" b="1" baseline="30000" dirty="0"/>
              <a:t>n</a:t>
            </a:r>
            <a:endParaRPr sz="1800" b="1" dirty="0"/>
          </a:p>
          <a:p>
            <a:pPr lvl="0" indent="0" algn="l" defTabSz="685800">
              <a:lnSpc>
                <a:spcPct val="150000"/>
              </a:lnSpc>
              <a:buFont typeface="Wingdings" panose="05000000000000000000" charset="0"/>
              <a:buNone/>
              <a:defRPr/>
            </a:pPr>
            <a:r>
              <a:rPr sz="1800" dirty="0"/>
              <a:t>       表达式中：</a:t>
            </a:r>
          </a:p>
          <a:p>
            <a:pPr lvl="0" indent="0" algn="l" defTabSz="685800">
              <a:lnSpc>
                <a:spcPct val="100000"/>
              </a:lnSpc>
              <a:buFont typeface="Wingdings" panose="05000000000000000000" charset="0"/>
              <a:buNone/>
              <a:defRPr/>
            </a:pPr>
            <a:r>
              <a:rPr sz="1800" dirty="0"/>
              <a:t>                          x——论文量</a:t>
            </a:r>
          </a:p>
          <a:p>
            <a:pPr lvl="0" indent="0" algn="l" defTabSz="685800">
              <a:lnSpc>
                <a:spcPct val="100000"/>
              </a:lnSpc>
              <a:buFont typeface="Wingdings" panose="05000000000000000000" charset="0"/>
              <a:buNone/>
              <a:defRPr/>
            </a:pPr>
            <a:r>
              <a:rPr sz="1800" dirty="0"/>
              <a:t>                          f(x)——写x篇论文的作者占作者总数的比例</a:t>
            </a:r>
          </a:p>
          <a:p>
            <a:pPr lvl="0" indent="0" algn="l" defTabSz="685800">
              <a:lnSpc>
                <a:spcPct val="100000"/>
              </a:lnSpc>
              <a:buFont typeface="Wingdings" panose="05000000000000000000" charset="0"/>
              <a:buNone/>
              <a:defRPr/>
            </a:pPr>
            <a:r>
              <a:rPr sz="1800" dirty="0"/>
              <a:t>                          C，n——参数</a:t>
            </a:r>
            <a:endParaRPr lang="zh-CN" sz="1800" dirty="0"/>
          </a:p>
          <a:p>
            <a:pPr marL="285750" lvl="0" indent="-285750" defTabSz="685800">
              <a:lnSpc>
                <a:spcPct val="150000"/>
              </a:lnSpc>
              <a:buFont typeface="Wingdings" panose="05000000000000000000" charset="0"/>
              <a:buChar char="l"/>
              <a:defRPr/>
            </a:pPr>
            <a:endParaRPr lang="zh-CN" sz="1800" b="1" dirty="0"/>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8" name="矩形 7">
            <a:extLst>
              <a:ext uri="{FF2B5EF4-FFF2-40B4-BE49-F238E27FC236}">
                <a16:creationId xmlns:a16="http://schemas.microsoft.com/office/drawing/2014/main" id="{1A7AC2DF-A98D-4001-8262-3C530860C364}"/>
              </a:ext>
            </a:extLst>
          </p:cNvPr>
          <p:cNvSpPr/>
          <p:nvPr/>
        </p:nvSpPr>
        <p:spPr>
          <a:xfrm>
            <a:off x="858308" y="275111"/>
            <a:ext cx="1493035"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洛特卡定律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9181145"/>
      </p:ext>
    </p:extLst>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49</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9" name="矩形 8"/>
          <p:cNvSpPr/>
          <p:nvPr/>
        </p:nvSpPr>
        <p:spPr>
          <a:xfrm>
            <a:off x="561340" y="858520"/>
            <a:ext cx="7579360" cy="4222115"/>
          </a:xfrm>
          <a:prstGeom prst="rect">
            <a:avLst/>
          </a:prstGeom>
        </p:spPr>
        <p:txBody>
          <a:bodyPr wrap="square" lIns="68579" tIns="34289" rIns="68579" bIns="34289">
            <a:spAutoFit/>
          </a:bodyPr>
          <a:lstStyle/>
          <a:p>
            <a:pPr marL="285750" lvl="0" indent="-285750" defTabSz="685800">
              <a:lnSpc>
                <a:spcPct val="150000"/>
              </a:lnSpc>
              <a:buFont typeface="Wingdings" panose="05000000000000000000" charset="0"/>
              <a:buChar char="l"/>
              <a:defRPr/>
            </a:pPr>
            <a:r>
              <a:rPr sz="1800" b="1" dirty="0" err="1">
                <a:latin typeface="微软雅黑" panose="020B0503020204020204" pitchFamily="34" charset="-122"/>
                <a:ea typeface="微软雅黑" panose="020B0503020204020204" pitchFamily="34" charset="-122"/>
              </a:rPr>
              <a:t>洛特卡</a:t>
            </a:r>
            <a:r>
              <a:rPr lang="zh-CN" altLang="en-US" sz="1800" b="1" dirty="0">
                <a:latin typeface="微软雅黑" panose="020B0503020204020204" pitchFamily="34" charset="-122"/>
                <a:ea typeface="微软雅黑" panose="020B0503020204020204" pitchFamily="34" charset="-122"/>
              </a:rPr>
              <a:t>定律</a:t>
            </a:r>
            <a:r>
              <a:rPr sz="1800" b="1" dirty="0" err="1">
                <a:latin typeface="微软雅黑" panose="020B0503020204020204" pitchFamily="34" charset="-122"/>
                <a:ea typeface="微软雅黑" panose="020B0503020204020204" pitchFamily="34" charset="-122"/>
              </a:rPr>
              <a:t>的适用性</a:t>
            </a:r>
            <a:endParaRPr sz="1800" b="1" dirty="0">
              <a:latin typeface="微软雅黑" panose="020B0503020204020204" pitchFamily="34" charset="-122"/>
              <a:ea typeface="微软雅黑" panose="020B0503020204020204" pitchFamily="34" charset="-122"/>
            </a:endParaRPr>
          </a:p>
          <a:p>
            <a:pPr marL="742950" lvl="1" indent="-285750" defTabSz="685800">
              <a:lnSpc>
                <a:spcPct val="150000"/>
              </a:lnSpc>
              <a:buFont typeface="Wingdings" panose="05000000000000000000" charset="0"/>
              <a:buChar char="Ø"/>
              <a:defRPr/>
            </a:pPr>
            <a:r>
              <a:rPr sz="1800" dirty="0"/>
              <a:t>科学研究越来越复杂化、交叉化、高深化，科研合作现象显著</a:t>
            </a:r>
          </a:p>
          <a:p>
            <a:pPr marL="742950" lvl="1" indent="-285750" defTabSz="685800">
              <a:lnSpc>
                <a:spcPct val="150000"/>
              </a:lnSpc>
              <a:buFont typeface="Wingdings" panose="05000000000000000000" charset="0"/>
              <a:buChar char="Ø"/>
              <a:defRPr/>
            </a:pPr>
            <a:r>
              <a:rPr sz="1800" dirty="0" err="1"/>
              <a:t>洛特卡</a:t>
            </a:r>
            <a:r>
              <a:rPr lang="zh-CN" altLang="en-US" sz="1800" dirty="0"/>
              <a:t>定律</a:t>
            </a:r>
            <a:r>
              <a:rPr sz="1800" dirty="0" err="1"/>
              <a:t>适用于文献多为单独杜撰的作者</a:t>
            </a:r>
            <a:endParaRPr sz="1800" dirty="0"/>
          </a:p>
          <a:p>
            <a:pPr marL="285750" lvl="0" indent="-285750" defTabSz="685800">
              <a:lnSpc>
                <a:spcPct val="150000"/>
              </a:lnSpc>
              <a:buFont typeface="Wingdings" panose="05000000000000000000" charset="0"/>
              <a:buChar char="l"/>
              <a:defRPr/>
            </a:pPr>
            <a:r>
              <a:rPr sz="1800" b="1" dirty="0"/>
              <a:t>普莱斯发现论文数量与每篇论文的平均作者数之间存在着显著的关系</a:t>
            </a:r>
          </a:p>
          <a:p>
            <a:pPr marL="285750" lvl="0" indent="-285750" defTabSz="685800">
              <a:lnSpc>
                <a:spcPct val="150000"/>
              </a:lnSpc>
              <a:buFont typeface="Wingdings" panose="05000000000000000000" charset="0"/>
              <a:buChar char="l"/>
              <a:defRPr/>
            </a:pPr>
            <a:r>
              <a:rPr sz="1800" b="1" dirty="0"/>
              <a:t>普莱斯得到方程如下：</a:t>
            </a:r>
          </a:p>
          <a:p>
            <a:pPr lvl="0" indent="0" algn="ctr" defTabSz="685800">
              <a:lnSpc>
                <a:spcPct val="150000"/>
              </a:lnSpc>
              <a:buFont typeface="Wingdings" panose="05000000000000000000" charset="0"/>
              <a:buNone/>
              <a:defRPr/>
            </a:pPr>
            <a:r>
              <a:rPr lang="en-US" sz="1800" b="1" dirty="0"/>
              <a:t>f(x)</a:t>
            </a:r>
            <a:r>
              <a:rPr sz="1800" b="1" dirty="0"/>
              <a:t>=C/x</a:t>
            </a:r>
            <a:r>
              <a:rPr sz="1800" b="1" baseline="30000" dirty="0"/>
              <a:t>n</a:t>
            </a:r>
            <a:endParaRPr sz="1800" b="1" dirty="0"/>
          </a:p>
          <a:p>
            <a:pPr lvl="0" indent="0" algn="l" defTabSz="685800">
              <a:lnSpc>
                <a:spcPct val="150000"/>
              </a:lnSpc>
              <a:buFont typeface="Wingdings" panose="05000000000000000000" charset="0"/>
              <a:buNone/>
              <a:defRPr/>
            </a:pPr>
            <a:r>
              <a:rPr sz="1800" dirty="0"/>
              <a:t>       表达式中：</a:t>
            </a:r>
          </a:p>
          <a:p>
            <a:pPr lvl="0" indent="0" algn="l" defTabSz="685800">
              <a:lnSpc>
                <a:spcPct val="100000"/>
              </a:lnSpc>
              <a:buFont typeface="Wingdings" panose="05000000000000000000" charset="0"/>
              <a:buNone/>
              <a:defRPr/>
            </a:pPr>
            <a:r>
              <a:rPr sz="1800" dirty="0"/>
              <a:t>                          x——作者的平均合作论文数</a:t>
            </a:r>
          </a:p>
          <a:p>
            <a:pPr lvl="0" indent="0" algn="l" defTabSz="685800">
              <a:lnSpc>
                <a:spcPct val="100000"/>
              </a:lnSpc>
              <a:buFont typeface="Wingdings" panose="05000000000000000000" charset="0"/>
              <a:buNone/>
              <a:defRPr/>
            </a:pPr>
            <a:r>
              <a:rPr sz="1800" dirty="0"/>
              <a:t>                          f(x)——写x篇论文的作者占作者总数的比例</a:t>
            </a:r>
          </a:p>
          <a:p>
            <a:pPr lvl="0" indent="0" algn="l" defTabSz="685800">
              <a:lnSpc>
                <a:spcPct val="100000"/>
              </a:lnSpc>
              <a:buFont typeface="Wingdings" panose="05000000000000000000" charset="0"/>
              <a:buNone/>
              <a:defRPr/>
            </a:pPr>
            <a:r>
              <a:rPr sz="1800" dirty="0"/>
              <a:t>                          C，n——参数</a:t>
            </a:r>
            <a:endParaRPr lang="zh-CN" sz="1800" dirty="0"/>
          </a:p>
          <a:p>
            <a:pPr marL="285750" lvl="0" indent="-285750" defTabSz="685800">
              <a:lnSpc>
                <a:spcPct val="150000"/>
              </a:lnSpc>
              <a:buFont typeface="Wingdings" panose="05000000000000000000" charset="0"/>
              <a:buChar char="l"/>
              <a:defRPr/>
            </a:pPr>
            <a:endParaRPr lang="zh-CN" sz="1800" b="1" dirty="0"/>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8" name="矩形 7">
            <a:extLst>
              <a:ext uri="{FF2B5EF4-FFF2-40B4-BE49-F238E27FC236}">
                <a16:creationId xmlns:a16="http://schemas.microsoft.com/office/drawing/2014/main" id="{85DFBE95-4873-47C0-990C-3FE485FA39B3}"/>
              </a:ext>
            </a:extLst>
          </p:cNvPr>
          <p:cNvSpPr/>
          <p:nvPr/>
        </p:nvSpPr>
        <p:spPr>
          <a:xfrm>
            <a:off x="858308" y="275111"/>
            <a:ext cx="1493035"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洛特卡定律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56441249"/>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5</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13" name="矩形 12"/>
          <p:cNvSpPr/>
          <p:nvPr/>
        </p:nvSpPr>
        <p:spPr>
          <a:xfrm>
            <a:off x="858308" y="275111"/>
            <a:ext cx="2279650" cy="389890"/>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什么是马太效应？</a:t>
            </a:r>
          </a:p>
        </p:txBody>
      </p:sp>
      <p:sp>
        <p:nvSpPr>
          <p:cNvPr id="9" name="矩形 8"/>
          <p:cNvSpPr/>
          <p:nvPr/>
        </p:nvSpPr>
        <p:spPr>
          <a:xfrm>
            <a:off x="529922" y="858635"/>
            <a:ext cx="7579360" cy="1591780"/>
          </a:xfrm>
          <a:prstGeom prst="rect">
            <a:avLst/>
          </a:prstGeom>
        </p:spPr>
        <p:txBody>
          <a:bodyPr wrap="square" lIns="68579" tIns="34289" rIns="68579" bIns="34289">
            <a:spAutoFit/>
          </a:bodyPr>
          <a:lstStyle/>
          <a:p>
            <a:pPr marL="285750" indent="-285750" defTabSz="685800">
              <a:lnSpc>
                <a:spcPct val="150000"/>
              </a:lnSpc>
              <a:buFont typeface="Wingdings" panose="05000000000000000000" charset="0"/>
              <a:buChar char="l"/>
              <a:defRPr/>
            </a:pPr>
            <a:r>
              <a:rPr lang="en-US" altLang="zh-CN" sz="1800" b="1" dirty="0">
                <a:latin typeface="微软雅黑" panose="020B0503020204020204" pitchFamily="34" charset="-122"/>
                <a:ea typeface="微软雅黑" panose="020B0503020204020204" pitchFamily="34" charset="-122"/>
              </a:rPr>
              <a:t>科学中的马太效应</a:t>
            </a:r>
          </a:p>
          <a:p>
            <a:pPr marL="742950" lvl="1" indent="-285750" defTabSz="685800">
              <a:lnSpc>
                <a:spcPct val="150000"/>
              </a:lnSpc>
              <a:buFont typeface="Wingdings" panose="05000000000000000000" charset="0"/>
              <a:buChar char="Ø"/>
              <a:defRPr/>
            </a:pPr>
            <a:r>
              <a:rPr lang="en-US" altLang="zh-CN" sz="1600" dirty="0">
                <a:latin typeface="微软雅黑" panose="020B0503020204020204" pitchFamily="34" charset="-122"/>
                <a:ea typeface="微软雅黑" panose="020B0503020204020204" pitchFamily="34" charset="-122"/>
              </a:rPr>
              <a:t>著名的科学家获得与科学贡献不相称的太多荣誉</a:t>
            </a:r>
          </a:p>
          <a:p>
            <a:pPr marL="742950" lvl="1" indent="-285750" defTabSz="685800">
              <a:lnSpc>
                <a:spcPct val="150000"/>
              </a:lnSpc>
              <a:buFont typeface="Wingdings" panose="05000000000000000000" charset="0"/>
              <a:buChar char="Ø"/>
              <a:defRPr/>
            </a:pPr>
            <a:r>
              <a:rPr lang="en-US" altLang="zh-CN" sz="1600" dirty="0">
                <a:latin typeface="微软雅黑" panose="020B0503020204020204" pitchFamily="34" charset="-122"/>
                <a:ea typeface="微软雅黑" panose="020B0503020204020204" pitchFamily="34" charset="-122"/>
              </a:rPr>
              <a:t>相对不知名的科学家获得与其贡献相比相对较少的荣誉</a:t>
            </a:r>
          </a:p>
          <a:p>
            <a:pPr marL="285750" lvl="0" indent="-285750" defTabSz="685800">
              <a:lnSpc>
                <a:spcPct val="150000"/>
              </a:lnSpc>
              <a:buFont typeface="Wingdings" panose="05000000000000000000" charset="0"/>
              <a:buChar char="l"/>
              <a:defRPr/>
            </a:pPr>
            <a:endParaRPr lang="en-US" altLang="zh-CN" sz="1800" b="1" dirty="0">
              <a:latin typeface="微软雅黑 Light" panose="020B0502040204020203" pitchFamily="34" charset="-122"/>
              <a:ea typeface="微软雅黑 Light" panose="020B0502040204020203" pitchFamily="34" charset="-122"/>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8" name="矩形 7">
            <a:extLst>
              <a:ext uri="{FF2B5EF4-FFF2-40B4-BE49-F238E27FC236}">
                <a16:creationId xmlns:a16="http://schemas.microsoft.com/office/drawing/2014/main" id="{82ED4B91-7FFB-4F57-8764-A0EC62E390E7}"/>
              </a:ext>
            </a:extLst>
          </p:cNvPr>
          <p:cNvSpPr/>
          <p:nvPr/>
        </p:nvSpPr>
        <p:spPr>
          <a:xfrm>
            <a:off x="545531" y="2206524"/>
            <a:ext cx="7579360" cy="437234"/>
          </a:xfrm>
          <a:prstGeom prst="rect">
            <a:avLst/>
          </a:prstGeom>
        </p:spPr>
        <p:txBody>
          <a:bodyPr wrap="square" lIns="68579" tIns="34289" rIns="68579" bIns="34289">
            <a:spAutoFit/>
          </a:bodyPr>
          <a:lstStyle/>
          <a:p>
            <a:pPr marL="285750" indent="-285750" defTabSz="685800">
              <a:lnSpc>
                <a:spcPct val="150000"/>
              </a:lnSpc>
              <a:buFont typeface="Wingdings" panose="05000000000000000000" charset="0"/>
              <a:buChar char="l"/>
              <a:defRPr/>
            </a:pPr>
            <a:r>
              <a:rPr lang="zh-CN" altLang="en-US" sz="1800" b="1" dirty="0">
                <a:latin typeface="微软雅黑" panose="020B0503020204020204" pitchFamily="34" charset="-122"/>
                <a:ea typeface="微软雅黑" panose="020B0503020204020204" pitchFamily="34" charset="-122"/>
              </a:rPr>
              <a:t>信息产生和分布中的马太效应</a:t>
            </a:r>
            <a:r>
              <a:rPr lang="en-US" altLang="zh-CN" sz="1800" b="1" dirty="0">
                <a:latin typeface="微软雅黑 Light" panose="020B0502040204020203" pitchFamily="34" charset="-122"/>
                <a:ea typeface="微软雅黑 Light" panose="020B0502040204020203" pitchFamily="34" charset="-122"/>
              </a:rPr>
              <a:t>    </a:t>
            </a:r>
          </a:p>
        </p:txBody>
      </p:sp>
      <p:sp>
        <p:nvSpPr>
          <p:cNvPr id="10" name="矩形 9">
            <a:extLst>
              <a:ext uri="{FF2B5EF4-FFF2-40B4-BE49-F238E27FC236}">
                <a16:creationId xmlns:a16="http://schemas.microsoft.com/office/drawing/2014/main" id="{3A6766AD-C453-4F51-8A9F-690A984E4086}"/>
              </a:ext>
            </a:extLst>
          </p:cNvPr>
          <p:cNvSpPr/>
          <p:nvPr/>
        </p:nvSpPr>
        <p:spPr>
          <a:xfrm>
            <a:off x="1043608" y="2621735"/>
            <a:ext cx="4572000" cy="1908215"/>
          </a:xfrm>
          <a:prstGeom prst="rect">
            <a:avLst/>
          </a:prstGeom>
        </p:spPr>
        <p:txBody>
          <a:bodyPr>
            <a:spAutoFit/>
          </a:bodyPr>
          <a:lstStyle/>
          <a:p>
            <a:pPr>
              <a:lnSpc>
                <a:spcPct val="150000"/>
              </a:lnSpc>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rPr>
              <a:t>核心趋势</a:t>
            </a:r>
            <a:endParaRPr lang="en-US" altLang="zh-CN" sz="1600" dirty="0">
              <a:latin typeface="微软雅黑" panose="020B0503020204020204" pitchFamily="34" charset="-122"/>
              <a:ea typeface="微软雅黑" panose="020B0503020204020204" pitchFamily="34" charset="-122"/>
            </a:endParaRPr>
          </a:p>
          <a:p>
            <a:pPr lvl="1">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高产作者群体的形成</a:t>
            </a:r>
            <a:endParaRPr lang="en-US" altLang="zh-CN" sz="1400" dirty="0">
              <a:latin typeface="微软雅黑" panose="020B0503020204020204" pitchFamily="34" charset="-122"/>
              <a:ea typeface="微软雅黑" panose="020B0503020204020204" pitchFamily="34" charset="-122"/>
            </a:endParaRPr>
          </a:p>
          <a:p>
            <a:pPr lvl="1">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期刊信息密度增大</a:t>
            </a:r>
            <a:endParaRPr lang="en-US" altLang="zh-CN" sz="1400" dirty="0">
              <a:latin typeface="微软雅黑" panose="020B0503020204020204" pitchFamily="34" charset="-122"/>
              <a:ea typeface="微软雅黑" panose="020B0503020204020204" pitchFamily="34" charset="-122"/>
            </a:endParaRPr>
          </a:p>
          <a:p>
            <a:pPr lvl="1">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高频词汇的确立</a:t>
            </a:r>
            <a:endParaRPr lang="en-US" altLang="zh-CN" sz="1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rPr>
              <a:t>集中取向</a:t>
            </a:r>
            <a:endParaRPr lang="en-US" altLang="zh-CN" sz="1600" dirty="0">
              <a:latin typeface="微软雅黑" panose="020B0503020204020204" pitchFamily="34" charset="-122"/>
              <a:ea typeface="微软雅黑" panose="020B0503020204020204" pitchFamily="34" charset="-122"/>
            </a:endParaRPr>
          </a:p>
          <a:p>
            <a:pPr lvl="1">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一篇论文多次被引</a:t>
            </a:r>
            <a:endParaRPr lang="en-US" altLang="zh-CN" sz="1400" dirty="0">
              <a:latin typeface="微软雅黑" panose="020B0503020204020204" pitchFamily="34" charset="-122"/>
              <a:ea typeface="微软雅黑" panose="020B0503020204020204" pitchFamily="34" charset="-122"/>
            </a:endParaRPr>
          </a:p>
          <a:p>
            <a:pPr lvl="1">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一个网站被众多用户点击</a:t>
            </a:r>
          </a:p>
        </p:txBody>
      </p:sp>
    </p:spTree>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50</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749723" y="311306"/>
            <a:ext cx="2279650" cy="389890"/>
          </a:xfrm>
          <a:prstGeom prst="rect">
            <a:avLst/>
          </a:prstGeom>
        </p:spPr>
        <p:txBody>
          <a:bodyPr wrap="none" lIns="68579" tIns="34289" rIns="68579" bIns="34289">
            <a:spAutoFit/>
          </a:bodyPr>
          <a:lstStyle/>
          <a:p>
            <a:pPr algn="l" defTabSz="685800">
              <a:defRPr/>
            </a:pPr>
            <a:r>
              <a:rPr sz="2100" b="1" dirty="0">
                <a:solidFill>
                  <a:prstClr val="black"/>
                </a:solidFill>
                <a:latin typeface="黑体" panose="02010609060101010101" pitchFamily="49" charset="-122"/>
                <a:ea typeface="黑体" panose="02010609060101010101" pitchFamily="49" charset="-122"/>
                <a:sym typeface="+mn-ea"/>
              </a:rPr>
              <a:t>洛特卡定律</a:t>
            </a:r>
            <a:r>
              <a:rPr lang="zh-CN" sz="2100" b="1" dirty="0">
                <a:solidFill>
                  <a:prstClr val="black"/>
                </a:solidFill>
                <a:latin typeface="黑体" panose="02010609060101010101" pitchFamily="49" charset="-122"/>
                <a:ea typeface="黑体" panose="02010609060101010101" pitchFamily="49" charset="-122"/>
                <a:sym typeface="+mn-ea"/>
              </a:rPr>
              <a:t>的应用</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8" name="六边形 7">
            <a:extLst>
              <a:ext uri="{FF2B5EF4-FFF2-40B4-BE49-F238E27FC236}">
                <a16:creationId xmlns:a16="http://schemas.microsoft.com/office/drawing/2014/main" id="{46DA9652-0EC6-4723-AF92-1DD31D728FD8}"/>
              </a:ext>
            </a:extLst>
          </p:cNvPr>
          <p:cNvSpPr/>
          <p:nvPr/>
        </p:nvSpPr>
        <p:spPr>
          <a:xfrm rot="16200000">
            <a:off x="516100" y="939019"/>
            <a:ext cx="797366" cy="750462"/>
          </a:xfrm>
          <a:prstGeom prst="hexagon">
            <a:avLst/>
          </a:prstGeom>
          <a:solidFill>
            <a:srgbClr val="6964A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36">
            <a:extLst>
              <a:ext uri="{FF2B5EF4-FFF2-40B4-BE49-F238E27FC236}">
                <a16:creationId xmlns:a16="http://schemas.microsoft.com/office/drawing/2014/main" id="{DDF90D2E-40AD-4401-A718-246F3C262D98}"/>
              </a:ext>
            </a:extLst>
          </p:cNvPr>
          <p:cNvSpPr txBox="1"/>
          <p:nvPr/>
        </p:nvSpPr>
        <p:spPr>
          <a:xfrm>
            <a:off x="595788" y="1050873"/>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5" name="TextBox 37">
            <a:extLst>
              <a:ext uri="{FF2B5EF4-FFF2-40B4-BE49-F238E27FC236}">
                <a16:creationId xmlns:a16="http://schemas.microsoft.com/office/drawing/2014/main" id="{E8B5F246-170F-4902-9166-6955B07631DB}"/>
              </a:ext>
            </a:extLst>
          </p:cNvPr>
          <p:cNvSpPr txBox="1"/>
          <p:nvPr/>
        </p:nvSpPr>
        <p:spPr bwMode="auto">
          <a:xfrm>
            <a:off x="1403649" y="1203598"/>
            <a:ext cx="3065960" cy="891719"/>
          </a:xfrm>
          <a:prstGeom prst="rect">
            <a:avLst/>
          </a:prstGeom>
          <a:noFill/>
        </p:spPr>
        <p:txBody>
          <a:bodyPr wrap="square">
            <a:spAutoFit/>
          </a:bodyPr>
          <a:lstStyle/>
          <a:p>
            <a:pPr>
              <a:lnSpc>
                <a:spcPct val="150000"/>
              </a:lnSpc>
            </a:pPr>
            <a:r>
              <a:rPr lang="zh-CN" altLang="en-US" sz="1200" dirty="0">
                <a:solidFill>
                  <a:srgbClr val="231815"/>
                </a:solidFill>
              </a:rPr>
              <a:t>预测发表不同数目文章的著者数量和特定学科的文献数量，便于进行文献情报的科学管理以及情报的理论研究</a:t>
            </a:r>
            <a:endParaRPr lang="zh-CN" altLang="en-US" sz="1200" dirty="0">
              <a:solidFill>
                <a:srgbClr val="231815"/>
              </a:solidFill>
              <a:latin typeface="Calibri" pitchFamily="34" charset="0"/>
            </a:endParaRPr>
          </a:p>
        </p:txBody>
      </p:sp>
      <p:sp>
        <p:nvSpPr>
          <p:cNvPr id="16" name="矩形 15">
            <a:extLst>
              <a:ext uri="{FF2B5EF4-FFF2-40B4-BE49-F238E27FC236}">
                <a16:creationId xmlns:a16="http://schemas.microsoft.com/office/drawing/2014/main" id="{9E05B205-A3ED-4911-8F0A-92D7CB6DE39B}"/>
              </a:ext>
            </a:extLst>
          </p:cNvPr>
          <p:cNvSpPr/>
          <p:nvPr/>
        </p:nvSpPr>
        <p:spPr bwMode="auto">
          <a:xfrm>
            <a:off x="1403648" y="915566"/>
            <a:ext cx="2952328" cy="353943"/>
          </a:xfrm>
          <a:prstGeom prst="rect">
            <a:avLst/>
          </a:prstGeom>
        </p:spPr>
        <p:txBody>
          <a:bodyPr wrap="square">
            <a:spAutoFit/>
          </a:bodyPr>
          <a:lstStyle/>
          <a:p>
            <a:pPr>
              <a:defRPr/>
            </a:pPr>
            <a:r>
              <a:rPr lang="zh-CN" altLang="en-US" b="1" dirty="0">
                <a:solidFill>
                  <a:srgbClr val="6964A0"/>
                </a:solidFill>
                <a:latin typeface="微软雅黑" panose="020B0503020204020204" pitchFamily="34" charset="-122"/>
                <a:ea typeface="微软雅黑" panose="020B0503020204020204" pitchFamily="34" charset="-122"/>
              </a:rPr>
              <a:t>在情报学和图书馆学的应用</a:t>
            </a:r>
          </a:p>
        </p:txBody>
      </p:sp>
      <p:sp>
        <p:nvSpPr>
          <p:cNvPr id="17" name="六边形 16">
            <a:extLst>
              <a:ext uri="{FF2B5EF4-FFF2-40B4-BE49-F238E27FC236}">
                <a16:creationId xmlns:a16="http://schemas.microsoft.com/office/drawing/2014/main" id="{0047DABC-64F9-4C18-9D77-3625175DC09D}"/>
              </a:ext>
            </a:extLst>
          </p:cNvPr>
          <p:cNvSpPr/>
          <p:nvPr/>
        </p:nvSpPr>
        <p:spPr>
          <a:xfrm rot="16200000">
            <a:off x="495952" y="3459298"/>
            <a:ext cx="797366" cy="750462"/>
          </a:xfrm>
          <a:prstGeom prst="hexagon">
            <a:avLst/>
          </a:prstGeom>
          <a:solidFill>
            <a:srgbClr val="6964A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TextBox 40">
            <a:extLst>
              <a:ext uri="{FF2B5EF4-FFF2-40B4-BE49-F238E27FC236}">
                <a16:creationId xmlns:a16="http://schemas.microsoft.com/office/drawing/2014/main" id="{6C16DB96-8760-40F1-8171-32A311207049}"/>
              </a:ext>
            </a:extLst>
          </p:cNvPr>
          <p:cNvSpPr txBox="1"/>
          <p:nvPr/>
        </p:nvSpPr>
        <p:spPr>
          <a:xfrm>
            <a:off x="575640" y="3571152"/>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9" name="TextBox 41">
            <a:extLst>
              <a:ext uri="{FF2B5EF4-FFF2-40B4-BE49-F238E27FC236}">
                <a16:creationId xmlns:a16="http://schemas.microsoft.com/office/drawing/2014/main" id="{D4255E27-31D9-4E1A-91D5-999A27814F9E}"/>
              </a:ext>
            </a:extLst>
          </p:cNvPr>
          <p:cNvSpPr txBox="1"/>
          <p:nvPr/>
        </p:nvSpPr>
        <p:spPr bwMode="auto">
          <a:xfrm>
            <a:off x="1383501" y="3880668"/>
            <a:ext cx="3086108" cy="923330"/>
          </a:xfrm>
          <a:prstGeom prst="rect">
            <a:avLst/>
          </a:prstGeom>
          <a:noFill/>
        </p:spPr>
        <p:txBody>
          <a:bodyPr wrap="square">
            <a:spAutoFit/>
          </a:bodyPr>
          <a:lstStyle/>
          <a:p>
            <a:pPr>
              <a:lnSpc>
                <a:spcPct val="150000"/>
              </a:lnSpc>
            </a:pPr>
            <a:r>
              <a:rPr lang="zh-CN" altLang="en-US" sz="1200" dirty="0">
                <a:solidFill>
                  <a:srgbClr val="231815"/>
                </a:solidFill>
              </a:rPr>
              <a:t>研究人才的著述特征，便于科学学的理论研究和科学史的探讨，从而为整个科学学和人才学的研究提供新的途径和手段。</a:t>
            </a:r>
            <a:endParaRPr lang="zh-CN" altLang="en-US" sz="1200" dirty="0">
              <a:solidFill>
                <a:srgbClr val="231815"/>
              </a:solidFill>
              <a:latin typeface="Calibri" pitchFamily="34" charset="0"/>
            </a:endParaRPr>
          </a:p>
        </p:txBody>
      </p:sp>
      <p:sp>
        <p:nvSpPr>
          <p:cNvPr id="20" name="矩形 19">
            <a:extLst>
              <a:ext uri="{FF2B5EF4-FFF2-40B4-BE49-F238E27FC236}">
                <a16:creationId xmlns:a16="http://schemas.microsoft.com/office/drawing/2014/main" id="{FD5A807E-085F-496A-A83D-A94A27143940}"/>
              </a:ext>
            </a:extLst>
          </p:cNvPr>
          <p:cNvSpPr/>
          <p:nvPr/>
        </p:nvSpPr>
        <p:spPr bwMode="auto">
          <a:xfrm>
            <a:off x="1383500" y="3534010"/>
            <a:ext cx="3008565" cy="353943"/>
          </a:xfrm>
          <a:prstGeom prst="rect">
            <a:avLst/>
          </a:prstGeom>
        </p:spPr>
        <p:txBody>
          <a:bodyPr wrap="square">
            <a:spAutoFit/>
          </a:bodyPr>
          <a:lstStyle/>
          <a:p>
            <a:pPr>
              <a:defRPr/>
            </a:pPr>
            <a:r>
              <a:rPr lang="zh-CN" altLang="en-US" b="1" dirty="0">
                <a:solidFill>
                  <a:srgbClr val="6964A0"/>
                </a:solidFill>
                <a:latin typeface="微软雅黑" panose="020B0503020204020204" pitchFamily="34" charset="-122"/>
                <a:ea typeface="微软雅黑" panose="020B0503020204020204" pitchFamily="34" charset="-122"/>
              </a:rPr>
              <a:t>在科学学和人才学上的应用</a:t>
            </a:r>
          </a:p>
        </p:txBody>
      </p:sp>
      <p:sp>
        <p:nvSpPr>
          <p:cNvPr id="21" name="六边形 20">
            <a:extLst>
              <a:ext uri="{FF2B5EF4-FFF2-40B4-BE49-F238E27FC236}">
                <a16:creationId xmlns:a16="http://schemas.microsoft.com/office/drawing/2014/main" id="{78C2D9A9-AF4C-4C1B-BEF6-6B3185C5FA44}"/>
              </a:ext>
            </a:extLst>
          </p:cNvPr>
          <p:cNvSpPr/>
          <p:nvPr/>
        </p:nvSpPr>
        <p:spPr>
          <a:xfrm rot="16200000">
            <a:off x="495952" y="2163154"/>
            <a:ext cx="797366" cy="750462"/>
          </a:xfrm>
          <a:prstGeom prst="hexagon">
            <a:avLst/>
          </a:prstGeom>
          <a:solidFill>
            <a:srgbClr val="6964A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 name="TextBox 44">
            <a:extLst>
              <a:ext uri="{FF2B5EF4-FFF2-40B4-BE49-F238E27FC236}">
                <a16:creationId xmlns:a16="http://schemas.microsoft.com/office/drawing/2014/main" id="{19804F07-91B7-40FD-9402-77A3434E1EFA}"/>
              </a:ext>
            </a:extLst>
          </p:cNvPr>
          <p:cNvSpPr txBox="1"/>
          <p:nvPr/>
        </p:nvSpPr>
        <p:spPr>
          <a:xfrm>
            <a:off x="575640" y="2275008"/>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3" name="TextBox 45">
            <a:extLst>
              <a:ext uri="{FF2B5EF4-FFF2-40B4-BE49-F238E27FC236}">
                <a16:creationId xmlns:a16="http://schemas.microsoft.com/office/drawing/2014/main" id="{C58276D5-5FE4-41CC-8741-791667C8BEB2}"/>
              </a:ext>
            </a:extLst>
          </p:cNvPr>
          <p:cNvSpPr txBox="1"/>
          <p:nvPr/>
        </p:nvSpPr>
        <p:spPr bwMode="auto">
          <a:xfrm>
            <a:off x="1383501" y="2649037"/>
            <a:ext cx="3122198" cy="614720"/>
          </a:xfrm>
          <a:prstGeom prst="rect">
            <a:avLst/>
          </a:prstGeom>
          <a:noFill/>
        </p:spPr>
        <p:txBody>
          <a:bodyPr wrap="square">
            <a:spAutoFit/>
          </a:bodyPr>
          <a:lstStyle/>
          <a:p>
            <a:pPr>
              <a:lnSpc>
                <a:spcPct val="150000"/>
              </a:lnSpc>
            </a:pPr>
            <a:r>
              <a:rPr lang="zh-CN" altLang="en-US" sz="1200" dirty="0">
                <a:solidFill>
                  <a:srgbClr val="231815"/>
                </a:solidFill>
              </a:rPr>
              <a:t>统计科学著者数量来预测文献数目的增长速度和文献流的动向，掌握文献的交流规律</a:t>
            </a:r>
            <a:endParaRPr lang="zh-CN" altLang="en-US" sz="1200" dirty="0">
              <a:solidFill>
                <a:srgbClr val="231815"/>
              </a:solidFill>
              <a:latin typeface="Calibri" pitchFamily="34" charset="0"/>
            </a:endParaRPr>
          </a:p>
        </p:txBody>
      </p:sp>
      <p:sp>
        <p:nvSpPr>
          <p:cNvPr id="24" name="矩形 23">
            <a:extLst>
              <a:ext uri="{FF2B5EF4-FFF2-40B4-BE49-F238E27FC236}">
                <a16:creationId xmlns:a16="http://schemas.microsoft.com/office/drawing/2014/main" id="{5317F14C-6025-4C5C-8E28-EF0A48B38A89}"/>
              </a:ext>
            </a:extLst>
          </p:cNvPr>
          <p:cNvSpPr/>
          <p:nvPr/>
        </p:nvSpPr>
        <p:spPr bwMode="auto">
          <a:xfrm>
            <a:off x="1383500" y="2291223"/>
            <a:ext cx="2416372" cy="353943"/>
          </a:xfrm>
          <a:prstGeom prst="rect">
            <a:avLst/>
          </a:prstGeom>
        </p:spPr>
        <p:txBody>
          <a:bodyPr wrap="square">
            <a:spAutoFit/>
          </a:bodyPr>
          <a:lstStyle/>
          <a:p>
            <a:pPr>
              <a:defRPr/>
            </a:pPr>
            <a:r>
              <a:rPr lang="zh-CN" altLang="en-US" b="1" dirty="0">
                <a:solidFill>
                  <a:srgbClr val="6964A0"/>
                </a:solidFill>
                <a:latin typeface="微软雅黑" panose="020B0503020204020204" pitchFamily="34" charset="-122"/>
                <a:ea typeface="微软雅黑" panose="020B0503020204020204" pitchFamily="34" charset="-122"/>
              </a:rPr>
              <a:t>在预测科学方面的应用</a:t>
            </a:r>
          </a:p>
        </p:txBody>
      </p:sp>
      <p:sp>
        <p:nvSpPr>
          <p:cNvPr id="25" name="六边形 24">
            <a:extLst>
              <a:ext uri="{FF2B5EF4-FFF2-40B4-BE49-F238E27FC236}">
                <a16:creationId xmlns:a16="http://schemas.microsoft.com/office/drawing/2014/main" id="{72A6EFE4-DCE2-40BE-959F-6753D27FE141}"/>
              </a:ext>
            </a:extLst>
          </p:cNvPr>
          <p:cNvSpPr/>
          <p:nvPr/>
        </p:nvSpPr>
        <p:spPr>
          <a:xfrm rot="16200000">
            <a:off x="4784720" y="989157"/>
            <a:ext cx="797366" cy="750462"/>
          </a:xfrm>
          <a:prstGeom prst="hexagon">
            <a:avLst/>
          </a:prstGeom>
          <a:solidFill>
            <a:srgbClr val="6964A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TextBox 48">
            <a:extLst>
              <a:ext uri="{FF2B5EF4-FFF2-40B4-BE49-F238E27FC236}">
                <a16:creationId xmlns:a16="http://schemas.microsoft.com/office/drawing/2014/main" id="{42AB73AB-A8C4-463F-AD56-8052480C9B20}"/>
              </a:ext>
            </a:extLst>
          </p:cNvPr>
          <p:cNvSpPr txBox="1"/>
          <p:nvPr/>
        </p:nvSpPr>
        <p:spPr>
          <a:xfrm>
            <a:off x="4864408" y="1101011"/>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7" name="TextBox 49">
            <a:extLst>
              <a:ext uri="{FF2B5EF4-FFF2-40B4-BE49-F238E27FC236}">
                <a16:creationId xmlns:a16="http://schemas.microsoft.com/office/drawing/2014/main" id="{A319589B-EF58-4B5D-AA00-32E4AC112FBB}"/>
              </a:ext>
            </a:extLst>
          </p:cNvPr>
          <p:cNvSpPr txBox="1"/>
          <p:nvPr/>
        </p:nvSpPr>
        <p:spPr bwMode="auto">
          <a:xfrm>
            <a:off x="5672269" y="1475040"/>
            <a:ext cx="2952328" cy="1168718"/>
          </a:xfrm>
          <a:prstGeom prst="rect">
            <a:avLst/>
          </a:prstGeom>
          <a:noFill/>
        </p:spPr>
        <p:txBody>
          <a:bodyPr wrap="square">
            <a:spAutoFit/>
          </a:bodyPr>
          <a:lstStyle/>
          <a:p>
            <a:pPr>
              <a:lnSpc>
                <a:spcPct val="150000"/>
              </a:lnSpc>
            </a:pPr>
            <a:r>
              <a:rPr lang="zh-CN" altLang="en-US" sz="1200" dirty="0">
                <a:solidFill>
                  <a:srgbClr val="231815"/>
                </a:solidFill>
              </a:rPr>
              <a:t>科学论文的发表数量是评价科研人员劳动的主要指标。可以利用洛特卡定律考察某一个学科内，科研人员一定时期内以科技文献形式出现的科研成果状况。</a:t>
            </a:r>
            <a:endParaRPr lang="zh-CN" altLang="en-US" sz="1200" dirty="0">
              <a:solidFill>
                <a:srgbClr val="231815"/>
              </a:solidFill>
              <a:latin typeface="Calibri" pitchFamily="34" charset="0"/>
            </a:endParaRPr>
          </a:p>
        </p:txBody>
      </p:sp>
      <p:sp>
        <p:nvSpPr>
          <p:cNvPr id="28" name="矩形 27">
            <a:extLst>
              <a:ext uri="{FF2B5EF4-FFF2-40B4-BE49-F238E27FC236}">
                <a16:creationId xmlns:a16="http://schemas.microsoft.com/office/drawing/2014/main" id="{89D4033D-4A9E-4065-859F-DC037E4FC8D2}"/>
              </a:ext>
            </a:extLst>
          </p:cNvPr>
          <p:cNvSpPr/>
          <p:nvPr/>
        </p:nvSpPr>
        <p:spPr bwMode="auto">
          <a:xfrm>
            <a:off x="5672268" y="1128382"/>
            <a:ext cx="2020887" cy="353943"/>
          </a:xfrm>
          <a:prstGeom prst="rect">
            <a:avLst/>
          </a:prstGeom>
        </p:spPr>
        <p:txBody>
          <a:bodyPr>
            <a:spAutoFit/>
          </a:bodyPr>
          <a:lstStyle/>
          <a:p>
            <a:pPr>
              <a:defRPr/>
            </a:pPr>
            <a:r>
              <a:rPr lang="zh-CN" altLang="en-US" b="1" dirty="0">
                <a:solidFill>
                  <a:srgbClr val="6964A0"/>
                </a:solidFill>
                <a:latin typeface="微软雅黑" panose="020B0503020204020204" pitchFamily="34" charset="-122"/>
                <a:ea typeface="微软雅黑" panose="020B0503020204020204" pitchFamily="34" charset="-122"/>
              </a:rPr>
              <a:t>反映科技劳动成果</a:t>
            </a:r>
          </a:p>
        </p:txBody>
      </p:sp>
      <p:sp>
        <p:nvSpPr>
          <p:cNvPr id="29" name="六边形 28">
            <a:extLst>
              <a:ext uri="{FF2B5EF4-FFF2-40B4-BE49-F238E27FC236}">
                <a16:creationId xmlns:a16="http://schemas.microsoft.com/office/drawing/2014/main" id="{CC54D8BB-AA0E-4F2C-976A-BD379CFA01A4}"/>
              </a:ext>
            </a:extLst>
          </p:cNvPr>
          <p:cNvSpPr/>
          <p:nvPr/>
        </p:nvSpPr>
        <p:spPr>
          <a:xfrm rot="16200000">
            <a:off x="4784719" y="2890739"/>
            <a:ext cx="797366" cy="750462"/>
          </a:xfrm>
          <a:prstGeom prst="hexagon">
            <a:avLst/>
          </a:prstGeom>
          <a:solidFill>
            <a:srgbClr val="6964A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TextBox 48">
            <a:extLst>
              <a:ext uri="{FF2B5EF4-FFF2-40B4-BE49-F238E27FC236}">
                <a16:creationId xmlns:a16="http://schemas.microsoft.com/office/drawing/2014/main" id="{08B94033-0932-49AA-8475-93E13BCA0043}"/>
              </a:ext>
            </a:extLst>
          </p:cNvPr>
          <p:cNvSpPr txBox="1"/>
          <p:nvPr/>
        </p:nvSpPr>
        <p:spPr>
          <a:xfrm>
            <a:off x="4864407" y="3002593"/>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05</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1" name="TextBox 49">
            <a:extLst>
              <a:ext uri="{FF2B5EF4-FFF2-40B4-BE49-F238E27FC236}">
                <a16:creationId xmlns:a16="http://schemas.microsoft.com/office/drawing/2014/main" id="{62A7E308-B889-439B-A56B-AFC3510380D0}"/>
              </a:ext>
            </a:extLst>
          </p:cNvPr>
          <p:cNvSpPr txBox="1"/>
          <p:nvPr/>
        </p:nvSpPr>
        <p:spPr bwMode="auto">
          <a:xfrm>
            <a:off x="5672268" y="3376622"/>
            <a:ext cx="3148204" cy="1200329"/>
          </a:xfrm>
          <a:prstGeom prst="rect">
            <a:avLst/>
          </a:prstGeom>
          <a:noFill/>
        </p:spPr>
        <p:txBody>
          <a:bodyPr wrap="square">
            <a:spAutoFit/>
          </a:bodyPr>
          <a:lstStyle/>
          <a:p>
            <a:pPr>
              <a:lnSpc>
                <a:spcPct val="150000"/>
              </a:lnSpc>
            </a:pPr>
            <a:r>
              <a:rPr lang="zh-CN" altLang="en-US" sz="1200" dirty="0">
                <a:solidFill>
                  <a:srgbClr val="231815"/>
                </a:solidFill>
              </a:rPr>
              <a:t>对科学论文作者结构的统计和计量分析，可以了解科学活动的特点，掌握科学发展的规律，预测科学发展趋势的前景，从而合理地组织科研队伍，加快科学发展的速度。</a:t>
            </a:r>
            <a:endParaRPr lang="zh-CN" altLang="en-US" sz="1200" dirty="0">
              <a:solidFill>
                <a:srgbClr val="231815"/>
              </a:solidFill>
              <a:latin typeface="Calibri" pitchFamily="34" charset="0"/>
            </a:endParaRPr>
          </a:p>
        </p:txBody>
      </p:sp>
      <p:sp>
        <p:nvSpPr>
          <p:cNvPr id="32" name="矩形 31">
            <a:extLst>
              <a:ext uri="{FF2B5EF4-FFF2-40B4-BE49-F238E27FC236}">
                <a16:creationId xmlns:a16="http://schemas.microsoft.com/office/drawing/2014/main" id="{311416EA-A1E8-4B09-B107-33A0343862BF}"/>
              </a:ext>
            </a:extLst>
          </p:cNvPr>
          <p:cNvSpPr/>
          <p:nvPr/>
        </p:nvSpPr>
        <p:spPr bwMode="auto">
          <a:xfrm>
            <a:off x="5672267" y="3029964"/>
            <a:ext cx="2737097" cy="353943"/>
          </a:xfrm>
          <a:prstGeom prst="rect">
            <a:avLst/>
          </a:prstGeom>
        </p:spPr>
        <p:txBody>
          <a:bodyPr wrap="square">
            <a:spAutoFit/>
          </a:bodyPr>
          <a:lstStyle/>
          <a:p>
            <a:pPr>
              <a:defRPr/>
            </a:pPr>
            <a:r>
              <a:rPr lang="zh-CN" altLang="en-US" b="1" dirty="0">
                <a:solidFill>
                  <a:srgbClr val="6964A0"/>
                </a:solidFill>
                <a:latin typeface="微软雅黑" panose="020B0503020204020204" pitchFamily="34" charset="-122"/>
                <a:ea typeface="微软雅黑" panose="020B0503020204020204" pitchFamily="34" charset="-122"/>
              </a:rPr>
              <a:t>掌握科学论文的作者队伍</a:t>
            </a:r>
          </a:p>
        </p:txBody>
      </p:sp>
    </p:spTree>
    <p:extLst>
      <p:ext uri="{BB962C8B-B14F-4D97-AF65-F5344CB8AC3E}">
        <p14:creationId xmlns:p14="http://schemas.microsoft.com/office/powerpoint/2010/main" val="96212483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0-#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42" presetClass="entr" presetSubtype="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anim calcmode="lin" valueType="num">
                                      <p:cBhvr>
                                        <p:cTn id="37" dur="1000" fill="hold"/>
                                        <p:tgtEl>
                                          <p:spTgt spid="24"/>
                                        </p:tgtEl>
                                        <p:attrNameLst>
                                          <p:attrName>ppt_x</p:attrName>
                                        </p:attrNameLst>
                                      </p:cBhvr>
                                      <p:tavLst>
                                        <p:tav tm="0">
                                          <p:val>
                                            <p:strVal val="#ppt_x"/>
                                          </p:val>
                                        </p:tav>
                                        <p:tav tm="100000">
                                          <p:val>
                                            <p:strVal val="#ppt_x"/>
                                          </p:val>
                                        </p:tav>
                                      </p:tavLst>
                                    </p:anim>
                                    <p:anim calcmode="lin" valueType="num">
                                      <p:cBhvr>
                                        <p:cTn id="38" dur="1000" fill="hold"/>
                                        <p:tgtEl>
                                          <p:spTgt spid="2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2" presetClass="entr" presetSubtype="8"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0-#ppt_w/2"/>
                                          </p:val>
                                        </p:tav>
                                        <p:tav tm="100000">
                                          <p:val>
                                            <p:strVal val="#ppt_x"/>
                                          </p:val>
                                        </p:tav>
                                      </p:tavLst>
                                    </p:anim>
                                    <p:anim calcmode="lin" valueType="num">
                                      <p:cBhvr additive="base">
                                        <p:cTn id="52" dur="500" fill="hold"/>
                                        <p:tgtEl>
                                          <p:spTgt spid="17"/>
                                        </p:tgtEl>
                                        <p:attrNameLst>
                                          <p:attrName>ppt_y</p:attrName>
                                        </p:attrNameLst>
                                      </p:cBhvr>
                                      <p:tavLst>
                                        <p:tav tm="0">
                                          <p:val>
                                            <p:strVal val="#ppt_y"/>
                                          </p:val>
                                        </p:tav>
                                        <p:tav tm="100000">
                                          <p:val>
                                            <p:strVal val="#ppt_y"/>
                                          </p:val>
                                        </p:tav>
                                      </p:tavLst>
                                    </p:anim>
                                  </p:childTnLst>
                                </p:cTn>
                              </p:par>
                            </p:childTnLst>
                          </p:cTn>
                        </p:par>
                        <p:par>
                          <p:cTn id="53" fill="hold">
                            <p:stCondLst>
                              <p:cond delay="3500"/>
                            </p:stCondLst>
                            <p:childTnLst>
                              <p:par>
                                <p:cTn id="54" presetID="42" presetClass="entr" presetSubtype="0"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anim calcmode="lin" valueType="num">
                                      <p:cBhvr>
                                        <p:cTn id="57" dur="1000" fill="hold"/>
                                        <p:tgtEl>
                                          <p:spTgt spid="20"/>
                                        </p:tgtEl>
                                        <p:attrNameLst>
                                          <p:attrName>ppt_x</p:attrName>
                                        </p:attrNameLst>
                                      </p:cBhvr>
                                      <p:tavLst>
                                        <p:tav tm="0">
                                          <p:val>
                                            <p:strVal val="#ppt_x"/>
                                          </p:val>
                                        </p:tav>
                                        <p:tav tm="100000">
                                          <p:val>
                                            <p:strVal val="#ppt_x"/>
                                          </p:val>
                                        </p:tav>
                                      </p:tavLst>
                                    </p:anim>
                                    <p:anim calcmode="lin" valueType="num">
                                      <p:cBhvr>
                                        <p:cTn id="58" dur="1000" fill="hold"/>
                                        <p:tgtEl>
                                          <p:spTgt spid="2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1000"/>
                                        <p:tgtEl>
                                          <p:spTgt spid="19"/>
                                        </p:tgtEl>
                                      </p:cBhvr>
                                    </p:animEffect>
                                    <p:anim calcmode="lin" valueType="num">
                                      <p:cBhvr>
                                        <p:cTn id="62" dur="1000" fill="hold"/>
                                        <p:tgtEl>
                                          <p:spTgt spid="19"/>
                                        </p:tgtEl>
                                        <p:attrNameLst>
                                          <p:attrName>ppt_x</p:attrName>
                                        </p:attrNameLst>
                                      </p:cBhvr>
                                      <p:tavLst>
                                        <p:tav tm="0">
                                          <p:val>
                                            <p:strVal val="#ppt_x"/>
                                          </p:val>
                                        </p:tav>
                                        <p:tav tm="100000">
                                          <p:val>
                                            <p:strVal val="#ppt_x"/>
                                          </p:val>
                                        </p:tav>
                                      </p:tavLst>
                                    </p:anim>
                                    <p:anim calcmode="lin" valueType="num">
                                      <p:cBhvr>
                                        <p:cTn id="63" dur="1000" fill="hold"/>
                                        <p:tgtEl>
                                          <p:spTgt spid="19"/>
                                        </p:tgtEl>
                                        <p:attrNameLst>
                                          <p:attrName>ppt_y</p:attrName>
                                        </p:attrNameLst>
                                      </p:cBhvr>
                                      <p:tavLst>
                                        <p:tav tm="0">
                                          <p:val>
                                            <p:strVal val="#ppt_y+.1"/>
                                          </p:val>
                                        </p:tav>
                                        <p:tav tm="100000">
                                          <p:val>
                                            <p:strVal val="#ppt_y"/>
                                          </p:val>
                                        </p:tav>
                                      </p:tavLst>
                                    </p:anim>
                                  </p:childTnLst>
                                </p:cTn>
                              </p:par>
                            </p:childTnLst>
                          </p:cTn>
                        </p:par>
                        <p:par>
                          <p:cTn id="64" fill="hold">
                            <p:stCondLst>
                              <p:cond delay="4500"/>
                            </p:stCondLst>
                            <p:childTnLst>
                              <p:par>
                                <p:cTn id="65" presetID="2" presetClass="entr" presetSubtype="8"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0-#ppt_w/2"/>
                                          </p:val>
                                        </p:tav>
                                        <p:tav tm="100000">
                                          <p:val>
                                            <p:strVal val="#ppt_x"/>
                                          </p:val>
                                        </p:tav>
                                      </p:tavLst>
                                    </p:anim>
                                    <p:anim calcmode="lin" valueType="num">
                                      <p:cBhvr additive="base">
                                        <p:cTn id="68" dur="500" fill="hold"/>
                                        <p:tgtEl>
                                          <p:spTgt spid="26"/>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0-#ppt_w/2"/>
                                          </p:val>
                                        </p:tav>
                                        <p:tav tm="100000">
                                          <p:val>
                                            <p:strVal val="#ppt_x"/>
                                          </p:val>
                                        </p:tav>
                                      </p:tavLst>
                                    </p:anim>
                                    <p:anim calcmode="lin" valueType="num">
                                      <p:cBhvr additive="base">
                                        <p:cTn id="72" dur="500" fill="hold"/>
                                        <p:tgtEl>
                                          <p:spTgt spid="25"/>
                                        </p:tgtEl>
                                        <p:attrNameLst>
                                          <p:attrName>ppt_y</p:attrName>
                                        </p:attrNameLst>
                                      </p:cBhvr>
                                      <p:tavLst>
                                        <p:tav tm="0">
                                          <p:val>
                                            <p:strVal val="#ppt_y"/>
                                          </p:val>
                                        </p:tav>
                                        <p:tav tm="100000">
                                          <p:val>
                                            <p:strVal val="#ppt_y"/>
                                          </p:val>
                                        </p:tav>
                                      </p:tavLst>
                                    </p:anim>
                                  </p:childTnLst>
                                </p:cTn>
                              </p:par>
                            </p:childTnLst>
                          </p:cTn>
                        </p:par>
                        <p:par>
                          <p:cTn id="73" fill="hold">
                            <p:stCondLst>
                              <p:cond delay="5000"/>
                            </p:stCondLst>
                            <p:childTnLst>
                              <p:par>
                                <p:cTn id="74" presetID="42" presetClass="entr" presetSubtype="0" fill="hold" grpId="0" nodeType="after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1000"/>
                                        <p:tgtEl>
                                          <p:spTgt spid="28"/>
                                        </p:tgtEl>
                                      </p:cBhvr>
                                    </p:animEffect>
                                    <p:anim calcmode="lin" valueType="num">
                                      <p:cBhvr>
                                        <p:cTn id="77" dur="1000" fill="hold"/>
                                        <p:tgtEl>
                                          <p:spTgt spid="28"/>
                                        </p:tgtEl>
                                        <p:attrNameLst>
                                          <p:attrName>ppt_x</p:attrName>
                                        </p:attrNameLst>
                                      </p:cBhvr>
                                      <p:tavLst>
                                        <p:tav tm="0">
                                          <p:val>
                                            <p:strVal val="#ppt_x"/>
                                          </p:val>
                                        </p:tav>
                                        <p:tav tm="100000">
                                          <p:val>
                                            <p:strVal val="#ppt_x"/>
                                          </p:val>
                                        </p:tav>
                                      </p:tavLst>
                                    </p:anim>
                                    <p:anim calcmode="lin" valueType="num">
                                      <p:cBhvr>
                                        <p:cTn id="78" dur="1000" fill="hold"/>
                                        <p:tgtEl>
                                          <p:spTgt spid="28"/>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1000"/>
                                        <p:tgtEl>
                                          <p:spTgt spid="27"/>
                                        </p:tgtEl>
                                      </p:cBhvr>
                                    </p:animEffect>
                                    <p:anim calcmode="lin" valueType="num">
                                      <p:cBhvr>
                                        <p:cTn id="82" dur="1000" fill="hold"/>
                                        <p:tgtEl>
                                          <p:spTgt spid="27"/>
                                        </p:tgtEl>
                                        <p:attrNameLst>
                                          <p:attrName>ppt_x</p:attrName>
                                        </p:attrNameLst>
                                      </p:cBhvr>
                                      <p:tavLst>
                                        <p:tav tm="0">
                                          <p:val>
                                            <p:strVal val="#ppt_x"/>
                                          </p:val>
                                        </p:tav>
                                        <p:tav tm="100000">
                                          <p:val>
                                            <p:strVal val="#ppt_x"/>
                                          </p:val>
                                        </p:tav>
                                      </p:tavLst>
                                    </p:anim>
                                    <p:anim calcmode="lin" valueType="num">
                                      <p:cBhvr>
                                        <p:cTn id="83" dur="1000" fill="hold"/>
                                        <p:tgtEl>
                                          <p:spTgt spid="27"/>
                                        </p:tgtEl>
                                        <p:attrNameLst>
                                          <p:attrName>ppt_y</p:attrName>
                                        </p:attrNameLst>
                                      </p:cBhvr>
                                      <p:tavLst>
                                        <p:tav tm="0">
                                          <p:val>
                                            <p:strVal val="#ppt_y+.1"/>
                                          </p:val>
                                        </p:tav>
                                        <p:tav tm="100000">
                                          <p:val>
                                            <p:strVal val="#ppt_y"/>
                                          </p:val>
                                        </p:tav>
                                      </p:tavLst>
                                    </p:anim>
                                  </p:childTnLst>
                                </p:cTn>
                              </p:par>
                            </p:childTnLst>
                          </p:cTn>
                        </p:par>
                        <p:par>
                          <p:cTn id="84" fill="hold">
                            <p:stCondLst>
                              <p:cond delay="6000"/>
                            </p:stCondLst>
                            <p:childTnLst>
                              <p:par>
                                <p:cTn id="85" presetID="2" presetClass="entr" presetSubtype="8"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fill="hold"/>
                                        <p:tgtEl>
                                          <p:spTgt spid="30"/>
                                        </p:tgtEl>
                                        <p:attrNameLst>
                                          <p:attrName>ppt_x</p:attrName>
                                        </p:attrNameLst>
                                      </p:cBhvr>
                                      <p:tavLst>
                                        <p:tav tm="0">
                                          <p:val>
                                            <p:strVal val="0-#ppt_w/2"/>
                                          </p:val>
                                        </p:tav>
                                        <p:tav tm="100000">
                                          <p:val>
                                            <p:strVal val="#ppt_x"/>
                                          </p:val>
                                        </p:tav>
                                      </p:tavLst>
                                    </p:anim>
                                    <p:anim calcmode="lin" valueType="num">
                                      <p:cBhvr additive="base">
                                        <p:cTn id="88" dur="500" fill="hold"/>
                                        <p:tgtEl>
                                          <p:spTgt spid="30"/>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0-#ppt_w/2"/>
                                          </p:val>
                                        </p:tav>
                                        <p:tav tm="100000">
                                          <p:val>
                                            <p:strVal val="#ppt_x"/>
                                          </p:val>
                                        </p:tav>
                                      </p:tavLst>
                                    </p:anim>
                                    <p:anim calcmode="lin" valueType="num">
                                      <p:cBhvr additive="base">
                                        <p:cTn id="92" dur="500" fill="hold"/>
                                        <p:tgtEl>
                                          <p:spTgt spid="29"/>
                                        </p:tgtEl>
                                        <p:attrNameLst>
                                          <p:attrName>ppt_y</p:attrName>
                                        </p:attrNameLst>
                                      </p:cBhvr>
                                      <p:tavLst>
                                        <p:tav tm="0">
                                          <p:val>
                                            <p:strVal val="#ppt_y"/>
                                          </p:val>
                                        </p:tav>
                                        <p:tav tm="100000">
                                          <p:val>
                                            <p:strVal val="#ppt_y"/>
                                          </p:val>
                                        </p:tav>
                                      </p:tavLst>
                                    </p:anim>
                                  </p:childTnLst>
                                </p:cTn>
                              </p:par>
                            </p:childTnLst>
                          </p:cTn>
                        </p:par>
                        <p:par>
                          <p:cTn id="93" fill="hold">
                            <p:stCondLst>
                              <p:cond delay="6500"/>
                            </p:stCondLst>
                            <p:childTnLst>
                              <p:par>
                                <p:cTn id="94" presetID="42" presetClass="entr" presetSubtype="0" fill="hold" grpId="0" nodeType="after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fade">
                                      <p:cBhvr>
                                        <p:cTn id="96" dur="1000"/>
                                        <p:tgtEl>
                                          <p:spTgt spid="32"/>
                                        </p:tgtEl>
                                      </p:cBhvr>
                                    </p:animEffect>
                                    <p:anim calcmode="lin" valueType="num">
                                      <p:cBhvr>
                                        <p:cTn id="97" dur="1000" fill="hold"/>
                                        <p:tgtEl>
                                          <p:spTgt spid="32"/>
                                        </p:tgtEl>
                                        <p:attrNameLst>
                                          <p:attrName>ppt_x</p:attrName>
                                        </p:attrNameLst>
                                      </p:cBhvr>
                                      <p:tavLst>
                                        <p:tav tm="0">
                                          <p:val>
                                            <p:strVal val="#ppt_x"/>
                                          </p:val>
                                        </p:tav>
                                        <p:tav tm="100000">
                                          <p:val>
                                            <p:strVal val="#ppt_x"/>
                                          </p:val>
                                        </p:tav>
                                      </p:tavLst>
                                    </p:anim>
                                    <p:anim calcmode="lin" valueType="num">
                                      <p:cBhvr>
                                        <p:cTn id="98" dur="1000" fill="hold"/>
                                        <p:tgtEl>
                                          <p:spTgt spid="32"/>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fade">
                                      <p:cBhvr>
                                        <p:cTn id="101" dur="1000"/>
                                        <p:tgtEl>
                                          <p:spTgt spid="31"/>
                                        </p:tgtEl>
                                      </p:cBhvr>
                                    </p:animEffect>
                                    <p:anim calcmode="lin" valueType="num">
                                      <p:cBhvr>
                                        <p:cTn id="102" dur="1000" fill="hold"/>
                                        <p:tgtEl>
                                          <p:spTgt spid="31"/>
                                        </p:tgtEl>
                                        <p:attrNameLst>
                                          <p:attrName>ppt_x</p:attrName>
                                        </p:attrNameLst>
                                      </p:cBhvr>
                                      <p:tavLst>
                                        <p:tav tm="0">
                                          <p:val>
                                            <p:strVal val="#ppt_x"/>
                                          </p:val>
                                        </p:tav>
                                        <p:tav tm="100000">
                                          <p:val>
                                            <p:strVal val="#ppt_x"/>
                                          </p:val>
                                        </p:tav>
                                      </p:tavLst>
                                    </p:anim>
                                    <p:anim calcmode="lin" valueType="num">
                                      <p:cBhvr>
                                        <p:cTn id="10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5" grpId="0"/>
      <p:bldP spid="16" grpId="0"/>
      <p:bldP spid="17" grpId="0" animBg="1"/>
      <p:bldP spid="18" grpId="0"/>
      <p:bldP spid="19" grpId="0"/>
      <p:bldP spid="20" grpId="0"/>
      <p:bldP spid="21" grpId="0" animBg="1"/>
      <p:bldP spid="22" grpId="0"/>
      <p:bldP spid="23" grpId="0"/>
      <p:bldP spid="24" grpId="0"/>
      <p:bldP spid="25" grpId="0" animBg="1"/>
      <p:bldP spid="26" grpId="0"/>
      <p:bldP spid="27" grpId="0"/>
      <p:bldP spid="28" grpId="0"/>
      <p:bldP spid="29" grpId="0" animBg="1"/>
      <p:bldP spid="30" grpId="0"/>
      <p:bldP spid="31" grpId="0"/>
      <p:bldP spid="3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51</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04</a:t>
            </a:r>
          </a:p>
        </p:txBody>
      </p:sp>
      <p:sp>
        <p:nvSpPr>
          <p:cNvPr id="13" name="矩形 12"/>
          <p:cNvSpPr/>
          <p:nvPr/>
        </p:nvSpPr>
        <p:spPr>
          <a:xfrm>
            <a:off x="749723" y="311306"/>
            <a:ext cx="2305757"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洛特卡定律的应用</a:t>
            </a:r>
          </a:p>
        </p:txBody>
      </p:sp>
      <p:sp>
        <p:nvSpPr>
          <p:cNvPr id="9" name="矩形 8"/>
          <p:cNvSpPr/>
          <p:nvPr/>
        </p:nvSpPr>
        <p:spPr>
          <a:xfrm>
            <a:off x="585959" y="1218577"/>
            <a:ext cx="7579360" cy="2637643"/>
          </a:xfrm>
          <a:prstGeom prst="rect">
            <a:avLst/>
          </a:prstGeom>
        </p:spPr>
        <p:txBody>
          <a:bodyPr wrap="square" lIns="68579" tIns="34289" rIns="68579" bIns="34289">
            <a:spAutoFit/>
          </a:bodyPr>
          <a:lstStyle/>
          <a:p>
            <a:pPr marL="285750" indent="-285750">
              <a:buClr>
                <a:schemeClr val="accent2"/>
              </a:buClr>
              <a:buFont typeface="Wingdings" panose="05000000000000000000" pitchFamily="2" charset="2"/>
              <a:buChar char="l"/>
            </a:pPr>
            <a:r>
              <a:rPr lang="zh-CN" altLang="zh-CN" sz="2000" dirty="0">
                <a:latin typeface="微软雅黑" panose="020B0503020204020204" pitchFamily="34" charset="-122"/>
                <a:ea typeface="微软雅黑" panose="020B0503020204020204" pitchFamily="34" charset="-122"/>
              </a:rPr>
              <a:t>洛特卡定律同样适用于网络环境下的信息计量学研究，但是要有严格的限定条件，对统计数据的全面性具有较高要求。</a:t>
            </a:r>
            <a:endParaRPr lang="en-US" altLang="zh-CN" sz="2000" dirty="0">
              <a:latin typeface="微软雅黑" panose="020B0503020204020204" pitchFamily="34" charset="-122"/>
              <a:ea typeface="微软雅黑" panose="020B0503020204020204" pitchFamily="34" charset="-122"/>
            </a:endParaRPr>
          </a:p>
          <a:p>
            <a:pPr marL="285750" indent="-285750">
              <a:buClr>
                <a:schemeClr val="accent2"/>
              </a:buClr>
              <a:buFont typeface="Wingdings" panose="05000000000000000000" pitchFamily="2" charset="2"/>
              <a:buChar char="l"/>
            </a:pPr>
            <a:endParaRPr lang="en-US" altLang="zh-CN" sz="2000" dirty="0">
              <a:latin typeface="微软雅黑" panose="020B0503020204020204" pitchFamily="34" charset="-122"/>
              <a:ea typeface="微软雅黑" panose="020B0503020204020204" pitchFamily="34" charset="-122"/>
            </a:endParaRPr>
          </a:p>
          <a:p>
            <a:pPr marL="285750" indent="-285750">
              <a:buClr>
                <a:schemeClr val="accent2"/>
              </a:buClr>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G. </a:t>
            </a:r>
            <a:r>
              <a:rPr lang="en-US" altLang="zh-CN" sz="2000" dirty="0" err="1">
                <a:latin typeface="微软雅黑" panose="020B0503020204020204" pitchFamily="34" charset="-122"/>
                <a:ea typeface="微软雅黑" panose="020B0503020204020204" pitchFamily="34" charset="-122"/>
              </a:rPr>
              <a:t>Tolosa</a:t>
            </a:r>
            <a:r>
              <a:rPr lang="zh-CN" altLang="zh-CN" sz="2000" dirty="0">
                <a:latin typeface="微软雅黑" panose="020B0503020204020204" pitchFamily="34" charset="-122"/>
                <a:ea typeface="微软雅黑" panose="020B0503020204020204" pitchFamily="34" charset="-122"/>
              </a:rPr>
              <a:t>等收集了</a:t>
            </a:r>
            <a:r>
              <a:rPr lang="en-US" altLang="zh-CN" sz="2000" dirty="0">
                <a:latin typeface="微软雅黑" panose="020B0503020204020204" pitchFamily="34" charset="-122"/>
                <a:ea typeface="微软雅黑" panose="020B0503020204020204" pitchFamily="34" charset="-122"/>
              </a:rPr>
              <a:t>15</a:t>
            </a:r>
            <a:r>
              <a:rPr lang="zh-CN" altLang="zh-CN" sz="2000" dirty="0">
                <a:latin typeface="微软雅黑" panose="020B0503020204020204" pitchFamily="34" charset="-122"/>
                <a:ea typeface="微软雅黑" panose="020B0503020204020204" pitchFamily="34" charset="-122"/>
              </a:rPr>
              <a:t>万个阿根廷域名网站的近</a:t>
            </a:r>
            <a:r>
              <a:rPr lang="en-US" altLang="zh-CN" sz="2000" dirty="0">
                <a:latin typeface="微软雅黑" panose="020B0503020204020204" pitchFamily="34" charset="-122"/>
                <a:ea typeface="微软雅黑" panose="020B0503020204020204" pitchFamily="34" charset="-122"/>
              </a:rPr>
              <a:t>1000</a:t>
            </a:r>
            <a:r>
              <a:rPr lang="zh-CN" altLang="zh-CN" sz="2000" dirty="0">
                <a:latin typeface="微软雅黑" panose="020B0503020204020204" pitchFamily="34" charset="-122"/>
                <a:ea typeface="微软雅黑" panose="020B0503020204020204" pitchFamily="34" charset="-122"/>
              </a:rPr>
              <a:t>万个网页的网络特征数据，包括页面内容、链接结构、所使用的技术等，研究发现，网页</a:t>
            </a:r>
            <a:r>
              <a:rPr lang="en-US" altLang="zh-CN" sz="2000" dirty="0">
                <a:latin typeface="微软雅黑" panose="020B0503020204020204" pitchFamily="34" charset="-122"/>
                <a:ea typeface="微软雅黑" panose="020B0503020204020204" pitchFamily="34" charset="-122"/>
              </a:rPr>
              <a:t>PageRank</a:t>
            </a:r>
            <a:r>
              <a:rPr lang="zh-CN" altLang="zh-CN" sz="2000" dirty="0">
                <a:latin typeface="微软雅黑" panose="020B0503020204020204" pitchFamily="34" charset="-122"/>
                <a:ea typeface="微软雅黑" panose="020B0503020204020204" pitchFamily="34" charset="-122"/>
              </a:rPr>
              <a:t>值的分布、网络中的强关联成分大小、页面大小都符合洛特卡定律。</a:t>
            </a:r>
          </a:p>
          <a:p>
            <a:pPr marL="285750" lvl="0" indent="-285750" defTabSz="685800">
              <a:lnSpc>
                <a:spcPct val="150000"/>
              </a:lnSpc>
              <a:buFont typeface="Wingdings" panose="05000000000000000000" charset="0"/>
              <a:buChar char="l"/>
              <a:defRPr/>
            </a:pPr>
            <a:endParaRPr lang="zh-CN" sz="2000" b="1" dirty="0"/>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Tree>
    <p:extLst>
      <p:ext uri="{BB962C8B-B14F-4D97-AF65-F5344CB8AC3E}">
        <p14:creationId xmlns:p14="http://schemas.microsoft.com/office/powerpoint/2010/main" val="4236919058"/>
      </p:ext>
    </p:extLst>
  </p:cSld>
  <p:clrMapOvr>
    <a:masterClrMapping/>
  </p:clrMapOvr>
  <p:transition>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52</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13" name="矩形 12"/>
          <p:cNvSpPr/>
          <p:nvPr/>
        </p:nvSpPr>
        <p:spPr>
          <a:xfrm>
            <a:off x="858308" y="275111"/>
            <a:ext cx="1493035"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齐普夫定律</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sp>
        <p:nvSpPr>
          <p:cNvPr id="9" name="矩形 8"/>
          <p:cNvSpPr/>
          <p:nvPr/>
        </p:nvSpPr>
        <p:spPr>
          <a:xfrm>
            <a:off x="750250" y="1661820"/>
            <a:ext cx="7579360" cy="2097816"/>
          </a:xfrm>
          <a:prstGeom prst="rect">
            <a:avLst/>
          </a:prstGeom>
        </p:spPr>
        <p:txBody>
          <a:bodyPr wrap="square" lIns="68579" tIns="34289" rIns="68579" bIns="34289">
            <a:spAutoFit/>
          </a:bodyPr>
          <a:lstStyle/>
          <a:p>
            <a:pPr marL="742950" lvl="1" indent="-285750" defTabSz="685800">
              <a:lnSpc>
                <a:spcPct val="150000"/>
              </a:lnSpc>
              <a:buFont typeface="Wingdings" panose="05000000000000000000" charset="0"/>
              <a:buChar char="Ø"/>
              <a:defRPr/>
            </a:pPr>
            <a:r>
              <a:rPr sz="1800" dirty="0" err="1">
                <a:latin typeface="微软雅黑" panose="020B0503020204020204" pitchFamily="34" charset="-122"/>
                <a:ea typeface="微软雅黑" panose="020B0503020204020204" pitchFamily="34" charset="-122"/>
              </a:rPr>
              <a:t>齐普夫《人类的行为与最省力法则</a:t>
            </a:r>
            <a:r>
              <a:rPr sz="1800" dirty="0">
                <a:latin typeface="微软雅黑" panose="020B0503020204020204" pitchFamily="34" charset="-122"/>
                <a:ea typeface="微软雅黑" panose="020B0503020204020204" pitchFamily="34" charset="-122"/>
              </a:rPr>
              <a:t>--人类生态学引论》对“最省力法则”作了精辟的论述</a:t>
            </a:r>
          </a:p>
          <a:p>
            <a:pPr marL="742950" lvl="1" indent="-285750" defTabSz="685800">
              <a:lnSpc>
                <a:spcPct val="15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每一个人的运动，不管属于哪种类型，都是在一定道路上进行的，而且将受一个简单的基本法则的制约，千方百计地选择一条最省力的途径</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D3E832A0-8C81-4211-A377-26A1C6EA1908}"/>
              </a:ext>
            </a:extLst>
          </p:cNvPr>
          <p:cNvSpPr/>
          <p:nvPr/>
        </p:nvSpPr>
        <p:spPr>
          <a:xfrm>
            <a:off x="804062" y="981531"/>
            <a:ext cx="2183762" cy="499624"/>
          </a:xfrm>
          <a:prstGeom prst="rect">
            <a:avLst/>
          </a:prstGeom>
        </p:spPr>
        <p:txBody>
          <a:bodyPr wrap="square">
            <a:spAutoFit/>
          </a:bodyPr>
          <a:lstStyle/>
          <a:p>
            <a:pPr defTabSz="685800">
              <a:lnSpc>
                <a:spcPct val="150000"/>
              </a:lnSpc>
              <a:defRPr/>
            </a:pPr>
            <a:r>
              <a:rPr lang="zh-CN" altLang="en-US" sz="2000" b="1" dirty="0">
                <a:solidFill>
                  <a:srgbClr val="6964A0"/>
                </a:solidFill>
                <a:latin typeface="微软雅黑" panose="020B0503020204020204" pitchFamily="34" charset="-122"/>
                <a:ea typeface="微软雅黑" panose="020B0503020204020204" pitchFamily="34" charset="-122"/>
              </a:rPr>
              <a:t>最省力法则定义</a:t>
            </a:r>
          </a:p>
        </p:txBody>
      </p:sp>
    </p:spTree>
    <p:extLst>
      <p:ext uri="{BB962C8B-B14F-4D97-AF65-F5344CB8AC3E}">
        <p14:creationId xmlns:p14="http://schemas.microsoft.com/office/powerpoint/2010/main" val="1741578712"/>
      </p:ext>
    </p:extLst>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53</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sp>
        <p:nvSpPr>
          <p:cNvPr id="9" name="矩形 8"/>
          <p:cNvSpPr/>
          <p:nvPr/>
        </p:nvSpPr>
        <p:spPr>
          <a:xfrm>
            <a:off x="623500" y="1497013"/>
            <a:ext cx="7579360" cy="1686998"/>
          </a:xfrm>
          <a:prstGeom prst="rect">
            <a:avLst/>
          </a:prstGeom>
        </p:spPr>
        <p:txBody>
          <a:bodyPr wrap="square" lIns="68579" tIns="34289" rIns="68579" bIns="34289">
            <a:spAutoFit/>
          </a:bodyPr>
          <a:lstStyle/>
          <a:p>
            <a:pPr marL="742950" lvl="1" indent="-285750" defTabSz="685800">
              <a:lnSpc>
                <a:spcPct val="150000"/>
              </a:lnSpc>
              <a:buFont typeface="Wingdings" panose="05000000000000000000" charset="0"/>
              <a:buChar char="Ø"/>
              <a:defRPr/>
            </a:pPr>
            <a:r>
              <a:rPr sz="1800" dirty="0" err="1">
                <a:latin typeface="微软雅黑" panose="020B0503020204020204" pitchFamily="34" charset="-122"/>
                <a:ea typeface="微软雅黑" panose="020B0503020204020204" pitchFamily="34" charset="-122"/>
              </a:rPr>
              <a:t>进行语言表达时</a:t>
            </a:r>
            <a:r>
              <a:rPr sz="1800" dirty="0">
                <a:latin typeface="微软雅黑" panose="020B0503020204020204" pitchFamily="34" charset="-122"/>
                <a:ea typeface="微软雅黑" panose="020B0503020204020204" pitchFamily="34" charset="-122"/>
              </a:rPr>
              <a:t>，“最省力法则”使我们就像受到两个方向相反的力的作用</a:t>
            </a:r>
          </a:p>
          <a:p>
            <a:pPr marL="742950" lvl="1" indent="-285750" defTabSz="685800">
              <a:lnSpc>
                <a:spcPct val="15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一方面希望被别人理解，一方面希望尽量简短</a:t>
            </a:r>
          </a:p>
          <a:p>
            <a:pPr marL="742950" lvl="1" indent="-285750" defTabSz="685800">
              <a:lnSpc>
                <a:spcPct val="15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两力取得平衡，自然语言词汇的频次分布呈现双曲线</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AB000286-A004-4263-BD9E-2EB939DD724E}"/>
              </a:ext>
            </a:extLst>
          </p:cNvPr>
          <p:cNvSpPr/>
          <p:nvPr/>
        </p:nvSpPr>
        <p:spPr>
          <a:xfrm>
            <a:off x="1121586" y="3507622"/>
            <a:ext cx="6900828" cy="875881"/>
          </a:xfrm>
          <a:prstGeom prst="rect">
            <a:avLst/>
          </a:prstGeom>
        </p:spPr>
        <p:txBody>
          <a:bodyPr wrap="square">
            <a:spAutoFit/>
          </a:bodyPr>
          <a:lstStyle/>
          <a:p>
            <a:pPr algn="ctr">
              <a:lnSpc>
                <a:spcPct val="150000"/>
              </a:lnSpc>
              <a:buClr>
                <a:srgbClr val="58267E"/>
              </a:buClr>
            </a:pPr>
            <a:r>
              <a:rPr lang="zh-CN" altLang="en-US" sz="1800" b="1" dirty="0">
                <a:latin typeface="微软雅黑" panose="020B0503020204020204" pitchFamily="34" charset="-122"/>
                <a:ea typeface="微软雅黑" panose="020B0503020204020204" pitchFamily="34" charset="-122"/>
              </a:rPr>
              <a:t>词汇是表达和载荷信息的基本单元。词汇的选择、使用及出现频次影响着信息的分布。</a:t>
            </a:r>
            <a:endParaRPr lang="en-US" altLang="zh-CN" sz="1800"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7F4B9963-C226-43C8-A380-56B183B3BBAB}"/>
              </a:ext>
            </a:extLst>
          </p:cNvPr>
          <p:cNvSpPr/>
          <p:nvPr/>
        </p:nvSpPr>
        <p:spPr>
          <a:xfrm>
            <a:off x="584042" y="940135"/>
            <a:ext cx="3262432" cy="499624"/>
          </a:xfrm>
          <a:prstGeom prst="rect">
            <a:avLst/>
          </a:prstGeom>
        </p:spPr>
        <p:txBody>
          <a:bodyPr wrap="none">
            <a:spAutoFit/>
          </a:bodyPr>
          <a:lstStyle/>
          <a:p>
            <a:pPr defTabSz="685800">
              <a:lnSpc>
                <a:spcPct val="150000"/>
              </a:lnSpc>
              <a:defRPr/>
            </a:pPr>
            <a:r>
              <a:rPr lang="zh-CN" altLang="en-US" sz="2000" b="1" dirty="0">
                <a:solidFill>
                  <a:srgbClr val="6964A0"/>
                </a:solidFill>
                <a:latin typeface="微软雅黑" panose="020B0503020204020204" pitchFamily="34" charset="-122"/>
                <a:ea typeface="微软雅黑" panose="020B0503020204020204" pitchFamily="34" charset="-122"/>
              </a:rPr>
              <a:t>最省力法则与词频分布定律</a:t>
            </a:r>
          </a:p>
        </p:txBody>
      </p:sp>
      <p:sp>
        <p:nvSpPr>
          <p:cNvPr id="15" name="矩形 14">
            <a:extLst>
              <a:ext uri="{FF2B5EF4-FFF2-40B4-BE49-F238E27FC236}">
                <a16:creationId xmlns:a16="http://schemas.microsoft.com/office/drawing/2014/main" id="{AB337E4D-04D9-469A-8518-4E6F3E98FF91}"/>
              </a:ext>
            </a:extLst>
          </p:cNvPr>
          <p:cNvSpPr/>
          <p:nvPr/>
        </p:nvSpPr>
        <p:spPr>
          <a:xfrm>
            <a:off x="858308" y="275111"/>
            <a:ext cx="1493035"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齐普夫定律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38271943"/>
      </p:ext>
    </p:extLst>
  </p:cSld>
  <p:clrMapOvr>
    <a:masterClrMapping/>
  </p:clrMapOvr>
  <p:transition>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54</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sp>
        <p:nvSpPr>
          <p:cNvPr id="9" name="矩形 8"/>
          <p:cNvSpPr/>
          <p:nvPr/>
        </p:nvSpPr>
        <p:spPr>
          <a:xfrm>
            <a:off x="494867" y="1121922"/>
            <a:ext cx="5769537" cy="2564161"/>
          </a:xfrm>
          <a:prstGeom prst="rect">
            <a:avLst/>
          </a:prstGeom>
        </p:spPr>
        <p:txBody>
          <a:bodyPr wrap="square" lIns="68579" tIns="34289" rIns="68579" bIns="34289">
            <a:spAutoFit/>
          </a:bodyPr>
          <a:lstStyle/>
          <a:p>
            <a:pPr marL="285750" indent="-285750" defTabSz="685800">
              <a:lnSpc>
                <a:spcPct val="150000"/>
              </a:lnSpc>
              <a:buFont typeface="Wingdings" panose="05000000000000000000" charset="0"/>
              <a:buChar char="l"/>
              <a:defRPr/>
            </a:pPr>
            <a:r>
              <a:rPr sz="2000" b="1" dirty="0"/>
              <a:t>齐普夫简介</a:t>
            </a:r>
          </a:p>
          <a:p>
            <a:pPr marL="742950" lvl="1" indent="-285750" defTabSz="685800">
              <a:lnSpc>
                <a:spcPct val="15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美国哈佛大学著名的教授、著名语言学家和心理学家</a:t>
            </a:r>
          </a:p>
          <a:p>
            <a:pPr marL="742950" lvl="1" indent="-285750" defTabSz="685800">
              <a:lnSpc>
                <a:spcPct val="15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用大量的统计数据来验证前人有关词频分布规律的研究成果</a:t>
            </a:r>
          </a:p>
          <a:p>
            <a:pPr marL="742950" lvl="1" indent="-285750" defTabSz="685800">
              <a:lnSpc>
                <a:spcPct val="15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进行深入系统的理论研究，最终发现齐普夫定律</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pic>
        <p:nvPicPr>
          <p:cNvPr id="3" name="图片 2">
            <a:extLst>
              <a:ext uri="{FF2B5EF4-FFF2-40B4-BE49-F238E27FC236}">
                <a16:creationId xmlns:a16="http://schemas.microsoft.com/office/drawing/2014/main" id="{E5007BEF-3CDD-4114-8A84-30F55A5D0D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9390" y="1253155"/>
            <a:ext cx="1809974" cy="2503953"/>
          </a:xfrm>
          <a:prstGeom prst="rect">
            <a:avLst/>
          </a:prstGeom>
        </p:spPr>
      </p:pic>
      <p:sp>
        <p:nvSpPr>
          <p:cNvPr id="10" name="矩形 9">
            <a:extLst>
              <a:ext uri="{FF2B5EF4-FFF2-40B4-BE49-F238E27FC236}">
                <a16:creationId xmlns:a16="http://schemas.microsoft.com/office/drawing/2014/main" id="{9FDE7167-80F5-4CB3-ACB1-17D2B7A25EC6}"/>
              </a:ext>
            </a:extLst>
          </p:cNvPr>
          <p:cNvSpPr/>
          <p:nvPr/>
        </p:nvSpPr>
        <p:spPr>
          <a:xfrm>
            <a:off x="858308" y="275111"/>
            <a:ext cx="1493035"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齐普夫定律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99268427"/>
      </p:ext>
    </p:extLst>
  </p:cSld>
  <p:clrMapOvr>
    <a:masterClrMapping/>
  </p:clrMapOvr>
  <p:transition>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55</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sp>
        <p:nvSpPr>
          <p:cNvPr id="9" name="矩形 8"/>
          <p:cNvSpPr/>
          <p:nvPr/>
        </p:nvSpPr>
        <p:spPr>
          <a:xfrm>
            <a:off x="237553" y="931471"/>
            <a:ext cx="7904165" cy="3344311"/>
          </a:xfrm>
          <a:prstGeom prst="rect">
            <a:avLst/>
          </a:prstGeom>
        </p:spPr>
        <p:txBody>
          <a:bodyPr wrap="square" lIns="68579" tIns="34289" rIns="68579" bIns="34289">
            <a:spAutoFit/>
          </a:bodyPr>
          <a:lstStyle/>
          <a:p>
            <a:pPr marL="742950" lvl="1" indent="-285750" defTabSz="685800">
              <a:lnSpc>
                <a:spcPct val="150000"/>
              </a:lnSpc>
              <a:buFont typeface="Wingdings" panose="05000000000000000000" charset="0"/>
              <a:buChar char="Ø"/>
              <a:defRPr/>
            </a:pPr>
            <a:r>
              <a:rPr sz="1800" b="1" dirty="0" err="1">
                <a:latin typeface="微软雅黑" panose="020B0503020204020204" pitchFamily="34" charset="-122"/>
                <a:ea typeface="微软雅黑" panose="020B0503020204020204" pitchFamily="34" charset="-122"/>
              </a:rPr>
              <a:t>齐普夫定律</a:t>
            </a:r>
            <a:r>
              <a:rPr lang="zh-CN" altLang="en-US" sz="1800" b="1" dirty="0">
                <a:latin typeface="微软雅黑" panose="020B0503020204020204" pitchFamily="34" charset="-122"/>
                <a:ea typeface="微软雅黑" panose="020B0503020204020204" pitchFamily="34" charset="-122"/>
              </a:rPr>
              <a:t>数学表示</a:t>
            </a:r>
            <a:endParaRPr sz="1800" b="1" dirty="0">
              <a:latin typeface="微软雅黑" panose="020B0503020204020204" pitchFamily="34" charset="-122"/>
              <a:ea typeface="微软雅黑" panose="020B0503020204020204" pitchFamily="34" charset="-122"/>
            </a:endParaRPr>
          </a:p>
          <a:p>
            <a:pPr marL="1200150" lvl="2" indent="-285750" defTabSz="685800">
              <a:lnSpc>
                <a:spcPct val="150000"/>
              </a:lnSpc>
              <a:buFont typeface="Wingdings" panose="05000000000000000000" charset="0"/>
              <a:buChar char="n"/>
              <a:defRPr/>
            </a:pPr>
            <a:r>
              <a:rPr sz="1800" dirty="0" err="1">
                <a:latin typeface="微软雅黑" panose="020B0503020204020204" pitchFamily="34" charset="-122"/>
                <a:ea typeface="微软雅黑" panose="020B0503020204020204" pitchFamily="34" charset="-122"/>
              </a:rPr>
              <a:t>将一篇较长文章</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约</a:t>
            </a:r>
            <a:r>
              <a:rPr lang="en-US" altLang="zh-CN" sz="1800" dirty="0">
                <a:latin typeface="微软雅黑" panose="020B0503020204020204" pitchFamily="34" charset="-122"/>
                <a:ea typeface="微软雅黑" panose="020B0503020204020204" pitchFamily="34" charset="-122"/>
              </a:rPr>
              <a:t>5000</a:t>
            </a:r>
            <a:r>
              <a:rPr lang="zh-CN" altLang="en-US" sz="1800" dirty="0">
                <a:latin typeface="微软雅黑" panose="020B0503020204020204" pitchFamily="34" charset="-122"/>
                <a:ea typeface="微软雅黑" panose="020B0503020204020204" pitchFamily="34" charset="-122"/>
              </a:rPr>
              <a:t>字以上</a:t>
            </a:r>
            <a:r>
              <a:rPr lang="en-US" altLang="zh-CN" sz="1800" dirty="0">
                <a:latin typeface="微软雅黑" panose="020B0503020204020204" pitchFamily="34" charset="-122"/>
                <a:ea typeface="微软雅黑" panose="020B0503020204020204" pitchFamily="34" charset="-122"/>
              </a:rPr>
              <a:t>)</a:t>
            </a:r>
            <a:r>
              <a:rPr sz="1800" dirty="0" err="1">
                <a:latin typeface="微软雅黑" panose="020B0503020204020204" pitchFamily="34" charset="-122"/>
                <a:ea typeface="微软雅黑" panose="020B0503020204020204" pitchFamily="34" charset="-122"/>
              </a:rPr>
              <a:t>中每个词出现的频次统计起来，按频次递减顺序排列</a:t>
            </a:r>
            <a:endParaRPr sz="1800" dirty="0">
              <a:latin typeface="微软雅黑" panose="020B0503020204020204" pitchFamily="34" charset="-122"/>
              <a:ea typeface="微软雅黑" panose="020B0503020204020204" pitchFamily="34" charset="-122"/>
            </a:endParaRPr>
          </a:p>
          <a:p>
            <a:pPr marL="1200150" lvl="2" indent="-285750" defTabSz="685800">
              <a:lnSpc>
                <a:spcPct val="150000"/>
              </a:lnSpc>
              <a:buFont typeface="Wingdings" panose="05000000000000000000" charset="0"/>
              <a:buChar char="n"/>
              <a:defRPr/>
            </a:pPr>
            <a:r>
              <a:rPr sz="1800" dirty="0">
                <a:latin typeface="微软雅黑" panose="020B0503020204020204" pitchFamily="34" charset="-122"/>
                <a:ea typeface="微软雅黑" panose="020B0503020204020204" pitchFamily="34" charset="-122"/>
              </a:rPr>
              <a:t>并用自然数给这些词编上等级序号</a:t>
            </a:r>
          </a:p>
          <a:p>
            <a:pPr marL="1200150" lvl="2" indent="-285750" defTabSz="685800">
              <a:lnSpc>
                <a:spcPct val="150000"/>
              </a:lnSpc>
              <a:buFont typeface="Wingdings" panose="05000000000000000000" charset="0"/>
              <a:buChar char="n"/>
              <a:defRPr/>
            </a:pPr>
            <a:r>
              <a:rPr sz="1800" dirty="0">
                <a:latin typeface="微软雅黑" panose="020B0503020204020204" pitchFamily="34" charset="-122"/>
                <a:ea typeface="微软雅黑" panose="020B0503020204020204" pitchFamily="34" charset="-122"/>
              </a:rPr>
              <a:t>等级值和频次值的乘积是常数</a:t>
            </a:r>
          </a:p>
          <a:p>
            <a:pPr marL="742950" lvl="1" indent="-285750" defTabSz="685800">
              <a:lnSpc>
                <a:spcPct val="150000"/>
              </a:lnSpc>
              <a:buFont typeface="Wingdings" panose="05000000000000000000" charset="0"/>
              <a:buChar char="Ø"/>
              <a:defRPr/>
            </a:pPr>
            <a:r>
              <a:rPr sz="1800" b="1" dirty="0">
                <a:latin typeface="微软雅黑" panose="020B0503020204020204" pitchFamily="34" charset="-122"/>
                <a:ea typeface="微软雅黑" panose="020B0503020204020204" pitchFamily="34" charset="-122"/>
              </a:rPr>
              <a:t>表达式为：</a:t>
            </a:r>
          </a:p>
          <a:p>
            <a:pPr marL="457200" lvl="1" indent="0" algn="ctr" defTabSz="685800">
              <a:lnSpc>
                <a:spcPct val="150000"/>
              </a:lnSpc>
              <a:buFont typeface="Wingdings" panose="05000000000000000000" charset="0"/>
              <a:buNone/>
              <a:defRPr/>
            </a:pPr>
            <a:r>
              <a:rPr sz="1800" dirty="0">
                <a:latin typeface="微软雅黑" panose="020B0503020204020204" pitchFamily="34" charset="-122"/>
                <a:ea typeface="微软雅黑" panose="020B0503020204020204" pitchFamily="34" charset="-122"/>
              </a:rPr>
              <a:t>F</a:t>
            </a:r>
            <a:r>
              <a:rPr sz="1800" baseline="-25000" dirty="0">
                <a:latin typeface="微软雅黑" panose="020B0503020204020204" pitchFamily="34" charset="-122"/>
                <a:ea typeface="微软雅黑" panose="020B0503020204020204" pitchFamily="34" charset="-122"/>
              </a:rPr>
              <a:t>r</a:t>
            </a:r>
            <a:r>
              <a:rPr sz="1800" dirty="0">
                <a:latin typeface="微软雅黑" panose="020B0503020204020204" pitchFamily="34" charset="-122"/>
                <a:ea typeface="微软雅黑" panose="020B0503020204020204" pitchFamily="34" charset="-122"/>
              </a:rPr>
              <a:t>*r=C(C为常数)</a:t>
            </a:r>
          </a:p>
          <a:p>
            <a:pPr marL="457200" lvl="1" indent="0" defTabSz="685800">
              <a:lnSpc>
                <a:spcPct val="150000"/>
              </a:lnSpc>
              <a:buFont typeface="Wingdings" panose="05000000000000000000" charset="0"/>
              <a:buNone/>
              <a:defRPr/>
            </a:pPr>
            <a:r>
              <a:rPr sz="1800" dirty="0">
                <a:latin typeface="微软雅黑" panose="020B0503020204020204" pitchFamily="34" charset="-122"/>
                <a:ea typeface="微软雅黑" panose="020B0503020204020204" pitchFamily="34" charset="-122"/>
              </a:rPr>
              <a:t>      上式中：F</a:t>
            </a:r>
            <a:r>
              <a:rPr sz="1800" baseline="-25000" dirty="0">
                <a:latin typeface="微软雅黑" panose="020B0503020204020204" pitchFamily="34" charset="-122"/>
                <a:ea typeface="微软雅黑" panose="020B0503020204020204" pitchFamily="34" charset="-122"/>
              </a:rPr>
              <a:t>r</a:t>
            </a:r>
            <a:r>
              <a:rPr sz="1800" dirty="0">
                <a:latin typeface="微软雅黑" panose="020B0503020204020204" pitchFamily="34" charset="-122"/>
                <a:ea typeface="微软雅黑" panose="020B0503020204020204" pitchFamily="34" charset="-122"/>
              </a:rPr>
              <a:t>表示该词在文章中出现的频次，r表示该词的等级序号</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10" name="矩形 9">
            <a:extLst>
              <a:ext uri="{FF2B5EF4-FFF2-40B4-BE49-F238E27FC236}">
                <a16:creationId xmlns:a16="http://schemas.microsoft.com/office/drawing/2014/main" id="{FEE8B1CF-CC70-4841-A65E-5588A940B0FA}"/>
              </a:ext>
            </a:extLst>
          </p:cNvPr>
          <p:cNvSpPr/>
          <p:nvPr/>
        </p:nvSpPr>
        <p:spPr>
          <a:xfrm>
            <a:off x="858308" y="275111"/>
            <a:ext cx="1493035"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齐普夫定律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19702809"/>
      </p:ext>
    </p:extLst>
  </p:cSld>
  <p:clrMapOvr>
    <a:masterClrMapping/>
  </p:clrMapOvr>
  <p:transition>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56</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sp>
        <p:nvSpPr>
          <p:cNvPr id="9" name="矩形 8"/>
          <p:cNvSpPr/>
          <p:nvPr/>
        </p:nvSpPr>
        <p:spPr>
          <a:xfrm>
            <a:off x="869195" y="1416091"/>
            <a:ext cx="7579360" cy="2517995"/>
          </a:xfrm>
          <a:prstGeom prst="rect">
            <a:avLst/>
          </a:prstGeom>
        </p:spPr>
        <p:txBody>
          <a:bodyPr wrap="square" lIns="68579" tIns="34289" rIns="68579" bIns="34289">
            <a:spAutoFit/>
          </a:bodyPr>
          <a:lstStyle/>
          <a:p>
            <a:pPr marL="742950" lvl="1" indent="-285750" defTabSz="685800">
              <a:lnSpc>
                <a:spcPct val="150000"/>
              </a:lnSpc>
              <a:buFont typeface="Wingdings" panose="05000000000000000000" charset="0"/>
              <a:buChar char="Ø"/>
              <a:defRPr/>
            </a:pPr>
            <a:r>
              <a:rPr sz="1800" b="1" dirty="0" err="1"/>
              <a:t>若N为文章所包含的词汇总数（词容量</a:t>
            </a:r>
            <a:r>
              <a:rPr sz="1800" b="1" dirty="0"/>
              <a:t>），其表达式为：</a:t>
            </a:r>
          </a:p>
          <a:p>
            <a:pPr marL="457200" lvl="1" indent="0" algn="ctr" defTabSz="685800">
              <a:lnSpc>
                <a:spcPct val="150000"/>
              </a:lnSpc>
              <a:buFont typeface="Wingdings" panose="05000000000000000000" charset="0"/>
              <a:buNone/>
              <a:defRPr/>
            </a:pPr>
            <a:r>
              <a:rPr sz="1800" b="1" dirty="0"/>
              <a:t>f</a:t>
            </a:r>
            <a:r>
              <a:rPr sz="1800" b="1" baseline="-25000" dirty="0"/>
              <a:t>r</a:t>
            </a:r>
            <a:r>
              <a:rPr sz="1800" b="1" dirty="0"/>
              <a:t>=c*r</a:t>
            </a:r>
            <a:r>
              <a:rPr sz="1800" b="1" baseline="30000" dirty="0"/>
              <a:t>-1</a:t>
            </a:r>
            <a:endParaRPr sz="1800" b="1" dirty="0"/>
          </a:p>
          <a:p>
            <a:pPr marL="457200" lvl="1" indent="0" defTabSz="685800">
              <a:lnSpc>
                <a:spcPct val="150000"/>
              </a:lnSpc>
              <a:buFont typeface="Wingdings" panose="05000000000000000000" charset="0"/>
              <a:buNone/>
              <a:defRPr/>
            </a:pPr>
            <a:r>
              <a:rPr sz="1800" b="1" dirty="0"/>
              <a:t>     上式中：</a:t>
            </a:r>
          </a:p>
          <a:p>
            <a:pPr marL="457200" lvl="1" indent="0" defTabSz="685800">
              <a:lnSpc>
                <a:spcPct val="150000"/>
              </a:lnSpc>
              <a:buFont typeface="Wingdings" panose="05000000000000000000" charset="0"/>
              <a:buNone/>
              <a:defRPr/>
            </a:pPr>
            <a:r>
              <a:rPr sz="1800" b="1" dirty="0"/>
              <a:t>                   f</a:t>
            </a:r>
            <a:r>
              <a:rPr sz="1800" b="1" baseline="-25000" dirty="0"/>
              <a:t>r</a:t>
            </a:r>
            <a:r>
              <a:rPr sz="1800" b="1" dirty="0">
                <a:sym typeface="+mn-ea"/>
              </a:rPr>
              <a:t>——</a:t>
            </a:r>
            <a:r>
              <a:rPr sz="1800" b="1" dirty="0"/>
              <a:t>该词在文章中出现的频次，且f</a:t>
            </a:r>
            <a:r>
              <a:rPr sz="1800" b="1" baseline="-25000" dirty="0"/>
              <a:t>r</a:t>
            </a:r>
            <a:r>
              <a:rPr sz="1800" b="1" dirty="0"/>
              <a:t>=F</a:t>
            </a:r>
            <a:r>
              <a:rPr sz="1800" b="1" baseline="-25000" dirty="0"/>
              <a:t>r</a:t>
            </a:r>
            <a:r>
              <a:rPr sz="1800" b="1" dirty="0"/>
              <a:t>/N                  </a:t>
            </a:r>
          </a:p>
          <a:p>
            <a:pPr marL="457200" lvl="1" indent="0" defTabSz="685800">
              <a:lnSpc>
                <a:spcPct val="150000"/>
              </a:lnSpc>
              <a:buFont typeface="Wingdings" panose="05000000000000000000" charset="0"/>
              <a:buNone/>
              <a:defRPr/>
            </a:pPr>
            <a:r>
              <a:rPr sz="1800" b="1" dirty="0"/>
              <a:t>                   r——该词的等级序号</a:t>
            </a:r>
          </a:p>
          <a:p>
            <a:pPr marL="457200" lvl="1" indent="0" defTabSz="685800">
              <a:lnSpc>
                <a:spcPct val="150000"/>
              </a:lnSpc>
              <a:buFont typeface="Wingdings" panose="05000000000000000000" charset="0"/>
              <a:buNone/>
              <a:defRPr/>
            </a:pPr>
            <a:r>
              <a:rPr sz="1800" b="1" dirty="0"/>
              <a:t>                   c——常量，且c=C/N</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文本框 1">
            <a:extLst>
              <a:ext uri="{FF2B5EF4-FFF2-40B4-BE49-F238E27FC236}">
                <a16:creationId xmlns:a16="http://schemas.microsoft.com/office/drawing/2014/main" id="{E49222AB-BA77-46C4-92D5-DA790D9EC10F}"/>
              </a:ext>
            </a:extLst>
          </p:cNvPr>
          <p:cNvSpPr txBox="1"/>
          <p:nvPr/>
        </p:nvSpPr>
        <p:spPr>
          <a:xfrm>
            <a:off x="823206" y="893192"/>
            <a:ext cx="2740682" cy="461665"/>
          </a:xfrm>
          <a:prstGeom prst="rect">
            <a:avLst/>
          </a:prstGeom>
          <a:noFill/>
        </p:spPr>
        <p:txBody>
          <a:bodyPr wrap="square" rtlCol="0">
            <a:spAutoFit/>
          </a:bodyPr>
          <a:lstStyle/>
          <a:p>
            <a:r>
              <a:rPr lang="zh-CN" altLang="en-US" sz="2400" b="1" dirty="0">
                <a:solidFill>
                  <a:srgbClr val="6964A0"/>
                </a:solidFill>
                <a:latin typeface="微软雅黑" panose="020B0503020204020204" pitchFamily="34" charset="-122"/>
                <a:ea typeface="微软雅黑" panose="020B0503020204020204" pitchFamily="34" charset="-122"/>
              </a:rPr>
              <a:t>词的相对词频</a:t>
            </a:r>
          </a:p>
        </p:txBody>
      </p:sp>
      <p:sp>
        <p:nvSpPr>
          <p:cNvPr id="10" name="矩形 9">
            <a:extLst>
              <a:ext uri="{FF2B5EF4-FFF2-40B4-BE49-F238E27FC236}">
                <a16:creationId xmlns:a16="http://schemas.microsoft.com/office/drawing/2014/main" id="{6960EFEF-1211-486F-83B5-76E80EA6C173}"/>
              </a:ext>
            </a:extLst>
          </p:cNvPr>
          <p:cNvSpPr/>
          <p:nvPr/>
        </p:nvSpPr>
        <p:spPr>
          <a:xfrm>
            <a:off x="858308" y="275111"/>
            <a:ext cx="1493035"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齐普夫定律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48083701"/>
      </p:ext>
    </p:extLst>
  </p:cSld>
  <p:clrMapOvr>
    <a:masterClrMapping/>
  </p:clrMapOvr>
  <p:transition>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57</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p:cNvSpPr/>
          <p:nvPr/>
        </p:nvSpPr>
        <p:spPr>
          <a:xfrm>
            <a:off x="4390578" y="1710054"/>
            <a:ext cx="4062095" cy="1762019"/>
          </a:xfrm>
          <a:prstGeom prst="rect">
            <a:avLst/>
          </a:prstGeom>
        </p:spPr>
        <p:txBody>
          <a:bodyPr wrap="square" lIns="68579" tIns="34289" rIns="68579" bIns="34289">
            <a:spAutoFit/>
          </a:bodyPr>
          <a:lstStyle/>
          <a:p>
            <a:pPr lvl="0" indent="-285750" algn="l" defTabSz="685800">
              <a:lnSpc>
                <a:spcPct val="150000"/>
              </a:lnSpc>
              <a:buClrTx/>
              <a:buSzTx/>
              <a:buFont typeface="Wingdings" panose="05000000000000000000" charset="0"/>
              <a:buChar char="l"/>
              <a:defRPr/>
            </a:pPr>
            <a:r>
              <a:rPr sz="2000" b="1" dirty="0">
                <a:sym typeface="+mn-ea"/>
              </a:rPr>
              <a:t>齐普夫分布曲线</a:t>
            </a:r>
            <a:endParaRPr sz="2000" b="1" dirty="0"/>
          </a:p>
          <a:p>
            <a:pPr lvl="2" indent="-285750" algn="l" defTabSz="685800">
              <a:lnSpc>
                <a:spcPct val="150000"/>
              </a:lnSpc>
              <a:buClrTx/>
              <a:buSzTx/>
              <a:buFont typeface="Wingdings" panose="05000000000000000000" charset="0"/>
              <a:buChar char="n"/>
              <a:defRPr/>
            </a:pPr>
            <a:r>
              <a:rPr sz="2000" b="1" dirty="0">
                <a:sym typeface="+mn-ea"/>
              </a:rPr>
              <a:t>以等级序号为横坐标</a:t>
            </a:r>
          </a:p>
          <a:p>
            <a:pPr lvl="2" indent="-285750" algn="l" defTabSz="685800">
              <a:lnSpc>
                <a:spcPct val="150000"/>
              </a:lnSpc>
              <a:buClrTx/>
              <a:buSzTx/>
              <a:buFont typeface="Wingdings" panose="05000000000000000000" charset="0"/>
              <a:buChar char="n"/>
              <a:defRPr/>
            </a:pPr>
            <a:r>
              <a:rPr sz="2000" b="1" dirty="0">
                <a:sym typeface="+mn-ea"/>
              </a:rPr>
              <a:t>以相应的频次为纵坐标</a:t>
            </a:r>
          </a:p>
          <a:p>
            <a:pPr marL="457200" lvl="1" indent="0" defTabSz="685800">
              <a:lnSpc>
                <a:spcPct val="100000"/>
              </a:lnSpc>
              <a:buFont typeface="Wingdings" panose="05000000000000000000" charset="0"/>
              <a:buNone/>
              <a:defRPr/>
            </a:pPr>
            <a:endParaRPr lang="en-US" altLang="zh-CN" sz="2000" b="1" dirty="0"/>
          </a:p>
        </p:txBody>
      </p:sp>
      <p:grpSp>
        <p:nvGrpSpPr>
          <p:cNvPr id="9" name="组合 3">
            <a:extLst>
              <a:ext uri="{FF2B5EF4-FFF2-40B4-BE49-F238E27FC236}">
                <a16:creationId xmlns:a16="http://schemas.microsoft.com/office/drawing/2014/main" id="{5E1EB794-4704-472F-949C-A80662C23869}"/>
              </a:ext>
            </a:extLst>
          </p:cNvPr>
          <p:cNvGrpSpPr>
            <a:grpSpLocks/>
          </p:cNvGrpSpPr>
          <p:nvPr/>
        </p:nvGrpSpPr>
        <p:grpSpPr bwMode="auto">
          <a:xfrm>
            <a:off x="869195" y="1191416"/>
            <a:ext cx="3733800" cy="3276600"/>
            <a:chOff x="0" y="1524000"/>
            <a:chExt cx="3733800" cy="3276600"/>
          </a:xfrm>
        </p:grpSpPr>
        <p:sp>
          <p:nvSpPr>
            <p:cNvPr id="10" name="Line 4">
              <a:extLst>
                <a:ext uri="{FF2B5EF4-FFF2-40B4-BE49-F238E27FC236}">
                  <a16:creationId xmlns:a16="http://schemas.microsoft.com/office/drawing/2014/main" id="{20AD75C9-693F-4B44-9E10-9623744B733B}"/>
                </a:ext>
              </a:extLst>
            </p:cNvPr>
            <p:cNvSpPr>
              <a:spLocks noChangeShapeType="1"/>
            </p:cNvSpPr>
            <p:nvPr/>
          </p:nvSpPr>
          <p:spPr bwMode="auto">
            <a:xfrm flipV="1">
              <a:off x="685800" y="1676400"/>
              <a:ext cx="0" cy="2667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5">
              <a:extLst>
                <a:ext uri="{FF2B5EF4-FFF2-40B4-BE49-F238E27FC236}">
                  <a16:creationId xmlns:a16="http://schemas.microsoft.com/office/drawing/2014/main" id="{F566FF69-481C-4146-B06A-3FFA28E30518}"/>
                </a:ext>
              </a:extLst>
            </p:cNvPr>
            <p:cNvSpPr>
              <a:spLocks noChangeShapeType="1"/>
            </p:cNvSpPr>
            <p:nvPr/>
          </p:nvSpPr>
          <p:spPr bwMode="auto">
            <a:xfrm>
              <a:off x="685800" y="4343400"/>
              <a:ext cx="2590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Freeform 6">
              <a:extLst>
                <a:ext uri="{FF2B5EF4-FFF2-40B4-BE49-F238E27FC236}">
                  <a16:creationId xmlns:a16="http://schemas.microsoft.com/office/drawing/2014/main" id="{3268DA92-0DE8-4C8D-A013-8C2409564278}"/>
                </a:ext>
              </a:extLst>
            </p:cNvPr>
            <p:cNvSpPr>
              <a:spLocks/>
            </p:cNvSpPr>
            <p:nvPr/>
          </p:nvSpPr>
          <p:spPr bwMode="auto">
            <a:xfrm>
              <a:off x="838200" y="1981200"/>
              <a:ext cx="2286000" cy="2082800"/>
            </a:xfrm>
            <a:custGeom>
              <a:avLst/>
              <a:gdLst>
                <a:gd name="T0" fmla="*/ 0 w 1440"/>
                <a:gd name="T1" fmla="*/ 0 h 1312"/>
                <a:gd name="T2" fmla="*/ 2147483646 w 1440"/>
                <a:gd name="T3" fmla="*/ 2147483646 h 1312"/>
                <a:gd name="T4" fmla="*/ 2147483646 w 1440"/>
                <a:gd name="T5" fmla="*/ 2147483646 h 1312"/>
                <a:gd name="T6" fmla="*/ 2147483646 w 1440"/>
                <a:gd name="T7" fmla="*/ 2147483646 h 1312"/>
                <a:gd name="T8" fmla="*/ 2147483646 w 1440"/>
                <a:gd name="T9" fmla="*/ 2147483646 h 1312"/>
                <a:gd name="T10" fmla="*/ 2147483646 w 1440"/>
                <a:gd name="T11" fmla="*/ 2147483646 h 1312"/>
                <a:gd name="T12" fmla="*/ 2147483646 w 1440"/>
                <a:gd name="T13" fmla="*/ 2147483646 h 1312"/>
                <a:gd name="T14" fmla="*/ 0 60000 65536"/>
                <a:gd name="T15" fmla="*/ 0 60000 65536"/>
                <a:gd name="T16" fmla="*/ 0 60000 65536"/>
                <a:gd name="T17" fmla="*/ 0 60000 65536"/>
                <a:gd name="T18" fmla="*/ 0 60000 65536"/>
                <a:gd name="T19" fmla="*/ 0 60000 65536"/>
                <a:gd name="T20" fmla="*/ 0 60000 65536"/>
                <a:gd name="T21" fmla="*/ 0 w 1440"/>
                <a:gd name="T22" fmla="*/ 0 h 1312"/>
                <a:gd name="T23" fmla="*/ 1440 w 1440"/>
                <a:gd name="T24" fmla="*/ 1312 h 13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0" h="1312">
                  <a:moveTo>
                    <a:pt x="0" y="0"/>
                  </a:moveTo>
                  <a:cubicBezTo>
                    <a:pt x="8" y="56"/>
                    <a:pt x="16" y="112"/>
                    <a:pt x="48" y="240"/>
                  </a:cubicBezTo>
                  <a:cubicBezTo>
                    <a:pt x="80" y="368"/>
                    <a:pt x="128" y="632"/>
                    <a:pt x="192" y="768"/>
                  </a:cubicBezTo>
                  <a:cubicBezTo>
                    <a:pt x="256" y="904"/>
                    <a:pt x="344" y="984"/>
                    <a:pt x="432" y="1056"/>
                  </a:cubicBezTo>
                  <a:cubicBezTo>
                    <a:pt x="520" y="1128"/>
                    <a:pt x="584" y="1160"/>
                    <a:pt x="720" y="1200"/>
                  </a:cubicBezTo>
                  <a:cubicBezTo>
                    <a:pt x="856" y="1240"/>
                    <a:pt x="1128" y="1280"/>
                    <a:pt x="1248" y="1296"/>
                  </a:cubicBezTo>
                  <a:cubicBezTo>
                    <a:pt x="1368" y="1312"/>
                    <a:pt x="1408" y="1296"/>
                    <a:pt x="1440" y="12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AutoShape 7">
              <a:extLst>
                <a:ext uri="{FF2B5EF4-FFF2-40B4-BE49-F238E27FC236}">
                  <a16:creationId xmlns:a16="http://schemas.microsoft.com/office/drawing/2014/main" id="{77C44DF2-983A-43AC-9D9A-7248748EE4CF}"/>
                </a:ext>
              </a:extLst>
            </p:cNvPr>
            <p:cNvSpPr>
              <a:spLocks noChangeArrowheads="1"/>
            </p:cNvSpPr>
            <p:nvPr/>
          </p:nvSpPr>
          <p:spPr bwMode="auto">
            <a:xfrm>
              <a:off x="0" y="15240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f</a:t>
              </a:r>
            </a:p>
          </p:txBody>
        </p:sp>
        <p:sp>
          <p:nvSpPr>
            <p:cNvPr id="18" name="AutoShape 8">
              <a:extLst>
                <a:ext uri="{FF2B5EF4-FFF2-40B4-BE49-F238E27FC236}">
                  <a16:creationId xmlns:a16="http://schemas.microsoft.com/office/drawing/2014/main" id="{7B90072F-3FBA-4B1A-8BAD-37A1FEBCA38D}"/>
                </a:ext>
              </a:extLst>
            </p:cNvPr>
            <p:cNvSpPr>
              <a:spLocks noChangeArrowheads="1"/>
            </p:cNvSpPr>
            <p:nvPr/>
          </p:nvSpPr>
          <p:spPr bwMode="auto">
            <a:xfrm>
              <a:off x="0" y="22098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250</a:t>
              </a:r>
            </a:p>
          </p:txBody>
        </p:sp>
        <p:sp>
          <p:nvSpPr>
            <p:cNvPr id="19" name="AutoShape 9">
              <a:extLst>
                <a:ext uri="{FF2B5EF4-FFF2-40B4-BE49-F238E27FC236}">
                  <a16:creationId xmlns:a16="http://schemas.microsoft.com/office/drawing/2014/main" id="{87F36AEC-2837-432D-B045-832223087C34}"/>
                </a:ext>
              </a:extLst>
            </p:cNvPr>
            <p:cNvSpPr>
              <a:spLocks noChangeArrowheads="1"/>
            </p:cNvSpPr>
            <p:nvPr/>
          </p:nvSpPr>
          <p:spPr bwMode="auto">
            <a:xfrm>
              <a:off x="0" y="26670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200</a:t>
              </a:r>
            </a:p>
          </p:txBody>
        </p:sp>
        <p:sp>
          <p:nvSpPr>
            <p:cNvPr id="20" name="AutoShape 10">
              <a:extLst>
                <a:ext uri="{FF2B5EF4-FFF2-40B4-BE49-F238E27FC236}">
                  <a16:creationId xmlns:a16="http://schemas.microsoft.com/office/drawing/2014/main" id="{FD37EC1A-54E7-4F7D-8975-6FBD89B6AE91}"/>
                </a:ext>
              </a:extLst>
            </p:cNvPr>
            <p:cNvSpPr>
              <a:spLocks noChangeArrowheads="1"/>
            </p:cNvSpPr>
            <p:nvPr/>
          </p:nvSpPr>
          <p:spPr bwMode="auto">
            <a:xfrm>
              <a:off x="0" y="29718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150</a:t>
              </a:r>
            </a:p>
          </p:txBody>
        </p:sp>
        <p:sp>
          <p:nvSpPr>
            <p:cNvPr id="21" name="AutoShape 11">
              <a:extLst>
                <a:ext uri="{FF2B5EF4-FFF2-40B4-BE49-F238E27FC236}">
                  <a16:creationId xmlns:a16="http://schemas.microsoft.com/office/drawing/2014/main" id="{582B199A-11FB-453F-9B4C-EBA114B9736E}"/>
                </a:ext>
              </a:extLst>
            </p:cNvPr>
            <p:cNvSpPr>
              <a:spLocks noChangeArrowheads="1"/>
            </p:cNvSpPr>
            <p:nvPr/>
          </p:nvSpPr>
          <p:spPr bwMode="auto">
            <a:xfrm>
              <a:off x="0" y="33528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100</a:t>
              </a:r>
            </a:p>
          </p:txBody>
        </p:sp>
        <p:sp>
          <p:nvSpPr>
            <p:cNvPr id="22" name="AutoShape 12">
              <a:extLst>
                <a:ext uri="{FF2B5EF4-FFF2-40B4-BE49-F238E27FC236}">
                  <a16:creationId xmlns:a16="http://schemas.microsoft.com/office/drawing/2014/main" id="{90673768-8FD2-4D54-BE6C-36872C000EE7}"/>
                </a:ext>
              </a:extLst>
            </p:cNvPr>
            <p:cNvSpPr>
              <a:spLocks noChangeArrowheads="1"/>
            </p:cNvSpPr>
            <p:nvPr/>
          </p:nvSpPr>
          <p:spPr bwMode="auto">
            <a:xfrm>
              <a:off x="0" y="37338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50</a:t>
              </a:r>
            </a:p>
          </p:txBody>
        </p:sp>
        <p:sp>
          <p:nvSpPr>
            <p:cNvPr id="23" name="AutoShape 13">
              <a:extLst>
                <a:ext uri="{FF2B5EF4-FFF2-40B4-BE49-F238E27FC236}">
                  <a16:creationId xmlns:a16="http://schemas.microsoft.com/office/drawing/2014/main" id="{C0D41A6B-6D3C-43CF-9A49-02DC4E54972C}"/>
                </a:ext>
              </a:extLst>
            </p:cNvPr>
            <p:cNvSpPr>
              <a:spLocks noChangeArrowheads="1"/>
            </p:cNvSpPr>
            <p:nvPr/>
          </p:nvSpPr>
          <p:spPr bwMode="auto">
            <a:xfrm>
              <a:off x="0" y="18288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300</a:t>
              </a:r>
            </a:p>
          </p:txBody>
        </p:sp>
        <p:sp>
          <p:nvSpPr>
            <p:cNvPr id="24" name="AutoShape 14">
              <a:extLst>
                <a:ext uri="{FF2B5EF4-FFF2-40B4-BE49-F238E27FC236}">
                  <a16:creationId xmlns:a16="http://schemas.microsoft.com/office/drawing/2014/main" id="{C6C40B77-39A6-4085-BD94-6297BB480833}"/>
                </a:ext>
              </a:extLst>
            </p:cNvPr>
            <p:cNvSpPr>
              <a:spLocks noChangeArrowheads="1"/>
            </p:cNvSpPr>
            <p:nvPr/>
          </p:nvSpPr>
          <p:spPr bwMode="auto">
            <a:xfrm>
              <a:off x="3048000" y="44196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r</a:t>
              </a:r>
            </a:p>
          </p:txBody>
        </p:sp>
        <p:sp>
          <p:nvSpPr>
            <p:cNvPr id="25" name="AutoShape 16">
              <a:extLst>
                <a:ext uri="{FF2B5EF4-FFF2-40B4-BE49-F238E27FC236}">
                  <a16:creationId xmlns:a16="http://schemas.microsoft.com/office/drawing/2014/main" id="{0DBA9DC1-09EF-4FA8-9B51-D3E7BE6CF783}"/>
                </a:ext>
              </a:extLst>
            </p:cNvPr>
            <p:cNvSpPr>
              <a:spLocks noChangeArrowheads="1"/>
            </p:cNvSpPr>
            <p:nvPr/>
          </p:nvSpPr>
          <p:spPr bwMode="auto">
            <a:xfrm>
              <a:off x="609600" y="43434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1</a:t>
              </a:r>
            </a:p>
          </p:txBody>
        </p:sp>
        <p:sp>
          <p:nvSpPr>
            <p:cNvPr id="26" name="AutoShape 17">
              <a:extLst>
                <a:ext uri="{FF2B5EF4-FFF2-40B4-BE49-F238E27FC236}">
                  <a16:creationId xmlns:a16="http://schemas.microsoft.com/office/drawing/2014/main" id="{753F4738-1BE6-4E4F-BAE1-43C2688154A5}"/>
                </a:ext>
              </a:extLst>
            </p:cNvPr>
            <p:cNvSpPr>
              <a:spLocks noChangeArrowheads="1"/>
            </p:cNvSpPr>
            <p:nvPr/>
          </p:nvSpPr>
          <p:spPr bwMode="auto">
            <a:xfrm>
              <a:off x="1295400" y="43434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3</a:t>
              </a:r>
            </a:p>
          </p:txBody>
        </p:sp>
        <p:sp>
          <p:nvSpPr>
            <p:cNvPr id="27" name="AutoShape 18">
              <a:extLst>
                <a:ext uri="{FF2B5EF4-FFF2-40B4-BE49-F238E27FC236}">
                  <a16:creationId xmlns:a16="http://schemas.microsoft.com/office/drawing/2014/main" id="{FDA219AB-10F2-4E6D-8C38-0CF82B50DE66}"/>
                </a:ext>
              </a:extLst>
            </p:cNvPr>
            <p:cNvSpPr>
              <a:spLocks noChangeArrowheads="1"/>
            </p:cNvSpPr>
            <p:nvPr/>
          </p:nvSpPr>
          <p:spPr bwMode="auto">
            <a:xfrm>
              <a:off x="990600" y="43434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2</a:t>
              </a:r>
            </a:p>
          </p:txBody>
        </p:sp>
        <p:sp>
          <p:nvSpPr>
            <p:cNvPr id="28" name="AutoShape 19">
              <a:extLst>
                <a:ext uri="{FF2B5EF4-FFF2-40B4-BE49-F238E27FC236}">
                  <a16:creationId xmlns:a16="http://schemas.microsoft.com/office/drawing/2014/main" id="{52EC6106-9CBF-468A-87FF-B4C57A8251A4}"/>
                </a:ext>
              </a:extLst>
            </p:cNvPr>
            <p:cNvSpPr>
              <a:spLocks noChangeArrowheads="1"/>
            </p:cNvSpPr>
            <p:nvPr/>
          </p:nvSpPr>
          <p:spPr bwMode="auto">
            <a:xfrm>
              <a:off x="1905000" y="43434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5</a:t>
              </a:r>
            </a:p>
          </p:txBody>
        </p:sp>
        <p:sp>
          <p:nvSpPr>
            <p:cNvPr id="29" name="AutoShape 20">
              <a:extLst>
                <a:ext uri="{FF2B5EF4-FFF2-40B4-BE49-F238E27FC236}">
                  <a16:creationId xmlns:a16="http://schemas.microsoft.com/office/drawing/2014/main" id="{7A8623E6-6D48-4508-9269-C7228D0C2DBB}"/>
                </a:ext>
              </a:extLst>
            </p:cNvPr>
            <p:cNvSpPr>
              <a:spLocks noChangeArrowheads="1"/>
            </p:cNvSpPr>
            <p:nvPr/>
          </p:nvSpPr>
          <p:spPr bwMode="auto">
            <a:xfrm>
              <a:off x="2209800" y="43434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6</a:t>
              </a:r>
            </a:p>
          </p:txBody>
        </p:sp>
        <p:sp>
          <p:nvSpPr>
            <p:cNvPr id="30" name="AutoShape 21">
              <a:extLst>
                <a:ext uri="{FF2B5EF4-FFF2-40B4-BE49-F238E27FC236}">
                  <a16:creationId xmlns:a16="http://schemas.microsoft.com/office/drawing/2014/main" id="{A703FB12-1F4A-4459-A6EF-30EBED4AE571}"/>
                </a:ext>
              </a:extLst>
            </p:cNvPr>
            <p:cNvSpPr>
              <a:spLocks noChangeArrowheads="1"/>
            </p:cNvSpPr>
            <p:nvPr/>
          </p:nvSpPr>
          <p:spPr bwMode="auto">
            <a:xfrm>
              <a:off x="1600200" y="43434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4</a:t>
              </a:r>
            </a:p>
          </p:txBody>
        </p:sp>
      </p:grpSp>
      <p:sp>
        <p:nvSpPr>
          <p:cNvPr id="31" name="矩形 30">
            <a:extLst>
              <a:ext uri="{FF2B5EF4-FFF2-40B4-BE49-F238E27FC236}">
                <a16:creationId xmlns:a16="http://schemas.microsoft.com/office/drawing/2014/main" id="{9B3C46E9-F16D-4859-AD7D-FFB2F0EE336B}"/>
              </a:ext>
            </a:extLst>
          </p:cNvPr>
          <p:cNvSpPr/>
          <p:nvPr/>
        </p:nvSpPr>
        <p:spPr>
          <a:xfrm>
            <a:off x="858308" y="275111"/>
            <a:ext cx="1493035"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齐普夫定律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86855475"/>
      </p:ext>
    </p:extLst>
  </p:cSld>
  <p:clrMapOvr>
    <a:masterClrMapping/>
  </p:clrMapOvr>
  <p:transition>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58</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7" name="内容占位符 2"/>
          <p:cNvSpPr txBox="1"/>
          <p:nvPr/>
        </p:nvSpPr>
        <p:spPr>
          <a:xfrm>
            <a:off x="823275"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sp>
        <p:nvSpPr>
          <p:cNvPr id="9" name="矩形 8"/>
          <p:cNvSpPr/>
          <p:nvPr/>
        </p:nvSpPr>
        <p:spPr>
          <a:xfrm>
            <a:off x="877673" y="1564711"/>
            <a:ext cx="7579360" cy="2364748"/>
          </a:xfrm>
          <a:prstGeom prst="rect">
            <a:avLst/>
          </a:prstGeom>
        </p:spPr>
        <p:txBody>
          <a:bodyPr wrap="square" lIns="68579" tIns="34289" rIns="68579" bIns="34289">
            <a:spAutoFit/>
          </a:bodyPr>
          <a:lstStyle/>
          <a:p>
            <a:pPr marL="742950" lvl="1" indent="-285750" defTabSz="685800">
              <a:lnSpc>
                <a:spcPct val="200000"/>
              </a:lnSpc>
              <a:buFont typeface="Wingdings" panose="05000000000000000000" charset="0"/>
              <a:buChar char="Ø"/>
              <a:defRPr/>
            </a:pPr>
            <a:r>
              <a:rPr sz="1800" dirty="0" err="1"/>
              <a:t>美国语言学家朱斯对齐普夫的单参数词频分布律提出了修正</a:t>
            </a:r>
            <a:endParaRPr sz="1800" dirty="0"/>
          </a:p>
          <a:p>
            <a:pPr marL="742950" lvl="1" indent="-285750" defTabSz="685800">
              <a:lnSpc>
                <a:spcPct val="200000"/>
              </a:lnSpc>
              <a:buFont typeface="Wingdings" panose="05000000000000000000" charset="0"/>
              <a:buChar char="Ø"/>
              <a:defRPr/>
            </a:pPr>
            <a:r>
              <a:rPr sz="1800" dirty="0"/>
              <a:t>齐普夫定律中r的负指数应该是一个参数，而不是一个常数</a:t>
            </a:r>
          </a:p>
          <a:p>
            <a:pPr marL="742950" lvl="1" indent="-285750" defTabSz="685800">
              <a:lnSpc>
                <a:spcPct val="200000"/>
              </a:lnSpc>
              <a:buFont typeface="Wingdings" panose="05000000000000000000" charset="0"/>
              <a:buChar char="Ø"/>
              <a:defRPr/>
            </a:pPr>
            <a:r>
              <a:rPr sz="1800" dirty="0"/>
              <a:t>双参数公式如下：</a:t>
            </a:r>
          </a:p>
          <a:p>
            <a:pPr marL="0" lvl="1" indent="0" algn="ctr" defTabSz="685800">
              <a:lnSpc>
                <a:spcPct val="200000"/>
              </a:lnSpc>
              <a:buFont typeface="Wingdings" panose="05000000000000000000" charset="0"/>
              <a:buNone/>
              <a:defRPr/>
            </a:pPr>
            <a:r>
              <a:rPr sz="2400" b="1" dirty="0"/>
              <a:t>P</a:t>
            </a:r>
            <a:r>
              <a:rPr sz="2400" b="1" baseline="-25000" dirty="0"/>
              <a:t>r</a:t>
            </a:r>
            <a:r>
              <a:rPr sz="2400" b="1" dirty="0"/>
              <a:t>=C*r</a:t>
            </a:r>
            <a:r>
              <a:rPr sz="2400" b="1" baseline="30000" dirty="0"/>
              <a:t>-b</a:t>
            </a:r>
            <a:r>
              <a:rPr sz="2400" b="1" dirty="0"/>
              <a:t>（</a:t>
            </a:r>
            <a:r>
              <a:rPr sz="2400" b="1" dirty="0">
                <a:sym typeface="+mn-ea"/>
              </a:rPr>
              <a:t>b&gt;0，C&gt;0</a:t>
            </a:r>
            <a:r>
              <a:rPr sz="2400" b="1" dirty="0"/>
              <a:t>）</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2C5CE88F-684D-422C-A614-7736D4FE5A6C}"/>
              </a:ext>
            </a:extLst>
          </p:cNvPr>
          <p:cNvSpPr/>
          <p:nvPr/>
        </p:nvSpPr>
        <p:spPr>
          <a:xfrm>
            <a:off x="800608" y="961861"/>
            <a:ext cx="4842992" cy="499624"/>
          </a:xfrm>
          <a:prstGeom prst="rect">
            <a:avLst/>
          </a:prstGeom>
        </p:spPr>
        <p:txBody>
          <a:bodyPr wrap="none">
            <a:spAutoFit/>
          </a:bodyPr>
          <a:lstStyle/>
          <a:p>
            <a:pPr defTabSz="685800">
              <a:lnSpc>
                <a:spcPct val="150000"/>
              </a:lnSpc>
              <a:defRPr/>
            </a:pPr>
            <a:r>
              <a:rPr lang="zh-CN" altLang="en-US" sz="2000" b="1" dirty="0">
                <a:solidFill>
                  <a:srgbClr val="6964A0"/>
                </a:solidFill>
                <a:latin typeface="微软雅黑" panose="020B0503020204020204" pitchFamily="34" charset="-122"/>
                <a:ea typeface="微软雅黑" panose="020B0503020204020204" pitchFamily="34" charset="-122"/>
              </a:rPr>
              <a:t>齐普夫定律的修正</a:t>
            </a:r>
            <a:r>
              <a:rPr lang="en-US" altLang="zh-CN" sz="2000" b="1" dirty="0">
                <a:solidFill>
                  <a:srgbClr val="6964A0"/>
                </a:solidFill>
                <a:latin typeface="微软雅黑" panose="020B0503020204020204" pitchFamily="34" charset="-122"/>
                <a:ea typeface="微软雅黑" panose="020B0503020204020204" pitchFamily="34" charset="-122"/>
              </a:rPr>
              <a:t>——</a:t>
            </a:r>
            <a:r>
              <a:rPr lang="zh-CN" altLang="en-US" sz="2000" b="1" dirty="0">
                <a:solidFill>
                  <a:srgbClr val="6964A0"/>
                </a:solidFill>
                <a:latin typeface="微软雅黑" panose="020B0503020204020204" pitchFamily="34" charset="-122"/>
                <a:ea typeface="微软雅黑" panose="020B0503020204020204" pitchFamily="34" charset="-122"/>
              </a:rPr>
              <a:t>朱斯的双参数公式</a:t>
            </a:r>
          </a:p>
        </p:txBody>
      </p:sp>
      <p:sp>
        <p:nvSpPr>
          <p:cNvPr id="10" name="矩形 9">
            <a:extLst>
              <a:ext uri="{FF2B5EF4-FFF2-40B4-BE49-F238E27FC236}">
                <a16:creationId xmlns:a16="http://schemas.microsoft.com/office/drawing/2014/main" id="{CBC3988D-587F-4E4D-9746-C4DD3651001A}"/>
              </a:ext>
            </a:extLst>
          </p:cNvPr>
          <p:cNvSpPr/>
          <p:nvPr/>
        </p:nvSpPr>
        <p:spPr>
          <a:xfrm>
            <a:off x="858308" y="275111"/>
            <a:ext cx="1493035"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齐普夫定律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21102852"/>
      </p:ext>
    </p:extLst>
  </p:cSld>
  <p:clrMapOvr>
    <a:masterClrMapping/>
  </p:clrMapOvr>
  <p:transition>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59</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sp>
        <p:nvSpPr>
          <p:cNvPr id="9" name="矩形 8"/>
          <p:cNvSpPr/>
          <p:nvPr/>
        </p:nvSpPr>
        <p:spPr>
          <a:xfrm>
            <a:off x="782320" y="1721774"/>
            <a:ext cx="7579360" cy="1699951"/>
          </a:xfrm>
          <a:prstGeom prst="rect">
            <a:avLst/>
          </a:prstGeom>
        </p:spPr>
        <p:txBody>
          <a:bodyPr wrap="square" lIns="68579" tIns="34289" rIns="68579" bIns="34289">
            <a:spAutoFit/>
          </a:bodyPr>
          <a:lstStyle/>
          <a:p>
            <a:pPr marL="742950" lvl="1" indent="-285750" defTabSz="685800">
              <a:lnSpc>
                <a:spcPct val="200000"/>
              </a:lnSpc>
              <a:buFont typeface="Wingdings" panose="05000000000000000000" charset="0"/>
              <a:buChar char="Ø"/>
              <a:defRPr/>
            </a:pPr>
            <a:r>
              <a:rPr sz="1800" dirty="0" err="1">
                <a:latin typeface="微软雅黑" panose="020B0503020204020204" pitchFamily="34" charset="-122"/>
                <a:ea typeface="微软雅黑" panose="020B0503020204020204" pitchFamily="34" charset="-122"/>
              </a:rPr>
              <a:t>运用信息论原理和概率论方法来研究词的频率分布定律</a:t>
            </a:r>
            <a:endParaRPr sz="1800" dirty="0">
              <a:latin typeface="微软雅黑" panose="020B0503020204020204" pitchFamily="34" charset="-122"/>
              <a:ea typeface="微软雅黑" panose="020B0503020204020204" pitchFamily="34" charset="-122"/>
            </a:endParaRPr>
          </a:p>
          <a:p>
            <a:pPr marL="742950" lvl="1" indent="-285750" defTabSz="685800">
              <a:lnSpc>
                <a:spcPct val="20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三参数频率分布定律：</a:t>
            </a:r>
          </a:p>
          <a:p>
            <a:pPr marL="0" lvl="1" indent="0" algn="ctr" defTabSz="685800">
              <a:lnSpc>
                <a:spcPct val="200000"/>
              </a:lnSpc>
              <a:buFont typeface="Wingdings" panose="05000000000000000000" charset="0"/>
              <a:buNone/>
              <a:defRPr/>
            </a:pPr>
            <a:r>
              <a:rPr sz="2000" b="1" dirty="0">
                <a:latin typeface="微软雅黑" panose="020B0503020204020204" pitchFamily="34" charset="-122"/>
                <a:ea typeface="微软雅黑" panose="020B0503020204020204" pitchFamily="34" charset="-122"/>
              </a:rPr>
              <a:t>P</a:t>
            </a:r>
            <a:r>
              <a:rPr sz="2000" b="1" baseline="-25000" dirty="0">
                <a:latin typeface="微软雅黑" panose="020B0503020204020204" pitchFamily="34" charset="-122"/>
                <a:ea typeface="微软雅黑" panose="020B0503020204020204" pitchFamily="34" charset="-122"/>
              </a:rPr>
              <a:t>r</a:t>
            </a:r>
            <a:r>
              <a:rPr sz="2000" b="1" dirty="0">
                <a:latin typeface="微软雅黑" panose="020B0503020204020204" pitchFamily="34" charset="-122"/>
                <a:ea typeface="微软雅黑" panose="020B0503020204020204" pitchFamily="34" charset="-122"/>
              </a:rPr>
              <a:t>=C*(r+a)</a:t>
            </a:r>
            <a:r>
              <a:rPr sz="2000" b="1" baseline="30000" dirty="0">
                <a:latin typeface="微软雅黑" panose="020B0503020204020204" pitchFamily="34" charset="-122"/>
                <a:ea typeface="微软雅黑" panose="020B0503020204020204" pitchFamily="34" charset="-122"/>
              </a:rPr>
              <a:t>-b</a:t>
            </a:r>
            <a:r>
              <a:rPr sz="2000" b="1" dirty="0">
                <a:latin typeface="微软雅黑" panose="020B0503020204020204" pitchFamily="34" charset="-122"/>
                <a:ea typeface="微软雅黑" panose="020B0503020204020204" pitchFamily="34" charset="-122"/>
              </a:rPr>
              <a:t>（</a:t>
            </a:r>
            <a:r>
              <a:rPr sz="2000" b="1" dirty="0">
                <a:latin typeface="微软雅黑" panose="020B0503020204020204" pitchFamily="34" charset="-122"/>
                <a:ea typeface="微软雅黑" panose="020B0503020204020204" pitchFamily="34" charset="-122"/>
                <a:sym typeface="+mn-ea"/>
              </a:rPr>
              <a:t>0&lt;=a&lt;1，b&gt;0，C&gt;0</a:t>
            </a:r>
            <a:r>
              <a:rPr sz="2000" b="1" dirty="0">
                <a:latin typeface="微软雅黑" panose="020B0503020204020204" pitchFamily="34" charset="-122"/>
                <a:ea typeface="微软雅黑" panose="020B0503020204020204" pitchFamily="34" charset="-122"/>
              </a:rPr>
              <a:t>）</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FAE4E818-DFEE-424C-B5AC-A61F1FEF0023}"/>
              </a:ext>
            </a:extLst>
          </p:cNvPr>
          <p:cNvSpPr/>
          <p:nvPr/>
        </p:nvSpPr>
        <p:spPr>
          <a:xfrm>
            <a:off x="731326" y="922547"/>
            <a:ext cx="5952290" cy="499624"/>
          </a:xfrm>
          <a:prstGeom prst="rect">
            <a:avLst/>
          </a:prstGeom>
        </p:spPr>
        <p:txBody>
          <a:bodyPr wrap="square">
            <a:spAutoFit/>
          </a:bodyPr>
          <a:lstStyle/>
          <a:p>
            <a:pPr defTabSz="685800">
              <a:lnSpc>
                <a:spcPct val="150000"/>
              </a:lnSpc>
              <a:defRPr/>
            </a:pPr>
            <a:r>
              <a:rPr lang="zh-CN" altLang="en-US" sz="2000" b="1" dirty="0">
                <a:solidFill>
                  <a:srgbClr val="6964A0"/>
                </a:solidFill>
                <a:latin typeface="微软雅黑" panose="020B0503020204020204" pitchFamily="34" charset="-122"/>
                <a:ea typeface="微软雅黑" panose="020B0503020204020204" pitchFamily="34" charset="-122"/>
              </a:rPr>
              <a:t>齐普夫定律的修正</a:t>
            </a:r>
            <a:r>
              <a:rPr lang="en-US" altLang="zh-CN" sz="2000" b="1" dirty="0">
                <a:solidFill>
                  <a:srgbClr val="6964A0"/>
                </a:solidFill>
                <a:latin typeface="微软雅黑" panose="020B0503020204020204" pitchFamily="34" charset="-122"/>
                <a:ea typeface="微软雅黑" panose="020B0503020204020204" pitchFamily="34" charset="-122"/>
              </a:rPr>
              <a:t>——</a:t>
            </a:r>
            <a:r>
              <a:rPr lang="zh-CN" altLang="en-US" sz="2000" b="1" dirty="0">
                <a:solidFill>
                  <a:srgbClr val="6964A0"/>
                </a:solidFill>
                <a:latin typeface="微软雅黑" panose="020B0503020204020204" pitchFamily="34" charset="-122"/>
                <a:ea typeface="微软雅黑" panose="020B0503020204020204" pitchFamily="34" charset="-122"/>
              </a:rPr>
              <a:t>芒代尔布罗的三参数公式</a:t>
            </a:r>
          </a:p>
        </p:txBody>
      </p:sp>
      <p:sp>
        <p:nvSpPr>
          <p:cNvPr id="10" name="矩形 9">
            <a:extLst>
              <a:ext uri="{FF2B5EF4-FFF2-40B4-BE49-F238E27FC236}">
                <a16:creationId xmlns:a16="http://schemas.microsoft.com/office/drawing/2014/main" id="{1FCFCCB6-EF46-4CAD-8BEE-C719A59711B3}"/>
              </a:ext>
            </a:extLst>
          </p:cNvPr>
          <p:cNvSpPr/>
          <p:nvPr/>
        </p:nvSpPr>
        <p:spPr>
          <a:xfrm>
            <a:off x="858308" y="275111"/>
            <a:ext cx="1493035"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齐普夫定律</a:t>
            </a:r>
            <a:endParaRPr lang="en-US" altLang="zh-CN" sz="21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32915984"/>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6</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13" name="矩形 12"/>
          <p:cNvSpPr/>
          <p:nvPr/>
        </p:nvSpPr>
        <p:spPr>
          <a:xfrm>
            <a:off x="858308" y="275111"/>
            <a:ext cx="2279650" cy="389890"/>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什么是马太效应？</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矩形 2">
            <a:extLst>
              <a:ext uri="{FF2B5EF4-FFF2-40B4-BE49-F238E27FC236}">
                <a16:creationId xmlns:a16="http://schemas.microsoft.com/office/drawing/2014/main" id="{3C9A6488-9A64-48CC-BCDE-C28302ABB7D1}"/>
              </a:ext>
            </a:extLst>
          </p:cNvPr>
          <p:cNvSpPr/>
          <p:nvPr/>
        </p:nvSpPr>
        <p:spPr>
          <a:xfrm>
            <a:off x="796472" y="996601"/>
            <a:ext cx="7551056" cy="962956"/>
          </a:xfrm>
          <a:prstGeom prst="rect">
            <a:avLst/>
          </a:prstGeom>
        </p:spPr>
        <p:txBody>
          <a:bodyPr wrap="square">
            <a:spAutoFit/>
          </a:bodyPr>
          <a:lstStyle/>
          <a:p>
            <a:pPr lvl="0" algn="ctr" defTabSz="685800">
              <a:lnSpc>
                <a:spcPct val="150000"/>
              </a:lnSpc>
              <a:defRPr/>
            </a:pPr>
            <a:r>
              <a:rPr lang="en-US" altLang="zh-CN" sz="2000" b="1" dirty="0">
                <a:latin typeface="微软雅黑 Light" panose="020B0502040204020203" pitchFamily="34" charset="-122"/>
                <a:ea typeface="微软雅黑 Light" panose="020B0502040204020203" pitchFamily="34" charset="-122"/>
              </a:rPr>
              <a:t>无论在生物演化、个人发展还是在国家、企业间的竞争，“马太效应”都普遍存在，而马太效应所彰显的就是一种积累优势。</a:t>
            </a:r>
            <a:endParaRPr lang="zh-CN" altLang="en-US" sz="2000" b="1"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122618A8-64AE-4A9F-B180-6EF5BFBA915E}"/>
              </a:ext>
            </a:extLst>
          </p:cNvPr>
          <p:cNvSpPr/>
          <p:nvPr/>
        </p:nvSpPr>
        <p:spPr>
          <a:xfrm>
            <a:off x="796473" y="2122595"/>
            <a:ext cx="7551055" cy="2122697"/>
          </a:xfrm>
          <a:prstGeom prst="rect">
            <a:avLst/>
          </a:prstGeom>
        </p:spPr>
        <p:txBody>
          <a:bodyPr wrap="square">
            <a:spAutoFit/>
          </a:bodyPr>
          <a:lstStyle/>
          <a:p>
            <a:pPr>
              <a:lnSpc>
                <a:spcPct val="150000"/>
              </a:lnSpc>
              <a:buFont typeface="Wingdings" panose="05000000000000000000" pitchFamily="2" charset="2"/>
              <a:buChar char="Ø"/>
            </a:pPr>
            <a:r>
              <a:rPr lang="zh-CN" altLang="en-US" sz="1800" b="1" dirty="0">
                <a:latin typeface="微软雅黑 Light" panose="020B0502040204020203" pitchFamily="34" charset="-122"/>
                <a:ea typeface="微软雅黑 Light" panose="020B0502040204020203" pitchFamily="34" charset="-122"/>
              </a:rPr>
              <a:t>掌握信息分布的富集现象</a:t>
            </a:r>
          </a:p>
          <a:p>
            <a:pPr lvl="1">
              <a:lnSpc>
                <a:spcPct val="150000"/>
              </a:lnSpc>
            </a:pPr>
            <a:r>
              <a:rPr lang="zh-CN" altLang="en-US" sz="1800" b="1" dirty="0">
                <a:latin typeface="微软雅黑 Light" panose="020B0502040204020203" pitchFamily="34" charset="-122"/>
                <a:ea typeface="微软雅黑 Light" panose="020B0502040204020203" pitchFamily="34" charset="-122"/>
              </a:rPr>
              <a:t>有利于突出重点、摒弃平均，为信息源的选择、获取、评价和利用提供依据，降低信息管理成本，提高信息利用效益。</a:t>
            </a:r>
          </a:p>
          <a:p>
            <a:pPr lvl="1">
              <a:lnSpc>
                <a:spcPct val="150000"/>
              </a:lnSpc>
            </a:pPr>
            <a:r>
              <a:rPr lang="zh-CN" altLang="en-US" sz="1800" b="1" dirty="0">
                <a:latin typeface="微软雅黑 Light" panose="020B0502040204020203" pitchFamily="34" charset="-122"/>
                <a:ea typeface="微软雅黑 Light" panose="020B0502040204020203" pitchFamily="34" charset="-122"/>
              </a:rPr>
              <a:t>有利于认识信息集中和分散的特征、趋势和规律，发现信息管理的基础性定律。</a:t>
            </a:r>
          </a:p>
        </p:txBody>
      </p:sp>
    </p:spTree>
    <p:extLst>
      <p:ext uri="{BB962C8B-B14F-4D97-AF65-F5344CB8AC3E}">
        <p14:creationId xmlns:p14="http://schemas.microsoft.com/office/powerpoint/2010/main" val="3608884977"/>
      </p:ext>
    </p:extLst>
  </p:cSld>
  <p:clrMapOvr>
    <a:masterClrMapping/>
  </p:clrMapOvr>
  <p:transition>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924714" y="4869656"/>
            <a:ext cx="984019" cy="273844"/>
          </a:xfrm>
        </p:spPr>
        <p:txBody>
          <a:bodyPr/>
          <a:lstStyle/>
          <a:p>
            <a:pPr>
              <a:defRPr/>
            </a:pPr>
            <a:fld id="{8978201D-5E89-4769-B9CD-9BF3CA38B5BF}" type="slidenum">
              <a:rPr lang="zh-CN" altLang="en-US"/>
              <a:t>60</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13" name="矩形 12"/>
          <p:cNvSpPr/>
          <p:nvPr/>
        </p:nvSpPr>
        <p:spPr>
          <a:xfrm>
            <a:off x="858308" y="275111"/>
            <a:ext cx="2279650" cy="389890"/>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齐普夫定律的应用</a:t>
            </a:r>
          </a:p>
        </p:txBody>
      </p:sp>
      <p:sp>
        <p:nvSpPr>
          <p:cNvPr id="9" name="矩形 8"/>
          <p:cNvSpPr/>
          <p:nvPr/>
        </p:nvSpPr>
        <p:spPr>
          <a:xfrm>
            <a:off x="683568" y="3294401"/>
            <a:ext cx="7579360" cy="1682318"/>
          </a:xfrm>
          <a:prstGeom prst="rect">
            <a:avLst/>
          </a:prstGeom>
        </p:spPr>
        <p:txBody>
          <a:bodyPr wrap="square" lIns="68579" tIns="34289" rIns="68579" bIns="34289">
            <a:spAutoFit/>
          </a:bodyPr>
          <a:lstStyle/>
          <a:p>
            <a:pPr marL="285750" lvl="0" indent="-285750" defTabSz="685800">
              <a:lnSpc>
                <a:spcPct val="150000"/>
              </a:lnSpc>
              <a:buFont typeface="Wingdings" panose="05000000000000000000" charset="0"/>
              <a:buChar char="l"/>
              <a:defRPr/>
            </a:pPr>
            <a:r>
              <a:rPr sz="1800" b="1" dirty="0">
                <a:latin typeface="微软雅黑" panose="020B0503020204020204" pitchFamily="34" charset="-122"/>
                <a:ea typeface="微软雅黑" panose="020B0503020204020204" pitchFamily="34" charset="-122"/>
              </a:rPr>
              <a:t>在文献标引和词表编制中的应用</a:t>
            </a:r>
          </a:p>
          <a:p>
            <a:pPr marL="742950" lvl="1" indent="-285750" defTabSz="685800">
              <a:lnSpc>
                <a:spcPct val="150000"/>
              </a:lnSpc>
              <a:buFont typeface="Wingdings" panose="05000000000000000000" charset="0"/>
              <a:buChar char="Ø"/>
              <a:defRPr/>
            </a:pPr>
            <a:r>
              <a:rPr sz="1800" b="1" dirty="0">
                <a:latin typeface="微软雅黑" panose="020B0503020204020204" pitchFamily="34" charset="-122"/>
                <a:ea typeface="微软雅黑" panose="020B0503020204020204" pitchFamily="34" charset="-122"/>
              </a:rPr>
              <a:t>词表编制</a:t>
            </a:r>
          </a:p>
          <a:p>
            <a:pPr marL="742950" lvl="1" indent="-285750" defTabSz="685800">
              <a:lnSpc>
                <a:spcPct val="150000"/>
              </a:lnSpc>
              <a:buFont typeface="Wingdings" panose="05000000000000000000" charset="0"/>
              <a:buChar char="Ø"/>
              <a:defRPr/>
            </a:pPr>
            <a:r>
              <a:rPr sz="1800" b="1" dirty="0" err="1">
                <a:latin typeface="微软雅黑" panose="020B0503020204020204" pitchFamily="34" charset="-122"/>
                <a:ea typeface="微软雅黑" panose="020B0503020204020204" pitchFamily="34" charset="-122"/>
              </a:rPr>
              <a:t>自动标引</a:t>
            </a:r>
            <a:endParaRPr sz="1800" b="1" dirty="0">
              <a:latin typeface="微软雅黑" panose="020B0503020204020204" pitchFamily="34" charset="-122"/>
              <a:ea typeface="微软雅黑" panose="020B0503020204020204" pitchFamily="34" charset="-122"/>
            </a:endParaRPr>
          </a:p>
          <a:p>
            <a:pPr marL="457200" lvl="1" indent="0" algn="ctr" defTabSz="685800">
              <a:lnSpc>
                <a:spcPct val="150000"/>
              </a:lnSpc>
              <a:buFont typeface="Wingdings" panose="05000000000000000000" charset="0"/>
              <a:buNone/>
              <a:defRPr/>
            </a:pPr>
            <a:endParaRPr sz="1800" b="1" dirty="0">
              <a:latin typeface="微软雅黑" panose="020B0503020204020204" pitchFamily="34" charset="-122"/>
              <a:ea typeface="微软雅黑" panose="020B0503020204020204" pitchFamily="34" charset="-122"/>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A6771C42-B0E7-4243-9999-0872FC34C061}"/>
              </a:ext>
            </a:extLst>
          </p:cNvPr>
          <p:cNvSpPr/>
          <p:nvPr/>
        </p:nvSpPr>
        <p:spPr>
          <a:xfrm>
            <a:off x="494646" y="973741"/>
            <a:ext cx="7245706" cy="707886"/>
          </a:xfrm>
          <a:prstGeom prst="rect">
            <a:avLst/>
          </a:prstGeom>
        </p:spPr>
        <p:txBody>
          <a:bodyPr wrap="square">
            <a:spAutoFit/>
          </a:bodyPr>
          <a:lstStyle/>
          <a:p>
            <a:pPr>
              <a:buClr>
                <a:srgbClr val="58267E"/>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rPr>
              <a:t>齐普夫的表达仅适宜于</a:t>
            </a:r>
            <a:r>
              <a:rPr lang="zh-CN" altLang="en-US" sz="2000" b="1" dirty="0">
                <a:solidFill>
                  <a:srgbClr val="FF0000"/>
                </a:solidFill>
                <a:latin typeface="微软雅黑" panose="020B0503020204020204" pitchFamily="34" charset="-122"/>
                <a:ea typeface="微软雅黑" panose="020B0503020204020204" pitchFamily="34" charset="-122"/>
              </a:rPr>
              <a:t>中频</a:t>
            </a:r>
            <a:r>
              <a:rPr lang="zh-CN" altLang="en-US" sz="2000" b="1" dirty="0">
                <a:latin typeface="微软雅黑" panose="020B0503020204020204" pitchFamily="34" charset="-122"/>
                <a:ea typeface="微软雅黑" panose="020B0503020204020204" pitchFamily="34" charset="-122"/>
              </a:rPr>
              <a:t>词的情况，高频与低频词与该表述偏差较大。</a:t>
            </a:r>
            <a:endParaRPr lang="en-US" altLang="zh-CN" sz="2000"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C71A48D-BB4A-4F16-96A0-7201D03D4E10}"/>
              </a:ext>
            </a:extLst>
          </p:cNvPr>
          <p:cNvSpPr/>
          <p:nvPr/>
        </p:nvSpPr>
        <p:spPr>
          <a:xfrm>
            <a:off x="912010" y="1694587"/>
            <a:ext cx="7579360" cy="1477328"/>
          </a:xfrm>
          <a:prstGeom prst="rect">
            <a:avLst/>
          </a:prstGeom>
        </p:spPr>
        <p:txBody>
          <a:bodyPr wrap="square">
            <a:spAutoFit/>
          </a:bodyPr>
          <a:lstStyle/>
          <a:p>
            <a:pPr indent="457200"/>
            <a:r>
              <a:rPr lang="zh-CN" altLang="en-US" sz="1800" dirty="0"/>
              <a:t>中国数学家和语言学家周海中曾经指出：齐普夫定律是描述词频分布规律的强大数学工具</a:t>
            </a:r>
            <a:r>
              <a:rPr lang="en-US" altLang="zh-CN" sz="1800" dirty="0"/>
              <a:t>;</a:t>
            </a:r>
            <a:r>
              <a:rPr lang="zh-CN" altLang="en-US" sz="1800" dirty="0"/>
              <a:t>作为经验定律，它仍有不足之处，有待进一步完善。研究词频分布对编制词表，制定标引规则，进行词汇分析与控制，分析作者著述特征具有一定意义。经验表明，中频词往往是包含大量有检索意义的关键词。而一篇文献全文输入计算机后，计算机是很容易检出中频词的。</a:t>
            </a:r>
          </a:p>
        </p:txBody>
      </p:sp>
    </p:spTree>
    <p:extLst>
      <p:ext uri="{BB962C8B-B14F-4D97-AF65-F5344CB8AC3E}">
        <p14:creationId xmlns:p14="http://schemas.microsoft.com/office/powerpoint/2010/main" val="2341935858"/>
      </p:ext>
    </p:extLst>
  </p:cSld>
  <p:clrMapOvr>
    <a:masterClrMapping/>
  </p:clrMapOvr>
  <p:transition>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61</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13" name="矩形 12"/>
          <p:cNvSpPr/>
          <p:nvPr/>
        </p:nvSpPr>
        <p:spPr>
          <a:xfrm>
            <a:off x="858308" y="275111"/>
            <a:ext cx="2279650" cy="389890"/>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齐普夫定律的应用</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10" name="矩形 9">
            <a:extLst>
              <a:ext uri="{FF2B5EF4-FFF2-40B4-BE49-F238E27FC236}">
                <a16:creationId xmlns:a16="http://schemas.microsoft.com/office/drawing/2014/main" id="{4F0E00A6-CEBC-48D0-90B5-4C461C97755E}"/>
              </a:ext>
            </a:extLst>
          </p:cNvPr>
          <p:cNvSpPr/>
          <p:nvPr/>
        </p:nvSpPr>
        <p:spPr>
          <a:xfrm>
            <a:off x="1249053" y="1247536"/>
            <a:ext cx="2492990" cy="400110"/>
          </a:xfrm>
          <a:prstGeom prst="rect">
            <a:avLst/>
          </a:prstGeom>
        </p:spPr>
        <p:txBody>
          <a:bodyPr wrap="none">
            <a:spAutoFit/>
          </a:bodyPr>
          <a:lstStyle/>
          <a:p>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在情报检索中的应用</a:t>
            </a:r>
            <a:endParaRPr lang="zh-CN" altLang="en-US" sz="2400" b="1" dirty="0">
              <a:solidFill>
                <a:schemeClr val="accent2">
                  <a:lumMod val="75000"/>
                </a:schemeClr>
              </a:solidFill>
            </a:endParaRPr>
          </a:p>
        </p:txBody>
      </p:sp>
      <p:sp>
        <p:nvSpPr>
          <p:cNvPr id="15" name="矩形 14">
            <a:extLst>
              <a:ext uri="{FF2B5EF4-FFF2-40B4-BE49-F238E27FC236}">
                <a16:creationId xmlns:a16="http://schemas.microsoft.com/office/drawing/2014/main" id="{2EC1C03B-C297-4A17-9FCA-DDB537E50FD6}"/>
              </a:ext>
            </a:extLst>
          </p:cNvPr>
          <p:cNvSpPr/>
          <p:nvPr/>
        </p:nvSpPr>
        <p:spPr>
          <a:xfrm>
            <a:off x="5678503" y="2902338"/>
            <a:ext cx="2492990" cy="400110"/>
          </a:xfrm>
          <a:prstGeom prst="rect">
            <a:avLst/>
          </a:prstGeom>
        </p:spPr>
        <p:txBody>
          <a:bodyPr wrap="none">
            <a:spAutoFit/>
          </a:bodyPr>
          <a:lstStyle/>
          <a:p>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在科学评价中的应用</a:t>
            </a:r>
            <a:endParaRPr lang="zh-CN" altLang="en-US" sz="2400" b="1" dirty="0">
              <a:solidFill>
                <a:schemeClr val="accent2">
                  <a:lumMod val="75000"/>
                </a:schemeClr>
              </a:solidFill>
            </a:endParaRPr>
          </a:p>
        </p:txBody>
      </p:sp>
      <p:sp>
        <p:nvSpPr>
          <p:cNvPr id="16" name="矩形 15">
            <a:extLst>
              <a:ext uri="{FF2B5EF4-FFF2-40B4-BE49-F238E27FC236}">
                <a16:creationId xmlns:a16="http://schemas.microsoft.com/office/drawing/2014/main" id="{7E046E3D-125A-4BAE-BA0F-7BDF7753819B}"/>
              </a:ext>
            </a:extLst>
          </p:cNvPr>
          <p:cNvSpPr/>
          <p:nvPr/>
        </p:nvSpPr>
        <p:spPr>
          <a:xfrm>
            <a:off x="1236638" y="1647646"/>
            <a:ext cx="7207164" cy="1023742"/>
          </a:xfrm>
          <a:prstGeom prst="rect">
            <a:avLst/>
          </a:prstGeom>
        </p:spPr>
        <p:txBody>
          <a:bodyPr wrap="square">
            <a:spAutoFit/>
          </a:bodyPr>
          <a:lstStyle/>
          <a:p>
            <a:pPr lvl="0" indent="457200" algn="just">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在建立情报检索系统时，一般都要建立倒排档（辅助索引），一个倒排档的大小，取决于同一属性字段内不同词的多少以及每个词的出现频率。通过大量研究发现，文献库中的词频特征与齐普夫定律是一致的，通过计算便可求出数据库所需的存储量。</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F5DAB7FF-44A7-46D7-B4FD-4E4858803025}"/>
              </a:ext>
            </a:extLst>
          </p:cNvPr>
          <p:cNvSpPr/>
          <p:nvPr/>
        </p:nvSpPr>
        <p:spPr>
          <a:xfrm>
            <a:off x="1475656" y="3254504"/>
            <a:ext cx="6466932" cy="1061829"/>
          </a:xfrm>
          <a:prstGeom prst="rect">
            <a:avLst/>
          </a:prstGeom>
        </p:spPr>
        <p:txBody>
          <a:bodyPr wrap="square">
            <a:spAutoFit/>
          </a:bodyPr>
          <a:lstStyle/>
          <a:p>
            <a:pPr marL="285750" lvl="0" indent="-285750" algn="just">
              <a:lnSpc>
                <a:spcPct val="150000"/>
              </a:lnSpc>
              <a:buFont typeface="Wingdings" panose="05000000000000000000" pitchFamily="2" charset="2"/>
              <a:buChar char="Ø"/>
            </a:pPr>
            <a:r>
              <a:rPr lang="zh-CN" altLang="en-US" sz="1400" dirty="0">
                <a:solidFill>
                  <a:prstClr val="black"/>
                </a:solidFill>
                <a:latin typeface="微软雅黑" panose="020B0503020204020204" pitchFamily="34" charset="-122"/>
                <a:ea typeface="微软雅黑" panose="020B0503020204020204" pitchFamily="34" charset="-122"/>
              </a:rPr>
              <a:t>运用关键词计量分析的方法展示一个学科领域的研究动向</a:t>
            </a:r>
          </a:p>
          <a:p>
            <a:pPr marL="285750" lvl="0" indent="-285750" algn="just">
              <a:lnSpc>
                <a:spcPct val="150000"/>
              </a:lnSpc>
              <a:buFont typeface="Wingdings" panose="05000000000000000000" pitchFamily="2" charset="2"/>
              <a:buChar char="Ø"/>
            </a:pPr>
            <a:r>
              <a:rPr lang="zh-CN" altLang="en-US" sz="1400" dirty="0">
                <a:solidFill>
                  <a:prstClr val="black"/>
                </a:solidFill>
                <a:latin typeface="微软雅黑" panose="020B0503020204020204" pitchFamily="34" charset="-122"/>
                <a:ea typeface="微软雅黑" panose="020B0503020204020204" pitchFamily="34" charset="-122"/>
              </a:rPr>
              <a:t>基于网络环境所进行的大规模的词频统计分析，提高了研究结论的可信度，受到科技管理部门的青睐。</a:t>
            </a:r>
          </a:p>
        </p:txBody>
      </p:sp>
      <p:grpSp>
        <p:nvGrpSpPr>
          <p:cNvPr id="18" name="组合 17">
            <a:extLst>
              <a:ext uri="{FF2B5EF4-FFF2-40B4-BE49-F238E27FC236}">
                <a16:creationId xmlns:a16="http://schemas.microsoft.com/office/drawing/2014/main" id="{80C98682-6280-49F6-AF8F-E05D90601E9B}"/>
              </a:ext>
            </a:extLst>
          </p:cNvPr>
          <p:cNvGrpSpPr>
            <a:grpSpLocks/>
          </p:cNvGrpSpPr>
          <p:nvPr/>
        </p:nvGrpSpPr>
        <p:grpSpPr bwMode="auto">
          <a:xfrm>
            <a:off x="507996" y="1447591"/>
            <a:ext cx="728641" cy="703686"/>
            <a:chOff x="630085" y="1203598"/>
            <a:chExt cx="1440160" cy="1440160"/>
          </a:xfrm>
          <a:noFill/>
        </p:grpSpPr>
        <p:sp>
          <p:nvSpPr>
            <p:cNvPr id="19" name="椭圆 18">
              <a:extLst>
                <a:ext uri="{FF2B5EF4-FFF2-40B4-BE49-F238E27FC236}">
                  <a16:creationId xmlns:a16="http://schemas.microsoft.com/office/drawing/2014/main" id="{ECB10959-FBE2-40B5-812E-2D270D8B4018}"/>
                </a:ext>
              </a:extLst>
            </p:cNvPr>
            <p:cNvSpPr/>
            <p:nvPr/>
          </p:nvSpPr>
          <p:spPr>
            <a:xfrm>
              <a:off x="630085" y="1203598"/>
              <a:ext cx="1440160" cy="144016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CC6600"/>
                </a:solidFill>
              </a:endParaRPr>
            </a:p>
          </p:txBody>
        </p:sp>
        <p:pic>
          <p:nvPicPr>
            <p:cNvPr id="20" name="Picture 3">
              <a:extLst>
                <a:ext uri="{FF2B5EF4-FFF2-40B4-BE49-F238E27FC236}">
                  <a16:creationId xmlns:a16="http://schemas.microsoft.com/office/drawing/2014/main" id="{43E599EC-A9E9-4CD8-9B39-C6200808EEF6}"/>
                </a:ext>
              </a:extLst>
            </p:cNvPr>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bwMode="auto">
            <a:xfrm>
              <a:off x="931594" y="1528726"/>
              <a:ext cx="876703" cy="876702"/>
            </a:xfrm>
            <a:prstGeom prst="rect">
              <a:avLst/>
            </a:prstGeom>
            <a:grpFill/>
            <a:ln w="9525">
              <a:noFill/>
              <a:miter lim="800000"/>
              <a:headEnd/>
              <a:tailEnd/>
            </a:ln>
          </p:spPr>
        </p:pic>
      </p:grpSp>
      <p:grpSp>
        <p:nvGrpSpPr>
          <p:cNvPr id="21" name="组合 20">
            <a:extLst>
              <a:ext uri="{FF2B5EF4-FFF2-40B4-BE49-F238E27FC236}">
                <a16:creationId xmlns:a16="http://schemas.microsoft.com/office/drawing/2014/main" id="{9A1F75D0-EEBD-4548-AC0E-84412F97013A}"/>
              </a:ext>
            </a:extLst>
          </p:cNvPr>
          <p:cNvGrpSpPr>
            <a:grpSpLocks/>
          </p:cNvGrpSpPr>
          <p:nvPr/>
        </p:nvGrpSpPr>
        <p:grpSpPr bwMode="auto">
          <a:xfrm>
            <a:off x="7970960" y="3239144"/>
            <a:ext cx="708201" cy="686519"/>
            <a:chOff x="6804248" y="3219822"/>
            <a:chExt cx="1080120" cy="1080120"/>
          </a:xfrm>
        </p:grpSpPr>
        <p:sp>
          <p:nvSpPr>
            <p:cNvPr id="22" name="椭圆 21">
              <a:extLst>
                <a:ext uri="{FF2B5EF4-FFF2-40B4-BE49-F238E27FC236}">
                  <a16:creationId xmlns:a16="http://schemas.microsoft.com/office/drawing/2014/main" id="{08F91499-E750-4257-96AF-990F1C57ABA9}"/>
                </a:ext>
              </a:extLst>
            </p:cNvPr>
            <p:cNvSpPr/>
            <p:nvPr/>
          </p:nvSpPr>
          <p:spPr>
            <a:xfrm>
              <a:off x="6804248" y="3219822"/>
              <a:ext cx="1080120" cy="1080120"/>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CC6600"/>
                </a:solidFill>
              </a:endParaRPr>
            </a:p>
          </p:txBody>
        </p:sp>
        <p:sp>
          <p:nvSpPr>
            <p:cNvPr id="23" name="Freeform 14">
              <a:extLst>
                <a:ext uri="{FF2B5EF4-FFF2-40B4-BE49-F238E27FC236}">
                  <a16:creationId xmlns:a16="http://schemas.microsoft.com/office/drawing/2014/main" id="{5A9CDB8A-3627-4CEA-865B-EBB4B749598F}"/>
                </a:ext>
              </a:extLst>
            </p:cNvPr>
            <p:cNvSpPr>
              <a:spLocks noEditPoints="1"/>
            </p:cNvSpPr>
            <p:nvPr/>
          </p:nvSpPr>
          <p:spPr bwMode="black">
            <a:xfrm>
              <a:off x="7074278" y="3566406"/>
              <a:ext cx="501595" cy="445504"/>
            </a:xfrm>
            <a:custGeom>
              <a:avLst/>
              <a:gdLst>
                <a:gd name="T0" fmla="*/ 326037 w 300"/>
                <a:gd name="T1" fmla="*/ 363437 h 266"/>
                <a:gd name="T2" fmla="*/ 327709 w 300"/>
                <a:gd name="T3" fmla="*/ 380186 h 266"/>
                <a:gd name="T4" fmla="*/ 249126 w 300"/>
                <a:gd name="T5" fmla="*/ 445504 h 266"/>
                <a:gd name="T6" fmla="*/ 13376 w 300"/>
                <a:gd name="T7" fmla="*/ 194280 h 266"/>
                <a:gd name="T8" fmla="*/ 0 w 300"/>
                <a:gd name="T9" fmla="*/ 130637 h 266"/>
                <a:gd name="T10" fmla="*/ 130415 w 300"/>
                <a:gd name="T11" fmla="*/ 0 h 266"/>
                <a:gd name="T12" fmla="*/ 250797 w 300"/>
                <a:gd name="T13" fmla="*/ 80392 h 266"/>
                <a:gd name="T14" fmla="*/ 371180 w 300"/>
                <a:gd name="T15" fmla="*/ 0 h 266"/>
                <a:gd name="T16" fmla="*/ 501595 w 300"/>
                <a:gd name="T17" fmla="*/ 130637 h 266"/>
                <a:gd name="T18" fmla="*/ 488219 w 300"/>
                <a:gd name="T19" fmla="*/ 194280 h 266"/>
                <a:gd name="T20" fmla="*/ 438060 w 300"/>
                <a:gd name="T21" fmla="*/ 271322 h 266"/>
                <a:gd name="T22" fmla="*/ 419668 w 300"/>
                <a:gd name="T23" fmla="*/ 269647 h 266"/>
                <a:gd name="T24" fmla="*/ 326037 w 300"/>
                <a:gd name="T25" fmla="*/ 363437 h 266"/>
                <a:gd name="T26" fmla="*/ 429700 w 300"/>
                <a:gd name="T27" fmla="*/ 353388 h 266"/>
                <a:gd name="T28" fmla="*/ 459795 w 300"/>
                <a:gd name="T29" fmla="*/ 353388 h 266"/>
                <a:gd name="T30" fmla="*/ 459795 w 300"/>
                <a:gd name="T31" fmla="*/ 373486 h 266"/>
                <a:gd name="T32" fmla="*/ 429700 w 300"/>
                <a:gd name="T33" fmla="*/ 373486 h 266"/>
                <a:gd name="T34" fmla="*/ 429700 w 300"/>
                <a:gd name="T35" fmla="*/ 403633 h 266"/>
                <a:gd name="T36" fmla="*/ 409636 w 300"/>
                <a:gd name="T37" fmla="*/ 403633 h 266"/>
                <a:gd name="T38" fmla="*/ 409636 w 300"/>
                <a:gd name="T39" fmla="*/ 373486 h 266"/>
                <a:gd name="T40" fmla="*/ 379540 w 300"/>
                <a:gd name="T41" fmla="*/ 373486 h 266"/>
                <a:gd name="T42" fmla="*/ 379540 w 300"/>
                <a:gd name="T43" fmla="*/ 353388 h 266"/>
                <a:gd name="T44" fmla="*/ 409636 w 300"/>
                <a:gd name="T45" fmla="*/ 353388 h 266"/>
                <a:gd name="T46" fmla="*/ 409636 w 300"/>
                <a:gd name="T47" fmla="*/ 323242 h 266"/>
                <a:gd name="T48" fmla="*/ 429700 w 300"/>
                <a:gd name="T49" fmla="*/ 323242 h 266"/>
                <a:gd name="T50" fmla="*/ 429700 w 300"/>
                <a:gd name="T51" fmla="*/ 353388 h 266"/>
                <a:gd name="T52" fmla="*/ 419668 w 300"/>
                <a:gd name="T53" fmla="*/ 432105 h 266"/>
                <a:gd name="T54" fmla="*/ 351116 w 300"/>
                <a:gd name="T55" fmla="*/ 363437 h 266"/>
                <a:gd name="T56" fmla="*/ 419668 w 300"/>
                <a:gd name="T57" fmla="*/ 294770 h 266"/>
                <a:gd name="T58" fmla="*/ 489891 w 300"/>
                <a:gd name="T59" fmla="*/ 363437 h 266"/>
                <a:gd name="T60" fmla="*/ 419668 w 300"/>
                <a:gd name="T61" fmla="*/ 432105 h 266"/>
                <a:gd name="T62" fmla="*/ 419668 w 300"/>
                <a:gd name="T63" fmla="*/ 281371 h 266"/>
                <a:gd name="T64" fmla="*/ 339413 w 300"/>
                <a:gd name="T65" fmla="*/ 363437 h 266"/>
                <a:gd name="T66" fmla="*/ 419668 w 300"/>
                <a:gd name="T67" fmla="*/ 445504 h 266"/>
                <a:gd name="T68" fmla="*/ 501595 w 300"/>
                <a:gd name="T69" fmla="*/ 363437 h 266"/>
                <a:gd name="T70" fmla="*/ 419668 w 300"/>
                <a:gd name="T71" fmla="*/ 281371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0"/>
                <a:gd name="T109" fmla="*/ 0 h 266"/>
                <a:gd name="T110" fmla="*/ 300 w 300"/>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accent2">
                <a:lumMod val="50000"/>
              </a:schemeClr>
            </a:solidFill>
            <a:ln w="9525">
              <a:solidFill>
                <a:schemeClr val="accent2">
                  <a:lumMod val="50000"/>
                </a:schemeClr>
              </a:solidFill>
              <a:round/>
              <a:headEnd/>
              <a:tailEnd/>
            </a:ln>
          </p:spPr>
          <p:txBody>
            <a:bodyPr lIns="83943" tIns="41972" rIns="83943" bIns="41972"/>
            <a:lstStyle/>
            <a:p>
              <a:endParaRPr lang="zh-CN" altLang="en-US">
                <a:solidFill>
                  <a:srgbClr val="CC6600"/>
                </a:solidFill>
              </a:endParaRPr>
            </a:p>
          </p:txBody>
        </p:sp>
      </p:grpSp>
    </p:spTree>
    <p:extLst>
      <p:ext uri="{BB962C8B-B14F-4D97-AF65-F5344CB8AC3E}">
        <p14:creationId xmlns:p14="http://schemas.microsoft.com/office/powerpoint/2010/main" val="2693647174"/>
      </p:ext>
    </p:extLst>
  </p:cSld>
  <p:clrMapOvr>
    <a:masterClrMapping/>
  </p:clrMapOvr>
  <p:transition>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62</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13" name="矩形 12"/>
          <p:cNvSpPr/>
          <p:nvPr/>
        </p:nvSpPr>
        <p:spPr>
          <a:xfrm>
            <a:off x="858308" y="275111"/>
            <a:ext cx="2279650" cy="389890"/>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齐普夫定律的应用</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10" name="矩形 9">
            <a:extLst>
              <a:ext uri="{FF2B5EF4-FFF2-40B4-BE49-F238E27FC236}">
                <a16:creationId xmlns:a16="http://schemas.microsoft.com/office/drawing/2014/main" id="{4F0E00A6-CEBC-48D0-90B5-4C461C97755E}"/>
              </a:ext>
            </a:extLst>
          </p:cNvPr>
          <p:cNvSpPr/>
          <p:nvPr/>
        </p:nvSpPr>
        <p:spPr>
          <a:xfrm>
            <a:off x="1389184" y="1008582"/>
            <a:ext cx="3018775" cy="353943"/>
          </a:xfrm>
          <a:prstGeom prst="rect">
            <a:avLst/>
          </a:prstGeom>
        </p:spPr>
        <p:txBody>
          <a:bodyPr wrap="none">
            <a:spAutoFit/>
          </a:bodyPr>
          <a:lstStyle/>
          <a:p>
            <a:r>
              <a:rPr lang="zh-CN" altLang="zh-CN" b="1" dirty="0">
                <a:solidFill>
                  <a:schemeClr val="accent2"/>
                </a:solidFill>
                <a:latin typeface="微软雅黑" panose="020B0503020204020204" pitchFamily="34" charset="-122"/>
                <a:ea typeface="微软雅黑" panose="020B0503020204020204" pitchFamily="34" charset="-122"/>
              </a:rPr>
              <a:t>在网络信息计量学中同样适用</a:t>
            </a:r>
            <a:endParaRPr lang="zh-CN" altLang="en-US" sz="2400" b="1" dirty="0">
              <a:solidFill>
                <a:schemeClr val="accent2"/>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7E046E3D-125A-4BAE-BA0F-7BDF7753819B}"/>
              </a:ext>
            </a:extLst>
          </p:cNvPr>
          <p:cNvSpPr/>
          <p:nvPr/>
        </p:nvSpPr>
        <p:spPr>
          <a:xfrm>
            <a:off x="1389184" y="1555811"/>
            <a:ext cx="7207164" cy="2708434"/>
          </a:xfrm>
          <a:prstGeom prst="rect">
            <a:avLst/>
          </a:prstGeom>
        </p:spPr>
        <p:txBody>
          <a:bodyPr wrap="square">
            <a:spAutoFit/>
          </a:bodyPr>
          <a:lstStyle/>
          <a:p>
            <a:pPr marL="285750" indent="-285750">
              <a:buClr>
                <a:schemeClr val="accent2"/>
              </a:buClr>
              <a:buFont typeface="Wingdings" panose="05000000000000000000" pitchFamily="2" charset="2"/>
              <a:buChar char="l"/>
            </a:pPr>
            <a:r>
              <a:rPr lang="zh-CN" altLang="zh-CN" dirty="0"/>
              <a:t>有学者选取一个月内某网站收到的页面请求进行分析，发现网页点击率和网页链接率都符合齐普夫定律，并认为可以通过齐普夫曲线分析网站的受欢迎程度。</a:t>
            </a:r>
            <a:endParaRPr lang="en-US" altLang="zh-CN" dirty="0"/>
          </a:p>
          <a:p>
            <a:pPr marL="285750" indent="-285750">
              <a:buClr>
                <a:schemeClr val="accent2"/>
              </a:buClr>
              <a:buFont typeface="Wingdings" panose="05000000000000000000" pitchFamily="2" charset="2"/>
              <a:buChar char="l"/>
            </a:pPr>
            <a:endParaRPr lang="en-US" altLang="zh-CN" dirty="0"/>
          </a:p>
          <a:p>
            <a:pPr marL="285750" indent="-285750">
              <a:buClr>
                <a:schemeClr val="accent2"/>
              </a:buClr>
              <a:buFont typeface="Wingdings" panose="05000000000000000000" pitchFamily="2" charset="2"/>
              <a:buChar char="l"/>
            </a:pPr>
            <a:r>
              <a:rPr lang="zh-CN" altLang="zh-CN" dirty="0"/>
              <a:t>还有学者发现，二重齐普夫模型可用于挖掘网页访问量与目标网址数量之间的关系，表述网页的受欢迎程度。</a:t>
            </a:r>
            <a:endParaRPr lang="en-US" altLang="zh-CN" dirty="0"/>
          </a:p>
          <a:p>
            <a:pPr marL="285750" indent="-285750">
              <a:buClr>
                <a:schemeClr val="accent2"/>
              </a:buClr>
              <a:buFont typeface="Wingdings" panose="05000000000000000000" pitchFamily="2" charset="2"/>
              <a:buChar char="l"/>
            </a:pPr>
            <a:endParaRPr lang="en-US" altLang="zh-CN" dirty="0"/>
          </a:p>
          <a:p>
            <a:pPr marL="285750" indent="-285750">
              <a:buClr>
                <a:schemeClr val="accent2"/>
              </a:buClr>
              <a:buFont typeface="Wingdings" panose="05000000000000000000" pitchFamily="2" charset="2"/>
              <a:buChar char="l"/>
            </a:pPr>
            <a:r>
              <a:rPr lang="zh-CN" altLang="zh-CN" dirty="0"/>
              <a:t>另外，齐普夫定律还可以应用于论坛发帖者与发帖数量的关系分析。有研究表明，论坛发帖数量和发帖者数量、发帖数量和发帖者在论坛的等级之间的关系分别服从幂指分布</a:t>
            </a:r>
            <a:r>
              <a:rPr lang="zh-CN" altLang="zh-CN"/>
              <a:t>和指数分布</a:t>
            </a:r>
            <a:r>
              <a:rPr lang="zh-CN" altLang="en-US"/>
              <a:t>。</a:t>
            </a:r>
            <a:endParaRPr lang="zh-CN" altLang="zh-CN" dirty="0"/>
          </a:p>
        </p:txBody>
      </p:sp>
      <p:grpSp>
        <p:nvGrpSpPr>
          <p:cNvPr id="18" name="组合 17">
            <a:extLst>
              <a:ext uri="{FF2B5EF4-FFF2-40B4-BE49-F238E27FC236}">
                <a16:creationId xmlns:a16="http://schemas.microsoft.com/office/drawing/2014/main" id="{80C98682-6280-49F6-AF8F-E05D90601E9B}"/>
              </a:ext>
            </a:extLst>
          </p:cNvPr>
          <p:cNvGrpSpPr>
            <a:grpSpLocks/>
          </p:cNvGrpSpPr>
          <p:nvPr/>
        </p:nvGrpSpPr>
        <p:grpSpPr bwMode="auto">
          <a:xfrm>
            <a:off x="660543" y="912576"/>
            <a:ext cx="728641" cy="703686"/>
            <a:chOff x="630085" y="1203598"/>
            <a:chExt cx="1440160" cy="1440160"/>
          </a:xfrm>
          <a:noFill/>
        </p:grpSpPr>
        <p:sp>
          <p:nvSpPr>
            <p:cNvPr id="19" name="椭圆 18">
              <a:extLst>
                <a:ext uri="{FF2B5EF4-FFF2-40B4-BE49-F238E27FC236}">
                  <a16:creationId xmlns:a16="http://schemas.microsoft.com/office/drawing/2014/main" id="{ECB10959-FBE2-40B5-812E-2D270D8B4018}"/>
                </a:ext>
              </a:extLst>
            </p:cNvPr>
            <p:cNvSpPr/>
            <p:nvPr/>
          </p:nvSpPr>
          <p:spPr>
            <a:xfrm>
              <a:off x="630085" y="1203598"/>
              <a:ext cx="1440160" cy="144016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CC6600"/>
                </a:solidFill>
              </a:endParaRPr>
            </a:p>
          </p:txBody>
        </p:sp>
        <p:pic>
          <p:nvPicPr>
            <p:cNvPr id="20" name="Picture 3">
              <a:extLst>
                <a:ext uri="{FF2B5EF4-FFF2-40B4-BE49-F238E27FC236}">
                  <a16:creationId xmlns:a16="http://schemas.microsoft.com/office/drawing/2014/main" id="{43E599EC-A9E9-4CD8-9B39-C6200808EEF6}"/>
                </a:ext>
              </a:extLst>
            </p:cNvPr>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bwMode="auto">
            <a:xfrm>
              <a:off x="931594" y="1528726"/>
              <a:ext cx="876703" cy="876702"/>
            </a:xfrm>
            <a:prstGeom prst="rect">
              <a:avLst/>
            </a:prstGeom>
            <a:grpFill/>
            <a:ln w="9525">
              <a:noFill/>
              <a:miter lim="800000"/>
              <a:headEnd/>
              <a:tailEnd/>
            </a:ln>
          </p:spPr>
        </p:pic>
      </p:grpSp>
    </p:spTree>
    <p:extLst>
      <p:ext uri="{BB962C8B-B14F-4D97-AF65-F5344CB8AC3E}">
        <p14:creationId xmlns:p14="http://schemas.microsoft.com/office/powerpoint/2010/main" val="4289984576"/>
      </p:ext>
    </p:extLst>
  </p:cSld>
  <p:clrMapOvr>
    <a:masterClrMapping/>
  </p:clrMapOvr>
  <p:transition>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11710"/>
            <a:ext cx="7756767" cy="861003"/>
          </a:xfrm>
        </p:spPr>
        <p:txBody>
          <a:bodyPr>
            <a:normAutofit/>
          </a:bodyPr>
          <a:lstStyle/>
          <a:p>
            <a:pPr>
              <a:lnSpc>
                <a:spcPct val="150000"/>
              </a:lnSpc>
            </a:pPr>
            <a:r>
              <a:rPr lang="zh-CN" altLang="en-US" sz="2800" b="1" dirty="0">
                <a:latin typeface="华文中宋" panose="02010600040101010101" pitchFamily="2" charset="-122"/>
                <a:ea typeface="华文中宋" panose="02010600040101010101" pitchFamily="2" charset="-122"/>
              </a:rPr>
              <a:t>四、帕累托法则 </a:t>
            </a:r>
          </a:p>
        </p:txBody>
      </p:sp>
      <p:pic>
        <p:nvPicPr>
          <p:cNvPr id="3" name="图片 9"/>
          <p:cNvPicPr>
            <a:picLocks noChangeAspect="1"/>
          </p:cNvPicPr>
          <p:nvPr/>
        </p:nvPicPr>
        <p:blipFill>
          <a:blip r:embed="rId2" cstate="print"/>
          <a:srcRect/>
          <a:stretch>
            <a:fillRect/>
          </a:stretch>
        </p:blipFill>
        <p:spPr bwMode="auto">
          <a:xfrm>
            <a:off x="8140499" y="195486"/>
            <a:ext cx="552450" cy="697706"/>
          </a:xfrm>
          <a:prstGeom prst="rect">
            <a:avLst/>
          </a:prstGeom>
          <a:noFill/>
          <a:ln w="9525">
            <a:noFill/>
            <a:miter lim="800000"/>
            <a:headEnd/>
            <a:tailEnd/>
          </a:ln>
        </p:spPr>
      </p:pic>
    </p:spTree>
    <p:extLst>
      <p:ext uri="{BB962C8B-B14F-4D97-AF65-F5344CB8AC3E}">
        <p14:creationId xmlns:p14="http://schemas.microsoft.com/office/powerpoint/2010/main" val="1606101006"/>
      </p:ext>
    </p:extLst>
  </p:cSld>
  <p:clrMapOvr>
    <a:masterClrMapping/>
  </p:clrMapOvr>
  <p:transition>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64</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01</a:t>
            </a:r>
          </a:p>
        </p:txBody>
      </p:sp>
      <p:sp>
        <p:nvSpPr>
          <p:cNvPr id="13" name="矩形 12"/>
          <p:cNvSpPr/>
          <p:nvPr/>
        </p:nvSpPr>
        <p:spPr>
          <a:xfrm>
            <a:off x="858308" y="275111"/>
            <a:ext cx="3121686" cy="392413"/>
          </a:xfrm>
          <a:prstGeom prst="rect">
            <a:avLst/>
          </a:prstGeom>
        </p:spPr>
        <p:txBody>
          <a:bodyPr wrap="none" lIns="68579" tIns="34289" rIns="68579" bIns="34289">
            <a:spAutoFit/>
          </a:bodyPr>
          <a:lstStyle/>
          <a:p>
            <a:pPr algn="l" defTabSz="685800">
              <a:defRPr/>
            </a:pPr>
            <a:r>
              <a:rPr lang="zh-CN" altLang="en-US" sz="2100" b="1" dirty="0">
                <a:solidFill>
                  <a:prstClr val="black"/>
                </a:solidFill>
                <a:latin typeface="黑体" panose="02010609060101010101" pitchFamily="49" charset="-122"/>
                <a:ea typeface="黑体" panose="02010609060101010101" pitchFamily="49" charset="-122"/>
              </a:rPr>
              <a:t>帕累托法则的产生与发展</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6971876B-3F73-41E9-99F6-8E828F1D00BB}"/>
              </a:ext>
            </a:extLst>
          </p:cNvPr>
          <p:cNvSpPr/>
          <p:nvPr/>
        </p:nvSpPr>
        <p:spPr>
          <a:xfrm>
            <a:off x="532951" y="1203598"/>
            <a:ext cx="8078097" cy="2807948"/>
          </a:xfrm>
          <a:prstGeom prst="rect">
            <a:avLst/>
          </a:prstGeom>
        </p:spPr>
        <p:txBody>
          <a:bodyPr wrap="square">
            <a:spAutoFit/>
          </a:bodyPr>
          <a:lstStyle/>
          <a:p>
            <a:pPr marL="285750" indent="-285750">
              <a:lnSpc>
                <a:spcPct val="150000"/>
              </a:lnSpc>
              <a:buClr>
                <a:schemeClr val="accent2"/>
              </a:buClr>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19</a:t>
            </a:r>
            <a:r>
              <a:rPr lang="zh-CN" altLang="en-US" sz="2000" dirty="0">
                <a:latin typeface="微软雅黑" panose="020B0503020204020204" pitchFamily="34" charset="-122"/>
                <a:ea typeface="微软雅黑" panose="020B0503020204020204" pitchFamily="34" charset="-122"/>
              </a:rPr>
              <a:t>世纪末，意大利经济学家帕累托</a:t>
            </a:r>
            <a:r>
              <a:rPr lang="zh-CN" altLang="zh-CN" sz="2000" dirty="0">
                <a:latin typeface="微软雅黑" panose="020B0503020204020204" pitchFamily="34" charset="-122"/>
                <a:ea typeface="微软雅黑" panose="020B0503020204020204" pitchFamily="34" charset="-122"/>
              </a:rPr>
              <a:t>从大量具体的事实中</a:t>
            </a:r>
            <a:r>
              <a:rPr lang="zh-CN" altLang="en-US" sz="2000" dirty="0">
                <a:latin typeface="微软雅黑" panose="020B0503020204020204" pitchFamily="34" charset="-122"/>
                <a:ea typeface="微软雅黑" panose="020B0503020204020204" pitchFamily="34" charset="-122"/>
              </a:rPr>
              <a:t>发现</a:t>
            </a:r>
            <a:r>
              <a:rPr lang="zh-CN" altLang="zh-CN" sz="2000" dirty="0">
                <a:latin typeface="微软雅黑" panose="020B0503020204020204" pitchFamily="34" charset="-122"/>
                <a:ea typeface="微软雅黑" panose="020B0503020204020204" pitchFamily="34" charset="-122"/>
              </a:rPr>
              <a:t>社会上</a:t>
            </a:r>
            <a:r>
              <a:rPr lang="en-US" altLang="zh-CN" sz="2000" dirty="0">
                <a:latin typeface="微软雅黑" panose="020B0503020204020204" pitchFamily="34" charset="-122"/>
                <a:ea typeface="微软雅黑" panose="020B0503020204020204" pitchFamily="34" charset="-122"/>
              </a:rPr>
              <a:t>20%</a:t>
            </a:r>
            <a:r>
              <a:rPr lang="zh-CN" altLang="zh-CN" sz="2000" dirty="0">
                <a:latin typeface="微软雅黑" panose="020B0503020204020204" pitchFamily="34" charset="-122"/>
                <a:ea typeface="微软雅黑" panose="020B0503020204020204" pitchFamily="34" charset="-122"/>
              </a:rPr>
              <a:t>的人占有</a:t>
            </a:r>
            <a:r>
              <a:rPr lang="en-US" altLang="zh-CN" sz="2000" dirty="0">
                <a:latin typeface="微软雅黑" panose="020B0503020204020204" pitchFamily="34" charset="-122"/>
                <a:ea typeface="微软雅黑" panose="020B0503020204020204" pitchFamily="34" charset="-122"/>
              </a:rPr>
              <a:t>80%</a:t>
            </a:r>
            <a:r>
              <a:rPr lang="zh-CN" altLang="zh-CN" sz="2000" dirty="0">
                <a:latin typeface="微软雅黑" panose="020B0503020204020204" pitchFamily="34" charset="-122"/>
                <a:ea typeface="微软雅黑" panose="020B0503020204020204" pitchFamily="34" charset="-122"/>
              </a:rPr>
              <a:t>的社会财富，财富在人口中的分配是不平衡的。</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Clr>
                <a:schemeClr val="accent2"/>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Clr>
                <a:schemeClr val="accent2"/>
              </a:buClr>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40</a:t>
            </a:r>
            <a:r>
              <a:rPr lang="zh-CN" altLang="en-US" sz="2000" dirty="0">
                <a:latin typeface="微软雅黑" panose="020B0503020204020204" pitchFamily="34" charset="-122"/>
                <a:ea typeface="微软雅黑" panose="020B0503020204020204" pitchFamily="34" charset="-122"/>
              </a:rPr>
              <a:t>年代，美国管理学家在商业管理中发现</a:t>
            </a:r>
            <a:r>
              <a:rPr lang="en-US" altLang="zh-CN" sz="2000" dirty="0">
                <a:latin typeface="微软雅黑" panose="020B0503020204020204" pitchFamily="34" charset="-122"/>
                <a:ea typeface="微软雅黑" panose="020B0503020204020204" pitchFamily="34" charset="-122"/>
              </a:rPr>
              <a:t>80%</a:t>
            </a:r>
            <a:r>
              <a:rPr lang="zh-CN" altLang="en-US" sz="2000" dirty="0">
                <a:latin typeface="微软雅黑" panose="020B0503020204020204" pitchFamily="34" charset="-122"/>
                <a:ea typeface="微软雅黑" panose="020B0503020204020204" pitchFamily="34" charset="-122"/>
              </a:rPr>
              <a:t>的影响来自</a:t>
            </a: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的投入，他将描述社会财富分配不均的帕累托原理引入企业质量管理，并将该管理学原理命名为“帕累托法则”。</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2422196"/>
      </p:ext>
    </p:extLst>
  </p:cSld>
  <p:clrMapOvr>
    <a:masterClrMapping/>
  </p:clrMapOvr>
  <p:transition>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65</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2305757"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rPr>
              <a:t>帕累托法则的内容</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6971876B-3F73-41E9-99F6-8E828F1D00BB}"/>
              </a:ext>
            </a:extLst>
          </p:cNvPr>
          <p:cNvSpPr/>
          <p:nvPr/>
        </p:nvSpPr>
        <p:spPr>
          <a:xfrm>
            <a:off x="532951" y="891779"/>
            <a:ext cx="8078097" cy="1015663"/>
          </a:xfrm>
          <a:prstGeom prst="rect">
            <a:avLst/>
          </a:prstGeom>
        </p:spPr>
        <p:txBody>
          <a:bodyPr wrap="square">
            <a:spAutoFit/>
          </a:bodyPr>
          <a:lstStyle/>
          <a:p>
            <a:pPr marL="285750" indent="-285750">
              <a:buClr>
                <a:schemeClr val="accent2"/>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帕累托法则是帕累托思想在多领域的应用，帕累托法则认为事物的主要结果只取决于一小部分的因素。由于这些不平衡现象在数学上呈现出一中稳定的关系，因此帕累托法则又被称为“二八定律”。</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22A0877B-5033-4A18-8501-368BAE539092}"/>
                  </a:ext>
                </a:extLst>
              </p:cNvPr>
              <p:cNvSpPr/>
              <p:nvPr/>
            </p:nvSpPr>
            <p:spPr>
              <a:xfrm>
                <a:off x="1835696" y="2785980"/>
                <a:ext cx="4572000" cy="1197700"/>
              </a:xfrm>
              <a:prstGeom prst="rect">
                <a:avLst/>
              </a:prstGeom>
            </p:spPr>
            <p:txBody>
              <a:bodyPr>
                <a:spAutoFit/>
              </a:bodyPr>
              <a:lstStyle/>
              <a:p>
                <a:pPr indent="266700" algn="ctr">
                  <a:lnSpc>
                    <a:spcPct val="125000"/>
                  </a:lnSpc>
                  <a:spcAft>
                    <a:spcPts val="0"/>
                  </a:spcAft>
                </a:pPr>
                <a14:m>
                  <m:oMathPara xmlns:m="http://schemas.openxmlformats.org/officeDocument/2006/math">
                    <m:oMathParaPr>
                      <m:jc m:val="centerGroup"/>
                    </m:oMathParaPr>
                    <m:oMath xmlns:m="http://schemas.openxmlformats.org/officeDocument/2006/math">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latin typeface="Cambria Math" panose="02040503050406030204" pitchFamily="18" charset="0"/>
                              <a:cs typeface="Times New Roman" panose="02020603050405020304" pitchFamily="18" charset="0"/>
                            </a:rPr>
                            <m:t>𝐹</m:t>
                          </m:r>
                        </m:e>
                      </m:acc>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latin typeface="Cambria Math" panose="02040503050406030204" pitchFamily="18" charset="0"/>
                              <a:cs typeface="Times New Roman" panose="02020603050405020304" pitchFamily="18" charset="0"/>
                            </a:rPr>
                            <m:t>𝑥</m:t>
                          </m:r>
                        </m:e>
                      </m:d>
                      <m:r>
                        <a:rPr lang="en-US" altLang="zh-CN" sz="1800" i="1" kern="100">
                          <a:latin typeface="Cambria Math" panose="02040503050406030204" pitchFamily="18" charset="0"/>
                          <a:cs typeface="Times New Roman" panose="02020603050405020304" pitchFamily="18" charset="0"/>
                        </a:rPr>
                        <m:t>=</m:t>
                      </m:r>
                      <m:func>
                        <m:func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800" kern="100">
                              <a:latin typeface="Cambria Math" panose="02040503050406030204" pitchFamily="18" charset="0"/>
                              <a:cs typeface="Times New Roman" panose="02020603050405020304" pitchFamily="18" charset="0"/>
                            </a:rPr>
                            <m:t>Pr</m:t>
                          </m:r>
                        </m:fName>
                        <m:e>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latin typeface="Cambria Math" panose="02040503050406030204" pitchFamily="18" charset="0"/>
                                  <a:cs typeface="Times New Roman" panose="02020603050405020304" pitchFamily="18" charset="0"/>
                                </a:rPr>
                                <m:t>𝑋</m:t>
                              </m:r>
                              <m:r>
                                <a:rPr lang="en-US" altLang="zh-CN" sz="1800" i="1" kern="100">
                                  <a:latin typeface="Cambria Math" panose="02040503050406030204" pitchFamily="18" charset="0"/>
                                  <a:cs typeface="Times New Roman" panose="02020603050405020304" pitchFamily="18" charset="0"/>
                                </a:rPr>
                                <m:t>&gt;</m:t>
                              </m:r>
                              <m:r>
                                <a:rPr lang="en-US" altLang="zh-CN" sz="1800" i="1" kern="100">
                                  <a:latin typeface="Cambria Math" panose="02040503050406030204" pitchFamily="18" charset="0"/>
                                  <a:cs typeface="Times New Roman" panose="02020603050405020304" pitchFamily="18" charset="0"/>
                                </a:rPr>
                                <m:t>𝑥</m:t>
                              </m:r>
                            </m:e>
                          </m:d>
                        </m:e>
                      </m:func>
                      <m:r>
                        <a:rPr lang="en-US" altLang="zh-CN" sz="1800" i="1" kern="100">
                          <a:latin typeface="Cambria Math" panose="02040503050406030204" pitchFamily="18" charset="0"/>
                          <a:cs typeface="Times New Roman" panose="02020603050405020304" pitchFamily="18" charset="0"/>
                        </a:rPr>
                        <m:t>= </m:t>
                      </m:r>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latin typeface="Cambria Math" panose="02040503050406030204" pitchFamily="18" charset="0"/>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cs typeface="Times New Roman" panose="02020603050405020304" pitchFamily="18" charset="0"/>
                                            </a:rPr>
                                            <m:t>𝑚</m:t>
                                          </m:r>
                                        </m:sub>
                                      </m:sSub>
                                    </m:num>
                                    <m:den>
                                      <m:r>
                                        <a:rPr lang="en-US" altLang="zh-CN" sz="1800" i="1" kern="100">
                                          <a:latin typeface="Cambria Math" panose="02040503050406030204" pitchFamily="18" charset="0"/>
                                          <a:cs typeface="Times New Roman" panose="02020603050405020304" pitchFamily="18" charset="0"/>
                                        </a:rPr>
                                        <m:t>𝑥</m:t>
                                      </m:r>
                                    </m:den>
                                  </m:f>
                                  <m:r>
                                    <a:rPr lang="en-US" altLang="zh-CN" sz="1800" i="1" kern="100">
                                      <a:latin typeface="Cambria Math" panose="02040503050406030204" pitchFamily="18" charset="0"/>
                                      <a:cs typeface="Times New Roman" panose="02020603050405020304" pitchFamily="18" charset="0"/>
                                    </a:rPr>
                                    <m:t>)</m:t>
                                  </m:r>
                                </m:e>
                                <m:sup>
                                  <m:r>
                                    <a:rPr lang="en-US" altLang="zh-CN" sz="1800" i="1" kern="100">
                                      <a:latin typeface="Cambria Math" panose="02040503050406030204" pitchFamily="18" charset="0"/>
                                      <a:cs typeface="Times New Roman" panose="02020603050405020304" pitchFamily="18" charset="0"/>
                                    </a:rPr>
                                    <m:t>𝛼</m:t>
                                  </m:r>
                                </m:sup>
                              </m:sSup>
                              <m:r>
                                <a:rPr lang="en-US" altLang="zh-CN" sz="1800" i="1" kern="100">
                                  <a:latin typeface="Cambria Math" panose="02040503050406030204" pitchFamily="18" charset="0"/>
                                  <a:cs typeface="Times New Roman" panose="02020603050405020304" pitchFamily="18" charset="0"/>
                                </a:rPr>
                                <m:t>          </m:t>
                              </m:r>
                              <m:r>
                                <a:rPr lang="en-US" altLang="zh-CN" sz="1800" i="1" kern="100">
                                  <a:latin typeface="Cambria Math" panose="02040503050406030204" pitchFamily="18" charset="0"/>
                                  <a:cs typeface="Times New Roman" panose="02020603050405020304" pitchFamily="18" charset="0"/>
                                </a:rPr>
                                <m:t>𝑥</m:t>
                              </m:r>
                              <m:r>
                                <a:rPr lang="en-US" altLang="zh-CN" sz="1800" i="1" kern="100">
                                  <a:latin typeface="Cambria Math" panose="02040503050406030204" pitchFamily="18" charset="0"/>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cs typeface="Times New Roman" panose="02020603050405020304" pitchFamily="18" charset="0"/>
                                    </a:rPr>
                                    <m:t>𝑚</m:t>
                                  </m:r>
                                </m:sub>
                              </m:sSub>
                            </m:e>
                            <m:e>
                              <m:r>
                                <a:rPr lang="en-US" altLang="zh-CN" sz="1800" i="1" kern="100">
                                  <a:latin typeface="Cambria Math" panose="02040503050406030204" pitchFamily="18" charset="0"/>
                                  <a:cs typeface="Times New Roman" panose="02020603050405020304" pitchFamily="18" charset="0"/>
                                </a:rPr>
                                <m:t>1                   </m:t>
                              </m:r>
                              <m:r>
                                <a:rPr lang="en-US" altLang="zh-CN" sz="1800" i="1" kern="100">
                                  <a:latin typeface="Cambria Math" panose="02040503050406030204" pitchFamily="18" charset="0"/>
                                  <a:cs typeface="Times New Roman" panose="02020603050405020304" pitchFamily="18" charset="0"/>
                                </a:rPr>
                                <m:t>𝑥</m:t>
                              </m:r>
                              <m:r>
                                <a:rPr lang="en-US" altLang="zh-CN" sz="1800" i="1" kern="100">
                                  <a:latin typeface="Cambria Math" panose="02040503050406030204" pitchFamily="18" charset="0"/>
                                  <a:cs typeface="Times New Roman" panose="02020603050405020304" pitchFamily="18" charset="0"/>
                                </a:rPr>
                                <m:t>&lt;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cs typeface="Times New Roman" panose="02020603050405020304" pitchFamily="18" charset="0"/>
                                    </a:rPr>
                                    <m:t>𝑚</m:t>
                                  </m:r>
                                </m:sub>
                              </m:sSub>
                            </m:e>
                          </m:eqArr>
                        </m:e>
                      </m:d>
                    </m:oMath>
                  </m:oMathPara>
                </a14:m>
                <a:endParaRPr lang="zh-CN" altLang="zh-CN" sz="1800" kern="100" dirty="0">
                  <a:latin typeface="Calibri" panose="020F0502020204030204" pitchFamily="34" charset="0"/>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22A0877B-5033-4A18-8501-368BAE539092}"/>
                  </a:ext>
                </a:extLst>
              </p:cNvPr>
              <p:cNvSpPr>
                <a:spLocks noRot="1" noChangeAspect="1" noMove="1" noResize="1" noEditPoints="1" noAdjustHandles="1" noChangeArrowheads="1" noChangeShapeType="1" noTextEdit="1"/>
              </p:cNvSpPr>
              <p:nvPr/>
            </p:nvSpPr>
            <p:spPr>
              <a:xfrm>
                <a:off x="1835696" y="2785980"/>
                <a:ext cx="4572000" cy="1197700"/>
              </a:xfrm>
              <a:prstGeom prst="rect">
                <a:avLst/>
              </a:prstGeom>
              <a:blipFill>
                <a:blip r:embed="rId4"/>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2A77968B-D95B-45F4-BC64-45F608DBCBE5}"/>
              </a:ext>
            </a:extLst>
          </p:cNvPr>
          <p:cNvSpPr/>
          <p:nvPr/>
        </p:nvSpPr>
        <p:spPr>
          <a:xfrm>
            <a:off x="555503" y="1959343"/>
            <a:ext cx="8137446" cy="826637"/>
          </a:xfrm>
          <a:prstGeom prst="rect">
            <a:avLst/>
          </a:prstGeom>
        </p:spPr>
        <p:txBody>
          <a:bodyPr wrap="square">
            <a:spAutoFit/>
          </a:bodyPr>
          <a:lstStyle/>
          <a:p>
            <a:pPr marL="342900" indent="-342900" algn="just">
              <a:lnSpc>
                <a:spcPct val="125000"/>
              </a:lnSpc>
              <a:spcAft>
                <a:spcPts val="0"/>
              </a:spcAft>
              <a:buClr>
                <a:schemeClr val="accent2"/>
              </a:buClr>
              <a:buFont typeface="Wingdings" panose="05000000000000000000" pitchFamily="2" charset="2"/>
              <a:buChar char="u"/>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假设</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是一个符合帕累托分布的随机变量，那么</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大于</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的概率分布的生成函数为：</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5C6C0A9B-DA63-4D7E-BB0F-0CF8A66AEA2E}"/>
                  </a:ext>
                </a:extLst>
              </p:cNvPr>
              <p:cNvSpPr/>
              <p:nvPr/>
            </p:nvSpPr>
            <p:spPr>
              <a:xfrm>
                <a:off x="869194" y="3977296"/>
                <a:ext cx="8023285" cy="754694"/>
              </a:xfrm>
              <a:prstGeom prst="rect">
                <a:avLst/>
              </a:prstGeom>
            </p:spPr>
            <p:txBody>
              <a:bodyPr wrap="square">
                <a:spAutoFit/>
              </a:bodyPr>
              <a:lstStyle/>
              <a:p>
                <a:pPr algn="just">
                  <a:lnSpc>
                    <a:spcPct val="125000"/>
                  </a:lnSpc>
                  <a:spcAft>
                    <a:spcPts val="0"/>
                  </a:spcAft>
                </a:pPr>
                <a:r>
                  <a:rPr lang="zh-CN" altLang="zh-CN" sz="1800" kern="100" dirty="0">
                    <a:latin typeface="Times New Roman" panose="02020603050405020304" pitchFamily="18" charset="0"/>
                    <a:cs typeface="Times New Roman" panose="02020603050405020304" pitchFamily="18" charset="0"/>
                  </a:rPr>
                  <a:t>其中</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cs typeface="Times New Roman" panose="02020603050405020304" pitchFamily="18" charset="0"/>
                          </a:rPr>
                          <m:t>𝑚</m:t>
                        </m:r>
                      </m:sub>
                    </m:sSub>
                  </m:oMath>
                </a14:m>
                <a:r>
                  <a:rPr lang="zh-CN" altLang="zh-CN" sz="1800" kern="100" dirty="0">
                    <a:latin typeface="Times New Roman" panose="02020603050405020304" pitchFamily="18" charset="0"/>
                    <a:cs typeface="Times New Roman" panose="02020603050405020304" pitchFamily="18" charset="0"/>
                  </a:rPr>
                  <a:t>是</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𝑋</m:t>
                    </m:r>
                  </m:oMath>
                </a14:m>
                <a:r>
                  <a:rPr lang="zh-CN" altLang="zh-CN" sz="1800" kern="100" dirty="0">
                    <a:latin typeface="Times New Roman" panose="02020603050405020304" pitchFamily="18" charset="0"/>
                    <a:cs typeface="Times New Roman" panose="02020603050405020304" pitchFamily="18" charset="0"/>
                  </a:rPr>
                  <a:t>最小的可能值（正数），</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𝛼</m:t>
                    </m:r>
                  </m:oMath>
                </a14:m>
                <a:r>
                  <a:rPr lang="zh-CN" altLang="zh-CN" sz="1800" kern="100" dirty="0">
                    <a:latin typeface="Times New Roman" panose="02020603050405020304" pitchFamily="18" charset="0"/>
                    <a:cs typeface="Times New Roman" panose="02020603050405020304" pitchFamily="18" charset="0"/>
                  </a:rPr>
                  <a:t>是为正的参数。帕累托分布曲线特征就是由尺度参数</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cs typeface="Times New Roman" panose="02020603050405020304" pitchFamily="18" charset="0"/>
                          </a:rPr>
                          <m:t>𝑚</m:t>
                        </m:r>
                      </m:sub>
                    </m:sSub>
                  </m:oMath>
                </a14:m>
                <a:r>
                  <a:rPr lang="zh-CN" altLang="zh-CN" sz="1800" kern="100" dirty="0">
                    <a:latin typeface="Times New Roman" panose="02020603050405020304" pitchFamily="18" charset="0"/>
                    <a:cs typeface="Times New Roman" panose="02020603050405020304" pitchFamily="18" charset="0"/>
                  </a:rPr>
                  <a:t>和形状参数</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𝛼</m:t>
                    </m:r>
                  </m:oMath>
                </a14:m>
                <a:r>
                  <a:rPr lang="zh-CN" altLang="zh-CN" sz="1800" kern="100" dirty="0">
                    <a:latin typeface="Times New Roman" panose="02020603050405020304" pitchFamily="18" charset="0"/>
                    <a:cs typeface="Times New Roman" panose="02020603050405020304" pitchFamily="18" charset="0"/>
                  </a:rPr>
                  <a:t>两个数量决定。</a:t>
                </a:r>
                <a:endParaRPr lang="zh-CN" altLang="zh-CN" sz="1800" kern="100" dirty="0">
                  <a:latin typeface="Calibri" panose="020F0502020204030204" pitchFamily="34" charset="0"/>
                  <a:cs typeface="Times New Roman" panose="02020603050405020304" pitchFamily="18" charset="0"/>
                </a:endParaRPr>
              </a:p>
            </p:txBody>
          </p:sp>
        </mc:Choice>
        <mc:Fallback xmlns="">
          <p:sp>
            <p:nvSpPr>
              <p:cNvPr id="6" name="矩形 5">
                <a:extLst>
                  <a:ext uri="{FF2B5EF4-FFF2-40B4-BE49-F238E27FC236}">
                    <a16:creationId xmlns:a16="http://schemas.microsoft.com/office/drawing/2014/main" id="{5C6C0A9B-DA63-4D7E-BB0F-0CF8A66AEA2E}"/>
                  </a:ext>
                </a:extLst>
              </p:cNvPr>
              <p:cNvSpPr>
                <a:spLocks noRot="1" noChangeAspect="1" noMove="1" noResize="1" noEditPoints="1" noAdjustHandles="1" noChangeArrowheads="1" noChangeShapeType="1" noTextEdit="1"/>
              </p:cNvSpPr>
              <p:nvPr/>
            </p:nvSpPr>
            <p:spPr>
              <a:xfrm>
                <a:off x="869194" y="3977296"/>
                <a:ext cx="8023285" cy="754694"/>
              </a:xfrm>
              <a:prstGeom prst="rect">
                <a:avLst/>
              </a:prstGeom>
              <a:blipFill>
                <a:blip r:embed="rId5"/>
                <a:stretch>
                  <a:fillRect l="-684" t="-1613" r="-608" b="-88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7955393"/>
      </p:ext>
    </p:extLst>
  </p:cSld>
  <p:clrMapOvr>
    <a:masterClrMapping/>
  </p:clrMapOvr>
  <p:transition>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66</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2305757"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rPr>
              <a:t>帕累托法则的内容</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7" name="矩形 6">
            <a:extLst>
              <a:ext uri="{FF2B5EF4-FFF2-40B4-BE49-F238E27FC236}">
                <a16:creationId xmlns:a16="http://schemas.microsoft.com/office/drawing/2014/main" id="{6942BA47-25F9-472D-AC73-5B14C02E7E78}"/>
              </a:ext>
            </a:extLst>
          </p:cNvPr>
          <p:cNvSpPr/>
          <p:nvPr/>
        </p:nvSpPr>
        <p:spPr>
          <a:xfrm>
            <a:off x="520977" y="892283"/>
            <a:ext cx="4094391"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帕累托分布概率密度函数可表示为</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01D58555-59A5-4FFC-B683-8C2086F930D9}"/>
                  </a:ext>
                </a:extLst>
              </p:cNvPr>
              <p:cNvSpPr/>
              <p:nvPr/>
            </p:nvSpPr>
            <p:spPr>
              <a:xfrm>
                <a:off x="611560" y="2263974"/>
                <a:ext cx="6246440" cy="353943"/>
              </a:xfrm>
              <a:prstGeom prst="rect">
                <a:avLst/>
              </a:prstGeom>
            </p:spPr>
            <p:txBody>
              <a:bodyPr wrap="square">
                <a:spAutoFit/>
              </a:bodyPr>
              <a:lstStyle/>
              <a:p>
                <a:r>
                  <a:rPr lang="zh-CN" altLang="en-US" dirty="0"/>
                  <a:t>当</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𝑚</m:t>
                        </m:r>
                      </m:sub>
                    </m:sSub>
                  </m:oMath>
                </a14:m>
                <a:r>
                  <a:rPr lang="en-US" altLang="zh-CN" dirty="0"/>
                  <a:t>=1</a:t>
                </a:r>
                <a:r>
                  <a:rPr lang="zh-CN" altLang="en-US" dirty="0"/>
                  <a:t>时，帕累托分布对应的概率密度函数图像为：</a:t>
                </a:r>
              </a:p>
            </p:txBody>
          </p:sp>
        </mc:Choice>
        <mc:Fallback xmlns="">
          <p:sp>
            <p:nvSpPr>
              <p:cNvPr id="9" name="矩形 8">
                <a:extLst>
                  <a:ext uri="{FF2B5EF4-FFF2-40B4-BE49-F238E27FC236}">
                    <a16:creationId xmlns:a16="http://schemas.microsoft.com/office/drawing/2014/main" id="{01D58555-59A5-4FFC-B683-8C2086F930D9}"/>
                  </a:ext>
                </a:extLst>
              </p:cNvPr>
              <p:cNvSpPr>
                <a:spLocks noRot="1" noChangeAspect="1" noMove="1" noResize="1" noEditPoints="1" noAdjustHandles="1" noChangeArrowheads="1" noChangeShapeType="1" noTextEdit="1"/>
              </p:cNvSpPr>
              <p:nvPr/>
            </p:nvSpPr>
            <p:spPr>
              <a:xfrm>
                <a:off x="611560" y="2263974"/>
                <a:ext cx="6246440" cy="353943"/>
              </a:xfrm>
              <a:prstGeom prst="rect">
                <a:avLst/>
              </a:prstGeom>
              <a:blipFill>
                <a:blip r:embed="rId4"/>
                <a:stretch>
                  <a:fillRect l="-585" t="-8621" b="-241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AE892AC8-0DAD-4191-BCBE-A2AA73CE9F91}"/>
                  </a:ext>
                </a:extLst>
              </p:cNvPr>
              <p:cNvSpPr/>
              <p:nvPr/>
            </p:nvSpPr>
            <p:spPr>
              <a:xfrm>
                <a:off x="2699792" y="1301417"/>
                <a:ext cx="3027046" cy="9275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f</m:t>
                          </m:r>
                        </m:e>
                        <m:sub>
                          <m:r>
                            <a:rPr lang="zh-CN" altLang="en-US" i="1">
                              <a:latin typeface="Cambria Math" panose="02040503050406030204" pitchFamily="18" charset="0"/>
                            </a:rPr>
                            <m:t>𝑋</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 </m:t>
                      </m:r>
                      <m:d>
                        <m:dPr>
                          <m:begChr m:val="{"/>
                          <m:endChr m:val=""/>
                          <m:ctrlPr>
                            <a:rPr lang="zh-CN" altLang="en-US" i="1">
                              <a:latin typeface="Cambria Math" panose="02040503050406030204" pitchFamily="18" charset="0"/>
                            </a:rPr>
                          </m:ctrlPr>
                        </m:dPr>
                        <m:e>
                          <m:eqArr>
                            <m:eqArrPr>
                              <m:ctrlPr>
                                <a:rPr lang="zh-CN" altLang="en-US" i="1">
                                  <a:latin typeface="Cambria Math" panose="02040503050406030204" pitchFamily="18" charset="0"/>
                                </a:rPr>
                              </m:ctrlPr>
                            </m:eqArrPr>
                            <m:e>
                              <m:r>
                                <a:rPr lang="zh-CN" altLang="en-US" i="0">
                                  <a:latin typeface="Cambria Math" panose="02040503050406030204" pitchFamily="18" charset="0"/>
                                </a:rPr>
                                <m:t>&amp;   </m:t>
                              </m:r>
                              <m:f>
                                <m:fPr>
                                  <m:ctrlPr>
                                    <a:rPr lang="zh-CN" altLang="en-US" i="1">
                                      <a:latin typeface="Cambria Math" panose="02040503050406030204" pitchFamily="18" charset="0"/>
                                    </a:rPr>
                                  </m:ctrlPr>
                                </m:fPr>
                                <m:num>
                                  <m:r>
                                    <a:rPr lang="zh-CN" altLang="en-US" i="1">
                                      <a:latin typeface="Cambria Math" panose="02040503050406030204" pitchFamily="18" charset="0"/>
                                    </a:rPr>
                                    <m:t>𝛼</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𝑚</m:t>
                                      </m:r>
                                    </m:sub>
                                    <m:sup>
                                      <m:r>
                                        <a:rPr lang="zh-CN" altLang="en-US" i="1">
                                          <a:latin typeface="Cambria Math" panose="02040503050406030204" pitchFamily="18" charset="0"/>
                                        </a:rPr>
                                        <m:t>𝛼</m:t>
                                      </m:r>
                                    </m:sup>
                                  </m:sSubSup>
                                </m:num>
                                <m:den>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1">
                                          <a:latin typeface="Cambria Math" panose="02040503050406030204" pitchFamily="18" charset="0"/>
                                        </a:rPr>
                                        <m:t>𝛼</m:t>
                                      </m:r>
                                      <m:r>
                                        <a:rPr lang="zh-CN" altLang="en-US" i="0">
                                          <a:latin typeface="Cambria Math" panose="02040503050406030204" pitchFamily="18" charset="0"/>
                                        </a:rPr>
                                        <m:t>+1</m:t>
                                      </m:r>
                                    </m:sup>
                                  </m:sSup>
                                </m:den>
                              </m:f>
                              <m:r>
                                <a:rPr lang="zh-CN" altLang="en-US" i="0">
                                  <a:latin typeface="Cambria Math" panose="02040503050406030204" pitchFamily="18" charset="0"/>
                                </a:rPr>
                                <m:t>         </m:t>
                              </m:r>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𝑚</m:t>
                                  </m:r>
                                </m:sub>
                              </m:sSub>
                              <m:r>
                                <a:rPr lang="zh-CN" altLang="en-US" i="0">
                                  <a:latin typeface="Cambria Math" panose="02040503050406030204" pitchFamily="18" charset="0"/>
                                </a:rPr>
                                <m:t> </m:t>
                              </m:r>
                            </m:e>
                            <m:e>
                              <m:r>
                                <a:rPr lang="zh-CN" altLang="en-US" i="0">
                                  <a:latin typeface="Cambria Math" panose="02040503050406030204" pitchFamily="18" charset="0"/>
                                </a:rPr>
                                <m:t>&amp;     0              </m:t>
                              </m:r>
                              <m:r>
                                <a:rPr lang="zh-CN" altLang="en-US" i="1">
                                  <a:latin typeface="Cambria Math" panose="02040503050406030204" pitchFamily="18" charset="0"/>
                                </a:rPr>
                                <m:t>𝑥</m:t>
                              </m:r>
                              <m:r>
                                <a:rPr lang="zh-CN" altLang="en-US" i="0">
                                  <a:latin typeface="Cambria Math" panose="02040503050406030204" pitchFamily="18" charset="0"/>
                                </a:rPr>
                                <m:t>&lt;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𝑚</m:t>
                                  </m:r>
                                </m:sub>
                              </m:sSub>
                            </m:e>
                          </m:eqArr>
                        </m:e>
                      </m:d>
                      <m:r>
                        <a:rPr lang="zh-CN" altLang="en-US" i="0">
                          <a:latin typeface="Cambria Math" panose="02040503050406030204" pitchFamily="18" charset="0"/>
                        </a:rPr>
                        <m:t> </m:t>
                      </m:r>
                    </m:oMath>
                  </m:oMathPara>
                </a14:m>
                <a:endParaRPr lang="zh-CN" altLang="en-US" dirty="0"/>
              </a:p>
            </p:txBody>
          </p:sp>
        </mc:Choice>
        <mc:Fallback xmlns="">
          <p:sp>
            <p:nvSpPr>
              <p:cNvPr id="10" name="矩形 9">
                <a:extLst>
                  <a:ext uri="{FF2B5EF4-FFF2-40B4-BE49-F238E27FC236}">
                    <a16:creationId xmlns:a16="http://schemas.microsoft.com/office/drawing/2014/main" id="{AE892AC8-0DAD-4191-BCBE-A2AA73CE9F91}"/>
                  </a:ext>
                </a:extLst>
              </p:cNvPr>
              <p:cNvSpPr>
                <a:spLocks noRot="1" noChangeAspect="1" noMove="1" noResize="1" noEditPoints="1" noAdjustHandles="1" noChangeArrowheads="1" noChangeShapeType="1" noTextEdit="1"/>
              </p:cNvSpPr>
              <p:nvPr/>
            </p:nvSpPr>
            <p:spPr>
              <a:xfrm>
                <a:off x="2699792" y="1301417"/>
                <a:ext cx="3027046" cy="927562"/>
              </a:xfrm>
              <a:prstGeom prst="rect">
                <a:avLst/>
              </a:prstGeom>
              <a:blipFill>
                <a:blip r:embed="rId5"/>
                <a:stretch>
                  <a:fillRect/>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EBE82344-F38F-4909-8889-4F0C47C71D17}"/>
              </a:ext>
            </a:extLst>
          </p:cNvPr>
          <p:cNvPicPr/>
          <p:nvPr/>
        </p:nvPicPr>
        <p:blipFill>
          <a:blip r:embed="rId6">
            <a:extLst>
              <a:ext uri="{28A0092B-C50C-407E-A947-70E740481C1C}">
                <a14:useLocalDpi xmlns:a14="http://schemas.microsoft.com/office/drawing/2010/main" val="0"/>
              </a:ext>
            </a:extLst>
          </a:blip>
          <a:stretch>
            <a:fillRect/>
          </a:stretch>
        </p:blipFill>
        <p:spPr>
          <a:xfrm>
            <a:off x="2774411" y="2692189"/>
            <a:ext cx="3456384" cy="2130605"/>
          </a:xfrm>
          <a:prstGeom prst="rect">
            <a:avLst/>
          </a:prstGeom>
        </p:spPr>
      </p:pic>
    </p:spTree>
    <p:extLst>
      <p:ext uri="{BB962C8B-B14F-4D97-AF65-F5344CB8AC3E}">
        <p14:creationId xmlns:p14="http://schemas.microsoft.com/office/powerpoint/2010/main" val="735505367"/>
      </p:ext>
    </p:extLst>
  </p:cSld>
  <p:clrMapOvr>
    <a:masterClrMapping/>
  </p:clrMapOvr>
  <p:transition>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67</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2305757"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rPr>
              <a:t>帕累托法则的内容</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7" name="矩形 6">
            <a:extLst>
              <a:ext uri="{FF2B5EF4-FFF2-40B4-BE49-F238E27FC236}">
                <a16:creationId xmlns:a16="http://schemas.microsoft.com/office/drawing/2014/main" id="{6942BA47-25F9-472D-AC73-5B14C02E7E78}"/>
              </a:ext>
            </a:extLst>
          </p:cNvPr>
          <p:cNvSpPr/>
          <p:nvPr/>
        </p:nvSpPr>
        <p:spPr>
          <a:xfrm>
            <a:off x="520977" y="892283"/>
            <a:ext cx="4288353"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帕累托分布的累积概率分布函数为：</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01D58555-59A5-4FFC-B683-8C2086F930D9}"/>
                  </a:ext>
                </a:extLst>
              </p:cNvPr>
              <p:cNvSpPr/>
              <p:nvPr/>
            </p:nvSpPr>
            <p:spPr>
              <a:xfrm>
                <a:off x="611560" y="2263974"/>
                <a:ext cx="6246440" cy="353943"/>
              </a:xfrm>
              <a:prstGeom prst="rect">
                <a:avLst/>
              </a:prstGeom>
            </p:spPr>
            <p:txBody>
              <a:bodyPr wrap="square">
                <a:spAutoFit/>
              </a:bodyPr>
              <a:lstStyle/>
              <a:p>
                <a:r>
                  <a:rPr lang="zh-CN" altLang="en-US" dirty="0"/>
                  <a:t>当</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𝑚</m:t>
                        </m:r>
                      </m:sub>
                    </m:sSub>
                  </m:oMath>
                </a14:m>
                <a:r>
                  <a:rPr lang="en-US" altLang="zh-CN" dirty="0"/>
                  <a:t>=1</a:t>
                </a:r>
                <a:r>
                  <a:rPr lang="zh-CN" altLang="en-US" dirty="0"/>
                  <a:t>时，不同</a:t>
                </a:r>
                <a:r>
                  <a:rPr lang="en-US" altLang="zh-CN" dirty="0"/>
                  <a:t>α</a:t>
                </a:r>
                <a:r>
                  <a:rPr lang="zh-CN" altLang="en-US" dirty="0"/>
                  <a:t>取值下帕累托分布的累积概率分布图像为：</a:t>
                </a:r>
              </a:p>
            </p:txBody>
          </p:sp>
        </mc:Choice>
        <mc:Fallback xmlns="">
          <p:sp>
            <p:nvSpPr>
              <p:cNvPr id="9" name="矩形 8">
                <a:extLst>
                  <a:ext uri="{FF2B5EF4-FFF2-40B4-BE49-F238E27FC236}">
                    <a16:creationId xmlns:a16="http://schemas.microsoft.com/office/drawing/2014/main" id="{01D58555-59A5-4FFC-B683-8C2086F930D9}"/>
                  </a:ext>
                </a:extLst>
              </p:cNvPr>
              <p:cNvSpPr>
                <a:spLocks noRot="1" noChangeAspect="1" noMove="1" noResize="1" noEditPoints="1" noAdjustHandles="1" noChangeArrowheads="1" noChangeShapeType="1" noTextEdit="1"/>
              </p:cNvSpPr>
              <p:nvPr/>
            </p:nvSpPr>
            <p:spPr>
              <a:xfrm>
                <a:off x="611560" y="2263974"/>
                <a:ext cx="6246440" cy="353943"/>
              </a:xfrm>
              <a:prstGeom prst="rect">
                <a:avLst/>
              </a:prstGeom>
              <a:blipFill>
                <a:blip r:embed="rId4"/>
                <a:stretch>
                  <a:fillRect l="-585" t="-8621" b="-241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FD42717-1609-404B-A5CD-23DE9625B345}"/>
                  </a:ext>
                </a:extLst>
              </p:cNvPr>
              <p:cNvSpPr/>
              <p:nvPr/>
            </p:nvSpPr>
            <p:spPr>
              <a:xfrm>
                <a:off x="2635575" y="1262140"/>
                <a:ext cx="3525965" cy="9275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F</m:t>
                          </m:r>
                        </m:e>
                        <m:sub>
                          <m:r>
                            <a:rPr lang="zh-CN" altLang="en-US" i="1">
                              <a:latin typeface="Cambria Math" panose="02040503050406030204" pitchFamily="18" charset="0"/>
                            </a:rPr>
                            <m:t>𝑋</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eqArr>
                            <m:eqArrPr>
                              <m:ctrlPr>
                                <a:rPr lang="zh-CN" altLang="en-US" i="1">
                                  <a:latin typeface="Cambria Math" panose="02040503050406030204" pitchFamily="18" charset="0"/>
                                </a:rPr>
                              </m:ctrlPr>
                            </m:eqArrPr>
                            <m:e>
                              <m:r>
                                <a:rPr lang="zh-CN" altLang="en-US" i="0">
                                  <a:latin typeface="Cambria Math" panose="02040503050406030204" pitchFamily="18" charset="0"/>
                                </a:rPr>
                                <m:t>&amp;1−</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𝑚</m:t>
                                              </m:r>
                                            </m:sub>
                                          </m:sSub>
                                        </m:num>
                                        <m:den>
                                          <m:r>
                                            <a:rPr lang="zh-CN" altLang="en-US" i="1">
                                              <a:latin typeface="Cambria Math" panose="02040503050406030204" pitchFamily="18" charset="0"/>
                                            </a:rPr>
                                            <m:t>𝑥</m:t>
                                          </m:r>
                                        </m:den>
                                      </m:f>
                                    </m:e>
                                  </m:d>
                                </m:e>
                                <m:sup>
                                  <m:r>
                                    <a:rPr lang="zh-CN" altLang="en-US" i="1">
                                      <a:latin typeface="Cambria Math" panose="02040503050406030204" pitchFamily="18" charset="0"/>
                                    </a:rPr>
                                    <m:t>𝛼</m:t>
                                  </m:r>
                                </m:sup>
                              </m:sSup>
                              <m:r>
                                <a:rPr lang="zh-CN" altLang="en-US" i="0">
                                  <a:latin typeface="Cambria Math" panose="02040503050406030204" pitchFamily="18" charset="0"/>
                                </a:rPr>
                                <m:t>           </m:t>
                              </m:r>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𝑚</m:t>
                                  </m:r>
                                </m:sub>
                              </m:sSub>
                            </m:e>
                            <m:e>
                              <m:r>
                                <a:rPr lang="zh-CN" altLang="en-US" i="0">
                                  <a:latin typeface="Cambria Math" panose="02040503050406030204" pitchFamily="18" charset="0"/>
                                </a:rPr>
                                <m:t>&amp;0                              </m:t>
                              </m:r>
                              <m:r>
                                <a:rPr lang="zh-CN" altLang="en-US" i="1">
                                  <a:latin typeface="Cambria Math" panose="02040503050406030204" pitchFamily="18" charset="0"/>
                                </a:rPr>
                                <m:t>𝑥</m:t>
                              </m:r>
                              <m:r>
                                <a:rPr lang="zh-CN" altLang="en-US" i="0">
                                  <a:latin typeface="Cambria Math" panose="02040503050406030204" pitchFamily="18" charset="0"/>
                                </a:rPr>
                                <m:t>&lt;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𝑚</m:t>
                                  </m:r>
                                </m:sub>
                              </m:sSub>
                              <m:r>
                                <a:rPr lang="zh-CN" altLang="en-US" i="0">
                                  <a:latin typeface="Cambria Math" panose="02040503050406030204" pitchFamily="18" charset="0"/>
                                </a:rPr>
                                <m:t> </m:t>
                              </m:r>
                            </m:e>
                          </m:eqArr>
                        </m:e>
                      </m:d>
                      <m:r>
                        <a:rPr lang="zh-CN" altLang="en-US" i="0">
                          <a:latin typeface="Cambria Math" panose="02040503050406030204" pitchFamily="18" charset="0"/>
                        </a:rPr>
                        <m:t> </m:t>
                      </m:r>
                    </m:oMath>
                  </m:oMathPara>
                </a14:m>
                <a:endParaRPr lang="zh-CN" altLang="en-US" dirty="0"/>
              </a:p>
            </p:txBody>
          </p:sp>
        </mc:Choice>
        <mc:Fallback xmlns="">
          <p:sp>
            <p:nvSpPr>
              <p:cNvPr id="2" name="矩形 1">
                <a:extLst>
                  <a:ext uri="{FF2B5EF4-FFF2-40B4-BE49-F238E27FC236}">
                    <a16:creationId xmlns:a16="http://schemas.microsoft.com/office/drawing/2014/main" id="{DFD42717-1609-404B-A5CD-23DE9625B345}"/>
                  </a:ext>
                </a:extLst>
              </p:cNvPr>
              <p:cNvSpPr>
                <a:spLocks noRot="1" noChangeAspect="1" noMove="1" noResize="1" noEditPoints="1" noAdjustHandles="1" noChangeArrowheads="1" noChangeShapeType="1" noTextEdit="1"/>
              </p:cNvSpPr>
              <p:nvPr/>
            </p:nvSpPr>
            <p:spPr>
              <a:xfrm>
                <a:off x="2635575" y="1262140"/>
                <a:ext cx="3525965" cy="927562"/>
              </a:xfrm>
              <a:prstGeom prst="rect">
                <a:avLst/>
              </a:prstGeom>
              <a:blipFill>
                <a:blip r:embed="rId5"/>
                <a:stretch>
                  <a:fillRect/>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600B9A22-D886-47CF-88E3-8378AAEADA17}"/>
              </a:ext>
            </a:extLst>
          </p:cNvPr>
          <p:cNvPicPr/>
          <p:nvPr/>
        </p:nvPicPr>
        <p:blipFill>
          <a:blip r:embed="rId6">
            <a:extLst>
              <a:ext uri="{28A0092B-C50C-407E-A947-70E740481C1C}">
                <a14:useLocalDpi xmlns:a14="http://schemas.microsoft.com/office/drawing/2010/main" val="0"/>
              </a:ext>
            </a:extLst>
          </a:blip>
          <a:stretch>
            <a:fillRect/>
          </a:stretch>
        </p:blipFill>
        <p:spPr>
          <a:xfrm>
            <a:off x="2568446" y="2644538"/>
            <a:ext cx="3384376" cy="2282959"/>
          </a:xfrm>
          <a:prstGeom prst="rect">
            <a:avLst/>
          </a:prstGeom>
        </p:spPr>
      </p:pic>
    </p:spTree>
    <p:extLst>
      <p:ext uri="{BB962C8B-B14F-4D97-AF65-F5344CB8AC3E}">
        <p14:creationId xmlns:p14="http://schemas.microsoft.com/office/powerpoint/2010/main" val="1743935143"/>
      </p:ext>
    </p:extLst>
  </p:cSld>
  <p:clrMapOvr>
    <a:masterClrMapping/>
  </p:clrMapOvr>
  <p:transition>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68</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13" name="矩形 12"/>
          <p:cNvSpPr/>
          <p:nvPr/>
        </p:nvSpPr>
        <p:spPr>
          <a:xfrm>
            <a:off x="858308" y="275111"/>
            <a:ext cx="2305757"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rPr>
              <a:t>帕累托法则的应用</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15AFB755-D5CD-483F-9D3A-375DDEC7FFED}"/>
              </a:ext>
            </a:extLst>
          </p:cNvPr>
          <p:cNvSpPr/>
          <p:nvPr/>
        </p:nvSpPr>
        <p:spPr>
          <a:xfrm>
            <a:off x="823206" y="909326"/>
            <a:ext cx="3608680" cy="400110"/>
          </a:xfrm>
          <a:prstGeom prst="rect">
            <a:avLst/>
          </a:prstGeom>
        </p:spPr>
        <p:txBody>
          <a:bodyPr wrap="none">
            <a:spAutoFit/>
          </a:bodyPr>
          <a:lstStyle/>
          <a:p>
            <a:pPr marL="342900" indent="-342900">
              <a:buFont typeface="Wingdings" panose="05000000000000000000" pitchFamily="2" charset="2"/>
              <a:buChar char="n"/>
            </a:pPr>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数据分析中的二八定律思维</a:t>
            </a:r>
            <a:endParaRPr lang="zh-CN" altLang="en-US" sz="3600"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C294730C-1404-41DB-A911-01D722CDBDD9}"/>
              </a:ext>
            </a:extLst>
          </p:cNvPr>
          <p:cNvSpPr/>
          <p:nvPr/>
        </p:nvSpPr>
        <p:spPr>
          <a:xfrm>
            <a:off x="1185711" y="1324211"/>
            <a:ext cx="7507237" cy="1077218"/>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二八定律可以用来检验两组类似数据之间的关系，发现两组数据关系的关键起因。如</a:t>
            </a:r>
            <a:r>
              <a:rPr lang="en-US" altLang="zh-CN" sz="1600" dirty="0">
                <a:latin typeface="微软雅黑" panose="020B0503020204020204" pitchFamily="34" charset="-122"/>
                <a:ea typeface="微软雅黑" panose="020B0503020204020204" pitchFamily="34" charset="-122"/>
              </a:rPr>
              <a:t>20%</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的投入有</a:t>
            </a:r>
            <a:r>
              <a:rPr lang="en-US" altLang="zh-CN" sz="1600" dirty="0">
                <a:latin typeface="微软雅黑" panose="020B0503020204020204" pitchFamily="34" charset="-122"/>
                <a:ea typeface="微软雅黑" panose="020B0503020204020204" pitchFamily="34" charset="-122"/>
              </a:rPr>
              <a:t>80%</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的产出，</a:t>
            </a:r>
            <a:r>
              <a:rPr lang="en-US" altLang="zh-CN" sz="1600" dirty="0">
                <a:latin typeface="微软雅黑" panose="020B0503020204020204" pitchFamily="34" charset="-122"/>
                <a:ea typeface="微软雅黑" panose="020B0503020204020204" pitchFamily="34" charset="-122"/>
              </a:rPr>
              <a:t>20%</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的维基百科词条获得了</a:t>
            </a:r>
            <a:r>
              <a:rPr lang="en-US" altLang="zh-CN" sz="1600" dirty="0">
                <a:latin typeface="微软雅黑" panose="020B0503020204020204" pitchFamily="34" charset="-122"/>
                <a:ea typeface="微软雅黑" panose="020B0503020204020204" pitchFamily="34" charset="-122"/>
              </a:rPr>
              <a:t>80%</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的访问。不同于线性思维，二八定律关注影响某一变量的关键原因，</a:t>
            </a:r>
            <a:r>
              <a:rPr lang="zh-CN"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检验被大多数人所忽视的非线性关系。</a:t>
            </a:r>
            <a:endParaRPr lang="zh-CN" altLang="en-US" sz="28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16115E6-B789-4FA2-A8C5-DFF67A963862}"/>
              </a:ext>
            </a:extLst>
          </p:cNvPr>
          <p:cNvSpPr/>
          <p:nvPr/>
        </p:nvSpPr>
        <p:spPr>
          <a:xfrm>
            <a:off x="823206" y="2402979"/>
            <a:ext cx="2839239" cy="400110"/>
          </a:xfrm>
          <a:prstGeom prst="rect">
            <a:avLst/>
          </a:prstGeom>
        </p:spPr>
        <p:txBody>
          <a:bodyPr wrap="none">
            <a:spAutoFit/>
          </a:bodyPr>
          <a:lstStyle/>
          <a:p>
            <a:pPr marL="342900" indent="-342900">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科学技术的突破创新</a:t>
            </a:r>
            <a:endParaRPr lang="zh-CN" altLang="en-US" sz="3600" b="1"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7CB0BA15-9E96-4316-A1F1-E335969941E8}"/>
              </a:ext>
            </a:extLst>
          </p:cNvPr>
          <p:cNvSpPr/>
          <p:nvPr/>
        </p:nvSpPr>
        <p:spPr>
          <a:xfrm>
            <a:off x="1185711" y="2817864"/>
            <a:ext cx="7507237" cy="584775"/>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20%</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的科学文献获得了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80%</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的被引计数，</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的科学研究实现了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80%</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的科学创新与突破。因此，关注头部文献的创新模式有助于推进科学突破的进程。</a:t>
            </a:r>
            <a:endParaRPr lang="zh-CN" altLang="en-US" sz="280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854D8E2F-D2BA-47DB-969C-CFF32FD65F16}"/>
              </a:ext>
            </a:extLst>
          </p:cNvPr>
          <p:cNvSpPr/>
          <p:nvPr/>
        </p:nvSpPr>
        <p:spPr>
          <a:xfrm>
            <a:off x="869195" y="3442154"/>
            <a:ext cx="2627642" cy="400110"/>
          </a:xfrm>
          <a:prstGeom prst="rect">
            <a:avLst/>
          </a:prstGeom>
        </p:spPr>
        <p:txBody>
          <a:bodyPr wrap="none">
            <a:spAutoFit/>
          </a:bodyPr>
          <a:lstStyle/>
          <a:p>
            <a:pPr marL="342900" indent="-342900">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应用的</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UI</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迭代</a:t>
            </a:r>
            <a:endParaRPr lang="zh-CN" altLang="en-US" sz="3600" b="1"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071840B8-1246-47AF-AA54-519910283482}"/>
              </a:ext>
            </a:extLst>
          </p:cNvPr>
          <p:cNvSpPr/>
          <p:nvPr/>
        </p:nvSpPr>
        <p:spPr>
          <a:xfrm>
            <a:off x="1231700" y="3857039"/>
            <a:ext cx="7507237" cy="830997"/>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       一个移动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大多拥有几十甚至上百个</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UI</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页面，然而仅有少数的页面是用户经常用的。因此在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应用更新时，将有限的资源和时间投入到少数关键页面能带来更大收益。</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7539596"/>
      </p:ext>
    </p:extLst>
  </p:cSld>
  <p:clrMapOvr>
    <a:masterClrMapping/>
  </p:clrMapOvr>
  <p:transition>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11710"/>
            <a:ext cx="7756767" cy="861003"/>
          </a:xfrm>
        </p:spPr>
        <p:txBody>
          <a:bodyPr>
            <a:normAutofit/>
          </a:bodyPr>
          <a:lstStyle/>
          <a:p>
            <a:pPr>
              <a:lnSpc>
                <a:spcPct val="150000"/>
              </a:lnSpc>
            </a:pPr>
            <a:r>
              <a:rPr lang="zh-CN" altLang="en-US" sz="2800" b="1" dirty="0">
                <a:latin typeface="华文中宋" panose="02010600040101010101" pitchFamily="2" charset="-122"/>
                <a:ea typeface="华文中宋" panose="02010600040101010101" pitchFamily="2" charset="-122"/>
              </a:rPr>
              <a:t>五、长尾理论</a:t>
            </a:r>
          </a:p>
        </p:txBody>
      </p:sp>
      <p:pic>
        <p:nvPicPr>
          <p:cNvPr id="3" name="图片 9"/>
          <p:cNvPicPr>
            <a:picLocks noChangeAspect="1"/>
          </p:cNvPicPr>
          <p:nvPr/>
        </p:nvPicPr>
        <p:blipFill>
          <a:blip r:embed="rId2" cstate="print"/>
          <a:srcRect/>
          <a:stretch>
            <a:fillRect/>
          </a:stretch>
        </p:blipFill>
        <p:spPr bwMode="auto">
          <a:xfrm>
            <a:off x="8140499" y="195486"/>
            <a:ext cx="552450" cy="697706"/>
          </a:xfrm>
          <a:prstGeom prst="rect">
            <a:avLst/>
          </a:prstGeom>
          <a:noFill/>
          <a:ln w="9525">
            <a:noFill/>
            <a:miter lim="800000"/>
            <a:headEnd/>
            <a:tailEnd/>
          </a:ln>
        </p:spPr>
      </p:pic>
    </p:spTree>
    <p:extLst>
      <p:ext uri="{BB962C8B-B14F-4D97-AF65-F5344CB8AC3E}">
        <p14:creationId xmlns:p14="http://schemas.microsoft.com/office/powerpoint/2010/main" val="1778919240"/>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7</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04</a:t>
            </a:r>
          </a:p>
        </p:txBody>
      </p:sp>
      <p:sp>
        <p:nvSpPr>
          <p:cNvPr id="13" name="矩形 12"/>
          <p:cNvSpPr/>
          <p:nvPr/>
        </p:nvSpPr>
        <p:spPr>
          <a:xfrm>
            <a:off x="858308" y="275111"/>
            <a:ext cx="2011680" cy="389890"/>
          </a:xfrm>
          <a:prstGeom prst="rect">
            <a:avLst/>
          </a:prstGeom>
        </p:spPr>
        <p:txBody>
          <a:bodyPr wrap="none" lIns="68579" tIns="34289" rIns="68579" bIns="34289">
            <a:spAutoFit/>
          </a:bodyPr>
          <a:lstStyle/>
          <a:p>
            <a:pPr algn="l" defTabSz="685800">
              <a:defRPr/>
            </a:pPr>
            <a:r>
              <a:rPr lang="en-US" altLang="zh-CN" sz="2100" b="1" dirty="0">
                <a:solidFill>
                  <a:prstClr val="black"/>
                </a:solidFill>
                <a:latin typeface="黑体" panose="02010609060101010101" pitchFamily="49" charset="-122"/>
                <a:ea typeface="黑体" panose="02010609060101010101" pitchFamily="49" charset="-122"/>
              </a:rPr>
              <a:t>马太效</a:t>
            </a:r>
            <a:r>
              <a:rPr lang="zh-CN" altLang="en-US" sz="2100" b="1" dirty="0">
                <a:solidFill>
                  <a:prstClr val="black"/>
                </a:solidFill>
                <a:latin typeface="黑体" panose="02010609060101010101" pitchFamily="49" charset="-122"/>
                <a:ea typeface="黑体" panose="02010609060101010101" pitchFamily="49" charset="-122"/>
              </a:rPr>
              <a:t>应的影响</a:t>
            </a:r>
          </a:p>
        </p:txBody>
      </p:sp>
      <p:sp>
        <p:nvSpPr>
          <p:cNvPr id="9" name="矩形 8"/>
          <p:cNvSpPr/>
          <p:nvPr/>
        </p:nvSpPr>
        <p:spPr>
          <a:xfrm>
            <a:off x="561340" y="807085"/>
            <a:ext cx="7579360" cy="4222115"/>
          </a:xfrm>
          <a:prstGeom prst="rect">
            <a:avLst/>
          </a:prstGeom>
        </p:spPr>
        <p:txBody>
          <a:bodyPr wrap="square" lIns="68579" tIns="34289" rIns="68579" bIns="34289">
            <a:spAutoFit/>
          </a:bodyPr>
          <a:lstStyle/>
          <a:p>
            <a:pPr marL="285750" indent="-285750" defTabSz="685800">
              <a:lnSpc>
                <a:spcPct val="150000"/>
              </a:lnSpc>
              <a:buFont typeface="Wingdings" panose="05000000000000000000" charset="0"/>
              <a:buChar char="l"/>
              <a:defRPr/>
            </a:pPr>
            <a:r>
              <a:rPr lang="en-US" altLang="zh-CN" sz="1800" b="1" dirty="0"/>
              <a:t>积极影响</a:t>
            </a:r>
          </a:p>
          <a:p>
            <a:pPr marL="742950" lvl="1" indent="-285750" defTabSz="685800">
              <a:lnSpc>
                <a:spcPct val="150000"/>
              </a:lnSpc>
              <a:buFont typeface="Wingdings" panose="05000000000000000000" charset="0"/>
              <a:buChar char="Ø"/>
              <a:defRPr/>
            </a:pPr>
            <a:r>
              <a:rPr lang="en-US" altLang="zh-CN" sz="1800" b="1" dirty="0"/>
              <a:t>激励作用</a:t>
            </a:r>
          </a:p>
          <a:p>
            <a:pPr marL="742950" lvl="1" indent="-285750" defTabSz="685800">
              <a:lnSpc>
                <a:spcPct val="150000"/>
              </a:lnSpc>
              <a:buFont typeface="Wingdings" panose="05000000000000000000" charset="0"/>
              <a:buChar char="Ø"/>
              <a:defRPr/>
            </a:pPr>
            <a:r>
              <a:rPr lang="en-US" altLang="zh-CN" sz="1800" b="1" dirty="0"/>
              <a:t>充分发挥主观能动性</a:t>
            </a:r>
          </a:p>
          <a:p>
            <a:pPr marL="285750" lvl="0" indent="-285750" defTabSz="685800">
              <a:lnSpc>
                <a:spcPct val="150000"/>
              </a:lnSpc>
              <a:buFont typeface="Wingdings" panose="05000000000000000000" charset="0"/>
              <a:buChar char="l"/>
              <a:defRPr/>
            </a:pPr>
            <a:endParaRPr lang="en-US" altLang="zh-CN" sz="1800" b="1" dirty="0"/>
          </a:p>
          <a:p>
            <a:pPr marL="285750" lvl="0" indent="-285750" defTabSz="685800">
              <a:lnSpc>
                <a:spcPct val="150000"/>
              </a:lnSpc>
              <a:buFont typeface="Wingdings" panose="05000000000000000000" charset="0"/>
              <a:buChar char="l"/>
              <a:defRPr/>
            </a:pPr>
            <a:r>
              <a:rPr lang="en-US" altLang="zh-CN" sz="1800" b="1" dirty="0"/>
              <a:t>科学活动中的积极影响</a:t>
            </a:r>
          </a:p>
          <a:p>
            <a:pPr marL="742950" lvl="1" indent="-285750" defTabSz="685800">
              <a:lnSpc>
                <a:spcPct val="150000"/>
              </a:lnSpc>
              <a:buFont typeface="Wingdings" panose="05000000000000000000" charset="0"/>
              <a:buChar char="Ø"/>
              <a:defRPr/>
            </a:pPr>
            <a:r>
              <a:rPr lang="en-US" altLang="zh-CN" sz="1800" b="1" dirty="0"/>
              <a:t>形成了某学科的学术权威</a:t>
            </a:r>
          </a:p>
          <a:p>
            <a:pPr marL="742950" lvl="1" indent="-285750" defTabSz="685800">
              <a:lnSpc>
                <a:spcPct val="150000"/>
              </a:lnSpc>
              <a:buFont typeface="Wingdings" panose="05000000000000000000" charset="0"/>
              <a:buChar char="Ø"/>
              <a:defRPr/>
            </a:pPr>
            <a:r>
              <a:rPr lang="en-US" altLang="zh-CN" sz="1800" b="1" dirty="0"/>
              <a:t>提高科学研究集体在社会系统中的地位和影响</a:t>
            </a:r>
          </a:p>
          <a:p>
            <a:pPr marL="742950" lvl="1" indent="-285750" defTabSz="685800">
              <a:lnSpc>
                <a:spcPct val="150000"/>
              </a:lnSpc>
              <a:buFont typeface="Wingdings" panose="05000000000000000000" charset="0"/>
              <a:buChar char="Ø"/>
              <a:defRPr/>
            </a:pPr>
            <a:r>
              <a:rPr lang="en-US" altLang="zh-CN" sz="1800" b="1" dirty="0"/>
              <a:t>促使正确的学术思想得到承认和发展</a:t>
            </a:r>
          </a:p>
          <a:p>
            <a:pPr marL="742950" lvl="1" indent="-285750" defTabSz="685800">
              <a:lnSpc>
                <a:spcPct val="150000"/>
              </a:lnSpc>
              <a:buFont typeface="Wingdings" panose="05000000000000000000" charset="0"/>
              <a:buChar char="Ø"/>
              <a:defRPr/>
            </a:pPr>
            <a:r>
              <a:rPr lang="en-US" altLang="zh-CN" sz="1800" b="1" dirty="0"/>
              <a:t>维系、协调和巩固一个科学群体</a:t>
            </a:r>
          </a:p>
          <a:p>
            <a:pPr marL="1200150" lvl="2" indent="-285750" defTabSz="685800">
              <a:lnSpc>
                <a:spcPct val="150000"/>
              </a:lnSpc>
              <a:buFont typeface="Wingdings" panose="05000000000000000000" charset="0"/>
              <a:buChar char="u"/>
              <a:defRPr/>
            </a:pPr>
            <a:endParaRPr lang="en-US" altLang="zh-CN" sz="1800" b="1" dirty="0"/>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Tree>
  </p:cSld>
  <p:clrMapOvr>
    <a:masterClrMapping/>
  </p:clrMapOvr>
  <p:transition>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70</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01</a:t>
            </a:r>
          </a:p>
        </p:txBody>
      </p:sp>
      <p:sp>
        <p:nvSpPr>
          <p:cNvPr id="13" name="矩形 12"/>
          <p:cNvSpPr/>
          <p:nvPr/>
        </p:nvSpPr>
        <p:spPr>
          <a:xfrm>
            <a:off x="858308" y="275111"/>
            <a:ext cx="4743925"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rPr>
              <a:t>长尾需求：亚马逊</a:t>
            </a:r>
            <a:r>
              <a:rPr lang="en-US" altLang="zh-CN" sz="2100" b="1" dirty="0">
                <a:solidFill>
                  <a:prstClr val="black"/>
                </a:solidFill>
                <a:latin typeface="黑体" panose="02010609060101010101" pitchFamily="49" charset="-122"/>
                <a:ea typeface="黑体" panose="02010609060101010101" pitchFamily="49" charset="-122"/>
              </a:rPr>
              <a:t>——</a:t>
            </a:r>
            <a:r>
              <a:rPr lang="zh-CN" altLang="en-US" sz="2100" b="1" dirty="0">
                <a:solidFill>
                  <a:prstClr val="black"/>
                </a:solidFill>
                <a:latin typeface="黑体" panose="02010609060101010101" pitchFamily="49" charset="-122"/>
                <a:ea typeface="黑体" panose="02010609060101010101" pitchFamily="49" charset="-122"/>
              </a:rPr>
              <a:t>长尾书中的市场</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A7F4CFB3-5E13-4DBB-A2BC-7962AAD47A3F}"/>
              </a:ext>
            </a:extLst>
          </p:cNvPr>
          <p:cNvSpPr/>
          <p:nvPr/>
        </p:nvSpPr>
        <p:spPr>
          <a:xfrm>
            <a:off x="637128" y="843832"/>
            <a:ext cx="7869743" cy="1289905"/>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 在图书市场中，流通的大多数书籍难以找到自己的目标读者。由于销量少，许多书店和出版商只能将畅销书作为经营的核心，关注“头部”图书，即“二八原则”，</a:t>
            </a:r>
            <a:r>
              <a:rPr lang="en-US" altLang="zh-CN" sz="1800" dirty="0">
                <a:latin typeface="微软雅黑" panose="020B0503020204020204" pitchFamily="34" charset="-122"/>
                <a:ea typeface="微软雅黑" panose="020B0503020204020204" pitchFamily="34" charset="-122"/>
              </a:rPr>
              <a:t>20%</a:t>
            </a:r>
            <a:r>
              <a:rPr lang="zh-CN" altLang="en-US" sz="1800" dirty="0">
                <a:latin typeface="微软雅黑" panose="020B0503020204020204" pitchFamily="34" charset="-122"/>
                <a:ea typeface="微软雅黑" panose="020B0503020204020204" pitchFamily="34" charset="-122"/>
              </a:rPr>
              <a:t>的图书支撑了</a:t>
            </a:r>
            <a:r>
              <a:rPr lang="en-US" altLang="zh-CN" sz="1800" dirty="0">
                <a:latin typeface="微软雅黑" panose="020B0503020204020204" pitchFamily="34" charset="-122"/>
                <a:ea typeface="微软雅黑" panose="020B0503020204020204" pitchFamily="34" charset="-122"/>
              </a:rPr>
              <a:t>80%</a:t>
            </a:r>
            <a:r>
              <a:rPr lang="zh-CN" altLang="en-US" sz="1800" dirty="0">
                <a:latin typeface="微软雅黑" panose="020B0503020204020204" pitchFamily="34" charset="-122"/>
                <a:ea typeface="微软雅黑" panose="020B0503020204020204" pitchFamily="34" charset="-122"/>
              </a:rPr>
              <a:t>的销售额</a:t>
            </a:r>
            <a:endParaRPr lang="en-US" altLang="zh-CN" sz="18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7FE8CF4-341A-4C08-A46A-7CF1D73D658C}"/>
              </a:ext>
            </a:extLst>
          </p:cNvPr>
          <p:cNvPicPr>
            <a:picLocks noChangeAspect="1"/>
          </p:cNvPicPr>
          <p:nvPr/>
        </p:nvPicPr>
        <p:blipFill>
          <a:blip r:embed="rId4"/>
          <a:stretch>
            <a:fillRect/>
          </a:stretch>
        </p:blipFill>
        <p:spPr>
          <a:xfrm>
            <a:off x="1997212" y="2221614"/>
            <a:ext cx="5149573" cy="2452043"/>
          </a:xfrm>
          <a:prstGeom prst="rect">
            <a:avLst/>
          </a:prstGeom>
        </p:spPr>
      </p:pic>
    </p:spTree>
    <p:extLst>
      <p:ext uri="{BB962C8B-B14F-4D97-AF65-F5344CB8AC3E}">
        <p14:creationId xmlns:p14="http://schemas.microsoft.com/office/powerpoint/2010/main" val="1765305074"/>
      </p:ext>
    </p:extLst>
  </p:cSld>
  <p:clrMapOvr>
    <a:masterClrMapping/>
  </p:clrMapOvr>
  <p:transition>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71</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2034850"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rPr>
              <a:t>长尾理论的提出</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pic>
        <p:nvPicPr>
          <p:cNvPr id="2" name="图片 1">
            <a:extLst>
              <a:ext uri="{FF2B5EF4-FFF2-40B4-BE49-F238E27FC236}">
                <a16:creationId xmlns:a16="http://schemas.microsoft.com/office/drawing/2014/main" id="{5A182C82-48A6-4040-A78C-CD69456C9769}"/>
              </a:ext>
            </a:extLst>
          </p:cNvPr>
          <p:cNvPicPr>
            <a:picLocks noChangeAspect="1"/>
          </p:cNvPicPr>
          <p:nvPr/>
        </p:nvPicPr>
        <p:blipFill rotWithShape="1">
          <a:blip r:embed="rId4"/>
          <a:srcRect t="4960" r="30285"/>
          <a:stretch/>
        </p:blipFill>
        <p:spPr>
          <a:xfrm>
            <a:off x="5734047" y="1419622"/>
            <a:ext cx="3099570" cy="2304256"/>
          </a:xfrm>
          <a:prstGeom prst="rect">
            <a:avLst/>
          </a:prstGeom>
        </p:spPr>
      </p:pic>
      <p:sp>
        <p:nvSpPr>
          <p:cNvPr id="8" name="矩形 7">
            <a:extLst>
              <a:ext uri="{FF2B5EF4-FFF2-40B4-BE49-F238E27FC236}">
                <a16:creationId xmlns:a16="http://schemas.microsoft.com/office/drawing/2014/main" id="{1EBE3065-F94C-44FC-BCF4-0B6DCCDB21D2}"/>
              </a:ext>
            </a:extLst>
          </p:cNvPr>
          <p:cNvSpPr/>
          <p:nvPr/>
        </p:nvSpPr>
        <p:spPr>
          <a:xfrm>
            <a:off x="607158" y="1131590"/>
            <a:ext cx="4972954" cy="2951898"/>
          </a:xfrm>
          <a:prstGeom prst="rect">
            <a:avLst/>
          </a:prstGeom>
        </p:spPr>
        <p:txBody>
          <a:bodyPr wrap="square">
            <a:spAutoFit/>
          </a:bodyPr>
          <a:lstStyle/>
          <a:p>
            <a:pPr marL="285750" indent="-285750">
              <a:lnSpc>
                <a:spcPct val="150000"/>
              </a:lnSpc>
              <a:buClr>
                <a:schemeClr val="accent2"/>
              </a:buClr>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“长尾”（</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The Long Tail</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）这一概念最初是由美国</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连线</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杂志主编克里斯</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安德森在</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2004</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年提出</a:t>
            </a:r>
            <a:r>
              <a:rPr lang="zh-CN" altLang="zh-CN" sz="1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Clr>
                <a:schemeClr val="accent2"/>
              </a:buClr>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安德森观察到在互联网企业的销售中，以数量、品种为二维坐标的需求曲线拖着长长的尾巴，向“品种”横轴尽头延伸，“长尾”因此得名。</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39559362"/>
      </p:ext>
    </p:extLst>
  </p:cSld>
  <p:clrMapOvr>
    <a:masterClrMapping/>
  </p:clrMapOvr>
  <p:transition>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72</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2034850"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rPr>
              <a:t>长尾理论的提出</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7" name="Rectangle 4">
            <a:extLst>
              <a:ext uri="{FF2B5EF4-FFF2-40B4-BE49-F238E27FC236}">
                <a16:creationId xmlns:a16="http://schemas.microsoft.com/office/drawing/2014/main" id="{61FED15A-0A36-4E0A-A512-11CAB7C9EE4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E49B5EB5-B49C-4F68-923A-1D12DDF1F3DA}"/>
              </a:ext>
            </a:extLst>
          </p:cNvPr>
          <p:cNvGraphicFramePr>
            <a:graphicFrameLocks noChangeAspect="1"/>
          </p:cNvGraphicFramePr>
          <p:nvPr>
            <p:extLst>
              <p:ext uri="{D42A27DB-BD31-4B8C-83A1-F6EECF244321}">
                <p14:modId xmlns:p14="http://schemas.microsoft.com/office/powerpoint/2010/main" val="251208242"/>
              </p:ext>
            </p:extLst>
          </p:nvPr>
        </p:nvGraphicFramePr>
        <p:xfrm>
          <a:off x="85625" y="1255588"/>
          <a:ext cx="4270350" cy="3242079"/>
        </p:xfrm>
        <a:graphic>
          <a:graphicData uri="http://schemas.openxmlformats.org/presentationml/2006/ole">
            <mc:AlternateContent xmlns:mc="http://schemas.openxmlformats.org/markup-compatibility/2006">
              <mc:Choice xmlns:v="urn:schemas-microsoft-com:vml" Requires="v">
                <p:oleObj r:id="rId4" imgW="5125767" imgH="3891770" progId="Visio.Drawing.11">
                  <p:embed/>
                </p:oleObj>
              </mc:Choice>
              <mc:Fallback>
                <p:oleObj r:id="rId4" imgW="5125767" imgH="389177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25" y="1255588"/>
                        <a:ext cx="4270350" cy="3242079"/>
                      </a:xfrm>
                      <a:prstGeom prst="rect">
                        <a:avLst/>
                      </a:prstGeom>
                      <a:noFill/>
                    </p:spPr>
                  </p:pic>
                </p:oleObj>
              </mc:Fallback>
            </mc:AlternateContent>
          </a:graphicData>
        </a:graphic>
      </p:graphicFrame>
      <p:sp>
        <p:nvSpPr>
          <p:cNvPr id="15" name="矩形 14">
            <a:extLst>
              <a:ext uri="{FF2B5EF4-FFF2-40B4-BE49-F238E27FC236}">
                <a16:creationId xmlns:a16="http://schemas.microsoft.com/office/drawing/2014/main" id="{A8A0E699-0795-4892-A180-BD38578DF3F0}"/>
              </a:ext>
            </a:extLst>
          </p:cNvPr>
          <p:cNvSpPr/>
          <p:nvPr/>
        </p:nvSpPr>
        <p:spPr>
          <a:xfrm>
            <a:off x="4321327" y="1132414"/>
            <a:ext cx="4702399" cy="2951898"/>
          </a:xfrm>
          <a:prstGeom prst="rect">
            <a:avLst/>
          </a:prstGeom>
        </p:spPr>
        <p:txBody>
          <a:bodyPr wrap="square">
            <a:spAutoFit/>
          </a:bodyPr>
          <a:lstStyle/>
          <a:p>
            <a:pPr marL="285750" indent="-285750">
              <a:lnSpc>
                <a:spcPct val="150000"/>
              </a:lnSpc>
              <a:buClr>
                <a:schemeClr val="accent2"/>
              </a:buClr>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“长尾理论”被认为是对传统的“二八定律”的颠覆。</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Clr>
                <a:schemeClr val="accent2"/>
              </a:buClr>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如果以海洋和陆地来形容市场，过去由于海平面的限制，人们只能接触到小部分的陆地</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Clr>
                <a:schemeClr val="accent2"/>
              </a:buClr>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而到互联网时代，海平面的下降使得真正的需求曲线出现，被忽视的尾部越拉越长。</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03966594"/>
      </p:ext>
    </p:extLst>
  </p:cSld>
  <p:clrMapOvr>
    <a:masterClrMapping/>
  </p:clrMapOvr>
  <p:transition>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73</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13" name="矩形 12"/>
          <p:cNvSpPr/>
          <p:nvPr/>
        </p:nvSpPr>
        <p:spPr>
          <a:xfrm>
            <a:off x="858308" y="275111"/>
            <a:ext cx="3118480"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rPr>
              <a:t>大数据时代长尾数据开发</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7" name="Rectangle 4">
            <a:extLst>
              <a:ext uri="{FF2B5EF4-FFF2-40B4-BE49-F238E27FC236}">
                <a16:creationId xmlns:a16="http://schemas.microsoft.com/office/drawing/2014/main" id="{61FED15A-0A36-4E0A-A512-11CAB7C9EE4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DCD4F808-9CCB-42D4-9735-93714F538E8E}"/>
              </a:ext>
            </a:extLst>
          </p:cNvPr>
          <p:cNvSpPr/>
          <p:nvPr/>
        </p:nvSpPr>
        <p:spPr>
          <a:xfrm>
            <a:off x="603475" y="1016046"/>
            <a:ext cx="8089474" cy="961289"/>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随着大数据时代的到来，长期被忽视的长尾数据的价值和潜力逐渐得到重视，体现在：</a:t>
            </a:r>
          </a:p>
        </p:txBody>
      </p:sp>
      <p:sp>
        <p:nvSpPr>
          <p:cNvPr id="3" name="矩形 2">
            <a:extLst>
              <a:ext uri="{FF2B5EF4-FFF2-40B4-BE49-F238E27FC236}">
                <a16:creationId xmlns:a16="http://schemas.microsoft.com/office/drawing/2014/main" id="{48407648-F94B-42C6-88D2-02D033A9A110}"/>
              </a:ext>
            </a:extLst>
          </p:cNvPr>
          <p:cNvSpPr/>
          <p:nvPr/>
        </p:nvSpPr>
        <p:spPr>
          <a:xfrm>
            <a:off x="1691680" y="1977335"/>
            <a:ext cx="4826570" cy="1846146"/>
          </a:xfrm>
          <a:prstGeom prst="rect">
            <a:avLst/>
          </a:prstGeom>
        </p:spPr>
        <p:txBody>
          <a:bodyPr wrap="square">
            <a:spAutoFit/>
          </a:bodyPr>
          <a:lstStyle/>
          <a:p>
            <a:pPr marL="285750" indent="-285750">
              <a:lnSpc>
                <a:spcPct val="200000"/>
              </a:lnSpc>
              <a:buClr>
                <a:schemeClr val="accent2"/>
              </a:buClr>
              <a:buFont typeface="Wingdings" panose="05000000000000000000" pitchFamily="2" charset="2"/>
              <a:buChar char="u"/>
            </a:pPr>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大数据时代数据量的急剧增加。</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200000"/>
              </a:lnSpc>
              <a:buClr>
                <a:schemeClr val="accent2"/>
              </a:buClr>
              <a:buFont typeface="Wingdings" panose="05000000000000000000" pitchFamily="2" charset="2"/>
              <a:buChar char="u"/>
            </a:pPr>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科学技术的进步和成熟。</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200000"/>
              </a:lnSpc>
              <a:buClr>
                <a:schemeClr val="accent2"/>
              </a:buClr>
              <a:buFont typeface="Wingdings" panose="05000000000000000000" pitchFamily="2" charset="2"/>
              <a:buChar char="u"/>
            </a:pPr>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互联网普及和应用。</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01560052"/>
      </p:ext>
    </p:extLst>
  </p:cSld>
  <p:clrMapOvr>
    <a:masterClrMapping/>
  </p:clrMapOvr>
  <p:transition>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74</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04</a:t>
            </a:r>
          </a:p>
        </p:txBody>
      </p:sp>
      <p:sp>
        <p:nvSpPr>
          <p:cNvPr id="13" name="矩形 12"/>
          <p:cNvSpPr/>
          <p:nvPr/>
        </p:nvSpPr>
        <p:spPr>
          <a:xfrm>
            <a:off x="858308" y="275111"/>
            <a:ext cx="3660295"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rPr>
              <a:t>信息管理视角下长尾理论应用</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3D035109-6D10-46BB-AE92-04513E71912D}"/>
              </a:ext>
            </a:extLst>
          </p:cNvPr>
          <p:cNvSpPr/>
          <p:nvPr/>
        </p:nvSpPr>
        <p:spPr>
          <a:xfrm>
            <a:off x="494867" y="923248"/>
            <a:ext cx="4447051"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）隐藏在长尾中的“睡美人”文献</a:t>
            </a:r>
          </a:p>
        </p:txBody>
      </p:sp>
      <p:sp>
        <p:nvSpPr>
          <p:cNvPr id="3" name="矩形 2">
            <a:extLst>
              <a:ext uri="{FF2B5EF4-FFF2-40B4-BE49-F238E27FC236}">
                <a16:creationId xmlns:a16="http://schemas.microsoft.com/office/drawing/2014/main" id="{3945A2D3-EEDE-4235-B419-3C5DDBDC1961}"/>
              </a:ext>
            </a:extLst>
          </p:cNvPr>
          <p:cNvSpPr/>
          <p:nvPr/>
        </p:nvSpPr>
        <p:spPr>
          <a:xfrm>
            <a:off x="880013" y="1389613"/>
            <a:ext cx="7812936" cy="3003515"/>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科学论文的引用是科学论文影响力的体现，因此过去对于科学文献的研究重点关注高被引的头部论文。长尾理论的提出引起了人们对于尾部文献的思考，我们是否忽视了零被引文献的价值？通过对引文曲线的绘制，学者注意到有些论文发表后一段时间不受重视，多年后突然被大量引用，被学界称为“睡美人”文献。</a:t>
            </a:r>
            <a:r>
              <a:rPr lang="en-US" altLang="zh-CN" sz="1600" dirty="0">
                <a:latin typeface="微软雅黑" panose="020B0503020204020204" pitchFamily="34" charset="-122"/>
                <a:ea typeface="微软雅黑" panose="020B0503020204020204" pitchFamily="34" charset="-122"/>
              </a:rPr>
              <a:t>Garfield</a:t>
            </a:r>
            <a:r>
              <a:rPr lang="zh-CN" altLang="en-US" sz="1600" dirty="0">
                <a:latin typeface="微软雅黑" panose="020B0503020204020204" pitchFamily="34" charset="-122"/>
                <a:ea typeface="微软雅黑" panose="020B0503020204020204" pitchFamily="34" charset="-122"/>
              </a:rPr>
              <a:t>认为论文零被引除了研究创新和质量较低外，研究内容过于超前或具有变革性而不被引用 。“睡美人”文献代表着科学成果的重大发现，已有研究表明在</a:t>
            </a:r>
            <a:r>
              <a:rPr lang="en-US" altLang="zh-CN" sz="1600" dirty="0">
                <a:latin typeface="微软雅黑" panose="020B0503020204020204" pitchFamily="34" charset="-122"/>
                <a:ea typeface="微软雅黑" panose="020B0503020204020204" pitchFamily="34" charset="-122"/>
              </a:rPr>
              <a:t>1900—2012</a:t>
            </a:r>
            <a:r>
              <a:rPr lang="zh-CN" altLang="en-US" sz="1600" dirty="0">
                <a:latin typeface="微软雅黑" panose="020B0503020204020204" pitchFamily="34" charset="-122"/>
                <a:ea typeface="微软雅黑" panose="020B0503020204020204" pitchFamily="34" charset="-122"/>
              </a:rPr>
              <a:t>年间的诺奖获得者发表的论文中，“睡美人”文献有</a:t>
            </a:r>
            <a:r>
              <a:rPr lang="en-US" altLang="zh-CN" sz="1600" dirty="0">
                <a:latin typeface="微软雅黑" panose="020B0503020204020204" pitchFamily="34" charset="-122"/>
                <a:ea typeface="微软雅黑" panose="020B0503020204020204" pitchFamily="34" charset="-122"/>
              </a:rPr>
              <a:t>758</a:t>
            </a:r>
            <a:r>
              <a:rPr lang="zh-CN" altLang="en-US" sz="1600" dirty="0">
                <a:latin typeface="微软雅黑" panose="020B0503020204020204" pitchFamily="34" charset="-122"/>
                <a:ea typeface="微软雅黑" panose="020B0503020204020204" pitchFamily="34" charset="-122"/>
              </a:rPr>
              <a:t>篇 。隐藏在无数零被引论文中的“睡美人”文献其价值可能高于部分高被引论文。</a:t>
            </a:r>
          </a:p>
        </p:txBody>
      </p:sp>
    </p:spTree>
    <p:extLst>
      <p:ext uri="{BB962C8B-B14F-4D97-AF65-F5344CB8AC3E}">
        <p14:creationId xmlns:p14="http://schemas.microsoft.com/office/powerpoint/2010/main" val="373247650"/>
      </p:ext>
    </p:extLst>
  </p:cSld>
  <p:clrMapOvr>
    <a:masterClrMapping/>
  </p:clrMapOvr>
  <p:transition>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75</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04</a:t>
            </a:r>
          </a:p>
        </p:txBody>
      </p:sp>
      <p:sp>
        <p:nvSpPr>
          <p:cNvPr id="13" name="矩形 12"/>
          <p:cNvSpPr/>
          <p:nvPr/>
        </p:nvSpPr>
        <p:spPr>
          <a:xfrm>
            <a:off x="858308" y="275111"/>
            <a:ext cx="3660295"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rPr>
              <a:t>信息管理视角下长尾理论应用</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3D035109-6D10-46BB-AE92-04513E71912D}"/>
              </a:ext>
            </a:extLst>
          </p:cNvPr>
          <p:cNvSpPr/>
          <p:nvPr/>
        </p:nvSpPr>
        <p:spPr>
          <a:xfrm>
            <a:off x="494867" y="923248"/>
            <a:ext cx="4703532"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）科学博客、科学自媒体与科学评价</a:t>
            </a:r>
          </a:p>
        </p:txBody>
      </p:sp>
      <p:sp>
        <p:nvSpPr>
          <p:cNvPr id="3" name="矩形 2">
            <a:extLst>
              <a:ext uri="{FF2B5EF4-FFF2-40B4-BE49-F238E27FC236}">
                <a16:creationId xmlns:a16="http://schemas.microsoft.com/office/drawing/2014/main" id="{3945A2D3-EEDE-4235-B419-3C5DDBDC1961}"/>
              </a:ext>
            </a:extLst>
          </p:cNvPr>
          <p:cNvSpPr/>
          <p:nvPr/>
        </p:nvSpPr>
        <p:spPr>
          <a:xfrm>
            <a:off x="880013" y="1389613"/>
            <a:ext cx="7812936" cy="1156855"/>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科学成果的影响力体现在方方面面，互联网技术的快速发展，科学交流已不仅局限于科学界内部，出现了科学博客、科学自媒体为渠道的面向大众的科学传播和交流方式。科学博客、科学自媒体等“尾部”科学成果载体可能具有更高影响力。</a:t>
            </a:r>
          </a:p>
        </p:txBody>
      </p:sp>
      <p:sp>
        <p:nvSpPr>
          <p:cNvPr id="6" name="矩形 5">
            <a:extLst>
              <a:ext uri="{FF2B5EF4-FFF2-40B4-BE49-F238E27FC236}">
                <a16:creationId xmlns:a16="http://schemas.microsoft.com/office/drawing/2014/main" id="{9A3E784D-0077-4C2C-B59A-78025B7B568C}"/>
              </a:ext>
            </a:extLst>
          </p:cNvPr>
          <p:cNvSpPr/>
          <p:nvPr/>
        </p:nvSpPr>
        <p:spPr>
          <a:xfrm>
            <a:off x="858307" y="2580920"/>
            <a:ext cx="7834641" cy="1526187"/>
          </a:xfrm>
          <a:prstGeom prst="rect">
            <a:avLst/>
          </a:prstGeom>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      2017</a:t>
            </a:r>
            <a:r>
              <a:rPr lang="zh-CN" altLang="zh-CN" sz="1600" dirty="0">
                <a:latin typeface="微软雅黑" panose="020B0503020204020204" pitchFamily="34" charset="-122"/>
                <a:ea typeface="微软雅黑" panose="020B0503020204020204" pitchFamily="34" charset="-122"/>
              </a:rPr>
              <a:t>年，浙江大学出台创新学术评价体系，优秀网络文化成果可被纳入学校科研成果统计、评价评优范围，并将阅读、转发纳入评价指标；</a:t>
            </a:r>
            <a:r>
              <a:rPr lang="en-US" altLang="zh-CN" sz="1600" dirty="0">
                <a:latin typeface="微软雅黑" panose="020B0503020204020204" pitchFamily="34" charset="-122"/>
                <a:ea typeface="微软雅黑" panose="020B0503020204020204" pitchFamily="34" charset="-122"/>
              </a:rPr>
              <a:t>2020</a:t>
            </a:r>
            <a:r>
              <a:rPr lang="zh-CN" altLang="zh-CN" sz="1600" dirty="0">
                <a:latin typeface="微软雅黑" panose="020B0503020204020204" pitchFamily="34" charset="-122"/>
                <a:ea typeface="微软雅黑" panose="020B0503020204020204" pitchFamily="34" charset="-122"/>
              </a:rPr>
              <a:t>年南京大学现代工程与应用科学学院对研究生评奖评优进行改革，将公开发表于权威媒体平台的高阅读量科普论文纳入评奖规则。</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8798292"/>
      </p:ext>
    </p:extLst>
  </p:cSld>
  <p:clrMapOvr>
    <a:masterClrMapping/>
  </p:clrMapOvr>
  <p:transition>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11710"/>
            <a:ext cx="7756767" cy="861003"/>
          </a:xfrm>
        </p:spPr>
        <p:txBody>
          <a:bodyPr>
            <a:normAutofit/>
          </a:bodyPr>
          <a:lstStyle/>
          <a:p>
            <a:pPr>
              <a:lnSpc>
                <a:spcPct val="150000"/>
              </a:lnSpc>
            </a:pPr>
            <a:r>
              <a:rPr lang="zh-CN" altLang="en-US" sz="2800" b="1" dirty="0">
                <a:latin typeface="华文中宋" panose="02010600040101010101" pitchFamily="2" charset="-122"/>
                <a:ea typeface="华文中宋" panose="02010600040101010101" pitchFamily="2" charset="-122"/>
              </a:rPr>
              <a:t>六、互联网的结构及其相关规律</a:t>
            </a:r>
          </a:p>
        </p:txBody>
      </p:sp>
      <p:pic>
        <p:nvPicPr>
          <p:cNvPr id="3" name="图片 9"/>
          <p:cNvPicPr>
            <a:picLocks noChangeAspect="1"/>
          </p:cNvPicPr>
          <p:nvPr/>
        </p:nvPicPr>
        <p:blipFill>
          <a:blip r:embed="rId2" cstate="print"/>
          <a:srcRect/>
          <a:stretch>
            <a:fillRect/>
          </a:stretch>
        </p:blipFill>
        <p:spPr bwMode="auto">
          <a:xfrm>
            <a:off x="8140499" y="195486"/>
            <a:ext cx="552450" cy="697706"/>
          </a:xfrm>
          <a:prstGeom prst="rect">
            <a:avLst/>
          </a:prstGeom>
          <a:noFill/>
          <a:ln w="9525">
            <a:noFill/>
            <a:miter lim="800000"/>
            <a:headEnd/>
            <a:tailEnd/>
          </a:ln>
        </p:spPr>
      </p:pic>
    </p:spTree>
  </p:cSld>
  <p:clrMapOvr>
    <a:masterClrMapping/>
  </p:clrMapOvr>
  <p:transition>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77</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01</a:t>
            </a:r>
          </a:p>
        </p:txBody>
      </p:sp>
      <p:sp>
        <p:nvSpPr>
          <p:cNvPr id="13" name="矩形 12"/>
          <p:cNvSpPr/>
          <p:nvPr/>
        </p:nvSpPr>
        <p:spPr>
          <a:xfrm>
            <a:off x="858308" y="275111"/>
            <a:ext cx="3527246"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rPr>
              <a:t>链接与</a:t>
            </a:r>
            <a:r>
              <a:rPr lang="en-US" altLang="zh-CN" sz="2100" b="1" dirty="0">
                <a:solidFill>
                  <a:prstClr val="black"/>
                </a:solidFill>
                <a:latin typeface="黑体" panose="02010609060101010101" pitchFamily="49" charset="-122"/>
                <a:ea typeface="黑体" panose="02010609060101010101" pitchFamily="49" charset="-122"/>
              </a:rPr>
              <a:t>web</a:t>
            </a:r>
            <a:r>
              <a:rPr lang="zh-CN" altLang="en-US" sz="2100" b="1" dirty="0">
                <a:solidFill>
                  <a:prstClr val="black"/>
                </a:solidFill>
                <a:latin typeface="黑体" panose="02010609060101010101" pitchFamily="49" charset="-122"/>
                <a:ea typeface="黑体" panose="02010609060101010101" pitchFamily="49" charset="-122"/>
              </a:rPr>
              <a:t>结构图的相关概念</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1C860B4D-76CA-4599-AF28-87416123F027}"/>
              </a:ext>
            </a:extLst>
          </p:cNvPr>
          <p:cNvSpPr/>
          <p:nvPr/>
        </p:nvSpPr>
        <p:spPr>
          <a:xfrm>
            <a:off x="750250" y="912291"/>
            <a:ext cx="1491434"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web</a:t>
            </a:r>
            <a:r>
              <a:rPr lang="zh-CN" altLang="en-US" sz="2000" b="1" dirty="0">
                <a:latin typeface="微软雅黑" panose="020B0503020204020204" pitchFamily="34" charset="-122"/>
                <a:ea typeface="微软雅黑" panose="020B0503020204020204" pitchFamily="34" charset="-122"/>
              </a:rPr>
              <a:t>结构图</a:t>
            </a:r>
          </a:p>
        </p:txBody>
      </p:sp>
      <p:grpSp>
        <p:nvGrpSpPr>
          <p:cNvPr id="5" name="组合 4">
            <a:extLst>
              <a:ext uri="{FF2B5EF4-FFF2-40B4-BE49-F238E27FC236}">
                <a16:creationId xmlns:a16="http://schemas.microsoft.com/office/drawing/2014/main" id="{8821A91D-F741-45DC-AF00-0DD6A0768310}"/>
              </a:ext>
            </a:extLst>
          </p:cNvPr>
          <p:cNvGrpSpPr/>
          <p:nvPr/>
        </p:nvGrpSpPr>
        <p:grpSpPr>
          <a:xfrm>
            <a:off x="6832915" y="1112346"/>
            <a:ext cx="2146935" cy="1829852"/>
            <a:chOff x="6057818" y="2765385"/>
            <a:chExt cx="2146935" cy="1829852"/>
          </a:xfrm>
        </p:grpSpPr>
        <p:pic>
          <p:nvPicPr>
            <p:cNvPr id="10" name="图片 9">
              <a:extLst>
                <a:ext uri="{FF2B5EF4-FFF2-40B4-BE49-F238E27FC236}">
                  <a16:creationId xmlns:a16="http://schemas.microsoft.com/office/drawing/2014/main" id="{79B01832-DB15-46D6-B4E5-ECE420A5BA1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57818" y="2765385"/>
              <a:ext cx="2146935" cy="1568450"/>
            </a:xfrm>
            <a:prstGeom prst="rect">
              <a:avLst/>
            </a:prstGeom>
            <a:noFill/>
            <a:ln>
              <a:noFill/>
            </a:ln>
          </p:spPr>
        </p:pic>
        <p:sp>
          <p:nvSpPr>
            <p:cNvPr id="3" name="矩形 2">
              <a:extLst>
                <a:ext uri="{FF2B5EF4-FFF2-40B4-BE49-F238E27FC236}">
                  <a16:creationId xmlns:a16="http://schemas.microsoft.com/office/drawing/2014/main" id="{9B019A2D-2CE2-43BB-831E-DB07F8EB4800}"/>
                </a:ext>
              </a:extLst>
            </p:cNvPr>
            <p:cNvSpPr/>
            <p:nvPr/>
          </p:nvSpPr>
          <p:spPr>
            <a:xfrm>
              <a:off x="6542880" y="4318238"/>
              <a:ext cx="1402948" cy="276999"/>
            </a:xfrm>
            <a:prstGeom prst="rect">
              <a:avLst/>
            </a:prstGeom>
          </p:spPr>
          <p:txBody>
            <a:bodyPr wrap="none">
              <a:spAutoFit/>
            </a:bodyPr>
            <a:lstStyle/>
            <a:p>
              <a:pPr algn="ctr">
                <a:spcAft>
                  <a:spcPts val="0"/>
                </a:spcAft>
              </a:pPr>
              <a:r>
                <a:rPr lang="en-US" altLang="zh-CN" sz="1200" kern="100" dirty="0">
                  <a:latin typeface="Times New Roman" panose="02020603050405020304" pitchFamily="18" charset="0"/>
                  <a:cs typeface="Times New Roman" panose="02020603050405020304" pitchFamily="18" charset="0"/>
                </a:rPr>
                <a:t> web</a:t>
              </a:r>
              <a:r>
                <a:rPr lang="zh-CN" altLang="zh-CN" sz="1200" kern="100" dirty="0">
                  <a:latin typeface="Times New Roman" panose="02020603050405020304" pitchFamily="18" charset="0"/>
                  <a:cs typeface="Times New Roman" panose="02020603050405020304" pitchFamily="18" charset="0"/>
                </a:rPr>
                <a:t>的三维结构图</a:t>
              </a:r>
              <a:endParaRPr lang="zh-CN" altLang="zh-CN" sz="1400" kern="100" dirty="0">
                <a:effectLst/>
                <a:latin typeface="Cambria" panose="02040503050406030204" pitchFamily="18" charset="0"/>
                <a:ea typeface="黑体" panose="02010609060101010101" pitchFamily="49" charset="-122"/>
                <a:cs typeface="Times New Roman" panose="02020603050405020304" pitchFamily="18" charset="0"/>
              </a:endParaRPr>
            </a:p>
          </p:txBody>
        </p:sp>
      </p:grpSp>
      <p:sp>
        <p:nvSpPr>
          <p:cNvPr id="6" name="矩形 5">
            <a:extLst>
              <a:ext uri="{FF2B5EF4-FFF2-40B4-BE49-F238E27FC236}">
                <a16:creationId xmlns:a16="http://schemas.microsoft.com/office/drawing/2014/main" id="{844C4685-CD06-48DA-9037-DD5A5AB7FEDF}"/>
              </a:ext>
            </a:extLst>
          </p:cNvPr>
          <p:cNvSpPr/>
          <p:nvPr/>
        </p:nvSpPr>
        <p:spPr>
          <a:xfrm>
            <a:off x="823206" y="2978398"/>
            <a:ext cx="7942700" cy="1705403"/>
          </a:xfrm>
          <a:prstGeom prst="rect">
            <a:avLst/>
          </a:prstGeom>
        </p:spPr>
        <p:txBody>
          <a:bodyPr wrap="square">
            <a:spAutoFit/>
          </a:bodyPr>
          <a:lstStyle/>
          <a:p>
            <a:pPr marL="285750" indent="-285750">
              <a:lnSpc>
                <a:spcPct val="150000"/>
              </a:lnSpc>
              <a:buClr>
                <a:schemeClr val="accent2"/>
              </a:buClr>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互联网结构以</a:t>
            </a:r>
            <a:r>
              <a:rPr lang="en-US" altLang="zh-CN" sz="1800" dirty="0">
                <a:latin typeface="微软雅黑" panose="020B0503020204020204" pitchFamily="34" charset="-122"/>
                <a:ea typeface="微软雅黑" panose="020B0503020204020204" pitchFamily="34" charset="-122"/>
              </a:rPr>
              <a:t>web</a:t>
            </a:r>
            <a:r>
              <a:rPr lang="zh-CN" altLang="en-US" sz="1800" dirty="0">
                <a:latin typeface="微软雅黑" panose="020B0503020204020204" pitchFamily="34" charset="-122"/>
                <a:ea typeface="微软雅黑" panose="020B0503020204020204" pitchFamily="34" charset="-122"/>
              </a:rPr>
              <a:t>结构为主，即由节点与连线构成的网状结构。其中节点可以是网页、网站、域名等，而连线则是网页、网站、域名之间的超链接。研究互联网结构的增长，则主要是研究这种网状结构中节点与连线互动式的增长。</a:t>
            </a:r>
          </a:p>
        </p:txBody>
      </p:sp>
      <p:sp>
        <p:nvSpPr>
          <p:cNvPr id="8" name="矩形 7">
            <a:extLst>
              <a:ext uri="{FF2B5EF4-FFF2-40B4-BE49-F238E27FC236}">
                <a16:creationId xmlns:a16="http://schemas.microsoft.com/office/drawing/2014/main" id="{6FDAC3FC-BCC6-4DA9-B7F2-AEF58C67842F}"/>
              </a:ext>
            </a:extLst>
          </p:cNvPr>
          <p:cNvSpPr/>
          <p:nvPr/>
        </p:nvSpPr>
        <p:spPr>
          <a:xfrm>
            <a:off x="863519" y="1347614"/>
            <a:ext cx="5868721" cy="1705403"/>
          </a:xfrm>
          <a:prstGeom prst="rect">
            <a:avLst/>
          </a:prstGeom>
        </p:spPr>
        <p:txBody>
          <a:bodyPr wrap="square">
            <a:spAutoFit/>
          </a:bodyPr>
          <a:lstStyle/>
          <a:p>
            <a:pPr marL="285750" indent="-285750">
              <a:lnSpc>
                <a:spcPct val="150000"/>
              </a:lnSpc>
              <a:buClr>
                <a:schemeClr val="accent2"/>
              </a:buClr>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图论中的图是由若干给定的点及连接两点的线所构成的图形，若以节点表示网页，用有向边表示从一个节点到另一个节点的直接链接关系，网络就可以用有向图来表示</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transition>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78</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01</a:t>
            </a:r>
          </a:p>
        </p:txBody>
      </p:sp>
      <p:sp>
        <p:nvSpPr>
          <p:cNvPr id="13" name="矩形 12"/>
          <p:cNvSpPr/>
          <p:nvPr/>
        </p:nvSpPr>
        <p:spPr>
          <a:xfrm>
            <a:off x="858308" y="275111"/>
            <a:ext cx="3527246"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rPr>
              <a:t>链接与</a:t>
            </a:r>
            <a:r>
              <a:rPr lang="en-US" altLang="zh-CN" sz="2100" b="1" dirty="0">
                <a:solidFill>
                  <a:prstClr val="black"/>
                </a:solidFill>
                <a:latin typeface="黑体" panose="02010609060101010101" pitchFamily="49" charset="-122"/>
                <a:ea typeface="黑体" panose="02010609060101010101" pitchFamily="49" charset="-122"/>
              </a:rPr>
              <a:t>web</a:t>
            </a:r>
            <a:r>
              <a:rPr lang="zh-CN" altLang="en-US" sz="2100" b="1" dirty="0">
                <a:solidFill>
                  <a:prstClr val="black"/>
                </a:solidFill>
                <a:latin typeface="黑体" panose="02010609060101010101" pitchFamily="49" charset="-122"/>
                <a:ea typeface="黑体" panose="02010609060101010101" pitchFamily="49" charset="-122"/>
              </a:rPr>
              <a:t>结构图的相关概念</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1C860B4D-76CA-4599-AF28-87416123F027}"/>
              </a:ext>
            </a:extLst>
          </p:cNvPr>
          <p:cNvSpPr/>
          <p:nvPr/>
        </p:nvSpPr>
        <p:spPr>
          <a:xfrm>
            <a:off x="750250" y="912291"/>
            <a:ext cx="1556836" cy="400110"/>
          </a:xfrm>
          <a:prstGeom prst="rect">
            <a:avLst/>
          </a:prstGeom>
        </p:spPr>
        <p:txBody>
          <a:bodyPr wrap="none">
            <a:spAutoFit/>
          </a:bodyPr>
          <a:lstStyle/>
          <a:p>
            <a:pPr marL="342900" indent="-342900">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链接定义</a:t>
            </a:r>
          </a:p>
        </p:txBody>
      </p:sp>
      <p:sp>
        <p:nvSpPr>
          <p:cNvPr id="15" name="矩形 14">
            <a:extLst>
              <a:ext uri="{FF2B5EF4-FFF2-40B4-BE49-F238E27FC236}">
                <a16:creationId xmlns:a16="http://schemas.microsoft.com/office/drawing/2014/main" id="{22D66AA1-1113-4A9A-8435-5FEAC64D8933}"/>
              </a:ext>
            </a:extLst>
          </p:cNvPr>
          <p:cNvSpPr/>
          <p:nvPr/>
        </p:nvSpPr>
        <p:spPr>
          <a:xfrm>
            <a:off x="1185712" y="1323995"/>
            <a:ext cx="6770664" cy="87440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在电子计算机程序的各模块之间传递参数和控制命令</a:t>
            </a:r>
          </a:p>
          <a:p>
            <a:pPr marL="285750" indent="-285750">
              <a:lnSpc>
                <a:spcPct val="150000"/>
              </a:lnSpc>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组成一个可执行的过程</a:t>
            </a:r>
          </a:p>
        </p:txBody>
      </p:sp>
      <p:sp>
        <p:nvSpPr>
          <p:cNvPr id="16" name="矩形 15">
            <a:extLst>
              <a:ext uri="{FF2B5EF4-FFF2-40B4-BE49-F238E27FC236}">
                <a16:creationId xmlns:a16="http://schemas.microsoft.com/office/drawing/2014/main" id="{308475D4-42F4-4152-BBAA-ACE68AA36C19}"/>
              </a:ext>
            </a:extLst>
          </p:cNvPr>
          <p:cNvSpPr/>
          <p:nvPr/>
        </p:nvSpPr>
        <p:spPr>
          <a:xfrm>
            <a:off x="732105" y="2787774"/>
            <a:ext cx="5251024" cy="1754326"/>
          </a:xfrm>
          <a:prstGeom prst="rect">
            <a:avLst/>
          </a:prstGeom>
        </p:spPr>
        <p:txBody>
          <a:bodyPr wrap="square">
            <a:spAutoFit/>
          </a:bodyPr>
          <a:lstStyle/>
          <a:p>
            <a:pPr marL="742950" lvl="1" indent="-285750" defTabSz="685800">
              <a:buFont typeface="Wingdings" panose="05000000000000000000" charset="0"/>
              <a:buChar char="Ø"/>
              <a:defRPr/>
            </a:pPr>
            <a:r>
              <a:rPr lang="zh-CN" altLang="en-US" sz="1800" dirty="0">
                <a:latin typeface="微软雅黑" panose="020B0503020204020204" pitchFamily="34" charset="-122"/>
                <a:ea typeface="微软雅黑" panose="020B0503020204020204" pitchFamily="34" charset="-122"/>
              </a:rPr>
              <a:t>入链</a:t>
            </a:r>
          </a:p>
          <a:p>
            <a:pPr marL="742950" lvl="1" indent="-285750" defTabSz="685800">
              <a:buFont typeface="Wingdings" panose="05000000000000000000" charset="0"/>
              <a:buChar char="Ø"/>
              <a:defRPr/>
            </a:pPr>
            <a:r>
              <a:rPr lang="zh-CN" altLang="en-US" sz="1800" dirty="0">
                <a:latin typeface="微软雅黑" panose="020B0503020204020204" pitchFamily="34" charset="-122"/>
                <a:ea typeface="微软雅黑" panose="020B0503020204020204" pitchFamily="34" charset="-122"/>
              </a:rPr>
              <a:t>出链</a:t>
            </a:r>
          </a:p>
          <a:p>
            <a:pPr marL="742950" lvl="1" indent="-285750" defTabSz="685800">
              <a:buFont typeface="Wingdings" panose="05000000000000000000" charset="0"/>
              <a:buChar char="Ø"/>
              <a:defRPr/>
            </a:pPr>
            <a:r>
              <a:rPr lang="zh-CN" altLang="en-US" sz="1800" dirty="0">
                <a:latin typeface="微软雅黑" panose="020B0503020204020204" pitchFamily="34" charset="-122"/>
                <a:ea typeface="微软雅黑" panose="020B0503020204020204" pitchFamily="34" charset="-122"/>
                <a:sym typeface="+mn-ea"/>
              </a:rPr>
              <a:t>自链</a:t>
            </a:r>
          </a:p>
          <a:p>
            <a:pPr marL="742950" lvl="1" indent="-285750" defTabSz="685800">
              <a:buFont typeface="Wingdings" panose="05000000000000000000" charset="0"/>
              <a:buChar char="Ø"/>
              <a:defRPr/>
            </a:pPr>
            <a:r>
              <a:rPr lang="zh-CN" altLang="en-US" sz="1800" dirty="0">
                <a:latin typeface="微软雅黑" panose="020B0503020204020204" pitchFamily="34" charset="-122"/>
                <a:ea typeface="微软雅黑" panose="020B0503020204020204" pitchFamily="34" charset="-122"/>
                <a:sym typeface="+mn-ea"/>
              </a:rPr>
              <a:t>互链</a:t>
            </a:r>
          </a:p>
          <a:p>
            <a:pPr marL="742950" lvl="1" indent="-285750" defTabSz="685800">
              <a:buFont typeface="Wingdings" panose="05000000000000000000" charset="0"/>
              <a:buChar char="Ø"/>
              <a:defRPr/>
            </a:pPr>
            <a:r>
              <a:rPr lang="zh-CN" altLang="en-US" sz="1800" dirty="0">
                <a:latin typeface="微软雅黑" panose="020B0503020204020204" pitchFamily="34" charset="-122"/>
                <a:ea typeface="微软雅黑" panose="020B0503020204020204" pitchFamily="34" charset="-122"/>
              </a:rPr>
              <a:t>共入链</a:t>
            </a:r>
          </a:p>
          <a:p>
            <a:pPr marL="742950" lvl="1" indent="-285750" defTabSz="685800">
              <a:buFont typeface="Wingdings" panose="05000000000000000000" charset="0"/>
              <a:buChar char="Ø"/>
              <a:defRPr/>
            </a:pPr>
            <a:r>
              <a:rPr lang="zh-CN" altLang="en-US" sz="1800" dirty="0">
                <a:latin typeface="微软雅黑" panose="020B0503020204020204" pitchFamily="34" charset="-122"/>
                <a:ea typeface="微软雅黑" panose="020B0503020204020204" pitchFamily="34" charset="-122"/>
              </a:rPr>
              <a:t>共出链</a:t>
            </a:r>
            <a:endParaRPr lang="zh-CN" altLang="en-US"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DCC3CD0-1FDE-49A0-8C03-CA1A23BD8150}"/>
              </a:ext>
            </a:extLst>
          </p:cNvPr>
          <p:cNvSpPr/>
          <p:nvPr/>
        </p:nvSpPr>
        <p:spPr>
          <a:xfrm>
            <a:off x="823206" y="2230118"/>
            <a:ext cx="1755609" cy="499624"/>
          </a:xfrm>
          <a:prstGeom prst="rect">
            <a:avLst/>
          </a:prstGeom>
        </p:spPr>
        <p:txBody>
          <a:bodyPr wrap="none">
            <a:spAutoFit/>
          </a:bodyPr>
          <a:lstStyle/>
          <a:p>
            <a:pPr marL="285750" indent="-285750" defTabSz="685800">
              <a:lnSpc>
                <a:spcPct val="150000"/>
              </a:lnSpc>
              <a:buFont typeface="Wingdings" panose="05000000000000000000" charset="0"/>
              <a:buChar char="l"/>
              <a:defRPr/>
            </a:pPr>
            <a:r>
              <a:rPr lang="zh-CN" altLang="en-US" sz="2000" b="1" dirty="0">
                <a:latin typeface="微软雅黑" panose="020B0503020204020204" pitchFamily="34" charset="-122"/>
                <a:ea typeface="微软雅黑" panose="020B0503020204020204" pitchFamily="34" charset="-122"/>
              </a:rPr>
              <a:t>链接的类型</a:t>
            </a:r>
          </a:p>
        </p:txBody>
      </p:sp>
    </p:spTree>
    <p:extLst>
      <p:ext uri="{BB962C8B-B14F-4D97-AF65-F5344CB8AC3E}">
        <p14:creationId xmlns:p14="http://schemas.microsoft.com/office/powerpoint/2010/main" val="1185133805"/>
      </p:ext>
    </p:extLst>
  </p:cSld>
  <p:clrMapOvr>
    <a:masterClrMapping/>
  </p:clrMapOvr>
  <p:transition>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79</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01</a:t>
            </a:r>
          </a:p>
        </p:txBody>
      </p:sp>
      <p:sp>
        <p:nvSpPr>
          <p:cNvPr id="13" name="矩形 12"/>
          <p:cNvSpPr/>
          <p:nvPr/>
        </p:nvSpPr>
        <p:spPr>
          <a:xfrm>
            <a:off x="858308" y="275111"/>
            <a:ext cx="3527246"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rPr>
              <a:t>链接与</a:t>
            </a:r>
            <a:r>
              <a:rPr lang="en-US" altLang="zh-CN" sz="2100" b="1" dirty="0">
                <a:solidFill>
                  <a:prstClr val="black"/>
                </a:solidFill>
                <a:latin typeface="黑体" panose="02010609060101010101" pitchFamily="49" charset="-122"/>
                <a:ea typeface="黑体" panose="02010609060101010101" pitchFamily="49" charset="-122"/>
              </a:rPr>
              <a:t>web</a:t>
            </a:r>
            <a:r>
              <a:rPr lang="zh-CN" altLang="en-US" sz="2100" b="1" dirty="0">
                <a:solidFill>
                  <a:prstClr val="black"/>
                </a:solidFill>
                <a:latin typeface="黑体" panose="02010609060101010101" pitchFamily="49" charset="-122"/>
                <a:ea typeface="黑体" panose="02010609060101010101" pitchFamily="49" charset="-122"/>
              </a:rPr>
              <a:t>结构图的相关概念</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1C860B4D-76CA-4599-AF28-87416123F027}"/>
              </a:ext>
            </a:extLst>
          </p:cNvPr>
          <p:cNvSpPr/>
          <p:nvPr/>
        </p:nvSpPr>
        <p:spPr>
          <a:xfrm>
            <a:off x="944293" y="1250116"/>
            <a:ext cx="1813317" cy="400110"/>
          </a:xfrm>
          <a:prstGeom prst="rect">
            <a:avLst/>
          </a:prstGeom>
        </p:spPr>
        <p:txBody>
          <a:bodyPr wrap="none">
            <a:spAutoFit/>
          </a:bodyPr>
          <a:lstStyle/>
          <a:p>
            <a:pPr marL="342900" indent="-342900">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链接的功能</a:t>
            </a:r>
          </a:p>
        </p:txBody>
      </p:sp>
      <p:sp>
        <p:nvSpPr>
          <p:cNvPr id="15" name="矩形 14">
            <a:extLst>
              <a:ext uri="{FF2B5EF4-FFF2-40B4-BE49-F238E27FC236}">
                <a16:creationId xmlns:a16="http://schemas.microsoft.com/office/drawing/2014/main" id="{22D66AA1-1113-4A9A-8435-5FEAC64D8933}"/>
              </a:ext>
            </a:extLst>
          </p:cNvPr>
          <p:cNvSpPr/>
          <p:nvPr/>
        </p:nvSpPr>
        <p:spPr>
          <a:xfrm>
            <a:off x="1379755" y="1661820"/>
            <a:ext cx="6770664" cy="170540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链接可以传达信息组成一个可执行的过程</a:t>
            </a:r>
          </a:p>
          <a:p>
            <a:pPr marL="285750" indent="-285750">
              <a:lnSpc>
                <a:spcPct val="150000"/>
              </a:lnSpc>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搜索引擎与网站设计</a:t>
            </a:r>
          </a:p>
          <a:p>
            <a:pPr marL="285750" indent="-285750">
              <a:lnSpc>
                <a:spcPct val="150000"/>
              </a:lnSpc>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网站健康度检查</a:t>
            </a:r>
          </a:p>
          <a:p>
            <a:pPr marL="285750" indent="-285750">
              <a:lnSpc>
                <a:spcPct val="150000"/>
              </a:lnSpc>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知识挖掘</a:t>
            </a:r>
          </a:p>
        </p:txBody>
      </p:sp>
    </p:spTree>
    <p:extLst>
      <p:ext uri="{BB962C8B-B14F-4D97-AF65-F5344CB8AC3E}">
        <p14:creationId xmlns:p14="http://schemas.microsoft.com/office/powerpoint/2010/main" val="2685301921"/>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8</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04</a:t>
            </a:r>
          </a:p>
        </p:txBody>
      </p:sp>
      <p:sp>
        <p:nvSpPr>
          <p:cNvPr id="13" name="矩形 12"/>
          <p:cNvSpPr/>
          <p:nvPr/>
        </p:nvSpPr>
        <p:spPr>
          <a:xfrm>
            <a:off x="858308" y="275111"/>
            <a:ext cx="2011680" cy="389890"/>
          </a:xfrm>
          <a:prstGeom prst="rect">
            <a:avLst/>
          </a:prstGeom>
        </p:spPr>
        <p:txBody>
          <a:bodyPr wrap="none" lIns="68579" tIns="34289" rIns="68579" bIns="34289">
            <a:spAutoFit/>
          </a:bodyPr>
          <a:lstStyle/>
          <a:p>
            <a:pPr algn="l" defTabSz="685800">
              <a:defRPr/>
            </a:pPr>
            <a:r>
              <a:rPr lang="en-US" altLang="zh-CN" sz="2100" b="1" dirty="0">
                <a:solidFill>
                  <a:prstClr val="black"/>
                </a:solidFill>
                <a:latin typeface="黑体" panose="02010609060101010101" pitchFamily="49" charset="-122"/>
                <a:ea typeface="黑体" panose="02010609060101010101" pitchFamily="49" charset="-122"/>
              </a:rPr>
              <a:t>马太效</a:t>
            </a:r>
            <a:r>
              <a:rPr lang="zh-CN" altLang="en-US" sz="2100" b="1" dirty="0">
                <a:solidFill>
                  <a:prstClr val="black"/>
                </a:solidFill>
                <a:latin typeface="黑体" panose="02010609060101010101" pitchFamily="49" charset="-122"/>
                <a:ea typeface="黑体" panose="02010609060101010101" pitchFamily="49" charset="-122"/>
              </a:rPr>
              <a:t>应的影响</a:t>
            </a:r>
          </a:p>
        </p:txBody>
      </p:sp>
      <p:sp>
        <p:nvSpPr>
          <p:cNvPr id="9" name="矩形 8"/>
          <p:cNvSpPr/>
          <p:nvPr/>
        </p:nvSpPr>
        <p:spPr>
          <a:xfrm>
            <a:off x="561340" y="950595"/>
            <a:ext cx="7579360" cy="2930287"/>
          </a:xfrm>
          <a:prstGeom prst="rect">
            <a:avLst/>
          </a:prstGeom>
        </p:spPr>
        <p:txBody>
          <a:bodyPr wrap="square" lIns="68579" tIns="34289" rIns="68579" bIns="34289">
            <a:spAutoFit/>
          </a:bodyPr>
          <a:lstStyle/>
          <a:p>
            <a:pPr marL="285750" indent="-285750" defTabSz="685800">
              <a:lnSpc>
                <a:spcPct val="150000"/>
              </a:lnSpc>
              <a:buFont typeface="Wingdings" panose="05000000000000000000" charset="0"/>
              <a:buChar char="l"/>
              <a:defRPr/>
            </a:pPr>
            <a:r>
              <a:rPr lang="en-US" altLang="zh-CN" sz="1800" b="1" dirty="0"/>
              <a:t>消极影响</a:t>
            </a:r>
          </a:p>
          <a:p>
            <a:pPr marL="742950" lvl="1" indent="-285750" defTabSz="685800">
              <a:lnSpc>
                <a:spcPct val="150000"/>
              </a:lnSpc>
              <a:buFont typeface="Wingdings" panose="05000000000000000000" charset="0"/>
              <a:buChar char="Ø"/>
              <a:defRPr/>
            </a:pPr>
            <a:r>
              <a:rPr lang="en-US" altLang="zh-CN" sz="1800" b="1" dirty="0"/>
              <a:t>共享资源难</a:t>
            </a:r>
          </a:p>
          <a:p>
            <a:pPr marL="742950" lvl="1" indent="-285750" defTabSz="685800">
              <a:lnSpc>
                <a:spcPct val="150000"/>
              </a:lnSpc>
              <a:buFont typeface="Wingdings" panose="05000000000000000000" charset="0"/>
              <a:buChar char="Ø"/>
              <a:defRPr/>
            </a:pPr>
            <a:r>
              <a:rPr lang="en-US" altLang="zh-CN" sz="1800" b="1" dirty="0"/>
              <a:t>仅存的资源也要面临被剥夺的危险</a:t>
            </a:r>
          </a:p>
          <a:p>
            <a:pPr marL="285750" lvl="0" indent="-285750" defTabSz="685800">
              <a:lnSpc>
                <a:spcPct val="150000"/>
              </a:lnSpc>
              <a:buFont typeface="Wingdings" panose="05000000000000000000" charset="0"/>
              <a:buChar char="l"/>
              <a:defRPr/>
            </a:pPr>
            <a:endParaRPr lang="en-US" altLang="zh-CN" sz="1800" b="1" dirty="0"/>
          </a:p>
          <a:p>
            <a:pPr marL="285750" lvl="0" indent="-285750" defTabSz="685800">
              <a:lnSpc>
                <a:spcPct val="150000"/>
              </a:lnSpc>
              <a:buFont typeface="Wingdings" panose="05000000000000000000" charset="0"/>
              <a:buChar char="l"/>
              <a:defRPr/>
            </a:pPr>
            <a:r>
              <a:rPr lang="en-US" altLang="zh-CN" sz="1800" b="1" dirty="0"/>
              <a:t>科学活动中的</a:t>
            </a:r>
            <a:r>
              <a:rPr lang="en-US" altLang="zh-CN" sz="1800" b="1" dirty="0">
                <a:sym typeface="+mn-ea"/>
              </a:rPr>
              <a:t>消极</a:t>
            </a:r>
            <a:r>
              <a:rPr lang="en-US" altLang="zh-CN" sz="1800" b="1" dirty="0"/>
              <a:t>影响</a:t>
            </a:r>
          </a:p>
          <a:p>
            <a:pPr marL="742950" lvl="1" indent="-285750" defTabSz="685800">
              <a:lnSpc>
                <a:spcPct val="150000"/>
              </a:lnSpc>
              <a:buFont typeface="Wingdings" panose="05000000000000000000" charset="0"/>
              <a:buChar char="Ø"/>
              <a:defRPr/>
            </a:pPr>
            <a:r>
              <a:rPr lang="en-US" altLang="zh-CN" sz="1800" b="1" dirty="0" err="1"/>
              <a:t>不利于学术民主的发扬</a:t>
            </a:r>
            <a:endParaRPr lang="en-US" altLang="zh-CN" sz="1800" b="1" dirty="0"/>
          </a:p>
          <a:p>
            <a:pPr marL="742950" lvl="1" indent="-285750" defTabSz="685800">
              <a:lnSpc>
                <a:spcPct val="150000"/>
              </a:lnSpc>
              <a:buFont typeface="Wingdings" panose="05000000000000000000" charset="0"/>
              <a:buChar char="Ø"/>
              <a:defRPr/>
            </a:pPr>
            <a:r>
              <a:rPr lang="zh-CN" altLang="en-US" sz="1800" b="1" dirty="0"/>
              <a:t>学术成果认可和激励上的等级差异</a:t>
            </a:r>
            <a:endParaRPr lang="en-US" altLang="zh-CN" sz="1800" b="1" dirty="0"/>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Tree>
  </p:cSld>
  <p:clrMapOvr>
    <a:masterClrMapping/>
  </p:clrMapOvr>
  <p:transition>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80</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1089079" cy="392413"/>
          </a:xfrm>
          <a:prstGeom prst="rect">
            <a:avLst/>
          </a:prstGeom>
        </p:spPr>
        <p:txBody>
          <a:bodyPr wrap="none" lIns="68579" tIns="34289" rIns="68579" bIns="34289">
            <a:spAutoFit/>
          </a:bodyPr>
          <a:lstStyle/>
          <a:p>
            <a:pPr defTabSz="685800">
              <a:defRPr/>
            </a:pPr>
            <a:r>
              <a:rPr lang="en-US" altLang="zh-CN" sz="2100" b="1" dirty="0">
                <a:solidFill>
                  <a:prstClr val="black"/>
                </a:solidFill>
                <a:latin typeface="黑体" panose="02010609060101010101" pitchFamily="49" charset="-122"/>
                <a:ea typeface="黑体" panose="02010609060101010101" pitchFamily="49" charset="-122"/>
              </a:rPr>
              <a:t>web</a:t>
            </a:r>
            <a:r>
              <a:rPr lang="zh-CN" altLang="en-US" sz="2100" b="1" dirty="0">
                <a:solidFill>
                  <a:prstClr val="black"/>
                </a:solidFill>
                <a:latin typeface="黑体" panose="02010609060101010101" pitchFamily="49" charset="-122"/>
                <a:ea typeface="黑体" panose="02010609060101010101" pitchFamily="49" charset="-122"/>
              </a:rPr>
              <a:t>理论</a:t>
            </a:r>
            <a:endParaRPr lang="en-US" altLang="zh-CN" sz="2100" b="1" dirty="0">
              <a:solidFill>
                <a:prstClr val="black"/>
              </a:solidFill>
              <a:latin typeface="黑体" panose="02010609060101010101" pitchFamily="49" charset="-122"/>
              <a:ea typeface="黑体" panose="02010609060101010101" pitchFamily="49" charset="-122"/>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AAAC85BC-CFA5-4496-A816-DA4B865A4220}"/>
              </a:ext>
            </a:extLst>
          </p:cNvPr>
          <p:cNvSpPr/>
          <p:nvPr/>
        </p:nvSpPr>
        <p:spPr>
          <a:xfrm>
            <a:off x="683568" y="771550"/>
            <a:ext cx="1980029"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链接的幂律分布</a:t>
            </a:r>
          </a:p>
        </p:txBody>
      </p:sp>
      <p:sp>
        <p:nvSpPr>
          <p:cNvPr id="3" name="矩形 2">
            <a:extLst>
              <a:ext uri="{FF2B5EF4-FFF2-40B4-BE49-F238E27FC236}">
                <a16:creationId xmlns:a16="http://schemas.microsoft.com/office/drawing/2014/main" id="{67643C17-31BA-44B9-838E-8FAD342778D6}"/>
              </a:ext>
            </a:extLst>
          </p:cNvPr>
          <p:cNvSpPr/>
          <p:nvPr/>
        </p:nvSpPr>
        <p:spPr>
          <a:xfrm>
            <a:off x="858308" y="1203598"/>
            <a:ext cx="7586158" cy="615553"/>
          </a:xfrm>
          <a:prstGeom prst="rect">
            <a:avLst/>
          </a:prstGeom>
        </p:spPr>
        <p:txBody>
          <a:bodyPr wrap="square">
            <a:spAutoFit/>
          </a:bodyPr>
          <a:lstStyle/>
          <a:p>
            <a:pPr marL="285750" indent="-285750">
              <a:buFont typeface="Wingdings" panose="05000000000000000000" pitchFamily="2" charset="2"/>
              <a:buChar char="Ø"/>
            </a:pPr>
            <a:r>
              <a:rPr lang="zh-CN" altLang="en-US" dirty="0"/>
              <a:t>幂定律普遍存在于链接网络中，这一定律可用于解释网络拓扑结构的增长模式</a:t>
            </a:r>
          </a:p>
        </p:txBody>
      </p:sp>
      <p:grpSp>
        <p:nvGrpSpPr>
          <p:cNvPr id="17" name="组合 16">
            <a:extLst>
              <a:ext uri="{FF2B5EF4-FFF2-40B4-BE49-F238E27FC236}">
                <a16:creationId xmlns:a16="http://schemas.microsoft.com/office/drawing/2014/main" id="{53D66090-E436-475C-816F-B87886616B75}"/>
              </a:ext>
            </a:extLst>
          </p:cNvPr>
          <p:cNvGrpSpPr/>
          <p:nvPr/>
        </p:nvGrpSpPr>
        <p:grpSpPr>
          <a:xfrm>
            <a:off x="1050667" y="2463353"/>
            <a:ext cx="3353652" cy="2083580"/>
            <a:chOff x="823206" y="1790035"/>
            <a:chExt cx="2085246" cy="1410761"/>
          </a:xfrm>
        </p:grpSpPr>
        <p:pic>
          <p:nvPicPr>
            <p:cNvPr id="29" name="图片 28">
              <a:extLst>
                <a:ext uri="{FF2B5EF4-FFF2-40B4-BE49-F238E27FC236}">
                  <a16:creationId xmlns:a16="http://schemas.microsoft.com/office/drawing/2014/main" id="{6FC4AC0C-D376-4F91-AC92-A6E51103123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3206" y="1790035"/>
              <a:ext cx="2085246" cy="1270598"/>
            </a:xfrm>
            <a:prstGeom prst="rect">
              <a:avLst/>
            </a:prstGeom>
            <a:noFill/>
            <a:ln>
              <a:noFill/>
            </a:ln>
          </p:spPr>
        </p:pic>
        <p:sp>
          <p:nvSpPr>
            <p:cNvPr id="6" name="矩形 5">
              <a:extLst>
                <a:ext uri="{FF2B5EF4-FFF2-40B4-BE49-F238E27FC236}">
                  <a16:creationId xmlns:a16="http://schemas.microsoft.com/office/drawing/2014/main" id="{2C6078AF-B36C-4882-9EA5-44BE03587FB3}"/>
                </a:ext>
              </a:extLst>
            </p:cNvPr>
            <p:cNvSpPr/>
            <p:nvPr/>
          </p:nvSpPr>
          <p:spPr>
            <a:xfrm>
              <a:off x="1233138" y="3023027"/>
              <a:ext cx="1354179" cy="177769"/>
            </a:xfrm>
            <a:prstGeom prst="rect">
              <a:avLst/>
            </a:prstGeom>
          </p:spPr>
          <p:txBody>
            <a:bodyPr wrap="none">
              <a:spAutoFit/>
            </a:bodyPr>
            <a:lstStyle/>
            <a:p>
              <a:pPr algn="ctr"/>
              <a:r>
                <a:rPr lang="zh-CN" altLang="zh-CN" sz="1000" dirty="0">
                  <a:latin typeface="Times New Roman" panose="02020603050405020304" pitchFamily="18" charset="0"/>
                  <a:cs typeface="Times New Roman" panose="02020603050405020304" pitchFamily="18" charset="0"/>
                </a:rPr>
                <a:t>英国</a:t>
              </a:r>
              <a:r>
                <a:rPr lang="en-US" altLang="zh-CN" sz="1000" dirty="0">
                  <a:latin typeface="Times New Roman" panose="02020603050405020304" pitchFamily="18" charset="0"/>
                </a:rPr>
                <a:t>7669</a:t>
              </a:r>
              <a:r>
                <a:rPr lang="zh-CN" altLang="zh-CN" sz="1000" dirty="0">
                  <a:latin typeface="Times New Roman" panose="02020603050405020304" pitchFamily="18" charset="0"/>
                  <a:cs typeface="Times New Roman" panose="02020603050405020304" pitchFamily="18" charset="0"/>
                </a:rPr>
                <a:t>个站点的入链分布规律</a:t>
              </a:r>
              <a:endParaRPr lang="zh-CN" altLang="en-US" sz="1000" dirty="0"/>
            </a:p>
          </p:txBody>
        </p:sp>
      </p:grpSp>
      <p:grpSp>
        <p:nvGrpSpPr>
          <p:cNvPr id="18" name="组合 17">
            <a:extLst>
              <a:ext uri="{FF2B5EF4-FFF2-40B4-BE49-F238E27FC236}">
                <a16:creationId xmlns:a16="http://schemas.microsoft.com/office/drawing/2014/main" id="{E3A2213F-747F-4634-8514-562DD65FE1DF}"/>
              </a:ext>
            </a:extLst>
          </p:cNvPr>
          <p:cNvGrpSpPr/>
          <p:nvPr/>
        </p:nvGrpSpPr>
        <p:grpSpPr>
          <a:xfrm>
            <a:off x="5201895" y="2510113"/>
            <a:ext cx="3242026" cy="2116885"/>
            <a:chOff x="869195" y="3276943"/>
            <a:chExt cx="2085246" cy="1461175"/>
          </a:xfrm>
        </p:grpSpPr>
        <p:pic>
          <p:nvPicPr>
            <p:cNvPr id="30" name="图片 29">
              <a:extLst>
                <a:ext uri="{FF2B5EF4-FFF2-40B4-BE49-F238E27FC236}">
                  <a16:creationId xmlns:a16="http://schemas.microsoft.com/office/drawing/2014/main" id="{7727B693-04D0-4FB6-916E-255933F90FF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69195" y="3276943"/>
              <a:ext cx="2085246" cy="1361681"/>
            </a:xfrm>
            <a:prstGeom prst="rect">
              <a:avLst/>
            </a:prstGeom>
            <a:noFill/>
            <a:ln>
              <a:noFill/>
            </a:ln>
          </p:spPr>
        </p:pic>
        <p:sp>
          <p:nvSpPr>
            <p:cNvPr id="8" name="矩形 7">
              <a:extLst>
                <a:ext uri="{FF2B5EF4-FFF2-40B4-BE49-F238E27FC236}">
                  <a16:creationId xmlns:a16="http://schemas.microsoft.com/office/drawing/2014/main" id="{3172BD18-5592-4A8D-B63B-1952402A30F9}"/>
                </a:ext>
              </a:extLst>
            </p:cNvPr>
            <p:cNvSpPr/>
            <p:nvPr/>
          </p:nvSpPr>
          <p:spPr>
            <a:xfrm>
              <a:off x="1313200" y="4568165"/>
              <a:ext cx="1273539" cy="169953"/>
            </a:xfrm>
            <a:prstGeom prst="rect">
              <a:avLst/>
            </a:prstGeom>
          </p:spPr>
          <p:txBody>
            <a:bodyPr wrap="none">
              <a:spAutoFit/>
            </a:bodyPr>
            <a:lstStyle/>
            <a:p>
              <a:pPr algn="ctr"/>
              <a:r>
                <a:rPr lang="zh-CN" altLang="zh-CN" sz="1000" dirty="0">
                  <a:latin typeface="Times New Roman" panose="02020603050405020304" pitchFamily="18" charset="0"/>
                  <a:cs typeface="Times New Roman" panose="02020603050405020304" pitchFamily="18" charset="0"/>
                </a:rPr>
                <a:t>英国</a:t>
              </a:r>
              <a:r>
                <a:rPr lang="en-US" altLang="zh-CN" sz="1000" dirty="0">
                  <a:latin typeface="Times New Roman" panose="02020603050405020304" pitchFamily="18" charset="0"/>
                </a:rPr>
                <a:t>7669</a:t>
              </a:r>
              <a:r>
                <a:rPr lang="zh-CN" altLang="zh-CN" sz="1000" dirty="0">
                  <a:latin typeface="Times New Roman" panose="02020603050405020304" pitchFamily="18" charset="0"/>
                  <a:cs typeface="Times New Roman" panose="02020603050405020304" pitchFamily="18" charset="0"/>
                </a:rPr>
                <a:t>个站点的出链分布规律</a:t>
              </a:r>
              <a:endParaRPr lang="zh-CN" altLang="en-US" sz="1000" dirty="0"/>
            </a:p>
          </p:txBody>
        </p:sp>
      </p:grpSp>
      <p:sp>
        <p:nvSpPr>
          <p:cNvPr id="16" name="矩形 15">
            <a:extLst>
              <a:ext uri="{FF2B5EF4-FFF2-40B4-BE49-F238E27FC236}">
                <a16:creationId xmlns:a16="http://schemas.microsoft.com/office/drawing/2014/main" id="{8EA3970D-CA47-4068-BEFB-8A1498B86F5F}"/>
              </a:ext>
            </a:extLst>
          </p:cNvPr>
          <p:cNvSpPr/>
          <p:nvPr/>
        </p:nvSpPr>
        <p:spPr>
          <a:xfrm>
            <a:off x="858212" y="1773035"/>
            <a:ext cx="7518950" cy="630942"/>
          </a:xfrm>
          <a:prstGeom prst="rect">
            <a:avLst/>
          </a:prstGeom>
        </p:spPr>
        <p:txBody>
          <a:bodyPr wrap="square">
            <a:spAutoFit/>
          </a:bodyPr>
          <a:lstStyle/>
          <a:p>
            <a:pPr marL="285750" indent="-285750">
              <a:buFont typeface="Wingdings" panose="05000000000000000000" pitchFamily="2" charset="2"/>
              <a:buChar char="Ø"/>
            </a:pPr>
            <a:r>
              <a:rPr lang="en-US" altLang="zh-CN" sz="1800" dirty="0" err="1">
                <a:latin typeface="Times New Roman" panose="02020603050405020304" pitchFamily="18" charset="0"/>
              </a:rPr>
              <a:t>Björneborn</a:t>
            </a:r>
            <a:r>
              <a:rPr lang="zh-CN" altLang="zh-CN" sz="1800" dirty="0">
                <a:latin typeface="Times New Roman" panose="02020603050405020304" pitchFamily="18" charset="0"/>
                <a:cs typeface="Times New Roman" panose="02020603050405020304" pitchFamily="18" charset="0"/>
              </a:rPr>
              <a:t>分析了英国学术网络中各站点入链数与出链数的分布特征</a:t>
            </a:r>
            <a:r>
              <a:rPr lang="zh-CN" altLang="en-US" sz="1800" dirty="0">
                <a:latin typeface="Times New Roman" panose="02020603050405020304" pitchFamily="18" charset="0"/>
                <a:cs typeface="Times New Roman" panose="02020603050405020304" pitchFamily="18" charset="0"/>
              </a:rPr>
              <a:t>，</a:t>
            </a:r>
            <a:r>
              <a:rPr lang="zh-CN" altLang="zh-CN" dirty="0"/>
              <a:t>入链与出链的分布近似符合幂定律</a:t>
            </a:r>
            <a:r>
              <a:rPr lang="zh-CN" altLang="en-US" dirty="0"/>
              <a:t>。</a:t>
            </a:r>
          </a:p>
        </p:txBody>
      </p:sp>
    </p:spTree>
  </p:cSld>
  <p:clrMapOvr>
    <a:masterClrMapping/>
  </p:clrMapOvr>
  <p:transition>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81</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1089079" cy="392413"/>
          </a:xfrm>
          <a:prstGeom prst="rect">
            <a:avLst/>
          </a:prstGeom>
        </p:spPr>
        <p:txBody>
          <a:bodyPr wrap="none" lIns="68579" tIns="34289" rIns="68579" bIns="34289">
            <a:spAutoFit/>
          </a:bodyPr>
          <a:lstStyle/>
          <a:p>
            <a:pPr defTabSz="685800">
              <a:defRPr/>
            </a:pPr>
            <a:r>
              <a:rPr lang="en-US" altLang="zh-CN" sz="2100" b="1" dirty="0">
                <a:solidFill>
                  <a:prstClr val="black"/>
                </a:solidFill>
                <a:latin typeface="黑体" panose="02010609060101010101" pitchFamily="49" charset="-122"/>
                <a:ea typeface="黑体" panose="02010609060101010101" pitchFamily="49" charset="-122"/>
              </a:rPr>
              <a:t>web</a:t>
            </a:r>
            <a:r>
              <a:rPr lang="zh-CN" altLang="en-US" sz="2100" b="1" dirty="0">
                <a:solidFill>
                  <a:prstClr val="black"/>
                </a:solidFill>
                <a:latin typeface="黑体" panose="02010609060101010101" pitchFamily="49" charset="-122"/>
                <a:ea typeface="黑体" panose="02010609060101010101" pitchFamily="49" charset="-122"/>
              </a:rPr>
              <a:t>理论</a:t>
            </a:r>
            <a:endParaRPr lang="en-US" altLang="zh-CN" sz="2100" b="1" dirty="0">
              <a:solidFill>
                <a:prstClr val="black"/>
              </a:solidFill>
              <a:latin typeface="黑体" panose="02010609060101010101" pitchFamily="49" charset="-122"/>
              <a:ea typeface="黑体" panose="02010609060101010101" pitchFamily="49" charset="-122"/>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AAAC85BC-CFA5-4496-A816-DA4B865A4220}"/>
              </a:ext>
            </a:extLst>
          </p:cNvPr>
          <p:cNvSpPr/>
          <p:nvPr/>
        </p:nvSpPr>
        <p:spPr>
          <a:xfrm>
            <a:off x="683568" y="771550"/>
            <a:ext cx="1980029"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链接的幂律分布</a:t>
            </a:r>
          </a:p>
        </p:txBody>
      </p:sp>
      <p:sp>
        <p:nvSpPr>
          <p:cNvPr id="3" name="矩形 2">
            <a:extLst>
              <a:ext uri="{FF2B5EF4-FFF2-40B4-BE49-F238E27FC236}">
                <a16:creationId xmlns:a16="http://schemas.microsoft.com/office/drawing/2014/main" id="{67643C17-31BA-44B9-838E-8FAD342778D6}"/>
              </a:ext>
            </a:extLst>
          </p:cNvPr>
          <p:cNvSpPr/>
          <p:nvPr/>
        </p:nvSpPr>
        <p:spPr>
          <a:xfrm>
            <a:off x="858308" y="1203598"/>
            <a:ext cx="7586158" cy="353943"/>
          </a:xfrm>
          <a:prstGeom prst="rect">
            <a:avLst/>
          </a:prstGeom>
        </p:spPr>
        <p:txBody>
          <a:bodyPr wrap="square">
            <a:spAutoFit/>
          </a:bodyPr>
          <a:lstStyle/>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幂定律并非只存在于链接网络中，也存在于电影演员的合作网络中</a:t>
            </a: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8EA3970D-CA47-4068-BEFB-8A1498B86F5F}"/>
                  </a:ext>
                </a:extLst>
              </p:cNvPr>
              <p:cNvSpPr/>
              <p:nvPr/>
            </p:nvSpPr>
            <p:spPr>
              <a:xfrm>
                <a:off x="858307" y="1491630"/>
                <a:ext cx="7834641" cy="1077218"/>
              </a:xfrm>
              <a:prstGeom prst="rect">
                <a:avLst/>
              </a:prstGeom>
            </p:spPr>
            <p:txBody>
              <a:bodyPr wrap="square">
                <a:spAutoFit/>
              </a:bodyPr>
              <a:lstStyle/>
              <a:p>
                <a:pPr marL="285750" indent="-285750">
                  <a:buFont typeface="Wingdings" panose="05000000000000000000" pitchFamily="2" charset="2"/>
                  <a:buChar char="Ø"/>
                </a:pPr>
                <a:r>
                  <a:rPr lang="en-US" altLang="zh-CN" sz="1600" dirty="0" err="1">
                    <a:latin typeface="Times New Roman" panose="02020603050405020304" pitchFamily="18" charset="0"/>
                    <a:ea typeface="微软雅黑" panose="020B0503020204020204" pitchFamily="34" charset="-122"/>
                    <a:cs typeface="Times New Roman" panose="02020603050405020304" pitchFamily="18" charset="0"/>
                  </a:rPr>
                  <a:t>Barabasi</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Albert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发现在网页、美国西部电网、引文网络中均存在幂定律。其中，</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网页的链接网络服从</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P(k)=</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𝑘</m:t>
                        </m:r>
                      </m:e>
                      <m:sup>
                        <m:sSub>
                          <m:sSubPr>
                            <m:ctrlPr>
                              <a:rPr lang="zh-CN" altLang="zh-CN" sz="1600" i="1">
                                <a:latin typeface="Cambria Math" panose="02040503050406030204" pitchFamily="18" charset="0"/>
                              </a:rPr>
                            </m:ctrlPr>
                          </m:sSubPr>
                          <m:e>
                            <m:r>
                              <a:rPr lang="en-US" altLang="zh-CN" sz="1600" i="1" baseline="30000">
                                <a:latin typeface="Cambria Math" panose="02040503050406030204" pitchFamily="18" charset="0"/>
                              </a:rPr>
                              <m:t>𝛾</m:t>
                            </m:r>
                          </m:e>
                          <m:sub>
                            <m:r>
                              <a:rPr lang="en-US" altLang="zh-CN" sz="1600" i="1" baseline="30000">
                                <a:latin typeface="Cambria Math" panose="02040503050406030204" pitchFamily="18" charset="0"/>
                              </a:rPr>
                              <m:t>𝑤𝑤𝑤</m:t>
                            </m:r>
                          </m:sub>
                        </m:sSub>
                      </m:sup>
                    </m:sSup>
                  </m:oMath>
                </a14:m>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i="1" dirty="0" err="1">
                    <a:latin typeface="Times New Roman" panose="02020603050405020304" pitchFamily="18" charset="0"/>
                    <a:ea typeface="微软雅黑" panose="020B0503020204020204" pitchFamily="34" charset="-122"/>
                    <a:cs typeface="Times New Roman" panose="02020603050405020304" pitchFamily="18" charset="0"/>
                  </a:rPr>
                  <a:t>γwww</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=2.1±0.1</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，如图</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；美国西部电网中节点代表发电机、变压器、变电站等，连线则代表电缆，服从</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P(k)=</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𝑘</m:t>
                        </m:r>
                      </m:e>
                      <m:sup>
                        <m:sSub>
                          <m:sSubPr>
                            <m:ctrlPr>
                              <a:rPr lang="zh-CN" altLang="zh-CN" sz="1600" i="1">
                                <a:latin typeface="Cambria Math" panose="02040503050406030204" pitchFamily="18" charset="0"/>
                              </a:rPr>
                            </m:ctrlPr>
                          </m:sSubPr>
                          <m:e>
                            <m:r>
                              <a:rPr lang="en-US" altLang="zh-CN" sz="1600" i="1" baseline="30000">
                                <a:latin typeface="Cambria Math" panose="02040503050406030204" pitchFamily="18" charset="0"/>
                              </a:rPr>
                              <m:t>𝛾</m:t>
                            </m:r>
                          </m:e>
                          <m:sub>
                            <m:r>
                              <a:rPr lang="en-US" altLang="zh-CN" sz="1600" i="1" baseline="30000">
                                <a:latin typeface="Cambria Math" panose="02040503050406030204" pitchFamily="18" charset="0"/>
                              </a:rPr>
                              <m:t>𝑝𝑜𝑤𝑒𝑟</m:t>
                            </m:r>
                          </m:sub>
                        </m:sSub>
                      </m:sup>
                    </m:sSup>
                  </m:oMath>
                </a14:m>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γpower</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，如图</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；引文网络服从</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P(k)=</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𝑘</m:t>
                        </m:r>
                      </m:e>
                      <m:sup>
                        <m:sSub>
                          <m:sSubPr>
                            <m:ctrlPr>
                              <a:rPr lang="zh-CN" altLang="zh-CN" sz="1600" i="1">
                                <a:latin typeface="Cambria Math" panose="02040503050406030204" pitchFamily="18" charset="0"/>
                              </a:rPr>
                            </m:ctrlPr>
                          </m:sSubPr>
                          <m:e>
                            <m:r>
                              <a:rPr lang="en-US" altLang="zh-CN" sz="1600" i="1" baseline="30000">
                                <a:latin typeface="Cambria Math" panose="02040503050406030204" pitchFamily="18" charset="0"/>
                              </a:rPr>
                              <m:t>𝛾</m:t>
                            </m:r>
                          </m:e>
                          <m:sub>
                            <m:r>
                              <a:rPr lang="en-US" altLang="zh-CN" sz="1600" i="1" baseline="30000">
                                <a:latin typeface="Cambria Math" panose="02040503050406030204" pitchFamily="18" charset="0"/>
                              </a:rPr>
                              <m:t>𝑐𝑖𝑡𝑒</m:t>
                            </m:r>
                          </m:sub>
                        </m:sSub>
                      </m:sup>
                    </m:sSup>
                  </m:oMath>
                </a14:m>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i="1" dirty="0" err="1">
                    <a:latin typeface="Times New Roman" panose="02020603050405020304" pitchFamily="18" charset="0"/>
                    <a:ea typeface="微软雅黑" panose="020B0503020204020204" pitchFamily="34" charset="-122"/>
                    <a:cs typeface="Times New Roman" panose="02020603050405020304" pitchFamily="18" charset="0"/>
                  </a:rPr>
                  <a:t>γcite</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，如图</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16" name="矩形 15">
                <a:extLst>
                  <a:ext uri="{FF2B5EF4-FFF2-40B4-BE49-F238E27FC236}">
                    <a16:creationId xmlns:a16="http://schemas.microsoft.com/office/drawing/2014/main" id="{8EA3970D-CA47-4068-BEFB-8A1498B86F5F}"/>
                  </a:ext>
                </a:extLst>
              </p:cNvPr>
              <p:cNvSpPr>
                <a:spLocks noRot="1" noChangeAspect="1" noMove="1" noResize="1" noEditPoints="1" noAdjustHandles="1" noChangeArrowheads="1" noChangeShapeType="1" noTextEdit="1"/>
              </p:cNvSpPr>
              <p:nvPr/>
            </p:nvSpPr>
            <p:spPr>
              <a:xfrm>
                <a:off x="858307" y="1491630"/>
                <a:ext cx="7834641" cy="1077218"/>
              </a:xfrm>
              <a:prstGeom prst="rect">
                <a:avLst/>
              </a:prstGeom>
              <a:blipFill>
                <a:blip r:embed="rId4"/>
                <a:stretch>
                  <a:fillRect l="-311" t="-1705" b="-6818"/>
                </a:stretch>
              </a:blipFill>
            </p:spPr>
            <p:txBody>
              <a:bodyPr/>
              <a:lstStyle/>
              <a:p>
                <a:r>
                  <a:rPr lang="zh-CN" altLang="en-US">
                    <a:noFill/>
                  </a:rPr>
                  <a:t> </a:t>
                </a:r>
              </a:p>
            </p:txBody>
          </p:sp>
        </mc:Fallback>
      </mc:AlternateContent>
      <p:pic>
        <p:nvPicPr>
          <p:cNvPr id="19" name="图片 18">
            <a:extLst>
              <a:ext uri="{FF2B5EF4-FFF2-40B4-BE49-F238E27FC236}">
                <a16:creationId xmlns:a16="http://schemas.microsoft.com/office/drawing/2014/main" id="{331B9875-1573-42DD-8233-E985C294CC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934845" y="2571750"/>
            <a:ext cx="5274310" cy="2184400"/>
          </a:xfrm>
          <a:prstGeom prst="rect">
            <a:avLst/>
          </a:prstGeom>
          <a:noFill/>
          <a:ln>
            <a:noFill/>
          </a:ln>
        </p:spPr>
      </p:pic>
    </p:spTree>
    <p:extLst>
      <p:ext uri="{BB962C8B-B14F-4D97-AF65-F5344CB8AC3E}">
        <p14:creationId xmlns:p14="http://schemas.microsoft.com/office/powerpoint/2010/main" val="3154679083"/>
      </p:ext>
    </p:extLst>
  </p:cSld>
  <p:clrMapOvr>
    <a:masterClrMapping/>
  </p:clrMapOvr>
  <p:transition>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82</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1089079" cy="392413"/>
          </a:xfrm>
          <a:prstGeom prst="rect">
            <a:avLst/>
          </a:prstGeom>
        </p:spPr>
        <p:txBody>
          <a:bodyPr wrap="none" lIns="68579" tIns="34289" rIns="68579" bIns="34289">
            <a:spAutoFit/>
          </a:bodyPr>
          <a:lstStyle/>
          <a:p>
            <a:pPr defTabSz="685800">
              <a:defRPr/>
            </a:pPr>
            <a:r>
              <a:rPr lang="en-US" altLang="zh-CN" sz="2100" b="1" dirty="0">
                <a:solidFill>
                  <a:prstClr val="black"/>
                </a:solidFill>
                <a:latin typeface="黑体" panose="02010609060101010101" pitchFamily="49" charset="-122"/>
                <a:ea typeface="黑体" panose="02010609060101010101" pitchFamily="49" charset="-122"/>
              </a:rPr>
              <a:t>web</a:t>
            </a:r>
            <a:r>
              <a:rPr lang="zh-CN" altLang="en-US" sz="2100" b="1" dirty="0">
                <a:solidFill>
                  <a:prstClr val="black"/>
                </a:solidFill>
                <a:latin typeface="黑体" panose="02010609060101010101" pitchFamily="49" charset="-122"/>
                <a:ea typeface="黑体" panose="02010609060101010101" pitchFamily="49" charset="-122"/>
              </a:rPr>
              <a:t>理论</a:t>
            </a:r>
            <a:endParaRPr lang="en-US" altLang="zh-CN" sz="2100" b="1" dirty="0">
              <a:solidFill>
                <a:prstClr val="black"/>
              </a:solidFill>
              <a:latin typeface="黑体" panose="02010609060101010101" pitchFamily="49" charset="-122"/>
              <a:ea typeface="黑体" panose="02010609060101010101" pitchFamily="49" charset="-122"/>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AAAC85BC-CFA5-4496-A816-DA4B865A4220}"/>
              </a:ext>
            </a:extLst>
          </p:cNvPr>
          <p:cNvSpPr/>
          <p:nvPr/>
        </p:nvSpPr>
        <p:spPr>
          <a:xfrm>
            <a:off x="683568" y="771550"/>
            <a:ext cx="1980029"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链接的幂律分布</a:t>
            </a:r>
          </a:p>
        </p:txBody>
      </p:sp>
      <p:sp>
        <p:nvSpPr>
          <p:cNvPr id="5" name="矩形 4">
            <a:extLst>
              <a:ext uri="{FF2B5EF4-FFF2-40B4-BE49-F238E27FC236}">
                <a16:creationId xmlns:a16="http://schemas.microsoft.com/office/drawing/2014/main" id="{0CEA1D11-3B3A-499A-97F0-C9528A171A32}"/>
              </a:ext>
            </a:extLst>
          </p:cNvPr>
          <p:cNvSpPr/>
          <p:nvPr/>
        </p:nvSpPr>
        <p:spPr>
          <a:xfrm>
            <a:off x="823206" y="1663063"/>
            <a:ext cx="3938963"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Web</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中的链接分布特征</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为：</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a:extLst>
              <a:ext uri="{FF2B5EF4-FFF2-40B4-BE49-F238E27FC236}">
                <a16:creationId xmlns:a16="http://schemas.microsoft.com/office/drawing/2014/main" id="{A9DCF88D-59F2-4D5C-821D-F161B853C683}"/>
              </a:ext>
            </a:extLst>
          </p:cNvPr>
          <p:cNvSpPr/>
          <p:nvPr/>
        </p:nvSpPr>
        <p:spPr>
          <a:xfrm>
            <a:off x="1673582" y="2184753"/>
            <a:ext cx="5854499" cy="1422954"/>
          </a:xfrm>
          <a:prstGeom prst="rect">
            <a:avLst/>
          </a:prstGeom>
        </p:spPr>
        <p:txBody>
          <a:bodyPr wrap="square">
            <a:spAutoFit/>
          </a:bodyPr>
          <a:lstStyle/>
          <a:p>
            <a:pPr marL="285750" indent="-285750">
              <a:lnSpc>
                <a:spcPct val="150000"/>
              </a:lnSpc>
              <a:buClr>
                <a:schemeClr val="accent2"/>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Web</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中的链接分布均服从幂定律；</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Clr>
                <a:schemeClr val="accent2"/>
              </a:buClr>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链接分布的对数散点图均呈扫帚形，即尾部较粗；</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Clr>
                <a:schemeClr val="accent2"/>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Web</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中链接布幂定律中的幂指数呈稳定状态。</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8015921"/>
      </p:ext>
    </p:extLst>
  </p:cSld>
  <p:clrMapOvr>
    <a:masterClrMapping/>
  </p:clrMapOvr>
  <p:transition>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83</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5227320" cy="389890"/>
          </a:xfrm>
          <a:prstGeom prst="rect">
            <a:avLst/>
          </a:prstGeom>
        </p:spPr>
        <p:txBody>
          <a:bodyPr wrap="none" lIns="68579" tIns="34289" rIns="68579" bIns="34289">
            <a:spAutoFit/>
          </a:bodyPr>
          <a:lstStyle/>
          <a:p>
            <a:pPr algn="l" defTabSz="685800">
              <a:defRPr/>
            </a:pPr>
            <a:r>
              <a:rPr lang="en-US" altLang="zh-CN" sz="2100" b="1" dirty="0">
                <a:solidFill>
                  <a:prstClr val="black"/>
                </a:solidFill>
                <a:latin typeface="黑体" panose="02010609060101010101" pitchFamily="49" charset="-122"/>
                <a:ea typeface="黑体" panose="02010609060101010101" pitchFamily="49" charset="-122"/>
                <a:sym typeface="+mn-ea"/>
              </a:rPr>
              <a:t>领结结构模型：网络信息资源的分布不均衡</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pic>
        <p:nvPicPr>
          <p:cNvPr id="2" name="图片 1" descr="领结模型"/>
          <p:cNvPicPr>
            <a:picLocks noChangeAspect="1"/>
          </p:cNvPicPr>
          <p:nvPr/>
        </p:nvPicPr>
        <p:blipFill>
          <a:blip r:embed="rId4"/>
          <a:stretch>
            <a:fillRect/>
          </a:stretch>
        </p:blipFill>
        <p:spPr>
          <a:xfrm>
            <a:off x="589915" y="1045845"/>
            <a:ext cx="4530090" cy="3534410"/>
          </a:xfrm>
          <a:prstGeom prst="rect">
            <a:avLst/>
          </a:prstGeom>
        </p:spPr>
      </p:pic>
      <p:sp>
        <p:nvSpPr>
          <p:cNvPr id="5" name="矩形 4"/>
          <p:cNvSpPr/>
          <p:nvPr/>
        </p:nvSpPr>
        <p:spPr>
          <a:xfrm>
            <a:off x="5120005" y="1289050"/>
            <a:ext cx="4027805" cy="3806825"/>
          </a:xfrm>
          <a:prstGeom prst="rect">
            <a:avLst/>
          </a:prstGeom>
        </p:spPr>
        <p:txBody>
          <a:bodyPr wrap="square" lIns="68579" tIns="34289" rIns="68579" bIns="34289">
            <a:spAutoFit/>
          </a:bodyPr>
          <a:lstStyle/>
          <a:p>
            <a:pPr lvl="1" indent="-285750" algn="l" defTabSz="685800">
              <a:lnSpc>
                <a:spcPct val="150000"/>
              </a:lnSpc>
              <a:buClrTx/>
              <a:buSzTx/>
              <a:buFont typeface="Wingdings" panose="05000000000000000000" charset="0"/>
              <a:buChar char="l"/>
              <a:defRPr/>
            </a:pPr>
            <a:r>
              <a:rPr lang="en-US" sz="1800" b="1" dirty="0">
                <a:sym typeface="+mn-ea"/>
              </a:rPr>
              <a:t>“</a:t>
            </a:r>
            <a:r>
              <a:rPr lang="zh-CN" altLang="en-US" sz="1800" b="1" dirty="0">
                <a:sym typeface="+mn-ea"/>
              </a:rPr>
              <a:t>领结结构</a:t>
            </a:r>
            <a:r>
              <a:rPr lang="en-US" sz="1800" b="1" dirty="0">
                <a:sym typeface="+mn-ea"/>
              </a:rPr>
              <a:t>”</a:t>
            </a:r>
          </a:p>
          <a:p>
            <a:pPr lvl="2" indent="-285750" algn="l" defTabSz="685800">
              <a:lnSpc>
                <a:spcPct val="150000"/>
              </a:lnSpc>
              <a:buClrTx/>
              <a:buSzTx/>
              <a:buFont typeface="Wingdings" panose="05000000000000000000" charset="0"/>
              <a:buChar char="Ø"/>
              <a:defRPr/>
            </a:pPr>
            <a:r>
              <a:rPr lang="en-US" altLang="zh-CN" sz="1800" b="1" dirty="0">
                <a:sym typeface="+mn-ea"/>
              </a:rPr>
              <a:t>Andrei Broder</a:t>
            </a:r>
            <a:r>
              <a:rPr lang="zh-CN" altLang="en-US" sz="1800" b="1" dirty="0">
                <a:sym typeface="+mn-ea"/>
              </a:rPr>
              <a:t>等发现万维网包含一个超强连通分量</a:t>
            </a:r>
            <a:r>
              <a:rPr lang="en-US" altLang="zh-CN" sz="1800" b="1" dirty="0">
                <a:sym typeface="+mn-ea"/>
              </a:rPr>
              <a:t>SCC</a:t>
            </a:r>
          </a:p>
          <a:p>
            <a:pPr lvl="2" indent="-285750" algn="l" defTabSz="685800">
              <a:lnSpc>
                <a:spcPct val="150000"/>
              </a:lnSpc>
              <a:buClrTx/>
              <a:buSzTx/>
              <a:buFont typeface="Wingdings" panose="05000000000000000000" charset="0"/>
              <a:buChar char="Ø"/>
              <a:defRPr/>
            </a:pPr>
            <a:r>
              <a:rPr lang="zh-CN" altLang="en-US" sz="1800" b="1" dirty="0">
                <a:sym typeface="+mn-ea"/>
              </a:rPr>
              <a:t>加上</a:t>
            </a:r>
            <a:r>
              <a:rPr sz="1800" b="1" dirty="0">
                <a:sym typeface="+mn-ea"/>
              </a:rPr>
              <a:t>OUT</a:t>
            </a:r>
            <a:r>
              <a:rPr lang="zh-CN" sz="1800" b="1" dirty="0">
                <a:sym typeface="+mn-ea"/>
              </a:rPr>
              <a:t>、</a:t>
            </a:r>
            <a:r>
              <a:rPr sz="1800" b="1" dirty="0">
                <a:sym typeface="+mn-ea"/>
              </a:rPr>
              <a:t>IN</a:t>
            </a:r>
            <a:r>
              <a:rPr lang="zh-CN" sz="1800" b="1" dirty="0">
                <a:sym typeface="+mn-ea"/>
              </a:rPr>
              <a:t>、</a:t>
            </a:r>
            <a:r>
              <a:rPr sz="1800" b="1" dirty="0">
                <a:sym typeface="+mn-ea"/>
              </a:rPr>
              <a:t>TREDRILS</a:t>
            </a:r>
            <a:r>
              <a:rPr lang="zh-CN" sz="1800" b="1" dirty="0">
                <a:sym typeface="+mn-ea"/>
              </a:rPr>
              <a:t>、</a:t>
            </a:r>
            <a:r>
              <a:rPr sz="1800" b="1" dirty="0">
                <a:sym typeface="+mn-ea"/>
              </a:rPr>
              <a:t>DISCONNECTED</a:t>
            </a:r>
            <a:r>
              <a:rPr lang="zh-CN" sz="1800" b="1" dirty="0">
                <a:sym typeface="+mn-ea"/>
              </a:rPr>
              <a:t>，显示出一种形象的结构</a:t>
            </a:r>
            <a:endParaRPr lang="en-US" altLang="zh-CN" sz="1800" b="1" dirty="0">
              <a:sym typeface="+mn-ea"/>
            </a:endParaRPr>
          </a:p>
          <a:p>
            <a:pPr lvl="2" indent="-285750" algn="l" defTabSz="685800">
              <a:lnSpc>
                <a:spcPct val="150000"/>
              </a:lnSpc>
              <a:buClrTx/>
              <a:buSzTx/>
              <a:buFont typeface="Wingdings" panose="05000000000000000000" charset="0"/>
              <a:buChar char="Ø"/>
              <a:defRPr/>
            </a:pPr>
            <a:endParaRPr lang="en-US" altLang="zh-CN" sz="1800" b="1" dirty="0">
              <a:sym typeface="+mn-ea"/>
            </a:endParaRPr>
          </a:p>
          <a:p>
            <a:pPr lvl="2" indent="-285750" algn="l" defTabSz="685800">
              <a:lnSpc>
                <a:spcPct val="150000"/>
              </a:lnSpc>
              <a:buClrTx/>
              <a:buSzTx/>
              <a:buFont typeface="Wingdings" panose="05000000000000000000" charset="0"/>
              <a:buChar char="l"/>
              <a:defRPr/>
            </a:pPr>
            <a:endParaRPr lang="en-US" sz="1800" b="1" dirty="0">
              <a:sym typeface="+mn-ea"/>
            </a:endParaRPr>
          </a:p>
          <a:p>
            <a:pPr lvl="2" indent="-285750" algn="l" defTabSz="685800">
              <a:lnSpc>
                <a:spcPct val="150000"/>
              </a:lnSpc>
              <a:buClrTx/>
              <a:buSzTx/>
              <a:buFont typeface="Wingdings" panose="05000000000000000000" charset="0"/>
              <a:buChar char="Ø"/>
              <a:defRPr/>
            </a:pPr>
            <a:endParaRPr lang="en-US" altLang="zh-CN" sz="1800" b="1" dirty="0"/>
          </a:p>
        </p:txBody>
      </p:sp>
    </p:spTree>
    <p:extLst>
      <p:ext uri="{BB962C8B-B14F-4D97-AF65-F5344CB8AC3E}">
        <p14:creationId xmlns:p14="http://schemas.microsoft.com/office/powerpoint/2010/main" val="4021002198"/>
      </p:ext>
    </p:extLst>
  </p:cSld>
  <p:clrMapOvr>
    <a:masterClrMapping/>
  </p:clrMapOvr>
  <p:transition>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84</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5227320" cy="389890"/>
          </a:xfrm>
          <a:prstGeom prst="rect">
            <a:avLst/>
          </a:prstGeom>
        </p:spPr>
        <p:txBody>
          <a:bodyPr wrap="none" lIns="68579" tIns="34289" rIns="68579" bIns="34289">
            <a:spAutoFit/>
          </a:bodyPr>
          <a:lstStyle/>
          <a:p>
            <a:pPr algn="l" defTabSz="685800">
              <a:defRPr/>
            </a:pPr>
            <a:r>
              <a:rPr lang="en-US" altLang="zh-CN" sz="2100" b="1" dirty="0">
                <a:solidFill>
                  <a:prstClr val="black"/>
                </a:solidFill>
                <a:latin typeface="黑体" panose="02010609060101010101" pitchFamily="49" charset="-122"/>
                <a:ea typeface="黑体" panose="02010609060101010101" pitchFamily="49" charset="-122"/>
                <a:sym typeface="+mn-ea"/>
              </a:rPr>
              <a:t>领结结构模型：网络信息资源的分布不均衡</a:t>
            </a:r>
            <a:endParaRPr lang="en-US" altLang="zh-CN" sz="2100" b="1" dirty="0">
              <a:solidFill>
                <a:prstClr val="black"/>
              </a:solidFill>
              <a:latin typeface="黑体" panose="02010609060101010101" pitchFamily="49" charset="-122"/>
              <a:ea typeface="黑体" panose="02010609060101010101" pitchFamily="49" charset="-122"/>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pic>
        <p:nvPicPr>
          <p:cNvPr id="10" name="图片 9">
            <a:extLst>
              <a:ext uri="{FF2B5EF4-FFF2-40B4-BE49-F238E27FC236}">
                <a16:creationId xmlns:a16="http://schemas.microsoft.com/office/drawing/2014/main" id="{6BBCC8BF-6368-4DF1-B7BF-EB5BC922616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78875" y="858635"/>
            <a:ext cx="7205954" cy="3777884"/>
          </a:xfrm>
          <a:prstGeom prst="rect">
            <a:avLst/>
          </a:prstGeom>
          <a:noFill/>
          <a:ln>
            <a:noFill/>
          </a:ln>
        </p:spPr>
      </p:pic>
    </p:spTree>
  </p:cSld>
  <p:clrMapOvr>
    <a:masterClrMapping/>
  </p:clrMapOvr>
  <p:transition>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85</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5227320" cy="389890"/>
          </a:xfrm>
          <a:prstGeom prst="rect">
            <a:avLst/>
          </a:prstGeom>
        </p:spPr>
        <p:txBody>
          <a:bodyPr wrap="none" lIns="68579" tIns="34289" rIns="68579" bIns="34289">
            <a:spAutoFit/>
          </a:bodyPr>
          <a:lstStyle/>
          <a:p>
            <a:pPr algn="l" defTabSz="685800">
              <a:defRPr/>
            </a:pPr>
            <a:r>
              <a:rPr lang="en-US" altLang="zh-CN" sz="2100" b="1" dirty="0">
                <a:solidFill>
                  <a:prstClr val="black"/>
                </a:solidFill>
                <a:latin typeface="黑体" panose="02010609060101010101" pitchFamily="49" charset="-122"/>
                <a:ea typeface="黑体" panose="02010609060101010101" pitchFamily="49" charset="-122"/>
                <a:sym typeface="+mn-ea"/>
              </a:rPr>
              <a:t>领结结构模型：网络信息资源的分布不均衡</a:t>
            </a:r>
            <a:endParaRPr lang="en-US" altLang="zh-CN" sz="2100" b="1" dirty="0">
              <a:solidFill>
                <a:prstClr val="black"/>
              </a:solidFill>
              <a:latin typeface="黑体" panose="02010609060101010101" pitchFamily="49" charset="-122"/>
              <a:ea typeface="黑体" panose="02010609060101010101" pitchFamily="49" charset="-122"/>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607EDFFE-6AAA-4F65-9584-FB72E6BB3C41}"/>
              </a:ext>
            </a:extLst>
          </p:cNvPr>
          <p:cNvSpPr/>
          <p:nvPr/>
        </p:nvSpPr>
        <p:spPr>
          <a:xfrm>
            <a:off x="166527" y="4742224"/>
            <a:ext cx="7973971" cy="430887"/>
          </a:xfrm>
          <a:prstGeom prst="rect">
            <a:avLst/>
          </a:prstGeom>
        </p:spPr>
        <p:txBody>
          <a:bodyPr wrap="square">
            <a:spAutoFit/>
          </a:bodyPr>
          <a:lstStyle/>
          <a:p>
            <a:r>
              <a:rPr lang="zh-CN" altLang="en-US" sz="1100" dirty="0">
                <a:solidFill>
                  <a:schemeClr val="bg1"/>
                </a:solidFill>
              </a:rPr>
              <a:t>迈克塞沃尔</a:t>
            </a:r>
            <a:r>
              <a:rPr lang="en-US" altLang="zh-CN" sz="1100" dirty="0">
                <a:solidFill>
                  <a:schemeClr val="bg1"/>
                </a:solidFill>
              </a:rPr>
              <a:t>.</a:t>
            </a:r>
            <a:r>
              <a:rPr lang="zh-CN" altLang="en-US" sz="1100" dirty="0">
                <a:solidFill>
                  <a:schemeClr val="bg1"/>
                </a:solidFill>
              </a:rPr>
              <a:t>链接分析：信息科学的研究方法</a:t>
            </a:r>
            <a:r>
              <a:rPr lang="en-US" altLang="zh-CN" sz="1100" dirty="0">
                <a:solidFill>
                  <a:schemeClr val="bg1"/>
                </a:solidFill>
              </a:rPr>
              <a:t>:Link analysis: an information science approach[M].</a:t>
            </a:r>
            <a:r>
              <a:rPr lang="zh-CN" altLang="en-US" sz="1100" dirty="0">
                <a:solidFill>
                  <a:schemeClr val="bg1"/>
                </a:solidFill>
              </a:rPr>
              <a:t>孙建军</a:t>
            </a:r>
            <a:r>
              <a:rPr lang="en-US" altLang="zh-CN" sz="1100" dirty="0">
                <a:solidFill>
                  <a:schemeClr val="bg1"/>
                </a:solidFill>
              </a:rPr>
              <a:t>,</a:t>
            </a:r>
            <a:r>
              <a:rPr lang="zh-CN" altLang="en-US" sz="1100" dirty="0">
                <a:solidFill>
                  <a:schemeClr val="bg1"/>
                </a:solidFill>
              </a:rPr>
              <a:t>李江</a:t>
            </a:r>
            <a:r>
              <a:rPr lang="en-US" altLang="zh-CN" sz="1100" dirty="0">
                <a:solidFill>
                  <a:schemeClr val="bg1"/>
                </a:solidFill>
              </a:rPr>
              <a:t>,</a:t>
            </a:r>
            <a:r>
              <a:rPr lang="zh-CN" altLang="en-US" sz="1100" dirty="0">
                <a:solidFill>
                  <a:schemeClr val="bg1"/>
                </a:solidFill>
              </a:rPr>
              <a:t>张煦</a:t>
            </a:r>
            <a:r>
              <a:rPr lang="en-US" altLang="zh-CN" sz="1100" dirty="0">
                <a:solidFill>
                  <a:schemeClr val="bg1"/>
                </a:solidFill>
              </a:rPr>
              <a:t>,</a:t>
            </a:r>
            <a:r>
              <a:rPr lang="zh-CN" altLang="en-US" sz="1100" dirty="0">
                <a:solidFill>
                  <a:schemeClr val="bg1"/>
                </a:solidFill>
              </a:rPr>
              <a:t>译</a:t>
            </a:r>
            <a:r>
              <a:rPr lang="en-US" altLang="zh-CN" sz="1100" dirty="0">
                <a:solidFill>
                  <a:schemeClr val="bg1"/>
                </a:solidFill>
              </a:rPr>
              <a:t>. </a:t>
            </a:r>
            <a:r>
              <a:rPr lang="zh-CN" altLang="en-US" sz="1100" dirty="0">
                <a:solidFill>
                  <a:schemeClr val="bg1"/>
                </a:solidFill>
              </a:rPr>
              <a:t>南京</a:t>
            </a:r>
            <a:r>
              <a:rPr lang="en-US" altLang="zh-CN" sz="1100" dirty="0">
                <a:solidFill>
                  <a:schemeClr val="bg1"/>
                </a:solidFill>
              </a:rPr>
              <a:t>:</a:t>
            </a:r>
            <a:r>
              <a:rPr lang="zh-CN" altLang="en-US" sz="1100" dirty="0">
                <a:solidFill>
                  <a:schemeClr val="bg1"/>
                </a:solidFill>
              </a:rPr>
              <a:t>东南大学出版社</a:t>
            </a:r>
            <a:r>
              <a:rPr lang="en-US" altLang="zh-CN" sz="1100" dirty="0">
                <a:solidFill>
                  <a:schemeClr val="bg1"/>
                </a:solidFill>
              </a:rPr>
              <a:t>,2009</a:t>
            </a:r>
            <a:endParaRPr lang="zh-CN" altLang="en-US" sz="1100" dirty="0">
              <a:solidFill>
                <a:schemeClr val="bg1"/>
              </a:solidFill>
            </a:endParaRPr>
          </a:p>
        </p:txBody>
      </p:sp>
      <p:sp>
        <p:nvSpPr>
          <p:cNvPr id="3" name="矩形 2">
            <a:extLst>
              <a:ext uri="{FF2B5EF4-FFF2-40B4-BE49-F238E27FC236}">
                <a16:creationId xmlns:a16="http://schemas.microsoft.com/office/drawing/2014/main" id="{532B5A0B-9B86-43A8-833C-C5E8A4181F8B}"/>
              </a:ext>
            </a:extLst>
          </p:cNvPr>
          <p:cNvSpPr/>
          <p:nvPr/>
        </p:nvSpPr>
        <p:spPr>
          <a:xfrm>
            <a:off x="823206" y="893192"/>
            <a:ext cx="7317292" cy="1015663"/>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        M. </a:t>
            </a:r>
            <a:r>
              <a:rPr lang="en-US" altLang="zh-CN" sz="2000" dirty="0" err="1">
                <a:latin typeface="微软雅黑" panose="020B0503020204020204" pitchFamily="34" charset="-122"/>
                <a:ea typeface="微软雅黑" panose="020B0503020204020204" pitchFamily="34" charset="-122"/>
              </a:rPr>
              <a:t>Thelwall</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根据上述的 </a:t>
            </a:r>
            <a:r>
              <a:rPr lang="en-US" altLang="zh-CN" sz="2000" dirty="0">
                <a:latin typeface="微软雅黑" panose="020B0503020204020204" pitchFamily="34" charset="-122"/>
                <a:ea typeface="微软雅黑" panose="020B0503020204020204" pitchFamily="34" charset="-122"/>
              </a:rPr>
              <a:t>Web </a:t>
            </a:r>
            <a:r>
              <a:rPr lang="zh-CN" altLang="en-US" sz="2000" dirty="0">
                <a:latin typeface="微软雅黑" panose="020B0503020204020204" pitchFamily="34" charset="-122"/>
                <a:ea typeface="微软雅黑" panose="020B0503020204020204" pitchFamily="34" charset="-122"/>
              </a:rPr>
              <a:t>链接结构理论，以澳大利亚、新西兰、英国的大学网站为例，分析了其链接结构特征并有如下发现：</a:t>
            </a:r>
          </a:p>
        </p:txBody>
      </p:sp>
      <p:sp>
        <p:nvSpPr>
          <p:cNvPr id="5" name="矩形 4">
            <a:extLst>
              <a:ext uri="{FF2B5EF4-FFF2-40B4-BE49-F238E27FC236}">
                <a16:creationId xmlns:a16="http://schemas.microsoft.com/office/drawing/2014/main" id="{3264CEE2-1373-4A9E-ADC3-671EE8E436EA}"/>
              </a:ext>
            </a:extLst>
          </p:cNvPr>
          <p:cNvSpPr/>
          <p:nvPr/>
        </p:nvSpPr>
        <p:spPr>
          <a:xfrm>
            <a:off x="1255707" y="1963399"/>
            <a:ext cx="6632585" cy="1422954"/>
          </a:xfrm>
          <a:prstGeom prst="rect">
            <a:avLst/>
          </a:prstGeom>
        </p:spPr>
        <p:txBody>
          <a:bodyPr wrap="none">
            <a:spAutoFit/>
          </a:bodyPr>
          <a:lstStyle/>
          <a:p>
            <a:pPr marL="285750" indent="-285750">
              <a:lnSpc>
                <a:spcPct val="150000"/>
              </a:lnSpc>
              <a:buClr>
                <a:schemeClr val="accent2"/>
              </a:buClr>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TENDRILS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DISCONNECTED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IN</a:t>
            </a:r>
            <a:r>
              <a:rPr lang="zh-CN" altLang="en-US" sz="2000" dirty="0">
                <a:latin typeface="微软雅黑" panose="020B0503020204020204" pitchFamily="34" charset="-122"/>
                <a:ea typeface="微软雅黑" panose="020B0503020204020204" pitchFamily="34" charset="-122"/>
              </a:rPr>
              <a:t>的大小是未知的</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Clr>
                <a:schemeClr val="accent2"/>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三个国家中</a:t>
            </a:r>
            <a:r>
              <a:rPr lang="en-US" altLang="zh-CN" sz="2000" dirty="0">
                <a:latin typeface="微软雅黑" panose="020B0503020204020204" pitchFamily="34" charset="-122"/>
                <a:ea typeface="微软雅黑" panose="020B0503020204020204" pitchFamily="34" charset="-122"/>
              </a:rPr>
              <a:t>OUT</a:t>
            </a:r>
            <a:r>
              <a:rPr lang="zh-CN" altLang="en-US" sz="2000" dirty="0">
                <a:latin typeface="微软雅黑" panose="020B0503020204020204" pitchFamily="34" charset="-122"/>
                <a:ea typeface="微软雅黑" panose="020B0503020204020204" pitchFamily="34" charset="-122"/>
              </a:rPr>
              <a:t>的相对大小都差不多，是</a:t>
            </a:r>
            <a:r>
              <a:rPr lang="en-US" altLang="zh-CN" sz="2000" dirty="0">
                <a:latin typeface="微软雅黑" panose="020B0503020204020204" pitchFamily="34" charset="-122"/>
                <a:ea typeface="微软雅黑" panose="020B0503020204020204" pitchFamily="34" charset="-122"/>
              </a:rPr>
              <a:t>SCC</a:t>
            </a:r>
            <a:r>
              <a:rPr lang="zh-CN" altLang="en-US" sz="2000" dirty="0">
                <a:latin typeface="微软雅黑" panose="020B0503020204020204" pitchFamily="34" charset="-122"/>
                <a:ea typeface="微软雅黑" panose="020B0503020204020204" pitchFamily="34" charset="-122"/>
              </a:rPr>
              <a:t>的两倍多</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Clr>
                <a:schemeClr val="accent2"/>
              </a:buClr>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SCC</a:t>
            </a:r>
            <a:r>
              <a:rPr lang="zh-CN" altLang="zh-CN" sz="2000" dirty="0">
                <a:latin typeface="微软雅黑" panose="020B0503020204020204" pitchFamily="34" charset="-122"/>
                <a:ea typeface="微软雅黑" panose="020B0503020204020204" pitchFamily="34" charset="-122"/>
              </a:rPr>
              <a:t>在国家学术</a:t>
            </a:r>
            <a:r>
              <a:rPr lang="en-US" altLang="zh-CN" sz="2000" dirty="0">
                <a:latin typeface="微软雅黑" panose="020B0503020204020204" pitchFamily="34" charset="-122"/>
                <a:ea typeface="微软雅黑" panose="020B0503020204020204" pitchFamily="34" charset="-122"/>
              </a:rPr>
              <a:t>Web</a:t>
            </a:r>
            <a:r>
              <a:rPr lang="zh-CN" altLang="zh-CN" sz="2000" dirty="0">
                <a:latin typeface="微软雅黑" panose="020B0503020204020204" pitchFamily="34" charset="-122"/>
                <a:ea typeface="微软雅黑" panose="020B0503020204020204" pitchFamily="34" charset="-122"/>
              </a:rPr>
              <a:t>中的比例比</a:t>
            </a:r>
            <a:r>
              <a:rPr lang="en-US" altLang="zh-CN" sz="2000" dirty="0">
                <a:latin typeface="微软雅黑" panose="020B0503020204020204" pitchFamily="34" charset="-122"/>
                <a:ea typeface="微软雅黑" panose="020B0503020204020204" pitchFamily="34" charset="-122"/>
              </a:rPr>
              <a:t>AltaVista</a:t>
            </a:r>
            <a:r>
              <a:rPr lang="zh-CN" altLang="zh-CN" sz="2000" dirty="0">
                <a:latin typeface="微软雅黑" panose="020B0503020204020204" pitchFamily="34" charset="-122"/>
                <a:ea typeface="微软雅黑" panose="020B0503020204020204" pitchFamily="34" charset="-122"/>
              </a:rPr>
              <a:t>中的小得多</a:t>
            </a:r>
            <a:endParaRPr lang="zh-CN" altLang="en-US" sz="20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DAC0E534-107F-483A-AD3B-31EFA73A607F}"/>
              </a:ext>
            </a:extLst>
          </p:cNvPr>
          <p:cNvSpPr/>
          <p:nvPr/>
        </p:nvSpPr>
        <p:spPr>
          <a:xfrm>
            <a:off x="705313" y="3692004"/>
            <a:ext cx="7973971" cy="707886"/>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      学术</a:t>
            </a:r>
            <a:r>
              <a:rPr lang="en-US" altLang="zh-CN" sz="2000" b="1" dirty="0">
                <a:latin typeface="微软雅黑" panose="020B0503020204020204" pitchFamily="34" charset="-122"/>
                <a:ea typeface="微软雅黑" panose="020B0503020204020204" pitchFamily="34" charset="-122"/>
              </a:rPr>
              <a:t>Web</a:t>
            </a:r>
            <a:r>
              <a:rPr lang="zh-CN" altLang="en-US" sz="2000" b="1" dirty="0">
                <a:latin typeface="微软雅黑" panose="020B0503020204020204" pitchFamily="34" charset="-122"/>
                <a:ea typeface="微软雅黑" panose="020B0503020204020204" pitchFamily="34" charset="-122"/>
              </a:rPr>
              <a:t>与</a:t>
            </a:r>
            <a:r>
              <a:rPr lang="en-US" altLang="zh-CN" sz="2000" b="1" dirty="0">
                <a:latin typeface="微软雅黑" panose="020B0503020204020204" pitchFamily="34" charset="-122"/>
                <a:ea typeface="微软雅黑" panose="020B0503020204020204" pitchFamily="34" charset="-122"/>
              </a:rPr>
              <a:t>Web</a:t>
            </a:r>
            <a:r>
              <a:rPr lang="zh-CN" altLang="en-US" sz="2000" b="1" dirty="0">
                <a:latin typeface="微软雅黑" panose="020B0503020204020204" pitchFamily="34" charset="-122"/>
                <a:ea typeface="微软雅黑" panose="020B0503020204020204" pitchFamily="34" charset="-122"/>
              </a:rPr>
              <a:t>中的其他内容是相隔离的</a:t>
            </a:r>
            <a:r>
              <a:rPr lang="en-US" altLang="zh-CN" sz="2000" b="1" dirty="0">
                <a:latin typeface="微软雅黑" panose="020B0503020204020204" pitchFamily="34" charset="-122"/>
                <a:ea typeface="微软雅黑" panose="020B0503020204020204" pitchFamily="34" charset="-122"/>
              </a:rPr>
              <a:t>,</a:t>
            </a:r>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网络超链接的宏观结构实际上是现实世界中权力、商业关系和文化心理复杂作用的结果</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8508027"/>
      </p:ext>
    </p:extLst>
  </p:cSld>
  <p:clrMapOvr>
    <a:masterClrMapping/>
  </p:clrMapOvr>
  <p:transition>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86</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5227320" cy="389890"/>
          </a:xfrm>
          <a:prstGeom prst="rect">
            <a:avLst/>
          </a:prstGeom>
        </p:spPr>
        <p:txBody>
          <a:bodyPr wrap="none" lIns="68579" tIns="34289" rIns="68579" bIns="34289">
            <a:spAutoFit/>
          </a:bodyPr>
          <a:lstStyle/>
          <a:p>
            <a:pPr algn="l" defTabSz="685800">
              <a:defRPr/>
            </a:pPr>
            <a:r>
              <a:rPr lang="en-US" altLang="zh-CN" sz="2100" b="1" dirty="0">
                <a:solidFill>
                  <a:prstClr val="black"/>
                </a:solidFill>
                <a:latin typeface="黑体" panose="02010609060101010101" pitchFamily="49" charset="-122"/>
                <a:ea typeface="黑体" panose="02010609060101010101" pitchFamily="49" charset="-122"/>
                <a:sym typeface="+mn-ea"/>
              </a:rPr>
              <a:t>领结结构模型：网络信息资源的分布不均衡</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sp>
        <p:nvSpPr>
          <p:cNvPr id="9" name="矩形 8"/>
          <p:cNvSpPr/>
          <p:nvPr/>
        </p:nvSpPr>
        <p:spPr>
          <a:xfrm>
            <a:off x="750250" y="1012670"/>
            <a:ext cx="7579360" cy="3210492"/>
          </a:xfrm>
          <a:prstGeom prst="rect">
            <a:avLst/>
          </a:prstGeom>
        </p:spPr>
        <p:txBody>
          <a:bodyPr wrap="square" lIns="68579" tIns="34289" rIns="68579" bIns="34289">
            <a:spAutoFit/>
          </a:bodyPr>
          <a:lstStyle/>
          <a:p>
            <a:pPr marL="285750" indent="-285750" algn="l" defTabSz="685800">
              <a:lnSpc>
                <a:spcPct val="150000"/>
              </a:lnSpc>
              <a:buClrTx/>
              <a:buSzTx/>
              <a:buFont typeface="Wingdings" panose="05000000000000000000" charset="0"/>
              <a:buChar char="l"/>
              <a:defRPr/>
            </a:pPr>
            <a:r>
              <a:rPr sz="2400" b="1" dirty="0"/>
              <a:t>地域分布不均衡</a:t>
            </a:r>
            <a:endParaRPr sz="1800" b="1" dirty="0"/>
          </a:p>
          <a:p>
            <a:pPr marL="742950" lvl="1" indent="-285750" algn="l" defTabSz="685800">
              <a:lnSpc>
                <a:spcPct val="150000"/>
              </a:lnSpc>
              <a:buClrTx/>
              <a:buSzTx/>
              <a:buFont typeface="Wingdings" panose="05000000000000000000" charset="0"/>
              <a:buChar char="Ø"/>
              <a:defRPr/>
            </a:pPr>
            <a:r>
              <a:rPr sz="1800" dirty="0"/>
              <a:t>东部地区的网络信息资源大小居全国领先</a:t>
            </a:r>
          </a:p>
          <a:p>
            <a:pPr marL="742950" lvl="1" indent="-285750" algn="l" defTabSz="685800">
              <a:lnSpc>
                <a:spcPct val="150000"/>
              </a:lnSpc>
              <a:buClrTx/>
              <a:buSzTx/>
              <a:buFont typeface="Wingdings" panose="05000000000000000000" charset="0"/>
              <a:buChar char="Ø"/>
              <a:defRPr/>
            </a:pPr>
            <a:r>
              <a:rPr sz="1800" dirty="0"/>
              <a:t>中部、东北部地区次之</a:t>
            </a:r>
          </a:p>
          <a:p>
            <a:pPr marL="742950" lvl="1" indent="-285750" algn="l" defTabSz="685800">
              <a:lnSpc>
                <a:spcPct val="150000"/>
              </a:lnSpc>
              <a:buClrTx/>
              <a:buSzTx/>
              <a:buFont typeface="Wingdings" panose="05000000000000000000" charset="0"/>
              <a:buChar char="Ø"/>
              <a:defRPr/>
            </a:pPr>
            <a:r>
              <a:rPr sz="1800" dirty="0"/>
              <a:t>西部地区远远落后于中东部地区</a:t>
            </a:r>
          </a:p>
          <a:p>
            <a:pPr marL="285750" lvl="0" indent="-285750" algn="l" defTabSz="685800">
              <a:lnSpc>
                <a:spcPct val="150000"/>
              </a:lnSpc>
              <a:buClrTx/>
              <a:buSzTx/>
              <a:buFont typeface="Wingdings" panose="05000000000000000000" charset="0"/>
              <a:buChar char="l"/>
              <a:defRPr/>
            </a:pPr>
            <a:r>
              <a:rPr sz="2400" b="1" dirty="0"/>
              <a:t>时间分布不均匀</a:t>
            </a:r>
            <a:endParaRPr sz="1800" b="1" dirty="0"/>
          </a:p>
          <a:p>
            <a:pPr marL="742950" lvl="1" indent="-285750" algn="l" defTabSz="685800">
              <a:lnSpc>
                <a:spcPct val="150000"/>
              </a:lnSpc>
              <a:buClrTx/>
              <a:buSzTx/>
              <a:buFont typeface="Wingdings" panose="05000000000000000000" charset="0"/>
              <a:buChar char="Ø"/>
              <a:defRPr/>
            </a:pPr>
            <a:r>
              <a:rPr sz="1800" dirty="0"/>
              <a:t>信息更新不够及时</a:t>
            </a:r>
          </a:p>
          <a:p>
            <a:pPr marL="742950" lvl="1" indent="-285750" algn="l" defTabSz="685800">
              <a:lnSpc>
                <a:spcPct val="150000"/>
              </a:lnSpc>
              <a:buClrTx/>
              <a:buSzTx/>
              <a:buFont typeface="Wingdings" panose="05000000000000000000" charset="0"/>
              <a:buChar char="Ø"/>
              <a:defRPr/>
            </a:pPr>
            <a:r>
              <a:rPr sz="1800" dirty="0"/>
              <a:t>信息资源的时效性差</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Tree>
  </p:cSld>
  <p:clrMapOvr>
    <a:masterClrMapping/>
  </p:clrMapOvr>
  <p:transition advTm="489">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87</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1901801" cy="392413"/>
          </a:xfrm>
          <a:prstGeom prst="rect">
            <a:avLst/>
          </a:prstGeom>
        </p:spPr>
        <p:txBody>
          <a:bodyPr wrap="none" lIns="68579" tIns="34289" rIns="68579" bIns="34289">
            <a:spAutoFit/>
          </a:bodyPr>
          <a:lstStyle/>
          <a:p>
            <a:pPr defTabSz="685800">
              <a:defRPr/>
            </a:pPr>
            <a:r>
              <a:rPr lang="en-US" altLang="zh-CN" sz="2100" b="1" dirty="0">
                <a:solidFill>
                  <a:prstClr val="black"/>
                </a:solidFill>
                <a:latin typeface="黑体" panose="02010609060101010101" pitchFamily="49" charset="-122"/>
                <a:ea typeface="黑体" panose="02010609060101010101" pitchFamily="49" charset="-122"/>
                <a:sym typeface="+mn-ea"/>
              </a:rPr>
              <a:t>web</a:t>
            </a:r>
            <a:r>
              <a:rPr lang="zh-CN" altLang="en-US" sz="2100" b="1" dirty="0">
                <a:solidFill>
                  <a:prstClr val="black"/>
                </a:solidFill>
                <a:latin typeface="黑体" panose="02010609060101010101" pitchFamily="49" charset="-122"/>
                <a:ea typeface="黑体" panose="02010609060101010101" pitchFamily="49" charset="-122"/>
                <a:sym typeface="+mn-ea"/>
              </a:rPr>
              <a:t>小世界理论</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4F23D829-6091-4AE4-8BB1-DE1D5335A47F}"/>
              </a:ext>
            </a:extLst>
          </p:cNvPr>
          <p:cNvSpPr/>
          <p:nvPr/>
        </p:nvSpPr>
        <p:spPr>
          <a:xfrm>
            <a:off x="826205" y="1064801"/>
            <a:ext cx="7314293" cy="1422954"/>
          </a:xfrm>
          <a:prstGeom prst="rect">
            <a:avLst/>
          </a:prstGeom>
        </p:spPr>
        <p:txBody>
          <a:bodyPr wrap="square">
            <a:spAutoFit/>
          </a:bodyPr>
          <a:lstStyle/>
          <a:p>
            <a:pPr marL="285750" indent="-285750">
              <a:lnSpc>
                <a:spcPct val="150000"/>
              </a:lnSpc>
              <a:buClr>
                <a:schemeClr val="accent2"/>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小世界理论源于对社会网络（可以把社会网络看作以人为节点，以人与人之间的关联为边线的图结构）的研究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Clr>
                <a:schemeClr val="accent2"/>
              </a:buClr>
              <a:buFont typeface="Wingdings" panose="05000000000000000000" pitchFamily="2" charset="2"/>
              <a:buChar char="u"/>
            </a:pPr>
            <a:r>
              <a:rPr lang="zh-CN" altLang="zh-CN" sz="2000" dirty="0">
                <a:latin typeface="微软雅黑" panose="020B0503020204020204" pitchFamily="34" charset="-122"/>
                <a:ea typeface="微软雅黑" panose="020B0503020204020204" pitchFamily="34" charset="-122"/>
              </a:rPr>
              <a:t>小世界图包含以下两个特性：</a:t>
            </a:r>
            <a:endParaRPr lang="en-US" altLang="zh-CN" sz="20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915E8693-63F4-47F0-A545-725D24969058}"/>
              </a:ext>
            </a:extLst>
          </p:cNvPr>
          <p:cNvSpPr/>
          <p:nvPr/>
        </p:nvSpPr>
        <p:spPr>
          <a:xfrm>
            <a:off x="1691680" y="2655746"/>
            <a:ext cx="5976664" cy="128990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sz="1800" dirty="0">
                <a:latin typeface="微软雅黑" panose="020B0503020204020204" pitchFamily="34" charset="-122"/>
                <a:ea typeface="微软雅黑" panose="020B0503020204020204" pitchFamily="34" charset="-122"/>
              </a:rPr>
              <a:t>聚类系数远大于随机图（与小世界图相比，节点数相同，平均每个节点的边数相同）的聚类系数；</a:t>
            </a:r>
            <a:endParaRPr lang="en-US" altLang="zh-CN" sz="18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zh-CN" sz="1800" dirty="0">
                <a:latin typeface="微软雅黑" panose="020B0503020204020204" pitchFamily="34" charset="-122"/>
                <a:ea typeface="微软雅黑" panose="020B0503020204020204" pitchFamily="34" charset="-122"/>
              </a:rPr>
              <a:t>特征路径长度与随机图的平均路径长度同样小。</a:t>
            </a:r>
            <a:endParaRPr lang="zh-CN" altLang="en-US" sz="18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D5EFCAF2-D0B3-4B97-BD04-A45F24A5E5A5}"/>
              </a:ext>
            </a:extLst>
          </p:cNvPr>
          <p:cNvSpPr/>
          <p:nvPr/>
        </p:nvSpPr>
        <p:spPr>
          <a:xfrm>
            <a:off x="109644" y="4815031"/>
            <a:ext cx="8229600" cy="276999"/>
          </a:xfrm>
          <a:prstGeom prst="rect">
            <a:avLst/>
          </a:prstGeom>
        </p:spPr>
        <p:txBody>
          <a:bodyPr wrap="square">
            <a:spAutoFit/>
          </a:bodyPr>
          <a:lstStyle/>
          <a:p>
            <a:r>
              <a:rPr lang="en-US" altLang="zh-CN" sz="1200" dirty="0">
                <a:solidFill>
                  <a:schemeClr val="bg1"/>
                </a:solidFill>
                <a:latin typeface="Calibri" panose="020F0502020204030204" pitchFamily="34" charset="0"/>
                <a:cs typeface="Times New Roman" panose="02020603050405020304" pitchFamily="18" charset="0"/>
              </a:rPr>
              <a:t>Watts</a:t>
            </a:r>
            <a:r>
              <a:rPr lang="zh-CN" altLang="zh-CN" sz="1200" dirty="0">
                <a:solidFill>
                  <a:schemeClr val="bg1"/>
                </a:solidFill>
                <a:latin typeface="Calibri" panose="020F0502020204030204" pitchFamily="34" charset="0"/>
                <a:cs typeface="Times New Roman" panose="02020603050405020304" pitchFamily="18" charset="0"/>
              </a:rPr>
              <a:t>，</a:t>
            </a:r>
            <a:r>
              <a:rPr lang="en-US" altLang="zh-CN" sz="1200" dirty="0">
                <a:solidFill>
                  <a:schemeClr val="bg1"/>
                </a:solidFill>
                <a:latin typeface="Calibri" panose="020F0502020204030204" pitchFamily="34" charset="0"/>
                <a:cs typeface="Times New Roman" panose="02020603050405020304" pitchFamily="18" charset="0"/>
              </a:rPr>
              <a:t> D. J. &amp; </a:t>
            </a:r>
            <a:r>
              <a:rPr lang="en-US" altLang="zh-CN" sz="1200" dirty="0" err="1">
                <a:solidFill>
                  <a:schemeClr val="bg1"/>
                </a:solidFill>
                <a:latin typeface="Calibri" panose="020F0502020204030204" pitchFamily="34" charset="0"/>
                <a:cs typeface="Times New Roman" panose="02020603050405020304" pitchFamily="18" charset="0"/>
              </a:rPr>
              <a:t>Strogatz</a:t>
            </a:r>
            <a:r>
              <a:rPr lang="zh-CN" altLang="zh-CN" sz="1200" dirty="0">
                <a:solidFill>
                  <a:schemeClr val="bg1"/>
                </a:solidFill>
                <a:latin typeface="Calibri" panose="020F0502020204030204" pitchFamily="34" charset="0"/>
                <a:cs typeface="Times New Roman" panose="02020603050405020304" pitchFamily="18" charset="0"/>
              </a:rPr>
              <a:t>，</a:t>
            </a:r>
            <a:r>
              <a:rPr lang="en-US" altLang="zh-CN" sz="1200" dirty="0">
                <a:solidFill>
                  <a:schemeClr val="bg1"/>
                </a:solidFill>
                <a:latin typeface="Calibri" panose="020F0502020204030204" pitchFamily="34" charset="0"/>
                <a:cs typeface="Times New Roman" panose="02020603050405020304" pitchFamily="18" charset="0"/>
              </a:rPr>
              <a:t> S. H. Collective dynamics of ‘small-</a:t>
            </a:r>
            <a:r>
              <a:rPr lang="en-US" altLang="zh-CN" sz="1200" dirty="0" err="1">
                <a:solidFill>
                  <a:schemeClr val="bg1"/>
                </a:solidFill>
                <a:latin typeface="Calibri" panose="020F0502020204030204" pitchFamily="34" charset="0"/>
                <a:cs typeface="Times New Roman" panose="02020603050405020304" pitchFamily="18" charset="0"/>
              </a:rPr>
              <a:t>world’networks</a:t>
            </a:r>
            <a:r>
              <a:rPr lang="en-US" altLang="zh-CN" sz="1200" dirty="0">
                <a:solidFill>
                  <a:schemeClr val="bg1"/>
                </a:solidFill>
                <a:latin typeface="Calibri" panose="020F0502020204030204" pitchFamily="34" charset="0"/>
                <a:cs typeface="Times New Roman" panose="02020603050405020304" pitchFamily="18" charset="0"/>
              </a:rPr>
              <a:t>. Nature</a:t>
            </a:r>
            <a:r>
              <a:rPr lang="zh-CN" altLang="zh-CN" sz="1200" dirty="0">
                <a:solidFill>
                  <a:schemeClr val="bg1"/>
                </a:solidFill>
                <a:latin typeface="Calibri" panose="020F0502020204030204" pitchFamily="34" charset="0"/>
                <a:cs typeface="Times New Roman" panose="02020603050405020304" pitchFamily="18" charset="0"/>
              </a:rPr>
              <a:t>，</a:t>
            </a:r>
            <a:r>
              <a:rPr lang="en-US" altLang="zh-CN" sz="1200" dirty="0">
                <a:solidFill>
                  <a:schemeClr val="bg1"/>
                </a:solidFill>
                <a:latin typeface="Calibri" panose="020F0502020204030204" pitchFamily="34" charset="0"/>
                <a:cs typeface="Times New Roman" panose="02020603050405020304" pitchFamily="18" charset="0"/>
              </a:rPr>
              <a:t> 1998</a:t>
            </a:r>
            <a:r>
              <a:rPr lang="zh-CN" altLang="zh-CN" sz="1200" dirty="0">
                <a:solidFill>
                  <a:schemeClr val="bg1"/>
                </a:solidFill>
                <a:latin typeface="Calibri" panose="020F0502020204030204" pitchFamily="34" charset="0"/>
                <a:cs typeface="Times New Roman" panose="02020603050405020304" pitchFamily="18" charset="0"/>
              </a:rPr>
              <a:t>，</a:t>
            </a:r>
            <a:r>
              <a:rPr lang="en-US" altLang="zh-CN" sz="1200" dirty="0">
                <a:solidFill>
                  <a:schemeClr val="bg1"/>
                </a:solidFill>
                <a:latin typeface="Calibri" panose="020F0502020204030204" pitchFamily="34" charset="0"/>
                <a:cs typeface="Times New Roman" panose="02020603050405020304" pitchFamily="18" charset="0"/>
              </a:rPr>
              <a:t>393: 440-442.</a:t>
            </a:r>
            <a:endParaRPr lang="zh-CN" altLang="en-US" sz="1200" dirty="0">
              <a:solidFill>
                <a:schemeClr val="bg1"/>
              </a:solidFill>
            </a:endParaRPr>
          </a:p>
        </p:txBody>
      </p:sp>
    </p:spTree>
    <p:extLst>
      <p:ext uri="{BB962C8B-B14F-4D97-AF65-F5344CB8AC3E}">
        <p14:creationId xmlns:p14="http://schemas.microsoft.com/office/powerpoint/2010/main" val="1214670186"/>
      </p:ext>
    </p:extLst>
  </p:cSld>
  <p:clrMapOvr>
    <a:masterClrMapping/>
  </p:clrMapOvr>
  <p:transition advTm="489">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88</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1901801" cy="392413"/>
          </a:xfrm>
          <a:prstGeom prst="rect">
            <a:avLst/>
          </a:prstGeom>
        </p:spPr>
        <p:txBody>
          <a:bodyPr wrap="none" lIns="68579" tIns="34289" rIns="68579" bIns="34289">
            <a:spAutoFit/>
          </a:bodyPr>
          <a:lstStyle/>
          <a:p>
            <a:pPr defTabSz="685800">
              <a:defRPr/>
            </a:pPr>
            <a:r>
              <a:rPr lang="en-US" altLang="zh-CN" sz="2100" b="1" dirty="0">
                <a:solidFill>
                  <a:prstClr val="black"/>
                </a:solidFill>
                <a:latin typeface="黑体" panose="02010609060101010101" pitchFamily="49" charset="-122"/>
                <a:ea typeface="黑体" panose="02010609060101010101" pitchFamily="49" charset="-122"/>
                <a:sym typeface="+mn-ea"/>
              </a:rPr>
              <a:t>web</a:t>
            </a:r>
            <a:r>
              <a:rPr lang="zh-CN" altLang="en-US" sz="2100" b="1" dirty="0">
                <a:solidFill>
                  <a:prstClr val="black"/>
                </a:solidFill>
                <a:latin typeface="黑体" panose="02010609060101010101" pitchFamily="49" charset="-122"/>
                <a:ea typeface="黑体" panose="02010609060101010101" pitchFamily="49" charset="-122"/>
                <a:sym typeface="+mn-ea"/>
              </a:rPr>
              <a:t>小世界理论</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4F23D829-6091-4AE4-8BB1-DE1D5335A47F}"/>
              </a:ext>
            </a:extLst>
          </p:cNvPr>
          <p:cNvSpPr/>
          <p:nvPr/>
        </p:nvSpPr>
        <p:spPr>
          <a:xfrm>
            <a:off x="826205" y="1064801"/>
            <a:ext cx="7314293" cy="923330"/>
          </a:xfrm>
          <a:prstGeom prst="rect">
            <a:avLst/>
          </a:prstGeom>
        </p:spPr>
        <p:txBody>
          <a:bodyPr wrap="square">
            <a:spAutoFit/>
          </a:bodyPr>
          <a:lstStyle/>
          <a:p>
            <a:pPr marL="285750" indent="-285750">
              <a:buFont typeface="Wingdings" panose="05000000000000000000" pitchFamily="2" charset="2"/>
              <a:buChar char="u"/>
            </a:pPr>
            <a:r>
              <a:rPr lang="zh-CN" altLang="zh-CN" sz="1800" dirty="0">
                <a:latin typeface="微软雅黑" panose="020B0503020204020204" pitchFamily="34" charset="-122"/>
                <a:ea typeface="微软雅黑" panose="020B0503020204020204" pitchFamily="34" charset="-122"/>
              </a:rPr>
              <a:t>特征路径长度（</a:t>
            </a:r>
            <a:r>
              <a:rPr lang="en-US" altLang="zh-CN" sz="1800" dirty="0">
                <a:latin typeface="微软雅黑" panose="020B0503020204020204" pitchFamily="34" charset="-122"/>
                <a:ea typeface="微软雅黑" panose="020B0503020204020204" pitchFamily="34" charset="-122"/>
              </a:rPr>
              <a:t>Characteristic Path Length</a:t>
            </a:r>
            <a:r>
              <a:rPr lang="zh-CN" altLang="zh-CN" sz="1800" dirty="0">
                <a:latin typeface="微软雅黑" panose="020B0503020204020204" pitchFamily="34" charset="-122"/>
                <a:ea typeface="微软雅黑" panose="020B0503020204020204" pitchFamily="34" charset="-122"/>
              </a:rPr>
              <a:t>）</a:t>
            </a:r>
            <a:r>
              <a:rPr lang="en-US" altLang="zh-CN" sz="1800" i="1" dirty="0">
                <a:latin typeface="微软雅黑" panose="020B0503020204020204" pitchFamily="34" charset="-122"/>
                <a:ea typeface="微软雅黑" panose="020B0503020204020204" pitchFamily="34" charset="-122"/>
              </a:rPr>
              <a:t>L</a:t>
            </a:r>
            <a:r>
              <a:rPr lang="zh-CN" altLang="zh-CN" sz="1800" dirty="0">
                <a:latin typeface="微软雅黑" panose="020B0503020204020204" pitchFamily="34" charset="-122"/>
                <a:ea typeface="微软雅黑" panose="020B0503020204020204" pitchFamily="34" charset="-122"/>
              </a:rPr>
              <a:t>指最短路径长度的平均值。具有小世界网络特性的</a:t>
            </a:r>
            <a:r>
              <a:rPr lang="en-US" altLang="zh-CN" sz="1800" dirty="0">
                <a:latin typeface="微软雅黑" panose="020B0503020204020204" pitchFamily="34" charset="-122"/>
                <a:ea typeface="微软雅黑" panose="020B0503020204020204" pitchFamily="34" charset="-122"/>
              </a:rPr>
              <a:t>web</a:t>
            </a:r>
            <a:r>
              <a:rPr lang="zh-CN" altLang="zh-CN" sz="1800" dirty="0">
                <a:latin typeface="微软雅黑" panose="020B0503020204020204" pitchFamily="34" charset="-122"/>
                <a:ea typeface="微软雅黑" panose="020B0503020204020204" pitchFamily="34" charset="-122"/>
              </a:rPr>
              <a:t>中，</a:t>
            </a:r>
            <a:r>
              <a:rPr lang="en-US" altLang="zh-CN" sz="1800" i="1" dirty="0">
                <a:latin typeface="微软雅黑" panose="020B0503020204020204" pitchFamily="34" charset="-122"/>
                <a:ea typeface="微软雅黑" panose="020B0503020204020204" pitchFamily="34" charset="-122"/>
              </a:rPr>
              <a:t>L</a:t>
            </a:r>
            <a:r>
              <a:rPr lang="zh-CN" altLang="zh-CN" sz="1800" dirty="0">
                <a:latin typeface="微软雅黑" panose="020B0503020204020204" pitchFamily="34" charset="-122"/>
                <a:ea typeface="微软雅黑" panose="020B0503020204020204" pitchFamily="34" charset="-122"/>
              </a:rPr>
              <a:t>一般可表示为：</a:t>
            </a:r>
          </a:p>
          <a:p>
            <a:r>
              <a:rPr lang="en-US" altLang="zh-CN" sz="1800" i="1" dirty="0">
                <a:latin typeface="微软雅黑" panose="020B0503020204020204" pitchFamily="34" charset="-122"/>
                <a:ea typeface="微软雅黑" panose="020B0503020204020204" pitchFamily="34" charset="-122"/>
              </a:rPr>
              <a:t>                                         L</a:t>
            </a:r>
            <a:r>
              <a:rPr lang="en-US" altLang="zh-CN" sz="1800" dirty="0">
                <a:latin typeface="微软雅黑" panose="020B0503020204020204" pitchFamily="34" charset="-122"/>
                <a:ea typeface="微软雅黑" panose="020B0503020204020204" pitchFamily="34" charset="-122"/>
              </a:rPr>
              <a:t>=0.35+2.06log</a:t>
            </a:r>
            <a:r>
              <a:rPr lang="en-US" altLang="zh-CN" sz="1800" i="1" dirty="0">
                <a:latin typeface="微软雅黑" panose="020B0503020204020204" pitchFamily="34" charset="-122"/>
                <a:ea typeface="微软雅黑" panose="020B0503020204020204" pitchFamily="34" charset="-122"/>
              </a:rPr>
              <a:t>Np</a:t>
            </a:r>
            <a:endParaRPr lang="zh-CN" altLang="zh-CN" sz="18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915E8693-63F4-47F0-A545-725D24969058}"/>
              </a:ext>
            </a:extLst>
          </p:cNvPr>
          <p:cNvSpPr/>
          <p:nvPr/>
        </p:nvSpPr>
        <p:spPr>
          <a:xfrm>
            <a:off x="778487" y="2180432"/>
            <a:ext cx="7823753" cy="212090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Albert</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Joeng</a:t>
            </a:r>
            <a:r>
              <a:rPr lang="zh-CN" altLang="en-US" sz="1800" dirty="0">
                <a:latin typeface="微软雅黑" panose="020B0503020204020204" pitchFamily="34" charset="-122"/>
                <a:ea typeface="微软雅黑" panose="020B0503020204020204" pitchFamily="34" charset="-122"/>
              </a:rPr>
              <a:t>与</a:t>
            </a:r>
            <a:r>
              <a:rPr lang="en-US" altLang="zh-CN" sz="1800" dirty="0" err="1">
                <a:latin typeface="微软雅黑" panose="020B0503020204020204" pitchFamily="34" charset="-122"/>
                <a:ea typeface="微软雅黑" panose="020B0503020204020204" pitchFamily="34" charset="-122"/>
              </a:rPr>
              <a:t>Barabási</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构建的</a:t>
            </a:r>
            <a:r>
              <a:rPr lang="en-US" altLang="zh-CN" sz="1800" dirty="0">
                <a:latin typeface="微软雅黑" panose="020B0503020204020204" pitchFamily="34" charset="-122"/>
                <a:ea typeface="微软雅黑" panose="020B0503020204020204" pitchFamily="34" charset="-122"/>
              </a:rPr>
              <a:t>Web</a:t>
            </a:r>
            <a:r>
              <a:rPr lang="zh-CN" altLang="en-US" sz="1800" dirty="0">
                <a:latin typeface="微软雅黑" panose="020B0503020204020204" pitchFamily="34" charset="-122"/>
                <a:ea typeface="微软雅黑" panose="020B0503020204020204" pitchFamily="34" charset="-122"/>
              </a:rPr>
              <a:t>拓扑模型中，一个随机文件可以通过平均</a:t>
            </a:r>
            <a:r>
              <a:rPr lang="en-US" altLang="zh-CN" sz="1800" dirty="0">
                <a:latin typeface="微软雅黑" panose="020B0503020204020204" pitchFamily="34" charset="-122"/>
                <a:ea typeface="微软雅黑" panose="020B0503020204020204" pitchFamily="34" charset="-122"/>
              </a:rPr>
              <a:t>19</a:t>
            </a:r>
            <a:r>
              <a:rPr lang="zh-CN" altLang="en-US" sz="1800" dirty="0">
                <a:latin typeface="微软雅黑" panose="020B0503020204020204" pitchFamily="34" charset="-122"/>
                <a:ea typeface="微软雅黑" panose="020B0503020204020204" pitchFamily="34" charset="-122"/>
              </a:rPr>
              <a:t>次点击链接到达另一个随机文件</a:t>
            </a:r>
            <a:endParaRPr lang="en-US" altLang="zh-CN" sz="18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800" dirty="0" err="1">
                <a:latin typeface="微软雅黑" panose="020B0503020204020204" pitchFamily="34" charset="-122"/>
                <a:ea typeface="微软雅黑" panose="020B0503020204020204" pitchFamily="34" charset="-122"/>
              </a:rPr>
              <a:t>L.Björneborn</a:t>
            </a:r>
            <a:r>
              <a:rPr lang="zh-CN" altLang="en-US" sz="1800" dirty="0">
                <a:latin typeface="微软雅黑" panose="020B0503020204020204" pitchFamily="34" charset="-122"/>
                <a:ea typeface="微软雅黑" panose="020B0503020204020204" pitchFamily="34" charset="-122"/>
              </a:rPr>
              <a:t>选择了英国</a:t>
            </a:r>
            <a:r>
              <a:rPr lang="en-US" altLang="zh-CN" sz="1800" dirty="0">
                <a:latin typeface="微软雅黑" panose="020B0503020204020204" pitchFamily="34" charset="-122"/>
                <a:ea typeface="微软雅黑" panose="020B0503020204020204" pitchFamily="34" charset="-122"/>
              </a:rPr>
              <a:t>109</a:t>
            </a:r>
            <a:r>
              <a:rPr lang="zh-CN" altLang="en-US" sz="1800" dirty="0">
                <a:latin typeface="微软雅黑" panose="020B0503020204020204" pitchFamily="34" charset="-122"/>
                <a:ea typeface="微软雅黑" panose="020B0503020204020204" pitchFamily="34" charset="-122"/>
              </a:rPr>
              <a:t>所大学的网站的</a:t>
            </a:r>
            <a:r>
              <a:rPr lang="en-US" altLang="zh-CN" sz="1800" dirty="0">
                <a:latin typeface="微软雅黑" panose="020B0503020204020204" pitchFamily="34" charset="-122"/>
                <a:ea typeface="微软雅黑" panose="020B0503020204020204" pitchFamily="34" charset="-122"/>
              </a:rPr>
              <a:t>7669</a:t>
            </a:r>
            <a:r>
              <a:rPr lang="zh-CN" altLang="en-US" sz="1800" dirty="0">
                <a:latin typeface="微软雅黑" panose="020B0503020204020204" pitchFamily="34" charset="-122"/>
                <a:ea typeface="微软雅黑" panose="020B0503020204020204" pitchFamily="34" charset="-122"/>
              </a:rPr>
              <a:t>个子站相互之间的</a:t>
            </a:r>
            <a:r>
              <a:rPr lang="en-US" altLang="zh-CN" sz="1800" dirty="0">
                <a:latin typeface="微软雅黑" panose="020B0503020204020204" pitchFamily="34" charset="-122"/>
                <a:ea typeface="微软雅黑" panose="020B0503020204020204" pitchFamily="34" charset="-122"/>
              </a:rPr>
              <a:t>48902</a:t>
            </a:r>
            <a:r>
              <a:rPr lang="zh-CN" altLang="en-US" sz="1800" dirty="0">
                <a:latin typeface="微软雅黑" panose="020B0503020204020204" pitchFamily="34" charset="-122"/>
                <a:ea typeface="微软雅黑" panose="020B0503020204020204" pitchFamily="34" charset="-122"/>
              </a:rPr>
              <a:t>个链接形成的链接网络为研究对象</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这</a:t>
            </a:r>
            <a:r>
              <a:rPr lang="en-US" altLang="zh-CN" sz="1800" dirty="0">
                <a:latin typeface="微软雅黑" panose="020B0503020204020204" pitchFamily="34" charset="-122"/>
                <a:ea typeface="微软雅黑" panose="020B0503020204020204" pitchFamily="34" charset="-122"/>
              </a:rPr>
              <a:t>7669</a:t>
            </a:r>
            <a:r>
              <a:rPr lang="zh-CN" altLang="en-US" sz="1800" dirty="0">
                <a:latin typeface="微软雅黑" panose="020B0503020204020204" pitchFamily="34" charset="-122"/>
                <a:ea typeface="微软雅黑" panose="020B0503020204020204" pitchFamily="34" charset="-122"/>
              </a:rPr>
              <a:t>个子站中，从任意一个子站到达另一个子站平均需要经过大约</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个站点</a:t>
            </a:r>
          </a:p>
        </p:txBody>
      </p:sp>
    </p:spTree>
    <p:extLst>
      <p:ext uri="{BB962C8B-B14F-4D97-AF65-F5344CB8AC3E}">
        <p14:creationId xmlns:p14="http://schemas.microsoft.com/office/powerpoint/2010/main" val="1127208186"/>
      </p:ext>
    </p:extLst>
  </p:cSld>
  <p:clrMapOvr>
    <a:masterClrMapping/>
  </p:clrMapOvr>
  <p:transition>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89</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1763942"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sym typeface="+mn-ea"/>
              </a:rPr>
              <a:t>网络拓扑模型</a:t>
            </a:r>
            <a:endParaRPr lang="en-US" altLang="zh-CN" sz="2100" b="1" dirty="0">
              <a:solidFill>
                <a:prstClr val="black"/>
              </a:solidFill>
              <a:latin typeface="黑体" panose="02010609060101010101" pitchFamily="49" charset="-122"/>
              <a:ea typeface="黑体" panose="02010609060101010101" pitchFamily="49" charset="-122"/>
            </a:endParaRPr>
          </a:p>
        </p:txBody>
      </p:sp>
      <p:sp>
        <p:nvSpPr>
          <p:cNvPr id="7" name="内容占位符 2"/>
          <p:cNvSpPr txBox="1"/>
          <p:nvPr/>
        </p:nvSpPr>
        <p:spPr>
          <a:xfrm>
            <a:off x="750250" y="1504089"/>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6" name="矩形 5">
            <a:extLst>
              <a:ext uri="{FF2B5EF4-FFF2-40B4-BE49-F238E27FC236}">
                <a16:creationId xmlns:a16="http://schemas.microsoft.com/office/drawing/2014/main" id="{B237B3BA-C4BE-4D69-BC58-BAF154055BF7}"/>
              </a:ext>
            </a:extLst>
          </p:cNvPr>
          <p:cNvSpPr/>
          <p:nvPr/>
        </p:nvSpPr>
        <p:spPr>
          <a:xfrm>
            <a:off x="709740" y="1170518"/>
            <a:ext cx="7654759" cy="2807948"/>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网络拓扑模型包括规则网络拓扑模型（如环形、树形、星形等）、随机拓扑模型、层次化网络拓扑模型以及基于幂法则的网络拓扑模型等</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u"/>
            </a:pP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Barabasi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Albert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发现通过向一个简单的模型中动态地添加新节点和新连线，可以模拟</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Internet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网络的发展过程并生成符合幂法则的模型，这种模型称作</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40705738"/>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9</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05</a:t>
            </a:r>
          </a:p>
        </p:txBody>
      </p:sp>
      <p:sp>
        <p:nvSpPr>
          <p:cNvPr id="13" name="矩形 12"/>
          <p:cNvSpPr/>
          <p:nvPr/>
        </p:nvSpPr>
        <p:spPr>
          <a:xfrm>
            <a:off x="858308" y="275111"/>
            <a:ext cx="3083560" cy="389890"/>
          </a:xfrm>
          <a:prstGeom prst="rect">
            <a:avLst/>
          </a:prstGeom>
        </p:spPr>
        <p:txBody>
          <a:bodyPr wrap="none" lIns="68579" tIns="34289" rIns="68579" bIns="34289">
            <a:spAutoFit/>
          </a:bodyPr>
          <a:lstStyle/>
          <a:p>
            <a:pPr algn="l" defTabSz="685800">
              <a:defRPr/>
            </a:pPr>
            <a:r>
              <a:rPr sz="2100" b="1" dirty="0">
                <a:solidFill>
                  <a:prstClr val="black"/>
                </a:solidFill>
                <a:latin typeface="黑体" panose="02010609060101010101" pitchFamily="49" charset="-122"/>
                <a:ea typeface="黑体" panose="02010609060101010101" pitchFamily="49" charset="-122"/>
              </a:rPr>
              <a:t>马太效应无处不在的原因</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47" name="Freeform 104">
            <a:extLst>
              <a:ext uri="{FF2B5EF4-FFF2-40B4-BE49-F238E27FC236}">
                <a16:creationId xmlns:a16="http://schemas.microsoft.com/office/drawing/2014/main" id="{995F7CD2-BEA1-4DB5-9CAE-30345172810C}"/>
              </a:ext>
            </a:extLst>
          </p:cNvPr>
          <p:cNvSpPr>
            <a:spLocks/>
          </p:cNvSpPr>
          <p:nvPr/>
        </p:nvSpPr>
        <p:spPr bwMode="auto">
          <a:xfrm>
            <a:off x="4398707" y="3301647"/>
            <a:ext cx="876869" cy="959341"/>
          </a:xfrm>
          <a:custGeom>
            <a:avLst/>
            <a:gdLst>
              <a:gd name="T0" fmla="*/ 0 w 876"/>
              <a:gd name="T1" fmla="*/ 29138806 h 952"/>
              <a:gd name="T2" fmla="*/ 0 w 876"/>
              <a:gd name="T3" fmla="*/ 477871696 h 952"/>
              <a:gd name="T4" fmla="*/ 851127092 w 876"/>
              <a:gd name="T5" fmla="*/ 924662129 h 952"/>
              <a:gd name="T6" fmla="*/ 691784020 w 876"/>
              <a:gd name="T7" fmla="*/ 0 h 952"/>
              <a:gd name="T8" fmla="*/ 367267589 w 876"/>
              <a:gd name="T9" fmla="*/ 0 h 952"/>
              <a:gd name="T10" fmla="*/ 410017760 w 876"/>
              <a:gd name="T11" fmla="*/ 244763215 h 952"/>
              <a:gd name="T12" fmla="*/ 0 w 876"/>
              <a:gd name="T13" fmla="*/ 29138806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chemeClr val="accent2">
              <a:lumMod val="50000"/>
            </a:schemeClr>
          </a:solidFill>
          <a:ln>
            <a:noFill/>
          </a:ln>
        </p:spPr>
        <p:txBody>
          <a:bodyPr lIns="121914" tIns="60957" rIns="121914" bIns="60957"/>
          <a:lstStyle/>
          <a:p>
            <a:pPr defTabSz="1219140"/>
            <a:endParaRPr lang="zh-CN" altLang="en-US" sz="2400" kern="0">
              <a:solidFill>
                <a:schemeClr val="accent2">
                  <a:lumMod val="50000"/>
                </a:schemeClr>
              </a:solidFill>
            </a:endParaRPr>
          </a:p>
        </p:txBody>
      </p:sp>
      <p:sp>
        <p:nvSpPr>
          <p:cNvPr id="48" name="Freeform 106">
            <a:extLst>
              <a:ext uri="{FF2B5EF4-FFF2-40B4-BE49-F238E27FC236}">
                <a16:creationId xmlns:a16="http://schemas.microsoft.com/office/drawing/2014/main" id="{592ACBAB-3296-499E-A6CF-21F64A73A4BF}"/>
              </a:ext>
            </a:extLst>
          </p:cNvPr>
          <p:cNvSpPr>
            <a:spLocks/>
          </p:cNvSpPr>
          <p:nvPr/>
        </p:nvSpPr>
        <p:spPr bwMode="auto">
          <a:xfrm>
            <a:off x="3203848" y="3286777"/>
            <a:ext cx="880093" cy="959340"/>
          </a:xfrm>
          <a:custGeom>
            <a:avLst/>
            <a:gdLst>
              <a:gd name="T0" fmla="*/ 854256123 w 878"/>
              <a:gd name="T1" fmla="*/ 29138806 h 952"/>
              <a:gd name="T2" fmla="*/ 443668360 w 878"/>
              <a:gd name="T3" fmla="*/ 244763215 h 952"/>
              <a:gd name="T4" fmla="*/ 484532161 w 878"/>
              <a:gd name="T5" fmla="*/ 0 h 952"/>
              <a:gd name="T6" fmla="*/ 159564590 w 878"/>
              <a:gd name="T7" fmla="*/ 0 h 952"/>
              <a:gd name="T8" fmla="*/ 0 w 878"/>
              <a:gd name="T9" fmla="*/ 924662129 h 952"/>
              <a:gd name="T10" fmla="*/ 854256123 w 878"/>
              <a:gd name="T11" fmla="*/ 477871696 h 952"/>
              <a:gd name="T12" fmla="*/ 854256123 w 878"/>
              <a:gd name="T13" fmla="*/ 29138806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chemeClr val="accent2">
              <a:lumMod val="50000"/>
            </a:schemeClr>
          </a:solidFill>
          <a:ln>
            <a:noFill/>
          </a:ln>
        </p:spPr>
        <p:txBody>
          <a:bodyPr lIns="121914" tIns="60957" rIns="121914" bIns="60957"/>
          <a:lstStyle/>
          <a:p>
            <a:pPr defTabSz="1219140"/>
            <a:endParaRPr lang="zh-CN" altLang="en-US" sz="2400" kern="0">
              <a:solidFill>
                <a:schemeClr val="accent2">
                  <a:lumMod val="50000"/>
                </a:schemeClr>
              </a:solidFill>
            </a:endParaRPr>
          </a:p>
        </p:txBody>
      </p:sp>
      <p:sp>
        <p:nvSpPr>
          <p:cNvPr id="49" name="Freeform 108">
            <a:extLst>
              <a:ext uri="{FF2B5EF4-FFF2-40B4-BE49-F238E27FC236}">
                <a16:creationId xmlns:a16="http://schemas.microsoft.com/office/drawing/2014/main" id="{748559C2-60F7-47F7-9175-A185DFFD4057}"/>
              </a:ext>
            </a:extLst>
          </p:cNvPr>
          <p:cNvSpPr>
            <a:spLocks/>
          </p:cNvSpPr>
          <p:nvPr/>
        </p:nvSpPr>
        <p:spPr bwMode="auto">
          <a:xfrm>
            <a:off x="4225108" y="1349791"/>
            <a:ext cx="1534522" cy="1818040"/>
          </a:xfrm>
          <a:custGeom>
            <a:avLst/>
            <a:gdLst>
              <a:gd name="T0" fmla="*/ 460241095 w 1534"/>
              <a:gd name="T1" fmla="*/ 934440516 h 1804"/>
              <a:gd name="T2" fmla="*/ 0 w 1534"/>
              <a:gd name="T3" fmla="*/ 0 h 1804"/>
              <a:gd name="T4" fmla="*/ 0 w 1534"/>
              <a:gd name="T5" fmla="*/ 679947018 h 1804"/>
              <a:gd name="T6" fmla="*/ 238859290 w 1534"/>
              <a:gd name="T7" fmla="*/ 1165622896 h 1804"/>
              <a:gd name="T8" fmla="*/ 774835825 w 1534"/>
              <a:gd name="T9" fmla="*/ 1243330563 h 1804"/>
              <a:gd name="T10" fmla="*/ 388389322 w 1534"/>
              <a:gd name="T11" fmla="*/ 1622157906 h 1804"/>
              <a:gd name="T12" fmla="*/ 409750474 w 1534"/>
              <a:gd name="T13" fmla="*/ 1752319530 h 1804"/>
              <a:gd name="T14" fmla="*/ 802023462 w 1534"/>
              <a:gd name="T15" fmla="*/ 1752319530 h 1804"/>
              <a:gd name="T16" fmla="*/ 1489471863 w 1534"/>
              <a:gd name="T17" fmla="*/ 1084029057 h 1804"/>
              <a:gd name="T18" fmla="*/ 460241095 w 1534"/>
              <a:gd name="T19" fmla="*/ 93444051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accent2">
              <a:lumMod val="50000"/>
            </a:schemeClr>
          </a:solidFill>
          <a:ln>
            <a:noFill/>
          </a:ln>
        </p:spPr>
        <p:txBody>
          <a:bodyPr lIns="121914" tIns="60957" rIns="121914" bIns="60957"/>
          <a:lstStyle/>
          <a:p>
            <a:pPr defTabSz="1219140"/>
            <a:endParaRPr lang="zh-CN" altLang="en-US" sz="2400" kern="0">
              <a:solidFill>
                <a:schemeClr val="accent2">
                  <a:lumMod val="50000"/>
                </a:schemeClr>
              </a:solidFill>
            </a:endParaRPr>
          </a:p>
        </p:txBody>
      </p:sp>
      <p:sp>
        <p:nvSpPr>
          <p:cNvPr id="50" name="Freeform 109">
            <a:extLst>
              <a:ext uri="{FF2B5EF4-FFF2-40B4-BE49-F238E27FC236}">
                <a16:creationId xmlns:a16="http://schemas.microsoft.com/office/drawing/2014/main" id="{587065B3-B7BB-4F98-A10E-E2AB535CAD41}"/>
              </a:ext>
            </a:extLst>
          </p:cNvPr>
          <p:cNvSpPr>
            <a:spLocks/>
          </p:cNvSpPr>
          <p:nvPr/>
        </p:nvSpPr>
        <p:spPr bwMode="auto">
          <a:xfrm>
            <a:off x="2690586" y="1364921"/>
            <a:ext cx="1534522" cy="1818040"/>
          </a:xfrm>
          <a:custGeom>
            <a:avLst/>
            <a:gdLst>
              <a:gd name="T0" fmla="*/ 1029230767 w 1534"/>
              <a:gd name="T1" fmla="*/ 934440516 h 1804"/>
              <a:gd name="T2" fmla="*/ 0 w 1534"/>
              <a:gd name="T3" fmla="*/ 1084029057 h 1804"/>
              <a:gd name="T4" fmla="*/ 687448400 w 1534"/>
              <a:gd name="T5" fmla="*/ 1752319530 h 1804"/>
              <a:gd name="T6" fmla="*/ 1079721389 w 1534"/>
              <a:gd name="T7" fmla="*/ 1752319530 h 1804"/>
              <a:gd name="T8" fmla="*/ 1103024374 w 1534"/>
              <a:gd name="T9" fmla="*/ 1622157906 h 1804"/>
              <a:gd name="T10" fmla="*/ 714636037 w 1534"/>
              <a:gd name="T11" fmla="*/ 1243330563 h 1804"/>
              <a:gd name="T12" fmla="*/ 1250612572 w 1534"/>
              <a:gd name="T13" fmla="*/ 1165622896 h 1804"/>
              <a:gd name="T14" fmla="*/ 1489471863 w 1534"/>
              <a:gd name="T15" fmla="*/ 679947018 h 1804"/>
              <a:gd name="T16" fmla="*/ 1489471863 w 1534"/>
              <a:gd name="T17" fmla="*/ 0 h 1804"/>
              <a:gd name="T18" fmla="*/ 1029230767 w 1534"/>
              <a:gd name="T19" fmla="*/ 93444051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accent2">
              <a:lumMod val="50000"/>
            </a:schemeClr>
          </a:solidFill>
          <a:ln>
            <a:noFill/>
          </a:ln>
        </p:spPr>
        <p:txBody>
          <a:bodyPr lIns="121914" tIns="60957" rIns="121914" bIns="60957"/>
          <a:lstStyle/>
          <a:p>
            <a:pPr defTabSz="1219140"/>
            <a:endParaRPr lang="zh-CN" altLang="en-US" sz="2400" kern="0">
              <a:solidFill>
                <a:schemeClr val="accent2">
                  <a:lumMod val="50000"/>
                </a:schemeClr>
              </a:solidFill>
            </a:endParaRPr>
          </a:p>
        </p:txBody>
      </p:sp>
      <p:sp>
        <p:nvSpPr>
          <p:cNvPr id="51" name="Freeform 121">
            <a:extLst>
              <a:ext uri="{FF2B5EF4-FFF2-40B4-BE49-F238E27FC236}">
                <a16:creationId xmlns:a16="http://schemas.microsoft.com/office/drawing/2014/main" id="{601E396C-9284-4C62-96C5-99D24C91B0AC}"/>
              </a:ext>
            </a:extLst>
          </p:cNvPr>
          <p:cNvSpPr>
            <a:spLocks/>
          </p:cNvSpPr>
          <p:nvPr/>
        </p:nvSpPr>
        <p:spPr bwMode="auto">
          <a:xfrm>
            <a:off x="3923928" y="2751131"/>
            <a:ext cx="193427" cy="193166"/>
          </a:xfrm>
          <a:custGeom>
            <a:avLst/>
            <a:gdLst>
              <a:gd name="T0" fmla="*/ 187748664 w 192"/>
              <a:gd name="T1" fmla="*/ 93092784 h 192"/>
              <a:gd name="T2" fmla="*/ 187748664 w 192"/>
              <a:gd name="T3" fmla="*/ 93092784 h 192"/>
              <a:gd name="T4" fmla="*/ 185793063 w 192"/>
              <a:gd name="T5" fmla="*/ 112486868 h 192"/>
              <a:gd name="T6" fmla="*/ 179926258 w 192"/>
              <a:gd name="T7" fmla="*/ 129941642 h 192"/>
              <a:gd name="T8" fmla="*/ 170147258 w 192"/>
              <a:gd name="T9" fmla="*/ 145457106 h 192"/>
              <a:gd name="T10" fmla="*/ 160368258 w 192"/>
              <a:gd name="T11" fmla="*/ 159032277 h 192"/>
              <a:gd name="T12" fmla="*/ 146679047 w 192"/>
              <a:gd name="T13" fmla="*/ 170669121 h 192"/>
              <a:gd name="T14" fmla="*/ 129077641 w 192"/>
              <a:gd name="T15" fmla="*/ 178427345 h 192"/>
              <a:gd name="T16" fmla="*/ 113431836 w 192"/>
              <a:gd name="T17" fmla="*/ 184245275 h 192"/>
              <a:gd name="T18" fmla="*/ 93874828 w 192"/>
              <a:gd name="T19" fmla="*/ 186184585 h 192"/>
              <a:gd name="T20" fmla="*/ 93874828 w 192"/>
              <a:gd name="T21" fmla="*/ 186184585 h 192"/>
              <a:gd name="T22" fmla="*/ 74316828 w 192"/>
              <a:gd name="T23" fmla="*/ 184245275 h 192"/>
              <a:gd name="T24" fmla="*/ 56715422 w 192"/>
              <a:gd name="T25" fmla="*/ 178427345 h 192"/>
              <a:gd name="T26" fmla="*/ 41069617 w 192"/>
              <a:gd name="T27" fmla="*/ 170669121 h 192"/>
              <a:gd name="T28" fmla="*/ 27380406 w 192"/>
              <a:gd name="T29" fmla="*/ 159032277 h 192"/>
              <a:gd name="T30" fmla="*/ 15645805 w 192"/>
              <a:gd name="T31" fmla="*/ 145457106 h 192"/>
              <a:gd name="T32" fmla="*/ 7822406 w 192"/>
              <a:gd name="T33" fmla="*/ 129941642 h 192"/>
              <a:gd name="T34" fmla="*/ 1955602 w 192"/>
              <a:gd name="T35" fmla="*/ 112486868 h 192"/>
              <a:gd name="T36" fmla="*/ 0 w 192"/>
              <a:gd name="T37" fmla="*/ 93092784 h 192"/>
              <a:gd name="T38" fmla="*/ 0 w 192"/>
              <a:gd name="T39" fmla="*/ 93092784 h 192"/>
              <a:gd name="T40" fmla="*/ 1955602 w 192"/>
              <a:gd name="T41" fmla="*/ 73697716 h 192"/>
              <a:gd name="T42" fmla="*/ 7822406 w 192"/>
              <a:gd name="T43" fmla="*/ 56242942 h 192"/>
              <a:gd name="T44" fmla="*/ 15645805 w 192"/>
              <a:gd name="T45" fmla="*/ 40727478 h 192"/>
              <a:gd name="T46" fmla="*/ 27380406 w 192"/>
              <a:gd name="T47" fmla="*/ 27152308 h 192"/>
              <a:gd name="T48" fmla="*/ 41069617 w 192"/>
              <a:gd name="T49" fmla="*/ 17454774 h 192"/>
              <a:gd name="T50" fmla="*/ 56715422 w 192"/>
              <a:gd name="T51" fmla="*/ 7757240 h 192"/>
              <a:gd name="T52" fmla="*/ 74316828 w 192"/>
              <a:gd name="T53" fmla="*/ 1939310 h 192"/>
              <a:gd name="T54" fmla="*/ 93874828 w 192"/>
              <a:gd name="T55" fmla="*/ 0 h 192"/>
              <a:gd name="T56" fmla="*/ 93874828 w 192"/>
              <a:gd name="T57" fmla="*/ 0 h 192"/>
              <a:gd name="T58" fmla="*/ 113431836 w 192"/>
              <a:gd name="T59" fmla="*/ 1939310 h 192"/>
              <a:gd name="T60" fmla="*/ 129077641 w 192"/>
              <a:gd name="T61" fmla="*/ 7757240 h 192"/>
              <a:gd name="T62" fmla="*/ 146679047 w 192"/>
              <a:gd name="T63" fmla="*/ 17454774 h 192"/>
              <a:gd name="T64" fmla="*/ 160368258 w 192"/>
              <a:gd name="T65" fmla="*/ 27152308 h 192"/>
              <a:gd name="T66" fmla="*/ 170147258 w 192"/>
              <a:gd name="T67" fmla="*/ 40727478 h 192"/>
              <a:gd name="T68" fmla="*/ 179926258 w 192"/>
              <a:gd name="T69" fmla="*/ 56242942 h 192"/>
              <a:gd name="T70" fmla="*/ 185793063 w 192"/>
              <a:gd name="T71" fmla="*/ 73697716 h 192"/>
              <a:gd name="T72" fmla="*/ 187748664 w 192"/>
              <a:gd name="T73" fmla="*/ 93092784 h 192"/>
              <a:gd name="T74" fmla="*/ 187748664 w 192"/>
              <a:gd name="T75" fmla="*/ 93092784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chemeClr val="accent2">
              <a:lumMod val="50000"/>
            </a:schemeClr>
          </a:solidFill>
          <a:ln>
            <a:noFill/>
          </a:ln>
        </p:spPr>
        <p:txBody>
          <a:bodyPr lIns="121914" tIns="60957" rIns="121914" bIns="60957"/>
          <a:lstStyle/>
          <a:p>
            <a:pPr defTabSz="1219140"/>
            <a:endParaRPr lang="zh-CN" altLang="en-US" sz="2400" kern="0">
              <a:solidFill>
                <a:schemeClr val="accent2">
                  <a:lumMod val="50000"/>
                </a:schemeClr>
              </a:solidFill>
            </a:endParaRPr>
          </a:p>
        </p:txBody>
      </p:sp>
      <p:sp>
        <p:nvSpPr>
          <p:cNvPr id="52" name="Freeform 122">
            <a:extLst>
              <a:ext uri="{FF2B5EF4-FFF2-40B4-BE49-F238E27FC236}">
                <a16:creationId xmlns:a16="http://schemas.microsoft.com/office/drawing/2014/main" id="{EB08116D-2582-43D4-A5E4-4FB3CA1636C4}"/>
              </a:ext>
            </a:extLst>
          </p:cNvPr>
          <p:cNvSpPr>
            <a:spLocks/>
          </p:cNvSpPr>
          <p:nvPr/>
        </p:nvSpPr>
        <p:spPr bwMode="auto">
          <a:xfrm>
            <a:off x="4250389" y="2715766"/>
            <a:ext cx="240173" cy="241866"/>
          </a:xfrm>
          <a:custGeom>
            <a:avLst/>
            <a:gdLst>
              <a:gd name="T0" fmla="*/ 233121011 w 240"/>
              <a:gd name="T1" fmla="*/ 116560999 h 240"/>
              <a:gd name="T2" fmla="*/ 233121011 w 240"/>
              <a:gd name="T3" fmla="*/ 116560999 h 240"/>
              <a:gd name="T4" fmla="*/ 231178451 w 240"/>
              <a:gd name="T5" fmla="*/ 128217394 h 240"/>
              <a:gd name="T6" fmla="*/ 231178451 w 240"/>
              <a:gd name="T7" fmla="*/ 139872804 h 240"/>
              <a:gd name="T8" fmla="*/ 223407225 w 240"/>
              <a:gd name="T9" fmla="*/ 161243027 h 240"/>
              <a:gd name="T10" fmla="*/ 211751865 w 240"/>
              <a:gd name="T11" fmla="*/ 180669696 h 240"/>
              <a:gd name="T12" fmla="*/ 198152958 w 240"/>
              <a:gd name="T13" fmla="*/ 198153796 h 240"/>
              <a:gd name="T14" fmla="*/ 180668932 w 240"/>
              <a:gd name="T15" fmla="*/ 211752760 h 240"/>
              <a:gd name="T16" fmla="*/ 161242345 w 240"/>
              <a:gd name="T17" fmla="*/ 223408170 h 240"/>
              <a:gd name="T18" fmla="*/ 139872213 w 240"/>
              <a:gd name="T19" fmla="*/ 229236860 h 240"/>
              <a:gd name="T20" fmla="*/ 128216852 w 240"/>
              <a:gd name="T21" fmla="*/ 231179429 h 240"/>
              <a:gd name="T22" fmla="*/ 116560506 w 240"/>
              <a:gd name="T23" fmla="*/ 233121997 h 240"/>
              <a:gd name="T24" fmla="*/ 116560506 w 240"/>
              <a:gd name="T25" fmla="*/ 233121997 h 240"/>
              <a:gd name="T26" fmla="*/ 104904160 w 240"/>
              <a:gd name="T27" fmla="*/ 231179429 h 240"/>
              <a:gd name="T28" fmla="*/ 93248799 w 240"/>
              <a:gd name="T29" fmla="*/ 229236860 h 240"/>
              <a:gd name="T30" fmla="*/ 69936106 w 240"/>
              <a:gd name="T31" fmla="*/ 223408170 h 240"/>
              <a:gd name="T32" fmla="*/ 50509520 w 240"/>
              <a:gd name="T33" fmla="*/ 211752760 h 240"/>
              <a:gd name="T34" fmla="*/ 33025493 w 240"/>
              <a:gd name="T35" fmla="*/ 198153796 h 240"/>
              <a:gd name="T36" fmla="*/ 19426587 w 240"/>
              <a:gd name="T37" fmla="*/ 180669696 h 240"/>
              <a:gd name="T38" fmla="*/ 7770240 w 240"/>
              <a:gd name="T39" fmla="*/ 161243027 h 240"/>
              <a:gd name="T40" fmla="*/ 1942560 w 240"/>
              <a:gd name="T41" fmla="*/ 139872804 h 240"/>
              <a:gd name="T42" fmla="*/ 0 w 240"/>
              <a:gd name="T43" fmla="*/ 128217394 h 240"/>
              <a:gd name="T44" fmla="*/ 0 w 240"/>
              <a:gd name="T45" fmla="*/ 116560999 h 240"/>
              <a:gd name="T46" fmla="*/ 0 w 240"/>
              <a:gd name="T47" fmla="*/ 116560999 h 240"/>
              <a:gd name="T48" fmla="*/ 0 w 240"/>
              <a:gd name="T49" fmla="*/ 104904603 h 240"/>
              <a:gd name="T50" fmla="*/ 1942560 w 240"/>
              <a:gd name="T51" fmla="*/ 93249193 h 240"/>
              <a:gd name="T52" fmla="*/ 7770240 w 240"/>
              <a:gd name="T53" fmla="*/ 69936402 h 240"/>
              <a:gd name="T54" fmla="*/ 19426587 w 240"/>
              <a:gd name="T55" fmla="*/ 50509733 h 240"/>
              <a:gd name="T56" fmla="*/ 33025493 w 240"/>
              <a:gd name="T57" fmla="*/ 33025633 h 240"/>
              <a:gd name="T58" fmla="*/ 50509520 w 240"/>
              <a:gd name="T59" fmla="*/ 19426669 h 240"/>
              <a:gd name="T60" fmla="*/ 69936106 w 240"/>
              <a:gd name="T61" fmla="*/ 7770273 h 240"/>
              <a:gd name="T62" fmla="*/ 93248799 w 240"/>
              <a:gd name="T63" fmla="*/ 1942568 h 240"/>
              <a:gd name="T64" fmla="*/ 104904160 w 240"/>
              <a:gd name="T65" fmla="*/ 0 h 240"/>
              <a:gd name="T66" fmla="*/ 116560506 w 240"/>
              <a:gd name="T67" fmla="*/ 0 h 240"/>
              <a:gd name="T68" fmla="*/ 116560506 w 240"/>
              <a:gd name="T69" fmla="*/ 0 h 240"/>
              <a:gd name="T70" fmla="*/ 128216852 w 240"/>
              <a:gd name="T71" fmla="*/ 0 h 240"/>
              <a:gd name="T72" fmla="*/ 139872213 w 240"/>
              <a:gd name="T73" fmla="*/ 1942568 h 240"/>
              <a:gd name="T74" fmla="*/ 161242345 w 240"/>
              <a:gd name="T75" fmla="*/ 7770273 h 240"/>
              <a:gd name="T76" fmla="*/ 180668932 w 240"/>
              <a:gd name="T77" fmla="*/ 19426669 h 240"/>
              <a:gd name="T78" fmla="*/ 198152958 w 240"/>
              <a:gd name="T79" fmla="*/ 33025633 h 240"/>
              <a:gd name="T80" fmla="*/ 211751865 w 240"/>
              <a:gd name="T81" fmla="*/ 50509733 h 240"/>
              <a:gd name="T82" fmla="*/ 223407225 w 240"/>
              <a:gd name="T83" fmla="*/ 69936402 h 240"/>
              <a:gd name="T84" fmla="*/ 231178451 w 240"/>
              <a:gd name="T85" fmla="*/ 93249193 h 240"/>
              <a:gd name="T86" fmla="*/ 231178451 w 240"/>
              <a:gd name="T87" fmla="*/ 104904603 h 240"/>
              <a:gd name="T88" fmla="*/ 233121011 w 240"/>
              <a:gd name="T89" fmla="*/ 116560999 h 240"/>
              <a:gd name="T90" fmla="*/ 233121011 w 240"/>
              <a:gd name="T91" fmla="*/ 116560999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chemeClr val="accent2">
              <a:lumMod val="50000"/>
            </a:schemeClr>
          </a:solidFill>
          <a:ln>
            <a:noFill/>
          </a:ln>
        </p:spPr>
        <p:txBody>
          <a:bodyPr lIns="121914" tIns="60957" rIns="121914" bIns="60957"/>
          <a:lstStyle/>
          <a:p>
            <a:pPr defTabSz="1219140"/>
            <a:endParaRPr lang="zh-CN" altLang="en-US" sz="2400" kern="0">
              <a:solidFill>
                <a:schemeClr val="accent2">
                  <a:lumMod val="50000"/>
                </a:schemeClr>
              </a:solidFill>
            </a:endParaRPr>
          </a:p>
        </p:txBody>
      </p:sp>
      <p:sp>
        <p:nvSpPr>
          <p:cNvPr id="53" name="Freeform 123">
            <a:extLst>
              <a:ext uri="{FF2B5EF4-FFF2-40B4-BE49-F238E27FC236}">
                <a16:creationId xmlns:a16="http://schemas.microsoft.com/office/drawing/2014/main" id="{B2AD27F8-AB35-47E5-A87B-6D61A7323CFC}"/>
              </a:ext>
            </a:extLst>
          </p:cNvPr>
          <p:cNvSpPr>
            <a:spLocks/>
          </p:cNvSpPr>
          <p:nvPr/>
        </p:nvSpPr>
        <p:spPr bwMode="auto">
          <a:xfrm>
            <a:off x="3923928" y="3054054"/>
            <a:ext cx="193427" cy="189921"/>
          </a:xfrm>
          <a:custGeom>
            <a:avLst/>
            <a:gdLst>
              <a:gd name="T0" fmla="*/ 187748664 w 192"/>
              <a:gd name="T1" fmla="*/ 90563894 h 190"/>
              <a:gd name="T2" fmla="*/ 187748664 w 192"/>
              <a:gd name="T3" fmla="*/ 90563894 h 190"/>
              <a:gd name="T4" fmla="*/ 185793063 w 192"/>
              <a:gd name="T5" fmla="*/ 109833722 h 190"/>
              <a:gd name="T6" fmla="*/ 179926258 w 192"/>
              <a:gd name="T7" fmla="*/ 127175786 h 190"/>
              <a:gd name="T8" fmla="*/ 170147258 w 192"/>
              <a:gd name="T9" fmla="*/ 142591063 h 190"/>
              <a:gd name="T10" fmla="*/ 160368258 w 192"/>
              <a:gd name="T11" fmla="*/ 156078574 h 190"/>
              <a:gd name="T12" fmla="*/ 146679047 w 192"/>
              <a:gd name="T13" fmla="*/ 167640276 h 190"/>
              <a:gd name="T14" fmla="*/ 129077641 w 192"/>
              <a:gd name="T15" fmla="*/ 175348403 h 190"/>
              <a:gd name="T16" fmla="*/ 113431836 w 192"/>
              <a:gd name="T17" fmla="*/ 181128765 h 190"/>
              <a:gd name="T18" fmla="*/ 93874828 w 192"/>
              <a:gd name="T19" fmla="*/ 183055552 h 190"/>
              <a:gd name="T20" fmla="*/ 93874828 w 192"/>
              <a:gd name="T21" fmla="*/ 183055552 h 190"/>
              <a:gd name="T22" fmla="*/ 74316828 w 192"/>
              <a:gd name="T23" fmla="*/ 181128765 h 190"/>
              <a:gd name="T24" fmla="*/ 56715422 w 192"/>
              <a:gd name="T25" fmla="*/ 175348403 h 190"/>
              <a:gd name="T26" fmla="*/ 41069617 w 192"/>
              <a:gd name="T27" fmla="*/ 167640276 h 190"/>
              <a:gd name="T28" fmla="*/ 27380406 w 192"/>
              <a:gd name="T29" fmla="*/ 156078574 h 190"/>
              <a:gd name="T30" fmla="*/ 15645805 w 192"/>
              <a:gd name="T31" fmla="*/ 142591063 h 190"/>
              <a:gd name="T32" fmla="*/ 7822406 w 192"/>
              <a:gd name="T33" fmla="*/ 127175786 h 190"/>
              <a:gd name="T34" fmla="*/ 1955602 w 192"/>
              <a:gd name="T35" fmla="*/ 109833722 h 190"/>
              <a:gd name="T36" fmla="*/ 0 w 192"/>
              <a:gd name="T37" fmla="*/ 90563894 h 190"/>
              <a:gd name="T38" fmla="*/ 0 w 192"/>
              <a:gd name="T39" fmla="*/ 90563894 h 190"/>
              <a:gd name="T40" fmla="*/ 1955602 w 192"/>
              <a:gd name="T41" fmla="*/ 73221830 h 190"/>
              <a:gd name="T42" fmla="*/ 7822406 w 192"/>
              <a:gd name="T43" fmla="*/ 55879766 h 190"/>
              <a:gd name="T44" fmla="*/ 15645805 w 192"/>
              <a:gd name="T45" fmla="*/ 40464490 h 190"/>
              <a:gd name="T46" fmla="*/ 27380406 w 192"/>
              <a:gd name="T47" fmla="*/ 26976978 h 190"/>
              <a:gd name="T48" fmla="*/ 41069617 w 192"/>
              <a:gd name="T49" fmla="*/ 15415276 h 190"/>
              <a:gd name="T50" fmla="*/ 56715422 w 192"/>
              <a:gd name="T51" fmla="*/ 7707149 h 190"/>
              <a:gd name="T52" fmla="*/ 74316828 w 192"/>
              <a:gd name="T53" fmla="*/ 1926787 h 190"/>
              <a:gd name="T54" fmla="*/ 93874828 w 192"/>
              <a:gd name="T55" fmla="*/ 0 h 190"/>
              <a:gd name="T56" fmla="*/ 93874828 w 192"/>
              <a:gd name="T57" fmla="*/ 0 h 190"/>
              <a:gd name="T58" fmla="*/ 113431836 w 192"/>
              <a:gd name="T59" fmla="*/ 1926787 h 190"/>
              <a:gd name="T60" fmla="*/ 129077641 w 192"/>
              <a:gd name="T61" fmla="*/ 7707149 h 190"/>
              <a:gd name="T62" fmla="*/ 146679047 w 192"/>
              <a:gd name="T63" fmla="*/ 15415276 h 190"/>
              <a:gd name="T64" fmla="*/ 160368258 w 192"/>
              <a:gd name="T65" fmla="*/ 26976978 h 190"/>
              <a:gd name="T66" fmla="*/ 170147258 w 192"/>
              <a:gd name="T67" fmla="*/ 40464490 h 190"/>
              <a:gd name="T68" fmla="*/ 179926258 w 192"/>
              <a:gd name="T69" fmla="*/ 55879766 h 190"/>
              <a:gd name="T70" fmla="*/ 185793063 w 192"/>
              <a:gd name="T71" fmla="*/ 73221830 h 190"/>
              <a:gd name="T72" fmla="*/ 187748664 w 192"/>
              <a:gd name="T73" fmla="*/ 90563894 h 190"/>
              <a:gd name="T74" fmla="*/ 187748664 w 192"/>
              <a:gd name="T75" fmla="*/ 90563894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chemeClr val="accent2">
              <a:lumMod val="50000"/>
            </a:schemeClr>
          </a:solidFill>
          <a:ln>
            <a:noFill/>
          </a:ln>
        </p:spPr>
        <p:txBody>
          <a:bodyPr lIns="121914" tIns="60957" rIns="121914" bIns="60957"/>
          <a:lstStyle/>
          <a:p>
            <a:pPr defTabSz="1219140"/>
            <a:endParaRPr lang="zh-CN" altLang="en-US" sz="2400" kern="0">
              <a:solidFill>
                <a:schemeClr val="accent2">
                  <a:lumMod val="50000"/>
                </a:schemeClr>
              </a:solidFill>
            </a:endParaRPr>
          </a:p>
        </p:txBody>
      </p:sp>
      <p:sp>
        <p:nvSpPr>
          <p:cNvPr id="54" name="Freeform 124">
            <a:extLst>
              <a:ext uri="{FF2B5EF4-FFF2-40B4-BE49-F238E27FC236}">
                <a16:creationId xmlns:a16="http://schemas.microsoft.com/office/drawing/2014/main" id="{260159E5-6C42-40D0-BD0D-D1EC206449E0}"/>
              </a:ext>
            </a:extLst>
          </p:cNvPr>
          <p:cNvSpPr>
            <a:spLocks/>
          </p:cNvSpPr>
          <p:nvPr/>
        </p:nvSpPr>
        <p:spPr bwMode="auto">
          <a:xfrm>
            <a:off x="4224976" y="3054054"/>
            <a:ext cx="190205" cy="189921"/>
          </a:xfrm>
          <a:custGeom>
            <a:avLst/>
            <a:gdLst>
              <a:gd name="T0" fmla="*/ 184619633 w 190"/>
              <a:gd name="T1" fmla="*/ 90563894 h 190"/>
              <a:gd name="T2" fmla="*/ 184619633 w 190"/>
              <a:gd name="T3" fmla="*/ 90563894 h 190"/>
              <a:gd name="T4" fmla="*/ 182676382 w 190"/>
              <a:gd name="T5" fmla="*/ 109833722 h 190"/>
              <a:gd name="T6" fmla="*/ 176846631 w 190"/>
              <a:gd name="T7" fmla="*/ 127175786 h 190"/>
              <a:gd name="T8" fmla="*/ 169072644 w 190"/>
              <a:gd name="T9" fmla="*/ 142591063 h 190"/>
              <a:gd name="T10" fmla="*/ 157412155 w 190"/>
              <a:gd name="T11" fmla="*/ 156078574 h 190"/>
              <a:gd name="T12" fmla="*/ 143809403 w 190"/>
              <a:gd name="T13" fmla="*/ 167640276 h 190"/>
              <a:gd name="T14" fmla="*/ 128262413 w 190"/>
              <a:gd name="T15" fmla="*/ 175348403 h 190"/>
              <a:gd name="T16" fmla="*/ 110772174 w 190"/>
              <a:gd name="T17" fmla="*/ 181128765 h 190"/>
              <a:gd name="T18" fmla="*/ 91337698 w 190"/>
              <a:gd name="T19" fmla="*/ 183055552 h 190"/>
              <a:gd name="T20" fmla="*/ 91337698 w 190"/>
              <a:gd name="T21" fmla="*/ 183055552 h 190"/>
              <a:gd name="T22" fmla="*/ 73847459 w 190"/>
              <a:gd name="T23" fmla="*/ 181128765 h 190"/>
              <a:gd name="T24" fmla="*/ 56357219 w 190"/>
              <a:gd name="T25" fmla="*/ 175348403 h 190"/>
              <a:gd name="T26" fmla="*/ 40810230 w 190"/>
              <a:gd name="T27" fmla="*/ 167640276 h 190"/>
              <a:gd name="T28" fmla="*/ 27207477 w 190"/>
              <a:gd name="T29" fmla="*/ 156078574 h 190"/>
              <a:gd name="T30" fmla="*/ 15546989 w 190"/>
              <a:gd name="T31" fmla="*/ 142591063 h 190"/>
              <a:gd name="T32" fmla="*/ 7773002 w 190"/>
              <a:gd name="T33" fmla="*/ 127175786 h 190"/>
              <a:gd name="T34" fmla="*/ 1943250 w 190"/>
              <a:gd name="T35" fmla="*/ 109833722 h 190"/>
              <a:gd name="T36" fmla="*/ 0 w 190"/>
              <a:gd name="T37" fmla="*/ 90563894 h 190"/>
              <a:gd name="T38" fmla="*/ 0 w 190"/>
              <a:gd name="T39" fmla="*/ 90563894 h 190"/>
              <a:gd name="T40" fmla="*/ 1943250 w 190"/>
              <a:gd name="T41" fmla="*/ 73221830 h 190"/>
              <a:gd name="T42" fmla="*/ 7773002 w 190"/>
              <a:gd name="T43" fmla="*/ 55879766 h 190"/>
              <a:gd name="T44" fmla="*/ 15546989 w 190"/>
              <a:gd name="T45" fmla="*/ 40464490 h 190"/>
              <a:gd name="T46" fmla="*/ 27207477 w 190"/>
              <a:gd name="T47" fmla="*/ 26976978 h 190"/>
              <a:gd name="T48" fmla="*/ 40810230 w 190"/>
              <a:gd name="T49" fmla="*/ 15415276 h 190"/>
              <a:gd name="T50" fmla="*/ 56357219 w 190"/>
              <a:gd name="T51" fmla="*/ 7707149 h 190"/>
              <a:gd name="T52" fmla="*/ 73847459 w 190"/>
              <a:gd name="T53" fmla="*/ 1926787 h 190"/>
              <a:gd name="T54" fmla="*/ 91337698 w 190"/>
              <a:gd name="T55" fmla="*/ 0 h 190"/>
              <a:gd name="T56" fmla="*/ 91337698 w 190"/>
              <a:gd name="T57" fmla="*/ 0 h 190"/>
              <a:gd name="T58" fmla="*/ 110772174 w 190"/>
              <a:gd name="T59" fmla="*/ 1926787 h 190"/>
              <a:gd name="T60" fmla="*/ 128262413 w 190"/>
              <a:gd name="T61" fmla="*/ 7707149 h 190"/>
              <a:gd name="T62" fmla="*/ 143809403 w 190"/>
              <a:gd name="T63" fmla="*/ 15415276 h 190"/>
              <a:gd name="T64" fmla="*/ 157412155 w 190"/>
              <a:gd name="T65" fmla="*/ 26976978 h 190"/>
              <a:gd name="T66" fmla="*/ 169072644 w 190"/>
              <a:gd name="T67" fmla="*/ 40464490 h 190"/>
              <a:gd name="T68" fmla="*/ 176846631 w 190"/>
              <a:gd name="T69" fmla="*/ 55879766 h 190"/>
              <a:gd name="T70" fmla="*/ 182676382 w 190"/>
              <a:gd name="T71" fmla="*/ 73221830 h 190"/>
              <a:gd name="T72" fmla="*/ 184619633 w 190"/>
              <a:gd name="T73" fmla="*/ 90563894 h 190"/>
              <a:gd name="T74" fmla="*/ 184619633 w 190"/>
              <a:gd name="T75" fmla="*/ 90563894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chemeClr val="accent2">
              <a:lumMod val="50000"/>
            </a:schemeClr>
          </a:solidFill>
          <a:ln>
            <a:noFill/>
          </a:ln>
        </p:spPr>
        <p:txBody>
          <a:bodyPr lIns="121914" tIns="60957" rIns="121914" bIns="60957"/>
          <a:lstStyle/>
          <a:p>
            <a:pPr defTabSz="1219140"/>
            <a:endParaRPr lang="zh-CN" altLang="en-US" sz="2400" kern="0">
              <a:solidFill>
                <a:schemeClr val="accent2">
                  <a:lumMod val="50000"/>
                </a:schemeClr>
              </a:solidFill>
            </a:endParaRPr>
          </a:p>
        </p:txBody>
      </p:sp>
      <p:sp>
        <p:nvSpPr>
          <p:cNvPr id="55" name="矩形 1">
            <a:extLst>
              <a:ext uri="{FF2B5EF4-FFF2-40B4-BE49-F238E27FC236}">
                <a16:creationId xmlns:a16="http://schemas.microsoft.com/office/drawing/2014/main" id="{D966DCD6-2EBD-4A51-8C58-3A3C22145FDD}"/>
              </a:ext>
            </a:extLst>
          </p:cNvPr>
          <p:cNvSpPr>
            <a:spLocks noChangeArrowheads="1"/>
          </p:cNvSpPr>
          <p:nvPr/>
        </p:nvSpPr>
        <p:spPr bwMode="auto">
          <a:xfrm>
            <a:off x="6353278" y="915566"/>
            <a:ext cx="2611209" cy="174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4" tIns="60957" rIns="121914" bIns="60957">
            <a:spAutoFit/>
          </a:bodyPr>
          <a:lstStyle/>
          <a:p>
            <a:pPr algn="just" defTabSz="1219170" fontAlgn="base">
              <a:lnSpc>
                <a:spcPct val="150000"/>
              </a:lnSpc>
              <a:spcBef>
                <a:spcPct val="0"/>
              </a:spcBef>
              <a:spcAft>
                <a:spcPct val="0"/>
              </a:spcAft>
            </a:pPr>
            <a:r>
              <a:rPr lang="zh-CN" altLang="en-US" sz="1600" b="1" dirty="0">
                <a:solidFill>
                  <a:schemeClr val="accent2">
                    <a:lumMod val="50000"/>
                  </a:schemeClr>
                </a:solidFill>
                <a:latin typeface="微软雅黑" pitchFamily="34" charset="-122"/>
                <a:ea typeface="微软雅黑" pitchFamily="34" charset="-122"/>
              </a:rPr>
              <a:t>领先效应</a:t>
            </a:r>
            <a:endParaRPr lang="en-US" altLang="zh-CN" sz="1600" b="1" dirty="0">
              <a:solidFill>
                <a:schemeClr val="accent2">
                  <a:lumMod val="50000"/>
                </a:schemeClr>
              </a:solidFill>
              <a:latin typeface="微软雅黑" pitchFamily="34" charset="-122"/>
              <a:ea typeface="微软雅黑" pitchFamily="34" charset="-122"/>
            </a:endParaRPr>
          </a:p>
          <a:p>
            <a:pPr algn="just" defTabSz="1219170" fontAlgn="base">
              <a:lnSpc>
                <a:spcPct val="150000"/>
              </a:lnSpc>
              <a:spcBef>
                <a:spcPct val="0"/>
              </a:spcBef>
              <a:spcAft>
                <a:spcPct val="0"/>
              </a:spcAft>
            </a:pPr>
            <a:r>
              <a:rPr lang="zh-CN" altLang="en-US" sz="1400" dirty="0">
                <a:solidFill>
                  <a:schemeClr val="accent2">
                    <a:lumMod val="50000"/>
                  </a:schemeClr>
                </a:solidFill>
                <a:latin typeface="微软雅黑" pitchFamily="34" charset="-122"/>
                <a:ea typeface="微软雅黑" pitchFamily="34" charset="-122"/>
              </a:rPr>
              <a:t>“一步领先</a:t>
            </a:r>
            <a:r>
              <a:rPr lang="en-US" altLang="zh-CN" sz="1400" dirty="0">
                <a:solidFill>
                  <a:schemeClr val="accent2">
                    <a:lumMod val="50000"/>
                  </a:schemeClr>
                </a:solidFill>
                <a:latin typeface="微软雅黑" pitchFamily="34" charset="-122"/>
                <a:ea typeface="微软雅黑" pitchFamily="34" charset="-122"/>
              </a:rPr>
              <a:t>,</a:t>
            </a:r>
            <a:r>
              <a:rPr lang="zh-CN" altLang="en-US" sz="1400" dirty="0">
                <a:solidFill>
                  <a:schemeClr val="accent2">
                    <a:lumMod val="50000"/>
                  </a:schemeClr>
                </a:solidFill>
                <a:latin typeface="微软雅黑" pitchFamily="34" charset="-122"/>
                <a:ea typeface="微软雅黑" pitchFamily="34" charset="-122"/>
              </a:rPr>
              <a:t>步步领先”</a:t>
            </a:r>
            <a:r>
              <a:rPr lang="en-US" altLang="zh-CN" sz="1400" dirty="0">
                <a:solidFill>
                  <a:schemeClr val="accent2">
                    <a:lumMod val="50000"/>
                  </a:schemeClr>
                </a:solidFill>
                <a:latin typeface="微软雅黑" pitchFamily="34" charset="-122"/>
                <a:ea typeface="微软雅黑" pitchFamily="34" charset="-122"/>
              </a:rPr>
              <a:t>,</a:t>
            </a:r>
            <a:r>
              <a:rPr lang="zh-CN" altLang="en-US" sz="1400" dirty="0">
                <a:solidFill>
                  <a:schemeClr val="accent2">
                    <a:lumMod val="50000"/>
                  </a:schemeClr>
                </a:solidFill>
                <a:latin typeface="微软雅黑" pitchFamily="34" charset="-122"/>
                <a:ea typeface="微软雅黑" pitchFamily="34" charset="-122"/>
              </a:rPr>
              <a:t> 在这种领先过程中</a:t>
            </a:r>
            <a:r>
              <a:rPr lang="en-US" altLang="zh-CN" sz="1400" dirty="0">
                <a:solidFill>
                  <a:schemeClr val="accent2">
                    <a:lumMod val="50000"/>
                  </a:schemeClr>
                </a:solidFill>
                <a:latin typeface="微软雅黑" pitchFamily="34" charset="-122"/>
                <a:ea typeface="微软雅黑" pitchFamily="34" charset="-122"/>
              </a:rPr>
              <a:t>,</a:t>
            </a:r>
            <a:r>
              <a:rPr lang="zh-CN" altLang="en-US" sz="1400" dirty="0">
                <a:solidFill>
                  <a:schemeClr val="accent2">
                    <a:lumMod val="50000"/>
                  </a:schemeClr>
                </a:solidFill>
                <a:latin typeface="微软雅黑" pitchFamily="34" charset="-122"/>
                <a:ea typeface="微软雅黑" pitchFamily="34" charset="-122"/>
              </a:rPr>
              <a:t>有利的客观条件会逐渐向领先者倾斜</a:t>
            </a:r>
            <a:r>
              <a:rPr lang="en-US" altLang="zh-CN" sz="1400" dirty="0">
                <a:solidFill>
                  <a:schemeClr val="accent2">
                    <a:lumMod val="50000"/>
                  </a:schemeClr>
                </a:solidFill>
                <a:latin typeface="微软雅黑" pitchFamily="34" charset="-122"/>
                <a:ea typeface="微软雅黑" pitchFamily="34" charset="-122"/>
              </a:rPr>
              <a:t>,</a:t>
            </a:r>
            <a:r>
              <a:rPr lang="zh-CN" altLang="en-US" sz="1400" dirty="0">
                <a:solidFill>
                  <a:schemeClr val="accent2">
                    <a:lumMod val="50000"/>
                  </a:schemeClr>
                </a:solidFill>
                <a:latin typeface="微软雅黑" pitchFamily="34" charset="-122"/>
                <a:ea typeface="微软雅黑" pitchFamily="34" charset="-122"/>
              </a:rPr>
              <a:t> 落后者要想追赶上这些人就相当困难</a:t>
            </a:r>
            <a:endParaRPr lang="zh-CN" altLang="zh-CN" sz="1200" b="1" dirty="0">
              <a:solidFill>
                <a:schemeClr val="accent2">
                  <a:lumMod val="50000"/>
                </a:schemeClr>
              </a:solidFill>
              <a:latin typeface="微软雅黑" pitchFamily="34" charset="-122"/>
              <a:ea typeface="微软雅黑" pitchFamily="34" charset="-122"/>
            </a:endParaRPr>
          </a:p>
        </p:txBody>
      </p:sp>
      <p:sp>
        <p:nvSpPr>
          <p:cNvPr id="56" name="任意多边形 22">
            <a:extLst>
              <a:ext uri="{FF2B5EF4-FFF2-40B4-BE49-F238E27FC236}">
                <a16:creationId xmlns:a16="http://schemas.microsoft.com/office/drawing/2014/main" id="{8277AA79-0473-4F5D-B2B8-83E48BB60A0C}"/>
              </a:ext>
            </a:extLst>
          </p:cNvPr>
          <p:cNvSpPr/>
          <p:nvPr/>
        </p:nvSpPr>
        <p:spPr>
          <a:xfrm flipH="1">
            <a:off x="494867" y="1584026"/>
            <a:ext cx="3132792" cy="908119"/>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cap="flat" cmpd="sng" algn="ctr">
            <a:solidFill>
              <a:srgbClr val="231815"/>
            </a:solidFill>
            <a:prstDash val="dash"/>
            <a:headEnd type="oval" w="med" len="med"/>
          </a:ln>
          <a:effectLst/>
        </p:spPr>
        <p:txBody>
          <a:bodyPr lIns="121914" tIns="60957" rIns="121914" bIns="60957" anchor="ctr"/>
          <a:lstStyle/>
          <a:p>
            <a:pPr algn="ctr" defTabSz="1219140">
              <a:defRPr/>
            </a:pPr>
            <a:endParaRPr lang="zh-CN" altLang="en-US" sz="2400" kern="0">
              <a:solidFill>
                <a:schemeClr val="accent2">
                  <a:lumMod val="50000"/>
                </a:schemeClr>
              </a:solidFill>
            </a:endParaRPr>
          </a:p>
        </p:txBody>
      </p:sp>
      <p:sp>
        <p:nvSpPr>
          <p:cNvPr id="57" name="矩形 1">
            <a:extLst>
              <a:ext uri="{FF2B5EF4-FFF2-40B4-BE49-F238E27FC236}">
                <a16:creationId xmlns:a16="http://schemas.microsoft.com/office/drawing/2014/main" id="{E11E010E-2F78-4881-8C27-C49B554A1694}"/>
              </a:ext>
            </a:extLst>
          </p:cNvPr>
          <p:cNvSpPr>
            <a:spLocks noChangeArrowheads="1"/>
          </p:cNvSpPr>
          <p:nvPr/>
        </p:nvSpPr>
        <p:spPr bwMode="auto">
          <a:xfrm>
            <a:off x="864981" y="1131590"/>
            <a:ext cx="2563370" cy="142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4" tIns="60957" rIns="121914" bIns="60957">
            <a:spAutoFit/>
          </a:bodyPr>
          <a:lstStyle/>
          <a:p>
            <a:pPr algn="just" defTabSz="1219170" fontAlgn="base">
              <a:lnSpc>
                <a:spcPct val="150000"/>
              </a:lnSpc>
              <a:spcBef>
                <a:spcPct val="0"/>
              </a:spcBef>
              <a:spcAft>
                <a:spcPct val="0"/>
              </a:spcAft>
            </a:pPr>
            <a:r>
              <a:rPr lang="zh-CN" altLang="en-US" sz="1600" b="1" dirty="0">
                <a:solidFill>
                  <a:schemeClr val="accent2">
                    <a:lumMod val="50000"/>
                  </a:schemeClr>
                </a:solidFill>
                <a:latin typeface="微软雅黑" pitchFamily="34" charset="-122"/>
                <a:ea typeface="微软雅黑" pitchFamily="34" charset="-122"/>
              </a:rPr>
              <a:t>规模效应</a:t>
            </a:r>
          </a:p>
          <a:p>
            <a:pPr algn="just" defTabSz="1219170" fontAlgn="base">
              <a:lnSpc>
                <a:spcPct val="150000"/>
              </a:lnSpc>
              <a:spcBef>
                <a:spcPct val="0"/>
              </a:spcBef>
              <a:spcAft>
                <a:spcPct val="0"/>
              </a:spcAft>
            </a:pPr>
            <a:r>
              <a:rPr lang="zh-CN" altLang="en-US" sz="1400" dirty="0">
                <a:solidFill>
                  <a:schemeClr val="accent2">
                    <a:lumMod val="50000"/>
                  </a:schemeClr>
                </a:solidFill>
                <a:latin typeface="微软雅黑" pitchFamily="34" charset="-122"/>
                <a:ea typeface="微软雅黑" pitchFamily="34" charset="-122"/>
              </a:rPr>
              <a:t>如经济领域</a:t>
            </a:r>
            <a:r>
              <a:rPr lang="en-US" altLang="zh-CN" sz="1400" dirty="0">
                <a:solidFill>
                  <a:schemeClr val="accent2">
                    <a:lumMod val="50000"/>
                  </a:schemeClr>
                </a:solidFill>
                <a:latin typeface="微软雅黑" pitchFamily="34" charset="-122"/>
                <a:ea typeface="微软雅黑" pitchFamily="34" charset="-122"/>
              </a:rPr>
              <a:t>,</a:t>
            </a:r>
            <a:r>
              <a:rPr lang="zh-CN" altLang="en-US" sz="1400" dirty="0">
                <a:solidFill>
                  <a:schemeClr val="accent2">
                    <a:lumMod val="50000"/>
                  </a:schemeClr>
                </a:solidFill>
                <a:latin typeface="微软雅黑" pitchFamily="34" charset="-122"/>
                <a:ea typeface="微软雅黑" pitchFamily="34" charset="-122"/>
              </a:rPr>
              <a:t>规模化经营会给带来巨额利润、可以降低生产成本</a:t>
            </a:r>
            <a:endParaRPr lang="zh-CN" altLang="zh-CN" sz="1400" dirty="0">
              <a:solidFill>
                <a:schemeClr val="accent2">
                  <a:lumMod val="50000"/>
                </a:schemeClr>
              </a:solidFill>
              <a:latin typeface="微软雅黑" pitchFamily="34" charset="-122"/>
              <a:ea typeface="微软雅黑" pitchFamily="34" charset="-122"/>
            </a:endParaRPr>
          </a:p>
        </p:txBody>
      </p:sp>
      <p:sp>
        <p:nvSpPr>
          <p:cNvPr id="58" name="任意多边形 24">
            <a:extLst>
              <a:ext uri="{FF2B5EF4-FFF2-40B4-BE49-F238E27FC236}">
                <a16:creationId xmlns:a16="http://schemas.microsoft.com/office/drawing/2014/main" id="{13542B38-C0D1-4D1C-A463-6DC85419E659}"/>
              </a:ext>
            </a:extLst>
          </p:cNvPr>
          <p:cNvSpPr/>
          <p:nvPr/>
        </p:nvSpPr>
        <p:spPr>
          <a:xfrm flipH="1">
            <a:off x="467543" y="3239175"/>
            <a:ext cx="2913816" cy="645279"/>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cap="flat" cmpd="sng" algn="ctr">
            <a:solidFill>
              <a:srgbClr val="231815"/>
            </a:solidFill>
            <a:prstDash val="dash"/>
            <a:headEnd type="oval" w="med" len="med"/>
          </a:ln>
          <a:effectLst/>
        </p:spPr>
        <p:txBody>
          <a:bodyPr lIns="121914" tIns="60957" rIns="121914" bIns="60957" anchor="ctr"/>
          <a:lstStyle/>
          <a:p>
            <a:pPr algn="ctr" defTabSz="1219140">
              <a:defRPr/>
            </a:pPr>
            <a:endParaRPr lang="zh-CN" altLang="en-US" sz="2400" kern="0">
              <a:solidFill>
                <a:schemeClr val="accent2">
                  <a:lumMod val="50000"/>
                </a:schemeClr>
              </a:solidFill>
            </a:endParaRPr>
          </a:p>
        </p:txBody>
      </p:sp>
      <p:sp>
        <p:nvSpPr>
          <p:cNvPr id="59" name="矩形 1">
            <a:extLst>
              <a:ext uri="{FF2B5EF4-FFF2-40B4-BE49-F238E27FC236}">
                <a16:creationId xmlns:a16="http://schemas.microsoft.com/office/drawing/2014/main" id="{CC47F845-6012-466A-AAE8-50BEDB571FD7}"/>
              </a:ext>
            </a:extLst>
          </p:cNvPr>
          <p:cNvSpPr>
            <a:spLocks noChangeArrowheads="1"/>
          </p:cNvSpPr>
          <p:nvPr/>
        </p:nvSpPr>
        <p:spPr bwMode="auto">
          <a:xfrm>
            <a:off x="899592" y="2787774"/>
            <a:ext cx="2196503" cy="174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4" tIns="60957" rIns="121914" bIns="60957">
            <a:spAutoFit/>
          </a:bodyPr>
          <a:lstStyle/>
          <a:p>
            <a:pPr algn="just" defTabSz="1219170" fontAlgn="base">
              <a:lnSpc>
                <a:spcPct val="150000"/>
              </a:lnSpc>
              <a:spcBef>
                <a:spcPct val="0"/>
              </a:spcBef>
              <a:spcAft>
                <a:spcPct val="0"/>
              </a:spcAft>
            </a:pPr>
            <a:r>
              <a:rPr lang="zh-CN" altLang="en-US" sz="1600" b="1" dirty="0">
                <a:solidFill>
                  <a:schemeClr val="accent2">
                    <a:lumMod val="50000"/>
                  </a:schemeClr>
                </a:solidFill>
                <a:latin typeface="微软雅黑" pitchFamily="34" charset="-122"/>
                <a:ea typeface="微软雅黑" pitchFamily="34" charset="-122"/>
              </a:rPr>
              <a:t>齿轮效应</a:t>
            </a:r>
            <a:endParaRPr lang="en-US" altLang="zh-CN" sz="1600" b="1" dirty="0">
              <a:solidFill>
                <a:schemeClr val="accent2">
                  <a:lumMod val="50000"/>
                </a:schemeClr>
              </a:solidFill>
              <a:latin typeface="微软雅黑" pitchFamily="34" charset="-122"/>
              <a:ea typeface="微软雅黑" pitchFamily="34" charset="-122"/>
            </a:endParaRPr>
          </a:p>
          <a:p>
            <a:pPr algn="just" defTabSz="1219170" fontAlgn="base">
              <a:lnSpc>
                <a:spcPct val="150000"/>
              </a:lnSpc>
              <a:spcBef>
                <a:spcPct val="0"/>
              </a:spcBef>
              <a:spcAft>
                <a:spcPct val="0"/>
              </a:spcAft>
            </a:pPr>
            <a:r>
              <a:rPr lang="zh-CN" altLang="en-US" sz="1400" dirty="0">
                <a:solidFill>
                  <a:schemeClr val="accent2">
                    <a:lumMod val="50000"/>
                  </a:schemeClr>
                </a:solidFill>
                <a:latin typeface="微软雅黑" pitchFamily="34" charset="-122"/>
                <a:ea typeface="微软雅黑" pitchFamily="34" charset="-122"/>
              </a:rPr>
              <a:t>大齿轮转一圈时</a:t>
            </a:r>
            <a:r>
              <a:rPr lang="en-US" altLang="zh-CN" sz="1400" dirty="0">
                <a:solidFill>
                  <a:schemeClr val="accent2">
                    <a:lumMod val="50000"/>
                  </a:schemeClr>
                </a:solidFill>
                <a:latin typeface="微软雅黑" pitchFamily="34" charset="-122"/>
                <a:ea typeface="微软雅黑" pitchFamily="34" charset="-122"/>
              </a:rPr>
              <a:t>,</a:t>
            </a:r>
            <a:r>
              <a:rPr lang="zh-CN" altLang="en-US" sz="1400" dirty="0">
                <a:solidFill>
                  <a:schemeClr val="accent2">
                    <a:lumMod val="50000"/>
                  </a:schemeClr>
                </a:solidFill>
                <a:latin typeface="微软雅黑" pitchFamily="34" charset="-122"/>
                <a:ea typeface="微软雅黑" pitchFamily="34" charset="-122"/>
              </a:rPr>
              <a:t>小齿轮要转许多圈</a:t>
            </a:r>
            <a:r>
              <a:rPr lang="en-US" altLang="zh-CN" sz="1400" dirty="0">
                <a:solidFill>
                  <a:schemeClr val="accent2">
                    <a:lumMod val="50000"/>
                  </a:schemeClr>
                </a:solidFill>
                <a:latin typeface="微软雅黑" pitchFamily="34" charset="-122"/>
                <a:ea typeface="微软雅黑" pitchFamily="34" charset="-122"/>
              </a:rPr>
              <a:t>;</a:t>
            </a:r>
            <a:r>
              <a:rPr lang="zh-CN" altLang="en-US" sz="1400" dirty="0">
                <a:solidFill>
                  <a:schemeClr val="accent2">
                    <a:lumMod val="50000"/>
                  </a:schemeClr>
                </a:solidFill>
                <a:latin typeface="微软雅黑" pitchFamily="34" charset="-122"/>
                <a:ea typeface="微软雅黑" pitchFamily="34" charset="-122"/>
              </a:rPr>
              <a:t>时针走一圈</a:t>
            </a:r>
            <a:r>
              <a:rPr lang="en-US" altLang="zh-CN" sz="1400" dirty="0">
                <a:solidFill>
                  <a:schemeClr val="accent2">
                    <a:lumMod val="50000"/>
                  </a:schemeClr>
                </a:solidFill>
                <a:latin typeface="微软雅黑" pitchFamily="34" charset="-122"/>
                <a:ea typeface="微软雅黑" pitchFamily="34" charset="-122"/>
              </a:rPr>
              <a:t>,</a:t>
            </a:r>
            <a:r>
              <a:rPr lang="zh-CN" altLang="en-US" sz="1400" dirty="0">
                <a:solidFill>
                  <a:schemeClr val="accent2">
                    <a:lumMod val="50000"/>
                  </a:schemeClr>
                </a:solidFill>
                <a:latin typeface="微软雅黑" pitchFamily="34" charset="-122"/>
                <a:ea typeface="微软雅黑" pitchFamily="34" charset="-122"/>
              </a:rPr>
              <a:t>分针要走六十圈</a:t>
            </a:r>
            <a:r>
              <a:rPr lang="en-US" altLang="zh-CN" sz="1400" dirty="0">
                <a:solidFill>
                  <a:schemeClr val="accent2">
                    <a:lumMod val="50000"/>
                  </a:schemeClr>
                </a:solidFill>
                <a:latin typeface="微软雅黑" pitchFamily="34" charset="-122"/>
                <a:ea typeface="微软雅黑" pitchFamily="34" charset="-122"/>
              </a:rPr>
              <a:t>;</a:t>
            </a:r>
            <a:r>
              <a:rPr lang="zh-CN" altLang="en-US" sz="1400" dirty="0">
                <a:solidFill>
                  <a:schemeClr val="accent2">
                    <a:lumMod val="50000"/>
                  </a:schemeClr>
                </a:solidFill>
                <a:latin typeface="微软雅黑" pitchFamily="34" charset="-122"/>
                <a:ea typeface="微软雅黑" pitchFamily="34" charset="-122"/>
              </a:rPr>
              <a:t>分针走一圈</a:t>
            </a:r>
            <a:r>
              <a:rPr lang="en-US" altLang="zh-CN" sz="1400" dirty="0">
                <a:solidFill>
                  <a:schemeClr val="accent2">
                    <a:lumMod val="50000"/>
                  </a:schemeClr>
                </a:solidFill>
                <a:latin typeface="微软雅黑" pitchFamily="34" charset="-122"/>
                <a:ea typeface="微软雅黑" pitchFamily="34" charset="-122"/>
              </a:rPr>
              <a:t>,</a:t>
            </a:r>
            <a:r>
              <a:rPr lang="zh-CN" altLang="en-US" sz="1400" dirty="0">
                <a:solidFill>
                  <a:schemeClr val="accent2">
                    <a:lumMod val="50000"/>
                  </a:schemeClr>
                </a:solidFill>
                <a:latin typeface="微软雅黑" pitchFamily="34" charset="-122"/>
                <a:ea typeface="微软雅黑" pitchFamily="34" charset="-122"/>
              </a:rPr>
              <a:t>秒针要走六十圈</a:t>
            </a:r>
            <a:endParaRPr lang="zh-CN" altLang="zh-CN" sz="1400" dirty="0">
              <a:solidFill>
                <a:schemeClr val="accent2">
                  <a:lumMod val="50000"/>
                </a:schemeClr>
              </a:solidFill>
              <a:latin typeface="微软雅黑" pitchFamily="34" charset="-122"/>
              <a:ea typeface="微软雅黑" pitchFamily="34" charset="-122"/>
            </a:endParaRPr>
          </a:p>
        </p:txBody>
      </p:sp>
      <p:sp>
        <p:nvSpPr>
          <p:cNvPr id="60" name="矩形 1">
            <a:extLst>
              <a:ext uri="{FF2B5EF4-FFF2-40B4-BE49-F238E27FC236}">
                <a16:creationId xmlns:a16="http://schemas.microsoft.com/office/drawing/2014/main" id="{A568A2D8-F723-460F-8CA4-F06BDE279E94}"/>
              </a:ext>
            </a:extLst>
          </p:cNvPr>
          <p:cNvSpPr>
            <a:spLocks noChangeArrowheads="1"/>
          </p:cNvSpPr>
          <p:nvPr/>
        </p:nvSpPr>
        <p:spPr bwMode="auto">
          <a:xfrm>
            <a:off x="6553525" y="2960720"/>
            <a:ext cx="2410962" cy="174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4" tIns="60957" rIns="121914" bIns="60957">
            <a:spAutoFit/>
          </a:bodyPr>
          <a:lstStyle/>
          <a:p>
            <a:pPr algn="just" defTabSz="1219140">
              <a:lnSpc>
                <a:spcPct val="150000"/>
              </a:lnSpc>
            </a:pPr>
            <a:r>
              <a:rPr lang="zh-CN" altLang="en-US" sz="1600" b="1" kern="0" dirty="0">
                <a:solidFill>
                  <a:schemeClr val="accent2">
                    <a:lumMod val="50000"/>
                  </a:schemeClr>
                </a:solidFill>
                <a:latin typeface="微软雅黑" pitchFamily="34" charset="-122"/>
                <a:ea typeface="微软雅黑" pitchFamily="34" charset="-122"/>
              </a:rPr>
              <a:t>资源效应</a:t>
            </a:r>
            <a:endParaRPr lang="en-US" altLang="zh-CN" sz="1600" b="1" kern="0" dirty="0">
              <a:solidFill>
                <a:schemeClr val="accent2">
                  <a:lumMod val="50000"/>
                </a:schemeClr>
              </a:solidFill>
              <a:latin typeface="微软雅黑" pitchFamily="34" charset="-122"/>
              <a:ea typeface="微软雅黑" pitchFamily="34" charset="-122"/>
            </a:endParaRPr>
          </a:p>
          <a:p>
            <a:pPr algn="just" defTabSz="1219140">
              <a:lnSpc>
                <a:spcPct val="150000"/>
              </a:lnSpc>
            </a:pPr>
            <a:r>
              <a:rPr lang="zh-CN" altLang="en-US" sz="1400" dirty="0">
                <a:solidFill>
                  <a:schemeClr val="accent2">
                    <a:lumMod val="50000"/>
                  </a:schemeClr>
                </a:solidFill>
                <a:latin typeface="微软雅黑" pitchFamily="34" charset="-122"/>
                <a:ea typeface="微软雅黑" pitchFamily="34" charset="-122"/>
              </a:rPr>
              <a:t>优势的形成的过程就是对资源占有以及加以利用的过程</a:t>
            </a:r>
            <a:r>
              <a:rPr lang="en-US" altLang="zh-CN" sz="1400" dirty="0">
                <a:solidFill>
                  <a:schemeClr val="accent2">
                    <a:lumMod val="50000"/>
                  </a:schemeClr>
                </a:solidFill>
                <a:latin typeface="微软雅黑" pitchFamily="34" charset="-122"/>
                <a:ea typeface="微软雅黑" pitchFamily="34" charset="-122"/>
              </a:rPr>
              <a:t>,</a:t>
            </a:r>
            <a:r>
              <a:rPr lang="zh-CN" altLang="en-US" sz="1400" dirty="0">
                <a:solidFill>
                  <a:schemeClr val="accent2">
                    <a:lumMod val="50000"/>
                  </a:schemeClr>
                </a:solidFill>
                <a:latin typeface="微软雅黑" pitchFamily="34" charset="-122"/>
                <a:ea typeface="微软雅黑" pitchFamily="34" charset="-122"/>
              </a:rPr>
              <a:t>占有的资源越多</a:t>
            </a:r>
            <a:r>
              <a:rPr lang="en-US" altLang="zh-CN" sz="1400" dirty="0">
                <a:solidFill>
                  <a:schemeClr val="accent2">
                    <a:lumMod val="50000"/>
                  </a:schemeClr>
                </a:solidFill>
                <a:latin typeface="微软雅黑" pitchFamily="34" charset="-122"/>
                <a:ea typeface="微软雅黑" pitchFamily="34" charset="-122"/>
              </a:rPr>
              <a:t>,</a:t>
            </a:r>
            <a:r>
              <a:rPr lang="zh-CN" altLang="en-US" sz="1400" dirty="0">
                <a:solidFill>
                  <a:schemeClr val="accent2">
                    <a:lumMod val="50000"/>
                  </a:schemeClr>
                </a:solidFill>
                <a:latin typeface="微软雅黑" pitchFamily="34" charset="-122"/>
                <a:ea typeface="微软雅黑" pitchFamily="34" charset="-122"/>
              </a:rPr>
              <a:t>利用的越充分</a:t>
            </a:r>
            <a:r>
              <a:rPr lang="en-US" altLang="zh-CN" sz="1400" dirty="0">
                <a:solidFill>
                  <a:schemeClr val="accent2">
                    <a:lumMod val="50000"/>
                  </a:schemeClr>
                </a:solidFill>
                <a:latin typeface="微软雅黑" pitchFamily="34" charset="-122"/>
                <a:ea typeface="微软雅黑" pitchFamily="34" charset="-122"/>
              </a:rPr>
              <a:t>,</a:t>
            </a:r>
            <a:r>
              <a:rPr lang="zh-CN" altLang="en-US" sz="1400" dirty="0">
                <a:solidFill>
                  <a:schemeClr val="accent2">
                    <a:lumMod val="50000"/>
                  </a:schemeClr>
                </a:solidFill>
                <a:latin typeface="微软雅黑" pitchFamily="34" charset="-122"/>
                <a:ea typeface="微软雅黑" pitchFamily="34" charset="-122"/>
              </a:rPr>
              <a:t>优势就会明显上升</a:t>
            </a:r>
            <a:endParaRPr lang="zh-CN" altLang="zh-CN" sz="1400" dirty="0">
              <a:solidFill>
                <a:schemeClr val="accent2">
                  <a:lumMod val="50000"/>
                </a:schemeClr>
              </a:solidFill>
              <a:latin typeface="微软雅黑" pitchFamily="34" charset="-122"/>
              <a:ea typeface="微软雅黑" pitchFamily="34" charset="-122"/>
            </a:endParaRPr>
          </a:p>
        </p:txBody>
      </p:sp>
      <p:sp>
        <p:nvSpPr>
          <p:cNvPr id="61" name="Freeform 11">
            <a:extLst>
              <a:ext uri="{FF2B5EF4-FFF2-40B4-BE49-F238E27FC236}">
                <a16:creationId xmlns:a16="http://schemas.microsoft.com/office/drawing/2014/main" id="{B82C3E9B-8F7C-4849-8F45-26BB1EC871DC}"/>
              </a:ext>
            </a:extLst>
          </p:cNvPr>
          <p:cNvSpPr>
            <a:spLocks/>
          </p:cNvSpPr>
          <p:nvPr/>
        </p:nvSpPr>
        <p:spPr bwMode="auto">
          <a:xfrm>
            <a:off x="6014738" y="970377"/>
            <a:ext cx="359191" cy="314558"/>
          </a:xfrm>
          <a:custGeom>
            <a:avLst/>
            <a:gdLst>
              <a:gd name="T0" fmla="*/ 150135761 w 478"/>
              <a:gd name="T1" fmla="*/ 22539537 h 420"/>
              <a:gd name="T2" fmla="*/ 148879634 w 478"/>
              <a:gd name="T3" fmla="*/ 13774223 h 420"/>
              <a:gd name="T4" fmla="*/ 143854005 w 478"/>
              <a:gd name="T5" fmla="*/ 6260858 h 420"/>
              <a:gd name="T6" fmla="*/ 136315561 w 478"/>
              <a:gd name="T7" fmla="*/ 1251948 h 420"/>
              <a:gd name="T8" fmla="*/ 127520991 w 478"/>
              <a:gd name="T9" fmla="*/ 0 h 420"/>
              <a:gd name="T10" fmla="*/ 123123986 w 478"/>
              <a:gd name="T11" fmla="*/ 0 h 420"/>
              <a:gd name="T12" fmla="*/ 114957479 w 478"/>
              <a:gd name="T13" fmla="*/ 3756403 h 420"/>
              <a:gd name="T14" fmla="*/ 109303787 w 478"/>
              <a:gd name="T15" fmla="*/ 9391287 h 420"/>
              <a:gd name="T16" fmla="*/ 105534845 w 478"/>
              <a:gd name="T17" fmla="*/ 17530626 h 420"/>
              <a:gd name="T18" fmla="*/ 105534845 w 478"/>
              <a:gd name="T19" fmla="*/ 22539537 h 420"/>
              <a:gd name="T20" fmla="*/ 107419035 w 478"/>
              <a:gd name="T21" fmla="*/ 31304850 h 420"/>
              <a:gd name="T22" fmla="*/ 112444665 w 478"/>
              <a:gd name="T23" fmla="*/ 38818215 h 420"/>
              <a:gd name="T24" fmla="*/ 65330934 w 478"/>
              <a:gd name="T25" fmla="*/ 52591879 h 420"/>
              <a:gd name="T26" fmla="*/ 30152653 w 478"/>
              <a:gd name="T27" fmla="*/ 70749039 h 420"/>
              <a:gd name="T28" fmla="*/ 26383711 w 478"/>
              <a:gd name="T29" fmla="*/ 69496532 h 420"/>
              <a:gd name="T30" fmla="*/ 22614770 w 478"/>
              <a:gd name="T31" fmla="*/ 69496532 h 420"/>
              <a:gd name="T32" fmla="*/ 13820200 w 478"/>
              <a:gd name="T33" fmla="*/ 70749039 h 420"/>
              <a:gd name="T34" fmla="*/ 6909819 w 478"/>
              <a:gd name="T35" fmla="*/ 75757949 h 420"/>
              <a:gd name="T36" fmla="*/ 1884751 w 478"/>
              <a:gd name="T37" fmla="*/ 82644781 h 420"/>
              <a:gd name="T38" fmla="*/ 0 w 478"/>
              <a:gd name="T39" fmla="*/ 91410095 h 420"/>
              <a:gd name="T40" fmla="*/ 628063 w 478"/>
              <a:gd name="T41" fmla="*/ 96419005 h 420"/>
              <a:gd name="T42" fmla="*/ 4397005 w 478"/>
              <a:gd name="T43" fmla="*/ 104558344 h 420"/>
              <a:gd name="T44" fmla="*/ 10050697 w 478"/>
              <a:gd name="T45" fmla="*/ 110193228 h 420"/>
              <a:gd name="T46" fmla="*/ 18217204 w 478"/>
              <a:gd name="T47" fmla="*/ 113949631 h 420"/>
              <a:gd name="T48" fmla="*/ 22614770 w 478"/>
              <a:gd name="T49" fmla="*/ 113949631 h 420"/>
              <a:gd name="T50" fmla="*/ 31409341 w 478"/>
              <a:gd name="T51" fmla="*/ 112697124 h 420"/>
              <a:gd name="T52" fmla="*/ 38947223 w 478"/>
              <a:gd name="T53" fmla="*/ 107688773 h 420"/>
              <a:gd name="T54" fmla="*/ 43344789 w 478"/>
              <a:gd name="T55" fmla="*/ 100175408 h 420"/>
              <a:gd name="T56" fmla="*/ 45228979 w 478"/>
              <a:gd name="T57" fmla="*/ 91410095 h 420"/>
              <a:gd name="T58" fmla="*/ 45228979 w 478"/>
              <a:gd name="T59" fmla="*/ 87027158 h 420"/>
              <a:gd name="T60" fmla="*/ 76638319 w 478"/>
              <a:gd name="T61" fmla="*/ 131480258 h 420"/>
              <a:gd name="T62" fmla="*/ 133802747 w 478"/>
              <a:gd name="T63" fmla="*/ 43826566 h 420"/>
              <a:gd name="T64" fmla="*/ 136944186 w 478"/>
              <a:gd name="T65" fmla="*/ 42574618 h 420"/>
              <a:gd name="T66" fmla="*/ 143225942 w 478"/>
              <a:gd name="T67" fmla="*/ 38818215 h 420"/>
              <a:gd name="T68" fmla="*/ 147622946 w 478"/>
              <a:gd name="T69" fmla="*/ 33183331 h 420"/>
              <a:gd name="T70" fmla="*/ 150135761 w 478"/>
              <a:gd name="T71" fmla="*/ 26295940 h 420"/>
              <a:gd name="T72" fmla="*/ 150135761 w 478"/>
              <a:gd name="T73" fmla="*/ 22539537 h 4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78" h="420">
                <a:moveTo>
                  <a:pt x="478" y="72"/>
                </a:moveTo>
                <a:lnTo>
                  <a:pt x="478" y="72"/>
                </a:lnTo>
                <a:lnTo>
                  <a:pt x="478" y="56"/>
                </a:lnTo>
                <a:lnTo>
                  <a:pt x="474" y="44"/>
                </a:lnTo>
                <a:lnTo>
                  <a:pt x="466" y="30"/>
                </a:lnTo>
                <a:lnTo>
                  <a:pt x="458" y="20"/>
                </a:lnTo>
                <a:lnTo>
                  <a:pt x="448" y="12"/>
                </a:lnTo>
                <a:lnTo>
                  <a:pt x="434" y="4"/>
                </a:lnTo>
                <a:lnTo>
                  <a:pt x="422" y="0"/>
                </a:lnTo>
                <a:lnTo>
                  <a:pt x="406" y="0"/>
                </a:lnTo>
                <a:lnTo>
                  <a:pt x="392" y="0"/>
                </a:lnTo>
                <a:lnTo>
                  <a:pt x="378" y="4"/>
                </a:lnTo>
                <a:lnTo>
                  <a:pt x="366" y="12"/>
                </a:lnTo>
                <a:lnTo>
                  <a:pt x="356" y="20"/>
                </a:lnTo>
                <a:lnTo>
                  <a:pt x="348" y="30"/>
                </a:lnTo>
                <a:lnTo>
                  <a:pt x="340" y="44"/>
                </a:lnTo>
                <a:lnTo>
                  <a:pt x="336" y="56"/>
                </a:lnTo>
                <a:lnTo>
                  <a:pt x="336" y="72"/>
                </a:lnTo>
                <a:lnTo>
                  <a:pt x="336" y="86"/>
                </a:lnTo>
                <a:lnTo>
                  <a:pt x="342" y="100"/>
                </a:lnTo>
                <a:lnTo>
                  <a:pt x="348" y="112"/>
                </a:lnTo>
                <a:lnTo>
                  <a:pt x="358" y="124"/>
                </a:lnTo>
                <a:lnTo>
                  <a:pt x="276" y="318"/>
                </a:lnTo>
                <a:lnTo>
                  <a:pt x="208" y="168"/>
                </a:lnTo>
                <a:lnTo>
                  <a:pt x="148" y="160"/>
                </a:lnTo>
                <a:lnTo>
                  <a:pt x="96" y="226"/>
                </a:lnTo>
                <a:lnTo>
                  <a:pt x="84" y="222"/>
                </a:lnTo>
                <a:lnTo>
                  <a:pt x="72" y="222"/>
                </a:lnTo>
                <a:lnTo>
                  <a:pt x="58" y="222"/>
                </a:lnTo>
                <a:lnTo>
                  <a:pt x="44" y="226"/>
                </a:lnTo>
                <a:lnTo>
                  <a:pt x="32" y="234"/>
                </a:lnTo>
                <a:lnTo>
                  <a:pt x="22" y="242"/>
                </a:lnTo>
                <a:lnTo>
                  <a:pt x="14" y="252"/>
                </a:lnTo>
                <a:lnTo>
                  <a:pt x="6" y="264"/>
                </a:lnTo>
                <a:lnTo>
                  <a:pt x="2" y="278"/>
                </a:lnTo>
                <a:lnTo>
                  <a:pt x="0" y="292"/>
                </a:lnTo>
                <a:lnTo>
                  <a:pt x="2" y="308"/>
                </a:lnTo>
                <a:lnTo>
                  <a:pt x="6" y="320"/>
                </a:lnTo>
                <a:lnTo>
                  <a:pt x="14" y="334"/>
                </a:lnTo>
                <a:lnTo>
                  <a:pt x="22" y="344"/>
                </a:lnTo>
                <a:lnTo>
                  <a:pt x="32" y="352"/>
                </a:lnTo>
                <a:lnTo>
                  <a:pt x="44" y="360"/>
                </a:lnTo>
                <a:lnTo>
                  <a:pt x="58" y="364"/>
                </a:lnTo>
                <a:lnTo>
                  <a:pt x="72" y="364"/>
                </a:lnTo>
                <a:lnTo>
                  <a:pt x="88" y="364"/>
                </a:lnTo>
                <a:lnTo>
                  <a:pt x="100" y="360"/>
                </a:lnTo>
                <a:lnTo>
                  <a:pt x="112" y="352"/>
                </a:lnTo>
                <a:lnTo>
                  <a:pt x="124" y="344"/>
                </a:lnTo>
                <a:lnTo>
                  <a:pt x="132" y="334"/>
                </a:lnTo>
                <a:lnTo>
                  <a:pt x="138" y="320"/>
                </a:lnTo>
                <a:lnTo>
                  <a:pt x="144" y="308"/>
                </a:lnTo>
                <a:lnTo>
                  <a:pt x="144" y="292"/>
                </a:lnTo>
                <a:lnTo>
                  <a:pt x="144" y="278"/>
                </a:lnTo>
                <a:lnTo>
                  <a:pt x="168" y="248"/>
                </a:lnTo>
                <a:lnTo>
                  <a:pt x="244" y="420"/>
                </a:lnTo>
                <a:lnTo>
                  <a:pt x="308" y="418"/>
                </a:lnTo>
                <a:lnTo>
                  <a:pt x="426" y="140"/>
                </a:lnTo>
                <a:lnTo>
                  <a:pt x="436" y="136"/>
                </a:lnTo>
                <a:lnTo>
                  <a:pt x="448" y="130"/>
                </a:lnTo>
                <a:lnTo>
                  <a:pt x="456" y="124"/>
                </a:lnTo>
                <a:lnTo>
                  <a:pt x="464" y="114"/>
                </a:lnTo>
                <a:lnTo>
                  <a:pt x="470" y="106"/>
                </a:lnTo>
                <a:lnTo>
                  <a:pt x="474" y="94"/>
                </a:lnTo>
                <a:lnTo>
                  <a:pt x="478" y="84"/>
                </a:lnTo>
                <a:lnTo>
                  <a:pt x="478" y="72"/>
                </a:lnTo>
                <a:close/>
              </a:path>
            </a:pathLst>
          </a:custGeom>
          <a:solidFill>
            <a:schemeClr val="accent2">
              <a:lumMod val="50000"/>
            </a:schemeClr>
          </a:solidFill>
          <a:ln>
            <a:noFill/>
          </a:ln>
        </p:spPr>
        <p:txBody>
          <a:bodyPr lIns="121914" tIns="60957" rIns="121914" bIns="60957"/>
          <a:lstStyle/>
          <a:p>
            <a:pPr defTabSz="1219140"/>
            <a:endParaRPr lang="zh-CN" altLang="en-US" sz="2400" kern="0">
              <a:solidFill>
                <a:schemeClr val="accent2">
                  <a:lumMod val="50000"/>
                </a:schemeClr>
              </a:solidFill>
            </a:endParaRPr>
          </a:p>
        </p:txBody>
      </p:sp>
      <p:grpSp>
        <p:nvGrpSpPr>
          <p:cNvPr id="62" name="组合 122">
            <a:extLst>
              <a:ext uri="{FF2B5EF4-FFF2-40B4-BE49-F238E27FC236}">
                <a16:creationId xmlns:a16="http://schemas.microsoft.com/office/drawing/2014/main" id="{2A118F5F-FFEA-464E-9097-E0212240C053}"/>
              </a:ext>
            </a:extLst>
          </p:cNvPr>
          <p:cNvGrpSpPr>
            <a:grpSpLocks/>
          </p:cNvGrpSpPr>
          <p:nvPr/>
        </p:nvGrpSpPr>
        <p:grpSpPr bwMode="auto">
          <a:xfrm>
            <a:off x="589794" y="1248853"/>
            <a:ext cx="257171" cy="259297"/>
            <a:chOff x="3889445" y="2973091"/>
            <a:chExt cx="319708" cy="324921"/>
          </a:xfrm>
          <a:solidFill>
            <a:schemeClr val="accent2">
              <a:lumMod val="50000"/>
            </a:schemeClr>
          </a:solidFill>
        </p:grpSpPr>
        <p:sp>
          <p:nvSpPr>
            <p:cNvPr id="63" name="Rectangle 12">
              <a:extLst>
                <a:ext uri="{FF2B5EF4-FFF2-40B4-BE49-F238E27FC236}">
                  <a16:creationId xmlns:a16="http://schemas.microsoft.com/office/drawing/2014/main" id="{A402EE24-38FE-4348-8BF8-0D066FFB25B6}"/>
                </a:ext>
              </a:extLst>
            </p:cNvPr>
            <p:cNvSpPr>
              <a:spLocks noChangeArrowheads="1"/>
            </p:cNvSpPr>
            <p:nvPr/>
          </p:nvSpPr>
          <p:spPr bwMode="auto">
            <a:xfrm>
              <a:off x="3889445" y="3006104"/>
              <a:ext cx="128578"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chemeClr val="accent2">
                    <a:lumMod val="50000"/>
                  </a:schemeClr>
                </a:solidFill>
              </a:endParaRPr>
            </a:p>
          </p:txBody>
        </p:sp>
        <p:sp>
          <p:nvSpPr>
            <p:cNvPr id="64" name="Rectangle 13">
              <a:extLst>
                <a:ext uri="{FF2B5EF4-FFF2-40B4-BE49-F238E27FC236}">
                  <a16:creationId xmlns:a16="http://schemas.microsoft.com/office/drawing/2014/main" id="{424BF10C-E651-488C-A607-D6E2C28A0D27}"/>
                </a:ext>
              </a:extLst>
            </p:cNvPr>
            <p:cNvSpPr>
              <a:spLocks noChangeArrowheads="1"/>
            </p:cNvSpPr>
            <p:nvPr/>
          </p:nvSpPr>
          <p:spPr bwMode="auto">
            <a:xfrm>
              <a:off x="4049299" y="2973091"/>
              <a:ext cx="159854" cy="159854"/>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chemeClr val="accent2">
                    <a:lumMod val="50000"/>
                  </a:schemeClr>
                </a:solidFill>
              </a:endParaRPr>
            </a:p>
          </p:txBody>
        </p:sp>
        <p:sp>
          <p:nvSpPr>
            <p:cNvPr id="65" name="Rectangle 14">
              <a:extLst>
                <a:ext uri="{FF2B5EF4-FFF2-40B4-BE49-F238E27FC236}">
                  <a16:creationId xmlns:a16="http://schemas.microsoft.com/office/drawing/2014/main" id="{21AED711-42EC-4CEC-8FE5-69D27C11E3A8}"/>
                </a:ext>
              </a:extLst>
            </p:cNvPr>
            <p:cNvSpPr>
              <a:spLocks noChangeArrowheads="1"/>
            </p:cNvSpPr>
            <p:nvPr/>
          </p:nvSpPr>
          <p:spPr bwMode="auto">
            <a:xfrm>
              <a:off x="3889445" y="3171171"/>
              <a:ext cx="128578"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chemeClr val="accent2">
                    <a:lumMod val="50000"/>
                  </a:schemeClr>
                </a:solidFill>
              </a:endParaRPr>
            </a:p>
          </p:txBody>
        </p:sp>
        <p:sp>
          <p:nvSpPr>
            <p:cNvPr id="66" name="Rectangle 15">
              <a:extLst>
                <a:ext uri="{FF2B5EF4-FFF2-40B4-BE49-F238E27FC236}">
                  <a16:creationId xmlns:a16="http://schemas.microsoft.com/office/drawing/2014/main" id="{CBFB3042-7149-4D65-ACB8-BA56F58B41C3}"/>
                </a:ext>
              </a:extLst>
            </p:cNvPr>
            <p:cNvSpPr>
              <a:spLocks noChangeArrowheads="1"/>
            </p:cNvSpPr>
            <p:nvPr/>
          </p:nvSpPr>
          <p:spPr bwMode="auto">
            <a:xfrm>
              <a:off x="4049299" y="3171171"/>
              <a:ext cx="126841"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chemeClr val="accent2">
                    <a:lumMod val="50000"/>
                  </a:schemeClr>
                </a:solidFill>
              </a:endParaRPr>
            </a:p>
          </p:txBody>
        </p:sp>
      </p:grpSp>
      <p:grpSp>
        <p:nvGrpSpPr>
          <p:cNvPr id="67" name="组合 13321">
            <a:extLst>
              <a:ext uri="{FF2B5EF4-FFF2-40B4-BE49-F238E27FC236}">
                <a16:creationId xmlns:a16="http://schemas.microsoft.com/office/drawing/2014/main" id="{2C949F62-F837-4401-8113-103D6E7AE723}"/>
              </a:ext>
            </a:extLst>
          </p:cNvPr>
          <p:cNvGrpSpPr>
            <a:grpSpLocks/>
          </p:cNvGrpSpPr>
          <p:nvPr/>
        </p:nvGrpSpPr>
        <p:grpSpPr bwMode="auto">
          <a:xfrm>
            <a:off x="6232590" y="3100296"/>
            <a:ext cx="282679" cy="280553"/>
            <a:chOff x="1057275" y="3008313"/>
            <a:chExt cx="368300" cy="368300"/>
          </a:xfrm>
          <a:solidFill>
            <a:schemeClr val="accent2">
              <a:lumMod val="50000"/>
            </a:schemeClr>
          </a:solidFill>
        </p:grpSpPr>
        <p:sp>
          <p:nvSpPr>
            <p:cNvPr id="68" name="Freeform 11">
              <a:extLst>
                <a:ext uri="{FF2B5EF4-FFF2-40B4-BE49-F238E27FC236}">
                  <a16:creationId xmlns:a16="http://schemas.microsoft.com/office/drawing/2014/main" id="{A1FF6558-6A7D-4B8F-A514-9288E320C5FB}"/>
                </a:ext>
              </a:extLst>
            </p:cNvPr>
            <p:cNvSpPr>
              <a:spLocks/>
            </p:cNvSpPr>
            <p:nvPr/>
          </p:nvSpPr>
          <p:spPr bwMode="auto">
            <a:xfrm>
              <a:off x="1057275" y="3033713"/>
              <a:ext cx="342900" cy="342900"/>
            </a:xfrm>
            <a:custGeom>
              <a:avLst/>
              <a:gdLst>
                <a:gd name="T0" fmla="*/ 252015625 w 216"/>
                <a:gd name="T1" fmla="*/ 0 h 216"/>
                <a:gd name="T2" fmla="*/ 252015625 w 216"/>
                <a:gd name="T3" fmla="*/ 0 h 216"/>
                <a:gd name="T4" fmla="*/ 201612500 w 216"/>
                <a:gd name="T5" fmla="*/ 5040313 h 216"/>
                <a:gd name="T6" fmla="*/ 156249688 w 216"/>
                <a:gd name="T7" fmla="*/ 25201563 h 216"/>
                <a:gd name="T8" fmla="*/ 115927188 w 216"/>
                <a:gd name="T9" fmla="*/ 45362813 h 216"/>
                <a:gd name="T10" fmla="*/ 75604688 w 216"/>
                <a:gd name="T11" fmla="*/ 80645000 h 216"/>
                <a:gd name="T12" fmla="*/ 75604688 w 216"/>
                <a:gd name="T13" fmla="*/ 80645000 h 216"/>
                <a:gd name="T14" fmla="*/ 40322500 w 216"/>
                <a:gd name="T15" fmla="*/ 120967500 h 216"/>
                <a:gd name="T16" fmla="*/ 15120938 w 216"/>
                <a:gd name="T17" fmla="*/ 171370625 h 216"/>
                <a:gd name="T18" fmla="*/ 0 w 216"/>
                <a:gd name="T19" fmla="*/ 221773750 h 216"/>
                <a:gd name="T20" fmla="*/ 0 w 216"/>
                <a:gd name="T21" fmla="*/ 272176875 h 216"/>
                <a:gd name="T22" fmla="*/ 0 w 216"/>
                <a:gd name="T23" fmla="*/ 322580000 h 216"/>
                <a:gd name="T24" fmla="*/ 15120938 w 216"/>
                <a:gd name="T25" fmla="*/ 372983125 h 216"/>
                <a:gd name="T26" fmla="*/ 40322500 w 216"/>
                <a:gd name="T27" fmla="*/ 423386250 h 216"/>
                <a:gd name="T28" fmla="*/ 75604688 w 216"/>
                <a:gd name="T29" fmla="*/ 463708750 h 216"/>
                <a:gd name="T30" fmla="*/ 75604688 w 216"/>
                <a:gd name="T31" fmla="*/ 463708750 h 216"/>
                <a:gd name="T32" fmla="*/ 120967500 w 216"/>
                <a:gd name="T33" fmla="*/ 498990938 h 216"/>
                <a:gd name="T34" fmla="*/ 166330313 w 216"/>
                <a:gd name="T35" fmla="*/ 524192500 h 216"/>
                <a:gd name="T36" fmla="*/ 216733438 w 216"/>
                <a:gd name="T37" fmla="*/ 539313438 h 216"/>
                <a:gd name="T38" fmla="*/ 272176875 w 216"/>
                <a:gd name="T39" fmla="*/ 544353750 h 216"/>
                <a:gd name="T40" fmla="*/ 322580000 w 216"/>
                <a:gd name="T41" fmla="*/ 539313438 h 216"/>
                <a:gd name="T42" fmla="*/ 372983125 w 216"/>
                <a:gd name="T43" fmla="*/ 524192500 h 216"/>
                <a:gd name="T44" fmla="*/ 423386250 w 216"/>
                <a:gd name="T45" fmla="*/ 498990938 h 216"/>
                <a:gd name="T46" fmla="*/ 463708750 w 216"/>
                <a:gd name="T47" fmla="*/ 463708750 h 216"/>
                <a:gd name="T48" fmla="*/ 463708750 w 216"/>
                <a:gd name="T49" fmla="*/ 463708750 h 216"/>
                <a:gd name="T50" fmla="*/ 498990938 w 216"/>
                <a:gd name="T51" fmla="*/ 428426563 h 216"/>
                <a:gd name="T52" fmla="*/ 519152188 w 216"/>
                <a:gd name="T53" fmla="*/ 383063750 h 216"/>
                <a:gd name="T54" fmla="*/ 534273125 w 216"/>
                <a:gd name="T55" fmla="*/ 337700938 h 216"/>
                <a:gd name="T56" fmla="*/ 544353750 w 216"/>
                <a:gd name="T57" fmla="*/ 292338125 h 216"/>
                <a:gd name="T58" fmla="*/ 252015625 w 216"/>
                <a:gd name="T59" fmla="*/ 292338125 h 216"/>
                <a:gd name="T60" fmla="*/ 252015625 w 216"/>
                <a:gd name="T61" fmla="*/ 0 h 2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 h="216">
                  <a:moveTo>
                    <a:pt x="100" y="0"/>
                  </a:moveTo>
                  <a:lnTo>
                    <a:pt x="100" y="0"/>
                  </a:lnTo>
                  <a:lnTo>
                    <a:pt x="80" y="2"/>
                  </a:lnTo>
                  <a:lnTo>
                    <a:pt x="62" y="10"/>
                  </a:lnTo>
                  <a:lnTo>
                    <a:pt x="46" y="18"/>
                  </a:lnTo>
                  <a:lnTo>
                    <a:pt x="30" y="32"/>
                  </a:lnTo>
                  <a:lnTo>
                    <a:pt x="16" y="48"/>
                  </a:lnTo>
                  <a:lnTo>
                    <a:pt x="6" y="68"/>
                  </a:lnTo>
                  <a:lnTo>
                    <a:pt x="0" y="88"/>
                  </a:lnTo>
                  <a:lnTo>
                    <a:pt x="0" y="108"/>
                  </a:lnTo>
                  <a:lnTo>
                    <a:pt x="0" y="128"/>
                  </a:lnTo>
                  <a:lnTo>
                    <a:pt x="6" y="148"/>
                  </a:lnTo>
                  <a:lnTo>
                    <a:pt x="16" y="168"/>
                  </a:lnTo>
                  <a:lnTo>
                    <a:pt x="30" y="184"/>
                  </a:lnTo>
                  <a:lnTo>
                    <a:pt x="48" y="198"/>
                  </a:lnTo>
                  <a:lnTo>
                    <a:pt x="66" y="208"/>
                  </a:lnTo>
                  <a:lnTo>
                    <a:pt x="86" y="214"/>
                  </a:lnTo>
                  <a:lnTo>
                    <a:pt x="108" y="216"/>
                  </a:lnTo>
                  <a:lnTo>
                    <a:pt x="128" y="214"/>
                  </a:lnTo>
                  <a:lnTo>
                    <a:pt x="148" y="208"/>
                  </a:lnTo>
                  <a:lnTo>
                    <a:pt x="168" y="198"/>
                  </a:lnTo>
                  <a:lnTo>
                    <a:pt x="184" y="184"/>
                  </a:lnTo>
                  <a:lnTo>
                    <a:pt x="198" y="170"/>
                  </a:lnTo>
                  <a:lnTo>
                    <a:pt x="206" y="152"/>
                  </a:lnTo>
                  <a:lnTo>
                    <a:pt x="212" y="134"/>
                  </a:lnTo>
                  <a:lnTo>
                    <a:pt x="216" y="116"/>
                  </a:lnTo>
                  <a:lnTo>
                    <a:pt x="100" y="116"/>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chemeClr val="accent2">
                    <a:lumMod val="50000"/>
                  </a:schemeClr>
                </a:solidFill>
              </a:endParaRPr>
            </a:p>
          </p:txBody>
        </p:sp>
        <p:sp>
          <p:nvSpPr>
            <p:cNvPr id="69" name="Freeform 12">
              <a:extLst>
                <a:ext uri="{FF2B5EF4-FFF2-40B4-BE49-F238E27FC236}">
                  <a16:creationId xmlns:a16="http://schemas.microsoft.com/office/drawing/2014/main" id="{B9105CA3-6D9B-497E-9689-E5971DD6DC48}"/>
                </a:ext>
              </a:extLst>
            </p:cNvPr>
            <p:cNvSpPr>
              <a:spLocks/>
            </p:cNvSpPr>
            <p:nvPr/>
          </p:nvSpPr>
          <p:spPr bwMode="auto">
            <a:xfrm>
              <a:off x="1238250" y="3008313"/>
              <a:ext cx="187325" cy="184150"/>
            </a:xfrm>
            <a:custGeom>
              <a:avLst/>
              <a:gdLst>
                <a:gd name="T0" fmla="*/ 216733438 w 118"/>
                <a:gd name="T1" fmla="*/ 80645000 h 116"/>
                <a:gd name="T2" fmla="*/ 216733438 w 118"/>
                <a:gd name="T3" fmla="*/ 80645000 h 116"/>
                <a:gd name="T4" fmla="*/ 196572188 w 118"/>
                <a:gd name="T5" fmla="*/ 60483750 h 116"/>
                <a:gd name="T6" fmla="*/ 171370625 w 118"/>
                <a:gd name="T7" fmla="*/ 40322500 h 116"/>
                <a:gd name="T8" fmla="*/ 141128750 w 118"/>
                <a:gd name="T9" fmla="*/ 25201563 h 116"/>
                <a:gd name="T10" fmla="*/ 115927188 w 118"/>
                <a:gd name="T11" fmla="*/ 15120938 h 116"/>
                <a:gd name="T12" fmla="*/ 90725625 w 118"/>
                <a:gd name="T13" fmla="*/ 5040313 h 116"/>
                <a:gd name="T14" fmla="*/ 60483750 w 118"/>
                <a:gd name="T15" fmla="*/ 0 h 116"/>
                <a:gd name="T16" fmla="*/ 30241875 w 118"/>
                <a:gd name="T17" fmla="*/ 0 h 116"/>
                <a:gd name="T18" fmla="*/ 0 w 118"/>
                <a:gd name="T19" fmla="*/ 0 h 116"/>
                <a:gd name="T20" fmla="*/ 0 w 118"/>
                <a:gd name="T21" fmla="*/ 292338125 h 116"/>
                <a:gd name="T22" fmla="*/ 297378438 w 118"/>
                <a:gd name="T23" fmla="*/ 292338125 h 116"/>
                <a:gd name="T24" fmla="*/ 297378438 w 118"/>
                <a:gd name="T25" fmla="*/ 292338125 h 116"/>
                <a:gd name="T26" fmla="*/ 297378438 w 118"/>
                <a:gd name="T27" fmla="*/ 267136563 h 116"/>
                <a:gd name="T28" fmla="*/ 297378438 w 118"/>
                <a:gd name="T29" fmla="*/ 236894688 h 116"/>
                <a:gd name="T30" fmla="*/ 287297813 w 118"/>
                <a:gd name="T31" fmla="*/ 206652813 h 116"/>
                <a:gd name="T32" fmla="*/ 282257500 w 118"/>
                <a:gd name="T33" fmla="*/ 181451250 h 116"/>
                <a:gd name="T34" fmla="*/ 272176875 w 118"/>
                <a:gd name="T35" fmla="*/ 151209375 h 116"/>
                <a:gd name="T36" fmla="*/ 257055938 w 118"/>
                <a:gd name="T37" fmla="*/ 126007813 h 116"/>
                <a:gd name="T38" fmla="*/ 236894688 w 118"/>
                <a:gd name="T39" fmla="*/ 100806250 h 116"/>
                <a:gd name="T40" fmla="*/ 216733438 w 118"/>
                <a:gd name="T41" fmla="*/ 80645000 h 116"/>
                <a:gd name="T42" fmla="*/ 216733438 w 118"/>
                <a:gd name="T43" fmla="*/ 80645000 h 1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8" h="116">
                  <a:moveTo>
                    <a:pt x="86" y="32"/>
                  </a:moveTo>
                  <a:lnTo>
                    <a:pt x="86" y="32"/>
                  </a:lnTo>
                  <a:lnTo>
                    <a:pt x="78" y="24"/>
                  </a:lnTo>
                  <a:lnTo>
                    <a:pt x="68" y="16"/>
                  </a:lnTo>
                  <a:lnTo>
                    <a:pt x="56" y="10"/>
                  </a:lnTo>
                  <a:lnTo>
                    <a:pt x="46" y="6"/>
                  </a:lnTo>
                  <a:lnTo>
                    <a:pt x="36" y="2"/>
                  </a:lnTo>
                  <a:lnTo>
                    <a:pt x="24" y="0"/>
                  </a:lnTo>
                  <a:lnTo>
                    <a:pt x="12" y="0"/>
                  </a:lnTo>
                  <a:lnTo>
                    <a:pt x="0" y="0"/>
                  </a:lnTo>
                  <a:lnTo>
                    <a:pt x="0" y="116"/>
                  </a:lnTo>
                  <a:lnTo>
                    <a:pt x="118" y="116"/>
                  </a:lnTo>
                  <a:lnTo>
                    <a:pt x="118" y="106"/>
                  </a:lnTo>
                  <a:lnTo>
                    <a:pt x="118" y="94"/>
                  </a:lnTo>
                  <a:lnTo>
                    <a:pt x="114" y="82"/>
                  </a:lnTo>
                  <a:lnTo>
                    <a:pt x="112" y="72"/>
                  </a:lnTo>
                  <a:lnTo>
                    <a:pt x="108" y="60"/>
                  </a:lnTo>
                  <a:lnTo>
                    <a:pt x="102" y="50"/>
                  </a:lnTo>
                  <a:lnTo>
                    <a:pt x="94" y="40"/>
                  </a:lnTo>
                  <a:lnTo>
                    <a:pt x="8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chemeClr val="accent2">
                    <a:lumMod val="50000"/>
                  </a:schemeClr>
                </a:solidFill>
              </a:endParaRPr>
            </a:p>
          </p:txBody>
        </p:sp>
      </p:grpSp>
      <p:grpSp>
        <p:nvGrpSpPr>
          <p:cNvPr id="70" name="组合 13322">
            <a:extLst>
              <a:ext uri="{FF2B5EF4-FFF2-40B4-BE49-F238E27FC236}">
                <a16:creationId xmlns:a16="http://schemas.microsoft.com/office/drawing/2014/main" id="{1E3C5657-474F-4C06-AE99-F23EAA8CCDDC}"/>
              </a:ext>
            </a:extLst>
          </p:cNvPr>
          <p:cNvGrpSpPr>
            <a:grpSpLocks/>
          </p:cNvGrpSpPr>
          <p:nvPr/>
        </p:nvGrpSpPr>
        <p:grpSpPr bwMode="auto">
          <a:xfrm>
            <a:off x="593692" y="2839957"/>
            <a:ext cx="280550" cy="299680"/>
            <a:chOff x="1946500" y="2659080"/>
            <a:chExt cx="249236" cy="264850"/>
          </a:xfrm>
          <a:solidFill>
            <a:schemeClr val="accent2">
              <a:lumMod val="50000"/>
            </a:schemeClr>
          </a:solidFill>
        </p:grpSpPr>
        <p:sp>
          <p:nvSpPr>
            <p:cNvPr id="71" name="Rectangle 13">
              <a:extLst>
                <a:ext uri="{FF2B5EF4-FFF2-40B4-BE49-F238E27FC236}">
                  <a16:creationId xmlns:a16="http://schemas.microsoft.com/office/drawing/2014/main" id="{22CCA6DF-234F-44E7-851D-252D230FD49F}"/>
                </a:ext>
              </a:extLst>
            </p:cNvPr>
            <p:cNvSpPr>
              <a:spLocks noChangeArrowheads="1"/>
            </p:cNvSpPr>
            <p:nvPr/>
          </p:nvSpPr>
          <p:spPr bwMode="auto">
            <a:xfrm>
              <a:off x="1946500" y="2712050"/>
              <a:ext cx="40474" cy="21188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chemeClr val="accent2">
                    <a:lumMod val="50000"/>
                  </a:schemeClr>
                </a:solidFill>
              </a:endParaRPr>
            </a:p>
          </p:txBody>
        </p:sp>
        <p:sp>
          <p:nvSpPr>
            <p:cNvPr id="72" name="Rectangle 14">
              <a:extLst>
                <a:ext uri="{FF2B5EF4-FFF2-40B4-BE49-F238E27FC236}">
                  <a16:creationId xmlns:a16="http://schemas.microsoft.com/office/drawing/2014/main" id="{104AFA6A-7A67-4442-AF8D-B79529D294B0}"/>
                </a:ext>
              </a:extLst>
            </p:cNvPr>
            <p:cNvSpPr>
              <a:spLocks noChangeArrowheads="1"/>
            </p:cNvSpPr>
            <p:nvPr/>
          </p:nvSpPr>
          <p:spPr bwMode="auto">
            <a:xfrm>
              <a:off x="2016797" y="2679947"/>
              <a:ext cx="40474" cy="243983"/>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chemeClr val="accent2">
                    <a:lumMod val="50000"/>
                  </a:schemeClr>
                </a:solidFill>
              </a:endParaRPr>
            </a:p>
          </p:txBody>
        </p:sp>
        <p:sp>
          <p:nvSpPr>
            <p:cNvPr id="73" name="Rectangle 15">
              <a:extLst>
                <a:ext uri="{FF2B5EF4-FFF2-40B4-BE49-F238E27FC236}">
                  <a16:creationId xmlns:a16="http://schemas.microsoft.com/office/drawing/2014/main" id="{6B668512-DD9D-4DF4-8AE0-B6AFB46B5528}"/>
                </a:ext>
              </a:extLst>
            </p:cNvPr>
            <p:cNvSpPr>
              <a:spLocks noChangeArrowheads="1"/>
            </p:cNvSpPr>
            <p:nvPr/>
          </p:nvSpPr>
          <p:spPr bwMode="auto">
            <a:xfrm>
              <a:off x="2084964" y="2659080"/>
              <a:ext cx="42604" cy="2648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chemeClr val="accent2">
                    <a:lumMod val="50000"/>
                  </a:schemeClr>
                </a:solidFill>
              </a:endParaRPr>
            </a:p>
          </p:txBody>
        </p:sp>
        <p:sp>
          <p:nvSpPr>
            <p:cNvPr id="74" name="Rectangle 16">
              <a:extLst>
                <a:ext uri="{FF2B5EF4-FFF2-40B4-BE49-F238E27FC236}">
                  <a16:creationId xmlns:a16="http://schemas.microsoft.com/office/drawing/2014/main" id="{905FBAD3-C9C0-4515-80B1-98DF091FB812}"/>
                </a:ext>
              </a:extLst>
            </p:cNvPr>
            <p:cNvSpPr>
              <a:spLocks noChangeArrowheads="1"/>
            </p:cNvSpPr>
            <p:nvPr/>
          </p:nvSpPr>
          <p:spPr bwMode="auto">
            <a:xfrm>
              <a:off x="2155262" y="2790702"/>
              <a:ext cx="40474" cy="13322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zh-CN" altLang="en-US" sz="2400" kern="0">
                <a:solidFill>
                  <a:schemeClr val="accent2">
                    <a:lumMod val="50000"/>
                  </a:schemeClr>
                </a:solidFill>
              </a:endParaRPr>
            </a:p>
          </p:txBody>
        </p:sp>
      </p:grpSp>
      <p:sp>
        <p:nvSpPr>
          <p:cNvPr id="75" name="任意多边形 41">
            <a:extLst>
              <a:ext uri="{FF2B5EF4-FFF2-40B4-BE49-F238E27FC236}">
                <a16:creationId xmlns:a16="http://schemas.microsoft.com/office/drawing/2014/main" id="{7087FFF5-71D8-4484-84B9-753D094D2353}"/>
              </a:ext>
            </a:extLst>
          </p:cNvPr>
          <p:cNvSpPr/>
          <p:nvPr/>
        </p:nvSpPr>
        <p:spPr>
          <a:xfrm>
            <a:off x="5242472" y="1356806"/>
            <a:ext cx="3196974" cy="1280123"/>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cap="flat" cmpd="sng" algn="ctr">
            <a:solidFill>
              <a:srgbClr val="231815"/>
            </a:solidFill>
            <a:prstDash val="dash"/>
            <a:headEnd type="oval" w="med" len="med"/>
          </a:ln>
          <a:effectLst/>
        </p:spPr>
        <p:txBody>
          <a:bodyPr lIns="121914" tIns="60957" rIns="121914" bIns="60957" anchor="ctr"/>
          <a:lstStyle/>
          <a:p>
            <a:pPr algn="ctr" defTabSz="1219140">
              <a:defRPr/>
            </a:pPr>
            <a:endParaRPr lang="zh-CN" altLang="en-US" sz="2400" kern="0">
              <a:solidFill>
                <a:schemeClr val="accent2">
                  <a:lumMod val="50000"/>
                </a:schemeClr>
              </a:solidFill>
            </a:endParaRPr>
          </a:p>
        </p:txBody>
      </p:sp>
      <p:sp>
        <p:nvSpPr>
          <p:cNvPr id="76" name="任意多边形 42">
            <a:extLst>
              <a:ext uri="{FF2B5EF4-FFF2-40B4-BE49-F238E27FC236}">
                <a16:creationId xmlns:a16="http://schemas.microsoft.com/office/drawing/2014/main" id="{427327B1-9851-4333-8138-ED9A48A99C2F}"/>
              </a:ext>
            </a:extLst>
          </p:cNvPr>
          <p:cNvSpPr/>
          <p:nvPr/>
        </p:nvSpPr>
        <p:spPr>
          <a:xfrm>
            <a:off x="5128947" y="3436096"/>
            <a:ext cx="3329322" cy="503618"/>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cap="flat" cmpd="sng" algn="ctr">
            <a:solidFill>
              <a:srgbClr val="231815"/>
            </a:solidFill>
            <a:prstDash val="dash"/>
            <a:headEnd type="oval" w="med" len="med"/>
          </a:ln>
          <a:effectLst/>
        </p:spPr>
        <p:txBody>
          <a:bodyPr lIns="121914" tIns="60957" rIns="121914" bIns="60957" anchor="ctr"/>
          <a:lstStyle/>
          <a:p>
            <a:pPr algn="ctr" defTabSz="1219140">
              <a:defRPr/>
            </a:pPr>
            <a:endParaRPr lang="zh-CN" altLang="en-US" sz="2400" kern="0">
              <a:solidFill>
                <a:schemeClr val="accent2">
                  <a:lumMod val="50000"/>
                </a:schemeClr>
              </a:solidFill>
            </a:endParaRPr>
          </a:p>
        </p:txBody>
      </p:sp>
      <p:sp>
        <p:nvSpPr>
          <p:cNvPr id="77" name="Oval 54">
            <a:extLst>
              <a:ext uri="{FF2B5EF4-FFF2-40B4-BE49-F238E27FC236}">
                <a16:creationId xmlns:a16="http://schemas.microsoft.com/office/drawing/2014/main" id="{E27828EC-8C0F-4972-BB5A-870A2375F6D6}"/>
              </a:ext>
            </a:extLst>
          </p:cNvPr>
          <p:cNvSpPr>
            <a:spLocks noChangeArrowheads="1"/>
          </p:cNvSpPr>
          <p:nvPr/>
        </p:nvSpPr>
        <p:spPr bwMode="auto">
          <a:xfrm>
            <a:off x="3589617" y="2456664"/>
            <a:ext cx="110520" cy="110520"/>
          </a:xfrm>
          <a:prstGeom prst="ellipse">
            <a:avLst/>
          </a:prstGeom>
          <a:solidFill>
            <a:schemeClr val="bg1"/>
          </a:solidFill>
          <a:ln w="9525" cap="flat" cmpd="sng" algn="ctr">
            <a:noFill/>
            <a:prstDash val="solid"/>
            <a:headEnd/>
            <a:tailEnd/>
          </a:ln>
          <a:effectLst>
            <a:outerShdw blurRad="63500" sx="102000" sy="102000" algn="ctr" rotWithShape="0">
              <a:prstClr val="black">
                <a:alpha val="40000"/>
              </a:prstClr>
            </a:outerShdw>
          </a:effectLst>
        </p:spPr>
        <p:txBody>
          <a:bodyPr lIns="121914" tIns="60957" rIns="121914" bIns="60957"/>
          <a:lstStyle/>
          <a:p>
            <a:pPr defTabSz="1219140">
              <a:defRPr/>
            </a:pPr>
            <a:endParaRPr lang="zh-CN" altLang="en-US" sz="2400" kern="0">
              <a:solidFill>
                <a:schemeClr val="accent2">
                  <a:lumMod val="50000"/>
                </a:schemeClr>
              </a:solidFill>
            </a:endParaRPr>
          </a:p>
        </p:txBody>
      </p:sp>
      <p:sp>
        <p:nvSpPr>
          <p:cNvPr id="78" name="Oval 54">
            <a:extLst>
              <a:ext uri="{FF2B5EF4-FFF2-40B4-BE49-F238E27FC236}">
                <a16:creationId xmlns:a16="http://schemas.microsoft.com/office/drawing/2014/main" id="{E7F770B4-D3E1-44A8-A947-6399CE668E40}"/>
              </a:ext>
            </a:extLst>
          </p:cNvPr>
          <p:cNvSpPr>
            <a:spLocks noChangeArrowheads="1"/>
          </p:cNvSpPr>
          <p:nvPr/>
        </p:nvSpPr>
        <p:spPr bwMode="auto">
          <a:xfrm>
            <a:off x="5196766" y="2605246"/>
            <a:ext cx="110520" cy="110520"/>
          </a:xfrm>
          <a:prstGeom prst="ellipse">
            <a:avLst/>
          </a:prstGeom>
          <a:solidFill>
            <a:schemeClr val="bg1"/>
          </a:solidFill>
          <a:ln w="9525" cap="flat" cmpd="sng" algn="ctr">
            <a:noFill/>
            <a:prstDash val="solid"/>
            <a:headEnd/>
            <a:tailEnd/>
          </a:ln>
          <a:effectLst>
            <a:outerShdw blurRad="63500" sx="102000" sy="102000" algn="ctr" rotWithShape="0">
              <a:prstClr val="black">
                <a:alpha val="40000"/>
              </a:prstClr>
            </a:outerShdw>
          </a:effectLst>
        </p:spPr>
        <p:txBody>
          <a:bodyPr lIns="121914" tIns="60957" rIns="121914" bIns="60957"/>
          <a:lstStyle/>
          <a:p>
            <a:pPr defTabSz="1219140">
              <a:defRPr/>
            </a:pPr>
            <a:endParaRPr lang="zh-CN" altLang="en-US" sz="2400" kern="0">
              <a:solidFill>
                <a:schemeClr val="accent2">
                  <a:lumMod val="50000"/>
                </a:schemeClr>
              </a:solidFill>
            </a:endParaRPr>
          </a:p>
        </p:txBody>
      </p:sp>
      <p:sp>
        <p:nvSpPr>
          <p:cNvPr id="79" name="Oval 54">
            <a:extLst>
              <a:ext uri="{FF2B5EF4-FFF2-40B4-BE49-F238E27FC236}">
                <a16:creationId xmlns:a16="http://schemas.microsoft.com/office/drawing/2014/main" id="{A152658D-DA51-488E-B7F7-7EB299EEA352}"/>
              </a:ext>
            </a:extLst>
          </p:cNvPr>
          <p:cNvSpPr>
            <a:spLocks noChangeArrowheads="1"/>
          </p:cNvSpPr>
          <p:nvPr/>
        </p:nvSpPr>
        <p:spPr bwMode="auto">
          <a:xfrm>
            <a:off x="5033737" y="3884454"/>
            <a:ext cx="110520" cy="110520"/>
          </a:xfrm>
          <a:prstGeom prst="ellipse">
            <a:avLst/>
          </a:prstGeom>
          <a:solidFill>
            <a:schemeClr val="bg1"/>
          </a:solidFill>
          <a:ln w="9525" cap="flat" cmpd="sng" algn="ctr">
            <a:noFill/>
            <a:prstDash val="solid"/>
            <a:headEnd/>
            <a:tailEnd/>
          </a:ln>
          <a:effectLst>
            <a:outerShdw blurRad="63500" sx="102000" sy="102000" algn="ctr" rotWithShape="0">
              <a:prstClr val="black">
                <a:alpha val="40000"/>
              </a:prstClr>
            </a:outerShdw>
          </a:effectLst>
        </p:spPr>
        <p:txBody>
          <a:bodyPr lIns="121914" tIns="60957" rIns="121914" bIns="60957"/>
          <a:lstStyle/>
          <a:p>
            <a:pPr defTabSz="1219140">
              <a:defRPr/>
            </a:pPr>
            <a:endParaRPr lang="zh-CN" altLang="en-US" sz="2400" kern="0">
              <a:solidFill>
                <a:schemeClr val="accent2">
                  <a:lumMod val="50000"/>
                </a:schemeClr>
              </a:solidFill>
            </a:endParaRPr>
          </a:p>
        </p:txBody>
      </p:sp>
      <p:sp>
        <p:nvSpPr>
          <p:cNvPr id="80" name="Oval 54">
            <a:extLst>
              <a:ext uri="{FF2B5EF4-FFF2-40B4-BE49-F238E27FC236}">
                <a16:creationId xmlns:a16="http://schemas.microsoft.com/office/drawing/2014/main" id="{460E5212-A16B-46E9-BBF3-95060BF1FBC9}"/>
              </a:ext>
            </a:extLst>
          </p:cNvPr>
          <p:cNvSpPr>
            <a:spLocks noChangeArrowheads="1"/>
          </p:cNvSpPr>
          <p:nvPr/>
        </p:nvSpPr>
        <p:spPr bwMode="auto">
          <a:xfrm>
            <a:off x="3381360" y="3829382"/>
            <a:ext cx="110520" cy="110520"/>
          </a:xfrm>
          <a:prstGeom prst="ellipse">
            <a:avLst/>
          </a:prstGeom>
          <a:solidFill>
            <a:schemeClr val="bg1"/>
          </a:solidFill>
          <a:ln w="9525" cap="flat" cmpd="sng" algn="ctr">
            <a:noFill/>
            <a:prstDash val="solid"/>
            <a:headEnd/>
            <a:tailEnd/>
          </a:ln>
          <a:effectLst>
            <a:outerShdw blurRad="63500" sx="102000" sy="102000" algn="ctr" rotWithShape="0">
              <a:prstClr val="black">
                <a:alpha val="40000"/>
              </a:prstClr>
            </a:outerShdw>
          </a:effectLst>
        </p:spPr>
        <p:txBody>
          <a:bodyPr lIns="121914" tIns="60957" rIns="121914" bIns="60957"/>
          <a:lstStyle/>
          <a:p>
            <a:pPr defTabSz="1219140">
              <a:defRPr/>
            </a:pPr>
            <a:endParaRPr lang="zh-CN" altLang="en-US" sz="2400" kern="0">
              <a:solidFill>
                <a:schemeClr val="accent2">
                  <a:lumMod val="50000"/>
                </a:schemeClr>
              </a:solidFill>
            </a:endParaRPr>
          </a:p>
        </p:txBody>
      </p:sp>
    </p:spTree>
  </p:cSld>
  <p:clrMapOvr>
    <a:masterClrMapping/>
  </p:clrMapOvr>
  <p:transition>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90</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1763942"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sym typeface="+mn-ea"/>
              </a:rPr>
              <a:t>网络拓扑模型</a:t>
            </a:r>
            <a:endParaRPr lang="en-US" altLang="zh-CN" sz="2100" b="1" dirty="0">
              <a:solidFill>
                <a:prstClr val="black"/>
              </a:solidFill>
              <a:latin typeface="黑体" panose="02010609060101010101" pitchFamily="49" charset="-122"/>
              <a:ea typeface="黑体" panose="02010609060101010101" pitchFamily="49" charset="-122"/>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811EC8DE-7F5A-4A2F-AAF3-CE477B36EDD2}"/>
              </a:ext>
            </a:extLst>
          </p:cNvPr>
          <p:cNvSpPr/>
          <p:nvPr/>
        </p:nvSpPr>
        <p:spPr>
          <a:xfrm>
            <a:off x="1502230" y="1597208"/>
            <a:ext cx="7190719" cy="754694"/>
          </a:xfrm>
          <a:prstGeom prst="rect">
            <a:avLst/>
          </a:prstGeom>
        </p:spPr>
        <p:txBody>
          <a:bodyPr wrap="square">
            <a:spAutoFit/>
          </a:bodyPr>
          <a:lstStyle/>
          <a:p>
            <a:pPr marL="285750" indent="-285750" algn="just">
              <a:lnSpc>
                <a:spcPct val="125000"/>
              </a:lnSpc>
              <a:spcAft>
                <a:spcPts val="0"/>
              </a:spcAft>
              <a:buFont typeface="Wingdings" panose="05000000000000000000" pitchFamily="2" charset="2"/>
              <a:buChar char="Ø"/>
            </a:pPr>
            <a:r>
              <a:rPr lang="zh-CN" altLang="zh-CN" sz="1800" b="1" kern="100" dirty="0">
                <a:latin typeface="Times New Roman" panose="02020603050405020304" pitchFamily="18" charset="0"/>
                <a:cs typeface="Times New Roman" panose="02020603050405020304" pitchFamily="18" charset="0"/>
              </a:rPr>
              <a:t>生长</a:t>
            </a:r>
            <a:r>
              <a:rPr lang="zh-CN" altLang="zh-CN" sz="1800" kern="100" dirty="0">
                <a:latin typeface="Times New Roman" panose="02020603050405020304" pitchFamily="18" charset="0"/>
                <a:cs typeface="Times New Roman" panose="02020603050405020304" pitchFamily="18" charset="0"/>
              </a:rPr>
              <a:t>（</a:t>
            </a:r>
            <a:r>
              <a:rPr lang="en-US" altLang="zh-CN" sz="1800" kern="100" dirty="0">
                <a:latin typeface="Times New Roman" panose="02020603050405020304" pitchFamily="18" charset="0"/>
                <a:cs typeface="Times New Roman" panose="02020603050405020304" pitchFamily="18" charset="0"/>
              </a:rPr>
              <a:t>Growth</a:t>
            </a:r>
            <a:r>
              <a:rPr lang="zh-CN" altLang="zh-CN" sz="1800" kern="100" dirty="0">
                <a:latin typeface="Times New Roman" panose="02020603050405020304" pitchFamily="18" charset="0"/>
                <a:cs typeface="Times New Roman" panose="02020603050405020304" pitchFamily="18" charset="0"/>
              </a:rPr>
              <a:t>），即通过持续向模型中添加新节点扩展网络结构；</a:t>
            </a:r>
            <a:endParaRPr lang="en-US" altLang="zh-CN" sz="1800" kern="100" dirty="0">
              <a:latin typeface="Times New Roman" panose="02020603050405020304" pitchFamily="18" charset="0"/>
              <a:cs typeface="Times New Roman" panose="02020603050405020304" pitchFamily="18" charset="0"/>
            </a:endParaRPr>
          </a:p>
          <a:p>
            <a:pPr marL="285750" indent="-285750" algn="just">
              <a:lnSpc>
                <a:spcPct val="125000"/>
              </a:lnSpc>
              <a:spcAft>
                <a:spcPts val="0"/>
              </a:spcAft>
              <a:buFont typeface="Wingdings" panose="05000000000000000000" pitchFamily="2" charset="2"/>
              <a:buChar char="Ø"/>
            </a:pPr>
            <a:r>
              <a:rPr lang="zh-CN" altLang="zh-CN" sz="1800" b="1" kern="100" dirty="0">
                <a:latin typeface="Times New Roman" panose="02020603050405020304" pitchFamily="18" charset="0"/>
                <a:cs typeface="Times New Roman" panose="02020603050405020304" pitchFamily="18" charset="0"/>
              </a:rPr>
              <a:t>优先连接</a:t>
            </a:r>
            <a:r>
              <a:rPr lang="zh-CN" altLang="zh-CN" sz="1800" kern="100" dirty="0">
                <a:latin typeface="Times New Roman" panose="02020603050405020304" pitchFamily="18" charset="0"/>
                <a:cs typeface="Times New Roman" panose="02020603050405020304" pitchFamily="18" charset="0"/>
              </a:rPr>
              <a:t>，即新节点优先连接那些拥有较多连接的节点。</a:t>
            </a:r>
            <a:endParaRPr lang="zh-CN" altLang="zh-CN" sz="1400" kern="100" dirty="0">
              <a:latin typeface="Calibri" panose="020F0502020204030204" pitchFamily="34" charset="0"/>
              <a:cs typeface="Times New Roman" panose="02020603050405020304" pitchFamily="18" charset="0"/>
            </a:endParaRPr>
          </a:p>
        </p:txBody>
      </p:sp>
      <p:sp>
        <p:nvSpPr>
          <p:cNvPr id="3" name="矩形 2">
            <a:extLst>
              <a:ext uri="{FF2B5EF4-FFF2-40B4-BE49-F238E27FC236}">
                <a16:creationId xmlns:a16="http://schemas.microsoft.com/office/drawing/2014/main" id="{699089E4-D5EF-456B-8DB8-8526BE83BDF6}"/>
              </a:ext>
            </a:extLst>
          </p:cNvPr>
          <p:cNvSpPr/>
          <p:nvPr/>
        </p:nvSpPr>
        <p:spPr>
          <a:xfrm>
            <a:off x="823205" y="997440"/>
            <a:ext cx="7317293" cy="400110"/>
          </a:xfrm>
          <a:prstGeom prst="rect">
            <a:avLst/>
          </a:prstGeom>
        </p:spPr>
        <p:txBody>
          <a:bodyPr wrap="square">
            <a:spAutoFit/>
          </a:bodyPr>
          <a:lstStyle/>
          <a:p>
            <a:pPr marL="285750" indent="-285750">
              <a:buFont typeface="Wingdings" panose="05000000000000000000" pitchFamily="2" charset="2"/>
              <a:buChar char="u"/>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BA</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模型为了使节点的度符合幂律分布而设计了两种生成机制：</a:t>
            </a:r>
            <a:endParaRPr lang="zh-CN" altLang="en-US" sz="20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8553E8E-DE00-4BC8-AF64-5197508AF931}"/>
              </a:ext>
            </a:extLst>
          </p:cNvPr>
          <p:cNvSpPr/>
          <p:nvPr/>
        </p:nvSpPr>
        <p:spPr>
          <a:xfrm>
            <a:off x="804586" y="2615875"/>
            <a:ext cx="7024881" cy="441916"/>
          </a:xfrm>
          <a:prstGeom prst="rect">
            <a:avLst/>
          </a:prstGeom>
        </p:spPr>
        <p:txBody>
          <a:bodyPr wrap="square">
            <a:spAutoFit/>
          </a:bodyPr>
          <a:lstStyle/>
          <a:p>
            <a:pPr marL="285750" indent="-285750" algn="just">
              <a:lnSpc>
                <a:spcPct val="125000"/>
              </a:lnSpc>
              <a:spcAft>
                <a:spcPts val="0"/>
              </a:spcAft>
              <a:buFont typeface="Wingdings" panose="05000000000000000000" pitchFamily="2" charset="2"/>
              <a:buChar char="u"/>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新节点连接到第</a:t>
            </a:r>
            <a:r>
              <a:rPr lang="en-US" altLang="zh-CN" sz="2000" i="1"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个节点（节点</a:t>
            </a:r>
            <a:r>
              <a:rPr lang="en-US" altLang="zh-CN" sz="20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的度为</a:t>
            </a:r>
            <a:r>
              <a:rPr lang="en-US" altLang="zh-CN" sz="2000" kern="100" dirty="0" err="1">
                <a:latin typeface="微软雅黑" panose="020B0503020204020204" pitchFamily="34" charset="-122"/>
                <a:ea typeface="微软雅黑" panose="020B0503020204020204" pitchFamily="34" charset="-122"/>
                <a:cs typeface="Times New Roman" panose="02020603050405020304" pitchFamily="18" charset="0"/>
              </a:rPr>
              <a:t>ki</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）的概率为</a:t>
            </a:r>
          </a:p>
        </p:txBody>
      </p:sp>
      <p:sp>
        <p:nvSpPr>
          <p:cNvPr id="8" name="矩形 7">
            <a:extLst>
              <a:ext uri="{FF2B5EF4-FFF2-40B4-BE49-F238E27FC236}">
                <a16:creationId xmlns:a16="http://schemas.microsoft.com/office/drawing/2014/main" id="{3F667949-80A0-48EB-836D-FE431A378B11}"/>
              </a:ext>
            </a:extLst>
          </p:cNvPr>
          <p:cNvSpPr/>
          <p:nvPr/>
        </p:nvSpPr>
        <p:spPr>
          <a:xfrm>
            <a:off x="170978" y="4815031"/>
            <a:ext cx="7969519" cy="276999"/>
          </a:xfrm>
          <a:prstGeom prst="rect">
            <a:avLst/>
          </a:prstGeom>
        </p:spPr>
        <p:txBody>
          <a:bodyPr wrap="square">
            <a:spAutoFit/>
          </a:bodyPr>
          <a:lstStyle/>
          <a:p>
            <a:r>
              <a:rPr lang="en-US" altLang="zh-CN" sz="1200" kern="100" dirty="0">
                <a:solidFill>
                  <a:schemeClr val="bg1"/>
                </a:solidFill>
                <a:latin typeface="Calibri" panose="020F0502020204030204" pitchFamily="34" charset="0"/>
                <a:cs typeface="Times New Roman" panose="02020603050405020304" pitchFamily="18" charset="0"/>
              </a:rPr>
              <a:t>Zhou, S., &amp; Mondragon, R.J. The Impact of the Rich-Club Phenomenon on Power Law Topologies: The Internet and its Models.</a:t>
            </a:r>
            <a:endParaRPr lang="zh-CN" altLang="en-US" sz="1200" dirty="0">
              <a:solidFill>
                <a:schemeClr val="bg1"/>
              </a:solidFill>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F164E97-1D5F-46C5-9E67-F6FFF63504A4}"/>
                  </a:ext>
                </a:extLst>
              </p:cNvPr>
              <p:cNvSpPr/>
              <p:nvPr/>
            </p:nvSpPr>
            <p:spPr>
              <a:xfrm>
                <a:off x="3179250" y="3281479"/>
                <a:ext cx="2785500" cy="580928"/>
              </a:xfrm>
              <a:prstGeom prst="rect">
                <a:avLst/>
              </a:prstGeom>
            </p:spPr>
            <p:txBody>
              <a:bodyPr wrap="square">
                <a:spAutoFit/>
              </a:bodyPr>
              <a:lstStyle/>
              <a:p>
                <a:pPr algn="ctr">
                  <a:lnSpc>
                    <a:spcPct val="125000"/>
                  </a:lnSpc>
                  <a:spcAft>
                    <a:spcPts val="0"/>
                  </a:spcAft>
                </a:pPr>
                <a:r>
                  <a:rPr lang="en-US" altLang="zh-CN" sz="2400" kern="100" dirty="0">
                    <a:latin typeface="Times New Roman" panose="02020603050405020304" pitchFamily="18" charset="0"/>
                    <a:cs typeface="Times New Roman" panose="02020603050405020304" pitchFamily="18" charset="0"/>
                  </a:rPr>
                  <a:t>Π(</a:t>
                </a:r>
                <a:r>
                  <a:rPr lang="en-US" altLang="zh-CN" sz="2400" i="1" kern="100" dirty="0" err="1">
                    <a:latin typeface="Times New Roman" panose="02020603050405020304" pitchFamily="18" charset="0"/>
                    <a:cs typeface="Times New Roman" panose="02020603050405020304" pitchFamily="18" charset="0"/>
                  </a:rPr>
                  <a:t>i</a:t>
                </a:r>
                <a:r>
                  <a:rPr lang="en-US" altLang="zh-CN" sz="2400" kern="1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400" i="1" kern="100">
                        <a:latin typeface="Cambria Math" panose="02040503050406030204" pitchFamily="18" charset="0"/>
                        <a:cs typeface="Times New Roman" panose="02020603050405020304" pitchFamily="18" charset="0"/>
                      </a:rPr>
                      <m:t> </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𝑘</m:t>
                        </m:r>
                      </m:e>
                      <m:sub>
                        <m:r>
                          <a:rPr lang="en-US" altLang="zh-CN" sz="2400" i="1" kern="100">
                            <a:latin typeface="Cambria Math" panose="02040503050406030204" pitchFamily="18" charset="0"/>
                            <a:cs typeface="Times New Roman" panose="02020603050405020304" pitchFamily="18" charset="0"/>
                          </a:rPr>
                          <m:t>𝑖</m:t>
                        </m:r>
                      </m:sub>
                    </m:sSub>
                  </m:oMath>
                </a14:m>
                <a:r>
                  <a:rPr lang="en-US" altLang="zh-CN" sz="2400" kern="100" dirty="0">
                    <a:latin typeface="Times New Roman" panose="02020603050405020304" pitchFamily="18" charset="0"/>
                    <a:cs typeface="Times New Roman" panose="02020603050405020304" pitchFamily="18" charset="0"/>
                  </a:rPr>
                  <a:t>/</a:t>
                </a:r>
                <a14:m>
                  <m:oMath xmlns:m="http://schemas.openxmlformats.org/officeDocument/2006/math">
                    <m:nary>
                      <m:naryPr>
                        <m:chr m:val="∑"/>
                        <m:limLoc m:val="undOvr"/>
                        <m:supHide m:val="on"/>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kern="100">
                            <a:latin typeface="Cambria Math" panose="02040503050406030204" pitchFamily="18" charset="0"/>
                            <a:cs typeface="Times New Roman" panose="02020603050405020304" pitchFamily="18" charset="0"/>
                          </a:rPr>
                          <m:t>𝑗</m:t>
                        </m:r>
                      </m:sub>
                      <m:sup/>
                      <m:e>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𝑘</m:t>
                            </m:r>
                          </m:e>
                          <m:sub>
                            <m:r>
                              <a:rPr lang="en-US" altLang="zh-CN" sz="2400" i="1" kern="100">
                                <a:latin typeface="Cambria Math" panose="02040503050406030204" pitchFamily="18" charset="0"/>
                                <a:cs typeface="Times New Roman" panose="02020603050405020304" pitchFamily="18" charset="0"/>
                              </a:rPr>
                              <m:t>𝑗</m:t>
                            </m:r>
                          </m:sub>
                        </m:sSub>
                      </m:e>
                    </m:nary>
                  </m:oMath>
                </a14:m>
                <a:endParaRPr lang="zh-CN" altLang="zh-CN" sz="2400" kern="100" dirty="0">
                  <a:latin typeface="Calibri" panose="020F0502020204030204" pitchFamily="34" charset="0"/>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BF164E97-1D5F-46C5-9E67-F6FFF63504A4}"/>
                  </a:ext>
                </a:extLst>
              </p:cNvPr>
              <p:cNvSpPr>
                <a:spLocks noRot="1" noChangeAspect="1" noMove="1" noResize="1" noEditPoints="1" noAdjustHandles="1" noChangeArrowheads="1" noChangeShapeType="1" noTextEdit="1"/>
              </p:cNvSpPr>
              <p:nvPr/>
            </p:nvSpPr>
            <p:spPr>
              <a:xfrm>
                <a:off x="3179250" y="3281479"/>
                <a:ext cx="2785500" cy="580928"/>
              </a:xfrm>
              <a:prstGeom prst="rect">
                <a:avLst/>
              </a:prstGeom>
              <a:blipFill>
                <a:blip r:embed="rId4"/>
                <a:stretch>
                  <a:fillRect t="-89583" r="-5702" b="-1468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2439333"/>
      </p:ext>
    </p:extLst>
  </p:cSld>
  <p:clrMapOvr>
    <a:masterClrMapping/>
  </p:clrMapOvr>
  <p:transition>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91</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02</a:t>
            </a:r>
          </a:p>
        </p:txBody>
      </p:sp>
      <p:sp>
        <p:nvSpPr>
          <p:cNvPr id="13" name="矩形 12"/>
          <p:cNvSpPr/>
          <p:nvPr/>
        </p:nvSpPr>
        <p:spPr>
          <a:xfrm>
            <a:off x="858308" y="275111"/>
            <a:ext cx="1763942" cy="392413"/>
          </a:xfrm>
          <a:prstGeom prst="rect">
            <a:avLst/>
          </a:prstGeom>
        </p:spPr>
        <p:txBody>
          <a:bodyPr wrap="none" lIns="68579" tIns="34289" rIns="68579" bIns="34289">
            <a:spAutoFit/>
          </a:bodyPr>
          <a:lstStyle/>
          <a:p>
            <a:pPr defTabSz="685800">
              <a:defRPr/>
            </a:pPr>
            <a:r>
              <a:rPr lang="zh-CN" altLang="en-US" sz="2100" b="1" dirty="0">
                <a:solidFill>
                  <a:prstClr val="black"/>
                </a:solidFill>
                <a:latin typeface="黑体" panose="02010609060101010101" pitchFamily="49" charset="-122"/>
                <a:ea typeface="黑体" panose="02010609060101010101" pitchFamily="49" charset="-122"/>
                <a:sym typeface="+mn-ea"/>
              </a:rPr>
              <a:t>网络拓扑模型</a:t>
            </a:r>
            <a:endParaRPr lang="en-US" altLang="zh-CN" sz="2100" b="1" dirty="0">
              <a:solidFill>
                <a:prstClr val="black"/>
              </a:solidFill>
              <a:latin typeface="黑体" panose="02010609060101010101" pitchFamily="49" charset="-122"/>
              <a:ea typeface="黑体" panose="02010609060101010101" pitchFamily="49" charset="-122"/>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矩形 2">
            <a:extLst>
              <a:ext uri="{FF2B5EF4-FFF2-40B4-BE49-F238E27FC236}">
                <a16:creationId xmlns:a16="http://schemas.microsoft.com/office/drawing/2014/main" id="{699089E4-D5EF-456B-8DB8-8526BE83BDF6}"/>
              </a:ext>
            </a:extLst>
          </p:cNvPr>
          <p:cNvSpPr/>
          <p:nvPr/>
        </p:nvSpPr>
        <p:spPr>
          <a:xfrm>
            <a:off x="869195" y="1601110"/>
            <a:ext cx="7317293" cy="2346091"/>
          </a:xfrm>
          <a:prstGeom prst="rect">
            <a:avLst/>
          </a:prstGeom>
        </p:spPr>
        <p:txBody>
          <a:bodyPr wrap="square">
            <a:spAutoFit/>
          </a:bodyPr>
          <a:lstStyle/>
          <a:p>
            <a:pPr marL="285750" indent="-285750">
              <a:lnSpc>
                <a:spcPct val="150000"/>
              </a:lnSpc>
              <a:buFont typeface="Wingdings" panose="05000000000000000000" pitchFamily="2" charset="2"/>
              <a:buChar char="u"/>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IG</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模型（</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Interactive Model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）是对</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BA</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模型的修正旨在满足</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Rich-Club</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现象</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u"/>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IG</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模型也包括两种生成方式：节点的添加与连接的添加</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u"/>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IG</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模型中的富足节点与</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BA</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模型中的富足节点相比有两个明显的特征：①连通性更好；②度数更高（连接数更多）</a:t>
            </a:r>
          </a:p>
        </p:txBody>
      </p:sp>
      <p:sp>
        <p:nvSpPr>
          <p:cNvPr id="8" name="矩形 7">
            <a:extLst>
              <a:ext uri="{FF2B5EF4-FFF2-40B4-BE49-F238E27FC236}">
                <a16:creationId xmlns:a16="http://schemas.microsoft.com/office/drawing/2014/main" id="{3F667949-80A0-48EB-836D-FE431A378B11}"/>
              </a:ext>
            </a:extLst>
          </p:cNvPr>
          <p:cNvSpPr/>
          <p:nvPr/>
        </p:nvSpPr>
        <p:spPr>
          <a:xfrm>
            <a:off x="170978" y="4815031"/>
            <a:ext cx="7969519" cy="276999"/>
          </a:xfrm>
          <a:prstGeom prst="rect">
            <a:avLst/>
          </a:prstGeom>
        </p:spPr>
        <p:txBody>
          <a:bodyPr wrap="square">
            <a:spAutoFit/>
          </a:bodyPr>
          <a:lstStyle/>
          <a:p>
            <a:r>
              <a:rPr lang="en-US" altLang="zh-CN" sz="1200" kern="100" dirty="0">
                <a:solidFill>
                  <a:schemeClr val="bg1"/>
                </a:solidFill>
                <a:latin typeface="Calibri" panose="020F0502020204030204" pitchFamily="34" charset="0"/>
                <a:cs typeface="Times New Roman" panose="02020603050405020304" pitchFamily="18" charset="0"/>
              </a:rPr>
              <a:t>Zhou, S., &amp; Mondragon, R.J. The Impact of the Rich-Club Phenomenon on Power Law Topologies: The Internet and its Models.</a:t>
            </a:r>
            <a:endParaRPr lang="zh-CN" altLang="en-US" sz="1200" dirty="0">
              <a:solidFill>
                <a:schemeClr val="bg1"/>
              </a:solidFill>
            </a:endParaRPr>
          </a:p>
        </p:txBody>
      </p:sp>
      <p:sp>
        <p:nvSpPr>
          <p:cNvPr id="6" name="矩形 5">
            <a:extLst>
              <a:ext uri="{FF2B5EF4-FFF2-40B4-BE49-F238E27FC236}">
                <a16:creationId xmlns:a16="http://schemas.microsoft.com/office/drawing/2014/main" id="{86F1FC2E-B4AB-4E85-A09F-ED0A74BCB930}"/>
              </a:ext>
            </a:extLst>
          </p:cNvPr>
          <p:cNvSpPr/>
          <p:nvPr/>
        </p:nvSpPr>
        <p:spPr>
          <a:xfrm>
            <a:off x="818976" y="985312"/>
            <a:ext cx="899605" cy="369332"/>
          </a:xfrm>
          <a:prstGeom prst="rect">
            <a:avLst/>
          </a:prstGeom>
        </p:spPr>
        <p:txBody>
          <a:bodyPr wrap="none">
            <a:spAutoFit/>
          </a:bodyPr>
          <a:lstStyle/>
          <a:p>
            <a:r>
              <a:rPr lang="en-US" altLang="zh-CN" sz="1800" b="1" kern="100" dirty="0">
                <a:latin typeface="微软雅黑" panose="020B0503020204020204" pitchFamily="34" charset="-122"/>
                <a:ea typeface="微软雅黑" panose="020B0503020204020204" pitchFamily="34" charset="-122"/>
                <a:cs typeface="Times New Roman" panose="02020603050405020304" pitchFamily="18" charset="0"/>
              </a:rPr>
              <a:t>IG</a:t>
            </a:r>
            <a:r>
              <a:rPr lang="zh-CN" altLang="zh-CN" sz="1800" b="1" kern="100" dirty="0">
                <a:latin typeface="微软雅黑" panose="020B0503020204020204" pitchFamily="34" charset="-122"/>
                <a:ea typeface="微软雅黑" panose="020B0503020204020204" pitchFamily="34" charset="-122"/>
                <a:cs typeface="Times New Roman" panose="02020603050405020304" pitchFamily="18" charset="0"/>
              </a:rPr>
              <a:t>模型</a:t>
            </a:r>
            <a:endParaRPr lang="zh-CN" altLang="en-US" b="1" dirty="0"/>
          </a:p>
        </p:txBody>
      </p:sp>
    </p:spTree>
    <p:extLst>
      <p:ext uri="{BB962C8B-B14F-4D97-AF65-F5344CB8AC3E}">
        <p14:creationId xmlns:p14="http://schemas.microsoft.com/office/powerpoint/2010/main" val="4195221487"/>
      </p:ext>
    </p:extLst>
  </p:cSld>
  <p:clrMapOvr>
    <a:masterClrMapping/>
  </p:clrMapOvr>
  <p:transition>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92</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13" name="矩形 12"/>
          <p:cNvSpPr/>
          <p:nvPr/>
        </p:nvSpPr>
        <p:spPr>
          <a:xfrm>
            <a:off x="858308" y="275111"/>
            <a:ext cx="3887470" cy="389890"/>
          </a:xfrm>
          <a:prstGeom prst="rect">
            <a:avLst/>
          </a:prstGeom>
        </p:spPr>
        <p:txBody>
          <a:bodyPr wrap="none" lIns="68579" tIns="34289" rIns="68579" bIns="34289">
            <a:spAutoFit/>
          </a:bodyPr>
          <a:lstStyle/>
          <a:p>
            <a:pPr algn="l" defTabSz="685800">
              <a:defRPr/>
            </a:pPr>
            <a:r>
              <a:rPr lang="en-US" altLang="zh-CN" sz="2100" b="1" dirty="0">
                <a:solidFill>
                  <a:prstClr val="black"/>
                </a:solidFill>
                <a:latin typeface="黑体" panose="02010609060101010101" pitchFamily="49" charset="-122"/>
                <a:ea typeface="黑体" panose="02010609060101010101" pitchFamily="49" charset="-122"/>
                <a:sym typeface="+mn-ea"/>
              </a:rPr>
              <a:t>深网：潜在的有价值的信息资源</a:t>
            </a:r>
          </a:p>
        </p:txBody>
      </p:sp>
      <p:sp>
        <p:nvSpPr>
          <p:cNvPr id="9" name="矩形 8"/>
          <p:cNvSpPr/>
          <p:nvPr/>
        </p:nvSpPr>
        <p:spPr>
          <a:xfrm>
            <a:off x="1259632" y="1707654"/>
            <a:ext cx="7579360" cy="1863200"/>
          </a:xfrm>
          <a:prstGeom prst="rect">
            <a:avLst/>
          </a:prstGeom>
        </p:spPr>
        <p:txBody>
          <a:bodyPr wrap="square" lIns="68579" tIns="34289" rIns="68579" bIns="34289">
            <a:spAutoFit/>
          </a:bodyPr>
          <a:lstStyle/>
          <a:p>
            <a:pPr marL="742950" lvl="1" indent="-285750" algn="l" defTabSz="685800">
              <a:lnSpc>
                <a:spcPct val="150000"/>
              </a:lnSpc>
              <a:buClrTx/>
              <a:buSzTx/>
              <a:buFont typeface="Wingdings" panose="05000000000000000000" charset="0"/>
              <a:buChar char="Ø"/>
              <a:defRPr/>
            </a:pPr>
            <a:r>
              <a:rPr sz="2000" dirty="0" err="1"/>
              <a:t>存储在网络数据库里</a:t>
            </a:r>
            <a:endParaRPr sz="2000" dirty="0"/>
          </a:p>
          <a:p>
            <a:pPr marL="742950" lvl="1" indent="-285750" algn="l" defTabSz="685800">
              <a:lnSpc>
                <a:spcPct val="150000"/>
              </a:lnSpc>
              <a:buClrTx/>
              <a:buSzTx/>
              <a:buFont typeface="Wingdings" panose="05000000000000000000" charset="0"/>
              <a:buChar char="Ø"/>
              <a:defRPr/>
            </a:pPr>
            <a:r>
              <a:rPr sz="2000" dirty="0"/>
              <a:t>不能通过超链接访问的资源集合</a:t>
            </a:r>
          </a:p>
          <a:p>
            <a:pPr marL="742950" lvl="1" indent="-285750" algn="l" defTabSz="685800">
              <a:lnSpc>
                <a:spcPct val="150000"/>
              </a:lnSpc>
              <a:buClrTx/>
              <a:buSzTx/>
              <a:buFont typeface="Wingdings" panose="05000000000000000000" charset="0"/>
              <a:buChar char="Ø"/>
              <a:defRPr/>
            </a:pPr>
            <a:r>
              <a:rPr sz="2000" dirty="0"/>
              <a:t>需要通过动态网页技术访问</a:t>
            </a:r>
          </a:p>
          <a:p>
            <a:pPr marL="742950" lvl="1" indent="-285750" algn="l" defTabSz="685800">
              <a:lnSpc>
                <a:spcPct val="150000"/>
              </a:lnSpc>
              <a:buClrTx/>
              <a:buSzTx/>
              <a:buFont typeface="Wingdings" panose="05000000000000000000" charset="0"/>
              <a:buChar char="Ø"/>
              <a:defRPr/>
            </a:pPr>
            <a:r>
              <a:rPr sz="2000" dirty="0" err="1"/>
              <a:t>网站内容也受登录信息保护或者要求付</a:t>
            </a:r>
            <a:r>
              <a:rPr lang="zh-CN" altLang="en-US" sz="2000" dirty="0"/>
              <a:t>费</a:t>
            </a: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76BAF86F-D45C-4C77-A51A-FDD734367A7A}"/>
              </a:ext>
            </a:extLst>
          </p:cNvPr>
          <p:cNvSpPr/>
          <p:nvPr/>
        </p:nvSpPr>
        <p:spPr>
          <a:xfrm>
            <a:off x="823206" y="771632"/>
            <a:ext cx="1758589" cy="662554"/>
          </a:xfrm>
          <a:prstGeom prst="rect">
            <a:avLst/>
          </a:prstGeom>
        </p:spPr>
        <p:txBody>
          <a:bodyPr wrap="square">
            <a:spAutoFit/>
          </a:bodyPr>
          <a:lstStyle/>
          <a:p>
            <a:pPr marL="285750" indent="-285750" defTabSz="685800">
              <a:lnSpc>
                <a:spcPct val="150000"/>
              </a:lnSpc>
              <a:buFont typeface="Wingdings" panose="05000000000000000000" charset="0"/>
              <a:buChar char="l"/>
              <a:defRPr/>
            </a:pPr>
            <a:r>
              <a:rPr lang="zh-CN" altLang="en-US" sz="2800" b="1" dirty="0">
                <a:latin typeface="微软雅黑" panose="020B0503020204020204" pitchFamily="34" charset="-122"/>
                <a:ea typeface="微软雅黑" panose="020B0503020204020204" pitchFamily="34" charset="-122"/>
              </a:rPr>
              <a:t>深网</a:t>
            </a:r>
          </a:p>
        </p:txBody>
      </p:sp>
    </p:spTree>
  </p:cSld>
  <p:clrMapOvr>
    <a:masterClrMapping/>
  </p:clrMapOvr>
  <p:transition>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t>93</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endParaRPr lang="zh-CN" altLang="en-US" sz="1800">
              <a:solidFill>
                <a:prstClr val="white"/>
              </a:solidFill>
              <a:latin typeface="Arial" panose="020B0604020202020204"/>
              <a:ea typeface="微软雅黑" panose="020B0503020204020204" charset="-122"/>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defRPr/>
            </a:pPr>
            <a:r>
              <a:rPr lang="en-US" sz="1800" dirty="0">
                <a:solidFill>
                  <a:prstClr val="black">
                    <a:lumMod val="50000"/>
                    <a:lumOff val="50000"/>
                  </a:prstClr>
                </a:solidFill>
                <a:latin typeface="Impact" panose="020B0806030902050204" pitchFamily="34" charset="0"/>
                <a:ea typeface="微软雅黑" panose="020B0503020204020204" charset="-122"/>
              </a:rPr>
              <a:t>03</a:t>
            </a:r>
          </a:p>
        </p:txBody>
      </p:sp>
      <p:sp>
        <p:nvSpPr>
          <p:cNvPr id="13" name="矩形 12"/>
          <p:cNvSpPr/>
          <p:nvPr/>
        </p:nvSpPr>
        <p:spPr>
          <a:xfrm>
            <a:off x="858308" y="275111"/>
            <a:ext cx="3887470" cy="389890"/>
          </a:xfrm>
          <a:prstGeom prst="rect">
            <a:avLst/>
          </a:prstGeom>
        </p:spPr>
        <p:txBody>
          <a:bodyPr wrap="none" lIns="68579" tIns="34289" rIns="68579" bIns="34289">
            <a:spAutoFit/>
          </a:bodyPr>
          <a:lstStyle/>
          <a:p>
            <a:pPr algn="l" defTabSz="685800">
              <a:defRPr/>
            </a:pPr>
            <a:r>
              <a:rPr lang="en-US" altLang="zh-CN" sz="2100" b="1" dirty="0">
                <a:solidFill>
                  <a:prstClr val="black"/>
                </a:solidFill>
                <a:latin typeface="黑体" panose="02010609060101010101" pitchFamily="49" charset="-122"/>
                <a:ea typeface="黑体" panose="02010609060101010101" pitchFamily="49" charset="-122"/>
                <a:sym typeface="+mn-ea"/>
              </a:rPr>
              <a:t>深网：潜在的有价值的信息资源</a:t>
            </a:r>
          </a:p>
        </p:txBody>
      </p:sp>
      <p:sp>
        <p:nvSpPr>
          <p:cNvPr id="7" name="内容占位符 2"/>
          <p:cNvSpPr txBox="1"/>
          <p:nvPr/>
        </p:nvSpPr>
        <p:spPr>
          <a:xfrm>
            <a:off x="690560" y="1019584"/>
            <a:ext cx="8229600" cy="3394472"/>
          </a:xfrm>
          <a:prstGeom prst="rect">
            <a:avLst/>
          </a:prstGeom>
        </p:spPr>
        <p:txBody>
          <a:bodyPr lIns="68579" tIns="34289" rIns="68579" bIns="34289"/>
          <a:lstStyle/>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80" indent="-68580" defTabSz="685800">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sp>
        <p:nvSpPr>
          <p:cNvPr id="9" name="矩形 8"/>
          <p:cNvSpPr/>
          <p:nvPr/>
        </p:nvSpPr>
        <p:spPr>
          <a:xfrm>
            <a:off x="561340" y="876300"/>
            <a:ext cx="7579360" cy="3441325"/>
          </a:xfrm>
          <a:prstGeom prst="rect">
            <a:avLst/>
          </a:prstGeom>
        </p:spPr>
        <p:txBody>
          <a:bodyPr wrap="square" lIns="68579" tIns="34289" rIns="68579" bIns="34289">
            <a:spAutoFit/>
          </a:bodyPr>
          <a:lstStyle/>
          <a:p>
            <a:pPr marL="285750" indent="-285750" algn="l" defTabSz="685800">
              <a:lnSpc>
                <a:spcPct val="150000"/>
              </a:lnSpc>
              <a:buClrTx/>
              <a:buSzTx/>
              <a:buFont typeface="Wingdings" panose="05000000000000000000" charset="0"/>
              <a:buChar char="l"/>
              <a:defRPr/>
            </a:pPr>
            <a:r>
              <a:rPr sz="2000" b="1" dirty="0"/>
              <a:t>深网与表层网页信息搜索</a:t>
            </a:r>
          </a:p>
          <a:p>
            <a:pPr marL="742950" lvl="1" indent="-285750" algn="l" defTabSz="685800">
              <a:lnSpc>
                <a:spcPct val="150000"/>
              </a:lnSpc>
              <a:buClrTx/>
              <a:buSzTx/>
              <a:buFont typeface="Wingdings" panose="05000000000000000000" charset="0"/>
              <a:buChar char="Ø"/>
              <a:defRPr/>
            </a:pPr>
            <a:r>
              <a:rPr sz="1800" dirty="0"/>
              <a:t>搜索结果不同</a:t>
            </a:r>
          </a:p>
          <a:p>
            <a:pPr marL="742950" lvl="1" indent="-285750" algn="l" defTabSz="685800">
              <a:lnSpc>
                <a:spcPct val="150000"/>
              </a:lnSpc>
              <a:buClrTx/>
              <a:buSzTx/>
              <a:buFont typeface="Wingdings" panose="05000000000000000000" charset="0"/>
              <a:buChar char="Ø"/>
              <a:defRPr/>
            </a:pPr>
            <a:r>
              <a:rPr sz="1800" dirty="0"/>
              <a:t>搜索引擎的查询接口不同</a:t>
            </a:r>
          </a:p>
          <a:p>
            <a:pPr marL="742950" lvl="1" indent="-285750" algn="l" defTabSz="685800">
              <a:lnSpc>
                <a:spcPct val="150000"/>
              </a:lnSpc>
              <a:buClrTx/>
              <a:buSzTx/>
              <a:buFont typeface="Wingdings" panose="05000000000000000000" charset="0"/>
              <a:buChar char="Ø"/>
              <a:defRPr/>
            </a:pPr>
            <a:r>
              <a:rPr sz="1800" dirty="0"/>
              <a:t>查询结果排序方式不同</a:t>
            </a:r>
          </a:p>
          <a:p>
            <a:pPr marL="285750" lvl="0" indent="-285750" algn="l" defTabSz="685800">
              <a:lnSpc>
                <a:spcPct val="150000"/>
              </a:lnSpc>
              <a:buClrTx/>
              <a:buSzTx/>
              <a:buFont typeface="Wingdings" panose="05000000000000000000" charset="0"/>
              <a:buChar char="l"/>
              <a:defRPr/>
            </a:pPr>
            <a:r>
              <a:rPr sz="2000" b="1" dirty="0"/>
              <a:t>深网具有潜有价值</a:t>
            </a:r>
          </a:p>
          <a:p>
            <a:pPr marL="742950" lvl="1" indent="-285750" algn="l" defTabSz="685800">
              <a:lnSpc>
                <a:spcPct val="150000"/>
              </a:lnSpc>
              <a:buClrTx/>
              <a:buSzTx/>
              <a:buFont typeface="Wingdings" panose="05000000000000000000" charset="0"/>
              <a:buChar char="Ø"/>
              <a:defRPr/>
            </a:pPr>
            <a:r>
              <a:rPr sz="1800" dirty="0"/>
              <a:t>资源容量是表层网页的500倍</a:t>
            </a:r>
          </a:p>
          <a:p>
            <a:pPr marL="742950" lvl="1" indent="-285750" algn="l" defTabSz="685800">
              <a:lnSpc>
                <a:spcPct val="150000"/>
              </a:lnSpc>
              <a:buClrTx/>
              <a:buSzTx/>
              <a:buFont typeface="Wingdings" panose="05000000000000000000" charset="0"/>
              <a:buChar char="Ø"/>
              <a:defRPr/>
            </a:pPr>
            <a:r>
              <a:rPr sz="1800" dirty="0"/>
              <a:t>深网站点包含7500TB的信息，而表层网页只有19TB</a:t>
            </a:r>
          </a:p>
          <a:p>
            <a:pPr marL="742950" lvl="1" indent="-285750" algn="l" defTabSz="685800">
              <a:lnSpc>
                <a:spcPct val="150000"/>
              </a:lnSpc>
              <a:buClrTx/>
              <a:buSzTx/>
              <a:buFont typeface="Wingdings" panose="05000000000000000000" charset="0"/>
              <a:buChar char="Ø"/>
              <a:defRPr/>
            </a:pPr>
            <a:r>
              <a:rPr sz="1800" dirty="0" err="1"/>
              <a:t>深网是互联网信息增长的最大来源</a:t>
            </a:r>
            <a:endParaRPr sz="1800" dirty="0"/>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Tree>
  </p:cSld>
  <p:clrMapOvr>
    <a:masterClrMapping/>
  </p:clrMapOvr>
  <p:transition>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11710"/>
            <a:ext cx="7756767" cy="861003"/>
          </a:xfrm>
        </p:spPr>
        <p:txBody>
          <a:bodyPr>
            <a:normAutofit/>
          </a:bodyPr>
          <a:lstStyle/>
          <a:p>
            <a:pPr algn="ctr">
              <a:lnSpc>
                <a:spcPct val="150000"/>
              </a:lnSpc>
            </a:pPr>
            <a:r>
              <a:rPr lang="zh-CN" altLang="en-US" sz="2800" b="1" dirty="0">
                <a:latin typeface="华文中宋" panose="02010600040101010101" pitchFamily="2" charset="-122"/>
                <a:ea typeface="华文中宋" panose="02010600040101010101" pitchFamily="2" charset="-122"/>
              </a:rPr>
              <a:t>谢谢！</a:t>
            </a:r>
          </a:p>
        </p:txBody>
      </p:sp>
      <p:pic>
        <p:nvPicPr>
          <p:cNvPr id="3" name="图片 9"/>
          <p:cNvPicPr>
            <a:picLocks noChangeAspect="1"/>
          </p:cNvPicPr>
          <p:nvPr/>
        </p:nvPicPr>
        <p:blipFill>
          <a:blip r:embed="rId2" cstate="print"/>
          <a:srcRect/>
          <a:stretch>
            <a:fillRect/>
          </a:stretch>
        </p:blipFill>
        <p:spPr bwMode="auto">
          <a:xfrm>
            <a:off x="8140499" y="195486"/>
            <a:ext cx="552450" cy="697706"/>
          </a:xfrm>
          <a:prstGeom prst="rect">
            <a:avLst/>
          </a:prstGeom>
          <a:noFill/>
          <a:ln w="9525">
            <a:noFill/>
            <a:miter lim="800000"/>
            <a:headEnd/>
            <a:tailEnd/>
          </a:ln>
        </p:spPr>
      </p:pic>
    </p:spTree>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回顾">
  <a:themeElements>
    <a:clrScheme name="南大紫">
      <a:dk1>
        <a:sysClr val="windowText" lastClr="000000"/>
      </a:dk1>
      <a:lt1>
        <a:sysClr val="window" lastClr="FFFFFF"/>
      </a:lt1>
      <a:dk2>
        <a:srgbClr val="344068"/>
      </a:dk2>
      <a:lt2>
        <a:srgbClr val="D9E0E6"/>
      </a:lt2>
      <a:accent1>
        <a:srgbClr val="6D69A3"/>
      </a:accent1>
      <a:accent2>
        <a:srgbClr val="7050A0"/>
      </a:accent2>
      <a:accent3>
        <a:srgbClr val="6D69A3"/>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TotalTime>
  <Words>7567</Words>
  <Application>Microsoft Office PowerPoint</Application>
  <PresentationFormat>全屏显示(16:9)</PresentationFormat>
  <Paragraphs>1025</Paragraphs>
  <Slides>94</Slides>
  <Notes>86</Notes>
  <HiddenSlides>0</HiddenSlides>
  <MMClips>0</MMClips>
  <ScaleCrop>false</ScaleCrop>
  <HeadingPairs>
    <vt:vector size="8" baseType="variant">
      <vt:variant>
        <vt:lpstr>已用的字体</vt:lpstr>
      </vt:variant>
      <vt:variant>
        <vt:i4>16</vt:i4>
      </vt:variant>
      <vt:variant>
        <vt:lpstr>主题</vt:lpstr>
      </vt:variant>
      <vt:variant>
        <vt:i4>3</vt:i4>
      </vt:variant>
      <vt:variant>
        <vt:lpstr>嵌入 OLE 服务器</vt:lpstr>
      </vt:variant>
      <vt:variant>
        <vt:i4>2</vt:i4>
      </vt:variant>
      <vt:variant>
        <vt:lpstr>幻灯片标题</vt:lpstr>
      </vt:variant>
      <vt:variant>
        <vt:i4>94</vt:i4>
      </vt:variant>
    </vt:vector>
  </HeadingPairs>
  <TitlesOfParts>
    <vt:vector size="115" baseType="lpstr">
      <vt:lpstr>Gill Sans</vt:lpstr>
      <vt:lpstr>黑体</vt:lpstr>
      <vt:lpstr>华文新魏</vt:lpstr>
      <vt:lpstr>华文中宋</vt:lpstr>
      <vt:lpstr>楷体</vt:lpstr>
      <vt:lpstr>宋体</vt:lpstr>
      <vt:lpstr>微软雅黑</vt:lpstr>
      <vt:lpstr>微软雅黑 Light</vt:lpstr>
      <vt:lpstr>Arial</vt:lpstr>
      <vt:lpstr>Calibri</vt:lpstr>
      <vt:lpstr>Calibri Light</vt:lpstr>
      <vt:lpstr>Cambria</vt:lpstr>
      <vt:lpstr>Cambria Math</vt:lpstr>
      <vt:lpstr>Impact</vt:lpstr>
      <vt:lpstr>Times New Roman</vt:lpstr>
      <vt:lpstr>Wingdings</vt:lpstr>
      <vt:lpstr>Office 主题</vt:lpstr>
      <vt:lpstr>回顾</vt:lpstr>
      <vt:lpstr>1_回顾</vt:lpstr>
      <vt:lpstr>Equation</vt:lpstr>
      <vt:lpstr>Visio.Drawing.11</vt:lpstr>
      <vt:lpstr> 2 信息资源的分布及其规律</vt:lpstr>
      <vt:lpstr>第二章 信息资源的分布</vt:lpstr>
      <vt:lpstr>一、信息分布中的马太效应</vt:lpstr>
      <vt:lpstr>PowerPoint 演示文稿</vt:lpstr>
      <vt:lpstr>PowerPoint 演示文稿</vt:lpstr>
      <vt:lpstr>PowerPoint 演示文稿</vt:lpstr>
      <vt:lpstr>PowerPoint 演示文稿</vt:lpstr>
      <vt:lpstr>PowerPoint 演示文稿</vt:lpstr>
      <vt:lpstr>PowerPoint 演示文稿</vt:lpstr>
      <vt:lpstr>二、信息的增长与老化规律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三、文献资源管理的三大定律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四、帕累托法则 </vt:lpstr>
      <vt:lpstr>PowerPoint 演示文稿</vt:lpstr>
      <vt:lpstr>PowerPoint 演示文稿</vt:lpstr>
      <vt:lpstr>PowerPoint 演示文稿</vt:lpstr>
      <vt:lpstr>PowerPoint 演示文稿</vt:lpstr>
      <vt:lpstr>PowerPoint 演示文稿</vt:lpstr>
      <vt:lpstr>五、长尾理论</vt:lpstr>
      <vt:lpstr>PowerPoint 演示文稿</vt:lpstr>
      <vt:lpstr>PowerPoint 演示文稿</vt:lpstr>
      <vt:lpstr>PowerPoint 演示文稿</vt:lpstr>
      <vt:lpstr>PowerPoint 演示文稿</vt:lpstr>
      <vt:lpstr>PowerPoint 演示文稿</vt:lpstr>
      <vt:lpstr>PowerPoint 演示文稿</vt:lpstr>
      <vt:lpstr>六、互联网的结构及其相关规律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崛起的现代信息社会            ——信息资源管理导论</dc:title>
  <dc:creator>张靖雯</dc:creator>
  <cp:lastModifiedBy>sjj308308@outlook.com</cp:lastModifiedBy>
  <cp:revision>91</cp:revision>
  <dcterms:created xsi:type="dcterms:W3CDTF">2019-04-16T01:25:00Z</dcterms:created>
  <dcterms:modified xsi:type="dcterms:W3CDTF">2021-09-27T12:33:17Z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