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F8D0A-BA5E-429A-BF8D-34373C9F9F9D}" type="datetimeFigureOut">
              <a:rPr lang="zh-CN" altLang="en-US" smtClean="0"/>
              <a:t>2023-05-25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9E7B9-BE53-4F4B-9973-FE3C627EB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5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我们首先简单讲一下里面用了一些什么数据结构，以及它的操作。重点会放在功能的实现上。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741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03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244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22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616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63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034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308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55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12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26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具体为什么要用这些数据结构，会在后面实现的时候讲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5010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896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59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663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51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6897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81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69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如果学习</a:t>
            </a:r>
            <a:r>
              <a:rPr lang="en-US" altLang="zh-CN" dirty="0" err="1"/>
              <a:t>goto</a:t>
            </a:r>
            <a:r>
              <a:rPr lang="zh-CN" altLang="en-US" dirty="0"/>
              <a:t>的时候，你想过仅用简单的赋值和判断来形成控制流语句，那么这里就难不到你。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611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把栈的开头，和函数的调用开头对齐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187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开销转移，这一个思路在该项目的实现里面很常用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481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很多理论，消除左递归之类的，不过</a:t>
            </a:r>
            <a:r>
              <a:rPr lang="en-US" altLang="zh-CN" dirty="0" err="1"/>
              <a:t>pratt</a:t>
            </a:r>
            <a:r>
              <a:rPr lang="zh-CN" altLang="en-US" dirty="0"/>
              <a:t>自顶向下算符分析并没有消除左递归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46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不会讲各种实现的原理，只会讲各种实现的实现。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不会讲实现的具体细节，只会讲顶层视角与主要的部分。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为什么会慢：</a:t>
            </a:r>
            <a:r>
              <a:rPr lang="en-US" altLang="zh-CN" dirty="0"/>
              <a:t>CPU</a:t>
            </a:r>
            <a:r>
              <a:rPr lang="zh-CN" altLang="en-US" dirty="0"/>
              <a:t>有缓存，会将内存临近的区域一起读进去。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简单说一下怎么运转的，实际上就是转成后缀表达式，然后用一个栈来求值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53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为什么要这样，因为模块化，同时你能知道你在干什么。</a:t>
            </a:r>
            <a:endParaRPr lang="en-US" altLang="zh-CN" dirty="0"/>
          </a:p>
          <a:p>
            <a:r>
              <a:rPr lang="zh-CN" altLang="en-US" dirty="0"/>
              <a:t>由于课程的原因，同时时间有限，我不会具体讲</a:t>
            </a:r>
            <a:r>
              <a:rPr lang="en-US" altLang="zh-CN" dirty="0"/>
              <a:t>Scanner</a:t>
            </a:r>
            <a:r>
              <a:rPr lang="zh-CN" altLang="en-US" dirty="0"/>
              <a:t>和</a:t>
            </a:r>
            <a:r>
              <a:rPr lang="en-US" altLang="zh-CN" dirty="0"/>
              <a:t>VM</a:t>
            </a:r>
            <a:r>
              <a:rPr lang="zh-CN" altLang="en-US" dirty="0"/>
              <a:t>到底在干什么，主要是讲</a:t>
            </a:r>
            <a:r>
              <a:rPr lang="en-US" altLang="zh-CN" dirty="0"/>
              <a:t>compile</a:t>
            </a:r>
            <a:r>
              <a:rPr lang="zh-CN" altLang="en-US" dirty="0"/>
              <a:t>是如何转成可执行的中间代码的。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785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括号内内容可以</a:t>
            </a:r>
            <a:r>
              <a:rPr lang="en-US" altLang="zh-CN" dirty="0"/>
              <a:t>0-n</a:t>
            </a:r>
            <a:r>
              <a:rPr lang="zh-CN" altLang="en-US" dirty="0"/>
              <a:t>次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82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742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开始从最低优先级起步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Pratt</a:t>
            </a:r>
            <a:r>
              <a:rPr lang="zh-CN" altLang="en-US" dirty="0"/>
              <a:t>将数字，取负，取否设定为前缀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9E7B9-BE53-4F4B-9973-FE3C627EB8F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552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0150A-F8A8-B597-EBA7-1874E0BCA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4B81DB-926E-898B-DAC6-2EAB92BBC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032DE-738D-818B-0316-FE6A82AB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489-0F2E-471C-A6A9-D09FFAE2E9E8}" type="datetimeFigureOut">
              <a:rPr lang="zh-CN" altLang="en-US" smtClean="0"/>
              <a:t>2023-05-25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F0417-9180-D67B-36D2-EF98B7ED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5A839-0B47-0279-7544-CA74150D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0D0C-CB9F-4CFA-9327-CFE3D1B03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5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E37C0-80DF-7CBF-7F86-B708A126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A3E502-F103-2C39-634A-438B96629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75425-2FF1-CB0B-7C57-BE5F578D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489-0F2E-471C-A6A9-D09FFAE2E9E8}" type="datetimeFigureOut">
              <a:rPr lang="zh-CN" altLang="en-US" smtClean="0"/>
              <a:t>2023-05-25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AD4EB-85E5-5D4E-97C2-7A82E171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505B6-7C86-AE76-A77F-9E9A866B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0D0C-CB9F-4CFA-9327-CFE3D1B03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38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B8C49A-551E-D5A4-63F9-B81414673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C2A06D-55FB-BB2C-CC8F-8DD9B166D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7212D-E54C-3DB8-4EED-73AA5FD7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489-0F2E-471C-A6A9-D09FFAE2E9E8}" type="datetimeFigureOut">
              <a:rPr lang="zh-CN" altLang="en-US" smtClean="0"/>
              <a:t>2023-05-25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69DFF-1277-4152-20F6-6080A9B0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9D24D-DB5F-8791-8FF6-7991CBBF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0D0C-CB9F-4CFA-9327-CFE3D1B03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44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C4B5C-40F8-8EBA-3749-8C0909F6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E4F84-AB01-6F80-6468-258C8C496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73267-E2EC-E803-158E-2283EA60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489-0F2E-471C-A6A9-D09FFAE2E9E8}" type="datetimeFigureOut">
              <a:rPr lang="zh-CN" altLang="en-US" smtClean="0"/>
              <a:t>2023-05-25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9C7B8-9CBD-C469-2BE1-7F37F24F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48248-96D6-88F8-2557-4E66D349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0D0C-CB9F-4CFA-9327-CFE3D1B03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61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7D32B-9ACF-5E38-2D93-80093F6FE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B96163-CE78-CBF0-8D0E-C75CEF040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7BA66-8CEC-F289-2567-6CDB2774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489-0F2E-471C-A6A9-D09FFAE2E9E8}" type="datetimeFigureOut">
              <a:rPr lang="zh-CN" altLang="en-US" smtClean="0"/>
              <a:t>2023-05-25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830E4-1EE6-40E6-FEC6-FB348566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4F6342-7C1F-911B-925B-5AF832FF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0D0C-CB9F-4CFA-9327-CFE3D1B03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7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7FC92-0314-604D-E089-39689FE7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AED918-50A8-C973-A57A-DA0DA2B01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368C5D-4D52-5529-6685-1A28EAE45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44E38-E986-DDA2-35AB-D0D27ADA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489-0F2E-471C-A6A9-D09FFAE2E9E8}" type="datetimeFigureOut">
              <a:rPr lang="zh-CN" altLang="en-US" smtClean="0"/>
              <a:t>2023-05-25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CA1B34-1309-4B84-345C-C1C7562C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183CDA-1B00-4DDA-3423-5068F600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0D0C-CB9F-4CFA-9327-CFE3D1B03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2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C5430-DC54-C353-38B0-DA72E218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2047B4-17C2-2F5E-FEB2-58DEDABA0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9E451A-1F98-CAB9-FF9D-CEA47B0D0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18554E-B786-B544-9BF0-E59885F6D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6573C7-FF4D-86C5-28D0-EB9218562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B56C31-D6F9-4EAD-99DB-4D56B02F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489-0F2E-471C-A6A9-D09FFAE2E9E8}" type="datetimeFigureOut">
              <a:rPr lang="zh-CN" altLang="en-US" smtClean="0"/>
              <a:t>2023-05-25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2BE4E2-FC35-F5D2-08EB-BAF64B50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950905-1783-3F11-D071-F3BE84E5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0D0C-CB9F-4CFA-9327-CFE3D1B03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55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0442F-D7B1-BAAE-7F9C-54A5A6F9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6FAC3F-52D0-1D07-ABDC-7FA2524B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489-0F2E-471C-A6A9-D09FFAE2E9E8}" type="datetimeFigureOut">
              <a:rPr lang="zh-CN" altLang="en-US" smtClean="0"/>
              <a:t>2023-05-25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2CAD06-E4B1-86F0-71B2-B94B3778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15516C-CF29-3226-378D-80BE9D60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0D0C-CB9F-4CFA-9327-CFE3D1B03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63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513382-6508-1963-1574-3DBAC24D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489-0F2E-471C-A6A9-D09FFAE2E9E8}" type="datetimeFigureOut">
              <a:rPr lang="zh-CN" altLang="en-US" smtClean="0"/>
              <a:t>2023-05-25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CD6263-1364-A843-FF0C-DE42D478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68F411-4DA8-067D-63F8-6FBF24EF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0D0C-CB9F-4CFA-9327-CFE3D1B03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41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42CFC-1785-7D21-C891-57C7DC07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2E328-892D-FB60-FFB3-EDCF43F8B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020EC8-CD43-7190-A318-59E63F86F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216C9-373F-ADF1-670E-3C29EFB1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489-0F2E-471C-A6A9-D09FFAE2E9E8}" type="datetimeFigureOut">
              <a:rPr lang="zh-CN" altLang="en-US" smtClean="0"/>
              <a:t>2023-05-25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DC0430-5C81-1734-E25F-06F6AC3D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F76409-92FD-828D-FF84-B9B21DFE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0D0C-CB9F-4CFA-9327-CFE3D1B03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21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44060-C7EA-D442-CA49-1A619D57E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9C9312-3D85-B4F2-E8A2-981432D0E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8D9C47-2CC2-EDB4-B9CC-19D5CCFE0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7F9EED-5312-801F-56B9-FDA12529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90489-0F2E-471C-A6A9-D09FFAE2E9E8}" type="datetimeFigureOut">
              <a:rPr lang="zh-CN" altLang="en-US" smtClean="0"/>
              <a:t>2023-05-25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0A023D-1F19-0A5F-F574-DE58CA1D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1E5D32-F5CE-18B7-12A0-89D18DCD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0D0C-CB9F-4CFA-9327-CFE3D1B03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61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DD9036-DDF2-5893-FDBC-0C4E3571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72C686-9F49-F7F3-489E-1CAE697B6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3B5AF-97BA-74D1-3EBD-C03B8BA7B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90489-0F2E-471C-A6A9-D09FFAE2E9E8}" type="datetimeFigureOut">
              <a:rPr lang="zh-CN" altLang="en-US" smtClean="0"/>
              <a:t>2023-05-25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3C881-86B1-4D56-C6A4-843670BAD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5BF6F-A82F-8254-4A9E-7FF8F9AA6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20D0C-CB9F-4CFA-9327-CFE3D1B03C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53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B2410-236F-E128-5D27-C246970B8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Simple Interpreter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D0B8F0-BA68-4924-F998-B93FEF751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2023.06.05</a:t>
            </a:r>
          </a:p>
          <a:p>
            <a:r>
              <a:rPr lang="zh-CN" altLang="en-US" dirty="0"/>
              <a:t>胡涂</a:t>
            </a:r>
          </a:p>
        </p:txBody>
      </p:sp>
    </p:spTree>
    <p:extLst>
      <p:ext uri="{BB962C8B-B14F-4D97-AF65-F5344CB8AC3E}">
        <p14:creationId xmlns:p14="http://schemas.microsoft.com/office/powerpoint/2010/main" val="1647084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1809C-EF7A-7E9B-7B2D-8EC75160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有意思的实现</a:t>
            </a:r>
            <a:r>
              <a:rPr lang="en-US" altLang="zh-CN" dirty="0"/>
              <a:t>1——</a:t>
            </a:r>
            <a:r>
              <a:rPr lang="zh-CN" altLang="en-US" dirty="0"/>
              <a:t>字符串驻留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0CDC8-8AB5-A74A-1C82-E8DAA6CC8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字符串驻留：让所有相同的字符串都指向同一个内存地址，比较的时候直接判断指针变量是否相同。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因此，额外维护一个哈希表，在声明变量（就是要插入一个字符串）的时候，在哈希表中直接查找有没有已存在的相同值的字符串，如果存在，直接返回那个字符串的地址。即实现一个哈希集合。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实际上我认为只是将查找比较的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开销转移</a:t>
            </a:r>
            <a:r>
              <a:rPr lang="zh-CN" altLang="en-US" dirty="0"/>
              <a:t>到插入时比较的开销了，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效率没有提高，主要是解决占用。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CAB348-B862-9C0A-8388-A9BC0FC30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022" y="3942872"/>
            <a:ext cx="4771711" cy="223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05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0F799-F884-0299-4293-36982D3B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有意思的实现</a:t>
            </a:r>
            <a:r>
              <a:rPr lang="en-US" altLang="zh-CN" dirty="0"/>
              <a:t>2——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3FBE6-2C67-C358-1DDC-BE1D4C748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OO</a:t>
            </a:r>
            <a:r>
              <a:rPr lang="zh-CN" altLang="en-US" dirty="0"/>
              <a:t>是一个很不错的设计方法，没有它很多东西就会变得复杂。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就比如值对象（</a:t>
            </a:r>
            <a:r>
              <a:rPr lang="en-US" altLang="zh-CN" dirty="0" err="1"/>
              <a:t>bool,num,nil.string,function</a:t>
            </a:r>
            <a:r>
              <a:rPr lang="zh-CN" altLang="en-US" dirty="0"/>
              <a:t>），要放在一个结构体里，操作就要针对每一个不同的类型构造一个函数，这样很不好，增加了代码的复杂度。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如果有了继承，代码复杂度就会降低，会更加易读。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那么如何在</a:t>
            </a:r>
            <a:r>
              <a:rPr lang="en-US" altLang="zh-CN" dirty="0"/>
              <a:t>C</a:t>
            </a:r>
            <a:r>
              <a:rPr lang="zh-CN" altLang="en-US" dirty="0"/>
              <a:t>中使用一点简单的继承？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553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15454-C341-BBDE-EC25-D4E05AD4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有意思的实现</a:t>
            </a:r>
            <a:r>
              <a:rPr lang="en-US" altLang="zh-CN" dirty="0"/>
              <a:t>2——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3F585-2545-5A5A-B4EF-214DA75E6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一个具体实现的小例子：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结构体中的元素在内存空间是连续且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有顺序的。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要使用直接转变指针的类型。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C6D0B3-72C5-B58B-682B-BAFDDC67E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711" y="1690688"/>
            <a:ext cx="3943553" cy="40261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4AADF2-83F9-E71E-DA29-52A097F46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315" y="3964105"/>
            <a:ext cx="3460396" cy="162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77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9BA27-18D5-DBF6-2372-84BB84AB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57191-EBE8-8226-E420-4D75FA8F7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语法是进入编译原理的第一关，实际上，在解释器构建的每一步，都有大量的理论支撑，不仅仅是明晰这样可以（如何实现），而且是为什么这样可以（稳健性）？这是计算机科学中科学的体现。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语法的理论基础是文法和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有限状态机，时间和能力有限，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不过多赘述。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883E8F-0485-CA74-2967-AB12C8098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482" y="3029049"/>
            <a:ext cx="2727608" cy="314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97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9967D-7576-6CD5-8D36-AF7FD5B4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</a:t>
            </a:r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24AB2-E4E6-BDDA-E716-7D797674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在编译原理课程上，会将语句解析成</a:t>
            </a:r>
            <a:r>
              <a:rPr lang="en-US" altLang="zh-CN" dirty="0"/>
              <a:t>AST</a:t>
            </a:r>
            <a:r>
              <a:rPr lang="zh-CN" altLang="en-US" dirty="0"/>
              <a:t>从而进行执行。这样很简单，但是会比较慢，同时空间开销很大。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所以在</a:t>
            </a:r>
            <a:r>
              <a:rPr lang="en-US" altLang="zh-CN" dirty="0"/>
              <a:t>C</a:t>
            </a:r>
            <a:r>
              <a:rPr lang="zh-CN" altLang="en-US" dirty="0"/>
              <a:t>的实现中，将语句解析成字节码（可以看成是</a:t>
            </a:r>
            <a:r>
              <a:rPr lang="en-US" altLang="zh-CN" dirty="0"/>
              <a:t>AST</a:t>
            </a:r>
            <a:r>
              <a:rPr lang="zh-CN" altLang="en-US" dirty="0"/>
              <a:t>的后序遍历序列）进行执行，字节码放于一个动态数组中。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一个小例子：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不难看出，实际上对表达式就是转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化成后缀表达式，写过计算器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这里就不难理解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48E423-B12A-B05E-B663-B1D11D8E6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751" y="3672613"/>
            <a:ext cx="4424312" cy="273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75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2D3FC-67A0-D4BC-DF06-26E1B25B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</a:t>
            </a:r>
            <a:r>
              <a:rPr lang="zh-CN" altLang="en-US" dirty="0"/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5CB1C-526C-B2E9-2DA4-CB41071EF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26" y="1837982"/>
            <a:ext cx="10974859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再看一下实现思路，我们最终要生成字节码并执行，因此面对代码字符串第一件事就是：分词后，认出每一个词到底是什么。（</a:t>
            </a:r>
            <a:r>
              <a:rPr lang="en-US" altLang="zh-CN" dirty="0"/>
              <a:t>Scanner -&gt; Token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再通过</a:t>
            </a:r>
            <a:r>
              <a:rPr lang="en-US" altLang="zh-CN" dirty="0"/>
              <a:t>Compiler</a:t>
            </a:r>
            <a:r>
              <a:rPr lang="zh-CN" altLang="en-US" dirty="0"/>
              <a:t>将认出的词根据规则转为字节码。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最后由</a:t>
            </a:r>
            <a:r>
              <a:rPr lang="en-US" altLang="zh-CN" dirty="0"/>
              <a:t>VM</a:t>
            </a:r>
            <a:r>
              <a:rPr lang="zh-CN" altLang="en-US" dirty="0"/>
              <a:t>模块执行字节码并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输出结果。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9CE741-2969-974F-8FC3-EA0BFABBD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465" y="4210078"/>
            <a:ext cx="5765387" cy="197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5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C36CC-6270-C475-A97C-6377A3F1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44D26-DA16-1FEE-E92A-4638EA45A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直接进入</a:t>
            </a:r>
            <a:r>
              <a:rPr lang="en-US" altLang="zh-CN" dirty="0"/>
              <a:t>Compiler</a:t>
            </a:r>
            <a:r>
              <a:rPr lang="zh-CN" altLang="en-US" dirty="0"/>
              <a:t>模块中的重要部分，用一种简洁的方法转换成后缀表达式，并且有很高的扩展性。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Vaughan Pratt</a:t>
            </a:r>
            <a:r>
              <a:rPr lang="zh-CN" altLang="en-US" dirty="0"/>
              <a:t>的“自顶向下算符优先分析”。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将表达式看作是一个前缀运算符</a:t>
            </a:r>
            <a:r>
              <a:rPr lang="en-US" altLang="zh-CN" dirty="0"/>
              <a:t>+</a:t>
            </a:r>
            <a:r>
              <a:rPr lang="zh-CN" altLang="en-US" dirty="0"/>
              <a:t>（中缀运算符</a:t>
            </a:r>
            <a:r>
              <a:rPr lang="en-US" altLang="zh-CN" dirty="0"/>
              <a:t>+</a:t>
            </a:r>
            <a:r>
              <a:rPr lang="zh-CN" altLang="en-US" dirty="0"/>
              <a:t>表达式）</a:t>
            </a:r>
            <a:r>
              <a:rPr lang="en-US" altLang="zh-CN" dirty="0"/>
              <a:t>*</a:t>
            </a:r>
            <a:r>
              <a:rPr lang="zh-CN" altLang="en-US" dirty="0"/>
              <a:t>的形式递归解析。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根据预先定义的优先级，灵活处理是否执行中缀运算符。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可以很简洁的处理优先级和结合性的问题。</a:t>
            </a:r>
          </a:p>
        </p:txBody>
      </p:sp>
    </p:spTree>
    <p:extLst>
      <p:ext uri="{BB962C8B-B14F-4D97-AF65-F5344CB8AC3E}">
        <p14:creationId xmlns:p14="http://schemas.microsoft.com/office/powerpoint/2010/main" val="3979165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7B152A-31E8-7160-C008-475E61EF9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539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一个小例子：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从最低优先级起步，若中缀运算符大于前一个的优先级，就解析此中缀运算符，并将优先级作为参数带入解析下一个表达式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Pratt</a:t>
            </a:r>
            <a:r>
              <a:rPr lang="zh-CN" altLang="en-US" dirty="0"/>
              <a:t>将值，取负，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取否，左括号设定为前缀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Prefix + infix + exp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6903136" y="2906927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E7B70D-A2D4-C927-3104-9CEF9A3E6F76}"/>
              </a:ext>
            </a:extLst>
          </p:cNvPr>
          <p:cNvCxnSpPr/>
          <p:nvPr/>
        </p:nvCxnSpPr>
        <p:spPr>
          <a:xfrm flipV="1">
            <a:off x="7037174" y="3237470"/>
            <a:ext cx="0" cy="75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378733-5BDB-2B87-4CCD-7064ACC76526}"/>
              </a:ext>
            </a:extLst>
          </p:cNvPr>
          <p:cNvSpPr txBox="1">
            <a:spLocks/>
          </p:cNvSpPr>
          <p:nvPr/>
        </p:nvSpPr>
        <p:spPr>
          <a:xfrm>
            <a:off x="7030995" y="4348870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874DFC8-9473-2140-8511-C328156BC2AD}"/>
              </a:ext>
            </a:extLst>
          </p:cNvPr>
          <p:cNvSpPr txBox="1">
            <a:spLocks/>
          </p:cNvSpPr>
          <p:nvPr/>
        </p:nvSpPr>
        <p:spPr>
          <a:xfrm>
            <a:off x="7030995" y="3462626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前缀</a:t>
            </a:r>
          </a:p>
        </p:txBody>
      </p:sp>
    </p:spTree>
    <p:extLst>
      <p:ext uri="{BB962C8B-B14F-4D97-AF65-F5344CB8AC3E}">
        <p14:creationId xmlns:p14="http://schemas.microsoft.com/office/powerpoint/2010/main" val="107999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6903136" y="2906927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E7B70D-A2D4-C927-3104-9CEF9A3E6F76}"/>
              </a:ext>
            </a:extLst>
          </p:cNvPr>
          <p:cNvCxnSpPr/>
          <p:nvPr/>
        </p:nvCxnSpPr>
        <p:spPr>
          <a:xfrm flipV="1">
            <a:off x="7278130" y="3237470"/>
            <a:ext cx="0" cy="75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378733-5BDB-2B87-4CCD-7064ACC76526}"/>
              </a:ext>
            </a:extLst>
          </p:cNvPr>
          <p:cNvSpPr txBox="1">
            <a:spLocks/>
          </p:cNvSpPr>
          <p:nvPr/>
        </p:nvSpPr>
        <p:spPr>
          <a:xfrm>
            <a:off x="7030995" y="4348870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874DFC8-9473-2140-8511-C328156BC2AD}"/>
              </a:ext>
            </a:extLst>
          </p:cNvPr>
          <p:cNvSpPr txBox="1">
            <a:spLocks/>
          </p:cNvSpPr>
          <p:nvPr/>
        </p:nvSpPr>
        <p:spPr>
          <a:xfrm>
            <a:off x="7278130" y="3491332"/>
            <a:ext cx="2298358" cy="506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中缀，</a:t>
            </a:r>
            <a:r>
              <a:rPr lang="en-US" altLang="zh-CN" sz="1600" dirty="0"/>
              <a:t>* &gt; =</a:t>
            </a:r>
            <a:r>
              <a:rPr lang="zh-CN" altLang="en-US" sz="1600" dirty="0"/>
              <a:t>，递归解析表达式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8A89275-0DC9-80D7-569D-13B1B20FF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705" y="3997410"/>
            <a:ext cx="1854295" cy="736638"/>
          </a:xfrm>
          <a:prstGeom prst="rect">
            <a:avLst/>
          </a:prstGeom>
        </p:spPr>
      </p:pic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FAF9D564-AAB2-FCC9-9AC5-26E3DD0396D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1353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一个小例子：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从最低优先级起步，若中缀运算符大于前一个的优先级，就解析此中缀运算符，并将优先级作为参数带入解析下一个表达式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Pratt</a:t>
            </a:r>
            <a:r>
              <a:rPr lang="zh-CN" altLang="en-US"/>
              <a:t>将值，取负，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取否，左括号设定为前缀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Prefix + infix + exp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471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6903136" y="2906927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E7B70D-A2D4-C927-3104-9CEF9A3E6F76}"/>
              </a:ext>
            </a:extLst>
          </p:cNvPr>
          <p:cNvCxnSpPr/>
          <p:nvPr/>
        </p:nvCxnSpPr>
        <p:spPr>
          <a:xfrm flipV="1">
            <a:off x="7512908" y="3237470"/>
            <a:ext cx="0" cy="75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378733-5BDB-2B87-4CCD-7064ACC76526}"/>
              </a:ext>
            </a:extLst>
          </p:cNvPr>
          <p:cNvSpPr txBox="1">
            <a:spLocks/>
          </p:cNvSpPr>
          <p:nvPr/>
        </p:nvSpPr>
        <p:spPr>
          <a:xfrm>
            <a:off x="7030995" y="4348870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3 2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874DFC8-9473-2140-8511-C328156BC2AD}"/>
              </a:ext>
            </a:extLst>
          </p:cNvPr>
          <p:cNvSpPr txBox="1">
            <a:spLocks/>
          </p:cNvSpPr>
          <p:nvPr/>
        </p:nvSpPr>
        <p:spPr>
          <a:xfrm>
            <a:off x="7512908" y="3491332"/>
            <a:ext cx="2298358" cy="506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前缀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FE12E2-EF2D-7777-8B3A-5A3B20950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730" y="3744371"/>
            <a:ext cx="2343270" cy="1251014"/>
          </a:xfrm>
          <a:prstGeom prst="rect">
            <a:avLst/>
          </a:prstGeom>
        </p:spPr>
      </p:pic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DB13B9AD-2353-79A0-2158-AAC2F3808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539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一个小例子：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从最低优先级起步，若中缀运算符大于前一个的优先级，就解析此中缀运算符，并将优先级作为参数带入解析下一个表达式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Pratt</a:t>
            </a:r>
            <a:r>
              <a:rPr lang="zh-CN" altLang="en-US" dirty="0"/>
              <a:t>将值，取负，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取否，左括号设定为前缀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Prefix + infix + exp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494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630B8-5F6D-766E-BBC3-3677334C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纲要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4B4BD-7761-27F5-2ED5-B6131420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目的与功能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数据结构及其实现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语法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015883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6903136" y="2906927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E7B70D-A2D4-C927-3104-9CEF9A3E6F76}"/>
              </a:ext>
            </a:extLst>
          </p:cNvPr>
          <p:cNvCxnSpPr/>
          <p:nvPr/>
        </p:nvCxnSpPr>
        <p:spPr>
          <a:xfrm flipV="1">
            <a:off x="7747686" y="3237470"/>
            <a:ext cx="0" cy="75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378733-5BDB-2B87-4CCD-7064ACC76526}"/>
              </a:ext>
            </a:extLst>
          </p:cNvPr>
          <p:cNvSpPr txBox="1">
            <a:spLocks/>
          </p:cNvSpPr>
          <p:nvPr/>
        </p:nvSpPr>
        <p:spPr>
          <a:xfrm>
            <a:off x="7030995" y="4348870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3 2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874DFC8-9473-2140-8511-C328156BC2AD}"/>
              </a:ext>
            </a:extLst>
          </p:cNvPr>
          <p:cNvSpPr txBox="1">
            <a:spLocks/>
          </p:cNvSpPr>
          <p:nvPr/>
        </p:nvSpPr>
        <p:spPr>
          <a:xfrm>
            <a:off x="7754809" y="3491332"/>
            <a:ext cx="2298358" cy="506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中缀，但</a:t>
            </a:r>
            <a:r>
              <a:rPr lang="en-US" altLang="zh-CN" sz="1600" dirty="0"/>
              <a:t>+ &lt; *</a:t>
            </a:r>
            <a:r>
              <a:rPr lang="zh-CN" altLang="en-US" sz="1600" dirty="0"/>
              <a:t>，回溯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5805B7-BB8B-DA24-5A97-DC2ABFB3C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730" y="3744371"/>
            <a:ext cx="2343270" cy="1251014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773D319-16D7-B0C5-26A2-0D6D53EA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539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一个小例子：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从最低优先级起步，若中缀运算符大于前一个的优先级，就解析此中缀运算符，并将优先级作为参数带入解析下一个表达式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Pratt</a:t>
            </a:r>
            <a:r>
              <a:rPr lang="zh-CN" altLang="en-US" dirty="0"/>
              <a:t>将值，取负，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取否，左括号设定为前缀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Prefix + infix + exp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896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6903136" y="2906927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E7B70D-A2D4-C927-3104-9CEF9A3E6F76}"/>
              </a:ext>
            </a:extLst>
          </p:cNvPr>
          <p:cNvCxnSpPr/>
          <p:nvPr/>
        </p:nvCxnSpPr>
        <p:spPr>
          <a:xfrm flipV="1">
            <a:off x="7284307" y="3237470"/>
            <a:ext cx="0" cy="75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378733-5BDB-2B87-4CCD-7064ACC76526}"/>
              </a:ext>
            </a:extLst>
          </p:cNvPr>
          <p:cNvSpPr txBox="1">
            <a:spLocks/>
          </p:cNvSpPr>
          <p:nvPr/>
        </p:nvSpPr>
        <p:spPr>
          <a:xfrm>
            <a:off x="7030995" y="4348870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 2 *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874DFC8-9473-2140-8511-C328156BC2AD}"/>
              </a:ext>
            </a:extLst>
          </p:cNvPr>
          <p:cNvSpPr txBox="1">
            <a:spLocks/>
          </p:cNvSpPr>
          <p:nvPr/>
        </p:nvSpPr>
        <p:spPr>
          <a:xfrm>
            <a:off x="7284307" y="3491332"/>
            <a:ext cx="2298358" cy="506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录入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5C8D4C-430C-2B0A-80D9-63F7B84E0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705" y="3997410"/>
            <a:ext cx="1854295" cy="736638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0AAEF76-EB05-67AD-8DE5-9518F6BBF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539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一个小例子：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从最低优先级起步，若中缀运算符大于前一个的优先级，就解析此中缀运算符，并将优先级作为参数带入解析下一个表达式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Pratt</a:t>
            </a:r>
            <a:r>
              <a:rPr lang="zh-CN" altLang="en-US" dirty="0"/>
              <a:t>将值，取负，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取否，左括号设定为前缀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Prefix + infix + exp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036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6903136" y="2906927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E7B70D-A2D4-C927-3104-9CEF9A3E6F76}"/>
              </a:ext>
            </a:extLst>
          </p:cNvPr>
          <p:cNvCxnSpPr/>
          <p:nvPr/>
        </p:nvCxnSpPr>
        <p:spPr>
          <a:xfrm flipV="1">
            <a:off x="7729151" y="3237470"/>
            <a:ext cx="0" cy="75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378733-5BDB-2B87-4CCD-7064ACC76526}"/>
              </a:ext>
            </a:extLst>
          </p:cNvPr>
          <p:cNvSpPr txBox="1">
            <a:spLocks/>
          </p:cNvSpPr>
          <p:nvPr/>
        </p:nvSpPr>
        <p:spPr>
          <a:xfrm>
            <a:off x="7030995" y="4348870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 2 *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874DFC8-9473-2140-8511-C328156BC2AD}"/>
              </a:ext>
            </a:extLst>
          </p:cNvPr>
          <p:cNvSpPr txBox="1">
            <a:spLocks/>
          </p:cNvSpPr>
          <p:nvPr/>
        </p:nvSpPr>
        <p:spPr>
          <a:xfrm>
            <a:off x="7729151" y="3491332"/>
            <a:ext cx="2298358" cy="506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中缀，递归解析表达式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08230AD-F0D7-BB4D-4996-F2DFE3130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950" y="3997410"/>
            <a:ext cx="1930499" cy="1225613"/>
          </a:xfrm>
          <a:prstGeom prst="rect">
            <a:avLst/>
          </a:prstGeo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8434DA3E-6152-1ACD-6BAD-47799AF5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539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一个小例子：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从最低优先级起步，若中缀运算符大于前一个的优先级，就解析此中缀运算符，并将优先级作为参数带入解析下一个表达式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Pratt</a:t>
            </a:r>
            <a:r>
              <a:rPr lang="zh-CN" altLang="en-US" dirty="0"/>
              <a:t>将值，取负，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取否，左括号设定为前缀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Prefix + infix + exp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180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6903136" y="2906927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E7B70D-A2D4-C927-3104-9CEF9A3E6F76}"/>
              </a:ext>
            </a:extLst>
          </p:cNvPr>
          <p:cNvCxnSpPr/>
          <p:nvPr/>
        </p:nvCxnSpPr>
        <p:spPr>
          <a:xfrm flipV="1">
            <a:off x="7957751" y="3237470"/>
            <a:ext cx="0" cy="75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378733-5BDB-2B87-4CCD-7064ACC76526}"/>
              </a:ext>
            </a:extLst>
          </p:cNvPr>
          <p:cNvSpPr txBox="1">
            <a:spLocks/>
          </p:cNvSpPr>
          <p:nvPr/>
        </p:nvSpPr>
        <p:spPr>
          <a:xfrm>
            <a:off x="7030995" y="4348870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 2 * 2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874DFC8-9473-2140-8511-C328156BC2AD}"/>
              </a:ext>
            </a:extLst>
          </p:cNvPr>
          <p:cNvSpPr txBox="1">
            <a:spLocks/>
          </p:cNvSpPr>
          <p:nvPr/>
        </p:nvSpPr>
        <p:spPr>
          <a:xfrm>
            <a:off x="8019535" y="3491332"/>
            <a:ext cx="2298358" cy="506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前缀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08230AD-F0D7-BB4D-4996-F2DFE3130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950" y="3997410"/>
            <a:ext cx="1930499" cy="1225613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1270248-2455-3A14-AAED-7AF69F42F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539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一个小例子：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从最低优先级起步，若中缀运算符大于前一个的优先级，就解析此中缀运算符，并将优先级作为参数带入解析下一个表达式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Pratt</a:t>
            </a:r>
            <a:r>
              <a:rPr lang="zh-CN" altLang="en-US" dirty="0"/>
              <a:t>将值，取负，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取否，左括号设定为前缀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Prefix + infix + exp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206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6903136" y="2906927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E7B70D-A2D4-C927-3104-9CEF9A3E6F76}"/>
              </a:ext>
            </a:extLst>
          </p:cNvPr>
          <p:cNvCxnSpPr/>
          <p:nvPr/>
        </p:nvCxnSpPr>
        <p:spPr>
          <a:xfrm flipV="1">
            <a:off x="8186351" y="3237470"/>
            <a:ext cx="0" cy="75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378733-5BDB-2B87-4CCD-7064ACC76526}"/>
              </a:ext>
            </a:extLst>
          </p:cNvPr>
          <p:cNvSpPr txBox="1">
            <a:spLocks/>
          </p:cNvSpPr>
          <p:nvPr/>
        </p:nvSpPr>
        <p:spPr>
          <a:xfrm>
            <a:off x="7030995" y="4348870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 2 * 2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874DFC8-9473-2140-8511-C328156BC2AD}"/>
              </a:ext>
            </a:extLst>
          </p:cNvPr>
          <p:cNvSpPr txBox="1">
            <a:spLocks/>
          </p:cNvSpPr>
          <p:nvPr/>
        </p:nvSpPr>
        <p:spPr>
          <a:xfrm>
            <a:off x="8186351" y="3491332"/>
            <a:ext cx="2298358" cy="506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中缀，但 </a:t>
            </a:r>
            <a:r>
              <a:rPr lang="en-US" altLang="zh-CN" sz="1600" dirty="0"/>
              <a:t>+ &lt; + plus 1</a:t>
            </a:r>
            <a:endParaRPr lang="zh-CN" altLang="en-US" sz="16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08230AD-F0D7-BB4D-4996-F2DFE3130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950" y="3997410"/>
            <a:ext cx="1930499" cy="1225613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F466760-ABCC-8C22-3277-C58619809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539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一个小例子：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从最低优先级起步，若中缀运算符大于前一个的优先级，就解析此中缀运算符，并将优先级作为参数带入解析下一个表达式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Pratt</a:t>
            </a:r>
            <a:r>
              <a:rPr lang="zh-CN" altLang="en-US" dirty="0"/>
              <a:t>将值，取负，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取否，左括号设定为前缀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Prefix + infix + exp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930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6903136" y="2906927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E7B70D-A2D4-C927-3104-9CEF9A3E6F76}"/>
              </a:ext>
            </a:extLst>
          </p:cNvPr>
          <p:cNvCxnSpPr/>
          <p:nvPr/>
        </p:nvCxnSpPr>
        <p:spPr>
          <a:xfrm flipV="1">
            <a:off x="7729151" y="3237470"/>
            <a:ext cx="0" cy="75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378733-5BDB-2B87-4CCD-7064ACC76526}"/>
              </a:ext>
            </a:extLst>
          </p:cNvPr>
          <p:cNvSpPr txBox="1">
            <a:spLocks/>
          </p:cNvSpPr>
          <p:nvPr/>
        </p:nvSpPr>
        <p:spPr>
          <a:xfrm>
            <a:off x="7030995" y="4348870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 2 * 2 +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874DFC8-9473-2140-8511-C328156BC2AD}"/>
              </a:ext>
            </a:extLst>
          </p:cNvPr>
          <p:cNvSpPr txBox="1">
            <a:spLocks/>
          </p:cNvSpPr>
          <p:nvPr/>
        </p:nvSpPr>
        <p:spPr>
          <a:xfrm>
            <a:off x="7729151" y="3491332"/>
            <a:ext cx="2298358" cy="506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录入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9F1944-AC91-8349-89E6-573927A82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705" y="3997410"/>
            <a:ext cx="1854295" cy="736638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E49D070-00D7-ABAF-8A3E-E0E960297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539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一个小例子：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从最低优先级起步，若中缀运算符大于前一个的优先级，就解析此中缀运算符，并将优先级作为参数带入解析下一个表达式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Pratt</a:t>
            </a:r>
            <a:r>
              <a:rPr lang="zh-CN" altLang="en-US" dirty="0"/>
              <a:t>将值，取负，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取否，左括号设定为前缀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Prefix + infix + exp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289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6903136" y="2906927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E7B70D-A2D4-C927-3104-9CEF9A3E6F76}"/>
              </a:ext>
            </a:extLst>
          </p:cNvPr>
          <p:cNvCxnSpPr/>
          <p:nvPr/>
        </p:nvCxnSpPr>
        <p:spPr>
          <a:xfrm flipV="1">
            <a:off x="8204886" y="3237470"/>
            <a:ext cx="0" cy="75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378733-5BDB-2B87-4CCD-7064ACC76526}"/>
              </a:ext>
            </a:extLst>
          </p:cNvPr>
          <p:cNvSpPr txBox="1">
            <a:spLocks/>
          </p:cNvSpPr>
          <p:nvPr/>
        </p:nvSpPr>
        <p:spPr>
          <a:xfrm>
            <a:off x="7030995" y="4348870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 2 * 2 +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874DFC8-9473-2140-8511-C328156BC2AD}"/>
              </a:ext>
            </a:extLst>
          </p:cNvPr>
          <p:cNvSpPr txBox="1">
            <a:spLocks/>
          </p:cNvSpPr>
          <p:nvPr/>
        </p:nvSpPr>
        <p:spPr>
          <a:xfrm>
            <a:off x="8260492" y="3491332"/>
            <a:ext cx="2298358" cy="506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中缀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453C84-B7E8-48C3-0AB0-A294DF05A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091" y="3787028"/>
            <a:ext cx="2165461" cy="1454225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2B0AF627-C707-A4B7-09D0-CAB064328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539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一个小例子：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从最低优先级起步，若中缀运算符大于前一个的优先级，就解析此中缀运算符，并将优先级作为参数带入解析下一个表达式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Pratt</a:t>
            </a:r>
            <a:r>
              <a:rPr lang="zh-CN" altLang="en-US" dirty="0"/>
              <a:t>将值，取负，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取否，左括号设定为前缀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Prefix + infix + exp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871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6903136" y="2906927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E7B70D-A2D4-C927-3104-9CEF9A3E6F76}"/>
              </a:ext>
            </a:extLst>
          </p:cNvPr>
          <p:cNvCxnSpPr/>
          <p:nvPr/>
        </p:nvCxnSpPr>
        <p:spPr>
          <a:xfrm flipV="1">
            <a:off x="8421129" y="3237470"/>
            <a:ext cx="0" cy="75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378733-5BDB-2B87-4CCD-7064ACC76526}"/>
              </a:ext>
            </a:extLst>
          </p:cNvPr>
          <p:cNvSpPr txBox="1">
            <a:spLocks/>
          </p:cNvSpPr>
          <p:nvPr/>
        </p:nvSpPr>
        <p:spPr>
          <a:xfrm>
            <a:off x="7030995" y="4348870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 2 * 2 + 2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874DFC8-9473-2140-8511-C328156BC2AD}"/>
              </a:ext>
            </a:extLst>
          </p:cNvPr>
          <p:cNvSpPr txBox="1">
            <a:spLocks/>
          </p:cNvSpPr>
          <p:nvPr/>
        </p:nvSpPr>
        <p:spPr>
          <a:xfrm>
            <a:off x="8421129" y="3491332"/>
            <a:ext cx="2298358" cy="506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前缀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453C84-B7E8-48C3-0AB0-A294DF05A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091" y="3787028"/>
            <a:ext cx="2165461" cy="145422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308E434-7255-18FC-D3FA-54525CF44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539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一个小例子：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从最低优先级起步，若中缀运算符大于前一个的优先级，就解析此中缀运算符，并将优先级作为参数带入解析下一个表达式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Pratt</a:t>
            </a:r>
            <a:r>
              <a:rPr lang="zh-CN" altLang="en-US" dirty="0"/>
              <a:t>将值，取负，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取否，左括号设定为前缀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Prefix + infix + exp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701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6903136" y="2906927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E7B70D-A2D4-C927-3104-9CEF9A3E6F76}"/>
              </a:ext>
            </a:extLst>
          </p:cNvPr>
          <p:cNvCxnSpPr/>
          <p:nvPr/>
        </p:nvCxnSpPr>
        <p:spPr>
          <a:xfrm flipV="1">
            <a:off x="8606482" y="3237470"/>
            <a:ext cx="0" cy="75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378733-5BDB-2B87-4CCD-7064ACC76526}"/>
              </a:ext>
            </a:extLst>
          </p:cNvPr>
          <p:cNvSpPr txBox="1">
            <a:spLocks/>
          </p:cNvSpPr>
          <p:nvPr/>
        </p:nvSpPr>
        <p:spPr>
          <a:xfrm>
            <a:off x="7030995" y="4348870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 2 * 2 + 2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874DFC8-9473-2140-8511-C328156BC2AD}"/>
              </a:ext>
            </a:extLst>
          </p:cNvPr>
          <p:cNvSpPr txBox="1">
            <a:spLocks/>
          </p:cNvSpPr>
          <p:nvPr/>
        </p:nvSpPr>
        <p:spPr>
          <a:xfrm>
            <a:off x="8635488" y="3491332"/>
            <a:ext cx="2298358" cy="506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结束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453C84-B7E8-48C3-0AB0-A294DF05A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091" y="3787028"/>
            <a:ext cx="2165461" cy="1454225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AE6C510B-7B30-A82F-1096-2ABBFA47F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539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一个小例子：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从最低优先级起步，若中缀运算符大于前一个的优先级，就解析此中缀运算符，并将优先级作为参数带入解析下一个表达式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Pratt</a:t>
            </a:r>
            <a:r>
              <a:rPr lang="zh-CN" altLang="en-US" dirty="0"/>
              <a:t>将值，取负，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取否，左括号设定为前缀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Prefix + infix + exp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241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6903136" y="2906927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E7B70D-A2D4-C927-3104-9CEF9A3E6F76}"/>
              </a:ext>
            </a:extLst>
          </p:cNvPr>
          <p:cNvCxnSpPr/>
          <p:nvPr/>
        </p:nvCxnSpPr>
        <p:spPr>
          <a:xfrm flipV="1">
            <a:off x="8211066" y="3237470"/>
            <a:ext cx="0" cy="75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378733-5BDB-2B87-4CCD-7064ACC76526}"/>
              </a:ext>
            </a:extLst>
          </p:cNvPr>
          <p:cNvSpPr txBox="1">
            <a:spLocks/>
          </p:cNvSpPr>
          <p:nvPr/>
        </p:nvSpPr>
        <p:spPr>
          <a:xfrm>
            <a:off x="7030995" y="4348870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 2 * 2 + 2 +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874DFC8-9473-2140-8511-C328156BC2AD}"/>
              </a:ext>
            </a:extLst>
          </p:cNvPr>
          <p:cNvSpPr txBox="1">
            <a:spLocks/>
          </p:cNvSpPr>
          <p:nvPr/>
        </p:nvSpPr>
        <p:spPr>
          <a:xfrm>
            <a:off x="8308034" y="3491332"/>
            <a:ext cx="2298358" cy="506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录入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DB8086-68EB-AE06-3704-0BBB1F0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705" y="3997410"/>
            <a:ext cx="1854295" cy="7366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17FA7A4-96F2-E799-6FED-7039781C6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3030" y="2195865"/>
            <a:ext cx="4451579" cy="2590933"/>
          </a:xfrm>
          <a:prstGeom prst="rect">
            <a:avLst/>
          </a:prstGeom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AEC8C58A-E053-2622-3F2F-B3ACBF529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539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一个小例子：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从最低优先级起步，若中缀运算符大于前一个的优先级，就解析此中缀运算符，并将优先级作为参数带入解析下一个表达式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Pratt</a:t>
            </a:r>
            <a:r>
              <a:rPr lang="zh-CN" altLang="en-US" dirty="0"/>
              <a:t>将值，取负，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取否，左括号设定为前缀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Prefix + infix + exp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812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630B8-5F6D-766E-BBC3-3677334C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4B4BD-7761-27F5-2ED5-B6131420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谈到数据结构的应用，应该逃不出编译原理、操作系统和数据库这三门课程，它们对高效和实现的要求都很高。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实际上并没有解决什么实际问题（但对各种任务的一些操作的理解是有帮助的），也没有什么深刻的选题背景。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仅仅是因为好奇，机器是怎么识别高级语言并执行的，还有一些术语实际上是什么意思。（例如函数调用栈）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并不是完全自己构建的，是一个学习模仿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的项目。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86EDC4-1DEE-B108-955E-507E73FD7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357" y="4411506"/>
            <a:ext cx="3902443" cy="176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99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6903136" y="2906927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6E7B70D-A2D4-C927-3104-9CEF9A3E6F76}"/>
              </a:ext>
            </a:extLst>
          </p:cNvPr>
          <p:cNvCxnSpPr/>
          <p:nvPr/>
        </p:nvCxnSpPr>
        <p:spPr>
          <a:xfrm flipV="1">
            <a:off x="8211066" y="3237470"/>
            <a:ext cx="0" cy="75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378733-5BDB-2B87-4CCD-7064ACC76526}"/>
              </a:ext>
            </a:extLst>
          </p:cNvPr>
          <p:cNvSpPr txBox="1">
            <a:spLocks/>
          </p:cNvSpPr>
          <p:nvPr/>
        </p:nvSpPr>
        <p:spPr>
          <a:xfrm>
            <a:off x="7030995" y="4348870"/>
            <a:ext cx="1703346" cy="3305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3 2 * 2 + 2 +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874DFC8-9473-2140-8511-C328156BC2AD}"/>
              </a:ext>
            </a:extLst>
          </p:cNvPr>
          <p:cNvSpPr txBox="1">
            <a:spLocks/>
          </p:cNvSpPr>
          <p:nvPr/>
        </p:nvSpPr>
        <p:spPr>
          <a:xfrm>
            <a:off x="8308034" y="3491332"/>
            <a:ext cx="2298358" cy="506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录入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DB8086-68EB-AE06-3704-0BBB1F0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705" y="3997410"/>
            <a:ext cx="1854295" cy="7366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17FA7A4-96F2-E799-6FED-7039781C6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273" y="2133533"/>
            <a:ext cx="4451579" cy="2590933"/>
          </a:xfrm>
          <a:prstGeom prst="rect">
            <a:avLst/>
          </a:prstGeom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876FFD76-B320-6102-36F0-59268791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539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一个小例子：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从最低优先级起步，若中缀运算符大于前一个的优先级，就解析此中缀运算符，并将优先级作为参数带入解析下一个表达式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Pratt</a:t>
            </a:r>
            <a:r>
              <a:rPr lang="zh-CN" altLang="en-US" dirty="0"/>
              <a:t>将值，取负，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取否，左括号设定为前缀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Prefix + infix + exp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342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r>
              <a:rPr lang="zh-CN" altLang="en-US" dirty="0"/>
              <a:t>的简单视角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3235582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sz="3200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C1E533E2-8CF7-7231-B4FC-76CEF96F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1690688"/>
            <a:ext cx="438785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每个运算符有一个优先级，优先级的含义就是谁大，谁就能抢得过中间这个数字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A4C02A5B-6E1E-DCCF-5179-7888D0FB08B5}"/>
              </a:ext>
            </a:extLst>
          </p:cNvPr>
          <p:cNvSpPr txBox="1">
            <a:spLocks/>
          </p:cNvSpPr>
          <p:nvPr/>
        </p:nvSpPr>
        <p:spPr>
          <a:xfrm>
            <a:off x="1123950" y="2216171"/>
            <a:ext cx="3235582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sz="3200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561306C4-3DAF-D862-0FA4-D96ADF97ECBD}"/>
              </a:ext>
            </a:extLst>
          </p:cNvPr>
          <p:cNvSpPr txBox="1">
            <a:spLocks/>
          </p:cNvSpPr>
          <p:nvPr/>
        </p:nvSpPr>
        <p:spPr>
          <a:xfrm>
            <a:off x="1250950" y="2134028"/>
            <a:ext cx="3235582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2   1   1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651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r>
              <a:rPr lang="zh-CN" altLang="en-US" dirty="0"/>
              <a:t>的简单视角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3235582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sz="3200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C1E533E2-8CF7-7231-B4FC-76CEF96F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1690688"/>
            <a:ext cx="438785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每个运算符有一个优先级，优先级的含义就是谁大，谁就能抢得过中间这个数字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A4C02A5B-6E1E-DCCF-5179-7888D0FB08B5}"/>
              </a:ext>
            </a:extLst>
          </p:cNvPr>
          <p:cNvSpPr txBox="1">
            <a:spLocks/>
          </p:cNvSpPr>
          <p:nvPr/>
        </p:nvSpPr>
        <p:spPr>
          <a:xfrm>
            <a:off x="1123950" y="2216171"/>
            <a:ext cx="3235582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sz="3200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561306C4-3DAF-D862-0FA4-D96ADF97ECBD}"/>
              </a:ext>
            </a:extLst>
          </p:cNvPr>
          <p:cNvSpPr txBox="1">
            <a:spLocks/>
          </p:cNvSpPr>
          <p:nvPr/>
        </p:nvSpPr>
        <p:spPr>
          <a:xfrm>
            <a:off x="1250950" y="2134028"/>
            <a:ext cx="3235582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2   1   1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91B8273-F70E-8B01-953D-F11C4FE5E210}"/>
              </a:ext>
            </a:extLst>
          </p:cNvPr>
          <p:cNvCxnSpPr/>
          <p:nvPr/>
        </p:nvCxnSpPr>
        <p:spPr>
          <a:xfrm>
            <a:off x="2254250" y="2635250"/>
            <a:ext cx="0" cy="69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4589FE6-5D04-C3E0-A922-19F0DDFD86B5}"/>
              </a:ext>
            </a:extLst>
          </p:cNvPr>
          <p:cNvSpPr txBox="1">
            <a:spLocks/>
          </p:cNvSpPr>
          <p:nvPr/>
        </p:nvSpPr>
        <p:spPr>
          <a:xfrm>
            <a:off x="450851" y="3429000"/>
            <a:ext cx="3622931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</a:t>
            </a: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+ 2 + 2</a:t>
            </a:r>
            <a:endParaRPr lang="zh-CN" altLang="en-US" sz="32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1DF0679-8BD7-AD20-813B-D4A4D1D80CA4}"/>
              </a:ext>
            </a:extLst>
          </p:cNvPr>
          <p:cNvSpPr txBox="1">
            <a:spLocks/>
          </p:cNvSpPr>
          <p:nvPr/>
        </p:nvSpPr>
        <p:spPr>
          <a:xfrm>
            <a:off x="1250950" y="3872340"/>
            <a:ext cx="3235582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2    1   1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257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——Vaughan Pratt</a:t>
            </a:r>
            <a:r>
              <a:rPr lang="zh-CN" altLang="en-US" dirty="0"/>
              <a:t>的简单视角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807106-123A-9D4B-C070-F7F24C8E873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3235582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 + 2 + 2</a:t>
            </a:r>
            <a:endParaRPr lang="zh-CN" altLang="en-US" sz="3200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C1E533E2-8CF7-7231-B4FC-76CEF96F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1690688"/>
            <a:ext cx="438785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每个运算符有一个优先级，优先级的含义就是谁大，谁就能抢得过中间这个数字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A4C02A5B-6E1E-DCCF-5179-7888D0FB08B5}"/>
              </a:ext>
            </a:extLst>
          </p:cNvPr>
          <p:cNvSpPr txBox="1">
            <a:spLocks/>
          </p:cNvSpPr>
          <p:nvPr/>
        </p:nvSpPr>
        <p:spPr>
          <a:xfrm>
            <a:off x="1123950" y="2216171"/>
            <a:ext cx="3235582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sz="3200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561306C4-3DAF-D862-0FA4-D96ADF97ECBD}"/>
              </a:ext>
            </a:extLst>
          </p:cNvPr>
          <p:cNvSpPr txBox="1">
            <a:spLocks/>
          </p:cNvSpPr>
          <p:nvPr/>
        </p:nvSpPr>
        <p:spPr>
          <a:xfrm>
            <a:off x="1250950" y="2134028"/>
            <a:ext cx="3235582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2   1   1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91B8273-F70E-8B01-953D-F11C4FE5E210}"/>
              </a:ext>
            </a:extLst>
          </p:cNvPr>
          <p:cNvCxnSpPr/>
          <p:nvPr/>
        </p:nvCxnSpPr>
        <p:spPr>
          <a:xfrm>
            <a:off x="2254250" y="2635250"/>
            <a:ext cx="0" cy="69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4589FE6-5D04-C3E0-A922-19F0DDFD86B5}"/>
              </a:ext>
            </a:extLst>
          </p:cNvPr>
          <p:cNvSpPr txBox="1">
            <a:spLocks/>
          </p:cNvSpPr>
          <p:nvPr/>
        </p:nvSpPr>
        <p:spPr>
          <a:xfrm>
            <a:off x="450851" y="3429000"/>
            <a:ext cx="3622931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</a:t>
            </a: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+ 2 + 2</a:t>
            </a:r>
            <a:endParaRPr lang="zh-CN" altLang="en-US" sz="32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1DF0679-8BD7-AD20-813B-D4A4D1D80CA4}"/>
              </a:ext>
            </a:extLst>
          </p:cNvPr>
          <p:cNvSpPr txBox="1">
            <a:spLocks/>
          </p:cNvSpPr>
          <p:nvPr/>
        </p:nvSpPr>
        <p:spPr>
          <a:xfrm>
            <a:off x="1250950" y="3872340"/>
            <a:ext cx="3235582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2    1   1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5D5E251-36FE-4D9C-7042-13FAC4D54EEA}"/>
              </a:ext>
            </a:extLst>
          </p:cNvPr>
          <p:cNvCxnSpPr/>
          <p:nvPr/>
        </p:nvCxnSpPr>
        <p:spPr>
          <a:xfrm>
            <a:off x="2254250" y="4412564"/>
            <a:ext cx="0" cy="69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BB4430B-010B-B376-6AFC-BFF618FCA874}"/>
              </a:ext>
            </a:extLst>
          </p:cNvPr>
          <p:cNvSpPr txBox="1">
            <a:spLocks/>
          </p:cNvSpPr>
          <p:nvPr/>
        </p:nvSpPr>
        <p:spPr>
          <a:xfrm>
            <a:off x="-98851" y="5209003"/>
            <a:ext cx="4296202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（（</a:t>
            </a: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* 2</a:t>
            </a: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+ 2</a:t>
            </a:r>
            <a:r>
              <a:rPr lang="zh-CN" altLang="en-US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32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+ 2</a:t>
            </a:r>
            <a:endParaRPr lang="zh-CN" altLang="en-US" sz="320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0C7D2DA-A31F-132A-EFE2-C4D4C4B982F0}"/>
              </a:ext>
            </a:extLst>
          </p:cNvPr>
          <p:cNvSpPr txBox="1">
            <a:spLocks/>
          </p:cNvSpPr>
          <p:nvPr/>
        </p:nvSpPr>
        <p:spPr>
          <a:xfrm>
            <a:off x="1123950" y="5652343"/>
            <a:ext cx="3486150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3200" b="0" i="0" u="none" strike="noStrike" baseline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2    1     1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367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——Global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A4C02A5B-6E1E-DCCF-5179-7888D0FB08B5}"/>
              </a:ext>
            </a:extLst>
          </p:cNvPr>
          <p:cNvSpPr txBox="1">
            <a:spLocks/>
          </p:cNvSpPr>
          <p:nvPr/>
        </p:nvSpPr>
        <p:spPr>
          <a:xfrm>
            <a:off x="1123950" y="2216171"/>
            <a:ext cx="3235582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sz="3200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9B6CDA02-8D91-FCD6-9569-56F76ACCC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有了</a:t>
            </a:r>
            <a:r>
              <a:rPr lang="en-US" altLang="zh-CN" dirty="0"/>
              <a:t>Pratt</a:t>
            </a:r>
            <a:r>
              <a:rPr lang="zh-CN" altLang="en-US" dirty="0"/>
              <a:t>解析方法，全局变量的解析就很简单，如果遇到</a:t>
            </a:r>
            <a:r>
              <a:rPr lang="en-US" altLang="zh-CN" dirty="0"/>
              <a:t>”var”</a:t>
            </a:r>
            <a:r>
              <a:rPr lang="zh-CN" altLang="en-US" dirty="0"/>
              <a:t>这个字符，就有如下过程，然后将全局变量填入我们提到过的哈希表。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如果标识符在表达式中，就从哈希表中取值放入求值的栈中。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C858C67-AFB0-D40B-0140-A886FD8E6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765" y="2779822"/>
            <a:ext cx="9144470" cy="71758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9BEB62B-157F-1CCD-46D3-695A9D147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549" y="4257075"/>
            <a:ext cx="7810901" cy="11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66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——Local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A4C02A5B-6E1E-DCCF-5179-7888D0FB08B5}"/>
              </a:ext>
            </a:extLst>
          </p:cNvPr>
          <p:cNvSpPr txBox="1">
            <a:spLocks/>
          </p:cNvSpPr>
          <p:nvPr/>
        </p:nvSpPr>
        <p:spPr>
          <a:xfrm>
            <a:off x="1123950" y="2216171"/>
            <a:ext cx="3235582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sz="3200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9B6CDA02-8D91-FCD6-9569-56F76ACCC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局部变量由于它的作用域的原因，如果使用哈希表存储，需要频繁的插入和删除，这会导致效率的降低。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而由于局部变量声明也具有栈的语义，表达式求值也是用的栈，二者的索引是能够对的上的（如果表达式求完值不</a:t>
            </a:r>
            <a:r>
              <a:rPr lang="en-US" altLang="zh-CN" dirty="0"/>
              <a:t>pop</a:t>
            </a:r>
            <a:r>
              <a:rPr lang="zh-CN" altLang="en-US" dirty="0"/>
              <a:t>掉的话）。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因此，局部变量就不用哈希表存储了，直接使用栈的索引取值。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调用与全局变量类似。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5098DB-6D88-89E0-0939-6D8FAF302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4646043"/>
            <a:ext cx="3792564" cy="15309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BDAB8F-D766-F4C6-C256-073915A86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785" y="4947929"/>
            <a:ext cx="2006703" cy="92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94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7544-9988-E94F-E290-440E2CFA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</a:t>
            </a:r>
            <a:r>
              <a:rPr lang="zh-CN" altLang="en-US" dirty="0"/>
              <a:t>控制流语句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A4C02A5B-6E1E-DCCF-5179-7888D0FB08B5}"/>
              </a:ext>
            </a:extLst>
          </p:cNvPr>
          <p:cNvSpPr txBox="1">
            <a:spLocks/>
          </p:cNvSpPr>
          <p:nvPr/>
        </p:nvSpPr>
        <p:spPr>
          <a:xfrm>
            <a:off x="1123950" y="2216171"/>
            <a:ext cx="3235582" cy="63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sz="3200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9B6CDA02-8D91-FCD6-9569-56F76ACCC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控制流语句实际上可以理解为一个二维的语句，能够进行选择与跳转。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而在一维的字节码数组里，要实现控制流语句，只能用跳转指令。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</a:t>
            </a:r>
            <a:r>
              <a:rPr lang="en-US" altLang="zh-CN" dirty="0"/>
              <a:t>if</a:t>
            </a:r>
            <a:r>
              <a:rPr lang="zh-CN" altLang="en-US" dirty="0"/>
              <a:t>为例：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If (1) {</a:t>
            </a:r>
          </a:p>
          <a:p>
            <a:pPr marL="0" indent="0">
              <a:buNone/>
            </a:pPr>
            <a:r>
              <a:rPr lang="en-US" altLang="zh-CN" dirty="0"/>
              <a:t>    print 1;</a:t>
            </a:r>
          </a:p>
          <a:p>
            <a:pPr marL="0" indent="0">
              <a:buNone/>
            </a:pPr>
            <a:r>
              <a:rPr lang="en-US" altLang="zh-CN" dirty="0"/>
              <a:t>} else {</a:t>
            </a:r>
          </a:p>
          <a:p>
            <a:pPr marL="0" indent="0">
              <a:buNone/>
            </a:pPr>
            <a:r>
              <a:rPr lang="en-US" altLang="zh-CN" dirty="0"/>
              <a:t>    print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D36EE57-A0BD-4132-3F96-084BF09B2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410" y="4002818"/>
            <a:ext cx="6434757" cy="106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58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2E881-8DD4-34F9-302C-BE3DA38E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功能实现</a:t>
            </a:r>
            <a:r>
              <a:rPr lang="en-US" altLang="zh-CN" dirty="0"/>
              <a:t>——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28774-5678-5F83-0F07-3FDFF19F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是最难的一部分，融合了很多东西。局部变量，字节码封装</a:t>
            </a: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zh-CN" altLang="en-US" dirty="0"/>
              <a:t>用最简单的话来说，函数就是对字节码和局部变量的封装，从而让主函数可以复用。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实现思路就是将函数放到哈希表里，要用的时候将函数字节码拉过来，将参数与局部变量对齐（栈帧），执行结束后返回到调用函数里。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73530E-806E-A227-5FC1-F9E846B24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67235"/>
            <a:ext cx="2606803" cy="17580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FEF901-D6A3-7870-17B7-5014F140B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170" y="4287753"/>
            <a:ext cx="3723660" cy="10891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04D8C4-A3F4-5B9D-3F71-9E068F87A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989" y="5563990"/>
            <a:ext cx="3897790" cy="61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50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3076F-11CB-0A29-220E-D937DB7F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4D679-15AB-AF1B-0EE5-CA2B6B0CC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谢谢大家的聆听，时间有限，我只能讲述与课程有关的主要数据结构，以及比较新颖的</a:t>
            </a:r>
            <a:r>
              <a:rPr lang="en-US" altLang="zh-CN" dirty="0"/>
              <a:t>Pratt</a:t>
            </a:r>
            <a:r>
              <a:rPr lang="zh-CN" altLang="en-US" dirty="0"/>
              <a:t>解析方法。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实际上实现过程要比顶层的思路困难很多。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不过，有些看起来困难的事情，实际上只需要简单的想法、合适的数据结构和耐心的实现即可完成。</a:t>
            </a:r>
          </a:p>
        </p:txBody>
      </p:sp>
    </p:spTree>
    <p:extLst>
      <p:ext uri="{BB962C8B-B14F-4D97-AF65-F5344CB8AC3E}">
        <p14:creationId xmlns:p14="http://schemas.microsoft.com/office/powerpoint/2010/main" val="391607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C39E9-3F30-4359-DA8D-6AC58404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79DFC-68BB-6A72-F2A5-0BBD94812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Q</a:t>
            </a:r>
            <a:r>
              <a:rPr lang="zh-CN" altLang="en-US" dirty="0"/>
              <a:t>：什么是编译器？什么是解释器？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zh-CN" altLang="en-US" dirty="0"/>
              <a:t>：就是一个程序，将代码字符串转为中间代码给指定的角色执行。两者的区别就是编译器转成汇编给机器执行，解释器转成自定义中间代码给虚拟机（也是编写的一个程序）执行。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简要实现思路如图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支持了局部</a:t>
            </a:r>
            <a:r>
              <a:rPr lang="en-US" altLang="zh-CN" dirty="0"/>
              <a:t>&amp;</a:t>
            </a:r>
            <a:r>
              <a:rPr lang="zh-CN" altLang="en-US" dirty="0"/>
              <a:t>全局变量、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控制流语句与函数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50097B-6FDA-689C-EEB0-D07319D9B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283" y="4053493"/>
            <a:ext cx="6185517" cy="212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4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985B7-B27F-80CA-2303-4C9A0717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数据结构与实现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4B802-F06F-4620-2797-697DAF79F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需要数据结构其实不是很多，最主要的只有栈、哈希表、以及动态数组（如果调库也能算使用的话）。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栈：表达式值的存放、局部变量的实现结构、函数调用时维护的结构都满足栈的语义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哈希表：查找根据标识符的名称存放与查找全局变量和函数。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动态数组：用于满足所有需要动态增长大小的结构，包括哈希表。</a:t>
            </a:r>
          </a:p>
        </p:txBody>
      </p:sp>
    </p:spTree>
    <p:extLst>
      <p:ext uri="{BB962C8B-B14F-4D97-AF65-F5344CB8AC3E}">
        <p14:creationId xmlns:p14="http://schemas.microsoft.com/office/powerpoint/2010/main" val="260402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D1920-7FCB-25B8-97F3-642DD20C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数据结构与实现</a:t>
            </a:r>
            <a:r>
              <a:rPr lang="en-US" altLang="zh-CN" dirty="0"/>
              <a:t>——</a:t>
            </a:r>
            <a:r>
              <a:rPr lang="zh-CN" altLang="en-US" dirty="0"/>
              <a:t>动态数组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24323C-BC2C-3833-6AC1-51C0ADA50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实际上就是用库函数</a:t>
            </a:r>
            <a:r>
              <a:rPr lang="en-US" altLang="zh-CN" dirty="0" err="1"/>
              <a:t>realloc</a:t>
            </a:r>
            <a:r>
              <a:rPr lang="zh-CN" altLang="en-US" dirty="0"/>
              <a:t>来动态增长数组，没什么技术含量。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能不能自己动手实现一个</a:t>
            </a:r>
            <a:r>
              <a:rPr lang="en-US" altLang="zh-CN" dirty="0" err="1"/>
              <a:t>realloc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可以，</a:t>
            </a:r>
            <a:r>
              <a:rPr lang="en-US" altLang="zh-CN" dirty="0" err="1"/>
              <a:t>realloc</a:t>
            </a:r>
            <a:r>
              <a:rPr lang="zh-CN" altLang="en-US" dirty="0"/>
              <a:t>实现思路就是在指针指向的内存第一个字节存放内存块的元数据，其中就有内存块的大小。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1A6281-F700-6B0D-33E3-EB9AB3448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24" y="4460511"/>
            <a:ext cx="10187152" cy="138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7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E3F33-C5AE-81D4-ABA9-E4925921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数据结构与实现</a:t>
            </a:r>
            <a:r>
              <a:rPr lang="en-US" altLang="zh-CN" dirty="0"/>
              <a:t>——</a:t>
            </a:r>
            <a:r>
              <a:rPr lang="zh-CN" altLang="en-US" dirty="0"/>
              <a:t>哈希表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AAC6FF-26C1-EEC3-A897-8BAF9B9FD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采用开放地址法解决冲突；用预定义负载因子（</a:t>
            </a:r>
            <a:r>
              <a:rPr lang="en-US" altLang="zh-CN" dirty="0"/>
              <a:t>0.75</a:t>
            </a:r>
            <a:r>
              <a:rPr lang="zh-CN" altLang="en-US" dirty="0"/>
              <a:t>）判断是否已满；使用墓碑来解决删除操作破坏线性查找的缺点。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根据标识符作为键来查找，所以要对字符串哈希。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实际上需要考虑到的一些问题都在课上讲哈希表的那几张</a:t>
            </a:r>
            <a:r>
              <a:rPr lang="en-US" altLang="zh-CN" dirty="0"/>
              <a:t>ppt</a:t>
            </a:r>
            <a:r>
              <a:rPr lang="zh-CN" altLang="en-US" dirty="0"/>
              <a:t>讲过。</a:t>
            </a:r>
          </a:p>
        </p:txBody>
      </p:sp>
      <p:pic>
        <p:nvPicPr>
          <p:cNvPr id="2050" name="Picture 2" descr="Instead of deleting 'biscuit', it's replaced with a tombstone.">
            <a:extLst>
              <a:ext uri="{FF2B5EF4-FFF2-40B4-BE49-F238E27FC236}">
                <a16:creationId xmlns:a16="http://schemas.microsoft.com/office/drawing/2014/main" id="{9AE8EBF7-4A66-EBA2-9C84-EC782D418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08622"/>
            <a:ext cx="7665161" cy="121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96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36B63-55C1-D282-A042-0EEA4BB9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哈希表</a:t>
            </a:r>
            <a:r>
              <a:rPr lang="en-US" altLang="zh-CN" dirty="0"/>
              <a:t>——</a:t>
            </a:r>
            <a:r>
              <a:rPr lang="zh-CN" altLang="en-US" dirty="0"/>
              <a:t>动态增长与墓碑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3CE2B-73F0-13EF-904A-931E4B56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所有操作大概如图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Tomb</a:t>
            </a:r>
            <a:r>
              <a:rPr lang="zh-CN" altLang="en-US" dirty="0"/>
              <a:t>也占用一个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位置，墓碑法实际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上是将删除</a:t>
            </a:r>
            <a:r>
              <a:rPr lang="en-US" altLang="zh-CN" dirty="0"/>
              <a:t>entry</a:t>
            </a:r>
            <a:r>
              <a:rPr lang="zh-CN" altLang="en-US" dirty="0"/>
              <a:t>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开销转移</a:t>
            </a:r>
            <a:r>
              <a:rPr lang="zh-CN" altLang="en-US" dirty="0"/>
              <a:t>到增长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数组的部分。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0B218F-AD76-4B8D-A702-DCD79934D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721" y="2091295"/>
            <a:ext cx="6852731" cy="33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4DC22-8D5F-3441-7DDD-571FD1FF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有意思的实现</a:t>
            </a:r>
            <a:r>
              <a:rPr lang="en-US" altLang="zh-CN" dirty="0"/>
              <a:t>1——</a:t>
            </a:r>
            <a:r>
              <a:rPr lang="zh-CN" altLang="en-US" dirty="0"/>
              <a:t>字符串驻留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291FE-E8FE-A3AF-DA66-3A231BB5B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在哈希表的开放地址查找中，会存在有很多字符串值是相同的，但是又是不同的对象，浪费了内存。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查找这是一个高频的操作，两个字符串的比较又是一个耗时的操作。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最快的方法就是比较哈希值</a:t>
            </a:r>
            <a:r>
              <a:rPr lang="en-US" altLang="zh-CN" dirty="0"/>
              <a:t>+</a:t>
            </a:r>
            <a:r>
              <a:rPr lang="zh-CN" altLang="en-US" dirty="0"/>
              <a:t>比较长度</a:t>
            </a:r>
            <a:r>
              <a:rPr lang="en-US" altLang="zh-CN" dirty="0"/>
              <a:t>+</a:t>
            </a:r>
            <a:r>
              <a:rPr lang="en-US" altLang="zh-CN" dirty="0" err="1"/>
              <a:t>memcmp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有没有方法既能节省内存，又能降低一点这个查找的开销？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571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3354</Words>
  <Application>Microsoft Office PowerPoint</Application>
  <PresentationFormat>宽屏</PresentationFormat>
  <Paragraphs>378</Paragraphs>
  <Slides>38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等线</vt:lpstr>
      <vt:lpstr>等线 Light</vt:lpstr>
      <vt:lpstr>宋体</vt:lpstr>
      <vt:lpstr>Arial</vt:lpstr>
      <vt:lpstr>Office 主题​​</vt:lpstr>
      <vt:lpstr>Simple Interpreter</vt:lpstr>
      <vt:lpstr>纲要</vt:lpstr>
      <vt:lpstr>1. 目的</vt:lpstr>
      <vt:lpstr>1. 功能</vt:lpstr>
      <vt:lpstr>2. 数据结构与实现</vt:lpstr>
      <vt:lpstr>2.数据结构与实现——动态数组</vt:lpstr>
      <vt:lpstr>2.数据结构与实现——哈希表</vt:lpstr>
      <vt:lpstr>2. 哈希表——动态增长与墓碑</vt:lpstr>
      <vt:lpstr>2. 有意思的实现1——字符串驻留</vt:lpstr>
      <vt:lpstr>2.有意思的实现1——字符串驻留</vt:lpstr>
      <vt:lpstr>2. 有意思的实现2——继承</vt:lpstr>
      <vt:lpstr>2. 有意思的实现2——继承</vt:lpstr>
      <vt:lpstr>3. 语法</vt:lpstr>
      <vt:lpstr>4. 功能实现——概览</vt:lpstr>
      <vt:lpstr>4. 功能实现——概览</vt:lpstr>
      <vt:lpstr>4. 功能实现——Vaughan Pratt</vt:lpstr>
      <vt:lpstr>4. 功能实现——Vaughan Pratt</vt:lpstr>
      <vt:lpstr>4. 功能实现——Vaughan Pratt</vt:lpstr>
      <vt:lpstr>4. 功能实现——Vaughan Pratt</vt:lpstr>
      <vt:lpstr>4. 功能实现——Vaughan Pratt</vt:lpstr>
      <vt:lpstr>4. 功能实现——Vaughan Pratt</vt:lpstr>
      <vt:lpstr>4. 功能实现——Vaughan Pratt</vt:lpstr>
      <vt:lpstr>4. 功能实现——Vaughan Pratt</vt:lpstr>
      <vt:lpstr>4. 功能实现——Vaughan Pratt</vt:lpstr>
      <vt:lpstr>4. 功能实现——Vaughan Pratt</vt:lpstr>
      <vt:lpstr>4. 功能实现——Vaughan Pratt</vt:lpstr>
      <vt:lpstr>4. 功能实现——Vaughan Pratt</vt:lpstr>
      <vt:lpstr>4. 功能实现——Vaughan Pratt</vt:lpstr>
      <vt:lpstr>4. 功能实现——Vaughan Pratt</vt:lpstr>
      <vt:lpstr>4. 功能实现——Vaughan Pratt</vt:lpstr>
      <vt:lpstr>4. 功能实现——Vaughan Pratt的简单视角</vt:lpstr>
      <vt:lpstr>4. 功能实现——Vaughan Pratt的简单视角</vt:lpstr>
      <vt:lpstr>4. 功能实现——Vaughan Pratt的简单视角</vt:lpstr>
      <vt:lpstr>4. 功能实现——Global</vt:lpstr>
      <vt:lpstr>4. 功能实现——Local</vt:lpstr>
      <vt:lpstr>4. 功能实现——控制流语句</vt:lpstr>
      <vt:lpstr>4. 功能实现——函数</vt:lpstr>
      <vt:lpstr>5. 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Interpreter</dc:title>
  <dc:creator>胡 涂</dc:creator>
  <cp:lastModifiedBy>胡 涂</cp:lastModifiedBy>
  <cp:revision>1</cp:revision>
  <dcterms:created xsi:type="dcterms:W3CDTF">2023-05-25T06:02:35Z</dcterms:created>
  <dcterms:modified xsi:type="dcterms:W3CDTF">2023-05-26T01:08:20Z</dcterms:modified>
</cp:coreProperties>
</file>