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96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8" r:id="rId4"/>
    <p:sldId id="260" r:id="rId5"/>
    <p:sldId id="262" r:id="rId6"/>
    <p:sldId id="263" r:id="rId7"/>
    <p:sldId id="264" r:id="rId8"/>
    <p:sldId id="266" r:id="rId9"/>
    <p:sldId id="314" r:id="rId10"/>
    <p:sldId id="270" r:id="rId11"/>
    <p:sldId id="360" r:id="rId12"/>
    <p:sldId id="318" r:id="rId13"/>
    <p:sldId id="344" r:id="rId14"/>
    <p:sldId id="362" r:id="rId15"/>
    <p:sldId id="279" r:id="rId16"/>
    <p:sldId id="281" r:id="rId17"/>
    <p:sldId id="282" r:id="rId18"/>
    <p:sldId id="283" r:id="rId19"/>
    <p:sldId id="346" r:id="rId20"/>
    <p:sldId id="363" r:id="rId21"/>
    <p:sldId id="285" r:id="rId22"/>
    <p:sldId id="321" r:id="rId23"/>
    <p:sldId id="287" r:id="rId24"/>
    <p:sldId id="288" r:id="rId25"/>
    <p:sldId id="289" r:id="rId26"/>
    <p:sldId id="290" r:id="rId27"/>
    <p:sldId id="347" r:id="rId28"/>
    <p:sldId id="348" r:id="rId29"/>
    <p:sldId id="349" r:id="rId30"/>
    <p:sldId id="323" r:id="rId31"/>
    <p:sldId id="359" r:id="rId32"/>
    <p:sldId id="324" r:id="rId33"/>
    <p:sldId id="297" r:id="rId34"/>
    <p:sldId id="326" r:id="rId35"/>
    <p:sldId id="352" r:id="rId36"/>
    <p:sldId id="327" r:id="rId37"/>
    <p:sldId id="299" r:id="rId38"/>
    <p:sldId id="353" r:id="rId39"/>
    <p:sldId id="300" r:id="rId40"/>
    <p:sldId id="330" r:id="rId41"/>
    <p:sldId id="354" r:id="rId42"/>
    <p:sldId id="355" r:id="rId43"/>
    <p:sldId id="303" r:id="rId44"/>
    <p:sldId id="307" r:id="rId45"/>
    <p:sldId id="305" r:id="rId46"/>
    <p:sldId id="311" r:id="rId47"/>
    <p:sldId id="358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EFF"/>
    <a:srgbClr val="B9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1" autoAdjust="0"/>
    <p:restoredTop sz="88191" autoAdjust="0"/>
  </p:normalViewPr>
  <p:slideViewPr>
    <p:cSldViewPr>
      <p:cViewPr>
        <p:scale>
          <a:sx n="140" d="100"/>
          <a:sy n="140" d="100"/>
        </p:scale>
        <p:origin x="-424" y="-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1- Program 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2- A 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1C36928C-3C2B-4D49-A91C-F6E01B0FED3A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AC4F6232-3EF1-1A44-B99D-0A0E4B809476}" type="parTrans" cxnId="{0D8B4651-A61E-EF45-9D71-82C1CBC8A1BD}">
      <dgm:prSet/>
      <dgm:spPr/>
      <dgm:t>
        <a:bodyPr/>
        <a:lstStyle/>
        <a:p>
          <a:endParaRPr lang="en-US"/>
        </a:p>
      </dgm:t>
    </dgm:pt>
    <dgm:pt modelId="{53EA40E2-D124-F344-B37D-2722AEE55FA4}" type="sibTrans" cxnId="{0D8B4651-A61E-EF45-9D71-82C1CBC8A1BD}">
      <dgm:prSet/>
      <dgm:spPr/>
      <dgm:t>
        <a:bodyPr/>
        <a:lstStyle/>
        <a:p>
          <a:endParaRPr lang="en-US"/>
        </a:p>
      </dgm:t>
    </dgm:pt>
    <dgm:pt modelId="{FABE2751-C22D-CB45-B615-AC01CE52384D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1B47371D-9D5F-804C-ACB2-F5FB874DCFEE}" type="parTrans" cxnId="{05610AF4-D6E1-C14C-AC36-6EA4F6EE6605}">
      <dgm:prSet/>
      <dgm:spPr/>
      <dgm:t>
        <a:bodyPr/>
        <a:lstStyle/>
        <a:p>
          <a:endParaRPr lang="en-US"/>
        </a:p>
      </dgm:t>
    </dgm:pt>
    <dgm:pt modelId="{A7F060CA-0738-1A45-8AA8-00B05ADD93F7}" type="sibTrans" cxnId="{05610AF4-D6E1-C14C-AC36-6EA4F6EE6605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 custLinFactNeighborY="-71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9C07A-E053-954F-AD24-836E50D6ADD0}" type="presOf" srcId="{53173BC7-E7D4-3D4B-A8E0-A2D2AE5A8C00}" destId="{D388D580-87DE-AD47-A378-76DA43B1B04A}" srcOrd="0" destOrd="0" presId="urn:microsoft.com/office/officeart/2005/8/layout/vList2"/>
    <dgm:cxn modelId="{51FE397B-0AB3-B747-9DD3-7C50ABDF0ACA}" type="presOf" srcId="{066387EC-BFC0-784A-B648-8AE5B566BF75}" destId="{F500F2E7-5140-0B44-A47F-00138E696C9A}" srcOrd="0" destOrd="0" presId="urn:microsoft.com/office/officeart/2005/8/layout/vList2"/>
    <dgm:cxn modelId="{39EE7865-4F07-7E41-A337-CEB0999157BE}" type="presOf" srcId="{7D1E28BB-E7D4-6240-9C26-9492ABCCB82C}" destId="{4A1A3D03-DB08-6D4A-9013-6A326781C6BD}" srcOrd="0" destOrd="0" presId="urn:microsoft.com/office/officeart/2005/8/layout/vList2"/>
    <dgm:cxn modelId="{51E42BB6-6A50-7A47-8288-094B7640DA1B}" type="presOf" srcId="{1C36928C-3C2B-4D49-A91C-F6E01B0FED3A}" destId="{4A1A3D03-DB08-6D4A-9013-6A326781C6BD}" srcOrd="0" destOrd="2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CBF8AE84-1784-134A-9489-DA08F5FF4BBF}" type="presOf" srcId="{FABE2751-C22D-CB45-B615-AC01CE52384D}" destId="{4A1A3D03-DB08-6D4A-9013-6A326781C6BD}" srcOrd="0" destOrd="1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9C1C8ABE-B4DC-574F-A3FC-D4125EB8F64D}" type="presOf" srcId="{5E037D5A-EDDE-E440-8CF3-C810A1D6E576}" destId="{02FDE227-3421-A249-B877-4E1ACDF3ED5A}" srcOrd="0" destOrd="0" presId="urn:microsoft.com/office/officeart/2005/8/layout/vList2"/>
    <dgm:cxn modelId="{0D8B4651-A61E-EF45-9D71-82C1CBC8A1BD}" srcId="{066387EC-BFC0-784A-B648-8AE5B566BF75}" destId="{1C36928C-3C2B-4D49-A91C-F6E01B0FED3A}" srcOrd="2" destOrd="0" parTransId="{AC4F6232-3EF1-1A44-B99D-0A0E4B809476}" sibTransId="{53EA40E2-D124-F344-B37D-2722AEE55FA4}"/>
    <dgm:cxn modelId="{05610AF4-D6E1-C14C-AC36-6EA4F6EE6605}" srcId="{066387EC-BFC0-784A-B648-8AE5B566BF75}" destId="{FABE2751-C22D-CB45-B615-AC01CE52384D}" srcOrd="1" destOrd="0" parTransId="{1B47371D-9D5F-804C-ACB2-F5FB874DCFEE}" sibTransId="{A7F060CA-0738-1A45-8AA8-00B05ADD93F7}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956CBE23-0154-2B41-B8B9-8818A3FB17B6}" type="presParOf" srcId="{D388D580-87DE-AD47-A378-76DA43B1B04A}" destId="{F500F2E7-5140-0B44-A47F-00138E696C9A}" srcOrd="0" destOrd="0" presId="urn:microsoft.com/office/officeart/2005/8/layout/vList2"/>
    <dgm:cxn modelId="{B9E659D2-1523-AE4A-919B-F2248458EC8B}" type="presParOf" srcId="{D388D580-87DE-AD47-A378-76DA43B1B04A}" destId="{4A1A3D03-DB08-6D4A-9013-6A326781C6BD}" srcOrd="1" destOrd="0" presId="urn:microsoft.com/office/officeart/2005/8/layout/vList2"/>
    <dgm:cxn modelId="{1B2E5445-7173-5B4C-A802-BC463BCEAD3F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/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fetch stage 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/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interrupt handler 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kernel mode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to that which existed 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mtClean="0"/>
            <a:t>state</a:t>
          </a:r>
          <a:endParaRPr lang="en-US" dirty="0" smtClean="0"/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 smtClean="0"/>
            <a:t>memory pointers</a:t>
          </a:r>
          <a:endParaRPr lang="en-US" dirty="0" smtClean="0"/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r>
            <a:rPr lang="en-US" smtClean="0"/>
            <a:t>context data</a:t>
          </a:r>
          <a:endParaRPr lang="en-US" dirty="0" smtClean="0"/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accounting information</a:t>
          </a:r>
          <a:endParaRPr lang="en-US" dirty="0" smtClean="0"/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F8A8FCB9-EDE4-E14C-AA60-BC652F5FDC92}" type="presOf" srcId="{19C7F067-6540-364F-AF6B-A3236C627A2B}" destId="{C89EF9B4-EDC8-C84D-A659-29B518ACADDB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9C298117-6321-6245-94ED-4369A1AD1112}" type="presOf" srcId="{ECDBB81C-2E50-BF48-A4AE-72E7EA7AEDEB}" destId="{685CC5D3-5A33-4348-9730-FBED9A117716}" srcOrd="0" destOrd="0" presId="urn:microsoft.com/office/officeart/2005/8/layout/default#1"/>
    <dgm:cxn modelId="{76ED1D46-3EBB-E043-BA49-C5A49027C917}" type="presOf" srcId="{715CFDD4-B3DA-BE4A-9A9E-CD0BCBFEBF8C}" destId="{B373FAC3-5061-AF49-B501-530831A6C23F}" srcOrd="0" destOrd="0" presId="urn:microsoft.com/office/officeart/2005/8/layout/default#1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DA718B85-FAFC-6A4B-90FA-02073F22134E}" type="presOf" srcId="{582286A7-690C-4840-B35D-D2575D0CA780}" destId="{F5765459-F0DD-B04E-8F83-90F8421A8211}" srcOrd="0" destOrd="0" presId="urn:microsoft.com/office/officeart/2005/8/layout/default#1"/>
    <dgm:cxn modelId="{8D7692C7-16D8-A34F-9BEC-C0CC13E47028}" type="presOf" srcId="{E90F924F-9396-2442-BDA3-BF3934D5AB60}" destId="{F9C2771E-E09D-7E4B-8BC7-2EACC928AB9D}" srcOrd="0" destOrd="0" presId="urn:microsoft.com/office/officeart/2005/8/layout/default#1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E0357F0D-F7AF-934D-9A06-E5A754B0559D}" type="presOf" srcId="{0C8479D2-2CDE-6B40-A71B-1E3405C8F018}" destId="{5787ADE3-2B9F-7944-82CB-CE71DF883FF9}" srcOrd="0" destOrd="0" presId="urn:microsoft.com/office/officeart/2005/8/layout/default#1"/>
    <dgm:cxn modelId="{B87879C1-41F8-2244-B440-5AF0A67260B3}" type="presOf" srcId="{A22EA74F-013B-934F-81B5-A61D7773663C}" destId="{FFB3EB76-2E6C-B649-857A-BF94DBD248C3}" srcOrd="0" destOrd="0" presId="urn:microsoft.com/office/officeart/2005/8/layout/default#1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658A2C7B-F7A7-BA4C-A820-AFD02D6412B1}" type="presOf" srcId="{B6242E29-052A-3A41-8102-2545FCCE8336}" destId="{4B2744D8-5219-FE41-ACC6-C2EE72C25ABB}" srcOrd="0" destOrd="0" presId="urn:microsoft.com/office/officeart/2005/8/layout/default#1"/>
    <dgm:cxn modelId="{5C6184B1-C248-0244-9D3B-CB3286EE82C6}" type="presOf" srcId="{94BCFAB0-9BDD-6A4C-BDA3-38544E1BA07C}" destId="{843458A4-26D2-2C44-B9FB-71A1610693F2}" srcOrd="0" destOrd="0" presId="urn:microsoft.com/office/officeart/2005/8/layout/default#1"/>
    <dgm:cxn modelId="{7EF2C9DA-85EF-7442-A4A9-7B581D60E7B8}" type="presParOf" srcId="{685CC5D3-5A33-4348-9730-FBED9A117716}" destId="{843458A4-26D2-2C44-B9FB-71A1610693F2}" srcOrd="0" destOrd="0" presId="urn:microsoft.com/office/officeart/2005/8/layout/default#1"/>
    <dgm:cxn modelId="{5C8F52C9-B5CF-6449-8A4D-9A70028BC589}" type="presParOf" srcId="{685CC5D3-5A33-4348-9730-FBED9A117716}" destId="{505486F8-265A-344C-997A-20E64C179B1B}" srcOrd="1" destOrd="0" presId="urn:microsoft.com/office/officeart/2005/8/layout/default#1"/>
    <dgm:cxn modelId="{16931890-2685-4E49-88CE-620FF1BBCE6F}" type="presParOf" srcId="{685CC5D3-5A33-4348-9730-FBED9A117716}" destId="{FFB3EB76-2E6C-B649-857A-BF94DBD248C3}" srcOrd="2" destOrd="0" presId="urn:microsoft.com/office/officeart/2005/8/layout/default#1"/>
    <dgm:cxn modelId="{0B00EBED-7E94-2246-9226-DF4649402497}" type="presParOf" srcId="{685CC5D3-5A33-4348-9730-FBED9A117716}" destId="{3B3A30A3-E8E2-1740-9022-E95420533982}" srcOrd="3" destOrd="0" presId="urn:microsoft.com/office/officeart/2005/8/layout/default#1"/>
    <dgm:cxn modelId="{732A31AB-B05F-804C-81F1-BA6EBBB76D96}" type="presParOf" srcId="{685CC5D3-5A33-4348-9730-FBED9A117716}" destId="{F9C2771E-E09D-7E4B-8BC7-2EACC928AB9D}" srcOrd="4" destOrd="0" presId="urn:microsoft.com/office/officeart/2005/8/layout/default#1"/>
    <dgm:cxn modelId="{7672E6C8-EB69-DE42-B633-4A052796C174}" type="presParOf" srcId="{685CC5D3-5A33-4348-9730-FBED9A117716}" destId="{6C4059F1-FE40-9F4A-8D0D-A07772629B23}" srcOrd="5" destOrd="0" presId="urn:microsoft.com/office/officeart/2005/8/layout/default#1"/>
    <dgm:cxn modelId="{7C237E49-7C18-D242-8569-2D312C0F0547}" type="presParOf" srcId="{685CC5D3-5A33-4348-9730-FBED9A117716}" destId="{B373FAC3-5061-AF49-B501-530831A6C23F}" srcOrd="6" destOrd="0" presId="urn:microsoft.com/office/officeart/2005/8/layout/default#1"/>
    <dgm:cxn modelId="{10526CC4-8B66-4A42-88E5-E90ED268E972}" type="presParOf" srcId="{685CC5D3-5A33-4348-9730-FBED9A117716}" destId="{16357438-5BB6-2941-8CAF-C76EAF764FBD}" srcOrd="7" destOrd="0" presId="urn:microsoft.com/office/officeart/2005/8/layout/default#1"/>
    <dgm:cxn modelId="{55AB9F21-3FA3-1D43-9052-DC0B95C5AE6C}" type="presParOf" srcId="{685CC5D3-5A33-4348-9730-FBED9A117716}" destId="{C89EF9B4-EDC8-C84D-A659-29B518ACADDB}" srcOrd="8" destOrd="0" presId="urn:microsoft.com/office/officeart/2005/8/layout/default#1"/>
    <dgm:cxn modelId="{11261CBA-B301-A946-97BE-9449D17B4C05}" type="presParOf" srcId="{685CC5D3-5A33-4348-9730-FBED9A117716}" destId="{DC75E8E5-983A-6348-83ED-A5DE3C2B5ADF}" srcOrd="9" destOrd="0" presId="urn:microsoft.com/office/officeart/2005/8/layout/default#1"/>
    <dgm:cxn modelId="{1BC9729C-2CF8-E140-AB9C-278D0A638EEB}" type="presParOf" srcId="{685CC5D3-5A33-4348-9730-FBED9A117716}" destId="{5787ADE3-2B9F-7944-82CB-CE71DF883FF9}" srcOrd="10" destOrd="0" presId="urn:microsoft.com/office/officeart/2005/8/layout/default#1"/>
    <dgm:cxn modelId="{0CB81EF3-D786-A94F-B3FA-9A14F577EC74}" type="presParOf" srcId="{685CC5D3-5A33-4348-9730-FBED9A117716}" destId="{019EA49A-43C9-6648-932D-ADF84E4B4D6F}" srcOrd="11" destOrd="0" presId="urn:microsoft.com/office/officeart/2005/8/layout/default#1"/>
    <dgm:cxn modelId="{5B9413BC-C58A-9D47-BA77-99E98E16DB29}" type="presParOf" srcId="{685CC5D3-5A33-4348-9730-FBED9A117716}" destId="{F5765459-F0DD-B04E-8F83-90F8421A8211}" srcOrd="12" destOrd="0" presId="urn:microsoft.com/office/officeart/2005/8/layout/default#1"/>
    <dgm:cxn modelId="{4877862B-8475-D047-8BC3-FB8987FB0CF4}" type="presParOf" srcId="{685CC5D3-5A33-4348-9730-FBED9A117716}" destId="{7DCAB91D-9C5C-6D4E-B913-58A90D09C08A}" srcOrd="13" destOrd="0" presId="urn:microsoft.com/office/officeart/2005/8/layout/default#1"/>
    <dgm:cxn modelId="{DA7E1A16-06A0-C944-BFD7-757C56DB1565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 dirty="0" smtClean="0"/>
            <a:t>Trace</a:t>
          </a:r>
          <a:endParaRPr lang="en-US" sz="2000" dirty="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600" dirty="0" smtClean="0"/>
            <a:t>the behavior of an individual process by listing the sequence of instructions that execute for that process</a:t>
          </a:r>
          <a:endParaRPr lang="en-US" sz="1600" dirty="0"/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600" dirty="0" smtClean="0"/>
            <a:t>the behavior of the processor can be characterized by showing how the traces of the various processes are interleaved</a:t>
          </a:r>
          <a:endParaRPr lang="en-US" sz="1600" dirty="0"/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 dirty="0" smtClean="0"/>
            <a:t>Dispatcher</a:t>
          </a:r>
          <a:r>
            <a:rPr lang="en-US" sz="1600" dirty="0" smtClean="0"/>
            <a:t>  </a:t>
          </a:r>
          <a:endParaRPr lang="en-US" sz="1600" dirty="0"/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600" dirty="0" smtClean="0"/>
            <a:t>small program that switches the processor from one process to another</a:t>
          </a:r>
          <a:endParaRPr lang="en-US" sz="1600" dirty="0"/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D57CC-8629-E642-9ACF-C7315A20A12C}" type="presOf" srcId="{693DF3AA-9269-2545-9150-1B3192513936}" destId="{7AF818EE-1FFA-0148-A0A6-03F1AC28E0C7}" srcOrd="0" destOrd="0" presId="urn:microsoft.com/office/officeart/2005/8/layout/hierarchy3"/>
    <dgm:cxn modelId="{EE56C57B-2A06-374C-A8F8-3FB988CDD7AB}" type="presOf" srcId="{ADE4F796-F389-964A-9F92-660666F3A636}" destId="{1C89C9B8-759F-944F-AA18-FE790C10A65E}" srcOrd="0" destOrd="0" presId="urn:microsoft.com/office/officeart/2005/8/layout/hierarchy3"/>
    <dgm:cxn modelId="{18D9798F-9885-7C46-80DA-D61E687A0D8E}" type="presOf" srcId="{25188C39-687A-BD45-A96D-0C6C99BD8253}" destId="{64F1C8D8-40A2-DF44-AC72-3FFC719959BB}" srcOrd="0" destOrd="0" presId="urn:microsoft.com/office/officeart/2005/8/layout/hierarchy3"/>
    <dgm:cxn modelId="{5DEB4402-D2F8-7A41-A689-8571B7D568B0}" type="presOf" srcId="{8CF7DABB-E685-7649-9193-5973EE04A11C}" destId="{EE3338E7-0BBE-D244-8A2E-15290019B04C}" srcOrd="1" destOrd="0" presId="urn:microsoft.com/office/officeart/2005/8/layout/hierarchy3"/>
    <dgm:cxn modelId="{297D2BEB-69E6-F04A-A648-52FFF1BA8123}" type="presOf" srcId="{25188C39-687A-BD45-A96D-0C6C99BD8253}" destId="{3B32751B-D091-AF40-91E4-684216B0B821}" srcOrd="1" destOrd="0" presId="urn:microsoft.com/office/officeart/2005/8/layout/hierarchy3"/>
    <dgm:cxn modelId="{73495400-CCAD-D34F-9A47-9A822F7EFE0B}" type="presOf" srcId="{86AD88F0-314B-6444-BD87-F3C84F11651F}" destId="{08D83BD6-2A2F-574C-9D5C-736CF5FE7520}" srcOrd="0" destOrd="0" presId="urn:microsoft.com/office/officeart/2005/8/layout/hierarchy3"/>
    <dgm:cxn modelId="{8105C386-F06C-5049-98BB-F9AB71911C30}" type="presOf" srcId="{8CF7DABB-E685-7649-9193-5973EE04A11C}" destId="{94F28402-8223-1345-8F86-B41D09DF4999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8F9E5F55-5D67-504E-9AC8-F12824A019E2}" type="presOf" srcId="{755F770C-EEB9-0B4A-8B8E-7A4E15984F6D}" destId="{4F8FA6E2-0E58-0840-912D-8E16EF91B389}" srcOrd="0" destOrd="0" presId="urn:microsoft.com/office/officeart/2005/8/layout/hierarchy3"/>
    <dgm:cxn modelId="{1AF6C524-D51F-0A49-A292-7EA76152F327}" type="presOf" srcId="{F288BA89-D432-F942-BEAB-3302AF39D024}" destId="{6792DD43-5CA5-8E48-AF98-B37112383575}" srcOrd="0" destOrd="0" presId="urn:microsoft.com/office/officeart/2005/8/layout/hierarchy3"/>
    <dgm:cxn modelId="{22AF5FE7-CFD3-3146-8A46-893BB111FA4A}" type="presOf" srcId="{233F7DFA-202E-F74C-AB9D-53EFC686B345}" destId="{1C076669-4CFF-0B4F-8B31-76E9F2CCEE9B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366A8C1C-3C85-BA42-B4C3-A42B0ACBA409}" type="presOf" srcId="{2FD46B0E-E9C9-1E4B-961E-80132A5C983C}" destId="{AA843FC4-97DC-3649-9F16-C3801798B452}" srcOrd="0" destOrd="0" presId="urn:microsoft.com/office/officeart/2005/8/layout/hierarchy3"/>
    <dgm:cxn modelId="{D5475560-8DC9-F94B-87C6-B67C3D108539}" type="presParOf" srcId="{AA843FC4-97DC-3649-9F16-C3801798B452}" destId="{80EA5A8F-1803-784A-AFE3-3DD0EA8F50BD}" srcOrd="0" destOrd="0" presId="urn:microsoft.com/office/officeart/2005/8/layout/hierarchy3"/>
    <dgm:cxn modelId="{35443F45-3F2F-0845-AF9D-E36C14CF45D6}" type="presParOf" srcId="{80EA5A8F-1803-784A-AFE3-3DD0EA8F50BD}" destId="{2771C28D-ABBE-A741-8A65-D460C7EB471D}" srcOrd="0" destOrd="0" presId="urn:microsoft.com/office/officeart/2005/8/layout/hierarchy3"/>
    <dgm:cxn modelId="{75D8D6BC-BE0B-5845-A740-E2C04C08BB89}" type="presParOf" srcId="{2771C28D-ABBE-A741-8A65-D460C7EB471D}" destId="{94F28402-8223-1345-8F86-B41D09DF4999}" srcOrd="0" destOrd="0" presId="urn:microsoft.com/office/officeart/2005/8/layout/hierarchy3"/>
    <dgm:cxn modelId="{FD653EC9-91FD-9845-BE97-3343A93DB900}" type="presParOf" srcId="{2771C28D-ABBE-A741-8A65-D460C7EB471D}" destId="{EE3338E7-0BBE-D244-8A2E-15290019B04C}" srcOrd="1" destOrd="0" presId="urn:microsoft.com/office/officeart/2005/8/layout/hierarchy3"/>
    <dgm:cxn modelId="{D7144A97-9E7B-804C-90E4-6AFDC71D3919}" type="presParOf" srcId="{80EA5A8F-1803-784A-AFE3-3DD0EA8F50BD}" destId="{98535523-42D4-4043-95B6-AD340DA8CDAC}" srcOrd="1" destOrd="0" presId="urn:microsoft.com/office/officeart/2005/8/layout/hierarchy3"/>
    <dgm:cxn modelId="{E8080F2C-E890-674C-A742-CBC0768205F6}" type="presParOf" srcId="{98535523-42D4-4043-95B6-AD340DA8CDAC}" destId="{6792DD43-5CA5-8E48-AF98-B37112383575}" srcOrd="0" destOrd="0" presId="urn:microsoft.com/office/officeart/2005/8/layout/hierarchy3"/>
    <dgm:cxn modelId="{37F77D49-48F2-F043-80E6-4A783D48805D}" type="presParOf" srcId="{98535523-42D4-4043-95B6-AD340DA8CDAC}" destId="{08D83BD6-2A2F-574C-9D5C-736CF5FE7520}" srcOrd="1" destOrd="0" presId="urn:microsoft.com/office/officeart/2005/8/layout/hierarchy3"/>
    <dgm:cxn modelId="{3FADDE88-FE5D-EB42-A56C-7E771F0180E3}" type="presParOf" srcId="{98535523-42D4-4043-95B6-AD340DA8CDAC}" destId="{1C89C9B8-759F-944F-AA18-FE790C10A65E}" srcOrd="2" destOrd="0" presId="urn:microsoft.com/office/officeart/2005/8/layout/hierarchy3"/>
    <dgm:cxn modelId="{D617B790-CF3A-1D48-8D46-F22C4F1001FF}" type="presParOf" srcId="{98535523-42D4-4043-95B6-AD340DA8CDAC}" destId="{1C076669-4CFF-0B4F-8B31-76E9F2CCEE9B}" srcOrd="3" destOrd="0" presId="urn:microsoft.com/office/officeart/2005/8/layout/hierarchy3"/>
    <dgm:cxn modelId="{1A42E3F0-7469-7949-AF0A-BA7EED10ED20}" type="presParOf" srcId="{AA843FC4-97DC-3649-9F16-C3801798B452}" destId="{2565A228-6B6E-0144-A2BB-59C59BF41707}" srcOrd="1" destOrd="0" presId="urn:microsoft.com/office/officeart/2005/8/layout/hierarchy3"/>
    <dgm:cxn modelId="{E353CFF9-1237-1E40-910A-E41DE3ECF1B2}" type="presParOf" srcId="{2565A228-6B6E-0144-A2BB-59C59BF41707}" destId="{95C64F64-3E0F-7B42-AB4F-CE0F60855F36}" srcOrd="0" destOrd="0" presId="urn:microsoft.com/office/officeart/2005/8/layout/hierarchy3"/>
    <dgm:cxn modelId="{13C914FE-C29E-C241-8EFB-990CD6D8EFB5}" type="presParOf" srcId="{95C64F64-3E0F-7B42-AB4F-CE0F60855F36}" destId="{64F1C8D8-40A2-DF44-AC72-3FFC719959BB}" srcOrd="0" destOrd="0" presId="urn:microsoft.com/office/officeart/2005/8/layout/hierarchy3"/>
    <dgm:cxn modelId="{D8C9936E-EF38-9341-8CF0-CC128AC65913}" type="presParOf" srcId="{95C64F64-3E0F-7B42-AB4F-CE0F60855F36}" destId="{3B32751B-D091-AF40-91E4-684216B0B821}" srcOrd="1" destOrd="0" presId="urn:microsoft.com/office/officeart/2005/8/layout/hierarchy3"/>
    <dgm:cxn modelId="{68A2DBED-7B41-1D45-8B16-7E6BF1CC3CC4}" type="presParOf" srcId="{2565A228-6B6E-0144-A2BB-59C59BF41707}" destId="{2B930B0D-6B56-2741-AC9D-724F5E3525F8}" srcOrd="1" destOrd="0" presId="urn:microsoft.com/office/officeart/2005/8/layout/hierarchy3"/>
    <dgm:cxn modelId="{1491018A-849F-FC43-9236-3F557D0E4523}" type="presParOf" srcId="{2B930B0D-6B56-2741-AC9D-724F5E3525F8}" destId="{4F8FA6E2-0E58-0840-912D-8E16EF91B389}" srcOrd="0" destOrd="0" presId="urn:microsoft.com/office/officeart/2005/8/layout/hierarchy3"/>
    <dgm:cxn modelId="{2418BA6B-01E5-8B4D-8D69-B3034BB76A7F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smtClean="0"/>
            <a:t>allocation of main memory to processes</a:t>
          </a:r>
          <a:endParaRPr lang="en-US" dirty="0" smtClean="0"/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smtClean="0"/>
            <a:t>allocation of secondary memory to processes</a:t>
          </a:r>
          <a:endParaRPr lang="en-US" dirty="0" smtClean="0"/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smtClean="0"/>
            <a:t>protection attributes of blocks of main or virtual memory</a:t>
          </a:r>
          <a:endParaRPr lang="en-US" dirty="0" smtClean="0"/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smtClean="0"/>
            <a:t>information needed to manage virtual memory</a:t>
          </a:r>
          <a:endParaRPr lang="en-US" dirty="0" smtClean="0"/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smtClean="0"/>
            <a:t>existence of files</a:t>
          </a:r>
          <a:endParaRPr lang="en-US" dirty="0" smtClean="0"/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smtClean="0"/>
            <a:t>location on secondary memory</a:t>
          </a:r>
          <a:endParaRPr lang="en-US" dirty="0" smtClean="0"/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smtClean="0"/>
            <a:t>current status</a:t>
          </a:r>
          <a:endParaRPr lang="en-US" dirty="0" smtClean="0"/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smtClean="0"/>
            <a:t>other attributes</a:t>
          </a:r>
          <a:endParaRPr lang="en-US" dirty="0" smtClean="0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62A31-9138-504D-B438-FCDA4C71901D}" type="presOf" srcId="{0187175F-5EEB-A649-917F-B8E746E12A5B}" destId="{7371FC89-F36C-3D49-832F-E59D73C74E10}" srcOrd="0" destOrd="0" presId="urn:microsoft.com/office/officeart/2005/8/layout/list1"/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A3B98843-D995-AB40-8B43-73D1197A9B9A}" type="presOf" srcId="{8F2CF82E-89BA-BA4F-AF4C-4E4D23C137A8}" destId="{B65E8AE7-B8C6-0241-9480-2CDA1CF97203}" srcOrd="0" destOrd="0" presId="urn:microsoft.com/office/officeart/2005/8/layout/list1"/>
    <dgm:cxn modelId="{E4C2429A-AD9C-8049-B4A2-4C68171D179D}" type="presOf" srcId="{9E57F95E-88E2-7A49-8636-5CA2098542D3}" destId="{B65E8AE7-B8C6-0241-9480-2CDA1CF97203}" srcOrd="0" destOrd="1" presId="urn:microsoft.com/office/officeart/2005/8/layout/list1"/>
    <dgm:cxn modelId="{3B9A0E96-6CA8-D140-AE6E-B5975FF4FBDD}" type="presOf" srcId="{0187175F-5EEB-A649-917F-B8E746E12A5B}" destId="{0CEFEDA6-C6BD-4242-A36C-ADC20C2F1CA7}" srcOrd="1" destOrd="0" presId="urn:microsoft.com/office/officeart/2005/8/layout/list1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004DB39D-5932-CE45-9E18-7ED0A3E89BCE}" type="presOf" srcId="{2B0937E0-5474-0B44-948E-E277F5754624}" destId="{B65E8AE7-B8C6-0241-9480-2CDA1CF97203}" srcOrd="0" destOrd="2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3750D8EE-1F16-7A4D-9612-FF7A0AEAC11F}" type="presOf" srcId="{2AB9EC0E-0C5D-6D46-9B5D-76DDEC4AD3D5}" destId="{B65E8AE7-B8C6-0241-9480-2CDA1CF97203}" srcOrd="0" destOrd="3" presId="urn:microsoft.com/office/officeart/2005/8/layout/list1"/>
    <dgm:cxn modelId="{1B24F423-BF5C-5A4D-9F28-A21761E6A60D}" type="presOf" srcId="{EC8DE37B-A3E7-3A44-84B8-18447E67AA42}" destId="{A738D775-1FD4-BE4D-A346-D7A5A7E8D368}" srcOrd="0" destOrd="0" presId="urn:microsoft.com/office/officeart/2005/8/layout/list1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B3E73C5E-DA33-6845-A8D9-2F786B400C8A}" type="presParOf" srcId="{A738D775-1FD4-BE4D-A346-D7A5A7E8D368}" destId="{F1CF573D-EF45-F742-8B9F-5840A5DE5ACA}" srcOrd="0" destOrd="0" presId="urn:microsoft.com/office/officeart/2005/8/layout/list1"/>
    <dgm:cxn modelId="{34162EE4-35AE-6F42-A932-4430311272E7}" type="presParOf" srcId="{F1CF573D-EF45-F742-8B9F-5840A5DE5ACA}" destId="{7371FC89-F36C-3D49-832F-E59D73C74E10}" srcOrd="0" destOrd="0" presId="urn:microsoft.com/office/officeart/2005/8/layout/list1"/>
    <dgm:cxn modelId="{68763359-A7DE-7045-94E1-BE521884106E}" type="presParOf" srcId="{F1CF573D-EF45-F742-8B9F-5840A5DE5ACA}" destId="{0CEFEDA6-C6BD-4242-A36C-ADC20C2F1CA7}" srcOrd="1" destOrd="0" presId="urn:microsoft.com/office/officeart/2005/8/layout/list1"/>
    <dgm:cxn modelId="{A4F72647-E674-BD43-B24E-9963244BB20D}" type="presParOf" srcId="{A738D775-1FD4-BE4D-A346-D7A5A7E8D368}" destId="{4B3E280C-E243-5343-B27A-FB049E6110FE}" srcOrd="1" destOrd="0" presId="urn:microsoft.com/office/officeart/2005/8/layout/list1"/>
    <dgm:cxn modelId="{90A3924C-087A-6A46-A00B-547972CB63A3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BBE418-ADD4-D949-84CA-7AC3A75DC2A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19343-F3D7-DF41-8F49-5D548F1D3CF5}">
      <dgm:prSet phldrT="[Text]"/>
      <dgm:spPr/>
      <dgm:t>
        <a:bodyPr/>
        <a:lstStyle/>
        <a:p>
          <a:r>
            <a:rPr lang="en-US" dirty="0" smtClean="0"/>
            <a:t>To manage and control a process the OS must know:</a:t>
          </a:r>
          <a:endParaRPr lang="en-US" dirty="0"/>
        </a:p>
      </dgm:t>
    </dgm:pt>
    <dgm:pt modelId="{827372AA-4ACC-1042-8DEE-9246C4DD0873}" type="parTrans" cxnId="{EC8629B5-C266-0940-AE4C-B7520F5CF6A0}">
      <dgm:prSet/>
      <dgm:spPr/>
      <dgm:t>
        <a:bodyPr/>
        <a:lstStyle/>
        <a:p>
          <a:endParaRPr lang="en-US"/>
        </a:p>
      </dgm:t>
    </dgm:pt>
    <dgm:pt modelId="{C927A0E6-4DCE-DE4D-827E-6F4964624835}" type="sibTrans" cxnId="{EC8629B5-C266-0940-AE4C-B7520F5CF6A0}">
      <dgm:prSet/>
      <dgm:spPr/>
      <dgm:t>
        <a:bodyPr/>
        <a:lstStyle/>
        <a:p>
          <a:endParaRPr lang="en-US"/>
        </a:p>
      </dgm:t>
    </dgm:pt>
    <dgm:pt modelId="{871B42AC-8470-FF4E-BEC0-53B3579113D7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where the process is located</a:t>
          </a:r>
          <a:endParaRPr lang="en-US" dirty="0" smtClean="0"/>
        </a:p>
      </dgm:t>
    </dgm:pt>
    <dgm:pt modelId="{F897EE57-C814-2246-B2C4-FABFB79714A7}" type="parTrans" cxnId="{9D7C1A31-9DCF-FA4C-A300-7393923830E6}">
      <dgm:prSet/>
      <dgm:spPr/>
      <dgm:t>
        <a:bodyPr/>
        <a:lstStyle/>
        <a:p>
          <a:endParaRPr lang="en-US"/>
        </a:p>
      </dgm:t>
    </dgm:pt>
    <dgm:pt modelId="{C169AE27-A056-F248-8D2D-0DD9382CC185}" type="sibTrans" cxnId="{9D7C1A31-9DCF-FA4C-A300-7393923830E6}">
      <dgm:prSet/>
      <dgm:spPr/>
      <dgm:t>
        <a:bodyPr/>
        <a:lstStyle/>
        <a:p>
          <a:endParaRPr lang="en-US"/>
        </a:p>
      </dgm:t>
    </dgm:pt>
    <dgm:pt modelId="{1CD70AB2-3EDE-C94F-9DF9-922D6B5FC88B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the attributes of the process that are necessary for its management</a:t>
          </a:r>
          <a:endParaRPr lang="en-US" dirty="0" smtClean="0"/>
        </a:p>
      </dgm:t>
    </dgm:pt>
    <dgm:pt modelId="{56FE4BE3-C832-D749-849A-E5B9E272A411}" type="parTrans" cxnId="{563CC5BA-3E56-5344-BBAC-360C7C442AD6}">
      <dgm:prSet/>
      <dgm:spPr/>
      <dgm:t>
        <a:bodyPr/>
        <a:lstStyle/>
        <a:p>
          <a:endParaRPr lang="en-US"/>
        </a:p>
      </dgm:t>
    </dgm:pt>
    <dgm:pt modelId="{2C72B771-19F4-A843-9100-AE396A5A5608}" type="sibTrans" cxnId="{563CC5BA-3E56-5344-BBAC-360C7C442AD6}">
      <dgm:prSet/>
      <dgm:spPr/>
      <dgm:t>
        <a:bodyPr/>
        <a:lstStyle/>
        <a:p>
          <a:endParaRPr lang="en-US"/>
        </a:p>
      </dgm:t>
    </dgm:pt>
    <dgm:pt modelId="{44FCB1B8-3A80-BD42-97D8-DDBC3F17992A}" type="pres">
      <dgm:prSet presAssocID="{C0BBE418-ADD4-D949-84CA-7AC3A75DC2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68693-627A-904C-84FE-265B9ADA1F48}" type="pres">
      <dgm:prSet presAssocID="{66819343-F3D7-DF41-8F49-5D548F1D3CF5}" presName="linNode" presStyleCnt="0"/>
      <dgm:spPr/>
    </dgm:pt>
    <dgm:pt modelId="{124922B8-514C-784B-AB7F-197C6AA9DFC8}" type="pres">
      <dgm:prSet presAssocID="{66819343-F3D7-DF41-8F49-5D548F1D3CF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F1453-A84B-C04C-A3D7-88BA22B5CF02}" type="pres">
      <dgm:prSet presAssocID="{66819343-F3D7-DF41-8F49-5D548F1D3CF5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225B4-B696-0E40-9D4E-B40C96219E4A}" type="presOf" srcId="{1CD70AB2-3EDE-C94F-9DF9-922D6B5FC88B}" destId="{FC5F1453-A84B-C04C-A3D7-88BA22B5CF02}" srcOrd="0" destOrd="1" presId="urn:microsoft.com/office/officeart/2005/8/layout/vList6"/>
    <dgm:cxn modelId="{EC8629B5-C266-0940-AE4C-B7520F5CF6A0}" srcId="{C0BBE418-ADD4-D949-84CA-7AC3A75DC2A5}" destId="{66819343-F3D7-DF41-8F49-5D548F1D3CF5}" srcOrd="0" destOrd="0" parTransId="{827372AA-4ACC-1042-8DEE-9246C4DD0873}" sibTransId="{C927A0E6-4DCE-DE4D-827E-6F4964624835}"/>
    <dgm:cxn modelId="{563CC5BA-3E56-5344-BBAC-360C7C442AD6}" srcId="{66819343-F3D7-DF41-8F49-5D548F1D3CF5}" destId="{1CD70AB2-3EDE-C94F-9DF9-922D6B5FC88B}" srcOrd="1" destOrd="0" parTransId="{56FE4BE3-C832-D749-849A-E5B9E272A411}" sibTransId="{2C72B771-19F4-A843-9100-AE396A5A5608}"/>
    <dgm:cxn modelId="{52275CBE-DBC6-D641-8504-E9381185D325}" type="presOf" srcId="{C0BBE418-ADD4-D949-84CA-7AC3A75DC2A5}" destId="{44FCB1B8-3A80-BD42-97D8-DDBC3F17992A}" srcOrd="0" destOrd="0" presId="urn:microsoft.com/office/officeart/2005/8/layout/vList6"/>
    <dgm:cxn modelId="{9D7C1A31-9DCF-FA4C-A300-7393923830E6}" srcId="{66819343-F3D7-DF41-8F49-5D548F1D3CF5}" destId="{871B42AC-8470-FF4E-BEC0-53B3579113D7}" srcOrd="0" destOrd="0" parTransId="{F897EE57-C814-2246-B2C4-FABFB79714A7}" sibTransId="{C169AE27-A056-F248-8D2D-0DD9382CC185}"/>
    <dgm:cxn modelId="{2A4FE2B6-33C9-794D-97A9-09746A8A2EDD}" type="presOf" srcId="{66819343-F3D7-DF41-8F49-5D548F1D3CF5}" destId="{124922B8-514C-784B-AB7F-197C6AA9DFC8}" srcOrd="0" destOrd="0" presId="urn:microsoft.com/office/officeart/2005/8/layout/vList6"/>
    <dgm:cxn modelId="{2CF55D96-B46E-034B-A553-1C2AC1F0E546}" type="presOf" srcId="{871B42AC-8470-FF4E-BEC0-53B3579113D7}" destId="{FC5F1453-A84B-C04C-A3D7-88BA22B5CF02}" srcOrd="0" destOrd="0" presId="urn:microsoft.com/office/officeart/2005/8/layout/vList6"/>
    <dgm:cxn modelId="{463C4629-5954-8143-99E7-93894E8CAFAF}" type="presParOf" srcId="{44FCB1B8-3A80-BD42-97D8-DDBC3F17992A}" destId="{8BA68693-627A-904C-84FE-265B9ADA1F48}" srcOrd="0" destOrd="0" presId="urn:microsoft.com/office/officeart/2005/8/layout/vList6"/>
    <dgm:cxn modelId="{FD76F2BF-D4F5-D046-9182-8589FA5B22B1}" type="presParOf" srcId="{8BA68693-627A-904C-84FE-265B9ADA1F48}" destId="{124922B8-514C-784B-AB7F-197C6AA9DFC8}" srcOrd="0" destOrd="0" presId="urn:microsoft.com/office/officeart/2005/8/layout/vList6"/>
    <dgm:cxn modelId="{C105813D-31FC-F64C-89E4-E8097B6EBB2B}" type="presParOf" srcId="{8BA68693-627A-904C-84FE-265B9ADA1F48}" destId="{FC5F1453-A84B-C04C-A3D7-88BA22B5CF0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Program status word (PSW)</a:t>
          </a:r>
          <a:endParaRPr lang="en-US" b="1" i="0" dirty="0">
            <a:solidFill>
              <a:schemeClr val="tx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/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user-visible registers</a:t>
          </a:r>
          <a:endParaRPr lang="en-US" dirty="0" smtClean="0"/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control and status registers</a:t>
          </a:r>
          <a:endParaRPr lang="en-US" dirty="0" smtClean="0"/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stack pointers</a:t>
          </a:r>
          <a:endParaRPr lang="en-US" dirty="0" smtClean="0"/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/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/>
      <dgm:t>
        <a:bodyPr/>
        <a:lstStyle/>
        <a:p>
          <a:r>
            <a:rPr lang="en-US" smtClean="0"/>
            <a:t>allocates space for the process</a:t>
          </a:r>
          <a:endParaRPr lang="en-US" dirty="0" smtClean="0"/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/>
      <dgm:t>
        <a:bodyPr/>
        <a:lstStyle/>
        <a:p>
          <a:r>
            <a:rPr lang="en-US" smtClean="0"/>
            <a:t>initializes the process control block</a:t>
          </a:r>
          <a:endParaRPr lang="en-US" dirty="0" smtClean="0"/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/>
      <dgm:t>
        <a:bodyPr/>
        <a:lstStyle/>
        <a:p>
          <a:r>
            <a:rPr lang="en-US" smtClean="0"/>
            <a:t>sets the appropriate linkages</a:t>
          </a:r>
          <a:endParaRPr lang="en-US" dirty="0" smtClean="0"/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/>
      <dgm:t>
        <a:bodyPr/>
        <a:lstStyle/>
        <a:p>
          <a:r>
            <a:rPr lang="en-US" smtClean="0"/>
            <a:t>creates or expands other data structures</a:t>
          </a:r>
          <a:endParaRPr lang="en-US" dirty="0" smtClean="0"/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0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1- Program code</a:t>
          </a:r>
          <a:endParaRPr lang="en-US" sz="2500" kern="1200" dirty="0"/>
        </a:p>
      </dsp:txBody>
      <dsp:txXfrm>
        <a:off x="29271" y="29271"/>
        <a:ext cx="8094858" cy="541083"/>
      </dsp:txXfrm>
    </dsp:sp>
    <dsp:sp modelId="{4A1A3D03-DB08-6D4A-9013-6A326781C6BD}">
      <dsp:nvSpPr>
        <dsp:cNvPr id="0" name=""/>
        <dsp:cNvSpPr/>
      </dsp:nvSpPr>
      <dsp:spPr>
        <a:xfrm>
          <a:off x="0" y="622175"/>
          <a:ext cx="81534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622175"/>
        <a:ext cx="8153400" cy="1397250"/>
      </dsp:txXfrm>
    </dsp:sp>
    <dsp:sp modelId="{02FDE227-3421-A249-B877-4E1ACDF3ED5A}">
      <dsp:nvSpPr>
        <dsp:cNvPr id="0" name=""/>
        <dsp:cNvSpPr/>
      </dsp:nvSpPr>
      <dsp:spPr>
        <a:xfrm>
          <a:off x="0" y="2041975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2- A set of data associated with that code</a:t>
          </a:r>
        </a:p>
      </dsp:txBody>
      <dsp:txXfrm>
        <a:off x="29271" y="2071246"/>
        <a:ext cx="8094858" cy="541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8FE6C-2B05-C445-8F1C-C2D56EC0B341}">
      <dsp:nvSpPr>
        <dsp:cNvPr id="0" name=""/>
        <dsp:cNvSpPr/>
      </dsp:nvSpPr>
      <dsp:spPr>
        <a:xfrm>
          <a:off x="3343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no interrupts are pending the processor:</a:t>
          </a:r>
          <a:endParaRPr lang="en-US" sz="2400" kern="1200" dirty="0"/>
        </a:p>
      </dsp:txBody>
      <dsp:txXfrm>
        <a:off x="30175" y="313225"/>
        <a:ext cx="3610781" cy="862447"/>
      </dsp:txXfrm>
    </dsp:sp>
    <dsp:sp modelId="{944F2D45-0854-FF4F-9A45-0B5FBB9415E6}">
      <dsp:nvSpPr>
        <dsp:cNvPr id="0" name=""/>
        <dsp:cNvSpPr/>
      </dsp:nvSpPr>
      <dsp:spPr>
        <a:xfrm rot="5400000">
          <a:off x="1755406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E7D38-9573-7A46-8835-570D9ED3C168}">
      <dsp:nvSpPr>
        <dsp:cNvPr id="0" name=""/>
        <dsp:cNvSpPr/>
      </dsp:nvSpPr>
      <dsp:spPr>
        <a:xfrm>
          <a:off x="3343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proceeds to the fetch stage and fetches the next instruction of the current program in the current process</a:t>
          </a:r>
          <a:endParaRPr lang="en-US" sz="1400" b="1" kern="1200" dirty="0"/>
        </a:p>
      </dsp:txBody>
      <dsp:txXfrm>
        <a:off x="30175" y="1549975"/>
        <a:ext cx="3610781" cy="862447"/>
      </dsp:txXfrm>
    </dsp:sp>
    <dsp:sp modelId="{DB54DFA3-E01E-B442-9482-07C506B84309}">
      <dsp:nvSpPr>
        <dsp:cNvPr id="0" name=""/>
        <dsp:cNvSpPr/>
      </dsp:nvSpPr>
      <dsp:spPr>
        <a:xfrm>
          <a:off x="4180811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an interrupt is pending the processor:</a:t>
          </a:r>
          <a:endParaRPr lang="en-US" sz="2400" kern="1200" dirty="0"/>
        </a:p>
      </dsp:txBody>
      <dsp:txXfrm>
        <a:off x="4207643" y="313225"/>
        <a:ext cx="3610781" cy="862447"/>
      </dsp:txXfrm>
    </dsp:sp>
    <dsp:sp modelId="{A7450743-EE58-D742-9C11-C40E3AA314B2}">
      <dsp:nvSpPr>
        <dsp:cNvPr id="0" name=""/>
        <dsp:cNvSpPr/>
      </dsp:nvSpPr>
      <dsp:spPr>
        <a:xfrm rot="5400000">
          <a:off x="5932874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B7510-114B-054F-B7FC-E55A1C978F4A}">
      <dsp:nvSpPr>
        <dsp:cNvPr id="0" name=""/>
        <dsp:cNvSpPr/>
      </dsp:nvSpPr>
      <dsp:spPr>
        <a:xfrm>
          <a:off x="4180811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sets the program counter to the starting address of an interrupt handler program</a:t>
          </a:r>
          <a:endParaRPr lang="en-US" sz="1400" b="1" kern="1200" dirty="0"/>
        </a:p>
      </dsp:txBody>
      <dsp:txXfrm>
        <a:off x="4207643" y="1549975"/>
        <a:ext cx="3610781" cy="862447"/>
      </dsp:txXfrm>
    </dsp:sp>
    <dsp:sp modelId="{74BDB899-755B-444E-915E-34234A2F80E2}">
      <dsp:nvSpPr>
        <dsp:cNvPr id="0" name=""/>
        <dsp:cNvSpPr/>
      </dsp:nvSpPr>
      <dsp:spPr>
        <a:xfrm rot="5400000">
          <a:off x="5932874" y="251941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BE4C9-9854-3443-A76A-5007F14AEB74}">
      <dsp:nvSpPr>
        <dsp:cNvPr id="0" name=""/>
        <dsp:cNvSpPr/>
      </dsp:nvSpPr>
      <dsp:spPr>
        <a:xfrm>
          <a:off x="4180811" y="2759894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switches from user mode to kernel mode so that the interrupt processing code may include privileged instructions</a:t>
          </a:r>
          <a:endParaRPr lang="en-US" sz="1400" b="1" kern="1200" dirty="0"/>
        </a:p>
      </dsp:txBody>
      <dsp:txXfrm>
        <a:off x="4207643" y="2786726"/>
        <a:ext cx="3610781" cy="8624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068263" y="68069"/>
          <a:ext cx="1616645" cy="96998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 the context of the processor</a:t>
          </a:r>
          <a:endParaRPr lang="en-US" sz="1400" kern="1200" dirty="0"/>
        </a:p>
      </dsp:txBody>
      <dsp:txXfrm>
        <a:off x="1096673" y="96479"/>
        <a:ext cx="1559825" cy="913167"/>
      </dsp:txXfrm>
    </dsp:sp>
    <dsp:sp modelId="{2006BB91-3B87-DA40-B6AE-2A5108A2EF2F}">
      <dsp:nvSpPr>
        <dsp:cNvPr id="0" name=""/>
        <dsp:cNvSpPr/>
      </dsp:nvSpPr>
      <dsp:spPr>
        <a:xfrm rot="119203">
          <a:off x="2817161" y="390760"/>
          <a:ext cx="31903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17190" y="469287"/>
        <a:ext cx="223322" cy="240556"/>
      </dsp:txXfrm>
    </dsp:sp>
    <dsp:sp modelId="{BCC1E542-A582-F347-92E2-47FFAB05B4F4}">
      <dsp:nvSpPr>
        <dsp:cNvPr id="0" name=""/>
        <dsp:cNvSpPr/>
      </dsp:nvSpPr>
      <dsp:spPr>
        <a:xfrm>
          <a:off x="3286494" y="45890"/>
          <a:ext cx="1589890" cy="116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currently in the Running state</a:t>
          </a:r>
        </a:p>
      </dsp:txBody>
      <dsp:txXfrm>
        <a:off x="3320683" y="80079"/>
        <a:ext cx="1521512" cy="1098933"/>
      </dsp:txXfrm>
    </dsp:sp>
    <dsp:sp modelId="{5C63AE9C-3248-D543-A4CF-FBBF3E8FEF02}">
      <dsp:nvSpPr>
        <dsp:cNvPr id="0" name=""/>
        <dsp:cNvSpPr/>
      </dsp:nvSpPr>
      <dsp:spPr>
        <a:xfrm rot="14">
          <a:off x="5042386" y="429087"/>
          <a:ext cx="399913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42386" y="509273"/>
        <a:ext cx="279939" cy="240556"/>
      </dsp:txXfrm>
    </dsp:sp>
    <dsp:sp modelId="{7A3273C6-06DA-2A4F-9E7A-C786AEC7AEAC}">
      <dsp:nvSpPr>
        <dsp:cNvPr id="0" name=""/>
        <dsp:cNvSpPr/>
      </dsp:nvSpPr>
      <dsp:spPr>
        <a:xfrm>
          <a:off x="5630938" y="14456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move the process control block of this process to the appropriate queue</a:t>
          </a:r>
        </a:p>
      </dsp:txBody>
      <dsp:txXfrm>
        <a:off x="5659348" y="172972"/>
        <a:ext cx="1559825" cy="913167"/>
      </dsp:txXfrm>
    </dsp:sp>
    <dsp:sp modelId="{9D560C38-FF45-9045-A810-1BF24480C61F}">
      <dsp:nvSpPr>
        <dsp:cNvPr id="0" name=""/>
        <dsp:cNvSpPr/>
      </dsp:nvSpPr>
      <dsp:spPr>
        <a:xfrm rot="5563564">
          <a:off x="6232659" y="1222697"/>
          <a:ext cx="337627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6283604" y="1254404"/>
        <a:ext cx="240556" cy="236339"/>
      </dsp:txXfrm>
    </dsp:sp>
    <dsp:sp modelId="{326859DC-81AC-A14D-930E-03D3AB419642}">
      <dsp:nvSpPr>
        <dsp:cNvPr id="0" name=""/>
        <dsp:cNvSpPr/>
      </dsp:nvSpPr>
      <dsp:spPr>
        <a:xfrm>
          <a:off x="5554454" y="175086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another process for execution</a:t>
          </a:r>
        </a:p>
      </dsp:txBody>
      <dsp:txXfrm>
        <a:off x="5582864" y="1779271"/>
        <a:ext cx="1559825" cy="913167"/>
      </dsp:txXfrm>
    </dsp:sp>
    <dsp:sp modelId="{805C6834-FB35-294F-B4C8-3486D3ACB1FC}">
      <dsp:nvSpPr>
        <dsp:cNvPr id="0" name=""/>
        <dsp:cNvSpPr/>
      </dsp:nvSpPr>
      <dsp:spPr>
        <a:xfrm rot="4938424">
          <a:off x="6281157" y="2873835"/>
          <a:ext cx="38975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6347929" y="2879949"/>
        <a:ext cx="240556" cy="272826"/>
      </dsp:txXfrm>
    </dsp:sp>
    <dsp:sp modelId="{DDF3FDD6-440B-A94B-BF4E-63FA31DC858B}">
      <dsp:nvSpPr>
        <dsp:cNvPr id="0" name=""/>
        <dsp:cNvSpPr/>
      </dsp:nvSpPr>
      <dsp:spPr>
        <a:xfrm>
          <a:off x="5783921" y="344961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selected</a:t>
          </a:r>
        </a:p>
      </dsp:txBody>
      <dsp:txXfrm>
        <a:off x="5812331" y="3478022"/>
        <a:ext cx="1559825" cy="913167"/>
      </dsp:txXfrm>
    </dsp:sp>
    <dsp:sp modelId="{13239FAD-D619-4A49-8F9B-6ACE90C6968A}">
      <dsp:nvSpPr>
        <dsp:cNvPr id="0" name=""/>
        <dsp:cNvSpPr/>
      </dsp:nvSpPr>
      <dsp:spPr>
        <a:xfrm rot="10908884">
          <a:off x="5332663" y="3699287"/>
          <a:ext cx="31899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428337" y="3780988"/>
        <a:ext cx="223294" cy="240556"/>
      </dsp:txXfrm>
    </dsp:sp>
    <dsp:sp modelId="{345D1EA6-731A-154F-A4B5-AB0B53187FB6}">
      <dsp:nvSpPr>
        <dsp:cNvPr id="0" name=""/>
        <dsp:cNvSpPr/>
      </dsp:nvSpPr>
      <dsp:spPr>
        <a:xfrm>
          <a:off x="3565705" y="337933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memory management data structures</a:t>
          </a:r>
        </a:p>
      </dsp:txBody>
      <dsp:txXfrm>
        <a:off x="3594115" y="3407741"/>
        <a:ext cx="1559825" cy="913167"/>
      </dsp:txXfrm>
    </dsp:sp>
    <dsp:sp modelId="{51D6E1CA-56DC-124D-8077-6C5DF4D18494}">
      <dsp:nvSpPr>
        <dsp:cNvPr id="0" name=""/>
        <dsp:cNvSpPr/>
      </dsp:nvSpPr>
      <dsp:spPr>
        <a:xfrm rot="10802269">
          <a:off x="2581628" y="3551189"/>
          <a:ext cx="696779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701906" y="3631415"/>
        <a:ext cx="576501" cy="240556"/>
      </dsp:txXfrm>
    </dsp:sp>
    <dsp:sp modelId="{47648A24-091E-A440-9803-7FF254809863}">
      <dsp:nvSpPr>
        <dsp:cNvPr id="0" name=""/>
        <dsp:cNvSpPr/>
      </dsp:nvSpPr>
      <dsp:spPr>
        <a:xfrm>
          <a:off x="506074" y="2841905"/>
          <a:ext cx="1748935" cy="1577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restore the context of the processor to that which existed at the time the selected process was last switched out</a:t>
          </a:r>
          <a:endParaRPr lang="en-NZ" sz="1400" kern="1200" dirty="0" smtClean="0"/>
        </a:p>
      </dsp:txBody>
      <dsp:txXfrm>
        <a:off x="552283" y="2888114"/>
        <a:ext cx="1656517" cy="148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identifier</a:t>
          </a:r>
          <a:endParaRPr lang="en-US" sz="24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state</a:t>
          </a:r>
          <a:endParaRPr lang="en-US" sz="2400" kern="1200" dirty="0" smtClean="0"/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memory pointers</a:t>
          </a:r>
          <a:endParaRPr lang="en-US" sz="2400" kern="1200" dirty="0" smtClean="0"/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context data</a:t>
          </a:r>
          <a:endParaRPr lang="en-US" sz="2400" kern="1200" dirty="0" smtClean="0"/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accounting information</a:t>
          </a:r>
          <a:endParaRPr lang="en-US" sz="2400" kern="1200" dirty="0" smtClean="0"/>
        </a:p>
      </dsp:txBody>
      <dsp:txXfrm>
        <a:off x="6248403" y="2433756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Trace</a:t>
          </a:r>
          <a:endParaRPr lang="en-US" sz="2000" kern="1200" dirty="0"/>
        </a:p>
      </dsp:txBody>
      <dsp:txXfrm>
        <a:off x="326538" y="21747"/>
        <a:ext cx="1441295" cy="698903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an individual process by listing the sequence of instructions that execute for that process</a:t>
          </a:r>
          <a:endParaRPr lang="en-US" sz="1600" kern="1200" dirty="0"/>
        </a:p>
      </dsp:txBody>
      <dsp:txXfrm>
        <a:off x="2259765" y="583357"/>
        <a:ext cx="1778709" cy="1605857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the processor can be characterized by showing how the traces of the various processes are interleaved</a:t>
          </a:r>
          <a:endParaRPr lang="en-US" sz="1600" kern="1200" dirty="0"/>
        </a:p>
      </dsp:txBody>
      <dsp:txXfrm>
        <a:off x="2787789" y="2635393"/>
        <a:ext cx="2590472" cy="1433255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Dispatcher</a:t>
          </a:r>
          <a:r>
            <a:rPr lang="en-US" sz="1600" kern="1200" dirty="0" smtClean="0"/>
            <a:t>  </a:t>
          </a:r>
          <a:endParaRPr lang="en-US" sz="1600" kern="1200" dirty="0"/>
        </a:p>
      </dsp:txBody>
      <dsp:txXfrm>
        <a:off x="5355747" y="21747"/>
        <a:ext cx="1441295" cy="698903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small program that switches the processor from one process to another</a:t>
          </a:r>
          <a:endParaRPr lang="en-US" sz="1600" kern="1200" dirty="0"/>
        </a:p>
      </dsp:txBody>
      <dsp:txXfrm>
        <a:off x="6295030" y="1037225"/>
        <a:ext cx="1517013" cy="1498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4600" kern="1200" dirty="0" smtClean="0"/>
            <a:t>Must include:</a:t>
          </a:r>
          <a:endParaRPr lang="en-US" sz="46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allocation of main memory to processes</a:t>
          </a:r>
          <a:endParaRPr lang="en-US" sz="1700" kern="1200" dirty="0" smtClean="0"/>
        </a:p>
      </dsp:txBody>
      <dsp:txXfrm>
        <a:off x="429362" y="1275284"/>
        <a:ext cx="3256076" cy="574775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allocation of secondary memory to processes</a:t>
          </a:r>
          <a:endParaRPr lang="en-US" sz="1700" kern="1200" dirty="0" smtClean="0"/>
        </a:p>
      </dsp:txBody>
      <dsp:txXfrm>
        <a:off x="429362" y="1979752"/>
        <a:ext cx="3256076" cy="574775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protection attributes of blocks of main or virtual memory</a:t>
          </a:r>
          <a:endParaRPr lang="en-US" sz="1700" kern="1200" dirty="0" smtClean="0"/>
        </a:p>
      </dsp:txBody>
      <dsp:txXfrm>
        <a:off x="429362" y="2684221"/>
        <a:ext cx="3256076" cy="574775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information needed to manage virtual memory</a:t>
          </a:r>
          <a:endParaRPr lang="en-US" sz="1700" kern="1200" dirty="0" smtClean="0"/>
        </a:p>
      </dsp:txBody>
      <dsp:txXfrm>
        <a:off x="429362" y="3388690"/>
        <a:ext cx="3256076" cy="574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1457574"/>
          <a:ext cx="60960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existence of files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location on secondary memory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current status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smtClean="0"/>
            <a:t>other attributes</a:t>
          </a:r>
          <a:endParaRPr lang="en-US" sz="1500" kern="1200" dirty="0" smtClean="0"/>
        </a:p>
      </dsp:txBody>
      <dsp:txXfrm>
        <a:off x="0" y="1457574"/>
        <a:ext cx="6096000" cy="1370250"/>
      </dsp:txXfrm>
    </dsp:sp>
    <dsp:sp modelId="{0CEFEDA6-C6BD-4242-A36C-ADC20C2F1CA7}">
      <dsp:nvSpPr>
        <dsp:cNvPr id="0" name=""/>
        <dsp:cNvSpPr/>
      </dsp:nvSpPr>
      <dsp:spPr>
        <a:xfrm>
          <a:off x="304800" y="1236174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These tables provide information about:</a:t>
          </a:r>
          <a:endParaRPr lang="en-US" sz="1500" kern="1200" dirty="0"/>
        </a:p>
      </dsp:txBody>
      <dsp:txXfrm>
        <a:off x="326416" y="1257790"/>
        <a:ext cx="4223968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453-A84B-C04C-A3D7-88BA22B5CF02}">
      <dsp:nvSpPr>
        <dsp:cNvPr id="0" name=""/>
        <dsp:cNvSpPr/>
      </dsp:nvSpPr>
      <dsp:spPr>
        <a:xfrm>
          <a:off x="2682239" y="0"/>
          <a:ext cx="4023360" cy="34798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/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where the process is located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the attributes of the process that are necessary for its management</a:t>
          </a:r>
          <a:endParaRPr lang="en-US" sz="2300" kern="1200" dirty="0" smtClean="0"/>
        </a:p>
      </dsp:txBody>
      <dsp:txXfrm>
        <a:off x="2682239" y="434975"/>
        <a:ext cx="2718435" cy="2609850"/>
      </dsp:txXfrm>
    </dsp:sp>
    <dsp:sp modelId="{124922B8-514C-784B-AB7F-197C6AA9DFC8}">
      <dsp:nvSpPr>
        <dsp:cNvPr id="0" name=""/>
        <dsp:cNvSpPr/>
      </dsp:nvSpPr>
      <dsp:spPr>
        <a:xfrm>
          <a:off x="0" y="0"/>
          <a:ext cx="2682240" cy="3479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To manage and control a process the OS must know:</a:t>
          </a:r>
          <a:endParaRPr lang="en-US" sz="3100" kern="1200" dirty="0"/>
        </a:p>
      </dsp:txBody>
      <dsp:txXfrm>
        <a:off x="130936" y="130936"/>
        <a:ext cx="2420368" cy="32179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1356360" y="525779"/>
          <a:ext cx="2987040" cy="2682240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contains condition codes plus other status information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EFLAGS register is an example of a PSW used by any OS running on an x86 processor</a:t>
          </a:r>
        </a:p>
      </dsp:txBody>
      <dsp:txXfrm rot="-5400000">
        <a:off x="1508760" y="504315"/>
        <a:ext cx="2551304" cy="2725168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08760" cy="3733800"/>
        </a:xfrm>
        <a:prstGeom prst="roundRect">
          <a:avLst/>
        </a:prstGeom>
        <a:solidFill>
          <a:schemeClr val="accent2"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>
              <a:solidFill>
                <a:schemeClr val="tx1"/>
              </a:solidFill>
            </a:rPr>
            <a:t>Program status word (PSW)</a:t>
          </a:r>
          <a:endParaRPr lang="en-US" sz="2200" b="1" i="0" kern="1200" dirty="0">
            <a:solidFill>
              <a:schemeClr val="tx1"/>
            </a:solidFill>
          </a:endParaRPr>
        </a:p>
      </dsp:txBody>
      <dsp:txXfrm>
        <a:off x="73652" y="73652"/>
        <a:ext cx="1361456" cy="35864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932687" y="772667"/>
          <a:ext cx="3108960" cy="2340864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user-visible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control and status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stack pointers</a:t>
          </a:r>
          <a:endParaRPr lang="en-US" sz="2700" kern="1200" dirty="0" smtClean="0"/>
        </a:p>
      </dsp:txBody>
      <dsp:txXfrm rot="-5400000">
        <a:off x="1316735" y="502891"/>
        <a:ext cx="2226592" cy="2880416"/>
      </dsp:txXfrm>
    </dsp:sp>
    <dsp:sp modelId="{B5B16719-90E3-EA42-8665-4817FE208C9E}">
      <dsp:nvSpPr>
        <dsp:cNvPr id="0" name=""/>
        <dsp:cNvSpPr/>
      </dsp:nvSpPr>
      <dsp:spPr>
        <a:xfrm>
          <a:off x="0" y="0"/>
          <a:ext cx="1316736" cy="388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dirty="0" smtClean="0"/>
            <a:t>Consists of the contents of processor registers </a:t>
          </a:r>
          <a:endParaRPr lang="en-US" sz="1700" kern="1200" dirty="0"/>
        </a:p>
      </dsp:txBody>
      <dsp:txXfrm>
        <a:off x="64278" y="64278"/>
        <a:ext cx="1188180" cy="37576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2B9F-EC41-2140-8EC1-5E16AF2C7855}">
      <dsp:nvSpPr>
        <dsp:cNvPr id="0" name=""/>
        <dsp:cNvSpPr/>
      </dsp:nvSpPr>
      <dsp:spPr>
        <a:xfrm>
          <a:off x="0" y="0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assigns a unique process identifier to the new process</a:t>
          </a:r>
          <a:endParaRPr lang="en-US" sz="1800" kern="1200" dirty="0"/>
        </a:p>
      </dsp:txBody>
      <dsp:txXfrm>
        <a:off x="19819" y="19819"/>
        <a:ext cx="3884585" cy="637018"/>
      </dsp:txXfrm>
    </dsp:sp>
    <dsp:sp modelId="{5B5D711A-1B3F-D448-9482-44A847364F32}">
      <dsp:nvSpPr>
        <dsp:cNvPr id="0" name=""/>
        <dsp:cNvSpPr/>
      </dsp:nvSpPr>
      <dsp:spPr>
        <a:xfrm>
          <a:off x="350520" y="770636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allocates space for the process</a:t>
          </a:r>
          <a:endParaRPr lang="en-US" sz="1800" kern="1200" dirty="0" smtClean="0"/>
        </a:p>
      </dsp:txBody>
      <dsp:txXfrm>
        <a:off x="370339" y="790455"/>
        <a:ext cx="3863935" cy="637018"/>
      </dsp:txXfrm>
    </dsp:sp>
    <dsp:sp modelId="{E6CD32AC-3E96-AB44-A760-F359511BBE11}">
      <dsp:nvSpPr>
        <dsp:cNvPr id="0" name=""/>
        <dsp:cNvSpPr/>
      </dsp:nvSpPr>
      <dsp:spPr>
        <a:xfrm>
          <a:off x="701039" y="1541271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initializes the process control block</a:t>
          </a:r>
          <a:endParaRPr lang="en-US" sz="1800" kern="1200" dirty="0" smtClean="0"/>
        </a:p>
      </dsp:txBody>
      <dsp:txXfrm>
        <a:off x="720858" y="1561090"/>
        <a:ext cx="3863935" cy="637018"/>
      </dsp:txXfrm>
    </dsp:sp>
    <dsp:sp modelId="{AC35228F-21E7-5E47-83A7-D0492D254D58}">
      <dsp:nvSpPr>
        <dsp:cNvPr id="0" name=""/>
        <dsp:cNvSpPr/>
      </dsp:nvSpPr>
      <dsp:spPr>
        <a:xfrm>
          <a:off x="1051559" y="2311908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sets the appropriate linkages</a:t>
          </a:r>
          <a:endParaRPr lang="en-US" sz="1800" kern="1200" dirty="0" smtClean="0"/>
        </a:p>
      </dsp:txBody>
      <dsp:txXfrm>
        <a:off x="1071378" y="2331727"/>
        <a:ext cx="3863935" cy="637017"/>
      </dsp:txXfrm>
    </dsp:sp>
    <dsp:sp modelId="{6DAEB0AD-3B63-8740-A6E5-6B3AE3531A2D}">
      <dsp:nvSpPr>
        <dsp:cNvPr id="0" name=""/>
        <dsp:cNvSpPr/>
      </dsp:nvSpPr>
      <dsp:spPr>
        <a:xfrm>
          <a:off x="1402079" y="3082543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creates or expands other data structures</a:t>
          </a:r>
          <a:endParaRPr lang="en-US" sz="1800" kern="1200" dirty="0" smtClean="0"/>
        </a:p>
      </dsp:txBody>
      <dsp:txXfrm>
        <a:off x="1421898" y="3102362"/>
        <a:ext cx="3863935" cy="637018"/>
      </dsp:txXfrm>
    </dsp:sp>
    <dsp:sp modelId="{109E467C-1E73-8C45-B39E-5EC0C5B03450}">
      <dsp:nvSpPr>
        <dsp:cNvPr id="0" name=""/>
        <dsp:cNvSpPr/>
      </dsp:nvSpPr>
      <dsp:spPr>
        <a:xfrm>
          <a:off x="4254093" y="494334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353054" y="494334"/>
        <a:ext cx="241904" cy="330969"/>
      </dsp:txXfrm>
    </dsp:sp>
    <dsp:sp modelId="{2BDB5B10-9839-7244-804C-B97A8A38670F}">
      <dsp:nvSpPr>
        <dsp:cNvPr id="0" name=""/>
        <dsp:cNvSpPr/>
      </dsp:nvSpPr>
      <dsp:spPr>
        <a:xfrm>
          <a:off x="4604613" y="1264970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03574" y="1264970"/>
        <a:ext cx="241904" cy="330969"/>
      </dsp:txXfrm>
    </dsp:sp>
    <dsp:sp modelId="{B61A2D92-3241-AB4E-9449-C71D8D3EE5B6}">
      <dsp:nvSpPr>
        <dsp:cNvPr id="0" name=""/>
        <dsp:cNvSpPr/>
      </dsp:nvSpPr>
      <dsp:spPr>
        <a:xfrm>
          <a:off x="4955133" y="2024329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054094" y="2024329"/>
        <a:ext cx="241904" cy="330969"/>
      </dsp:txXfrm>
    </dsp:sp>
    <dsp:sp modelId="{77EDA281-184C-FE4B-B762-E3375FFA90A8}">
      <dsp:nvSpPr>
        <dsp:cNvPr id="0" name=""/>
        <dsp:cNvSpPr/>
      </dsp:nvSpPr>
      <dsp:spPr>
        <a:xfrm>
          <a:off x="5305653" y="2802483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04614" y="2802483"/>
        <a:ext cx="241904" cy="33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9/22/16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3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much slower than computation and therefore the processor in a uniprogramming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idle most of the time. But the arrangement of Figure 3.8b does not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problem. It is true that, in this case, memory holds multiple processes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processor can move to another process when one process is blocked. But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is so much faster than I/O that it will be common for all of the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be waiting for I/O. Thus, even with multiprogramming, a processor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idle most of 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there are two flaws in this approach. First, there is a cost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which, though small on a per-byte basis, begins to add up as we 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gigabytes of storage. Second, the appetite of programs for memory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as fast as the cost of memory has dropped. So larger memory results in larger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main memory to disk. When none of the processes in main memory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state, the OS swaps one of the blocked processes out on to disk into a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This is a queue of existing processes that have been temporarily kicked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main memory, or suspended. The OS then brings in another process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queue, or it honors a new-process request. Execution then continues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I/O on a system (e.g., compared to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swapping as just described, one other state must be added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process behavior model ( Figure 3.9a ): the Suspend state. When all of the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 are in the Blocked state, the OS can suspend one process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it in the Suspend state and transferring it to disk. The space that is freed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can then be used to bring in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OS has performed a swapping-out operation, it has two choices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a process to bring into main memory: It can admit a newly created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it can bring in a previously suspended process. It would appear that the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to bring in a previously suspended process, to provide it with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increasing the total load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line of reasoning presents a difficulty. All of the processes that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suspended were in the Blocked state at the time of suspension. It clearly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do any good to bring a blocked process back into main memory, because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not ready for execution. Recognize, however, that each process in the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was originally blocked on a particular event. When that event occurs,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 and is potentially available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Blocked/Suspend: If there are no ready processes, then at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make room for another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blocked. This transition can be made even if there are ready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it would like to dispatch requires more main memory to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Blocked/Suspend : Ready/Suspend: A process in the Blocked/Suspend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moved to the Ready/Suspend state when the event for which it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occurs. Note that this requires that the state information concerning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processes must be accessible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: Ready: When there are no ready processes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need to bring one in to continue execution. In addition,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the case that a process in the Ready/Suspend state has higher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any of the processes in the Ready state. In that case, the OS designer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that it is more important to get at the higher-priority process than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swapping.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Ready/Suspend: Normally, the OS would prefer to suspend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 rather than a ready one, because the ready process can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executed, whereas the blocked process is taking up main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cannot be executed. However, it may be necessary to suspend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if that is the only way to free up a sufficiently large block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Also, the OS may choose to suspend a lower–priority ready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a higher–priority blocked process if it believes that the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ready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defining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it is useful to summarize some of the concepts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 in Chapters 1 and 2 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computer platform consists of a collection of hardware resources,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processor, main memory, I/O modules, timers, disk drives, and so 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Computer applications are developed to perform some task. Typically,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input from the outside world, perform some processing, and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is inefficient for applications to be written directly for a given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The principal reasons for this are as follows: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Numerous applications can be developed for the same platform. Thus,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sense to develop common routines for accessing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processor itself provides only limited support for multiprogramming.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is needed to manage the sharing of the processor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by multiple applications at the same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multiple applications are active at the same time, it is necessary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the data, I/O use, and other resource use of each application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OS was developed to provide a convenient, feature-rich, secure, and consistent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for applications to use. The OS is a layer of software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applications and the computer hardware ( Figure 2.1 ) that supports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We can think of the OS as providing a uniform, abstract representation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that can be requested and accessed by applications.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main memory, network interfaces, file systems, and so on.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has created these resource abstractions for applications to use, 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manage their use. For example, an OS may permit resource sharing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OS may also maintain file tables.</a:t>
            </a:r>
          </a:p>
          <a:p>
            <a:endParaRPr lang="en-NZ" dirty="0" smtClean="0"/>
          </a:p>
          <a:p>
            <a:r>
              <a:rPr lang="en-NZ" dirty="0" smtClean="0"/>
              <a:t>Much, if not all, of this information may be maintained and used by a file management system, in which case the OS has little or no knowledge of files.</a:t>
            </a:r>
          </a:p>
          <a:p>
            <a:endParaRPr lang="en-NZ" dirty="0" smtClean="0"/>
          </a:p>
          <a:p>
            <a:r>
              <a:rPr lang="en-NZ" dirty="0" smtClean="0"/>
              <a:t>In other operating systems, much of the detail of file management is managed by the OS itself.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what the OS must know if it is to manage and control a process.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know where the process is located; second, it must know the attributes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are necessary for its management (e.g., process ID and process state).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or what its attributes are, we need to address an even more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What is the physical manifestation of a process? At a minimum,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include a program or set of programs to be executed. Associated with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is a set of data locations for local and global variables and any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constants. Thus, a process will consist of at least sufficient memory to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data of that process. In addition, the execution of a program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stack (see Appendix P) that is used to keep track of procedure calls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procedures. Finally, each process has associated with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attributes that are used by the OS for process control.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being used. In the simplest case, the process image is maintained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contiguous, or continuous, block of memory. This block is maintained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usually disk. So that the OS can manage the process, at least a small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image must be maintained in main memory. To execute the process,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must be loaded into main memory or at least virtual memory.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needs to know the location of each process on disk and, for each such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 main memory, the location of that process in main memory. We saw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slightly more complex variation on this scheme with the CTSS OS, in Chapter 2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CTSS, when a process is swapped out, part of the process image may remain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Thus, the OS must keep track of which portions of the image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are still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 that allows noncontiguous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memory to support partially resident processes.  At any given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a process image may be in main memory, with the remainder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 Therefore, process tables maintained by the OS must show the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page of each process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( Table 3.4 ).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Table 3.5 , the process control block may contain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information, including pointers that allow the linking of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queues that were described in the preceding section could be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linked lists of process control blocks. For example, the queuing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3.8a could be implemented as suggested in Figure 3.14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of the OS outside of any process ( Figure 3.15a ). With this approach,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currently running process is interrupted or issues a supervisor call,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context of this process is saved and control is passed to the kernel.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region of memory to use and its own system stack for controlling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and returns. The OS can perform any desired functions and restore the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interrupted process, which causes execution to resume in the 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process. Alternatively, the OS can complete the function of saving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and proceed to schedule and dispatch another process. Whether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happens depends on the reason for the interruption and the circumstances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the key point here is that the concept of process is considered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only to user programs. The operating system code is executed as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that operates in 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common with operating systems on smaller computers (PCs,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workstations) is to execute virtually all OS software in the context of a user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is that the OS is primarily a collection of routines that the user calls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various functions, executed within the environment of the user’s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illustrated in Figure 3.15b . At any given point, the OS is managing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 Each image includes not only the regions illustrated in Figure 3.13 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data, and stack areas for kernel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implement the OS as a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system processes. As in the other options, the software that is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executes in a kernel mode. In this case, however, major kernel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separate processes. Again, there may be a small amount of process switching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outside of any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advantages. It imposes a program design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encourages the use of a modular OS with minimal, clean interfaces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modules. In addition, some noncritical operating system functions are conveniently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processes. For example, we mentioned earlier a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records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program does not provide a particular service to any active process, it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by the OS. As a process, the function can run at an assigned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and be interleaved with other processes under dispatcher control.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the OS as a set of processes is useful in a multiprocessor or multicomputer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in which some of the operating system services can be shipped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dedicated processors, improving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no use of virtual memory;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fully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In addition, there is a small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12CC-97EE-49DD-9A8B-0C3AE89F16C7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B47B0-2ECC-4E1B-B552-DF2EDC1D421D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EC188-96E0-4868-A8FA-49FE779E336A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8192-F19D-4D3E-A320-9FA6BC4ED825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DBC42-8A0F-4C56-87A9-861B12363C09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960E-B2F4-4222-B34F-37B317FCED92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3AE6D-F035-42D0-A08C-6AF318ED7ECA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9054-A1E2-44C3-BDAA-F71D32FF0031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3D7FD-AC18-441B-93D1-7E1CBC7A088C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255-8746-49B3-8D07-6620A1F1FC32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90C3-402D-483E-8AA7-AB60BBE1AC05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BEA4FE-042C-4C31-965A-79D3153CB5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w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7.wmf"/><Relationship Id="rId9" Type="http://schemas.openxmlformats.org/officeDocument/2006/relationships/image" Target="../media/image8.wmf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Eighth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534400" cy="122078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</a:t>
            </a:r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 / Termination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0"/>
            <a:ext cx="76097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 process can be started by ___________________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process can be Spawned: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Parent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Child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process should be terminated </a:t>
            </a:r>
            <a:r>
              <a:rPr lang="is-IS" sz="2400" dirty="0" smtClean="0"/>
              <a:t>….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115</a:t>
            </a:r>
          </a:p>
          <a:p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7906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3424"/>
            <a:ext cx="5088082" cy="65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Swapping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involves moving part of all of a process from main memory to disk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when none of the processes in main memory is in the Ready state, the OS swaps one of the blocked processes out on to disk into a suspend queue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4545" b="65455"/>
          <a:stretch>
            <a:fillRect/>
          </a:stretch>
        </p:blipFill>
        <p:spPr>
          <a:xfrm>
            <a:off x="267401" y="1219200"/>
            <a:ext cx="9028999" cy="3505200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4"/>
          <a:srcRect t="81818" b="11818"/>
          <a:stretch>
            <a:fillRect/>
          </a:stretch>
        </p:blipFill>
        <p:spPr>
          <a:xfrm>
            <a:off x="457200" y="5486400"/>
            <a:ext cx="8354717" cy="688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457200" y="838200"/>
            <a:ext cx="8139731" cy="55541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Characteristics of a Suspended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905000"/>
            <a:ext cx="3657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or may not be waiting on an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00600" y="3733800"/>
            <a:ext cx="3657600" cy="2093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not be removed from this state until the agent explicitly orders the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533400" y="1905000"/>
            <a:ext cx="38862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is not immediately available for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3733800"/>
            <a:ext cx="4267200" cy="2667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process was placed in a suspended state by an agent: either itself, a parent process, or the OS, for the purpose of preventing its execution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76322"/>
              </p:ext>
            </p:extLst>
          </p:nvPr>
        </p:nvGraphicFramePr>
        <p:xfrm>
          <a:off x="914400" y="1752600"/>
          <a:ext cx="7086600" cy="4756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2" name="Document" r:id="rId4" imgW="22247619" imgH="14933333" progId="Word.Document.12">
                  <p:embed/>
                </p:oleObj>
              </mc:Choice>
              <mc:Fallback>
                <p:oleObj name="Document" r:id="rId4" imgW="22247619" imgH="149333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7086600" cy="4756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81000" y="533400"/>
            <a:ext cx="8382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Process Suspension </a:t>
            </a:r>
          </a:p>
        </p:txBody>
      </p:sp>
    </p:spTree>
    <p:extLst>
      <p:ext uri="{BB962C8B-B14F-4D97-AF65-F5344CB8AC3E}">
        <p14:creationId xmlns:p14="http://schemas.microsoft.com/office/powerpoint/2010/main" val="3613295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 of Earlier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3657600" cy="4068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computer platform consists of a collection of hardware resources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Computer applications are developed to perform some task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It is inefficient for applications to be written directly for a given hardware platform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828800"/>
            <a:ext cx="4114800" cy="4038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OS was developed to provide a convenient, feature-rich, secure, and consistent interface for applications to use</a:t>
            </a:r>
          </a:p>
          <a:p>
            <a:r>
              <a:rPr lang="en-US" sz="2200" dirty="0" smtClean="0"/>
              <a:t>We can think of the OS as providing a uniform, abstract representation of resources that can be requested and accessed by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mv="urn:schemas-microsoft-com:mac:vml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memory</a:t>
            </a:r>
          </a:p>
          <a:p>
            <a:endParaRPr lang="en-NZ" sz="2200" dirty="0" smtClean="0"/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0866638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7422472" cy="4407408"/>
          </a:xfrm>
        </p:spPr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system</a:t>
            </a:r>
            <a:br>
              <a:rPr lang="en-NZ" sz="2200" dirty="0" smtClean="0"/>
            </a:b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4191000"/>
            <a:ext cx="769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If an I/O operation is in progress, the OS needs to know: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status of the I/O </a:t>
            </a:r>
            <a:r>
              <a:rPr lang="en-US" dirty="0" smtClean="0"/>
              <a:t>operation</a:t>
            </a:r>
            <a:br>
              <a:rPr lang="en-US" dirty="0" smtClean="0"/>
            </a:b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location in main memory being used as the source </a:t>
            </a: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destination </a:t>
            </a:r>
            <a:r>
              <a:rPr lang="en-US" dirty="0"/>
              <a:t>of the I/O transfer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4114800"/>
            <a:ext cx="73152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may be maintained and used by a file management system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in which case the OS has little or no knowledge of files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In other operating systems, much of the detail of file management is managed by the OS itself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1938859"/>
              </p:ext>
            </p:extLst>
          </p:nvPr>
        </p:nvGraphicFramePr>
        <p:xfrm>
          <a:off x="798286" y="71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manage processes</a:t>
            </a:r>
          </a:p>
          <a:p>
            <a:r>
              <a:rPr lang="en-US" sz="3000" dirty="0" smtClean="0"/>
              <a:t>There must be some reference to memory,    I/O, and files,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3"/>
            <a:ext cx="8229599" cy="12201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14600"/>
          <a:ext cx="6705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7824788" cy="13716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2209800"/>
            <a:ext cx="4267200" cy="3886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process must include a program or set of programs to be </a:t>
            </a:r>
            <a:r>
              <a:rPr lang="en-US" dirty="0" smtClean="0"/>
              <a:t>executed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 process will consist of at least sufficient memory to hold the programs and data of that </a:t>
            </a:r>
            <a:r>
              <a:rPr lang="en-US" dirty="0" smtClean="0"/>
              <a:t>process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execution of a program typically involves a stack that is used to keep track of procedure calls and parameter passing between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419600" y="2797174"/>
            <a:ext cx="4191000" cy="367982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 smtClean="0"/>
              <a:t>collection of program, data, stack, and attributes is referred to as the process </a:t>
            </a:r>
            <a:r>
              <a:rPr lang="en-US" dirty="0" smtClean="0"/>
              <a:t>image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Process image location will depend on the memory management scheme being used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8364728" cy="397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229" y="228600"/>
            <a:ext cx="8763000" cy="762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Typical Elements of a Process Control Block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914400"/>
            <a:ext cx="7001464" cy="5480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v="urn:schemas-microsoft-com:mac:vml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848600" cy="380999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Resources are made available to multiple applications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processor is switched among multiple applications so all will appear to be progressing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processor and I/O devices can be used efficiently</a:t>
            </a:r>
          </a:p>
          <a:p>
            <a:endParaRPr lang="en-US" sz="1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143000"/>
            <a:ext cx="5943600" cy="53166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9229" y="2286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Typical Elements of a Process Control Block (</a:t>
            </a:r>
            <a:r>
              <a:rPr lang="en-US" sz="1500" dirty="0" smtClean="0"/>
              <a:t>contd</a:t>
            </a:r>
            <a:r>
              <a:rPr lang="en-US" sz="2000" dirty="0" smtClean="0"/>
              <a:t>.)</a:t>
            </a:r>
            <a:br>
              <a:rPr lang="en-US" sz="2000" dirty="0" smtClean="0"/>
            </a:br>
            <a:endParaRPr lang="en-NZ" sz="2000" dirty="0"/>
          </a:p>
        </p:txBody>
      </p:sp>
    </p:spTree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137212" cy="4267200"/>
          </a:xfrm>
        </p:spPr>
        <p:txBody>
          <a:bodyPr>
            <a:normAutofit fontScale="92500"/>
          </a:bodyPr>
          <a:lstStyle/>
          <a:p>
            <a:r>
              <a:rPr lang="en-NZ" dirty="0" smtClean="0"/>
              <a:t>Each process is assigned a unique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identifier</a:t>
            </a:r>
          </a:p>
          <a:p>
            <a:r>
              <a:rPr lang="en-NZ" dirty="0" smtClean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1905000"/>
            <a:ext cx="3657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1946" dirty="0" smtClean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 smtClean="0"/>
              <a:t>similar references will appear in   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456253"/>
            <a:ext cx="8382000" cy="11439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8100659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7790804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 xmlns:mv="urn:schemas-microsoft-com:mac:vml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7848600" cy="4114799"/>
          </a:xfrm>
        </p:spPr>
        <p:txBody>
          <a:bodyPr>
            <a:normAutofit/>
          </a:bodyPr>
          <a:lstStyle/>
          <a:p>
            <a:r>
              <a:rPr lang="en-NZ" dirty="0" smtClean="0"/>
              <a:t>The most important data structure in an OS</a:t>
            </a:r>
          </a:p>
          <a:p>
            <a:pPr marL="681038" lvl="1" indent="-215900"/>
            <a:r>
              <a:rPr lang="en-NZ" dirty="0" smtClean="0"/>
              <a:t> contains all of the information about a process that is needed by the OS</a:t>
            </a:r>
          </a:p>
          <a:p>
            <a:pPr marL="681038" lvl="1" indent="-215900"/>
            <a:r>
              <a:rPr lang="en-NZ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dirty="0" smtClean="0"/>
              <a:t>defines the state of the OS</a:t>
            </a:r>
          </a:p>
          <a:p>
            <a:r>
              <a:rPr lang="en-NZ" dirty="0" smtClean="0"/>
              <a:t>Difficulty is not access, but protection</a:t>
            </a:r>
          </a:p>
          <a:p>
            <a:pPr marL="681038" lvl="1" indent="-215900"/>
            <a:r>
              <a:rPr lang="en-NZ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1470025" cy="14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029200"/>
            <a:ext cx="1529739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85800"/>
            <a:ext cx="7089631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4964998"/>
              </p:ext>
            </p:extLst>
          </p:nvPr>
        </p:nvGraphicFramePr>
        <p:xfrm>
          <a:off x="1600200" y="2743200"/>
          <a:ext cx="609600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609600"/>
          </a:xfrm>
        </p:spPr>
        <p:txBody>
          <a:bodyPr>
            <a:normAutofit fontScale="90000"/>
          </a:bodyPr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8635294" cy="3902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191000"/>
          </a:xfrm>
        </p:spPr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2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000" dirty="0" smtClean="0"/>
              <a:t>when 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3430708"/>
              </p:ext>
            </p:extLst>
          </p:nvPr>
        </p:nvGraphicFramePr>
        <p:xfrm>
          <a:off x="524328" y="2750457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3581100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0" y="2057400"/>
            <a:ext cx="1905000" cy="106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33047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4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Execution </a:t>
            </a:r>
            <a:r>
              <a:rPr lang="en-US" i="1" dirty="0" smtClean="0"/>
              <a:t>Within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4"/>
          <a:srcRect l="20000" t="9091" r="16471" b="12727"/>
          <a:stretch>
            <a:fillRect/>
          </a:stretch>
        </p:blipFill>
        <p:spPr>
          <a:xfrm>
            <a:off x="5029200" y="609600"/>
            <a:ext cx="3740742" cy="5957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v="urn:schemas-microsoft-com:mac:vml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Table 3.9   UNIX Process States</a:t>
            </a:r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a process?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Processes and process control blocks</a:t>
            </a:r>
          </a:p>
          <a:p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Two-state process model</a:t>
            </a:r>
          </a:p>
          <a:p>
            <a:pPr lvl="1"/>
            <a:r>
              <a:rPr lang="en-US" dirty="0" smtClean="0"/>
              <a:t>Creation and termination</a:t>
            </a:r>
          </a:p>
          <a:p>
            <a:pPr lvl="1"/>
            <a:r>
              <a:rPr lang="en-US" dirty="0" smtClean="0"/>
              <a:t>Five-state model</a:t>
            </a:r>
          </a:p>
          <a:p>
            <a:pPr lvl="1"/>
            <a:r>
              <a:rPr lang="en-US" dirty="0" smtClean="0"/>
              <a:t>Suspended processes</a:t>
            </a:r>
          </a:p>
          <a:p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Operating system control structures</a:t>
            </a:r>
          </a:p>
          <a:p>
            <a:pPr lvl="1"/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0264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While the program is executing, this process can be uniquely characterized by a number of elements, including: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895600"/>
          <a:ext cx="8229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657600" cy="1098332"/>
          </a:xfrm>
        </p:spPr>
        <p:txBody>
          <a:bodyPr/>
          <a:lstStyle/>
          <a:p>
            <a:r>
              <a:rPr lang="en-US" dirty="0" smtClean="0"/>
              <a:t>Process Control Block</a:t>
            </a: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1371600"/>
            <a:ext cx="4800600" cy="37338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524000"/>
            <a:ext cx="4419600" cy="3854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Contains the process elements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It is possible to interrupt a running process and later resume execution as if the interruption had not occurred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Created and managed by the operating system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Key tool that allows support for multiple processes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States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8837206"/>
              </p:ext>
            </p:extLst>
          </p:nvPr>
        </p:nvGraphicFramePr>
        <p:xfrm>
          <a:off x="914400" y="2133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81200"/>
            <a:ext cx="3657600" cy="1098550"/>
          </a:xfrm>
        </p:spPr>
        <p:txBody>
          <a:bodyPr>
            <a:normAutofit fontScale="90000"/>
          </a:bodyPr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2400"/>
            <a:ext cx="2886851" cy="2019300"/>
          </a:xfrm>
          <a:prstGeom prst="rect">
            <a:avLst/>
          </a:prstGeom>
        </p:spPr>
      </p:pic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4"/>
          <a:srcRect l="4706" r="12941" b="10000"/>
          <a:stretch>
            <a:fillRect/>
          </a:stretch>
        </p:blipFill>
        <p:spPr>
          <a:xfrm>
            <a:off x="4094058" y="-228600"/>
            <a:ext cx="484900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mv="urn:schemas-microsoft-com:mac:vml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667000"/>
            <a:ext cx="8797395" cy="354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10689</Words>
  <Application>Microsoft Macintosh PowerPoint</Application>
  <PresentationFormat>On-screen Show (4:3)</PresentationFormat>
  <Paragraphs>1034</Paragraphs>
  <Slides>46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Custom Design</vt:lpstr>
      <vt:lpstr>Apothecary</vt:lpstr>
      <vt:lpstr>Document</vt:lpstr>
      <vt:lpstr> Process Description and Control</vt:lpstr>
      <vt:lpstr>Summary of Earlier Concepts</vt:lpstr>
      <vt:lpstr>OS Management of Application Execution</vt:lpstr>
      <vt:lpstr>Process Elements</vt:lpstr>
      <vt:lpstr>Process Elements</vt:lpstr>
      <vt:lpstr>Process Control Block</vt:lpstr>
      <vt:lpstr>Process States</vt:lpstr>
      <vt:lpstr>Process Execution</vt:lpstr>
      <vt:lpstr>Two-State Process Model</vt:lpstr>
      <vt:lpstr>PowerPoint Presentation</vt:lpstr>
      <vt:lpstr>Process Creation / Termination</vt:lpstr>
      <vt:lpstr>PowerPoint Presentation</vt:lpstr>
      <vt:lpstr>Five-State Process Model</vt:lpstr>
      <vt:lpstr>PowerPoint Presentation</vt:lpstr>
      <vt:lpstr>Suspended Processes</vt:lpstr>
      <vt:lpstr>PowerPoint Presentation</vt:lpstr>
      <vt:lpstr>PowerPoint Presentation</vt:lpstr>
      <vt:lpstr>Characteristics of a Suspended Process</vt:lpstr>
      <vt:lpstr>PowerPoint Presentation</vt:lpstr>
      <vt:lpstr>PowerPoint Presentation</vt:lpstr>
      <vt:lpstr>PowerPoint Presentation</vt:lpstr>
      <vt:lpstr>Memory Tables</vt:lpstr>
      <vt:lpstr>I/O Tables</vt:lpstr>
      <vt:lpstr>File Tables</vt:lpstr>
      <vt:lpstr>Process Tables</vt:lpstr>
      <vt:lpstr>Process Control Structures</vt:lpstr>
      <vt:lpstr>Process Control Structures</vt:lpstr>
      <vt:lpstr>PowerPoint Presentation</vt:lpstr>
      <vt:lpstr>Typical Elements of a Process Control Block  </vt:lpstr>
      <vt:lpstr>PowerPoint Presentation</vt:lpstr>
      <vt:lpstr>Process Identification</vt:lpstr>
      <vt:lpstr>Processor State Information</vt:lpstr>
      <vt:lpstr>PowerPoint Presentation</vt:lpstr>
      <vt:lpstr>PowerPoint Presentation</vt:lpstr>
      <vt:lpstr>Role of the  Process Control Block</vt:lpstr>
      <vt:lpstr>Modes of Execution</vt:lpstr>
      <vt:lpstr>PowerPoint Presentation</vt:lpstr>
      <vt:lpstr>Process Creation</vt:lpstr>
      <vt:lpstr> Mechanisms for Interrupting the Execution of a Process </vt:lpstr>
      <vt:lpstr>System Interrupts</vt:lpstr>
      <vt:lpstr>Mode Switching</vt:lpstr>
      <vt:lpstr>Change of Process State</vt:lpstr>
      <vt:lpstr>Execution  of the  Operating System</vt:lpstr>
      <vt:lpstr>Execution Within  User Processes</vt:lpstr>
      <vt:lpstr>Table 3.9   UNIX Process States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2014-02-03T01:50:37Z</dcterms:created>
  <dcterms:modified xsi:type="dcterms:W3CDTF">2016-09-22T14:19:32Z</dcterms:modified>
</cp:coreProperties>
</file>