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3.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43.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46.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47.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59.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60.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786" r:id="rId2"/>
  </p:sldMasterIdLst>
  <p:notesMasterIdLst>
    <p:notesMasterId r:id="rId96"/>
  </p:notesMasterIdLst>
  <p:sldIdLst>
    <p:sldId id="256" r:id="rId3"/>
    <p:sldId id="257" r:id="rId4"/>
    <p:sldId id="259" r:id="rId5"/>
    <p:sldId id="260" r:id="rId6"/>
    <p:sldId id="342" r:id="rId7"/>
    <p:sldId id="391" r:id="rId8"/>
    <p:sldId id="390" r:id="rId9"/>
    <p:sldId id="315" r:id="rId10"/>
    <p:sldId id="264" r:id="rId11"/>
    <p:sldId id="265" r:id="rId12"/>
    <p:sldId id="267" r:id="rId13"/>
    <p:sldId id="317" r:id="rId14"/>
    <p:sldId id="268" r:id="rId15"/>
    <p:sldId id="270" r:id="rId16"/>
    <p:sldId id="318" r:id="rId17"/>
    <p:sldId id="343" r:id="rId18"/>
    <p:sldId id="271" r:id="rId19"/>
    <p:sldId id="272" r:id="rId20"/>
    <p:sldId id="274" r:id="rId21"/>
    <p:sldId id="344" r:id="rId22"/>
    <p:sldId id="319" r:id="rId23"/>
    <p:sldId id="277" r:id="rId24"/>
    <p:sldId id="278" r:id="rId25"/>
    <p:sldId id="279" r:id="rId26"/>
    <p:sldId id="281" r:id="rId27"/>
    <p:sldId id="345" r:id="rId28"/>
    <p:sldId id="280" r:id="rId29"/>
    <p:sldId id="282" r:id="rId30"/>
    <p:sldId id="283" r:id="rId31"/>
    <p:sldId id="320" r:id="rId32"/>
    <p:sldId id="284" r:id="rId33"/>
    <p:sldId id="323" r:id="rId34"/>
    <p:sldId id="286" r:id="rId35"/>
    <p:sldId id="346" r:id="rId36"/>
    <p:sldId id="288" r:id="rId37"/>
    <p:sldId id="289" r:id="rId38"/>
    <p:sldId id="290" r:id="rId39"/>
    <p:sldId id="291" r:id="rId40"/>
    <p:sldId id="292" r:id="rId41"/>
    <p:sldId id="293" r:id="rId42"/>
    <p:sldId id="294" r:id="rId43"/>
    <p:sldId id="295" r:id="rId44"/>
    <p:sldId id="296" r:id="rId45"/>
    <p:sldId id="298" r:id="rId46"/>
    <p:sldId id="300" r:id="rId47"/>
    <p:sldId id="326" r:id="rId48"/>
    <p:sldId id="308" r:id="rId49"/>
    <p:sldId id="309" r:id="rId50"/>
    <p:sldId id="310" r:id="rId51"/>
    <p:sldId id="327" r:id="rId52"/>
    <p:sldId id="311" r:id="rId53"/>
    <p:sldId id="312" r:id="rId54"/>
    <p:sldId id="370" r:id="rId55"/>
    <p:sldId id="371" r:id="rId56"/>
    <p:sldId id="372" r:id="rId57"/>
    <p:sldId id="373" r:id="rId58"/>
    <p:sldId id="374" r:id="rId59"/>
    <p:sldId id="375" r:id="rId60"/>
    <p:sldId id="353" r:id="rId61"/>
    <p:sldId id="354" r:id="rId62"/>
    <p:sldId id="355" r:id="rId63"/>
    <p:sldId id="356" r:id="rId64"/>
    <p:sldId id="330" r:id="rId65"/>
    <p:sldId id="358" r:id="rId66"/>
    <p:sldId id="359" r:id="rId67"/>
    <p:sldId id="331" r:id="rId68"/>
    <p:sldId id="360" r:id="rId69"/>
    <p:sldId id="332" r:id="rId70"/>
    <p:sldId id="361" r:id="rId71"/>
    <p:sldId id="363" r:id="rId72"/>
    <p:sldId id="334" r:id="rId73"/>
    <p:sldId id="335" r:id="rId74"/>
    <p:sldId id="336" r:id="rId75"/>
    <p:sldId id="376" r:id="rId76"/>
    <p:sldId id="377" r:id="rId77"/>
    <p:sldId id="378" r:id="rId78"/>
    <p:sldId id="364" r:id="rId79"/>
    <p:sldId id="338" r:id="rId80"/>
    <p:sldId id="339" r:id="rId81"/>
    <p:sldId id="340" r:id="rId82"/>
    <p:sldId id="365" r:id="rId83"/>
    <p:sldId id="379" r:id="rId84"/>
    <p:sldId id="380" r:id="rId85"/>
    <p:sldId id="381" r:id="rId86"/>
    <p:sldId id="382" r:id="rId87"/>
    <p:sldId id="383" r:id="rId88"/>
    <p:sldId id="384" r:id="rId89"/>
    <p:sldId id="385" r:id="rId90"/>
    <p:sldId id="386" r:id="rId91"/>
    <p:sldId id="387" r:id="rId92"/>
    <p:sldId id="388" r:id="rId93"/>
    <p:sldId id="389" r:id="rId94"/>
    <p:sldId id="368" r:id="rId9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137" autoAdjust="0"/>
  </p:normalViewPr>
  <p:slideViewPr>
    <p:cSldViewPr>
      <p:cViewPr varScale="1">
        <p:scale>
          <a:sx n="116" d="100"/>
          <a:sy n="116" d="100"/>
        </p:scale>
        <p:origin x="-1368"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608"/>
    </p:cViewPr>
  </p:sorter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73" Type="http://schemas.openxmlformats.org/officeDocument/2006/relationships/slide" Target="slides/slide71.xml"/><Relationship Id="rId74" Type="http://schemas.openxmlformats.org/officeDocument/2006/relationships/slide" Target="slides/slide72.xml"/><Relationship Id="rId75" Type="http://schemas.openxmlformats.org/officeDocument/2006/relationships/slide" Target="slides/slide73.xml"/><Relationship Id="rId76" Type="http://schemas.openxmlformats.org/officeDocument/2006/relationships/slide" Target="slides/slide74.xml"/><Relationship Id="rId77" Type="http://schemas.openxmlformats.org/officeDocument/2006/relationships/slide" Target="slides/slide75.xml"/><Relationship Id="rId78" Type="http://schemas.openxmlformats.org/officeDocument/2006/relationships/slide" Target="slides/slide76.xml"/><Relationship Id="rId79" Type="http://schemas.openxmlformats.org/officeDocument/2006/relationships/slide" Target="slides/slide77.xml"/><Relationship Id="rId90" Type="http://schemas.openxmlformats.org/officeDocument/2006/relationships/slide" Target="slides/slide88.xml"/><Relationship Id="rId91" Type="http://schemas.openxmlformats.org/officeDocument/2006/relationships/slide" Target="slides/slide89.xml"/><Relationship Id="rId92" Type="http://schemas.openxmlformats.org/officeDocument/2006/relationships/slide" Target="slides/slide90.xml"/><Relationship Id="rId93" Type="http://schemas.openxmlformats.org/officeDocument/2006/relationships/slide" Target="slides/slide91.xml"/><Relationship Id="rId94" Type="http://schemas.openxmlformats.org/officeDocument/2006/relationships/slide" Target="slides/slide92.xml"/><Relationship Id="rId95" Type="http://schemas.openxmlformats.org/officeDocument/2006/relationships/slide" Target="slides/slide93.xml"/><Relationship Id="rId96" Type="http://schemas.openxmlformats.org/officeDocument/2006/relationships/notesMaster" Target="notesMasters/notesMaster1.xml"/><Relationship Id="rId97" Type="http://schemas.openxmlformats.org/officeDocument/2006/relationships/printerSettings" Target="printerSettings/printerSettings1.bin"/><Relationship Id="rId98" Type="http://schemas.openxmlformats.org/officeDocument/2006/relationships/presProps" Target="presProps.xml"/><Relationship Id="rId99" Type="http://schemas.openxmlformats.org/officeDocument/2006/relationships/viewProps" Target="viewProps.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100" Type="http://schemas.openxmlformats.org/officeDocument/2006/relationships/theme" Target="theme/theme1.xml"/><Relationship Id="rId80" Type="http://schemas.openxmlformats.org/officeDocument/2006/relationships/slide" Target="slides/slide78.xml"/><Relationship Id="rId81" Type="http://schemas.openxmlformats.org/officeDocument/2006/relationships/slide" Target="slides/slide79.xml"/><Relationship Id="rId82" Type="http://schemas.openxmlformats.org/officeDocument/2006/relationships/slide" Target="slides/slide80.xml"/><Relationship Id="rId83" Type="http://schemas.openxmlformats.org/officeDocument/2006/relationships/slide" Target="slides/slide81.xml"/><Relationship Id="rId84" Type="http://schemas.openxmlformats.org/officeDocument/2006/relationships/slide" Target="slides/slide82.xml"/><Relationship Id="rId85" Type="http://schemas.openxmlformats.org/officeDocument/2006/relationships/slide" Target="slides/slide83.xml"/><Relationship Id="rId86" Type="http://schemas.openxmlformats.org/officeDocument/2006/relationships/slide" Target="slides/slide84.xml"/><Relationship Id="rId87" Type="http://schemas.openxmlformats.org/officeDocument/2006/relationships/slide" Target="slides/slide85.xml"/><Relationship Id="rId88" Type="http://schemas.openxmlformats.org/officeDocument/2006/relationships/slide" Target="slides/slide86.xml"/><Relationship Id="rId89" Type="http://schemas.openxmlformats.org/officeDocument/2006/relationships/slide" Target="slides/slide8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192CED-5284-6842-A2CE-43637359B0CB}"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281E5B53-1732-5F47-A578-AB0E3A9B5E4C}">
      <dgm:prSet phldrT="[Text]"/>
      <dgm:spPr/>
      <dgm:t>
        <a:bodyPr/>
        <a:lstStyle/>
        <a:p>
          <a:pPr algn="l"/>
          <a:r>
            <a:rPr lang="en-US" dirty="0" smtClean="0"/>
            <a:t>Main objectives of an OS:</a:t>
          </a:r>
          <a:endParaRPr lang="en-US" dirty="0"/>
        </a:p>
      </dgm:t>
    </dgm:pt>
    <dgm:pt modelId="{6DF8C72F-1C3C-3D43-905B-F9DFAE34F209}" type="parTrans" cxnId="{5B740C4A-9D68-0540-AC76-45932CD65954}">
      <dgm:prSet/>
      <dgm:spPr/>
      <dgm:t>
        <a:bodyPr/>
        <a:lstStyle/>
        <a:p>
          <a:pPr algn="l"/>
          <a:endParaRPr lang="en-US"/>
        </a:p>
      </dgm:t>
    </dgm:pt>
    <dgm:pt modelId="{2FC987E5-D027-8846-8A97-F16D9257E1AC}" type="sibTrans" cxnId="{5B740C4A-9D68-0540-AC76-45932CD65954}">
      <dgm:prSet/>
      <dgm:spPr/>
      <dgm:t>
        <a:bodyPr/>
        <a:lstStyle/>
        <a:p>
          <a:pPr algn="l"/>
          <a:endParaRPr lang="en-US"/>
        </a:p>
      </dgm:t>
    </dgm:pt>
    <dgm:pt modelId="{AE3CB80F-D45F-E54C-B692-4738A2A6039C}">
      <dgm:prSet/>
      <dgm:spPr>
        <a:solidFill>
          <a:schemeClr val="bg1"/>
        </a:solidFill>
        <a:ln>
          <a:solidFill>
            <a:schemeClr val="accent1">
              <a:lumMod val="75000"/>
            </a:schemeClr>
          </a:solidFill>
        </a:ln>
      </dgm:spPr>
      <dgm:t>
        <a:bodyPr/>
        <a:lstStyle/>
        <a:p>
          <a:pPr algn="l"/>
          <a:r>
            <a:rPr lang="en-US" dirty="0" smtClean="0"/>
            <a:t>convenience</a:t>
          </a:r>
        </a:p>
      </dgm:t>
    </dgm:pt>
    <dgm:pt modelId="{DB5EC823-6039-A143-9B39-EB225C90CC38}" type="parTrans" cxnId="{47A89D49-60B4-FB40-9C5D-FFE581254201}">
      <dgm:prSet/>
      <dgm:spPr/>
      <dgm:t>
        <a:bodyPr/>
        <a:lstStyle/>
        <a:p>
          <a:pPr algn="l"/>
          <a:endParaRPr lang="en-US"/>
        </a:p>
      </dgm:t>
    </dgm:pt>
    <dgm:pt modelId="{E262F30B-1A1E-F747-A185-5455263EE08A}" type="sibTrans" cxnId="{47A89D49-60B4-FB40-9C5D-FFE581254201}">
      <dgm:prSet/>
      <dgm:spPr/>
      <dgm:t>
        <a:bodyPr/>
        <a:lstStyle/>
        <a:p>
          <a:pPr algn="l"/>
          <a:endParaRPr lang="en-US"/>
        </a:p>
      </dgm:t>
    </dgm:pt>
    <dgm:pt modelId="{3A3FFD4A-4BD3-2543-98AF-A41B2CAE779A}">
      <dgm:prSet/>
      <dgm:spPr>
        <a:solidFill>
          <a:schemeClr val="bg1"/>
        </a:solidFill>
        <a:ln>
          <a:solidFill>
            <a:schemeClr val="accent1">
              <a:lumMod val="75000"/>
            </a:schemeClr>
          </a:solidFill>
        </a:ln>
      </dgm:spPr>
      <dgm:t>
        <a:bodyPr/>
        <a:lstStyle/>
        <a:p>
          <a:pPr algn="l"/>
          <a:r>
            <a:rPr lang="en-US" dirty="0" smtClean="0"/>
            <a:t>efficiency</a:t>
          </a:r>
        </a:p>
      </dgm:t>
    </dgm:pt>
    <dgm:pt modelId="{75A774D8-A8A4-404D-9CFE-DAF3C9EE383B}" type="parTrans" cxnId="{73BA040D-3549-934C-A652-24BEA66255F8}">
      <dgm:prSet/>
      <dgm:spPr/>
      <dgm:t>
        <a:bodyPr/>
        <a:lstStyle/>
        <a:p>
          <a:pPr algn="l"/>
          <a:endParaRPr lang="en-US"/>
        </a:p>
      </dgm:t>
    </dgm:pt>
    <dgm:pt modelId="{AE569C84-AD83-C840-9BA6-D0F860817D5B}" type="sibTrans" cxnId="{73BA040D-3549-934C-A652-24BEA66255F8}">
      <dgm:prSet/>
      <dgm:spPr/>
      <dgm:t>
        <a:bodyPr/>
        <a:lstStyle/>
        <a:p>
          <a:pPr algn="l"/>
          <a:endParaRPr lang="en-US"/>
        </a:p>
      </dgm:t>
    </dgm:pt>
    <dgm:pt modelId="{F96F4B0F-02F7-4D4B-9036-26B336493CAE}">
      <dgm:prSet/>
      <dgm:spPr>
        <a:solidFill>
          <a:schemeClr val="bg1"/>
        </a:solidFill>
        <a:ln>
          <a:solidFill>
            <a:schemeClr val="accent1">
              <a:lumMod val="75000"/>
            </a:schemeClr>
          </a:solidFill>
        </a:ln>
      </dgm:spPr>
      <dgm:t>
        <a:bodyPr/>
        <a:lstStyle/>
        <a:p>
          <a:pPr algn="l"/>
          <a:r>
            <a:rPr lang="en-US" dirty="0" smtClean="0"/>
            <a:t>ability to evolve</a:t>
          </a:r>
        </a:p>
      </dgm:t>
    </dgm:pt>
    <dgm:pt modelId="{9A2A829F-7768-884C-9C37-31113093ABE1}" type="parTrans" cxnId="{8C55C725-3252-FA46-BC16-D392FA3244E1}">
      <dgm:prSet/>
      <dgm:spPr/>
      <dgm:t>
        <a:bodyPr/>
        <a:lstStyle/>
        <a:p>
          <a:pPr algn="l"/>
          <a:endParaRPr lang="en-US"/>
        </a:p>
      </dgm:t>
    </dgm:pt>
    <dgm:pt modelId="{B8510BF0-F2AE-0444-B9D0-63BA3E5B4B8B}" type="sibTrans" cxnId="{8C55C725-3252-FA46-BC16-D392FA3244E1}">
      <dgm:prSet/>
      <dgm:spPr/>
      <dgm:t>
        <a:bodyPr/>
        <a:lstStyle/>
        <a:p>
          <a:pPr algn="l"/>
          <a:endParaRPr lang="en-US"/>
        </a:p>
      </dgm:t>
    </dgm:pt>
    <dgm:pt modelId="{5C3B6204-B418-A242-B9D0-60EB91680625}" type="pres">
      <dgm:prSet presAssocID="{1C192CED-5284-6842-A2CE-43637359B0CB}" presName="Name0" presStyleCnt="0">
        <dgm:presLayoutVars>
          <dgm:dir/>
          <dgm:animLvl val="lvl"/>
          <dgm:resizeHandles val="exact"/>
        </dgm:presLayoutVars>
      </dgm:prSet>
      <dgm:spPr/>
      <dgm:t>
        <a:bodyPr/>
        <a:lstStyle/>
        <a:p>
          <a:endParaRPr lang="en-US"/>
        </a:p>
      </dgm:t>
    </dgm:pt>
    <dgm:pt modelId="{F2E06192-AEAE-0C49-902F-729236FB5629}" type="pres">
      <dgm:prSet presAssocID="{281E5B53-1732-5F47-A578-AB0E3A9B5E4C}" presName="composite" presStyleCnt="0"/>
      <dgm:spPr/>
    </dgm:pt>
    <dgm:pt modelId="{1AE4A990-5AA0-034B-8CCF-8670DC0A0746}" type="pres">
      <dgm:prSet presAssocID="{281E5B53-1732-5F47-A578-AB0E3A9B5E4C}" presName="parTx" presStyleLbl="alignNode1" presStyleIdx="0" presStyleCnt="1" custLinFactNeighborX="-1449" custLinFactNeighborY="-12726">
        <dgm:presLayoutVars>
          <dgm:chMax val="0"/>
          <dgm:chPref val="0"/>
          <dgm:bulletEnabled val="1"/>
        </dgm:presLayoutVars>
      </dgm:prSet>
      <dgm:spPr/>
      <dgm:t>
        <a:bodyPr/>
        <a:lstStyle/>
        <a:p>
          <a:endParaRPr lang="en-US"/>
        </a:p>
      </dgm:t>
    </dgm:pt>
    <dgm:pt modelId="{D90CF14F-E010-5649-9AC4-6BBF9E914CA0}" type="pres">
      <dgm:prSet presAssocID="{281E5B53-1732-5F47-A578-AB0E3A9B5E4C}" presName="desTx" presStyleLbl="alignAccFollowNode1" presStyleIdx="0" presStyleCnt="1">
        <dgm:presLayoutVars>
          <dgm:bulletEnabled val="1"/>
        </dgm:presLayoutVars>
      </dgm:prSet>
      <dgm:spPr/>
      <dgm:t>
        <a:bodyPr/>
        <a:lstStyle/>
        <a:p>
          <a:endParaRPr lang="en-US"/>
        </a:p>
      </dgm:t>
    </dgm:pt>
  </dgm:ptLst>
  <dgm:cxnLst>
    <dgm:cxn modelId="{F6A52685-68B4-9E44-B5F2-05FD0D475D15}" type="presOf" srcId="{AE3CB80F-D45F-E54C-B692-4738A2A6039C}" destId="{D90CF14F-E010-5649-9AC4-6BBF9E914CA0}" srcOrd="0" destOrd="0" presId="urn:microsoft.com/office/officeart/2005/8/layout/hList1"/>
    <dgm:cxn modelId="{72C97C0B-1912-DC41-AF8F-8B9E282AF6FD}" type="presOf" srcId="{281E5B53-1732-5F47-A578-AB0E3A9B5E4C}" destId="{1AE4A990-5AA0-034B-8CCF-8670DC0A0746}" srcOrd="0" destOrd="0" presId="urn:microsoft.com/office/officeart/2005/8/layout/hList1"/>
    <dgm:cxn modelId="{689B13D3-DAC2-294E-A08B-39951FEE76A7}" type="presOf" srcId="{3A3FFD4A-4BD3-2543-98AF-A41B2CAE779A}" destId="{D90CF14F-E010-5649-9AC4-6BBF9E914CA0}" srcOrd="0" destOrd="1" presId="urn:microsoft.com/office/officeart/2005/8/layout/hList1"/>
    <dgm:cxn modelId="{8C55C725-3252-FA46-BC16-D392FA3244E1}" srcId="{281E5B53-1732-5F47-A578-AB0E3A9B5E4C}" destId="{F96F4B0F-02F7-4D4B-9036-26B336493CAE}" srcOrd="2" destOrd="0" parTransId="{9A2A829F-7768-884C-9C37-31113093ABE1}" sibTransId="{B8510BF0-F2AE-0444-B9D0-63BA3E5B4B8B}"/>
    <dgm:cxn modelId="{47A89D49-60B4-FB40-9C5D-FFE581254201}" srcId="{281E5B53-1732-5F47-A578-AB0E3A9B5E4C}" destId="{AE3CB80F-D45F-E54C-B692-4738A2A6039C}" srcOrd="0" destOrd="0" parTransId="{DB5EC823-6039-A143-9B39-EB225C90CC38}" sibTransId="{E262F30B-1A1E-F747-A185-5455263EE08A}"/>
    <dgm:cxn modelId="{3A9FA08E-64EA-0D47-AE28-8B305EB8A206}" type="presOf" srcId="{1C192CED-5284-6842-A2CE-43637359B0CB}" destId="{5C3B6204-B418-A242-B9D0-60EB91680625}" srcOrd="0" destOrd="0" presId="urn:microsoft.com/office/officeart/2005/8/layout/hList1"/>
    <dgm:cxn modelId="{47C3F956-F19B-C843-99EB-8353B4B3672A}" type="presOf" srcId="{F96F4B0F-02F7-4D4B-9036-26B336493CAE}" destId="{D90CF14F-E010-5649-9AC4-6BBF9E914CA0}" srcOrd="0" destOrd="2" presId="urn:microsoft.com/office/officeart/2005/8/layout/hList1"/>
    <dgm:cxn modelId="{5B740C4A-9D68-0540-AC76-45932CD65954}" srcId="{1C192CED-5284-6842-A2CE-43637359B0CB}" destId="{281E5B53-1732-5F47-A578-AB0E3A9B5E4C}" srcOrd="0" destOrd="0" parTransId="{6DF8C72F-1C3C-3D43-905B-F9DFAE34F209}" sibTransId="{2FC987E5-D027-8846-8A97-F16D9257E1AC}"/>
    <dgm:cxn modelId="{73BA040D-3549-934C-A652-24BEA66255F8}" srcId="{281E5B53-1732-5F47-A578-AB0E3A9B5E4C}" destId="{3A3FFD4A-4BD3-2543-98AF-A41B2CAE779A}" srcOrd="1" destOrd="0" parTransId="{75A774D8-A8A4-404D-9CFE-DAF3C9EE383B}" sibTransId="{AE569C84-AD83-C840-9BA6-D0F860817D5B}"/>
    <dgm:cxn modelId="{A22C2972-2A62-DB4C-A870-D2834B64A72C}" type="presParOf" srcId="{5C3B6204-B418-A242-B9D0-60EB91680625}" destId="{F2E06192-AEAE-0C49-902F-729236FB5629}" srcOrd="0" destOrd="0" presId="urn:microsoft.com/office/officeart/2005/8/layout/hList1"/>
    <dgm:cxn modelId="{699662D9-C356-6E43-8F80-FB763087BF08}" type="presParOf" srcId="{F2E06192-AEAE-0C49-902F-729236FB5629}" destId="{1AE4A990-5AA0-034B-8CCF-8670DC0A0746}" srcOrd="0" destOrd="0" presId="urn:microsoft.com/office/officeart/2005/8/layout/hList1"/>
    <dgm:cxn modelId="{F259A4CD-7B63-B447-8FD9-6E7CA4ECDD16}" type="presParOf" srcId="{F2E06192-AEAE-0C49-902F-729236FB5629}" destId="{D90CF14F-E010-5649-9AC4-6BBF9E914CA0}"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16AAC78-97B9-3543-8F53-ED95E1C7D771}" type="doc">
      <dgm:prSet loTypeId="urn:microsoft.com/office/officeart/2005/8/layout/hierarchy4" loCatId="hierarchy" qsTypeId="urn:microsoft.com/office/officeart/2005/8/quickstyle/simple4" qsCatId="simple" csTypeId="urn:microsoft.com/office/officeart/2005/8/colors/accent1_2" csCatId="accent1" phldr="1"/>
      <dgm:spPr/>
      <dgm:t>
        <a:bodyPr/>
        <a:lstStyle/>
        <a:p>
          <a:endParaRPr lang="en-US"/>
        </a:p>
      </dgm:t>
    </dgm:pt>
    <dgm:pt modelId="{75B34386-F0AB-CD46-84EA-8D89FCFC39BD}">
      <dgm:prSet phldrT="[Text]"/>
      <dgm:spPr/>
      <dgm:t>
        <a:bodyPr/>
        <a:lstStyle/>
        <a:p>
          <a:r>
            <a:rPr lang="en-US" dirty="0" smtClean="0"/>
            <a:t>process isolation</a:t>
          </a:r>
          <a:endParaRPr lang="en-US" dirty="0"/>
        </a:p>
      </dgm:t>
    </dgm:pt>
    <dgm:pt modelId="{57DA6739-13AF-B24D-B6D0-B4668A60BF4B}" type="parTrans" cxnId="{7F362CC4-ECC9-CD44-9D58-6E2B6146DB71}">
      <dgm:prSet/>
      <dgm:spPr/>
      <dgm:t>
        <a:bodyPr/>
        <a:lstStyle/>
        <a:p>
          <a:endParaRPr lang="en-US"/>
        </a:p>
      </dgm:t>
    </dgm:pt>
    <dgm:pt modelId="{79E5EA0B-B2CC-2748-AC4F-138875C68729}" type="sibTrans" cxnId="{7F362CC4-ECC9-CD44-9D58-6E2B6146DB71}">
      <dgm:prSet/>
      <dgm:spPr/>
      <dgm:t>
        <a:bodyPr/>
        <a:lstStyle/>
        <a:p>
          <a:endParaRPr lang="en-US"/>
        </a:p>
      </dgm:t>
    </dgm:pt>
    <dgm:pt modelId="{62F64981-E47C-2F47-B840-C2EC17A82FE8}">
      <dgm:prSet/>
      <dgm:spPr/>
      <dgm:t>
        <a:bodyPr/>
        <a:lstStyle/>
        <a:p>
          <a:r>
            <a:rPr lang="en-US" dirty="0" smtClean="0"/>
            <a:t>long-term storage</a:t>
          </a:r>
        </a:p>
      </dgm:t>
    </dgm:pt>
    <dgm:pt modelId="{EF32C7B3-B10B-CA40-A86A-92162F8861D6}" type="sibTrans" cxnId="{94AE492E-D8DD-044E-B047-87834BE1E331}">
      <dgm:prSet/>
      <dgm:spPr/>
      <dgm:t>
        <a:bodyPr/>
        <a:lstStyle/>
        <a:p>
          <a:endParaRPr lang="en-US"/>
        </a:p>
      </dgm:t>
    </dgm:pt>
    <dgm:pt modelId="{065A02B7-14B2-F941-9D22-A3CAC1C77409}" type="parTrans" cxnId="{94AE492E-D8DD-044E-B047-87834BE1E331}">
      <dgm:prSet/>
      <dgm:spPr/>
      <dgm:t>
        <a:bodyPr/>
        <a:lstStyle/>
        <a:p>
          <a:endParaRPr lang="en-US"/>
        </a:p>
      </dgm:t>
    </dgm:pt>
    <dgm:pt modelId="{755CA9AD-2300-F345-A6A2-4A43D52AFA2C}">
      <dgm:prSet/>
      <dgm:spPr>
        <a:solidFill>
          <a:schemeClr val="accent6"/>
        </a:solidFill>
      </dgm:spPr>
      <dgm:t>
        <a:bodyPr/>
        <a:lstStyle/>
        <a:p>
          <a:r>
            <a:rPr lang="en-US" dirty="0" smtClean="0"/>
            <a:t>protection and access control</a:t>
          </a:r>
        </a:p>
      </dgm:t>
    </dgm:pt>
    <dgm:pt modelId="{3B33AB8A-BFAA-D148-9699-18DA89353B27}" type="sibTrans" cxnId="{0C81C5A5-B48B-4C49-BA7B-9745E51FA8FE}">
      <dgm:prSet/>
      <dgm:spPr/>
      <dgm:t>
        <a:bodyPr/>
        <a:lstStyle/>
        <a:p>
          <a:endParaRPr lang="en-US"/>
        </a:p>
      </dgm:t>
    </dgm:pt>
    <dgm:pt modelId="{79444687-56B4-BE42-89B6-5E68C61243A9}" type="parTrans" cxnId="{0C81C5A5-B48B-4C49-BA7B-9745E51FA8FE}">
      <dgm:prSet/>
      <dgm:spPr/>
      <dgm:t>
        <a:bodyPr/>
        <a:lstStyle/>
        <a:p>
          <a:endParaRPr lang="en-US"/>
        </a:p>
      </dgm:t>
    </dgm:pt>
    <dgm:pt modelId="{6AD32E60-30EB-5F49-8402-FEBB1BEC15FB}">
      <dgm:prSet/>
      <dgm:spPr/>
      <dgm:t>
        <a:bodyPr/>
        <a:lstStyle/>
        <a:p>
          <a:r>
            <a:rPr lang="en-US" dirty="0" smtClean="0"/>
            <a:t>support of modular programming</a:t>
          </a:r>
        </a:p>
      </dgm:t>
    </dgm:pt>
    <dgm:pt modelId="{E5771208-8447-2F49-876E-5F704802A112}" type="sibTrans" cxnId="{51DF8080-7CAB-D046-BCF8-A72F41EC976A}">
      <dgm:prSet/>
      <dgm:spPr/>
      <dgm:t>
        <a:bodyPr/>
        <a:lstStyle/>
        <a:p>
          <a:endParaRPr lang="en-US"/>
        </a:p>
      </dgm:t>
    </dgm:pt>
    <dgm:pt modelId="{D17AC847-18A7-6242-95AF-C5A5041F1189}" type="parTrans" cxnId="{51DF8080-7CAB-D046-BCF8-A72F41EC976A}">
      <dgm:prSet/>
      <dgm:spPr/>
      <dgm:t>
        <a:bodyPr/>
        <a:lstStyle/>
        <a:p>
          <a:endParaRPr lang="en-US"/>
        </a:p>
      </dgm:t>
    </dgm:pt>
    <dgm:pt modelId="{917AD6AD-473C-6B42-9778-12D0B8634556}">
      <dgm:prSet/>
      <dgm:spPr>
        <a:solidFill>
          <a:schemeClr val="accent6"/>
        </a:solidFill>
      </dgm:spPr>
      <dgm:t>
        <a:bodyPr/>
        <a:lstStyle/>
        <a:p>
          <a:r>
            <a:rPr lang="en-US" dirty="0" smtClean="0"/>
            <a:t>automatic allocation and management</a:t>
          </a:r>
        </a:p>
      </dgm:t>
    </dgm:pt>
    <dgm:pt modelId="{9C593880-76CB-0B4A-AF58-0D6DCF60392C}" type="sibTrans" cxnId="{A19416EE-902F-3548-9C7C-8BD8736681ED}">
      <dgm:prSet/>
      <dgm:spPr/>
      <dgm:t>
        <a:bodyPr/>
        <a:lstStyle/>
        <a:p>
          <a:endParaRPr lang="en-US"/>
        </a:p>
      </dgm:t>
    </dgm:pt>
    <dgm:pt modelId="{FB5C4788-E623-8A42-9435-061E3F472B60}" type="parTrans" cxnId="{A19416EE-902F-3548-9C7C-8BD8736681ED}">
      <dgm:prSet/>
      <dgm:spPr/>
      <dgm:t>
        <a:bodyPr/>
        <a:lstStyle/>
        <a:p>
          <a:endParaRPr lang="en-US"/>
        </a:p>
      </dgm:t>
    </dgm:pt>
    <dgm:pt modelId="{503E1B7A-35F9-7B47-BD86-19E92F7F9B5A}" type="pres">
      <dgm:prSet presAssocID="{916AAC78-97B9-3543-8F53-ED95E1C7D771}" presName="Name0" presStyleCnt="0">
        <dgm:presLayoutVars>
          <dgm:chPref val="1"/>
          <dgm:dir/>
          <dgm:animOne val="branch"/>
          <dgm:animLvl val="lvl"/>
          <dgm:resizeHandles/>
        </dgm:presLayoutVars>
      </dgm:prSet>
      <dgm:spPr/>
      <dgm:t>
        <a:bodyPr/>
        <a:lstStyle/>
        <a:p>
          <a:endParaRPr lang="en-US"/>
        </a:p>
      </dgm:t>
    </dgm:pt>
    <dgm:pt modelId="{B408F0FB-D4D3-2B4D-9EF4-F156061A0644}" type="pres">
      <dgm:prSet presAssocID="{75B34386-F0AB-CD46-84EA-8D89FCFC39BD}" presName="vertOne" presStyleCnt="0"/>
      <dgm:spPr/>
    </dgm:pt>
    <dgm:pt modelId="{4C78D5A0-86E1-7F4A-97F2-4E691D203110}" type="pres">
      <dgm:prSet presAssocID="{75B34386-F0AB-CD46-84EA-8D89FCFC39BD}" presName="txOne" presStyleLbl="node0" presStyleIdx="0" presStyleCnt="5">
        <dgm:presLayoutVars>
          <dgm:chPref val="3"/>
        </dgm:presLayoutVars>
      </dgm:prSet>
      <dgm:spPr/>
      <dgm:t>
        <a:bodyPr/>
        <a:lstStyle/>
        <a:p>
          <a:endParaRPr lang="en-US"/>
        </a:p>
      </dgm:t>
    </dgm:pt>
    <dgm:pt modelId="{E2C258D7-E993-8440-9144-E435C4247186}" type="pres">
      <dgm:prSet presAssocID="{75B34386-F0AB-CD46-84EA-8D89FCFC39BD}" presName="horzOne" presStyleCnt="0"/>
      <dgm:spPr/>
    </dgm:pt>
    <dgm:pt modelId="{5B893B37-97AF-054E-87A9-D3A5B878CE6B}" type="pres">
      <dgm:prSet presAssocID="{79E5EA0B-B2CC-2748-AC4F-138875C68729}" presName="sibSpaceOne" presStyleCnt="0"/>
      <dgm:spPr/>
    </dgm:pt>
    <dgm:pt modelId="{1B4EBE33-76BD-E346-BD81-0035938E32F4}" type="pres">
      <dgm:prSet presAssocID="{917AD6AD-473C-6B42-9778-12D0B8634556}" presName="vertOne" presStyleCnt="0"/>
      <dgm:spPr/>
    </dgm:pt>
    <dgm:pt modelId="{0F6F9771-857A-ED4D-BB66-061A66D62E92}" type="pres">
      <dgm:prSet presAssocID="{917AD6AD-473C-6B42-9778-12D0B8634556}" presName="txOne" presStyleLbl="node0" presStyleIdx="1" presStyleCnt="5">
        <dgm:presLayoutVars>
          <dgm:chPref val="3"/>
        </dgm:presLayoutVars>
      </dgm:prSet>
      <dgm:spPr/>
      <dgm:t>
        <a:bodyPr/>
        <a:lstStyle/>
        <a:p>
          <a:endParaRPr lang="en-US"/>
        </a:p>
      </dgm:t>
    </dgm:pt>
    <dgm:pt modelId="{FCF47FEA-9FF4-5245-9791-CB9813EB6E75}" type="pres">
      <dgm:prSet presAssocID="{917AD6AD-473C-6B42-9778-12D0B8634556}" presName="horzOne" presStyleCnt="0"/>
      <dgm:spPr/>
    </dgm:pt>
    <dgm:pt modelId="{CCB94D94-F9BD-614A-A861-6798F2674DF8}" type="pres">
      <dgm:prSet presAssocID="{9C593880-76CB-0B4A-AF58-0D6DCF60392C}" presName="sibSpaceOne" presStyleCnt="0"/>
      <dgm:spPr/>
    </dgm:pt>
    <dgm:pt modelId="{5C5AFF65-62A2-9744-9017-2492490F5FA4}" type="pres">
      <dgm:prSet presAssocID="{6AD32E60-30EB-5F49-8402-FEBB1BEC15FB}" presName="vertOne" presStyleCnt="0"/>
      <dgm:spPr/>
    </dgm:pt>
    <dgm:pt modelId="{1822B451-F610-B34E-B470-4405426B9598}" type="pres">
      <dgm:prSet presAssocID="{6AD32E60-30EB-5F49-8402-FEBB1BEC15FB}" presName="txOne" presStyleLbl="node0" presStyleIdx="2" presStyleCnt="5">
        <dgm:presLayoutVars>
          <dgm:chPref val="3"/>
        </dgm:presLayoutVars>
      </dgm:prSet>
      <dgm:spPr/>
      <dgm:t>
        <a:bodyPr/>
        <a:lstStyle/>
        <a:p>
          <a:endParaRPr lang="en-US"/>
        </a:p>
      </dgm:t>
    </dgm:pt>
    <dgm:pt modelId="{9B6D9530-9F04-9C44-8E40-F216645BFD20}" type="pres">
      <dgm:prSet presAssocID="{6AD32E60-30EB-5F49-8402-FEBB1BEC15FB}" presName="horzOne" presStyleCnt="0"/>
      <dgm:spPr/>
    </dgm:pt>
    <dgm:pt modelId="{85D6265E-4530-B848-AEAF-8FE6E7DD9689}" type="pres">
      <dgm:prSet presAssocID="{E5771208-8447-2F49-876E-5F704802A112}" presName="sibSpaceOne" presStyleCnt="0"/>
      <dgm:spPr/>
    </dgm:pt>
    <dgm:pt modelId="{77DBD082-B48B-1546-9D79-92347C2617E5}" type="pres">
      <dgm:prSet presAssocID="{755CA9AD-2300-F345-A6A2-4A43D52AFA2C}" presName="vertOne" presStyleCnt="0"/>
      <dgm:spPr/>
    </dgm:pt>
    <dgm:pt modelId="{687C7697-D43A-4A4A-B7E2-A030E8315BDD}" type="pres">
      <dgm:prSet presAssocID="{755CA9AD-2300-F345-A6A2-4A43D52AFA2C}" presName="txOne" presStyleLbl="node0" presStyleIdx="3" presStyleCnt="5">
        <dgm:presLayoutVars>
          <dgm:chPref val="3"/>
        </dgm:presLayoutVars>
      </dgm:prSet>
      <dgm:spPr/>
      <dgm:t>
        <a:bodyPr/>
        <a:lstStyle/>
        <a:p>
          <a:endParaRPr lang="en-US"/>
        </a:p>
      </dgm:t>
    </dgm:pt>
    <dgm:pt modelId="{2758886A-216D-1941-A641-EB90B720CDBB}" type="pres">
      <dgm:prSet presAssocID="{755CA9AD-2300-F345-A6A2-4A43D52AFA2C}" presName="horzOne" presStyleCnt="0"/>
      <dgm:spPr/>
    </dgm:pt>
    <dgm:pt modelId="{47A69202-7129-FF40-BEA5-6589D499B7A4}" type="pres">
      <dgm:prSet presAssocID="{3B33AB8A-BFAA-D148-9699-18DA89353B27}" presName="sibSpaceOne" presStyleCnt="0"/>
      <dgm:spPr/>
    </dgm:pt>
    <dgm:pt modelId="{9E64F0D3-85C3-7548-AC3B-1C1C12826CE5}" type="pres">
      <dgm:prSet presAssocID="{62F64981-E47C-2F47-B840-C2EC17A82FE8}" presName="vertOne" presStyleCnt="0"/>
      <dgm:spPr/>
    </dgm:pt>
    <dgm:pt modelId="{E23446C9-B403-3445-83E0-0F2AC82ADDC6}" type="pres">
      <dgm:prSet presAssocID="{62F64981-E47C-2F47-B840-C2EC17A82FE8}" presName="txOne" presStyleLbl="node0" presStyleIdx="4" presStyleCnt="5">
        <dgm:presLayoutVars>
          <dgm:chPref val="3"/>
        </dgm:presLayoutVars>
      </dgm:prSet>
      <dgm:spPr/>
      <dgm:t>
        <a:bodyPr/>
        <a:lstStyle/>
        <a:p>
          <a:endParaRPr lang="en-US"/>
        </a:p>
      </dgm:t>
    </dgm:pt>
    <dgm:pt modelId="{2CD281A3-AB3D-A54D-9BC6-7DE9B4F7E39B}" type="pres">
      <dgm:prSet presAssocID="{62F64981-E47C-2F47-B840-C2EC17A82FE8}" presName="horzOne" presStyleCnt="0"/>
      <dgm:spPr/>
    </dgm:pt>
  </dgm:ptLst>
  <dgm:cxnLst>
    <dgm:cxn modelId="{C18B60EB-F04C-B747-890D-2E39DBFFA325}" type="presOf" srcId="{75B34386-F0AB-CD46-84EA-8D89FCFC39BD}" destId="{4C78D5A0-86E1-7F4A-97F2-4E691D203110}" srcOrd="0" destOrd="0" presId="urn:microsoft.com/office/officeart/2005/8/layout/hierarchy4"/>
    <dgm:cxn modelId="{4C8EB061-9DD0-214B-9E29-BF3083FF0F61}" type="presOf" srcId="{916AAC78-97B9-3543-8F53-ED95E1C7D771}" destId="{503E1B7A-35F9-7B47-BD86-19E92F7F9B5A}" srcOrd="0" destOrd="0" presId="urn:microsoft.com/office/officeart/2005/8/layout/hierarchy4"/>
    <dgm:cxn modelId="{E5666124-9890-9A48-9230-185B265F83E5}" type="presOf" srcId="{755CA9AD-2300-F345-A6A2-4A43D52AFA2C}" destId="{687C7697-D43A-4A4A-B7E2-A030E8315BDD}" srcOrd="0" destOrd="0" presId="urn:microsoft.com/office/officeart/2005/8/layout/hierarchy4"/>
    <dgm:cxn modelId="{0FB7C2D9-643E-D043-BE9E-1F9631D70C08}" type="presOf" srcId="{917AD6AD-473C-6B42-9778-12D0B8634556}" destId="{0F6F9771-857A-ED4D-BB66-061A66D62E92}" srcOrd="0" destOrd="0" presId="urn:microsoft.com/office/officeart/2005/8/layout/hierarchy4"/>
    <dgm:cxn modelId="{A19416EE-902F-3548-9C7C-8BD8736681ED}" srcId="{916AAC78-97B9-3543-8F53-ED95E1C7D771}" destId="{917AD6AD-473C-6B42-9778-12D0B8634556}" srcOrd="1" destOrd="0" parTransId="{FB5C4788-E623-8A42-9435-061E3F472B60}" sibTransId="{9C593880-76CB-0B4A-AF58-0D6DCF60392C}"/>
    <dgm:cxn modelId="{94AE492E-D8DD-044E-B047-87834BE1E331}" srcId="{916AAC78-97B9-3543-8F53-ED95E1C7D771}" destId="{62F64981-E47C-2F47-B840-C2EC17A82FE8}" srcOrd="4" destOrd="0" parTransId="{065A02B7-14B2-F941-9D22-A3CAC1C77409}" sibTransId="{EF32C7B3-B10B-CA40-A86A-92162F8861D6}"/>
    <dgm:cxn modelId="{C4CEE565-3C79-8844-909B-610DBBBAF1D2}" type="presOf" srcId="{6AD32E60-30EB-5F49-8402-FEBB1BEC15FB}" destId="{1822B451-F610-B34E-B470-4405426B9598}" srcOrd="0" destOrd="0" presId="urn:microsoft.com/office/officeart/2005/8/layout/hierarchy4"/>
    <dgm:cxn modelId="{0C81C5A5-B48B-4C49-BA7B-9745E51FA8FE}" srcId="{916AAC78-97B9-3543-8F53-ED95E1C7D771}" destId="{755CA9AD-2300-F345-A6A2-4A43D52AFA2C}" srcOrd="3" destOrd="0" parTransId="{79444687-56B4-BE42-89B6-5E68C61243A9}" sibTransId="{3B33AB8A-BFAA-D148-9699-18DA89353B27}"/>
    <dgm:cxn modelId="{51DF8080-7CAB-D046-BCF8-A72F41EC976A}" srcId="{916AAC78-97B9-3543-8F53-ED95E1C7D771}" destId="{6AD32E60-30EB-5F49-8402-FEBB1BEC15FB}" srcOrd="2" destOrd="0" parTransId="{D17AC847-18A7-6242-95AF-C5A5041F1189}" sibTransId="{E5771208-8447-2F49-876E-5F704802A112}"/>
    <dgm:cxn modelId="{7F362CC4-ECC9-CD44-9D58-6E2B6146DB71}" srcId="{916AAC78-97B9-3543-8F53-ED95E1C7D771}" destId="{75B34386-F0AB-CD46-84EA-8D89FCFC39BD}" srcOrd="0" destOrd="0" parTransId="{57DA6739-13AF-B24D-B6D0-B4668A60BF4B}" sibTransId="{79E5EA0B-B2CC-2748-AC4F-138875C68729}"/>
    <dgm:cxn modelId="{7E065A2B-07B3-7A4F-8DCA-C96CD4410A6B}" type="presOf" srcId="{62F64981-E47C-2F47-B840-C2EC17A82FE8}" destId="{E23446C9-B403-3445-83E0-0F2AC82ADDC6}" srcOrd="0" destOrd="0" presId="urn:microsoft.com/office/officeart/2005/8/layout/hierarchy4"/>
    <dgm:cxn modelId="{6E2AD058-B22C-DA43-9A62-075C8ADD4C36}" type="presParOf" srcId="{503E1B7A-35F9-7B47-BD86-19E92F7F9B5A}" destId="{B408F0FB-D4D3-2B4D-9EF4-F156061A0644}" srcOrd="0" destOrd="0" presId="urn:microsoft.com/office/officeart/2005/8/layout/hierarchy4"/>
    <dgm:cxn modelId="{EE68EA3C-B2F0-FD4E-A495-2BFC687E5953}" type="presParOf" srcId="{B408F0FB-D4D3-2B4D-9EF4-F156061A0644}" destId="{4C78D5A0-86E1-7F4A-97F2-4E691D203110}" srcOrd="0" destOrd="0" presId="urn:microsoft.com/office/officeart/2005/8/layout/hierarchy4"/>
    <dgm:cxn modelId="{9C164122-B3AF-D548-8FC9-13C1ACB6B9FE}" type="presParOf" srcId="{B408F0FB-D4D3-2B4D-9EF4-F156061A0644}" destId="{E2C258D7-E993-8440-9144-E435C4247186}" srcOrd="1" destOrd="0" presId="urn:microsoft.com/office/officeart/2005/8/layout/hierarchy4"/>
    <dgm:cxn modelId="{84EAD039-26B8-6349-9108-30BBEE486E69}" type="presParOf" srcId="{503E1B7A-35F9-7B47-BD86-19E92F7F9B5A}" destId="{5B893B37-97AF-054E-87A9-D3A5B878CE6B}" srcOrd="1" destOrd="0" presId="urn:microsoft.com/office/officeart/2005/8/layout/hierarchy4"/>
    <dgm:cxn modelId="{E46B6DFC-C808-514A-9CFD-F4D5556C226C}" type="presParOf" srcId="{503E1B7A-35F9-7B47-BD86-19E92F7F9B5A}" destId="{1B4EBE33-76BD-E346-BD81-0035938E32F4}" srcOrd="2" destOrd="0" presId="urn:microsoft.com/office/officeart/2005/8/layout/hierarchy4"/>
    <dgm:cxn modelId="{D84D4A93-475F-A34B-8D7E-562DBDACDCCC}" type="presParOf" srcId="{1B4EBE33-76BD-E346-BD81-0035938E32F4}" destId="{0F6F9771-857A-ED4D-BB66-061A66D62E92}" srcOrd="0" destOrd="0" presId="urn:microsoft.com/office/officeart/2005/8/layout/hierarchy4"/>
    <dgm:cxn modelId="{4A3AB2BB-A0C8-4047-A829-D3DE3ED5498C}" type="presParOf" srcId="{1B4EBE33-76BD-E346-BD81-0035938E32F4}" destId="{FCF47FEA-9FF4-5245-9791-CB9813EB6E75}" srcOrd="1" destOrd="0" presId="urn:microsoft.com/office/officeart/2005/8/layout/hierarchy4"/>
    <dgm:cxn modelId="{2B10DA70-BBD3-0E47-9545-1BB706899CE3}" type="presParOf" srcId="{503E1B7A-35F9-7B47-BD86-19E92F7F9B5A}" destId="{CCB94D94-F9BD-614A-A861-6798F2674DF8}" srcOrd="3" destOrd="0" presId="urn:microsoft.com/office/officeart/2005/8/layout/hierarchy4"/>
    <dgm:cxn modelId="{565583A6-2F94-434F-995F-C770BCC2F250}" type="presParOf" srcId="{503E1B7A-35F9-7B47-BD86-19E92F7F9B5A}" destId="{5C5AFF65-62A2-9744-9017-2492490F5FA4}" srcOrd="4" destOrd="0" presId="urn:microsoft.com/office/officeart/2005/8/layout/hierarchy4"/>
    <dgm:cxn modelId="{4BAB4A4A-AA80-E94D-A180-2D1E407745DD}" type="presParOf" srcId="{5C5AFF65-62A2-9744-9017-2492490F5FA4}" destId="{1822B451-F610-B34E-B470-4405426B9598}" srcOrd="0" destOrd="0" presId="urn:microsoft.com/office/officeart/2005/8/layout/hierarchy4"/>
    <dgm:cxn modelId="{723F327D-51FB-0847-A2A3-7B9E8711B7F2}" type="presParOf" srcId="{5C5AFF65-62A2-9744-9017-2492490F5FA4}" destId="{9B6D9530-9F04-9C44-8E40-F216645BFD20}" srcOrd="1" destOrd="0" presId="urn:microsoft.com/office/officeart/2005/8/layout/hierarchy4"/>
    <dgm:cxn modelId="{45724054-A197-E04F-BAB8-4EC0DD3E5BB5}" type="presParOf" srcId="{503E1B7A-35F9-7B47-BD86-19E92F7F9B5A}" destId="{85D6265E-4530-B848-AEAF-8FE6E7DD9689}" srcOrd="5" destOrd="0" presId="urn:microsoft.com/office/officeart/2005/8/layout/hierarchy4"/>
    <dgm:cxn modelId="{000C39AA-A0DF-7F48-BE78-3D81868DF7E9}" type="presParOf" srcId="{503E1B7A-35F9-7B47-BD86-19E92F7F9B5A}" destId="{77DBD082-B48B-1546-9D79-92347C2617E5}" srcOrd="6" destOrd="0" presId="urn:microsoft.com/office/officeart/2005/8/layout/hierarchy4"/>
    <dgm:cxn modelId="{0E69521F-C465-8046-A2FF-A87B4AB1D7A1}" type="presParOf" srcId="{77DBD082-B48B-1546-9D79-92347C2617E5}" destId="{687C7697-D43A-4A4A-B7E2-A030E8315BDD}" srcOrd="0" destOrd="0" presId="urn:microsoft.com/office/officeart/2005/8/layout/hierarchy4"/>
    <dgm:cxn modelId="{FCFD9CAD-B372-EF48-961B-C4E02D07A11E}" type="presParOf" srcId="{77DBD082-B48B-1546-9D79-92347C2617E5}" destId="{2758886A-216D-1941-A641-EB90B720CDBB}" srcOrd="1" destOrd="0" presId="urn:microsoft.com/office/officeart/2005/8/layout/hierarchy4"/>
    <dgm:cxn modelId="{C0BB3A7A-FEFA-4A4A-A54B-884FAACEA066}" type="presParOf" srcId="{503E1B7A-35F9-7B47-BD86-19E92F7F9B5A}" destId="{47A69202-7129-FF40-BEA5-6589D499B7A4}" srcOrd="7" destOrd="0" presId="urn:microsoft.com/office/officeart/2005/8/layout/hierarchy4"/>
    <dgm:cxn modelId="{EAD4AAEA-2D24-C64B-825F-E770AE4D880A}" type="presParOf" srcId="{503E1B7A-35F9-7B47-BD86-19E92F7F9B5A}" destId="{9E64F0D3-85C3-7548-AC3B-1C1C12826CE5}" srcOrd="8" destOrd="0" presId="urn:microsoft.com/office/officeart/2005/8/layout/hierarchy4"/>
    <dgm:cxn modelId="{93CF6B56-1D5A-AA46-90BC-59C629227C2C}" type="presParOf" srcId="{9E64F0D3-85C3-7548-AC3B-1C1C12826CE5}" destId="{E23446C9-B403-3445-83E0-0F2AC82ADDC6}" srcOrd="0" destOrd="0" presId="urn:microsoft.com/office/officeart/2005/8/layout/hierarchy4"/>
    <dgm:cxn modelId="{E08C916A-FEB1-FE42-9BD7-75830EB3B31C}" type="presParOf" srcId="{9E64F0D3-85C3-7548-AC3B-1C1C12826CE5}" destId="{2CD281A3-AB3D-A54D-9BC6-7DE9B4F7E39B}"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109DAB0-615D-E740-9E5E-0DF7586EB7AE}" type="doc">
      <dgm:prSet loTypeId="urn:microsoft.com/office/officeart/2005/8/layout/radial1" loCatId="relationship" qsTypeId="urn:microsoft.com/office/officeart/2005/8/quickstyle/simple4" qsCatId="simple" csTypeId="urn:microsoft.com/office/officeart/2005/8/colors/accent1_2" csCatId="accent1" phldr="1"/>
      <dgm:spPr/>
      <dgm:t>
        <a:bodyPr/>
        <a:lstStyle/>
        <a:p>
          <a:endParaRPr lang="en-US"/>
        </a:p>
      </dgm:t>
    </dgm:pt>
    <dgm:pt modelId="{AE8990D6-652F-574D-9ED8-2B5A3E64D539}">
      <dgm:prSet phldrT="[Text]"/>
      <dgm:spPr/>
      <dgm:t>
        <a:bodyPr/>
        <a:lstStyle/>
        <a:p>
          <a:r>
            <a:rPr lang="en-US" dirty="0" smtClean="0"/>
            <a:t>Main issues</a:t>
          </a:r>
          <a:endParaRPr lang="en-US" dirty="0"/>
        </a:p>
      </dgm:t>
    </dgm:pt>
    <dgm:pt modelId="{C4B4C873-0697-6349-9778-13D58C3F989C}" type="parTrans" cxnId="{907DD8AF-7B25-AB41-9AF4-CC65B222BC9E}">
      <dgm:prSet/>
      <dgm:spPr/>
      <dgm:t>
        <a:bodyPr/>
        <a:lstStyle/>
        <a:p>
          <a:endParaRPr lang="en-US"/>
        </a:p>
      </dgm:t>
    </dgm:pt>
    <dgm:pt modelId="{B6FB315D-3E5E-654D-A3CB-244CD9259A96}" type="sibTrans" cxnId="{907DD8AF-7B25-AB41-9AF4-CC65B222BC9E}">
      <dgm:prSet/>
      <dgm:spPr/>
      <dgm:t>
        <a:bodyPr/>
        <a:lstStyle/>
        <a:p>
          <a:endParaRPr lang="en-US"/>
        </a:p>
      </dgm:t>
    </dgm:pt>
    <dgm:pt modelId="{86D15660-48BC-EF49-AEC1-7A4852407CF9}">
      <dgm:prSet custT="1"/>
      <dgm:spPr>
        <a:solidFill>
          <a:schemeClr val="accent2">
            <a:lumMod val="75000"/>
          </a:schemeClr>
        </a:solidFill>
      </dgm:spPr>
      <dgm:t>
        <a:bodyPr/>
        <a:lstStyle/>
        <a:p>
          <a:r>
            <a:rPr lang="en-US" sz="1800" dirty="0" smtClean="0"/>
            <a:t>availability</a:t>
          </a:r>
        </a:p>
      </dgm:t>
    </dgm:pt>
    <dgm:pt modelId="{71E07CA2-F46F-DB44-99BF-3E02B9A7B636}" type="parTrans" cxnId="{714D8AFF-C067-8F4C-B652-DE2A3AD8D607}">
      <dgm:prSet/>
      <dgm:spPr/>
      <dgm:t>
        <a:bodyPr/>
        <a:lstStyle/>
        <a:p>
          <a:endParaRPr lang="en-US" dirty="0"/>
        </a:p>
      </dgm:t>
    </dgm:pt>
    <dgm:pt modelId="{534A0585-C843-B540-B1B6-5933313388CD}" type="sibTrans" cxnId="{714D8AFF-C067-8F4C-B652-DE2A3AD8D607}">
      <dgm:prSet/>
      <dgm:spPr/>
      <dgm:t>
        <a:bodyPr/>
        <a:lstStyle/>
        <a:p>
          <a:endParaRPr lang="en-US"/>
        </a:p>
      </dgm:t>
    </dgm:pt>
    <dgm:pt modelId="{78009653-3BB0-EA4A-B646-D7C0427ADD5F}">
      <dgm:prSet custT="1"/>
      <dgm:spPr>
        <a:solidFill>
          <a:schemeClr val="accent6"/>
        </a:solidFill>
      </dgm:spPr>
      <dgm:t>
        <a:bodyPr/>
        <a:lstStyle/>
        <a:p>
          <a:r>
            <a:rPr lang="en-US" sz="1600" dirty="0" smtClean="0"/>
            <a:t>confidentiality</a:t>
          </a:r>
        </a:p>
      </dgm:t>
    </dgm:pt>
    <dgm:pt modelId="{B1058C52-C848-6744-82F6-193401DCD266}" type="parTrans" cxnId="{E8B0D0C4-B3D7-C045-B736-B71D2CA5FCBB}">
      <dgm:prSet/>
      <dgm:spPr/>
      <dgm:t>
        <a:bodyPr/>
        <a:lstStyle/>
        <a:p>
          <a:endParaRPr lang="en-US" dirty="0"/>
        </a:p>
      </dgm:t>
    </dgm:pt>
    <dgm:pt modelId="{E59CA2E3-645A-C044-9683-61EEC112084A}" type="sibTrans" cxnId="{E8B0D0C4-B3D7-C045-B736-B71D2CA5FCBB}">
      <dgm:prSet/>
      <dgm:spPr/>
      <dgm:t>
        <a:bodyPr/>
        <a:lstStyle/>
        <a:p>
          <a:endParaRPr lang="en-US"/>
        </a:p>
      </dgm:t>
    </dgm:pt>
    <dgm:pt modelId="{ACAB8FB4-938A-EA4C-835D-AB22C1E56498}">
      <dgm:prSet custT="1"/>
      <dgm:spPr>
        <a:solidFill>
          <a:schemeClr val="accent4">
            <a:lumMod val="75000"/>
          </a:schemeClr>
        </a:solidFill>
      </dgm:spPr>
      <dgm:t>
        <a:bodyPr/>
        <a:lstStyle/>
        <a:p>
          <a:r>
            <a:rPr lang="en-NZ" sz="1600" dirty="0" smtClean="0"/>
            <a:t>data integrity</a:t>
          </a:r>
        </a:p>
      </dgm:t>
    </dgm:pt>
    <dgm:pt modelId="{2515F1D6-CFED-BE42-8556-5F4CD11AD5DD}" type="parTrans" cxnId="{DA7BCB4F-BD31-6B4A-BD03-44ED9AFE244E}">
      <dgm:prSet/>
      <dgm:spPr/>
      <dgm:t>
        <a:bodyPr/>
        <a:lstStyle/>
        <a:p>
          <a:endParaRPr lang="en-US" dirty="0"/>
        </a:p>
      </dgm:t>
    </dgm:pt>
    <dgm:pt modelId="{D7E451C6-5936-414B-9D65-29FB1545D968}" type="sibTrans" cxnId="{DA7BCB4F-BD31-6B4A-BD03-44ED9AFE244E}">
      <dgm:prSet/>
      <dgm:spPr/>
      <dgm:t>
        <a:bodyPr/>
        <a:lstStyle/>
        <a:p>
          <a:endParaRPr lang="en-US"/>
        </a:p>
      </dgm:t>
    </dgm:pt>
    <dgm:pt modelId="{5CFC7421-802B-8649-BB7A-9F7A7DA2B870}">
      <dgm:prSet custT="1"/>
      <dgm:spPr>
        <a:solidFill>
          <a:schemeClr val="accent3">
            <a:lumMod val="75000"/>
          </a:schemeClr>
        </a:solidFill>
      </dgm:spPr>
      <dgm:t>
        <a:bodyPr/>
        <a:lstStyle/>
        <a:p>
          <a:r>
            <a:rPr lang="en-NZ" sz="1600" dirty="0" smtClean="0"/>
            <a:t>authenticity</a:t>
          </a:r>
          <a:endParaRPr lang="en-US" sz="1600" dirty="0" smtClean="0"/>
        </a:p>
      </dgm:t>
    </dgm:pt>
    <dgm:pt modelId="{6271B23C-B4C8-014A-847D-5607CAF46362}" type="parTrans" cxnId="{D24EC987-6324-B84C-8B98-0920A0E44314}">
      <dgm:prSet/>
      <dgm:spPr/>
      <dgm:t>
        <a:bodyPr/>
        <a:lstStyle/>
        <a:p>
          <a:endParaRPr lang="en-US" dirty="0"/>
        </a:p>
      </dgm:t>
    </dgm:pt>
    <dgm:pt modelId="{D4E20126-9447-2047-86D6-8BE8E7D84BAA}" type="sibTrans" cxnId="{D24EC987-6324-B84C-8B98-0920A0E44314}">
      <dgm:prSet/>
      <dgm:spPr/>
      <dgm:t>
        <a:bodyPr/>
        <a:lstStyle/>
        <a:p>
          <a:endParaRPr lang="en-US"/>
        </a:p>
      </dgm:t>
    </dgm:pt>
    <dgm:pt modelId="{3C87E227-2180-7B43-AC7A-85291CF822CF}" type="pres">
      <dgm:prSet presAssocID="{0109DAB0-615D-E740-9E5E-0DF7586EB7AE}" presName="cycle" presStyleCnt="0">
        <dgm:presLayoutVars>
          <dgm:chMax val="1"/>
          <dgm:dir/>
          <dgm:animLvl val="ctr"/>
          <dgm:resizeHandles val="exact"/>
        </dgm:presLayoutVars>
      </dgm:prSet>
      <dgm:spPr/>
      <dgm:t>
        <a:bodyPr/>
        <a:lstStyle/>
        <a:p>
          <a:endParaRPr lang="en-US"/>
        </a:p>
      </dgm:t>
    </dgm:pt>
    <dgm:pt modelId="{B613DBDE-4A69-894C-B15F-8AA2C01DA60D}" type="pres">
      <dgm:prSet presAssocID="{AE8990D6-652F-574D-9ED8-2B5A3E64D539}" presName="centerShape" presStyleLbl="node0" presStyleIdx="0" presStyleCnt="1" custLinFactNeighborX="-23307" custLinFactNeighborY="-48311"/>
      <dgm:spPr/>
      <dgm:t>
        <a:bodyPr/>
        <a:lstStyle/>
        <a:p>
          <a:endParaRPr lang="en-US"/>
        </a:p>
      </dgm:t>
    </dgm:pt>
    <dgm:pt modelId="{F452E337-9A8D-7147-A0DE-77B428363FE7}" type="pres">
      <dgm:prSet presAssocID="{71E07CA2-F46F-DB44-99BF-3E02B9A7B636}" presName="Name9" presStyleLbl="parChTrans1D2" presStyleIdx="0" presStyleCnt="4"/>
      <dgm:spPr/>
      <dgm:t>
        <a:bodyPr/>
        <a:lstStyle/>
        <a:p>
          <a:endParaRPr lang="en-US"/>
        </a:p>
      </dgm:t>
    </dgm:pt>
    <dgm:pt modelId="{EAACF0D3-8C86-6547-B8E9-E77E4ADA794F}" type="pres">
      <dgm:prSet presAssocID="{71E07CA2-F46F-DB44-99BF-3E02B9A7B636}" presName="connTx" presStyleLbl="parChTrans1D2" presStyleIdx="0" presStyleCnt="4"/>
      <dgm:spPr/>
      <dgm:t>
        <a:bodyPr/>
        <a:lstStyle/>
        <a:p>
          <a:endParaRPr lang="en-US"/>
        </a:p>
      </dgm:t>
    </dgm:pt>
    <dgm:pt modelId="{94F6424C-41E0-984E-A840-F141E9ABE04C}" type="pres">
      <dgm:prSet presAssocID="{86D15660-48BC-EF49-AEC1-7A4852407CF9}" presName="node" presStyleLbl="node1" presStyleIdx="0" presStyleCnt="4" custScaleX="122352" custRadScaleRad="99136" custRadScaleInc="61577">
        <dgm:presLayoutVars>
          <dgm:bulletEnabled val="1"/>
        </dgm:presLayoutVars>
      </dgm:prSet>
      <dgm:spPr/>
      <dgm:t>
        <a:bodyPr/>
        <a:lstStyle/>
        <a:p>
          <a:endParaRPr lang="en-US"/>
        </a:p>
      </dgm:t>
    </dgm:pt>
    <dgm:pt modelId="{3FD92B4C-9502-B74A-AA65-6FC383529055}" type="pres">
      <dgm:prSet presAssocID="{B1058C52-C848-6744-82F6-193401DCD266}" presName="Name9" presStyleLbl="parChTrans1D2" presStyleIdx="1" presStyleCnt="4"/>
      <dgm:spPr/>
      <dgm:t>
        <a:bodyPr/>
        <a:lstStyle/>
        <a:p>
          <a:endParaRPr lang="en-US"/>
        </a:p>
      </dgm:t>
    </dgm:pt>
    <dgm:pt modelId="{F6AB3DA5-1A33-5348-9335-E3A3687E75F4}" type="pres">
      <dgm:prSet presAssocID="{B1058C52-C848-6744-82F6-193401DCD266}" presName="connTx" presStyleLbl="parChTrans1D2" presStyleIdx="1" presStyleCnt="4"/>
      <dgm:spPr/>
      <dgm:t>
        <a:bodyPr/>
        <a:lstStyle/>
        <a:p>
          <a:endParaRPr lang="en-US"/>
        </a:p>
      </dgm:t>
    </dgm:pt>
    <dgm:pt modelId="{C9916E7F-8ABB-A14E-9130-280B36308A33}" type="pres">
      <dgm:prSet presAssocID="{78009653-3BB0-EA4A-B646-D7C0427ADD5F}" presName="node" presStyleLbl="node1" presStyleIdx="1" presStyleCnt="4" custScaleX="148793" custScaleY="111524" custRadScaleRad="51988" custRadScaleInc="-53889">
        <dgm:presLayoutVars>
          <dgm:bulletEnabled val="1"/>
        </dgm:presLayoutVars>
      </dgm:prSet>
      <dgm:spPr/>
      <dgm:t>
        <a:bodyPr/>
        <a:lstStyle/>
        <a:p>
          <a:endParaRPr lang="en-US"/>
        </a:p>
      </dgm:t>
    </dgm:pt>
    <dgm:pt modelId="{306ED93E-92ED-334E-B4E5-D99A0B0B5198}" type="pres">
      <dgm:prSet presAssocID="{2515F1D6-CFED-BE42-8556-5F4CD11AD5DD}" presName="Name9" presStyleLbl="parChTrans1D2" presStyleIdx="2" presStyleCnt="4"/>
      <dgm:spPr/>
      <dgm:t>
        <a:bodyPr/>
        <a:lstStyle/>
        <a:p>
          <a:endParaRPr lang="en-US"/>
        </a:p>
      </dgm:t>
    </dgm:pt>
    <dgm:pt modelId="{C37DD5AC-9F7C-9242-A176-46AAEE09F5F5}" type="pres">
      <dgm:prSet presAssocID="{2515F1D6-CFED-BE42-8556-5F4CD11AD5DD}" presName="connTx" presStyleLbl="parChTrans1D2" presStyleIdx="2" presStyleCnt="4"/>
      <dgm:spPr/>
      <dgm:t>
        <a:bodyPr/>
        <a:lstStyle/>
        <a:p>
          <a:endParaRPr lang="en-US"/>
        </a:p>
      </dgm:t>
    </dgm:pt>
    <dgm:pt modelId="{EDE6F89A-43A7-0740-9CEB-C73D6525D483}" type="pres">
      <dgm:prSet presAssocID="{ACAB8FB4-938A-EA4C-835D-AB22C1E56498}" presName="node" presStyleLbl="node1" presStyleIdx="2" presStyleCnt="4" custRadScaleRad="24210" custRadScaleInc="89299">
        <dgm:presLayoutVars>
          <dgm:bulletEnabled val="1"/>
        </dgm:presLayoutVars>
      </dgm:prSet>
      <dgm:spPr/>
      <dgm:t>
        <a:bodyPr/>
        <a:lstStyle/>
        <a:p>
          <a:endParaRPr lang="en-US"/>
        </a:p>
      </dgm:t>
    </dgm:pt>
    <dgm:pt modelId="{9EC72295-1CAF-A445-9BD4-028FD159EFBD}" type="pres">
      <dgm:prSet presAssocID="{6271B23C-B4C8-014A-847D-5607CAF46362}" presName="Name9" presStyleLbl="parChTrans1D2" presStyleIdx="3" presStyleCnt="4"/>
      <dgm:spPr/>
      <dgm:t>
        <a:bodyPr/>
        <a:lstStyle/>
        <a:p>
          <a:endParaRPr lang="en-US"/>
        </a:p>
      </dgm:t>
    </dgm:pt>
    <dgm:pt modelId="{6D57ABB0-1003-E344-A714-39679DF8FCB7}" type="pres">
      <dgm:prSet presAssocID="{6271B23C-B4C8-014A-847D-5607CAF46362}" presName="connTx" presStyleLbl="parChTrans1D2" presStyleIdx="3" presStyleCnt="4"/>
      <dgm:spPr/>
      <dgm:t>
        <a:bodyPr/>
        <a:lstStyle/>
        <a:p>
          <a:endParaRPr lang="en-US"/>
        </a:p>
      </dgm:t>
    </dgm:pt>
    <dgm:pt modelId="{87964860-C4E5-2B42-9F24-23CD8074036C}" type="pres">
      <dgm:prSet presAssocID="{5CFC7421-802B-8649-BB7A-9F7A7DA2B870}" presName="node" presStyleLbl="node1" presStyleIdx="3" presStyleCnt="4" custScaleX="118961" custScaleY="107435" custRadScaleRad="77005" custRadScaleInc="30884">
        <dgm:presLayoutVars>
          <dgm:bulletEnabled val="1"/>
        </dgm:presLayoutVars>
      </dgm:prSet>
      <dgm:spPr/>
      <dgm:t>
        <a:bodyPr/>
        <a:lstStyle/>
        <a:p>
          <a:endParaRPr lang="en-US"/>
        </a:p>
      </dgm:t>
    </dgm:pt>
  </dgm:ptLst>
  <dgm:cxnLst>
    <dgm:cxn modelId="{6EC3BD33-5A67-5B47-A70A-D812D379F4AE}" type="presOf" srcId="{71E07CA2-F46F-DB44-99BF-3E02B9A7B636}" destId="{F452E337-9A8D-7147-A0DE-77B428363FE7}" srcOrd="0" destOrd="0" presId="urn:microsoft.com/office/officeart/2005/8/layout/radial1"/>
    <dgm:cxn modelId="{E8B0D0C4-B3D7-C045-B736-B71D2CA5FCBB}" srcId="{AE8990D6-652F-574D-9ED8-2B5A3E64D539}" destId="{78009653-3BB0-EA4A-B646-D7C0427ADD5F}" srcOrd="1" destOrd="0" parTransId="{B1058C52-C848-6744-82F6-193401DCD266}" sibTransId="{E59CA2E3-645A-C044-9683-61EEC112084A}"/>
    <dgm:cxn modelId="{DA7BCB4F-BD31-6B4A-BD03-44ED9AFE244E}" srcId="{AE8990D6-652F-574D-9ED8-2B5A3E64D539}" destId="{ACAB8FB4-938A-EA4C-835D-AB22C1E56498}" srcOrd="2" destOrd="0" parTransId="{2515F1D6-CFED-BE42-8556-5F4CD11AD5DD}" sibTransId="{D7E451C6-5936-414B-9D65-29FB1545D968}"/>
    <dgm:cxn modelId="{FE0DDB6D-20EA-5D40-8CD1-02A23D56F336}" type="presOf" srcId="{6271B23C-B4C8-014A-847D-5607CAF46362}" destId="{9EC72295-1CAF-A445-9BD4-028FD159EFBD}" srcOrd="0" destOrd="0" presId="urn:microsoft.com/office/officeart/2005/8/layout/radial1"/>
    <dgm:cxn modelId="{1A4C542B-843D-6149-B72A-8A679813DE37}" type="presOf" srcId="{6271B23C-B4C8-014A-847D-5607CAF46362}" destId="{6D57ABB0-1003-E344-A714-39679DF8FCB7}" srcOrd="1" destOrd="0" presId="urn:microsoft.com/office/officeart/2005/8/layout/radial1"/>
    <dgm:cxn modelId="{E5DF7243-A447-5940-8D43-01B50758AD29}" type="presOf" srcId="{2515F1D6-CFED-BE42-8556-5F4CD11AD5DD}" destId="{306ED93E-92ED-334E-B4E5-D99A0B0B5198}" srcOrd="0" destOrd="0" presId="urn:microsoft.com/office/officeart/2005/8/layout/radial1"/>
    <dgm:cxn modelId="{05461B5B-CFC8-5A44-8D6F-30F9CADD98F5}" type="presOf" srcId="{5CFC7421-802B-8649-BB7A-9F7A7DA2B870}" destId="{87964860-C4E5-2B42-9F24-23CD8074036C}" srcOrd="0" destOrd="0" presId="urn:microsoft.com/office/officeart/2005/8/layout/radial1"/>
    <dgm:cxn modelId="{12038F8D-DA90-7B42-A5A5-B73A5731A6C1}" type="presOf" srcId="{71E07CA2-F46F-DB44-99BF-3E02B9A7B636}" destId="{EAACF0D3-8C86-6547-B8E9-E77E4ADA794F}" srcOrd="1" destOrd="0" presId="urn:microsoft.com/office/officeart/2005/8/layout/radial1"/>
    <dgm:cxn modelId="{5B8181C2-B0B5-5842-ABC5-43163F6D0FDA}" type="presOf" srcId="{AE8990D6-652F-574D-9ED8-2B5A3E64D539}" destId="{B613DBDE-4A69-894C-B15F-8AA2C01DA60D}" srcOrd="0" destOrd="0" presId="urn:microsoft.com/office/officeart/2005/8/layout/radial1"/>
    <dgm:cxn modelId="{714D8AFF-C067-8F4C-B652-DE2A3AD8D607}" srcId="{AE8990D6-652F-574D-9ED8-2B5A3E64D539}" destId="{86D15660-48BC-EF49-AEC1-7A4852407CF9}" srcOrd="0" destOrd="0" parTransId="{71E07CA2-F46F-DB44-99BF-3E02B9A7B636}" sibTransId="{534A0585-C843-B540-B1B6-5933313388CD}"/>
    <dgm:cxn modelId="{8FD57FBF-3889-5C46-BE0B-7E3DF9382645}" type="presOf" srcId="{0109DAB0-615D-E740-9E5E-0DF7586EB7AE}" destId="{3C87E227-2180-7B43-AC7A-85291CF822CF}" srcOrd="0" destOrd="0" presId="urn:microsoft.com/office/officeart/2005/8/layout/radial1"/>
    <dgm:cxn modelId="{BF25842C-5CF1-3A4D-A9A1-38914AE089D6}" type="presOf" srcId="{2515F1D6-CFED-BE42-8556-5F4CD11AD5DD}" destId="{C37DD5AC-9F7C-9242-A176-46AAEE09F5F5}" srcOrd="1" destOrd="0" presId="urn:microsoft.com/office/officeart/2005/8/layout/radial1"/>
    <dgm:cxn modelId="{3461B1F4-C98C-364A-9413-6A7BAD62B0CD}" type="presOf" srcId="{78009653-3BB0-EA4A-B646-D7C0427ADD5F}" destId="{C9916E7F-8ABB-A14E-9130-280B36308A33}" srcOrd="0" destOrd="0" presId="urn:microsoft.com/office/officeart/2005/8/layout/radial1"/>
    <dgm:cxn modelId="{62D30115-CDB2-4D48-AD79-C905A9D4823E}" type="presOf" srcId="{ACAB8FB4-938A-EA4C-835D-AB22C1E56498}" destId="{EDE6F89A-43A7-0740-9CEB-C73D6525D483}" srcOrd="0" destOrd="0" presId="urn:microsoft.com/office/officeart/2005/8/layout/radial1"/>
    <dgm:cxn modelId="{907DD8AF-7B25-AB41-9AF4-CC65B222BC9E}" srcId="{0109DAB0-615D-E740-9E5E-0DF7586EB7AE}" destId="{AE8990D6-652F-574D-9ED8-2B5A3E64D539}" srcOrd="0" destOrd="0" parTransId="{C4B4C873-0697-6349-9778-13D58C3F989C}" sibTransId="{B6FB315D-3E5E-654D-A3CB-244CD9259A96}"/>
    <dgm:cxn modelId="{3BDDB6FB-B9C7-7846-9415-369B3D702A33}" type="presOf" srcId="{B1058C52-C848-6744-82F6-193401DCD266}" destId="{F6AB3DA5-1A33-5348-9335-E3A3687E75F4}" srcOrd="1" destOrd="0" presId="urn:microsoft.com/office/officeart/2005/8/layout/radial1"/>
    <dgm:cxn modelId="{00BFBA7A-0AE6-3D4F-A4CC-C3A84C1BDFFA}" type="presOf" srcId="{B1058C52-C848-6744-82F6-193401DCD266}" destId="{3FD92B4C-9502-B74A-AA65-6FC383529055}" srcOrd="0" destOrd="0" presId="urn:microsoft.com/office/officeart/2005/8/layout/radial1"/>
    <dgm:cxn modelId="{D24EC987-6324-B84C-8B98-0920A0E44314}" srcId="{AE8990D6-652F-574D-9ED8-2B5A3E64D539}" destId="{5CFC7421-802B-8649-BB7A-9F7A7DA2B870}" srcOrd="3" destOrd="0" parTransId="{6271B23C-B4C8-014A-847D-5607CAF46362}" sibTransId="{D4E20126-9447-2047-86D6-8BE8E7D84BAA}"/>
    <dgm:cxn modelId="{9F646F93-2E2F-C84B-930B-20ED339FA479}" type="presOf" srcId="{86D15660-48BC-EF49-AEC1-7A4852407CF9}" destId="{94F6424C-41E0-984E-A840-F141E9ABE04C}" srcOrd="0" destOrd="0" presId="urn:microsoft.com/office/officeart/2005/8/layout/radial1"/>
    <dgm:cxn modelId="{0255AF2F-B8C5-7240-B8ED-359EDC1E4C11}" type="presParOf" srcId="{3C87E227-2180-7B43-AC7A-85291CF822CF}" destId="{B613DBDE-4A69-894C-B15F-8AA2C01DA60D}" srcOrd="0" destOrd="0" presId="urn:microsoft.com/office/officeart/2005/8/layout/radial1"/>
    <dgm:cxn modelId="{130A4C95-F603-7249-BF66-BE9BBF8175DB}" type="presParOf" srcId="{3C87E227-2180-7B43-AC7A-85291CF822CF}" destId="{F452E337-9A8D-7147-A0DE-77B428363FE7}" srcOrd="1" destOrd="0" presId="urn:microsoft.com/office/officeart/2005/8/layout/radial1"/>
    <dgm:cxn modelId="{3675373B-7E3D-E04E-A8FB-3F9BB028BF9D}" type="presParOf" srcId="{F452E337-9A8D-7147-A0DE-77B428363FE7}" destId="{EAACF0D3-8C86-6547-B8E9-E77E4ADA794F}" srcOrd="0" destOrd="0" presId="urn:microsoft.com/office/officeart/2005/8/layout/radial1"/>
    <dgm:cxn modelId="{0E5C5495-D181-8345-87E3-BEBA98EC9C43}" type="presParOf" srcId="{3C87E227-2180-7B43-AC7A-85291CF822CF}" destId="{94F6424C-41E0-984E-A840-F141E9ABE04C}" srcOrd="2" destOrd="0" presId="urn:microsoft.com/office/officeart/2005/8/layout/radial1"/>
    <dgm:cxn modelId="{251EC83C-6DD2-7640-B527-F7048A3A83F5}" type="presParOf" srcId="{3C87E227-2180-7B43-AC7A-85291CF822CF}" destId="{3FD92B4C-9502-B74A-AA65-6FC383529055}" srcOrd="3" destOrd="0" presId="urn:microsoft.com/office/officeart/2005/8/layout/radial1"/>
    <dgm:cxn modelId="{81C319F8-D95F-0444-8428-D9D6164B1F49}" type="presParOf" srcId="{3FD92B4C-9502-B74A-AA65-6FC383529055}" destId="{F6AB3DA5-1A33-5348-9335-E3A3687E75F4}" srcOrd="0" destOrd="0" presId="urn:microsoft.com/office/officeart/2005/8/layout/radial1"/>
    <dgm:cxn modelId="{881CE8EC-3469-A245-8D52-7E4E8AB60180}" type="presParOf" srcId="{3C87E227-2180-7B43-AC7A-85291CF822CF}" destId="{C9916E7F-8ABB-A14E-9130-280B36308A33}" srcOrd="4" destOrd="0" presId="urn:microsoft.com/office/officeart/2005/8/layout/radial1"/>
    <dgm:cxn modelId="{70E40700-AE97-E24C-8D6C-7C7CFC010D32}" type="presParOf" srcId="{3C87E227-2180-7B43-AC7A-85291CF822CF}" destId="{306ED93E-92ED-334E-B4E5-D99A0B0B5198}" srcOrd="5" destOrd="0" presId="urn:microsoft.com/office/officeart/2005/8/layout/radial1"/>
    <dgm:cxn modelId="{90CF9132-BEE8-ED41-9B64-D9F271E31768}" type="presParOf" srcId="{306ED93E-92ED-334E-B4E5-D99A0B0B5198}" destId="{C37DD5AC-9F7C-9242-A176-46AAEE09F5F5}" srcOrd="0" destOrd="0" presId="urn:microsoft.com/office/officeart/2005/8/layout/radial1"/>
    <dgm:cxn modelId="{7A660E8C-F091-D045-B62A-7C831C9923C9}" type="presParOf" srcId="{3C87E227-2180-7B43-AC7A-85291CF822CF}" destId="{EDE6F89A-43A7-0740-9CEB-C73D6525D483}" srcOrd="6" destOrd="0" presId="urn:microsoft.com/office/officeart/2005/8/layout/radial1"/>
    <dgm:cxn modelId="{EF59D345-78F3-AE4E-AD9E-D5C71F083471}" type="presParOf" srcId="{3C87E227-2180-7B43-AC7A-85291CF822CF}" destId="{9EC72295-1CAF-A445-9BD4-028FD159EFBD}" srcOrd="7" destOrd="0" presId="urn:microsoft.com/office/officeart/2005/8/layout/radial1"/>
    <dgm:cxn modelId="{2D93DAC0-107E-C64C-898E-BCE04ED20328}" type="presParOf" srcId="{9EC72295-1CAF-A445-9BD4-028FD159EFBD}" destId="{6D57ABB0-1003-E344-A714-39679DF8FCB7}" srcOrd="0" destOrd="0" presId="urn:microsoft.com/office/officeart/2005/8/layout/radial1"/>
    <dgm:cxn modelId="{1FAE1FE0-F74C-9847-8EEA-75BCC9A0D0C5}" type="presParOf" srcId="{3C87E227-2180-7B43-AC7A-85291CF822CF}" destId="{87964860-C4E5-2B42-9F24-23CD8074036C}" srcOrd="8"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D079CE7-16E6-034F-99F5-3BA490E326B1}" type="doc">
      <dgm:prSet loTypeId="urn:microsoft.com/office/officeart/2005/8/layout/chart3" loCatId="relationship" qsTypeId="urn:microsoft.com/office/officeart/2005/8/quickstyle/simple4" qsCatId="simple" csTypeId="urn:microsoft.com/office/officeart/2005/8/colors/accent1_2" csCatId="accent1" phldr="1"/>
      <dgm:spPr/>
    </dgm:pt>
    <dgm:pt modelId="{25E9CC9E-D029-B544-A856-1F89D88BF301}">
      <dgm:prSet phldrT="[Text]" custT="1"/>
      <dgm:spPr>
        <a:solidFill>
          <a:schemeClr val="accent6"/>
        </a:solidFill>
      </dgm:spPr>
      <dgm:t>
        <a:bodyPr/>
        <a:lstStyle/>
        <a:p>
          <a:r>
            <a:rPr lang="en-US" sz="1800" b="1" i="0" dirty="0" smtClean="0"/>
            <a:t>fairness</a:t>
          </a:r>
          <a:endParaRPr lang="en-US" sz="1800" b="1" i="0" dirty="0"/>
        </a:p>
      </dgm:t>
    </dgm:pt>
    <dgm:pt modelId="{FC78C980-CC63-F743-B4D3-A70F7A65F0B6}" type="parTrans" cxnId="{969B6929-87BD-A041-B50C-F7CE60D8689F}">
      <dgm:prSet/>
      <dgm:spPr/>
      <dgm:t>
        <a:bodyPr/>
        <a:lstStyle/>
        <a:p>
          <a:endParaRPr lang="en-US"/>
        </a:p>
      </dgm:t>
    </dgm:pt>
    <dgm:pt modelId="{78BC3165-2594-3542-8B29-80F6DDFE436D}" type="sibTrans" cxnId="{969B6929-87BD-A041-B50C-F7CE60D8689F}">
      <dgm:prSet/>
      <dgm:spPr/>
      <dgm:t>
        <a:bodyPr/>
        <a:lstStyle/>
        <a:p>
          <a:endParaRPr lang="en-US"/>
        </a:p>
      </dgm:t>
    </dgm:pt>
    <dgm:pt modelId="{BB4D58E7-1496-B545-A368-663EBE3D2C4A}">
      <dgm:prSet custT="1"/>
      <dgm:spPr/>
      <dgm:t>
        <a:bodyPr/>
        <a:lstStyle/>
        <a:p>
          <a:r>
            <a:rPr lang="en-US" sz="1800" b="1" i="0" dirty="0" smtClean="0"/>
            <a:t>differential responsiveness</a:t>
          </a:r>
        </a:p>
      </dgm:t>
    </dgm:pt>
    <dgm:pt modelId="{02C64378-8B9A-F541-8E01-EE0339C15C90}" type="parTrans" cxnId="{008FADFF-3B1A-D647-B4C3-2A29387D9058}">
      <dgm:prSet/>
      <dgm:spPr/>
      <dgm:t>
        <a:bodyPr/>
        <a:lstStyle/>
        <a:p>
          <a:endParaRPr lang="en-US"/>
        </a:p>
      </dgm:t>
    </dgm:pt>
    <dgm:pt modelId="{AE6C5CBD-1C44-0F4A-B157-1E8206EE160B}" type="sibTrans" cxnId="{008FADFF-3B1A-D647-B4C3-2A29387D9058}">
      <dgm:prSet/>
      <dgm:spPr/>
      <dgm:t>
        <a:bodyPr/>
        <a:lstStyle/>
        <a:p>
          <a:endParaRPr lang="en-US"/>
        </a:p>
      </dgm:t>
    </dgm:pt>
    <dgm:pt modelId="{C613BF03-F977-2F4F-A760-AFC8D733F736}">
      <dgm:prSet custT="1"/>
      <dgm:spPr>
        <a:solidFill>
          <a:schemeClr val="accent3">
            <a:lumMod val="75000"/>
          </a:schemeClr>
        </a:solidFill>
      </dgm:spPr>
      <dgm:t>
        <a:bodyPr/>
        <a:lstStyle/>
        <a:p>
          <a:r>
            <a:rPr lang="en-US" sz="1800" b="1" i="0" dirty="0" smtClean="0"/>
            <a:t>efficiency</a:t>
          </a:r>
        </a:p>
      </dgm:t>
    </dgm:pt>
    <dgm:pt modelId="{E87DB409-189C-9741-9826-7DB0C0EE106E}" type="parTrans" cxnId="{1D9AFF14-DBBF-974E-88BB-51D3401BB8A8}">
      <dgm:prSet/>
      <dgm:spPr/>
      <dgm:t>
        <a:bodyPr/>
        <a:lstStyle/>
        <a:p>
          <a:endParaRPr lang="en-US"/>
        </a:p>
      </dgm:t>
    </dgm:pt>
    <dgm:pt modelId="{1736C681-EC1A-D243-9F80-F0A3ABB03709}" type="sibTrans" cxnId="{1D9AFF14-DBBF-974E-88BB-51D3401BB8A8}">
      <dgm:prSet/>
      <dgm:spPr/>
      <dgm:t>
        <a:bodyPr/>
        <a:lstStyle/>
        <a:p>
          <a:endParaRPr lang="en-US"/>
        </a:p>
      </dgm:t>
    </dgm:pt>
    <dgm:pt modelId="{788A266D-CB5A-C849-AEA7-048D1CE7E056}" type="pres">
      <dgm:prSet presAssocID="{5D079CE7-16E6-034F-99F5-3BA490E326B1}" presName="compositeShape" presStyleCnt="0">
        <dgm:presLayoutVars>
          <dgm:chMax val="7"/>
          <dgm:dir/>
          <dgm:resizeHandles val="exact"/>
        </dgm:presLayoutVars>
      </dgm:prSet>
      <dgm:spPr/>
    </dgm:pt>
    <dgm:pt modelId="{C6C0398E-5DF1-F24E-9796-ADAD05B8C726}" type="pres">
      <dgm:prSet presAssocID="{5D079CE7-16E6-034F-99F5-3BA490E326B1}" presName="wedge1" presStyleLbl="node1" presStyleIdx="0" presStyleCnt="3"/>
      <dgm:spPr/>
      <dgm:t>
        <a:bodyPr/>
        <a:lstStyle/>
        <a:p>
          <a:endParaRPr lang="en-US"/>
        </a:p>
      </dgm:t>
    </dgm:pt>
    <dgm:pt modelId="{A6561189-97BA-D64B-BBC0-25686C4693DA}" type="pres">
      <dgm:prSet presAssocID="{5D079CE7-16E6-034F-99F5-3BA490E326B1}" presName="wedge1Tx" presStyleLbl="node1" presStyleIdx="0" presStyleCnt="3">
        <dgm:presLayoutVars>
          <dgm:chMax val="0"/>
          <dgm:chPref val="0"/>
          <dgm:bulletEnabled val="1"/>
        </dgm:presLayoutVars>
      </dgm:prSet>
      <dgm:spPr/>
      <dgm:t>
        <a:bodyPr/>
        <a:lstStyle/>
        <a:p>
          <a:endParaRPr lang="en-US"/>
        </a:p>
      </dgm:t>
    </dgm:pt>
    <dgm:pt modelId="{71C7C1E5-AC56-8D4C-B0F8-41E32D153D9D}" type="pres">
      <dgm:prSet presAssocID="{5D079CE7-16E6-034F-99F5-3BA490E326B1}" presName="wedge2" presStyleLbl="node1" presStyleIdx="1" presStyleCnt="3"/>
      <dgm:spPr/>
      <dgm:t>
        <a:bodyPr/>
        <a:lstStyle/>
        <a:p>
          <a:endParaRPr lang="en-US"/>
        </a:p>
      </dgm:t>
    </dgm:pt>
    <dgm:pt modelId="{CF3A5B1E-B121-5146-A96C-4C8904DF404E}" type="pres">
      <dgm:prSet presAssocID="{5D079CE7-16E6-034F-99F5-3BA490E326B1}" presName="wedge2Tx" presStyleLbl="node1" presStyleIdx="1" presStyleCnt="3">
        <dgm:presLayoutVars>
          <dgm:chMax val="0"/>
          <dgm:chPref val="0"/>
          <dgm:bulletEnabled val="1"/>
        </dgm:presLayoutVars>
      </dgm:prSet>
      <dgm:spPr/>
      <dgm:t>
        <a:bodyPr/>
        <a:lstStyle/>
        <a:p>
          <a:endParaRPr lang="en-US"/>
        </a:p>
      </dgm:t>
    </dgm:pt>
    <dgm:pt modelId="{DB3E713C-5D2F-BA4F-A01C-1C230AC4E998}" type="pres">
      <dgm:prSet presAssocID="{5D079CE7-16E6-034F-99F5-3BA490E326B1}" presName="wedge3" presStyleLbl="node1" presStyleIdx="2" presStyleCnt="3"/>
      <dgm:spPr/>
      <dgm:t>
        <a:bodyPr/>
        <a:lstStyle/>
        <a:p>
          <a:endParaRPr lang="en-US"/>
        </a:p>
      </dgm:t>
    </dgm:pt>
    <dgm:pt modelId="{52E7D205-C601-B548-B539-E8E946E429D8}" type="pres">
      <dgm:prSet presAssocID="{5D079CE7-16E6-034F-99F5-3BA490E326B1}" presName="wedge3Tx" presStyleLbl="node1" presStyleIdx="2" presStyleCnt="3">
        <dgm:presLayoutVars>
          <dgm:chMax val="0"/>
          <dgm:chPref val="0"/>
          <dgm:bulletEnabled val="1"/>
        </dgm:presLayoutVars>
      </dgm:prSet>
      <dgm:spPr/>
      <dgm:t>
        <a:bodyPr/>
        <a:lstStyle/>
        <a:p>
          <a:endParaRPr lang="en-US"/>
        </a:p>
      </dgm:t>
    </dgm:pt>
  </dgm:ptLst>
  <dgm:cxnLst>
    <dgm:cxn modelId="{29BA89A2-9A17-0644-82FA-A6D43E5BE5F1}" type="presOf" srcId="{BB4D58E7-1496-B545-A368-663EBE3D2C4A}" destId="{CF3A5B1E-B121-5146-A96C-4C8904DF404E}" srcOrd="1" destOrd="0" presId="urn:microsoft.com/office/officeart/2005/8/layout/chart3"/>
    <dgm:cxn modelId="{008FADFF-3B1A-D647-B4C3-2A29387D9058}" srcId="{5D079CE7-16E6-034F-99F5-3BA490E326B1}" destId="{BB4D58E7-1496-B545-A368-663EBE3D2C4A}" srcOrd="1" destOrd="0" parTransId="{02C64378-8B9A-F541-8E01-EE0339C15C90}" sibTransId="{AE6C5CBD-1C44-0F4A-B157-1E8206EE160B}"/>
    <dgm:cxn modelId="{1B7A7941-B96B-E64E-A486-E02829561424}" type="presOf" srcId="{C613BF03-F977-2F4F-A760-AFC8D733F736}" destId="{DB3E713C-5D2F-BA4F-A01C-1C230AC4E998}" srcOrd="0" destOrd="0" presId="urn:microsoft.com/office/officeart/2005/8/layout/chart3"/>
    <dgm:cxn modelId="{C5D5E528-F0F1-904D-8E59-5BADF4CAF8EE}" type="presOf" srcId="{C613BF03-F977-2F4F-A760-AFC8D733F736}" destId="{52E7D205-C601-B548-B539-E8E946E429D8}" srcOrd="1" destOrd="0" presId="urn:microsoft.com/office/officeart/2005/8/layout/chart3"/>
    <dgm:cxn modelId="{CFFFDCEB-DE72-5543-8D4A-E04D6CCAE398}" type="presOf" srcId="{5D079CE7-16E6-034F-99F5-3BA490E326B1}" destId="{788A266D-CB5A-C849-AEA7-048D1CE7E056}" srcOrd="0" destOrd="0" presId="urn:microsoft.com/office/officeart/2005/8/layout/chart3"/>
    <dgm:cxn modelId="{1D9AFF14-DBBF-974E-88BB-51D3401BB8A8}" srcId="{5D079CE7-16E6-034F-99F5-3BA490E326B1}" destId="{C613BF03-F977-2F4F-A760-AFC8D733F736}" srcOrd="2" destOrd="0" parTransId="{E87DB409-189C-9741-9826-7DB0C0EE106E}" sibTransId="{1736C681-EC1A-D243-9F80-F0A3ABB03709}"/>
    <dgm:cxn modelId="{969B6929-87BD-A041-B50C-F7CE60D8689F}" srcId="{5D079CE7-16E6-034F-99F5-3BA490E326B1}" destId="{25E9CC9E-D029-B544-A856-1F89D88BF301}" srcOrd="0" destOrd="0" parTransId="{FC78C980-CC63-F743-B4D3-A70F7A65F0B6}" sibTransId="{78BC3165-2594-3542-8B29-80F6DDFE436D}"/>
    <dgm:cxn modelId="{1F854488-B78B-FB4D-BF59-1F693007421F}" type="presOf" srcId="{25E9CC9E-D029-B544-A856-1F89D88BF301}" destId="{A6561189-97BA-D64B-BBC0-25686C4693DA}" srcOrd="1" destOrd="0" presId="urn:microsoft.com/office/officeart/2005/8/layout/chart3"/>
    <dgm:cxn modelId="{BF6220F2-CAAA-EE40-A664-2EDC173E4D12}" type="presOf" srcId="{BB4D58E7-1496-B545-A368-663EBE3D2C4A}" destId="{71C7C1E5-AC56-8D4C-B0F8-41E32D153D9D}" srcOrd="0" destOrd="0" presId="urn:microsoft.com/office/officeart/2005/8/layout/chart3"/>
    <dgm:cxn modelId="{FD037AB6-B638-B345-ACA4-370733A1E827}" type="presOf" srcId="{25E9CC9E-D029-B544-A856-1F89D88BF301}" destId="{C6C0398E-5DF1-F24E-9796-ADAD05B8C726}" srcOrd="0" destOrd="0" presId="urn:microsoft.com/office/officeart/2005/8/layout/chart3"/>
    <dgm:cxn modelId="{2044A7BC-158C-CC4C-9059-6C788D9E8640}" type="presParOf" srcId="{788A266D-CB5A-C849-AEA7-048D1CE7E056}" destId="{C6C0398E-5DF1-F24E-9796-ADAD05B8C726}" srcOrd="0" destOrd="0" presId="urn:microsoft.com/office/officeart/2005/8/layout/chart3"/>
    <dgm:cxn modelId="{70F5908A-2223-3C49-9628-EE95C8041EDB}" type="presParOf" srcId="{788A266D-CB5A-C849-AEA7-048D1CE7E056}" destId="{A6561189-97BA-D64B-BBC0-25686C4693DA}" srcOrd="1" destOrd="0" presId="urn:microsoft.com/office/officeart/2005/8/layout/chart3"/>
    <dgm:cxn modelId="{EEA851E0-14F0-1541-8944-7F29370764D2}" type="presParOf" srcId="{788A266D-CB5A-C849-AEA7-048D1CE7E056}" destId="{71C7C1E5-AC56-8D4C-B0F8-41E32D153D9D}" srcOrd="2" destOrd="0" presId="urn:microsoft.com/office/officeart/2005/8/layout/chart3"/>
    <dgm:cxn modelId="{3B246168-C015-D04E-9619-FCB3FCC1301E}" type="presParOf" srcId="{788A266D-CB5A-C849-AEA7-048D1CE7E056}" destId="{CF3A5B1E-B121-5146-A96C-4C8904DF404E}" srcOrd="3" destOrd="0" presId="urn:microsoft.com/office/officeart/2005/8/layout/chart3"/>
    <dgm:cxn modelId="{14BE57F0-399E-BB4A-BA10-ADD0EF51DB32}" type="presParOf" srcId="{788A266D-CB5A-C849-AEA7-048D1CE7E056}" destId="{DB3E713C-5D2F-BA4F-A01C-1C230AC4E998}" srcOrd="4" destOrd="0" presId="urn:microsoft.com/office/officeart/2005/8/layout/chart3"/>
    <dgm:cxn modelId="{AE011557-447A-774A-9DFA-051F2C0A5131}" type="presParOf" srcId="{788A266D-CB5A-C849-AEA7-048D1CE7E056}" destId="{52E7D205-C601-B548-B539-E8E946E429D8}" srcOrd="5" destOrd="0" presId="urn:microsoft.com/office/officeart/2005/8/layout/char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EB77E1EA-87F7-BF48-B76A-6165B2DE4E2D}"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DCD145F8-83B5-2E42-A9F8-E854520EAC63}">
      <dgm:prSet phldrT="[Text]" custT="1"/>
      <dgm:spPr/>
      <dgm:t>
        <a:bodyPr/>
        <a:lstStyle/>
        <a:p>
          <a:r>
            <a:rPr lang="en-NZ" sz="2200" dirty="0" smtClean="0"/>
            <a:t>Different approaches and design elements have been tried:</a:t>
          </a:r>
          <a:endParaRPr lang="en-US" sz="2200" dirty="0"/>
        </a:p>
      </dgm:t>
    </dgm:pt>
    <dgm:pt modelId="{740764E2-5B3C-9D40-BA44-038C3CF19D35}" type="parTrans" cxnId="{0914CDE4-D52B-4C44-999A-7C4E4113B9DC}">
      <dgm:prSet/>
      <dgm:spPr/>
      <dgm:t>
        <a:bodyPr/>
        <a:lstStyle/>
        <a:p>
          <a:endParaRPr lang="en-US"/>
        </a:p>
      </dgm:t>
    </dgm:pt>
    <dgm:pt modelId="{4517C349-6294-7B48-8278-ED5FD9B8FC61}" type="sibTrans" cxnId="{0914CDE4-D52B-4C44-999A-7C4E4113B9DC}">
      <dgm:prSet/>
      <dgm:spPr/>
      <dgm:t>
        <a:bodyPr/>
        <a:lstStyle/>
        <a:p>
          <a:endParaRPr lang="en-US"/>
        </a:p>
      </dgm:t>
    </dgm:pt>
    <dgm:pt modelId="{4C876D49-8477-2C4A-BB4A-12851A6EE2FE}">
      <dgm:prSet custT="1"/>
      <dgm:spPr/>
      <dgm:t>
        <a:bodyPr/>
        <a:lstStyle/>
        <a:p>
          <a:r>
            <a:rPr lang="en-NZ" sz="1800" dirty="0" smtClean="0"/>
            <a:t>microkernel architecture</a:t>
          </a:r>
        </a:p>
      </dgm:t>
    </dgm:pt>
    <dgm:pt modelId="{4A895147-C49F-4045-B3A0-0F0E96D01822}" type="parTrans" cxnId="{3C2A5F09-1A3D-5141-9A11-539E2D43DD4F}">
      <dgm:prSet/>
      <dgm:spPr/>
      <dgm:t>
        <a:bodyPr/>
        <a:lstStyle/>
        <a:p>
          <a:endParaRPr lang="en-US"/>
        </a:p>
      </dgm:t>
    </dgm:pt>
    <dgm:pt modelId="{2AFE65BC-047D-4747-BA3A-620FE859BAB7}" type="sibTrans" cxnId="{3C2A5F09-1A3D-5141-9A11-539E2D43DD4F}">
      <dgm:prSet/>
      <dgm:spPr/>
      <dgm:t>
        <a:bodyPr/>
        <a:lstStyle/>
        <a:p>
          <a:endParaRPr lang="en-US"/>
        </a:p>
      </dgm:t>
    </dgm:pt>
    <dgm:pt modelId="{22F80CB3-9173-2548-B161-4E16CD387926}">
      <dgm:prSet custT="1"/>
      <dgm:spPr/>
      <dgm:t>
        <a:bodyPr/>
        <a:lstStyle/>
        <a:p>
          <a:r>
            <a:rPr lang="en-NZ" sz="1800" dirty="0" smtClean="0"/>
            <a:t>multithreading</a:t>
          </a:r>
        </a:p>
      </dgm:t>
    </dgm:pt>
    <dgm:pt modelId="{CC55D367-E5DD-1C41-88C0-715C4D5F5776}" type="parTrans" cxnId="{45A8A8C0-9AF3-E542-B6EB-F3CB52F3953A}">
      <dgm:prSet/>
      <dgm:spPr/>
      <dgm:t>
        <a:bodyPr/>
        <a:lstStyle/>
        <a:p>
          <a:endParaRPr lang="en-US"/>
        </a:p>
      </dgm:t>
    </dgm:pt>
    <dgm:pt modelId="{BFCEF71D-0588-244D-ABFC-AA372BCD87E0}" type="sibTrans" cxnId="{45A8A8C0-9AF3-E542-B6EB-F3CB52F3953A}">
      <dgm:prSet/>
      <dgm:spPr/>
      <dgm:t>
        <a:bodyPr/>
        <a:lstStyle/>
        <a:p>
          <a:endParaRPr lang="en-US"/>
        </a:p>
      </dgm:t>
    </dgm:pt>
    <dgm:pt modelId="{C0ED2A2F-69EF-FD4D-8999-D9EBBBB68B3B}">
      <dgm:prSet custT="1"/>
      <dgm:spPr/>
      <dgm:t>
        <a:bodyPr/>
        <a:lstStyle/>
        <a:p>
          <a:r>
            <a:rPr lang="en-NZ" sz="1800" dirty="0" smtClean="0"/>
            <a:t>symmetric multiprocessing</a:t>
          </a:r>
        </a:p>
      </dgm:t>
    </dgm:pt>
    <dgm:pt modelId="{6D14272C-A272-124C-B272-0B93C3FBE164}" type="parTrans" cxnId="{A15C3EEC-00F4-DA4B-96C7-D8DBDA6F1DAF}">
      <dgm:prSet/>
      <dgm:spPr/>
      <dgm:t>
        <a:bodyPr/>
        <a:lstStyle/>
        <a:p>
          <a:endParaRPr lang="en-US"/>
        </a:p>
      </dgm:t>
    </dgm:pt>
    <dgm:pt modelId="{B9488A49-8E20-634B-BB37-1BE399AA9313}" type="sibTrans" cxnId="{A15C3EEC-00F4-DA4B-96C7-D8DBDA6F1DAF}">
      <dgm:prSet/>
      <dgm:spPr/>
      <dgm:t>
        <a:bodyPr/>
        <a:lstStyle/>
        <a:p>
          <a:endParaRPr lang="en-US"/>
        </a:p>
      </dgm:t>
    </dgm:pt>
    <dgm:pt modelId="{CA2FCDA9-35D5-ED47-ADC6-F0992EA0D9FC}">
      <dgm:prSet custT="1"/>
      <dgm:spPr/>
      <dgm:t>
        <a:bodyPr/>
        <a:lstStyle/>
        <a:p>
          <a:r>
            <a:rPr lang="en-NZ" sz="1800" dirty="0" smtClean="0"/>
            <a:t>distributed operating systems</a:t>
          </a:r>
        </a:p>
      </dgm:t>
    </dgm:pt>
    <dgm:pt modelId="{062AB766-5965-A040-AF71-E9F77315A035}" type="parTrans" cxnId="{C5424E64-20F9-FB47-9D8F-04C1243230E1}">
      <dgm:prSet/>
      <dgm:spPr/>
      <dgm:t>
        <a:bodyPr/>
        <a:lstStyle/>
        <a:p>
          <a:endParaRPr lang="en-US"/>
        </a:p>
      </dgm:t>
    </dgm:pt>
    <dgm:pt modelId="{42EE109C-99A4-BB43-8E32-627383E4AAF6}" type="sibTrans" cxnId="{C5424E64-20F9-FB47-9D8F-04C1243230E1}">
      <dgm:prSet/>
      <dgm:spPr/>
      <dgm:t>
        <a:bodyPr/>
        <a:lstStyle/>
        <a:p>
          <a:endParaRPr lang="en-US"/>
        </a:p>
      </dgm:t>
    </dgm:pt>
    <dgm:pt modelId="{47690C75-3716-A241-A311-4612C26AC664}">
      <dgm:prSet custT="1"/>
      <dgm:spPr/>
      <dgm:t>
        <a:bodyPr/>
        <a:lstStyle/>
        <a:p>
          <a:r>
            <a:rPr lang="en-NZ" sz="1800" dirty="0" smtClean="0"/>
            <a:t>object-oriented design</a:t>
          </a:r>
        </a:p>
      </dgm:t>
    </dgm:pt>
    <dgm:pt modelId="{D23161CC-D3C3-CD47-B1A1-A1A172F98306}" type="parTrans" cxnId="{42495778-F9FB-CB46-A12C-00EA0B21E491}">
      <dgm:prSet/>
      <dgm:spPr/>
      <dgm:t>
        <a:bodyPr/>
        <a:lstStyle/>
        <a:p>
          <a:endParaRPr lang="en-US"/>
        </a:p>
      </dgm:t>
    </dgm:pt>
    <dgm:pt modelId="{C5E525BB-5371-6A4F-A564-91D787A81443}" type="sibTrans" cxnId="{42495778-F9FB-CB46-A12C-00EA0B21E491}">
      <dgm:prSet/>
      <dgm:spPr/>
      <dgm:t>
        <a:bodyPr/>
        <a:lstStyle/>
        <a:p>
          <a:endParaRPr lang="en-US"/>
        </a:p>
      </dgm:t>
    </dgm:pt>
    <dgm:pt modelId="{31962772-51CB-6A40-B816-9D224BEAEA79}" type="pres">
      <dgm:prSet presAssocID="{EB77E1EA-87F7-BF48-B76A-6165B2DE4E2D}" presName="linear" presStyleCnt="0">
        <dgm:presLayoutVars>
          <dgm:dir/>
          <dgm:animLvl val="lvl"/>
          <dgm:resizeHandles val="exact"/>
        </dgm:presLayoutVars>
      </dgm:prSet>
      <dgm:spPr/>
      <dgm:t>
        <a:bodyPr/>
        <a:lstStyle/>
        <a:p>
          <a:endParaRPr lang="en-US"/>
        </a:p>
      </dgm:t>
    </dgm:pt>
    <dgm:pt modelId="{1EFAECEF-C095-964B-B308-F82287B1DBD9}" type="pres">
      <dgm:prSet presAssocID="{DCD145F8-83B5-2E42-A9F8-E854520EAC63}" presName="parentLin" presStyleCnt="0"/>
      <dgm:spPr/>
    </dgm:pt>
    <dgm:pt modelId="{674079A8-1F41-B548-897C-6270953BC33C}" type="pres">
      <dgm:prSet presAssocID="{DCD145F8-83B5-2E42-A9F8-E854520EAC63}" presName="parentLeftMargin" presStyleLbl="node1" presStyleIdx="0" presStyleCnt="1"/>
      <dgm:spPr/>
      <dgm:t>
        <a:bodyPr/>
        <a:lstStyle/>
        <a:p>
          <a:endParaRPr lang="en-US"/>
        </a:p>
      </dgm:t>
    </dgm:pt>
    <dgm:pt modelId="{83794904-62F1-3248-BF0D-6CBE7893EADB}" type="pres">
      <dgm:prSet presAssocID="{DCD145F8-83B5-2E42-A9F8-E854520EAC63}" presName="parentText" presStyleLbl="node1" presStyleIdx="0" presStyleCnt="1" custScaleX="714460" custScaleY="49862" custLinFactNeighborX="1136" custLinFactNeighborY="-69">
        <dgm:presLayoutVars>
          <dgm:chMax val="0"/>
          <dgm:bulletEnabled val="1"/>
        </dgm:presLayoutVars>
      </dgm:prSet>
      <dgm:spPr/>
      <dgm:t>
        <a:bodyPr/>
        <a:lstStyle/>
        <a:p>
          <a:endParaRPr lang="en-US"/>
        </a:p>
      </dgm:t>
    </dgm:pt>
    <dgm:pt modelId="{406F8105-6D84-A843-A576-74A971264734}" type="pres">
      <dgm:prSet presAssocID="{DCD145F8-83B5-2E42-A9F8-E854520EAC63}" presName="negativeSpace" presStyleCnt="0"/>
      <dgm:spPr/>
    </dgm:pt>
    <dgm:pt modelId="{6DABB729-FAEA-4D42-9064-64C0C1BA4D27}" type="pres">
      <dgm:prSet presAssocID="{DCD145F8-83B5-2E42-A9F8-E854520EAC63}" presName="childText" presStyleLbl="conFgAcc1" presStyleIdx="0" presStyleCnt="1">
        <dgm:presLayoutVars>
          <dgm:bulletEnabled val="1"/>
        </dgm:presLayoutVars>
      </dgm:prSet>
      <dgm:spPr/>
      <dgm:t>
        <a:bodyPr/>
        <a:lstStyle/>
        <a:p>
          <a:endParaRPr lang="en-US"/>
        </a:p>
      </dgm:t>
    </dgm:pt>
  </dgm:ptLst>
  <dgm:cxnLst>
    <dgm:cxn modelId="{A9DC873E-5D79-9D4C-B971-C1EE4E0DD92C}" type="presOf" srcId="{EB77E1EA-87F7-BF48-B76A-6165B2DE4E2D}" destId="{31962772-51CB-6A40-B816-9D224BEAEA79}" srcOrd="0" destOrd="0" presId="urn:microsoft.com/office/officeart/2005/8/layout/list1"/>
    <dgm:cxn modelId="{45A8A8C0-9AF3-E542-B6EB-F3CB52F3953A}" srcId="{DCD145F8-83B5-2E42-A9F8-E854520EAC63}" destId="{22F80CB3-9173-2548-B161-4E16CD387926}" srcOrd="1" destOrd="0" parTransId="{CC55D367-E5DD-1C41-88C0-715C4D5F5776}" sibTransId="{BFCEF71D-0588-244D-ABFC-AA372BCD87E0}"/>
    <dgm:cxn modelId="{C99F7CFF-C908-1D4C-AD14-3B490F8B1C15}" type="presOf" srcId="{DCD145F8-83B5-2E42-A9F8-E854520EAC63}" destId="{674079A8-1F41-B548-897C-6270953BC33C}" srcOrd="0" destOrd="0" presId="urn:microsoft.com/office/officeart/2005/8/layout/list1"/>
    <dgm:cxn modelId="{3C2A5F09-1A3D-5141-9A11-539E2D43DD4F}" srcId="{DCD145F8-83B5-2E42-A9F8-E854520EAC63}" destId="{4C876D49-8477-2C4A-BB4A-12851A6EE2FE}" srcOrd="0" destOrd="0" parTransId="{4A895147-C49F-4045-B3A0-0F0E96D01822}" sibTransId="{2AFE65BC-047D-4747-BA3A-620FE859BAB7}"/>
    <dgm:cxn modelId="{42495778-F9FB-CB46-A12C-00EA0B21E491}" srcId="{DCD145F8-83B5-2E42-A9F8-E854520EAC63}" destId="{47690C75-3716-A241-A311-4612C26AC664}" srcOrd="4" destOrd="0" parTransId="{D23161CC-D3C3-CD47-B1A1-A1A172F98306}" sibTransId="{C5E525BB-5371-6A4F-A564-91D787A81443}"/>
    <dgm:cxn modelId="{EDC4EE99-5D73-6D4B-9849-28513D184F65}" type="presOf" srcId="{C0ED2A2F-69EF-FD4D-8999-D9EBBBB68B3B}" destId="{6DABB729-FAEA-4D42-9064-64C0C1BA4D27}" srcOrd="0" destOrd="2" presId="urn:microsoft.com/office/officeart/2005/8/layout/list1"/>
    <dgm:cxn modelId="{A3E4DC30-0924-B94D-8F89-40E05F3E662F}" type="presOf" srcId="{22F80CB3-9173-2548-B161-4E16CD387926}" destId="{6DABB729-FAEA-4D42-9064-64C0C1BA4D27}" srcOrd="0" destOrd="1" presId="urn:microsoft.com/office/officeart/2005/8/layout/list1"/>
    <dgm:cxn modelId="{D632C696-4A56-1D47-90EC-2FFCE52D97E8}" type="presOf" srcId="{47690C75-3716-A241-A311-4612C26AC664}" destId="{6DABB729-FAEA-4D42-9064-64C0C1BA4D27}" srcOrd="0" destOrd="4" presId="urn:microsoft.com/office/officeart/2005/8/layout/list1"/>
    <dgm:cxn modelId="{2DC3D7FC-E2E2-D54A-91BA-6B559E516F83}" type="presOf" srcId="{4C876D49-8477-2C4A-BB4A-12851A6EE2FE}" destId="{6DABB729-FAEA-4D42-9064-64C0C1BA4D27}" srcOrd="0" destOrd="0" presId="urn:microsoft.com/office/officeart/2005/8/layout/list1"/>
    <dgm:cxn modelId="{C5424E64-20F9-FB47-9D8F-04C1243230E1}" srcId="{DCD145F8-83B5-2E42-A9F8-E854520EAC63}" destId="{CA2FCDA9-35D5-ED47-ADC6-F0992EA0D9FC}" srcOrd="3" destOrd="0" parTransId="{062AB766-5965-A040-AF71-E9F77315A035}" sibTransId="{42EE109C-99A4-BB43-8E32-627383E4AAF6}"/>
    <dgm:cxn modelId="{5D15536F-5902-2F44-872B-1F5CB99E0BFC}" type="presOf" srcId="{DCD145F8-83B5-2E42-A9F8-E854520EAC63}" destId="{83794904-62F1-3248-BF0D-6CBE7893EADB}" srcOrd="1" destOrd="0" presId="urn:microsoft.com/office/officeart/2005/8/layout/list1"/>
    <dgm:cxn modelId="{A15C3EEC-00F4-DA4B-96C7-D8DBDA6F1DAF}" srcId="{DCD145F8-83B5-2E42-A9F8-E854520EAC63}" destId="{C0ED2A2F-69EF-FD4D-8999-D9EBBBB68B3B}" srcOrd="2" destOrd="0" parTransId="{6D14272C-A272-124C-B272-0B93C3FBE164}" sibTransId="{B9488A49-8E20-634B-BB37-1BE399AA9313}"/>
    <dgm:cxn modelId="{12BF4DAF-E24E-3D41-B200-057F7C93E059}" type="presOf" srcId="{CA2FCDA9-35D5-ED47-ADC6-F0992EA0D9FC}" destId="{6DABB729-FAEA-4D42-9064-64C0C1BA4D27}" srcOrd="0" destOrd="3" presId="urn:microsoft.com/office/officeart/2005/8/layout/list1"/>
    <dgm:cxn modelId="{0914CDE4-D52B-4C44-999A-7C4E4113B9DC}" srcId="{EB77E1EA-87F7-BF48-B76A-6165B2DE4E2D}" destId="{DCD145F8-83B5-2E42-A9F8-E854520EAC63}" srcOrd="0" destOrd="0" parTransId="{740764E2-5B3C-9D40-BA44-038C3CF19D35}" sibTransId="{4517C349-6294-7B48-8278-ED5FD9B8FC61}"/>
    <dgm:cxn modelId="{F3AC6D7E-F906-F84E-8835-5F8D20A37793}" type="presParOf" srcId="{31962772-51CB-6A40-B816-9D224BEAEA79}" destId="{1EFAECEF-C095-964B-B308-F82287B1DBD9}" srcOrd="0" destOrd="0" presId="urn:microsoft.com/office/officeart/2005/8/layout/list1"/>
    <dgm:cxn modelId="{BE114CB0-ADCE-534B-B725-0D77722E91BD}" type="presParOf" srcId="{1EFAECEF-C095-964B-B308-F82287B1DBD9}" destId="{674079A8-1F41-B548-897C-6270953BC33C}" srcOrd="0" destOrd="0" presId="urn:microsoft.com/office/officeart/2005/8/layout/list1"/>
    <dgm:cxn modelId="{9657D2CC-5D82-7144-B917-F31713D71133}" type="presParOf" srcId="{1EFAECEF-C095-964B-B308-F82287B1DBD9}" destId="{83794904-62F1-3248-BF0D-6CBE7893EADB}" srcOrd="1" destOrd="0" presId="urn:microsoft.com/office/officeart/2005/8/layout/list1"/>
    <dgm:cxn modelId="{BF03E4DA-796B-9A46-826F-508884222740}" type="presParOf" srcId="{31962772-51CB-6A40-B816-9D224BEAEA79}" destId="{406F8105-6D84-A843-A576-74A971264734}" srcOrd="1" destOrd="0" presId="urn:microsoft.com/office/officeart/2005/8/layout/list1"/>
    <dgm:cxn modelId="{61FD82B3-6BAA-144E-A839-5490A1B72CC7}" type="presParOf" srcId="{31962772-51CB-6A40-B816-9D224BEAEA79}" destId="{6DABB729-FAEA-4D42-9064-64C0C1BA4D27}"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2C2DE963-3067-B94E-956B-0C8C8CF41C90}" type="doc">
      <dgm:prSet loTypeId="urn:microsoft.com/office/officeart/2005/8/layout/venn3" loCatId="relationship" qsTypeId="urn:microsoft.com/office/officeart/2005/8/quickstyle/simple4" qsCatId="simple" csTypeId="urn:microsoft.com/office/officeart/2005/8/colors/accent1_2" csCatId="accent1" phldr="1"/>
      <dgm:spPr/>
      <dgm:t>
        <a:bodyPr/>
        <a:lstStyle/>
        <a:p>
          <a:endParaRPr lang="en-US"/>
        </a:p>
      </dgm:t>
    </dgm:pt>
    <dgm:pt modelId="{362CC42F-7764-F644-8C01-BFBACD099A88}">
      <dgm:prSet phldrT="[Text]" custT="1"/>
      <dgm:spPr>
        <a:solidFill>
          <a:schemeClr val="bg1"/>
        </a:solidFill>
        <a:ln>
          <a:solidFill>
            <a:schemeClr val="accent6">
              <a:alpha val="90000"/>
            </a:schemeClr>
          </a:solidFill>
        </a:ln>
      </dgm:spPr>
      <dgm:t>
        <a:bodyPr/>
        <a:lstStyle/>
        <a:p>
          <a:r>
            <a:rPr lang="en-US" sz="1800" dirty="0" smtClean="0"/>
            <a:t>address spaces</a:t>
          </a:r>
          <a:endParaRPr lang="en-US" sz="1800" dirty="0"/>
        </a:p>
      </dgm:t>
    </dgm:pt>
    <dgm:pt modelId="{F9CF7677-59EC-CF48-96F3-8A6BE1D984B7}" type="parTrans" cxnId="{43DF288B-9A0E-6240-B5D6-E5C03AD48AA8}">
      <dgm:prSet/>
      <dgm:spPr/>
      <dgm:t>
        <a:bodyPr/>
        <a:lstStyle/>
        <a:p>
          <a:endParaRPr lang="en-US"/>
        </a:p>
      </dgm:t>
    </dgm:pt>
    <dgm:pt modelId="{C9145C9C-3E41-394E-801D-48917F873A9F}" type="sibTrans" cxnId="{43DF288B-9A0E-6240-B5D6-E5C03AD48AA8}">
      <dgm:prSet/>
      <dgm:spPr/>
      <dgm:t>
        <a:bodyPr/>
        <a:lstStyle/>
        <a:p>
          <a:endParaRPr lang="en-US"/>
        </a:p>
      </dgm:t>
    </dgm:pt>
    <dgm:pt modelId="{9D4C506F-618F-3A4E-97CF-426D8D09AC24}">
      <dgm:prSet custT="1"/>
      <dgm:spPr>
        <a:solidFill>
          <a:schemeClr val="bg1"/>
        </a:solidFill>
        <a:ln>
          <a:solidFill>
            <a:schemeClr val="accent6">
              <a:alpha val="90000"/>
            </a:schemeClr>
          </a:solidFill>
        </a:ln>
      </dgm:spPr>
      <dgm:t>
        <a:bodyPr/>
        <a:lstStyle/>
        <a:p>
          <a:r>
            <a:rPr lang="en-US" sz="1800" dirty="0" smtClean="0"/>
            <a:t>interprocess communication (IPC)</a:t>
          </a:r>
        </a:p>
      </dgm:t>
    </dgm:pt>
    <dgm:pt modelId="{72FBBC00-958B-EA4A-9C1C-A4F4F5F65295}" type="parTrans" cxnId="{43243DCE-9440-9648-9233-E0496E070E70}">
      <dgm:prSet/>
      <dgm:spPr/>
      <dgm:t>
        <a:bodyPr/>
        <a:lstStyle/>
        <a:p>
          <a:endParaRPr lang="en-US"/>
        </a:p>
      </dgm:t>
    </dgm:pt>
    <dgm:pt modelId="{0B777CBA-95B5-4544-BA58-C63CBAA981BB}" type="sibTrans" cxnId="{43243DCE-9440-9648-9233-E0496E070E70}">
      <dgm:prSet/>
      <dgm:spPr/>
      <dgm:t>
        <a:bodyPr/>
        <a:lstStyle/>
        <a:p>
          <a:endParaRPr lang="en-US"/>
        </a:p>
      </dgm:t>
    </dgm:pt>
    <dgm:pt modelId="{508EE5EC-40ED-E145-9EF6-0434DD3EDAFF}">
      <dgm:prSet custT="1"/>
      <dgm:spPr>
        <a:solidFill>
          <a:schemeClr val="bg1"/>
        </a:solidFill>
        <a:ln>
          <a:solidFill>
            <a:schemeClr val="accent6">
              <a:alpha val="90000"/>
            </a:schemeClr>
          </a:solidFill>
        </a:ln>
      </dgm:spPr>
      <dgm:t>
        <a:bodyPr/>
        <a:lstStyle/>
        <a:p>
          <a:r>
            <a:rPr lang="en-US" sz="1800" dirty="0" smtClean="0"/>
            <a:t>basic scheduling</a:t>
          </a:r>
        </a:p>
      </dgm:t>
    </dgm:pt>
    <dgm:pt modelId="{094DBDBD-7912-594A-8ED0-93ECB756BB26}" type="parTrans" cxnId="{42856B09-5D76-A545-856B-DE1AFF0CCB89}">
      <dgm:prSet/>
      <dgm:spPr/>
      <dgm:t>
        <a:bodyPr/>
        <a:lstStyle/>
        <a:p>
          <a:endParaRPr lang="en-US"/>
        </a:p>
      </dgm:t>
    </dgm:pt>
    <dgm:pt modelId="{D39A62B2-182E-DD4D-9910-3DAA29162281}" type="sibTrans" cxnId="{42856B09-5D76-A545-856B-DE1AFF0CCB89}">
      <dgm:prSet/>
      <dgm:spPr/>
      <dgm:t>
        <a:bodyPr/>
        <a:lstStyle/>
        <a:p>
          <a:endParaRPr lang="en-US"/>
        </a:p>
      </dgm:t>
    </dgm:pt>
    <dgm:pt modelId="{5144ED24-3012-F34B-8D7E-B9FD668B09F0}" type="pres">
      <dgm:prSet presAssocID="{2C2DE963-3067-B94E-956B-0C8C8CF41C90}" presName="Name0" presStyleCnt="0">
        <dgm:presLayoutVars>
          <dgm:dir/>
          <dgm:resizeHandles val="exact"/>
        </dgm:presLayoutVars>
      </dgm:prSet>
      <dgm:spPr/>
      <dgm:t>
        <a:bodyPr/>
        <a:lstStyle/>
        <a:p>
          <a:endParaRPr lang="en-US"/>
        </a:p>
      </dgm:t>
    </dgm:pt>
    <dgm:pt modelId="{458BA974-D1D0-7C45-8BAD-1585AF825221}" type="pres">
      <dgm:prSet presAssocID="{362CC42F-7764-F644-8C01-BFBACD099A88}" presName="Name5" presStyleLbl="vennNode1" presStyleIdx="0" presStyleCnt="3" custScaleX="135924">
        <dgm:presLayoutVars>
          <dgm:bulletEnabled val="1"/>
        </dgm:presLayoutVars>
      </dgm:prSet>
      <dgm:spPr/>
      <dgm:t>
        <a:bodyPr/>
        <a:lstStyle/>
        <a:p>
          <a:endParaRPr lang="en-US"/>
        </a:p>
      </dgm:t>
    </dgm:pt>
    <dgm:pt modelId="{0AD5A3F3-2527-D74C-BF11-80E10A5069E2}" type="pres">
      <dgm:prSet presAssocID="{C9145C9C-3E41-394E-801D-48917F873A9F}" presName="space" presStyleCnt="0"/>
      <dgm:spPr/>
    </dgm:pt>
    <dgm:pt modelId="{0C1E7BE6-80C6-3C42-B6EA-D548FFF8D7E8}" type="pres">
      <dgm:prSet presAssocID="{9D4C506F-618F-3A4E-97CF-426D8D09AC24}" presName="Name5" presStyleLbl="vennNode1" presStyleIdx="1" presStyleCnt="3" custScaleX="175004">
        <dgm:presLayoutVars>
          <dgm:bulletEnabled val="1"/>
        </dgm:presLayoutVars>
      </dgm:prSet>
      <dgm:spPr/>
      <dgm:t>
        <a:bodyPr/>
        <a:lstStyle/>
        <a:p>
          <a:endParaRPr lang="en-US"/>
        </a:p>
      </dgm:t>
    </dgm:pt>
    <dgm:pt modelId="{A020397B-F51F-E140-811B-4D1B2347ECAF}" type="pres">
      <dgm:prSet presAssocID="{0B777CBA-95B5-4544-BA58-C63CBAA981BB}" presName="space" presStyleCnt="0"/>
      <dgm:spPr/>
    </dgm:pt>
    <dgm:pt modelId="{3D639D55-9910-DA41-B3AE-143CA9255248}" type="pres">
      <dgm:prSet presAssocID="{508EE5EC-40ED-E145-9EF6-0434DD3EDAFF}" presName="Name5" presStyleLbl="vennNode1" presStyleIdx="2" presStyleCnt="3" custScaleX="135924">
        <dgm:presLayoutVars>
          <dgm:bulletEnabled val="1"/>
        </dgm:presLayoutVars>
      </dgm:prSet>
      <dgm:spPr/>
      <dgm:t>
        <a:bodyPr/>
        <a:lstStyle/>
        <a:p>
          <a:endParaRPr lang="en-US"/>
        </a:p>
      </dgm:t>
    </dgm:pt>
  </dgm:ptLst>
  <dgm:cxnLst>
    <dgm:cxn modelId="{11798F6A-37ED-5F41-96D5-31B5ABEF2B6E}" type="presOf" srcId="{2C2DE963-3067-B94E-956B-0C8C8CF41C90}" destId="{5144ED24-3012-F34B-8D7E-B9FD668B09F0}" srcOrd="0" destOrd="0" presId="urn:microsoft.com/office/officeart/2005/8/layout/venn3"/>
    <dgm:cxn modelId="{42856B09-5D76-A545-856B-DE1AFF0CCB89}" srcId="{2C2DE963-3067-B94E-956B-0C8C8CF41C90}" destId="{508EE5EC-40ED-E145-9EF6-0434DD3EDAFF}" srcOrd="2" destOrd="0" parTransId="{094DBDBD-7912-594A-8ED0-93ECB756BB26}" sibTransId="{D39A62B2-182E-DD4D-9910-3DAA29162281}"/>
    <dgm:cxn modelId="{413208DC-7380-2246-A617-51F91F4522FF}" type="presOf" srcId="{9D4C506F-618F-3A4E-97CF-426D8D09AC24}" destId="{0C1E7BE6-80C6-3C42-B6EA-D548FFF8D7E8}" srcOrd="0" destOrd="0" presId="urn:microsoft.com/office/officeart/2005/8/layout/venn3"/>
    <dgm:cxn modelId="{796BA697-B6B5-4A4D-A5B3-9E56FA87A1B6}" type="presOf" srcId="{362CC42F-7764-F644-8C01-BFBACD099A88}" destId="{458BA974-D1D0-7C45-8BAD-1585AF825221}" srcOrd="0" destOrd="0" presId="urn:microsoft.com/office/officeart/2005/8/layout/venn3"/>
    <dgm:cxn modelId="{43DF288B-9A0E-6240-B5D6-E5C03AD48AA8}" srcId="{2C2DE963-3067-B94E-956B-0C8C8CF41C90}" destId="{362CC42F-7764-F644-8C01-BFBACD099A88}" srcOrd="0" destOrd="0" parTransId="{F9CF7677-59EC-CF48-96F3-8A6BE1D984B7}" sibTransId="{C9145C9C-3E41-394E-801D-48917F873A9F}"/>
    <dgm:cxn modelId="{2FDCB66D-9E1B-3A43-A8ED-04B95B086A02}" type="presOf" srcId="{508EE5EC-40ED-E145-9EF6-0434DD3EDAFF}" destId="{3D639D55-9910-DA41-B3AE-143CA9255248}" srcOrd="0" destOrd="0" presId="urn:microsoft.com/office/officeart/2005/8/layout/venn3"/>
    <dgm:cxn modelId="{43243DCE-9440-9648-9233-E0496E070E70}" srcId="{2C2DE963-3067-B94E-956B-0C8C8CF41C90}" destId="{9D4C506F-618F-3A4E-97CF-426D8D09AC24}" srcOrd="1" destOrd="0" parTransId="{72FBBC00-958B-EA4A-9C1C-A4F4F5F65295}" sibTransId="{0B777CBA-95B5-4544-BA58-C63CBAA981BB}"/>
    <dgm:cxn modelId="{67598948-2BB5-3D44-8251-258F52C59A51}" type="presParOf" srcId="{5144ED24-3012-F34B-8D7E-B9FD668B09F0}" destId="{458BA974-D1D0-7C45-8BAD-1585AF825221}" srcOrd="0" destOrd="0" presId="urn:microsoft.com/office/officeart/2005/8/layout/venn3"/>
    <dgm:cxn modelId="{E788365A-023D-3547-8F43-8D2B9511ED75}" type="presParOf" srcId="{5144ED24-3012-F34B-8D7E-B9FD668B09F0}" destId="{0AD5A3F3-2527-D74C-BF11-80E10A5069E2}" srcOrd="1" destOrd="0" presId="urn:microsoft.com/office/officeart/2005/8/layout/venn3"/>
    <dgm:cxn modelId="{759DC6CD-3EDF-A44C-A3A6-6774678E5937}" type="presParOf" srcId="{5144ED24-3012-F34B-8D7E-B9FD668B09F0}" destId="{0C1E7BE6-80C6-3C42-B6EA-D548FFF8D7E8}" srcOrd="2" destOrd="0" presId="urn:microsoft.com/office/officeart/2005/8/layout/venn3"/>
    <dgm:cxn modelId="{CAE3D086-7813-5340-A589-C2968F37A629}" type="presParOf" srcId="{5144ED24-3012-F34B-8D7E-B9FD668B09F0}" destId="{A020397B-F51F-E140-811B-4D1B2347ECAF}" srcOrd="3" destOrd="0" presId="urn:microsoft.com/office/officeart/2005/8/layout/venn3"/>
    <dgm:cxn modelId="{54D27D7F-9097-1544-AB52-5098265AD710}" type="presParOf" srcId="{5144ED24-3012-F34B-8D7E-B9FD668B09F0}" destId="{3D639D55-9910-DA41-B3AE-143CA9255248}" srcOrd="4"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03D82D6B-86E2-F94E-A342-E4FD0701C9C8}" type="doc">
      <dgm:prSet loTypeId="urn:microsoft.com/office/officeart/2005/8/layout/venn3" loCatId="relationship" qsTypeId="urn:microsoft.com/office/officeart/2005/8/quickstyle/simple4" qsCatId="simple" csTypeId="urn:microsoft.com/office/officeart/2005/8/colors/accent1_2" csCatId="accent1" phldr="1"/>
      <dgm:spPr/>
      <dgm:t>
        <a:bodyPr/>
        <a:lstStyle/>
        <a:p>
          <a:endParaRPr lang="en-US"/>
        </a:p>
      </dgm:t>
    </dgm:pt>
    <dgm:pt modelId="{33887FBB-63CF-B849-AD14-F2855A4D3AA3}">
      <dgm:prSet phldrT="[Text]" custT="1"/>
      <dgm:spPr>
        <a:solidFill>
          <a:schemeClr val="accent6"/>
        </a:solidFill>
        <a:ln>
          <a:solidFill>
            <a:schemeClr val="bg1">
              <a:alpha val="90000"/>
            </a:schemeClr>
          </a:solidFill>
        </a:ln>
      </dgm:spPr>
      <dgm:t>
        <a:bodyPr/>
        <a:lstStyle/>
        <a:p>
          <a:r>
            <a:rPr lang="en-US" sz="1800" dirty="0" smtClean="0">
              <a:solidFill>
                <a:schemeClr val="bg1"/>
              </a:solidFill>
            </a:rPr>
            <a:t>simplifies implementation</a:t>
          </a:r>
          <a:endParaRPr lang="en-US" sz="1800" dirty="0">
            <a:solidFill>
              <a:schemeClr val="bg1"/>
            </a:solidFill>
          </a:endParaRPr>
        </a:p>
      </dgm:t>
    </dgm:pt>
    <dgm:pt modelId="{30F287CE-644F-D542-B7B2-9C8D4075B5E3}" type="parTrans" cxnId="{AA355B9B-9B2A-A14B-92D8-5CA435EFE77C}">
      <dgm:prSet/>
      <dgm:spPr/>
      <dgm:t>
        <a:bodyPr/>
        <a:lstStyle/>
        <a:p>
          <a:endParaRPr lang="en-US"/>
        </a:p>
      </dgm:t>
    </dgm:pt>
    <dgm:pt modelId="{CF5F2B01-1290-0241-A083-7529D13E0B29}" type="sibTrans" cxnId="{AA355B9B-9B2A-A14B-92D8-5CA435EFE77C}">
      <dgm:prSet/>
      <dgm:spPr/>
      <dgm:t>
        <a:bodyPr/>
        <a:lstStyle/>
        <a:p>
          <a:endParaRPr lang="en-US"/>
        </a:p>
      </dgm:t>
    </dgm:pt>
    <dgm:pt modelId="{241F9BB7-8158-FB46-8B5B-09FDED8494A7}">
      <dgm:prSet custT="1"/>
      <dgm:spPr>
        <a:solidFill>
          <a:schemeClr val="accent6"/>
        </a:solidFill>
        <a:ln>
          <a:solidFill>
            <a:schemeClr val="bg1">
              <a:alpha val="90000"/>
            </a:schemeClr>
          </a:solidFill>
        </a:ln>
      </dgm:spPr>
      <dgm:t>
        <a:bodyPr/>
        <a:lstStyle/>
        <a:p>
          <a:r>
            <a:rPr lang="en-US" sz="1800" dirty="0" smtClean="0">
              <a:solidFill>
                <a:schemeClr val="bg1"/>
              </a:solidFill>
            </a:rPr>
            <a:t>provides flexibility</a:t>
          </a:r>
        </a:p>
      </dgm:t>
    </dgm:pt>
    <dgm:pt modelId="{B8BEBE66-9810-6141-A57B-7DAA3967DE5D}" type="parTrans" cxnId="{5D2C2339-4820-D94A-99FE-4D654CF15B0D}">
      <dgm:prSet/>
      <dgm:spPr/>
      <dgm:t>
        <a:bodyPr/>
        <a:lstStyle/>
        <a:p>
          <a:endParaRPr lang="en-US"/>
        </a:p>
      </dgm:t>
    </dgm:pt>
    <dgm:pt modelId="{97FFB707-BDC0-814E-8337-BEF53A1A9CB1}" type="sibTrans" cxnId="{5D2C2339-4820-D94A-99FE-4D654CF15B0D}">
      <dgm:prSet/>
      <dgm:spPr/>
      <dgm:t>
        <a:bodyPr/>
        <a:lstStyle/>
        <a:p>
          <a:endParaRPr lang="en-US"/>
        </a:p>
      </dgm:t>
    </dgm:pt>
    <dgm:pt modelId="{FB258617-5D6C-F24C-B814-B7E4498F5627}">
      <dgm:prSet custT="1"/>
      <dgm:spPr>
        <a:solidFill>
          <a:schemeClr val="accent6"/>
        </a:solidFill>
        <a:ln>
          <a:solidFill>
            <a:schemeClr val="bg1">
              <a:alpha val="90000"/>
            </a:schemeClr>
          </a:solidFill>
        </a:ln>
      </dgm:spPr>
      <dgm:t>
        <a:bodyPr/>
        <a:lstStyle/>
        <a:p>
          <a:r>
            <a:rPr lang="en-US" sz="1800" dirty="0" smtClean="0">
              <a:solidFill>
                <a:schemeClr val="bg1"/>
              </a:solidFill>
            </a:rPr>
            <a:t>is well suited to a distributed environment</a:t>
          </a:r>
        </a:p>
      </dgm:t>
    </dgm:pt>
    <dgm:pt modelId="{A6648C37-814A-724C-98E9-AF4789374C97}" type="parTrans" cxnId="{85FABEFA-07EF-3041-85F4-FCC6D4B127DD}">
      <dgm:prSet/>
      <dgm:spPr/>
      <dgm:t>
        <a:bodyPr/>
        <a:lstStyle/>
        <a:p>
          <a:endParaRPr lang="en-US"/>
        </a:p>
      </dgm:t>
    </dgm:pt>
    <dgm:pt modelId="{397F509E-75D1-FF43-B6FC-B95ABAEF5DE4}" type="sibTrans" cxnId="{85FABEFA-07EF-3041-85F4-FCC6D4B127DD}">
      <dgm:prSet/>
      <dgm:spPr/>
      <dgm:t>
        <a:bodyPr/>
        <a:lstStyle/>
        <a:p>
          <a:endParaRPr lang="en-US"/>
        </a:p>
      </dgm:t>
    </dgm:pt>
    <dgm:pt modelId="{ACA9E242-03A2-DC46-B37E-488814D417B5}" type="pres">
      <dgm:prSet presAssocID="{03D82D6B-86E2-F94E-A342-E4FD0701C9C8}" presName="Name0" presStyleCnt="0">
        <dgm:presLayoutVars>
          <dgm:dir/>
          <dgm:resizeHandles val="exact"/>
        </dgm:presLayoutVars>
      </dgm:prSet>
      <dgm:spPr/>
      <dgm:t>
        <a:bodyPr/>
        <a:lstStyle/>
        <a:p>
          <a:endParaRPr lang="en-US"/>
        </a:p>
      </dgm:t>
    </dgm:pt>
    <dgm:pt modelId="{C42EC200-AA31-FF49-9439-3332FF002BCA}" type="pres">
      <dgm:prSet presAssocID="{33887FBB-63CF-B849-AD14-F2855A4D3AA3}" presName="Name5" presStyleLbl="vennNode1" presStyleIdx="0" presStyleCnt="3" custScaleX="168205">
        <dgm:presLayoutVars>
          <dgm:bulletEnabled val="1"/>
        </dgm:presLayoutVars>
      </dgm:prSet>
      <dgm:spPr/>
      <dgm:t>
        <a:bodyPr/>
        <a:lstStyle/>
        <a:p>
          <a:endParaRPr lang="en-US"/>
        </a:p>
      </dgm:t>
    </dgm:pt>
    <dgm:pt modelId="{DD953A8A-B43C-AC43-B924-4D7FACF9C095}" type="pres">
      <dgm:prSet presAssocID="{CF5F2B01-1290-0241-A083-7529D13E0B29}" presName="space" presStyleCnt="0"/>
      <dgm:spPr/>
    </dgm:pt>
    <dgm:pt modelId="{8F15053A-8F42-F340-900D-93E5ADC1CDED}" type="pres">
      <dgm:prSet presAssocID="{241F9BB7-8158-FB46-8B5B-09FDED8494A7}" presName="Name5" presStyleLbl="vennNode1" presStyleIdx="1" presStyleCnt="3" custScaleX="168205">
        <dgm:presLayoutVars>
          <dgm:bulletEnabled val="1"/>
        </dgm:presLayoutVars>
      </dgm:prSet>
      <dgm:spPr/>
      <dgm:t>
        <a:bodyPr/>
        <a:lstStyle/>
        <a:p>
          <a:endParaRPr lang="en-US"/>
        </a:p>
      </dgm:t>
    </dgm:pt>
    <dgm:pt modelId="{C7DC57B6-4CF2-6841-BB28-BEFF4772681A}" type="pres">
      <dgm:prSet presAssocID="{97FFB707-BDC0-814E-8337-BEF53A1A9CB1}" presName="space" presStyleCnt="0"/>
      <dgm:spPr/>
    </dgm:pt>
    <dgm:pt modelId="{F7CF12E1-CFEB-A84D-AE77-A9FCC92CF154}" type="pres">
      <dgm:prSet presAssocID="{FB258617-5D6C-F24C-B814-B7E4498F5627}" presName="Name5" presStyleLbl="vennNode1" presStyleIdx="2" presStyleCnt="3" custScaleX="168205">
        <dgm:presLayoutVars>
          <dgm:bulletEnabled val="1"/>
        </dgm:presLayoutVars>
      </dgm:prSet>
      <dgm:spPr/>
      <dgm:t>
        <a:bodyPr/>
        <a:lstStyle/>
        <a:p>
          <a:endParaRPr lang="en-US"/>
        </a:p>
      </dgm:t>
    </dgm:pt>
  </dgm:ptLst>
  <dgm:cxnLst>
    <dgm:cxn modelId="{5D2C2339-4820-D94A-99FE-4D654CF15B0D}" srcId="{03D82D6B-86E2-F94E-A342-E4FD0701C9C8}" destId="{241F9BB7-8158-FB46-8B5B-09FDED8494A7}" srcOrd="1" destOrd="0" parTransId="{B8BEBE66-9810-6141-A57B-7DAA3967DE5D}" sibTransId="{97FFB707-BDC0-814E-8337-BEF53A1A9CB1}"/>
    <dgm:cxn modelId="{85FABEFA-07EF-3041-85F4-FCC6D4B127DD}" srcId="{03D82D6B-86E2-F94E-A342-E4FD0701C9C8}" destId="{FB258617-5D6C-F24C-B814-B7E4498F5627}" srcOrd="2" destOrd="0" parTransId="{A6648C37-814A-724C-98E9-AF4789374C97}" sibTransId="{397F509E-75D1-FF43-B6FC-B95ABAEF5DE4}"/>
    <dgm:cxn modelId="{422EC8BB-7396-2848-BE83-B6A7FD9A7CCB}" type="presOf" srcId="{241F9BB7-8158-FB46-8B5B-09FDED8494A7}" destId="{8F15053A-8F42-F340-900D-93E5ADC1CDED}" srcOrd="0" destOrd="0" presId="urn:microsoft.com/office/officeart/2005/8/layout/venn3"/>
    <dgm:cxn modelId="{7E8491DB-C924-9948-8E84-25A1F4452EF2}" type="presOf" srcId="{33887FBB-63CF-B849-AD14-F2855A4D3AA3}" destId="{C42EC200-AA31-FF49-9439-3332FF002BCA}" srcOrd="0" destOrd="0" presId="urn:microsoft.com/office/officeart/2005/8/layout/venn3"/>
    <dgm:cxn modelId="{725454A6-B1C1-0F44-AEBE-9C55EBD6B809}" type="presOf" srcId="{03D82D6B-86E2-F94E-A342-E4FD0701C9C8}" destId="{ACA9E242-03A2-DC46-B37E-488814D417B5}" srcOrd="0" destOrd="0" presId="urn:microsoft.com/office/officeart/2005/8/layout/venn3"/>
    <dgm:cxn modelId="{9833C1AE-B5BE-4846-97A8-F59A87D5B0F9}" type="presOf" srcId="{FB258617-5D6C-F24C-B814-B7E4498F5627}" destId="{F7CF12E1-CFEB-A84D-AE77-A9FCC92CF154}" srcOrd="0" destOrd="0" presId="urn:microsoft.com/office/officeart/2005/8/layout/venn3"/>
    <dgm:cxn modelId="{AA355B9B-9B2A-A14B-92D8-5CA435EFE77C}" srcId="{03D82D6B-86E2-F94E-A342-E4FD0701C9C8}" destId="{33887FBB-63CF-B849-AD14-F2855A4D3AA3}" srcOrd="0" destOrd="0" parTransId="{30F287CE-644F-D542-B7B2-9C8D4075B5E3}" sibTransId="{CF5F2B01-1290-0241-A083-7529D13E0B29}"/>
    <dgm:cxn modelId="{453B6C90-AF91-C640-AC2F-FF295EECB658}" type="presParOf" srcId="{ACA9E242-03A2-DC46-B37E-488814D417B5}" destId="{C42EC200-AA31-FF49-9439-3332FF002BCA}" srcOrd="0" destOrd="0" presId="urn:microsoft.com/office/officeart/2005/8/layout/venn3"/>
    <dgm:cxn modelId="{DE9C33F9-806C-1341-AB28-751E37CACE04}" type="presParOf" srcId="{ACA9E242-03A2-DC46-B37E-488814D417B5}" destId="{DD953A8A-B43C-AC43-B924-4D7FACF9C095}" srcOrd="1" destOrd="0" presId="urn:microsoft.com/office/officeart/2005/8/layout/venn3"/>
    <dgm:cxn modelId="{D90EA90E-9CC8-194D-9843-3EADD5AD56D9}" type="presParOf" srcId="{ACA9E242-03A2-DC46-B37E-488814D417B5}" destId="{8F15053A-8F42-F340-900D-93E5ADC1CDED}" srcOrd="2" destOrd="0" presId="urn:microsoft.com/office/officeart/2005/8/layout/venn3"/>
    <dgm:cxn modelId="{6E830A05-02B3-1E4F-BA9A-42557C8D8E1D}" type="presParOf" srcId="{ACA9E242-03A2-DC46-B37E-488814D417B5}" destId="{C7DC57B6-4CF2-6841-BB28-BEFF4772681A}" srcOrd="3" destOrd="0" presId="urn:microsoft.com/office/officeart/2005/8/layout/venn3"/>
    <dgm:cxn modelId="{0C66AAF0-184D-6A4E-B739-652CCCCBC2A5}" type="presParOf" srcId="{ACA9E242-03A2-DC46-B37E-488814D417B5}" destId="{F7CF12E1-CFEB-A84D-AE77-A9FCC92CF154}" srcOrd="4" destOrd="0" presId="urn:microsoft.com/office/officeart/2005/8/layout/venn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5A64BEDC-1FFA-2445-A2B4-71CB4B513E0F}"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70F62A0C-A340-5C43-80D3-C5E6794DB9D8}">
      <dgm:prSet phldrT="[Text]"/>
      <dgm:spPr/>
      <dgm:t>
        <a:bodyPr/>
        <a:lstStyle/>
        <a:p>
          <a:r>
            <a:rPr lang="en-US" dirty="0" smtClean="0"/>
            <a:t>Thread</a:t>
          </a:r>
          <a:endParaRPr lang="en-US" dirty="0"/>
        </a:p>
      </dgm:t>
    </dgm:pt>
    <dgm:pt modelId="{B7DB1E6B-AAB2-5F4C-945A-752ADE459ACE}" type="parTrans" cxnId="{3E5F3F0B-27B7-064B-8764-57F118DC0BCE}">
      <dgm:prSet/>
      <dgm:spPr/>
      <dgm:t>
        <a:bodyPr/>
        <a:lstStyle/>
        <a:p>
          <a:endParaRPr lang="en-US"/>
        </a:p>
      </dgm:t>
    </dgm:pt>
    <dgm:pt modelId="{2E8EE099-98FC-A647-A84C-323D637DB960}" type="sibTrans" cxnId="{3E5F3F0B-27B7-064B-8764-57F118DC0BCE}">
      <dgm:prSet/>
      <dgm:spPr/>
      <dgm:t>
        <a:bodyPr/>
        <a:lstStyle/>
        <a:p>
          <a:endParaRPr lang="en-US"/>
        </a:p>
      </dgm:t>
    </dgm:pt>
    <dgm:pt modelId="{CB611E91-19C4-E34C-86A3-7C4779BEFBDC}">
      <dgm:prSet/>
      <dgm:spPr/>
      <dgm:t>
        <a:bodyPr/>
        <a:lstStyle/>
        <a:p>
          <a:r>
            <a:rPr lang="en-US" dirty="0" smtClean="0"/>
            <a:t>dispatchable unit of work</a:t>
          </a:r>
        </a:p>
      </dgm:t>
    </dgm:pt>
    <dgm:pt modelId="{D9229EAD-4CAD-6B45-B772-2D7247B8ABB4}" type="parTrans" cxnId="{B518D96B-CF99-3241-B868-0DBD1C54556D}">
      <dgm:prSet/>
      <dgm:spPr/>
      <dgm:t>
        <a:bodyPr/>
        <a:lstStyle/>
        <a:p>
          <a:endParaRPr lang="en-US"/>
        </a:p>
      </dgm:t>
    </dgm:pt>
    <dgm:pt modelId="{35BFE0A6-8A94-3E4E-A7AB-884FAEF3F832}" type="sibTrans" cxnId="{B518D96B-CF99-3241-B868-0DBD1C54556D}">
      <dgm:prSet/>
      <dgm:spPr/>
      <dgm:t>
        <a:bodyPr/>
        <a:lstStyle/>
        <a:p>
          <a:endParaRPr lang="en-US"/>
        </a:p>
      </dgm:t>
    </dgm:pt>
    <dgm:pt modelId="{19A9D586-6EC6-D54B-ADBD-F6D39C0A3CB8}">
      <dgm:prSet/>
      <dgm:spPr/>
      <dgm:t>
        <a:bodyPr/>
        <a:lstStyle/>
        <a:p>
          <a:r>
            <a:rPr lang="en-US" dirty="0" smtClean="0"/>
            <a:t>includes a processor context and its own data area to enable subroutine branching</a:t>
          </a:r>
        </a:p>
      </dgm:t>
    </dgm:pt>
    <dgm:pt modelId="{F0CAF8C1-FB79-1A40-94D9-7E826D067DCC}" type="parTrans" cxnId="{F84FAD3C-DF9C-9B47-8E13-392BA5136403}">
      <dgm:prSet/>
      <dgm:spPr/>
      <dgm:t>
        <a:bodyPr/>
        <a:lstStyle/>
        <a:p>
          <a:endParaRPr lang="en-US"/>
        </a:p>
      </dgm:t>
    </dgm:pt>
    <dgm:pt modelId="{3446EC40-F06A-3F4E-BB3D-28BC3FA83DDE}" type="sibTrans" cxnId="{F84FAD3C-DF9C-9B47-8E13-392BA5136403}">
      <dgm:prSet/>
      <dgm:spPr/>
      <dgm:t>
        <a:bodyPr/>
        <a:lstStyle/>
        <a:p>
          <a:endParaRPr lang="en-US"/>
        </a:p>
      </dgm:t>
    </dgm:pt>
    <dgm:pt modelId="{8BDF6262-EF5E-9F42-91FD-53FA25A416EA}">
      <dgm:prSet/>
      <dgm:spPr/>
      <dgm:t>
        <a:bodyPr/>
        <a:lstStyle/>
        <a:p>
          <a:r>
            <a:rPr lang="en-US" dirty="0" smtClean="0"/>
            <a:t>executes sequentially and is interruptible</a:t>
          </a:r>
        </a:p>
      </dgm:t>
    </dgm:pt>
    <dgm:pt modelId="{BC414CA7-CEAE-9448-8244-9F129A09435B}" type="parTrans" cxnId="{2D9BC46A-A922-1B48-992D-B38154DAAC10}">
      <dgm:prSet/>
      <dgm:spPr/>
      <dgm:t>
        <a:bodyPr/>
        <a:lstStyle/>
        <a:p>
          <a:endParaRPr lang="en-US"/>
        </a:p>
      </dgm:t>
    </dgm:pt>
    <dgm:pt modelId="{0586B2B2-B4EF-0742-B455-FD8657427BE1}" type="sibTrans" cxnId="{2D9BC46A-A922-1B48-992D-B38154DAAC10}">
      <dgm:prSet/>
      <dgm:spPr/>
      <dgm:t>
        <a:bodyPr/>
        <a:lstStyle/>
        <a:p>
          <a:endParaRPr lang="en-US"/>
        </a:p>
      </dgm:t>
    </dgm:pt>
    <dgm:pt modelId="{64A01B46-ADFB-334F-BEA5-FAA0E77296A3}">
      <dgm:prSet/>
      <dgm:spPr/>
      <dgm:t>
        <a:bodyPr/>
        <a:lstStyle/>
        <a:p>
          <a:r>
            <a:rPr lang="en-US" dirty="0" smtClean="0"/>
            <a:t>Process </a:t>
          </a:r>
        </a:p>
      </dgm:t>
    </dgm:pt>
    <dgm:pt modelId="{5E2E3C9A-1D80-7E49-96F3-756EB29887C3}" type="parTrans" cxnId="{65D46421-B6EA-354B-81E2-8D264C304CAB}">
      <dgm:prSet/>
      <dgm:spPr/>
      <dgm:t>
        <a:bodyPr/>
        <a:lstStyle/>
        <a:p>
          <a:endParaRPr lang="en-US"/>
        </a:p>
      </dgm:t>
    </dgm:pt>
    <dgm:pt modelId="{4C25808B-B632-5645-A35B-69469FC6DCE9}" type="sibTrans" cxnId="{65D46421-B6EA-354B-81E2-8D264C304CAB}">
      <dgm:prSet/>
      <dgm:spPr/>
      <dgm:t>
        <a:bodyPr/>
        <a:lstStyle/>
        <a:p>
          <a:endParaRPr lang="en-US"/>
        </a:p>
      </dgm:t>
    </dgm:pt>
    <dgm:pt modelId="{A5483425-E586-134F-9A1E-D862D3F16E27}">
      <dgm:prSet/>
      <dgm:spPr/>
      <dgm:t>
        <a:bodyPr/>
        <a:lstStyle/>
        <a:p>
          <a:r>
            <a:rPr lang="en-US" dirty="0" smtClean="0"/>
            <a:t>a collection of one or more threads and associated system resources</a:t>
          </a:r>
        </a:p>
      </dgm:t>
    </dgm:pt>
    <dgm:pt modelId="{989FCAAA-309A-F441-919A-6561D4259AC7}" type="parTrans" cxnId="{98E5EC7F-7818-1F4C-B693-E3D64303119C}">
      <dgm:prSet/>
      <dgm:spPr/>
      <dgm:t>
        <a:bodyPr/>
        <a:lstStyle/>
        <a:p>
          <a:endParaRPr lang="en-US"/>
        </a:p>
      </dgm:t>
    </dgm:pt>
    <dgm:pt modelId="{6726D3AC-BE0D-F143-9BF7-89B7DF712C32}" type="sibTrans" cxnId="{98E5EC7F-7818-1F4C-B693-E3D64303119C}">
      <dgm:prSet/>
      <dgm:spPr/>
      <dgm:t>
        <a:bodyPr/>
        <a:lstStyle/>
        <a:p>
          <a:endParaRPr lang="en-US"/>
        </a:p>
      </dgm:t>
    </dgm:pt>
    <dgm:pt modelId="{C9348E03-F0DE-334C-A511-B057467648D2}">
      <dgm:prSet/>
      <dgm:spPr/>
      <dgm:t>
        <a:bodyPr/>
        <a:lstStyle/>
        <a:p>
          <a:r>
            <a:rPr lang="en-US" dirty="0" smtClean="0"/>
            <a:t>programmer has greater control over the modularity of the application and the timing of application related events</a:t>
          </a:r>
        </a:p>
      </dgm:t>
    </dgm:pt>
    <dgm:pt modelId="{FC311450-F9D4-734A-B19F-2E67CC2F6459}" type="parTrans" cxnId="{BEF7AABD-E549-354D-B8AB-400758B20A0F}">
      <dgm:prSet/>
      <dgm:spPr/>
      <dgm:t>
        <a:bodyPr/>
        <a:lstStyle/>
        <a:p>
          <a:endParaRPr lang="en-US"/>
        </a:p>
      </dgm:t>
    </dgm:pt>
    <dgm:pt modelId="{D453CDF1-D479-E247-9DDE-EBEE978ED664}" type="sibTrans" cxnId="{BEF7AABD-E549-354D-B8AB-400758B20A0F}">
      <dgm:prSet/>
      <dgm:spPr/>
      <dgm:t>
        <a:bodyPr/>
        <a:lstStyle/>
        <a:p>
          <a:endParaRPr lang="en-US"/>
        </a:p>
      </dgm:t>
    </dgm:pt>
    <dgm:pt modelId="{4118B874-B9DF-4340-B503-7A62112AD9AB}" type="pres">
      <dgm:prSet presAssocID="{5A64BEDC-1FFA-2445-A2B4-71CB4B513E0F}" presName="linear" presStyleCnt="0">
        <dgm:presLayoutVars>
          <dgm:animLvl val="lvl"/>
          <dgm:resizeHandles val="exact"/>
        </dgm:presLayoutVars>
      </dgm:prSet>
      <dgm:spPr/>
      <dgm:t>
        <a:bodyPr/>
        <a:lstStyle/>
        <a:p>
          <a:endParaRPr lang="en-US"/>
        </a:p>
      </dgm:t>
    </dgm:pt>
    <dgm:pt modelId="{26D4C4FB-FEAD-ED48-A0AE-2A84F6D6F3C5}" type="pres">
      <dgm:prSet presAssocID="{70F62A0C-A340-5C43-80D3-C5E6794DB9D8}" presName="parentText" presStyleLbl="node1" presStyleIdx="0" presStyleCnt="2">
        <dgm:presLayoutVars>
          <dgm:chMax val="0"/>
          <dgm:bulletEnabled val="1"/>
        </dgm:presLayoutVars>
      </dgm:prSet>
      <dgm:spPr/>
      <dgm:t>
        <a:bodyPr/>
        <a:lstStyle/>
        <a:p>
          <a:endParaRPr lang="en-US"/>
        </a:p>
      </dgm:t>
    </dgm:pt>
    <dgm:pt modelId="{B4FD0212-1D78-CE47-83E2-150D9E986556}" type="pres">
      <dgm:prSet presAssocID="{70F62A0C-A340-5C43-80D3-C5E6794DB9D8}" presName="childText" presStyleLbl="revTx" presStyleIdx="0" presStyleCnt="2">
        <dgm:presLayoutVars>
          <dgm:bulletEnabled val="1"/>
        </dgm:presLayoutVars>
      </dgm:prSet>
      <dgm:spPr/>
      <dgm:t>
        <a:bodyPr/>
        <a:lstStyle/>
        <a:p>
          <a:endParaRPr lang="en-US"/>
        </a:p>
      </dgm:t>
    </dgm:pt>
    <dgm:pt modelId="{A7FA07F0-CADB-7B40-BA4A-D97041E1B80A}" type="pres">
      <dgm:prSet presAssocID="{64A01B46-ADFB-334F-BEA5-FAA0E77296A3}" presName="parentText" presStyleLbl="node1" presStyleIdx="1" presStyleCnt="2">
        <dgm:presLayoutVars>
          <dgm:chMax val="0"/>
          <dgm:bulletEnabled val="1"/>
        </dgm:presLayoutVars>
      </dgm:prSet>
      <dgm:spPr/>
      <dgm:t>
        <a:bodyPr/>
        <a:lstStyle/>
        <a:p>
          <a:endParaRPr lang="en-US"/>
        </a:p>
      </dgm:t>
    </dgm:pt>
    <dgm:pt modelId="{364D31BB-83A3-C745-980D-1D6C1545B46C}" type="pres">
      <dgm:prSet presAssocID="{64A01B46-ADFB-334F-BEA5-FAA0E77296A3}" presName="childText" presStyleLbl="revTx" presStyleIdx="1" presStyleCnt="2">
        <dgm:presLayoutVars>
          <dgm:bulletEnabled val="1"/>
        </dgm:presLayoutVars>
      </dgm:prSet>
      <dgm:spPr/>
      <dgm:t>
        <a:bodyPr/>
        <a:lstStyle/>
        <a:p>
          <a:endParaRPr lang="en-US"/>
        </a:p>
      </dgm:t>
    </dgm:pt>
  </dgm:ptLst>
  <dgm:cxnLst>
    <dgm:cxn modelId="{0D6B298E-B717-DD48-8730-732858141AC9}" type="presOf" srcId="{19A9D586-6EC6-D54B-ADBD-F6D39C0A3CB8}" destId="{B4FD0212-1D78-CE47-83E2-150D9E986556}" srcOrd="0" destOrd="1" presId="urn:microsoft.com/office/officeart/2005/8/layout/vList2"/>
    <dgm:cxn modelId="{3E5F3F0B-27B7-064B-8764-57F118DC0BCE}" srcId="{5A64BEDC-1FFA-2445-A2B4-71CB4B513E0F}" destId="{70F62A0C-A340-5C43-80D3-C5E6794DB9D8}" srcOrd="0" destOrd="0" parTransId="{B7DB1E6B-AAB2-5F4C-945A-752ADE459ACE}" sibTransId="{2E8EE099-98FC-A647-A84C-323D637DB960}"/>
    <dgm:cxn modelId="{BEF7AABD-E549-354D-B8AB-400758B20A0F}" srcId="{64A01B46-ADFB-334F-BEA5-FAA0E77296A3}" destId="{C9348E03-F0DE-334C-A511-B057467648D2}" srcOrd="1" destOrd="0" parTransId="{FC311450-F9D4-734A-B19F-2E67CC2F6459}" sibTransId="{D453CDF1-D479-E247-9DDE-EBEE978ED664}"/>
    <dgm:cxn modelId="{65D46421-B6EA-354B-81E2-8D264C304CAB}" srcId="{5A64BEDC-1FFA-2445-A2B4-71CB4B513E0F}" destId="{64A01B46-ADFB-334F-BEA5-FAA0E77296A3}" srcOrd="1" destOrd="0" parTransId="{5E2E3C9A-1D80-7E49-96F3-756EB29887C3}" sibTransId="{4C25808B-B632-5645-A35B-69469FC6DCE9}"/>
    <dgm:cxn modelId="{F84FAD3C-DF9C-9B47-8E13-392BA5136403}" srcId="{70F62A0C-A340-5C43-80D3-C5E6794DB9D8}" destId="{19A9D586-6EC6-D54B-ADBD-F6D39C0A3CB8}" srcOrd="1" destOrd="0" parTransId="{F0CAF8C1-FB79-1A40-94D9-7E826D067DCC}" sibTransId="{3446EC40-F06A-3F4E-BB3D-28BC3FA83DDE}"/>
    <dgm:cxn modelId="{B8B1ADC4-44B9-9E48-9D12-81CD71732C13}" type="presOf" srcId="{64A01B46-ADFB-334F-BEA5-FAA0E77296A3}" destId="{A7FA07F0-CADB-7B40-BA4A-D97041E1B80A}" srcOrd="0" destOrd="0" presId="urn:microsoft.com/office/officeart/2005/8/layout/vList2"/>
    <dgm:cxn modelId="{A6367FF1-3CBE-2C40-ACA8-92DF8D8DD6C2}" type="presOf" srcId="{C9348E03-F0DE-334C-A511-B057467648D2}" destId="{364D31BB-83A3-C745-980D-1D6C1545B46C}" srcOrd="0" destOrd="1" presId="urn:microsoft.com/office/officeart/2005/8/layout/vList2"/>
    <dgm:cxn modelId="{2D9BC46A-A922-1B48-992D-B38154DAAC10}" srcId="{70F62A0C-A340-5C43-80D3-C5E6794DB9D8}" destId="{8BDF6262-EF5E-9F42-91FD-53FA25A416EA}" srcOrd="2" destOrd="0" parTransId="{BC414CA7-CEAE-9448-8244-9F129A09435B}" sibTransId="{0586B2B2-B4EF-0742-B455-FD8657427BE1}"/>
    <dgm:cxn modelId="{5D8499E8-35A6-BC42-AAA4-2BC120BE9E2D}" type="presOf" srcId="{5A64BEDC-1FFA-2445-A2B4-71CB4B513E0F}" destId="{4118B874-B9DF-4340-B503-7A62112AD9AB}" srcOrd="0" destOrd="0" presId="urn:microsoft.com/office/officeart/2005/8/layout/vList2"/>
    <dgm:cxn modelId="{75615D66-37BB-DF4A-B770-69C7C3479CB7}" type="presOf" srcId="{A5483425-E586-134F-9A1E-D862D3F16E27}" destId="{364D31BB-83A3-C745-980D-1D6C1545B46C}" srcOrd="0" destOrd="0" presId="urn:microsoft.com/office/officeart/2005/8/layout/vList2"/>
    <dgm:cxn modelId="{B518D96B-CF99-3241-B868-0DBD1C54556D}" srcId="{70F62A0C-A340-5C43-80D3-C5E6794DB9D8}" destId="{CB611E91-19C4-E34C-86A3-7C4779BEFBDC}" srcOrd="0" destOrd="0" parTransId="{D9229EAD-4CAD-6B45-B772-2D7247B8ABB4}" sibTransId="{35BFE0A6-8A94-3E4E-A7AB-884FAEF3F832}"/>
    <dgm:cxn modelId="{F2641421-533A-3B4E-93F6-1AE43C89D812}" type="presOf" srcId="{CB611E91-19C4-E34C-86A3-7C4779BEFBDC}" destId="{B4FD0212-1D78-CE47-83E2-150D9E986556}" srcOrd="0" destOrd="0" presId="urn:microsoft.com/office/officeart/2005/8/layout/vList2"/>
    <dgm:cxn modelId="{98E5EC7F-7818-1F4C-B693-E3D64303119C}" srcId="{64A01B46-ADFB-334F-BEA5-FAA0E77296A3}" destId="{A5483425-E586-134F-9A1E-D862D3F16E27}" srcOrd="0" destOrd="0" parTransId="{989FCAAA-309A-F441-919A-6561D4259AC7}" sibTransId="{6726D3AC-BE0D-F143-9BF7-89B7DF712C32}"/>
    <dgm:cxn modelId="{E2364F3E-2A20-C84E-B06C-2101EED5CD08}" type="presOf" srcId="{8BDF6262-EF5E-9F42-91FD-53FA25A416EA}" destId="{B4FD0212-1D78-CE47-83E2-150D9E986556}" srcOrd="0" destOrd="2" presId="urn:microsoft.com/office/officeart/2005/8/layout/vList2"/>
    <dgm:cxn modelId="{342AA93A-2F42-0743-8870-8B524BD4A0AF}" type="presOf" srcId="{70F62A0C-A340-5C43-80D3-C5E6794DB9D8}" destId="{26D4C4FB-FEAD-ED48-A0AE-2A84F6D6F3C5}" srcOrd="0" destOrd="0" presId="urn:microsoft.com/office/officeart/2005/8/layout/vList2"/>
    <dgm:cxn modelId="{D34DBD31-7E29-6A45-B822-035D5E3E087B}" type="presParOf" srcId="{4118B874-B9DF-4340-B503-7A62112AD9AB}" destId="{26D4C4FB-FEAD-ED48-A0AE-2A84F6D6F3C5}" srcOrd="0" destOrd="0" presId="urn:microsoft.com/office/officeart/2005/8/layout/vList2"/>
    <dgm:cxn modelId="{12EAA771-DB8F-BE46-A242-48B76F1DC390}" type="presParOf" srcId="{4118B874-B9DF-4340-B503-7A62112AD9AB}" destId="{B4FD0212-1D78-CE47-83E2-150D9E986556}" srcOrd="1" destOrd="0" presId="urn:microsoft.com/office/officeart/2005/8/layout/vList2"/>
    <dgm:cxn modelId="{BF281ADD-0D00-0C41-8424-F1FD952CA7EF}" type="presParOf" srcId="{4118B874-B9DF-4340-B503-7A62112AD9AB}" destId="{A7FA07F0-CADB-7B40-BA4A-D97041E1B80A}" srcOrd="2" destOrd="0" presId="urn:microsoft.com/office/officeart/2005/8/layout/vList2"/>
    <dgm:cxn modelId="{884DC73B-9391-F244-ABF0-1C8852A247EE}" type="presParOf" srcId="{4118B874-B9DF-4340-B503-7A62112AD9AB}" destId="{364D31BB-83A3-C745-980D-1D6C1545B46C}"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BB66C26E-7658-3F4D-87B9-56DEA3DA1277}" type="doc">
      <dgm:prSet loTypeId="urn:microsoft.com/office/officeart/2005/8/layout/lProcess3" loCatId="process" qsTypeId="urn:microsoft.com/office/officeart/2005/8/quickstyle/simple4" qsCatId="simple" csTypeId="urn:microsoft.com/office/officeart/2005/8/colors/accent1_2" csCatId="accent1" phldr="1"/>
      <dgm:spPr/>
      <dgm:t>
        <a:bodyPr/>
        <a:lstStyle/>
        <a:p>
          <a:endParaRPr lang="en-US"/>
        </a:p>
      </dgm:t>
    </dgm:pt>
    <dgm:pt modelId="{45C10F6C-9BD7-944B-8325-8B0D9B8EC984}">
      <dgm:prSet/>
      <dgm:spPr/>
      <dgm:t>
        <a:bodyPr/>
        <a:lstStyle/>
        <a:p>
          <a:pPr rtl="0"/>
          <a:r>
            <a:rPr lang="en-US" b="1" dirty="0" smtClean="0">
              <a:solidFill>
                <a:schemeClr val="bg1"/>
              </a:solidFill>
            </a:rPr>
            <a:t>Performance</a:t>
          </a:r>
          <a:endParaRPr lang="en-US" dirty="0">
            <a:solidFill>
              <a:schemeClr val="bg1"/>
            </a:solidFill>
          </a:endParaRPr>
        </a:p>
      </dgm:t>
    </dgm:pt>
    <dgm:pt modelId="{BF9FA86F-A34A-0D4F-BE03-5F0EFD3E18A5}" type="parTrans" cxnId="{A7639771-A054-A640-A2E0-393A86F514AE}">
      <dgm:prSet/>
      <dgm:spPr/>
      <dgm:t>
        <a:bodyPr/>
        <a:lstStyle/>
        <a:p>
          <a:endParaRPr lang="en-US"/>
        </a:p>
      </dgm:t>
    </dgm:pt>
    <dgm:pt modelId="{BD02FB20-CCBB-1843-B7AA-66A7500902F0}" type="sibTrans" cxnId="{A7639771-A054-A640-A2E0-393A86F514AE}">
      <dgm:prSet/>
      <dgm:spPr/>
      <dgm:t>
        <a:bodyPr/>
        <a:lstStyle/>
        <a:p>
          <a:endParaRPr lang="en-US"/>
        </a:p>
      </dgm:t>
    </dgm:pt>
    <dgm:pt modelId="{34014611-702B-E14A-AB3C-E6EE5CD85021}">
      <dgm:prSet custT="1"/>
      <dgm:spPr>
        <a:solidFill>
          <a:schemeClr val="accent6"/>
        </a:solidFill>
      </dgm:spPr>
      <dgm:t>
        <a:bodyPr/>
        <a:lstStyle/>
        <a:p>
          <a:pPr rtl="0"/>
          <a:r>
            <a:rPr lang="en-US" sz="1800" dirty="0" smtClean="0">
              <a:solidFill>
                <a:schemeClr val="bg1"/>
              </a:solidFill>
            </a:rPr>
            <a:t>more than one process can be running simultaneously, each on a different processor</a:t>
          </a:r>
          <a:endParaRPr lang="en-US" sz="1800" dirty="0">
            <a:solidFill>
              <a:schemeClr val="bg1"/>
            </a:solidFill>
          </a:endParaRPr>
        </a:p>
      </dgm:t>
    </dgm:pt>
    <dgm:pt modelId="{81FD828F-CBAF-1A45-8F22-952BE85B029D}" type="parTrans" cxnId="{FA642E8C-E56B-6748-875A-AC2D82D3BF2F}">
      <dgm:prSet/>
      <dgm:spPr/>
      <dgm:t>
        <a:bodyPr/>
        <a:lstStyle/>
        <a:p>
          <a:endParaRPr lang="en-US"/>
        </a:p>
      </dgm:t>
    </dgm:pt>
    <dgm:pt modelId="{D9A4A5BB-6255-0048-9912-929FB0D76AF4}" type="sibTrans" cxnId="{FA642E8C-E56B-6748-875A-AC2D82D3BF2F}">
      <dgm:prSet/>
      <dgm:spPr/>
      <dgm:t>
        <a:bodyPr/>
        <a:lstStyle/>
        <a:p>
          <a:endParaRPr lang="en-US"/>
        </a:p>
      </dgm:t>
    </dgm:pt>
    <dgm:pt modelId="{DA435AE3-263E-064E-A7A6-A283FC2FF7B8}">
      <dgm:prSet/>
      <dgm:spPr/>
      <dgm:t>
        <a:bodyPr/>
        <a:lstStyle/>
        <a:p>
          <a:pPr rtl="0"/>
          <a:r>
            <a:rPr lang="en-US" b="1" dirty="0" smtClean="0">
              <a:solidFill>
                <a:schemeClr val="bg1"/>
              </a:solidFill>
            </a:rPr>
            <a:t>Availability</a:t>
          </a:r>
          <a:endParaRPr lang="en-US" dirty="0">
            <a:solidFill>
              <a:schemeClr val="bg1"/>
            </a:solidFill>
          </a:endParaRPr>
        </a:p>
      </dgm:t>
    </dgm:pt>
    <dgm:pt modelId="{4CDC0589-0E9D-0D4C-A048-F037C4B96473}" type="parTrans" cxnId="{A530EFD6-B6E4-E14A-99E1-DCE46A12C659}">
      <dgm:prSet/>
      <dgm:spPr/>
      <dgm:t>
        <a:bodyPr/>
        <a:lstStyle/>
        <a:p>
          <a:endParaRPr lang="en-US"/>
        </a:p>
      </dgm:t>
    </dgm:pt>
    <dgm:pt modelId="{5E31FA71-5796-6D4F-87AA-8E1C07915CD0}" type="sibTrans" cxnId="{A530EFD6-B6E4-E14A-99E1-DCE46A12C659}">
      <dgm:prSet/>
      <dgm:spPr/>
      <dgm:t>
        <a:bodyPr/>
        <a:lstStyle/>
        <a:p>
          <a:endParaRPr lang="en-US"/>
        </a:p>
      </dgm:t>
    </dgm:pt>
    <dgm:pt modelId="{B6A6355D-3B1A-6A47-A3F9-BDF6C7EE5077}">
      <dgm:prSet custT="1"/>
      <dgm:spPr>
        <a:solidFill>
          <a:schemeClr val="accent6"/>
        </a:solidFill>
      </dgm:spPr>
      <dgm:t>
        <a:bodyPr/>
        <a:lstStyle/>
        <a:p>
          <a:pPr rtl="0"/>
          <a:r>
            <a:rPr lang="en-US" sz="1800" dirty="0" smtClean="0">
              <a:solidFill>
                <a:schemeClr val="bg1"/>
              </a:solidFill>
            </a:rPr>
            <a:t>failure of a single process does not halt the system</a:t>
          </a:r>
          <a:endParaRPr lang="en-US" sz="1800" dirty="0">
            <a:solidFill>
              <a:schemeClr val="bg1"/>
            </a:solidFill>
          </a:endParaRPr>
        </a:p>
      </dgm:t>
    </dgm:pt>
    <dgm:pt modelId="{0698DECD-8033-094D-9155-260780D79C11}" type="parTrans" cxnId="{CBBB3CDA-3FCB-FE42-B649-4E9C4C023291}">
      <dgm:prSet/>
      <dgm:spPr/>
      <dgm:t>
        <a:bodyPr/>
        <a:lstStyle/>
        <a:p>
          <a:endParaRPr lang="en-US"/>
        </a:p>
      </dgm:t>
    </dgm:pt>
    <dgm:pt modelId="{75195BCC-5468-5045-B2C5-8087D3C72771}" type="sibTrans" cxnId="{CBBB3CDA-3FCB-FE42-B649-4E9C4C023291}">
      <dgm:prSet/>
      <dgm:spPr/>
      <dgm:t>
        <a:bodyPr/>
        <a:lstStyle/>
        <a:p>
          <a:endParaRPr lang="en-US"/>
        </a:p>
      </dgm:t>
    </dgm:pt>
    <dgm:pt modelId="{2C7E77CE-3A8F-6846-B646-004FD0DA38C8}">
      <dgm:prSet/>
      <dgm:spPr/>
      <dgm:t>
        <a:bodyPr/>
        <a:lstStyle/>
        <a:p>
          <a:pPr rtl="0"/>
          <a:r>
            <a:rPr lang="en-US" b="1" dirty="0" smtClean="0">
              <a:solidFill>
                <a:schemeClr val="bg1"/>
              </a:solidFill>
            </a:rPr>
            <a:t>Incremental Growth</a:t>
          </a:r>
          <a:endParaRPr lang="en-US" dirty="0">
            <a:solidFill>
              <a:schemeClr val="bg1"/>
            </a:solidFill>
          </a:endParaRPr>
        </a:p>
      </dgm:t>
    </dgm:pt>
    <dgm:pt modelId="{A89C4313-91B0-BC45-B44C-342547E9FFC6}" type="parTrans" cxnId="{D17B2F4A-7055-3342-86D7-54D5482D72FF}">
      <dgm:prSet/>
      <dgm:spPr/>
      <dgm:t>
        <a:bodyPr/>
        <a:lstStyle/>
        <a:p>
          <a:endParaRPr lang="en-US"/>
        </a:p>
      </dgm:t>
    </dgm:pt>
    <dgm:pt modelId="{48B820C0-39BB-9144-8E2C-26EC5750BB54}" type="sibTrans" cxnId="{D17B2F4A-7055-3342-86D7-54D5482D72FF}">
      <dgm:prSet/>
      <dgm:spPr/>
      <dgm:t>
        <a:bodyPr/>
        <a:lstStyle/>
        <a:p>
          <a:endParaRPr lang="en-US"/>
        </a:p>
      </dgm:t>
    </dgm:pt>
    <dgm:pt modelId="{52762223-7F14-8542-BC7C-F76ED6127440}">
      <dgm:prSet custT="1"/>
      <dgm:spPr>
        <a:solidFill>
          <a:schemeClr val="accent6"/>
        </a:solidFill>
      </dgm:spPr>
      <dgm:t>
        <a:bodyPr/>
        <a:lstStyle/>
        <a:p>
          <a:pPr rtl="0"/>
          <a:r>
            <a:rPr lang="en-US" sz="1800" dirty="0" smtClean="0">
              <a:solidFill>
                <a:schemeClr val="bg1"/>
              </a:solidFill>
            </a:rPr>
            <a:t>performance of a system can be enhanced by adding an additional processor</a:t>
          </a:r>
          <a:endParaRPr lang="en-US" sz="1800" dirty="0">
            <a:solidFill>
              <a:schemeClr val="bg1"/>
            </a:solidFill>
          </a:endParaRPr>
        </a:p>
      </dgm:t>
    </dgm:pt>
    <dgm:pt modelId="{7C412A29-1D23-364D-9729-5874FDB3C77A}" type="parTrans" cxnId="{D4685A31-CCA2-3244-A2D2-CD48CB9D145C}">
      <dgm:prSet/>
      <dgm:spPr/>
      <dgm:t>
        <a:bodyPr/>
        <a:lstStyle/>
        <a:p>
          <a:endParaRPr lang="en-US"/>
        </a:p>
      </dgm:t>
    </dgm:pt>
    <dgm:pt modelId="{49C14F09-DF81-ED4F-901D-5EFA3E0B11D1}" type="sibTrans" cxnId="{D4685A31-CCA2-3244-A2D2-CD48CB9D145C}">
      <dgm:prSet/>
      <dgm:spPr/>
      <dgm:t>
        <a:bodyPr/>
        <a:lstStyle/>
        <a:p>
          <a:endParaRPr lang="en-US"/>
        </a:p>
      </dgm:t>
    </dgm:pt>
    <dgm:pt modelId="{F4ACE233-0219-EE4C-9D0C-17E375974B83}">
      <dgm:prSet/>
      <dgm:spPr/>
      <dgm:t>
        <a:bodyPr/>
        <a:lstStyle/>
        <a:p>
          <a:pPr rtl="0"/>
          <a:r>
            <a:rPr lang="en-US" b="1" dirty="0" smtClean="0">
              <a:solidFill>
                <a:schemeClr val="bg1"/>
              </a:solidFill>
            </a:rPr>
            <a:t>Scaling</a:t>
          </a:r>
          <a:endParaRPr lang="en-US" dirty="0">
            <a:solidFill>
              <a:schemeClr val="bg1"/>
            </a:solidFill>
          </a:endParaRPr>
        </a:p>
      </dgm:t>
    </dgm:pt>
    <dgm:pt modelId="{C9BF8693-76B9-3744-AED4-0E8127B07A8B}" type="parTrans" cxnId="{254A8FBB-1662-7D4B-AE0F-9A0692A5A7A8}">
      <dgm:prSet/>
      <dgm:spPr/>
      <dgm:t>
        <a:bodyPr/>
        <a:lstStyle/>
        <a:p>
          <a:endParaRPr lang="en-US"/>
        </a:p>
      </dgm:t>
    </dgm:pt>
    <dgm:pt modelId="{E22AB2F9-D743-064D-8B73-E74368FE4B15}" type="sibTrans" cxnId="{254A8FBB-1662-7D4B-AE0F-9A0692A5A7A8}">
      <dgm:prSet/>
      <dgm:spPr/>
      <dgm:t>
        <a:bodyPr/>
        <a:lstStyle/>
        <a:p>
          <a:endParaRPr lang="en-US"/>
        </a:p>
      </dgm:t>
    </dgm:pt>
    <dgm:pt modelId="{F4A8BD76-A775-7A4D-9877-C2AC9826E818}">
      <dgm:prSet custT="1"/>
      <dgm:spPr>
        <a:solidFill>
          <a:schemeClr val="accent6"/>
        </a:solidFill>
      </dgm:spPr>
      <dgm:t>
        <a:bodyPr/>
        <a:lstStyle/>
        <a:p>
          <a:pPr rtl="0"/>
          <a:r>
            <a:rPr lang="en-US" sz="1800" dirty="0" smtClean="0">
              <a:solidFill>
                <a:schemeClr val="bg1"/>
              </a:solidFill>
            </a:rPr>
            <a:t>vendors can offer a range of products based on the number of processors configured in the system </a:t>
          </a:r>
          <a:endParaRPr lang="en-US" sz="1800" dirty="0">
            <a:solidFill>
              <a:schemeClr val="bg1"/>
            </a:solidFill>
          </a:endParaRPr>
        </a:p>
      </dgm:t>
    </dgm:pt>
    <dgm:pt modelId="{B3FEB357-0FE4-E54F-8347-5E3A5942DA66}" type="parTrans" cxnId="{2DEAC185-3E10-AB4C-9BB7-A4C091C506D4}">
      <dgm:prSet/>
      <dgm:spPr/>
      <dgm:t>
        <a:bodyPr/>
        <a:lstStyle/>
        <a:p>
          <a:endParaRPr lang="en-US"/>
        </a:p>
      </dgm:t>
    </dgm:pt>
    <dgm:pt modelId="{9FDA4D0E-A803-BF43-B763-B707184DF86D}" type="sibTrans" cxnId="{2DEAC185-3E10-AB4C-9BB7-A4C091C506D4}">
      <dgm:prSet/>
      <dgm:spPr/>
      <dgm:t>
        <a:bodyPr/>
        <a:lstStyle/>
        <a:p>
          <a:endParaRPr lang="en-US"/>
        </a:p>
      </dgm:t>
    </dgm:pt>
    <dgm:pt modelId="{1A79A4AA-F0D4-6B43-9AEF-AF99F39485AB}" type="pres">
      <dgm:prSet presAssocID="{BB66C26E-7658-3F4D-87B9-56DEA3DA1277}" presName="Name0" presStyleCnt="0">
        <dgm:presLayoutVars>
          <dgm:chPref val="3"/>
          <dgm:dir/>
          <dgm:animLvl val="lvl"/>
          <dgm:resizeHandles/>
        </dgm:presLayoutVars>
      </dgm:prSet>
      <dgm:spPr/>
      <dgm:t>
        <a:bodyPr/>
        <a:lstStyle/>
        <a:p>
          <a:endParaRPr lang="en-US"/>
        </a:p>
      </dgm:t>
    </dgm:pt>
    <dgm:pt modelId="{7D214221-B666-D24B-A131-F39DB444DFB7}" type="pres">
      <dgm:prSet presAssocID="{45C10F6C-9BD7-944B-8325-8B0D9B8EC984}" presName="horFlow" presStyleCnt="0"/>
      <dgm:spPr/>
    </dgm:pt>
    <dgm:pt modelId="{52A1816B-4E7E-2E48-8BDA-C4A334EFB13D}" type="pres">
      <dgm:prSet presAssocID="{45C10F6C-9BD7-944B-8325-8B0D9B8EC984}" presName="bigChev" presStyleLbl="node1" presStyleIdx="0" presStyleCnt="4"/>
      <dgm:spPr/>
      <dgm:t>
        <a:bodyPr/>
        <a:lstStyle/>
        <a:p>
          <a:endParaRPr lang="en-US"/>
        </a:p>
      </dgm:t>
    </dgm:pt>
    <dgm:pt modelId="{2578F17B-2004-294C-BB31-A5282AB1A3FC}" type="pres">
      <dgm:prSet presAssocID="{81FD828F-CBAF-1A45-8F22-952BE85B029D}" presName="parTrans" presStyleCnt="0"/>
      <dgm:spPr/>
    </dgm:pt>
    <dgm:pt modelId="{D1409364-D0A8-404B-A03C-74C180546E0E}" type="pres">
      <dgm:prSet presAssocID="{34014611-702B-E14A-AB3C-E6EE5CD85021}" presName="node" presStyleLbl="alignAccFollowNode1" presStyleIdx="0" presStyleCnt="4" custScaleX="216700">
        <dgm:presLayoutVars>
          <dgm:bulletEnabled val="1"/>
        </dgm:presLayoutVars>
      </dgm:prSet>
      <dgm:spPr/>
      <dgm:t>
        <a:bodyPr/>
        <a:lstStyle/>
        <a:p>
          <a:endParaRPr lang="en-US"/>
        </a:p>
      </dgm:t>
    </dgm:pt>
    <dgm:pt modelId="{0E65C198-D371-4E4D-B8BD-BD84F948610B}" type="pres">
      <dgm:prSet presAssocID="{45C10F6C-9BD7-944B-8325-8B0D9B8EC984}" presName="vSp" presStyleCnt="0"/>
      <dgm:spPr/>
    </dgm:pt>
    <dgm:pt modelId="{9B841B51-CE8E-B546-90A6-3F909014FA0B}" type="pres">
      <dgm:prSet presAssocID="{DA435AE3-263E-064E-A7A6-A283FC2FF7B8}" presName="horFlow" presStyleCnt="0"/>
      <dgm:spPr/>
    </dgm:pt>
    <dgm:pt modelId="{6EE4EF73-36EE-7D42-A45F-E6E41F881006}" type="pres">
      <dgm:prSet presAssocID="{DA435AE3-263E-064E-A7A6-A283FC2FF7B8}" presName="bigChev" presStyleLbl="node1" presStyleIdx="1" presStyleCnt="4"/>
      <dgm:spPr/>
      <dgm:t>
        <a:bodyPr/>
        <a:lstStyle/>
        <a:p>
          <a:endParaRPr lang="en-US"/>
        </a:p>
      </dgm:t>
    </dgm:pt>
    <dgm:pt modelId="{010C79D6-266C-E349-9765-9E43834FFDAD}" type="pres">
      <dgm:prSet presAssocID="{0698DECD-8033-094D-9155-260780D79C11}" presName="parTrans" presStyleCnt="0"/>
      <dgm:spPr/>
    </dgm:pt>
    <dgm:pt modelId="{65CA66AD-A686-A64E-B74D-33DC4C582B00}" type="pres">
      <dgm:prSet presAssocID="{B6A6355D-3B1A-6A47-A3F9-BDF6C7EE5077}" presName="node" presStyleLbl="alignAccFollowNode1" presStyleIdx="1" presStyleCnt="4" custScaleX="209223">
        <dgm:presLayoutVars>
          <dgm:bulletEnabled val="1"/>
        </dgm:presLayoutVars>
      </dgm:prSet>
      <dgm:spPr/>
      <dgm:t>
        <a:bodyPr/>
        <a:lstStyle/>
        <a:p>
          <a:endParaRPr lang="en-US"/>
        </a:p>
      </dgm:t>
    </dgm:pt>
    <dgm:pt modelId="{F4D11299-27B4-8C45-9186-D8FCA4BE396E}" type="pres">
      <dgm:prSet presAssocID="{DA435AE3-263E-064E-A7A6-A283FC2FF7B8}" presName="vSp" presStyleCnt="0"/>
      <dgm:spPr/>
    </dgm:pt>
    <dgm:pt modelId="{2C51EE73-276B-2343-A658-FAC8C7C4A323}" type="pres">
      <dgm:prSet presAssocID="{2C7E77CE-3A8F-6846-B646-004FD0DA38C8}" presName="horFlow" presStyleCnt="0"/>
      <dgm:spPr/>
    </dgm:pt>
    <dgm:pt modelId="{8F9EA938-DC97-864B-99D0-4FC17442E668}" type="pres">
      <dgm:prSet presAssocID="{2C7E77CE-3A8F-6846-B646-004FD0DA38C8}" presName="bigChev" presStyleLbl="node1" presStyleIdx="2" presStyleCnt="4"/>
      <dgm:spPr/>
      <dgm:t>
        <a:bodyPr/>
        <a:lstStyle/>
        <a:p>
          <a:endParaRPr lang="en-US"/>
        </a:p>
      </dgm:t>
    </dgm:pt>
    <dgm:pt modelId="{0D685C49-3FDD-C641-A13F-44442BFD78E5}" type="pres">
      <dgm:prSet presAssocID="{7C412A29-1D23-364D-9729-5874FDB3C77A}" presName="parTrans" presStyleCnt="0"/>
      <dgm:spPr/>
    </dgm:pt>
    <dgm:pt modelId="{8F69CEFB-EA93-B34B-B0E2-B6DC3736F014}" type="pres">
      <dgm:prSet presAssocID="{52762223-7F14-8542-BC7C-F76ED6127440}" presName="node" presStyleLbl="alignAccFollowNode1" presStyleIdx="2" presStyleCnt="4" custScaleX="198809">
        <dgm:presLayoutVars>
          <dgm:bulletEnabled val="1"/>
        </dgm:presLayoutVars>
      </dgm:prSet>
      <dgm:spPr/>
      <dgm:t>
        <a:bodyPr/>
        <a:lstStyle/>
        <a:p>
          <a:endParaRPr lang="en-US"/>
        </a:p>
      </dgm:t>
    </dgm:pt>
    <dgm:pt modelId="{22D7BABD-D664-CA4B-AA4D-DD282BB963B6}" type="pres">
      <dgm:prSet presAssocID="{2C7E77CE-3A8F-6846-B646-004FD0DA38C8}" presName="vSp" presStyleCnt="0"/>
      <dgm:spPr/>
    </dgm:pt>
    <dgm:pt modelId="{19E62D5F-4BF7-9341-B14E-1DC173A89B97}" type="pres">
      <dgm:prSet presAssocID="{F4ACE233-0219-EE4C-9D0C-17E375974B83}" presName="horFlow" presStyleCnt="0"/>
      <dgm:spPr/>
    </dgm:pt>
    <dgm:pt modelId="{875511A4-5AA0-AD4B-9347-384E886407FB}" type="pres">
      <dgm:prSet presAssocID="{F4ACE233-0219-EE4C-9D0C-17E375974B83}" presName="bigChev" presStyleLbl="node1" presStyleIdx="3" presStyleCnt="4"/>
      <dgm:spPr/>
      <dgm:t>
        <a:bodyPr/>
        <a:lstStyle/>
        <a:p>
          <a:endParaRPr lang="en-US"/>
        </a:p>
      </dgm:t>
    </dgm:pt>
    <dgm:pt modelId="{4E4803F3-D488-D746-88EB-241E9B39BDC2}" type="pres">
      <dgm:prSet presAssocID="{B3FEB357-0FE4-E54F-8347-5E3A5942DA66}" presName="parTrans" presStyleCnt="0"/>
      <dgm:spPr/>
    </dgm:pt>
    <dgm:pt modelId="{C6ADD55F-E00F-2644-A5F1-6B69A1D16E1D}" type="pres">
      <dgm:prSet presAssocID="{F4A8BD76-A775-7A4D-9877-C2AC9826E818}" presName="node" presStyleLbl="alignAccFollowNode1" presStyleIdx="3" presStyleCnt="4" custScaleX="221242">
        <dgm:presLayoutVars>
          <dgm:bulletEnabled val="1"/>
        </dgm:presLayoutVars>
      </dgm:prSet>
      <dgm:spPr/>
      <dgm:t>
        <a:bodyPr/>
        <a:lstStyle/>
        <a:p>
          <a:endParaRPr lang="en-US"/>
        </a:p>
      </dgm:t>
    </dgm:pt>
  </dgm:ptLst>
  <dgm:cxnLst>
    <dgm:cxn modelId="{D17B2F4A-7055-3342-86D7-54D5482D72FF}" srcId="{BB66C26E-7658-3F4D-87B9-56DEA3DA1277}" destId="{2C7E77CE-3A8F-6846-B646-004FD0DA38C8}" srcOrd="2" destOrd="0" parTransId="{A89C4313-91B0-BC45-B44C-342547E9FFC6}" sibTransId="{48B820C0-39BB-9144-8E2C-26EC5750BB54}"/>
    <dgm:cxn modelId="{5AF35FF6-B00D-164C-B65A-83402E05D6CE}" type="presOf" srcId="{F4ACE233-0219-EE4C-9D0C-17E375974B83}" destId="{875511A4-5AA0-AD4B-9347-384E886407FB}" srcOrd="0" destOrd="0" presId="urn:microsoft.com/office/officeart/2005/8/layout/lProcess3"/>
    <dgm:cxn modelId="{D4685A31-CCA2-3244-A2D2-CD48CB9D145C}" srcId="{2C7E77CE-3A8F-6846-B646-004FD0DA38C8}" destId="{52762223-7F14-8542-BC7C-F76ED6127440}" srcOrd="0" destOrd="0" parTransId="{7C412A29-1D23-364D-9729-5874FDB3C77A}" sibTransId="{49C14F09-DF81-ED4F-901D-5EFA3E0B11D1}"/>
    <dgm:cxn modelId="{F23D8E87-BA59-A947-AFE2-817B252F5B9D}" type="presOf" srcId="{B6A6355D-3B1A-6A47-A3F9-BDF6C7EE5077}" destId="{65CA66AD-A686-A64E-B74D-33DC4C582B00}" srcOrd="0" destOrd="0" presId="urn:microsoft.com/office/officeart/2005/8/layout/lProcess3"/>
    <dgm:cxn modelId="{2605F38A-C1AE-8F4F-9BED-A15F1FF08CA8}" type="presOf" srcId="{F4A8BD76-A775-7A4D-9877-C2AC9826E818}" destId="{C6ADD55F-E00F-2644-A5F1-6B69A1D16E1D}" srcOrd="0" destOrd="0" presId="urn:microsoft.com/office/officeart/2005/8/layout/lProcess3"/>
    <dgm:cxn modelId="{4110F8C3-B61C-884C-A601-C305624B1A90}" type="presOf" srcId="{34014611-702B-E14A-AB3C-E6EE5CD85021}" destId="{D1409364-D0A8-404B-A03C-74C180546E0E}" srcOrd="0" destOrd="0" presId="urn:microsoft.com/office/officeart/2005/8/layout/lProcess3"/>
    <dgm:cxn modelId="{2DEAC185-3E10-AB4C-9BB7-A4C091C506D4}" srcId="{F4ACE233-0219-EE4C-9D0C-17E375974B83}" destId="{F4A8BD76-A775-7A4D-9877-C2AC9826E818}" srcOrd="0" destOrd="0" parTransId="{B3FEB357-0FE4-E54F-8347-5E3A5942DA66}" sibTransId="{9FDA4D0E-A803-BF43-B763-B707184DF86D}"/>
    <dgm:cxn modelId="{E0321AF7-F222-C245-8160-CF718430E93E}" type="presOf" srcId="{DA435AE3-263E-064E-A7A6-A283FC2FF7B8}" destId="{6EE4EF73-36EE-7D42-A45F-E6E41F881006}" srcOrd="0" destOrd="0" presId="urn:microsoft.com/office/officeart/2005/8/layout/lProcess3"/>
    <dgm:cxn modelId="{A530EFD6-B6E4-E14A-99E1-DCE46A12C659}" srcId="{BB66C26E-7658-3F4D-87B9-56DEA3DA1277}" destId="{DA435AE3-263E-064E-A7A6-A283FC2FF7B8}" srcOrd="1" destOrd="0" parTransId="{4CDC0589-0E9D-0D4C-A048-F037C4B96473}" sibTransId="{5E31FA71-5796-6D4F-87AA-8E1C07915CD0}"/>
    <dgm:cxn modelId="{254A8FBB-1662-7D4B-AE0F-9A0692A5A7A8}" srcId="{BB66C26E-7658-3F4D-87B9-56DEA3DA1277}" destId="{F4ACE233-0219-EE4C-9D0C-17E375974B83}" srcOrd="3" destOrd="0" parTransId="{C9BF8693-76B9-3744-AED4-0E8127B07A8B}" sibTransId="{E22AB2F9-D743-064D-8B73-E74368FE4B15}"/>
    <dgm:cxn modelId="{6E2BAD35-304F-7347-AF6C-85A1940BB650}" type="presOf" srcId="{45C10F6C-9BD7-944B-8325-8B0D9B8EC984}" destId="{52A1816B-4E7E-2E48-8BDA-C4A334EFB13D}" srcOrd="0" destOrd="0" presId="urn:microsoft.com/office/officeart/2005/8/layout/lProcess3"/>
    <dgm:cxn modelId="{A7639771-A054-A640-A2E0-393A86F514AE}" srcId="{BB66C26E-7658-3F4D-87B9-56DEA3DA1277}" destId="{45C10F6C-9BD7-944B-8325-8B0D9B8EC984}" srcOrd="0" destOrd="0" parTransId="{BF9FA86F-A34A-0D4F-BE03-5F0EFD3E18A5}" sibTransId="{BD02FB20-CCBB-1843-B7AA-66A7500902F0}"/>
    <dgm:cxn modelId="{EC8D4B86-9FCF-5240-9187-D218DC7FC136}" type="presOf" srcId="{52762223-7F14-8542-BC7C-F76ED6127440}" destId="{8F69CEFB-EA93-B34B-B0E2-B6DC3736F014}" srcOrd="0" destOrd="0" presId="urn:microsoft.com/office/officeart/2005/8/layout/lProcess3"/>
    <dgm:cxn modelId="{296B4219-5373-DF4B-A73A-C0D547B2CFD4}" type="presOf" srcId="{2C7E77CE-3A8F-6846-B646-004FD0DA38C8}" destId="{8F9EA938-DC97-864B-99D0-4FC17442E668}" srcOrd="0" destOrd="0" presId="urn:microsoft.com/office/officeart/2005/8/layout/lProcess3"/>
    <dgm:cxn modelId="{CBBB3CDA-3FCB-FE42-B649-4E9C4C023291}" srcId="{DA435AE3-263E-064E-A7A6-A283FC2FF7B8}" destId="{B6A6355D-3B1A-6A47-A3F9-BDF6C7EE5077}" srcOrd="0" destOrd="0" parTransId="{0698DECD-8033-094D-9155-260780D79C11}" sibTransId="{75195BCC-5468-5045-B2C5-8087D3C72771}"/>
    <dgm:cxn modelId="{FA642E8C-E56B-6748-875A-AC2D82D3BF2F}" srcId="{45C10F6C-9BD7-944B-8325-8B0D9B8EC984}" destId="{34014611-702B-E14A-AB3C-E6EE5CD85021}" srcOrd="0" destOrd="0" parTransId="{81FD828F-CBAF-1A45-8F22-952BE85B029D}" sibTransId="{D9A4A5BB-6255-0048-9912-929FB0D76AF4}"/>
    <dgm:cxn modelId="{087D984F-D540-B446-8CD8-2A176982A4B3}" type="presOf" srcId="{BB66C26E-7658-3F4D-87B9-56DEA3DA1277}" destId="{1A79A4AA-F0D4-6B43-9AEF-AF99F39485AB}" srcOrd="0" destOrd="0" presId="urn:microsoft.com/office/officeart/2005/8/layout/lProcess3"/>
    <dgm:cxn modelId="{43A0B034-F94F-7D46-8F37-65BF4558B23F}" type="presParOf" srcId="{1A79A4AA-F0D4-6B43-9AEF-AF99F39485AB}" destId="{7D214221-B666-D24B-A131-F39DB444DFB7}" srcOrd="0" destOrd="0" presId="urn:microsoft.com/office/officeart/2005/8/layout/lProcess3"/>
    <dgm:cxn modelId="{351E85E8-3DAC-9A40-89B8-4793FC5AD2C7}" type="presParOf" srcId="{7D214221-B666-D24B-A131-F39DB444DFB7}" destId="{52A1816B-4E7E-2E48-8BDA-C4A334EFB13D}" srcOrd="0" destOrd="0" presId="urn:microsoft.com/office/officeart/2005/8/layout/lProcess3"/>
    <dgm:cxn modelId="{9BE2570F-3843-9E44-A0BC-FF9DF5267A5E}" type="presParOf" srcId="{7D214221-B666-D24B-A131-F39DB444DFB7}" destId="{2578F17B-2004-294C-BB31-A5282AB1A3FC}" srcOrd="1" destOrd="0" presId="urn:microsoft.com/office/officeart/2005/8/layout/lProcess3"/>
    <dgm:cxn modelId="{30745FF9-B597-6B41-97F5-D3959CD51BAA}" type="presParOf" srcId="{7D214221-B666-D24B-A131-F39DB444DFB7}" destId="{D1409364-D0A8-404B-A03C-74C180546E0E}" srcOrd="2" destOrd="0" presId="urn:microsoft.com/office/officeart/2005/8/layout/lProcess3"/>
    <dgm:cxn modelId="{BD84F754-D61E-B44E-BCF7-0E46E4A3D239}" type="presParOf" srcId="{1A79A4AA-F0D4-6B43-9AEF-AF99F39485AB}" destId="{0E65C198-D371-4E4D-B8BD-BD84F948610B}" srcOrd="1" destOrd="0" presId="urn:microsoft.com/office/officeart/2005/8/layout/lProcess3"/>
    <dgm:cxn modelId="{ED20933B-095E-C242-9E7D-9F9076355709}" type="presParOf" srcId="{1A79A4AA-F0D4-6B43-9AEF-AF99F39485AB}" destId="{9B841B51-CE8E-B546-90A6-3F909014FA0B}" srcOrd="2" destOrd="0" presId="urn:microsoft.com/office/officeart/2005/8/layout/lProcess3"/>
    <dgm:cxn modelId="{C19B1C80-584A-3A44-983F-38E0A79F916C}" type="presParOf" srcId="{9B841B51-CE8E-B546-90A6-3F909014FA0B}" destId="{6EE4EF73-36EE-7D42-A45F-E6E41F881006}" srcOrd="0" destOrd="0" presId="urn:microsoft.com/office/officeart/2005/8/layout/lProcess3"/>
    <dgm:cxn modelId="{19A75237-1D3D-B840-8B43-61B0AC3D9D2A}" type="presParOf" srcId="{9B841B51-CE8E-B546-90A6-3F909014FA0B}" destId="{010C79D6-266C-E349-9765-9E43834FFDAD}" srcOrd="1" destOrd="0" presId="urn:microsoft.com/office/officeart/2005/8/layout/lProcess3"/>
    <dgm:cxn modelId="{B01DD4AC-AC05-394B-AD16-7401F1A36EAF}" type="presParOf" srcId="{9B841B51-CE8E-B546-90A6-3F909014FA0B}" destId="{65CA66AD-A686-A64E-B74D-33DC4C582B00}" srcOrd="2" destOrd="0" presId="urn:microsoft.com/office/officeart/2005/8/layout/lProcess3"/>
    <dgm:cxn modelId="{336AF96D-DB41-3749-853C-1BF6FE050357}" type="presParOf" srcId="{1A79A4AA-F0D4-6B43-9AEF-AF99F39485AB}" destId="{F4D11299-27B4-8C45-9186-D8FCA4BE396E}" srcOrd="3" destOrd="0" presId="urn:microsoft.com/office/officeart/2005/8/layout/lProcess3"/>
    <dgm:cxn modelId="{B1F74D3F-2A3C-7D49-8FE6-D9ECF0CC5D8C}" type="presParOf" srcId="{1A79A4AA-F0D4-6B43-9AEF-AF99F39485AB}" destId="{2C51EE73-276B-2343-A658-FAC8C7C4A323}" srcOrd="4" destOrd="0" presId="urn:microsoft.com/office/officeart/2005/8/layout/lProcess3"/>
    <dgm:cxn modelId="{14E19C29-2C46-6344-8D3F-6EF444F52D4B}" type="presParOf" srcId="{2C51EE73-276B-2343-A658-FAC8C7C4A323}" destId="{8F9EA938-DC97-864B-99D0-4FC17442E668}" srcOrd="0" destOrd="0" presId="urn:microsoft.com/office/officeart/2005/8/layout/lProcess3"/>
    <dgm:cxn modelId="{883C896A-932B-8146-8D16-497F6442F1BF}" type="presParOf" srcId="{2C51EE73-276B-2343-A658-FAC8C7C4A323}" destId="{0D685C49-3FDD-C641-A13F-44442BFD78E5}" srcOrd="1" destOrd="0" presId="urn:microsoft.com/office/officeart/2005/8/layout/lProcess3"/>
    <dgm:cxn modelId="{25F71000-0BE7-3542-9DE0-77CBBE49CFDE}" type="presParOf" srcId="{2C51EE73-276B-2343-A658-FAC8C7C4A323}" destId="{8F69CEFB-EA93-B34B-B0E2-B6DC3736F014}" srcOrd="2" destOrd="0" presId="urn:microsoft.com/office/officeart/2005/8/layout/lProcess3"/>
    <dgm:cxn modelId="{ACEBFE39-839E-D946-9315-10FA3DF28718}" type="presParOf" srcId="{1A79A4AA-F0D4-6B43-9AEF-AF99F39485AB}" destId="{22D7BABD-D664-CA4B-AA4D-DD282BB963B6}" srcOrd="5" destOrd="0" presId="urn:microsoft.com/office/officeart/2005/8/layout/lProcess3"/>
    <dgm:cxn modelId="{48F678FC-146F-9E48-92D3-D217787FE610}" type="presParOf" srcId="{1A79A4AA-F0D4-6B43-9AEF-AF99F39485AB}" destId="{19E62D5F-4BF7-9341-B14E-1DC173A89B97}" srcOrd="6" destOrd="0" presId="urn:microsoft.com/office/officeart/2005/8/layout/lProcess3"/>
    <dgm:cxn modelId="{3A4FB95D-C2BE-B54A-9EA4-0CC34419DA9D}" type="presParOf" srcId="{19E62D5F-4BF7-9341-B14E-1DC173A89B97}" destId="{875511A4-5AA0-AD4B-9347-384E886407FB}" srcOrd="0" destOrd="0" presId="urn:microsoft.com/office/officeart/2005/8/layout/lProcess3"/>
    <dgm:cxn modelId="{84F9F335-F52D-3245-853F-0F6F711D58EF}" type="presParOf" srcId="{19E62D5F-4BF7-9341-B14E-1DC173A89B97}" destId="{4E4803F3-D488-D746-88EB-241E9B39BDC2}" srcOrd="1" destOrd="0" presId="urn:microsoft.com/office/officeart/2005/8/layout/lProcess3"/>
    <dgm:cxn modelId="{C4E51776-2C9C-3443-94BA-FD8A82792BCF}" type="presParOf" srcId="{19E62D5F-4BF7-9341-B14E-1DC173A89B97}" destId="{C6ADD55F-E00F-2644-A5F1-6B69A1D16E1D}" srcOrd="2"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F69E5223-F795-4A49-BAAA-808A4543B630}" type="doc">
      <dgm:prSet loTypeId="urn:microsoft.com/office/officeart/2008/layout/VerticalAccentList" loCatId="" qsTypeId="urn:microsoft.com/office/officeart/2005/8/quickstyle/simple4" qsCatId="simple" csTypeId="urn:microsoft.com/office/officeart/2005/8/colors/accent1_2" csCatId="accent1" phldr="1"/>
      <dgm:spPr/>
      <dgm:t>
        <a:bodyPr/>
        <a:lstStyle/>
        <a:p>
          <a:endParaRPr lang="en-US"/>
        </a:p>
      </dgm:t>
    </dgm:pt>
    <dgm:pt modelId="{574EEC18-3F41-A143-9FC6-E2F2755BA85E}">
      <dgm:prSet/>
      <dgm:spPr/>
      <dgm:t>
        <a:bodyPr/>
        <a:lstStyle/>
        <a:p>
          <a:pPr rtl="0"/>
          <a:r>
            <a:rPr lang="en-US" smtClean="0"/>
            <a:t>Spatial (physical) redundancy</a:t>
          </a:r>
          <a:endParaRPr lang="en-US"/>
        </a:p>
      </dgm:t>
    </dgm:pt>
    <dgm:pt modelId="{63A33F13-B1A6-5847-BB06-9BB4F4A9B255}" type="parTrans" cxnId="{DEE3143D-973E-984C-B28B-9701C7F2F8C5}">
      <dgm:prSet/>
      <dgm:spPr/>
      <dgm:t>
        <a:bodyPr/>
        <a:lstStyle/>
        <a:p>
          <a:endParaRPr lang="en-US"/>
        </a:p>
      </dgm:t>
    </dgm:pt>
    <dgm:pt modelId="{EC32F966-7454-8C4B-B998-AC2301321F0A}" type="sibTrans" cxnId="{DEE3143D-973E-984C-B28B-9701C7F2F8C5}">
      <dgm:prSet/>
      <dgm:spPr/>
      <dgm:t>
        <a:bodyPr/>
        <a:lstStyle/>
        <a:p>
          <a:endParaRPr lang="en-US"/>
        </a:p>
      </dgm:t>
    </dgm:pt>
    <dgm:pt modelId="{138A0077-4B69-6D4A-8B06-11A76A269523}">
      <dgm:prSet/>
      <dgm:spPr/>
      <dgm:t>
        <a:bodyPr/>
        <a:lstStyle/>
        <a:p>
          <a:pPr rtl="0"/>
          <a:r>
            <a:rPr lang="en-US" dirty="0" smtClean="0"/>
            <a:t>involves the use of multiple components that either perform the same function simultaneously or are configured so that one component is available as a backup in case of the failure of another component</a:t>
          </a:r>
          <a:endParaRPr lang="en-US" dirty="0"/>
        </a:p>
      </dgm:t>
    </dgm:pt>
    <dgm:pt modelId="{4E0F4A62-441D-BC46-B8AE-70AD3F1AC2EB}" type="parTrans" cxnId="{3B5FC246-F476-ED44-B386-D7F7B85B4B6A}">
      <dgm:prSet/>
      <dgm:spPr/>
      <dgm:t>
        <a:bodyPr/>
        <a:lstStyle/>
        <a:p>
          <a:endParaRPr lang="en-US"/>
        </a:p>
      </dgm:t>
    </dgm:pt>
    <dgm:pt modelId="{40EE052D-1DA2-A149-B785-A40BEFF22310}" type="sibTrans" cxnId="{3B5FC246-F476-ED44-B386-D7F7B85B4B6A}">
      <dgm:prSet/>
      <dgm:spPr/>
      <dgm:t>
        <a:bodyPr/>
        <a:lstStyle/>
        <a:p>
          <a:endParaRPr lang="en-US"/>
        </a:p>
      </dgm:t>
    </dgm:pt>
    <dgm:pt modelId="{D54EE868-F1E8-ED43-A9D7-4D22F61C40B8}">
      <dgm:prSet/>
      <dgm:spPr/>
      <dgm:t>
        <a:bodyPr/>
        <a:lstStyle/>
        <a:p>
          <a:pPr rtl="0"/>
          <a:r>
            <a:rPr lang="en-US" smtClean="0"/>
            <a:t>Temporal redundancy</a:t>
          </a:r>
          <a:endParaRPr lang="en-US"/>
        </a:p>
      </dgm:t>
    </dgm:pt>
    <dgm:pt modelId="{AF0C3B94-5A61-EB40-9ED7-5F4B81DE7B49}" type="parTrans" cxnId="{9D306F83-2499-BF44-B708-5A3DB2238F02}">
      <dgm:prSet/>
      <dgm:spPr/>
      <dgm:t>
        <a:bodyPr/>
        <a:lstStyle/>
        <a:p>
          <a:endParaRPr lang="en-US"/>
        </a:p>
      </dgm:t>
    </dgm:pt>
    <dgm:pt modelId="{339DAE55-D163-104F-8AA2-7106D2046EF9}" type="sibTrans" cxnId="{9D306F83-2499-BF44-B708-5A3DB2238F02}">
      <dgm:prSet/>
      <dgm:spPr/>
      <dgm:t>
        <a:bodyPr/>
        <a:lstStyle/>
        <a:p>
          <a:endParaRPr lang="en-US"/>
        </a:p>
      </dgm:t>
    </dgm:pt>
    <dgm:pt modelId="{111A00B1-8DA4-6844-BF59-993F20804000}">
      <dgm:prSet/>
      <dgm:spPr/>
      <dgm:t>
        <a:bodyPr/>
        <a:lstStyle/>
        <a:p>
          <a:pPr rtl="0"/>
          <a:r>
            <a:rPr lang="en-US" dirty="0" smtClean="0"/>
            <a:t>involves repeating a function or operation when an error is detected</a:t>
          </a:r>
          <a:endParaRPr lang="en-US" dirty="0"/>
        </a:p>
      </dgm:t>
    </dgm:pt>
    <dgm:pt modelId="{D5AB1A53-53C9-8C46-A34A-0030974A4912}" type="parTrans" cxnId="{1057DA94-E11D-4F40-B69E-835CAF25466C}">
      <dgm:prSet/>
      <dgm:spPr/>
      <dgm:t>
        <a:bodyPr/>
        <a:lstStyle/>
        <a:p>
          <a:endParaRPr lang="en-US"/>
        </a:p>
      </dgm:t>
    </dgm:pt>
    <dgm:pt modelId="{E37F8496-593F-EB44-A11A-0E7F703ECCD4}" type="sibTrans" cxnId="{1057DA94-E11D-4F40-B69E-835CAF25466C}">
      <dgm:prSet/>
      <dgm:spPr/>
      <dgm:t>
        <a:bodyPr/>
        <a:lstStyle/>
        <a:p>
          <a:endParaRPr lang="en-US"/>
        </a:p>
      </dgm:t>
    </dgm:pt>
    <dgm:pt modelId="{8CC7F5C6-A8D4-C545-8A35-DBD82C890275}">
      <dgm:prSet/>
      <dgm:spPr/>
      <dgm:t>
        <a:bodyPr/>
        <a:lstStyle/>
        <a:p>
          <a:pPr rtl="0"/>
          <a:r>
            <a:rPr lang="en-US" dirty="0" smtClean="0"/>
            <a:t>effective with temporary faults but not useful for permanent faults</a:t>
          </a:r>
          <a:endParaRPr lang="en-US" dirty="0"/>
        </a:p>
      </dgm:t>
    </dgm:pt>
    <dgm:pt modelId="{583D474B-37AA-214C-9831-CECE2EFCF02A}" type="parTrans" cxnId="{54AFF96C-7FA8-AE47-A789-E1C3EC6726E1}">
      <dgm:prSet/>
      <dgm:spPr/>
      <dgm:t>
        <a:bodyPr/>
        <a:lstStyle/>
        <a:p>
          <a:endParaRPr lang="en-US"/>
        </a:p>
      </dgm:t>
    </dgm:pt>
    <dgm:pt modelId="{45D999A5-34EF-B74D-9D79-2F6D5CA6EF81}" type="sibTrans" cxnId="{54AFF96C-7FA8-AE47-A789-E1C3EC6726E1}">
      <dgm:prSet/>
      <dgm:spPr/>
      <dgm:t>
        <a:bodyPr/>
        <a:lstStyle/>
        <a:p>
          <a:endParaRPr lang="en-US"/>
        </a:p>
      </dgm:t>
    </dgm:pt>
    <dgm:pt modelId="{DCF150E0-0B3F-2341-8995-1F37CA5D25D9}">
      <dgm:prSet/>
      <dgm:spPr/>
      <dgm:t>
        <a:bodyPr/>
        <a:lstStyle/>
        <a:p>
          <a:pPr rtl="0"/>
          <a:r>
            <a:rPr lang="en-US" smtClean="0"/>
            <a:t>Information redundancy</a:t>
          </a:r>
          <a:endParaRPr lang="en-US"/>
        </a:p>
      </dgm:t>
    </dgm:pt>
    <dgm:pt modelId="{2ED72EED-37A5-6944-8922-C8996A95FB5F}" type="parTrans" cxnId="{23EEF0A4-0D43-5747-BD8A-CE39EFA0FB9D}">
      <dgm:prSet/>
      <dgm:spPr/>
      <dgm:t>
        <a:bodyPr/>
        <a:lstStyle/>
        <a:p>
          <a:endParaRPr lang="en-US"/>
        </a:p>
      </dgm:t>
    </dgm:pt>
    <dgm:pt modelId="{B598D3C0-ED8D-9747-A31C-397A6608E14D}" type="sibTrans" cxnId="{23EEF0A4-0D43-5747-BD8A-CE39EFA0FB9D}">
      <dgm:prSet/>
      <dgm:spPr/>
      <dgm:t>
        <a:bodyPr/>
        <a:lstStyle/>
        <a:p>
          <a:endParaRPr lang="en-US"/>
        </a:p>
      </dgm:t>
    </dgm:pt>
    <dgm:pt modelId="{11FD09CF-B577-1C46-8BAA-A26954D53D7A}">
      <dgm:prSet/>
      <dgm:spPr/>
      <dgm:t>
        <a:bodyPr/>
        <a:lstStyle/>
        <a:p>
          <a:pPr rtl="0"/>
          <a:r>
            <a:rPr lang="en-US" dirty="0" smtClean="0"/>
            <a:t>provides fault tolerance by replicating or coding data in such a way that bit errors can be both detected and corrected</a:t>
          </a:r>
          <a:endParaRPr lang="en-US" dirty="0"/>
        </a:p>
      </dgm:t>
    </dgm:pt>
    <dgm:pt modelId="{1BC1A769-0F3D-1E47-B3DF-5E5704E774C1}" type="parTrans" cxnId="{C5EE1134-8653-5A43-9FE1-7466C7DCA366}">
      <dgm:prSet/>
      <dgm:spPr/>
      <dgm:t>
        <a:bodyPr/>
        <a:lstStyle/>
        <a:p>
          <a:endParaRPr lang="en-US"/>
        </a:p>
      </dgm:t>
    </dgm:pt>
    <dgm:pt modelId="{A65FC2BC-E675-274D-8287-8C0105D67E9B}" type="sibTrans" cxnId="{C5EE1134-8653-5A43-9FE1-7466C7DCA366}">
      <dgm:prSet/>
      <dgm:spPr/>
      <dgm:t>
        <a:bodyPr/>
        <a:lstStyle/>
        <a:p>
          <a:endParaRPr lang="en-US"/>
        </a:p>
      </dgm:t>
    </dgm:pt>
    <dgm:pt modelId="{9A9E625F-DC69-EF44-8725-B9F09F8073EC}" type="pres">
      <dgm:prSet presAssocID="{F69E5223-F795-4A49-BAAA-808A4543B630}" presName="Name0" presStyleCnt="0">
        <dgm:presLayoutVars>
          <dgm:chMax/>
          <dgm:chPref/>
          <dgm:dir/>
        </dgm:presLayoutVars>
      </dgm:prSet>
      <dgm:spPr/>
      <dgm:t>
        <a:bodyPr/>
        <a:lstStyle/>
        <a:p>
          <a:endParaRPr lang="en-US"/>
        </a:p>
      </dgm:t>
    </dgm:pt>
    <dgm:pt modelId="{9F5043AE-3976-3D48-95F3-BF411441AB22}" type="pres">
      <dgm:prSet presAssocID="{574EEC18-3F41-A143-9FC6-E2F2755BA85E}" presName="parenttextcomposite" presStyleCnt="0"/>
      <dgm:spPr/>
    </dgm:pt>
    <dgm:pt modelId="{FA50B75B-DF99-764C-B1DD-69B8C42C3B79}" type="pres">
      <dgm:prSet presAssocID="{574EEC18-3F41-A143-9FC6-E2F2755BA85E}" presName="parenttext" presStyleLbl="revTx" presStyleIdx="0" presStyleCnt="3">
        <dgm:presLayoutVars>
          <dgm:chMax/>
          <dgm:chPref val="2"/>
          <dgm:bulletEnabled val="1"/>
        </dgm:presLayoutVars>
      </dgm:prSet>
      <dgm:spPr/>
      <dgm:t>
        <a:bodyPr/>
        <a:lstStyle/>
        <a:p>
          <a:endParaRPr lang="en-US"/>
        </a:p>
      </dgm:t>
    </dgm:pt>
    <dgm:pt modelId="{F410E5A6-81EC-5148-85D5-E7B78397B6CE}" type="pres">
      <dgm:prSet presAssocID="{574EEC18-3F41-A143-9FC6-E2F2755BA85E}" presName="composite" presStyleCnt="0"/>
      <dgm:spPr/>
    </dgm:pt>
    <dgm:pt modelId="{F0D97572-2434-9241-A90E-065E5E79A081}" type="pres">
      <dgm:prSet presAssocID="{574EEC18-3F41-A143-9FC6-E2F2755BA85E}" presName="chevron1" presStyleLbl="alignNode1" presStyleIdx="0" presStyleCnt="21"/>
      <dgm:spPr/>
    </dgm:pt>
    <dgm:pt modelId="{267B6446-009A-6C41-B148-1B866C32FFDF}" type="pres">
      <dgm:prSet presAssocID="{574EEC18-3F41-A143-9FC6-E2F2755BA85E}" presName="chevron2" presStyleLbl="alignNode1" presStyleIdx="1" presStyleCnt="21"/>
      <dgm:spPr/>
    </dgm:pt>
    <dgm:pt modelId="{721290A9-20EF-AA48-8F97-ABABD21A32E3}" type="pres">
      <dgm:prSet presAssocID="{574EEC18-3F41-A143-9FC6-E2F2755BA85E}" presName="chevron3" presStyleLbl="alignNode1" presStyleIdx="2" presStyleCnt="21"/>
      <dgm:spPr/>
    </dgm:pt>
    <dgm:pt modelId="{33498FDD-E784-6E41-A29E-0EDF9A71D3A0}" type="pres">
      <dgm:prSet presAssocID="{574EEC18-3F41-A143-9FC6-E2F2755BA85E}" presName="chevron4" presStyleLbl="alignNode1" presStyleIdx="3" presStyleCnt="21"/>
      <dgm:spPr/>
    </dgm:pt>
    <dgm:pt modelId="{714C1B0D-92BD-6B4F-86DC-E3D12B3B34D7}" type="pres">
      <dgm:prSet presAssocID="{574EEC18-3F41-A143-9FC6-E2F2755BA85E}" presName="chevron5" presStyleLbl="alignNode1" presStyleIdx="4" presStyleCnt="21"/>
      <dgm:spPr/>
    </dgm:pt>
    <dgm:pt modelId="{4E5C73D4-3AAC-2C4A-B78E-5F152D807E1D}" type="pres">
      <dgm:prSet presAssocID="{574EEC18-3F41-A143-9FC6-E2F2755BA85E}" presName="chevron6" presStyleLbl="alignNode1" presStyleIdx="5" presStyleCnt="21"/>
      <dgm:spPr/>
    </dgm:pt>
    <dgm:pt modelId="{5A472E4D-D49D-F44A-A66F-7D9876635323}" type="pres">
      <dgm:prSet presAssocID="{574EEC18-3F41-A143-9FC6-E2F2755BA85E}" presName="chevron7" presStyleLbl="alignNode1" presStyleIdx="6" presStyleCnt="21"/>
      <dgm:spPr/>
    </dgm:pt>
    <dgm:pt modelId="{F6F71915-D6E8-A348-8655-D17BF3EA5C3A}" type="pres">
      <dgm:prSet presAssocID="{574EEC18-3F41-A143-9FC6-E2F2755BA85E}" presName="childtext" presStyleLbl="solidFgAcc1" presStyleIdx="0" presStyleCnt="3">
        <dgm:presLayoutVars>
          <dgm:chMax/>
          <dgm:chPref val="0"/>
          <dgm:bulletEnabled val="1"/>
        </dgm:presLayoutVars>
      </dgm:prSet>
      <dgm:spPr/>
      <dgm:t>
        <a:bodyPr/>
        <a:lstStyle/>
        <a:p>
          <a:endParaRPr lang="en-US"/>
        </a:p>
      </dgm:t>
    </dgm:pt>
    <dgm:pt modelId="{3C94A5F7-8ABD-DB45-A259-370F143816A7}" type="pres">
      <dgm:prSet presAssocID="{EC32F966-7454-8C4B-B998-AC2301321F0A}" presName="sibTrans" presStyleCnt="0"/>
      <dgm:spPr/>
    </dgm:pt>
    <dgm:pt modelId="{288E7CFE-12FE-F24C-B236-7375095C7892}" type="pres">
      <dgm:prSet presAssocID="{D54EE868-F1E8-ED43-A9D7-4D22F61C40B8}" presName="parenttextcomposite" presStyleCnt="0"/>
      <dgm:spPr/>
    </dgm:pt>
    <dgm:pt modelId="{A2474B9B-3D0B-924C-AF1F-F086995CE1A5}" type="pres">
      <dgm:prSet presAssocID="{D54EE868-F1E8-ED43-A9D7-4D22F61C40B8}" presName="parenttext" presStyleLbl="revTx" presStyleIdx="1" presStyleCnt="3">
        <dgm:presLayoutVars>
          <dgm:chMax/>
          <dgm:chPref val="2"/>
          <dgm:bulletEnabled val="1"/>
        </dgm:presLayoutVars>
      </dgm:prSet>
      <dgm:spPr/>
      <dgm:t>
        <a:bodyPr/>
        <a:lstStyle/>
        <a:p>
          <a:endParaRPr lang="en-US"/>
        </a:p>
      </dgm:t>
    </dgm:pt>
    <dgm:pt modelId="{48530DCF-6632-464D-A934-297624FFD91F}" type="pres">
      <dgm:prSet presAssocID="{D54EE868-F1E8-ED43-A9D7-4D22F61C40B8}" presName="composite" presStyleCnt="0"/>
      <dgm:spPr/>
    </dgm:pt>
    <dgm:pt modelId="{458A68D1-C07F-984F-9517-4C1B10731165}" type="pres">
      <dgm:prSet presAssocID="{D54EE868-F1E8-ED43-A9D7-4D22F61C40B8}" presName="chevron1" presStyleLbl="alignNode1" presStyleIdx="7" presStyleCnt="21"/>
      <dgm:spPr/>
    </dgm:pt>
    <dgm:pt modelId="{0EC35B4F-4291-3A41-92DB-371FC687A305}" type="pres">
      <dgm:prSet presAssocID="{D54EE868-F1E8-ED43-A9D7-4D22F61C40B8}" presName="chevron2" presStyleLbl="alignNode1" presStyleIdx="8" presStyleCnt="21"/>
      <dgm:spPr/>
    </dgm:pt>
    <dgm:pt modelId="{85E04DBB-33BF-E24A-B160-877D715C8A3E}" type="pres">
      <dgm:prSet presAssocID="{D54EE868-F1E8-ED43-A9D7-4D22F61C40B8}" presName="chevron3" presStyleLbl="alignNode1" presStyleIdx="9" presStyleCnt="21"/>
      <dgm:spPr/>
    </dgm:pt>
    <dgm:pt modelId="{1A492F4A-8B96-1E47-8787-7CE7A76BCFEA}" type="pres">
      <dgm:prSet presAssocID="{D54EE868-F1E8-ED43-A9D7-4D22F61C40B8}" presName="chevron4" presStyleLbl="alignNode1" presStyleIdx="10" presStyleCnt="21"/>
      <dgm:spPr/>
    </dgm:pt>
    <dgm:pt modelId="{B91543BD-BC32-7F40-96FF-6F04E0F84ABE}" type="pres">
      <dgm:prSet presAssocID="{D54EE868-F1E8-ED43-A9D7-4D22F61C40B8}" presName="chevron5" presStyleLbl="alignNode1" presStyleIdx="11" presStyleCnt="21"/>
      <dgm:spPr/>
    </dgm:pt>
    <dgm:pt modelId="{FBD29804-4145-AE43-8090-1E1D835EAAE3}" type="pres">
      <dgm:prSet presAssocID="{D54EE868-F1E8-ED43-A9D7-4D22F61C40B8}" presName="chevron6" presStyleLbl="alignNode1" presStyleIdx="12" presStyleCnt="21"/>
      <dgm:spPr/>
    </dgm:pt>
    <dgm:pt modelId="{7EFB6D47-C84E-D444-B84F-49002951F403}" type="pres">
      <dgm:prSet presAssocID="{D54EE868-F1E8-ED43-A9D7-4D22F61C40B8}" presName="chevron7" presStyleLbl="alignNode1" presStyleIdx="13" presStyleCnt="21"/>
      <dgm:spPr/>
    </dgm:pt>
    <dgm:pt modelId="{64BA7819-2769-CD4B-AFF0-E18869F0F36E}" type="pres">
      <dgm:prSet presAssocID="{D54EE868-F1E8-ED43-A9D7-4D22F61C40B8}" presName="childtext" presStyleLbl="solidFgAcc1" presStyleIdx="1" presStyleCnt="3">
        <dgm:presLayoutVars>
          <dgm:chMax/>
          <dgm:chPref val="0"/>
          <dgm:bulletEnabled val="1"/>
        </dgm:presLayoutVars>
      </dgm:prSet>
      <dgm:spPr/>
      <dgm:t>
        <a:bodyPr/>
        <a:lstStyle/>
        <a:p>
          <a:endParaRPr lang="en-US"/>
        </a:p>
      </dgm:t>
    </dgm:pt>
    <dgm:pt modelId="{5ED3A7B6-E653-4E49-9AC6-7643460A379F}" type="pres">
      <dgm:prSet presAssocID="{339DAE55-D163-104F-8AA2-7106D2046EF9}" presName="sibTrans" presStyleCnt="0"/>
      <dgm:spPr/>
    </dgm:pt>
    <dgm:pt modelId="{56ECF9BA-BAAF-2845-8B3F-86C3603F9660}" type="pres">
      <dgm:prSet presAssocID="{DCF150E0-0B3F-2341-8995-1F37CA5D25D9}" presName="parenttextcomposite" presStyleCnt="0"/>
      <dgm:spPr/>
    </dgm:pt>
    <dgm:pt modelId="{C9522598-5252-C042-99CA-F5FF30856CE4}" type="pres">
      <dgm:prSet presAssocID="{DCF150E0-0B3F-2341-8995-1F37CA5D25D9}" presName="parenttext" presStyleLbl="revTx" presStyleIdx="2" presStyleCnt="3">
        <dgm:presLayoutVars>
          <dgm:chMax/>
          <dgm:chPref val="2"/>
          <dgm:bulletEnabled val="1"/>
        </dgm:presLayoutVars>
      </dgm:prSet>
      <dgm:spPr/>
      <dgm:t>
        <a:bodyPr/>
        <a:lstStyle/>
        <a:p>
          <a:endParaRPr lang="en-US"/>
        </a:p>
      </dgm:t>
    </dgm:pt>
    <dgm:pt modelId="{2233091A-CA94-D145-95F1-D6051147A11A}" type="pres">
      <dgm:prSet presAssocID="{DCF150E0-0B3F-2341-8995-1F37CA5D25D9}" presName="composite" presStyleCnt="0"/>
      <dgm:spPr/>
    </dgm:pt>
    <dgm:pt modelId="{5F617254-7DF6-EC40-BD57-C5A8AFCA0DA0}" type="pres">
      <dgm:prSet presAssocID="{DCF150E0-0B3F-2341-8995-1F37CA5D25D9}" presName="chevron1" presStyleLbl="alignNode1" presStyleIdx="14" presStyleCnt="21"/>
      <dgm:spPr/>
    </dgm:pt>
    <dgm:pt modelId="{E48DB07E-2F74-D246-8F2C-02DEA136AA80}" type="pres">
      <dgm:prSet presAssocID="{DCF150E0-0B3F-2341-8995-1F37CA5D25D9}" presName="chevron2" presStyleLbl="alignNode1" presStyleIdx="15" presStyleCnt="21"/>
      <dgm:spPr/>
    </dgm:pt>
    <dgm:pt modelId="{CADE493D-3039-7D45-9BED-B5B8F894F69F}" type="pres">
      <dgm:prSet presAssocID="{DCF150E0-0B3F-2341-8995-1F37CA5D25D9}" presName="chevron3" presStyleLbl="alignNode1" presStyleIdx="16" presStyleCnt="21"/>
      <dgm:spPr/>
    </dgm:pt>
    <dgm:pt modelId="{F1AB9C4C-B55D-924D-B035-F0BDAFFC06A4}" type="pres">
      <dgm:prSet presAssocID="{DCF150E0-0B3F-2341-8995-1F37CA5D25D9}" presName="chevron4" presStyleLbl="alignNode1" presStyleIdx="17" presStyleCnt="21"/>
      <dgm:spPr/>
    </dgm:pt>
    <dgm:pt modelId="{CE8B2B71-FA65-484E-B6B7-2638806AFA16}" type="pres">
      <dgm:prSet presAssocID="{DCF150E0-0B3F-2341-8995-1F37CA5D25D9}" presName="chevron5" presStyleLbl="alignNode1" presStyleIdx="18" presStyleCnt="21"/>
      <dgm:spPr/>
    </dgm:pt>
    <dgm:pt modelId="{9C855C48-90C3-8B41-A11F-8DAC88229C8A}" type="pres">
      <dgm:prSet presAssocID="{DCF150E0-0B3F-2341-8995-1F37CA5D25D9}" presName="chevron6" presStyleLbl="alignNode1" presStyleIdx="19" presStyleCnt="21"/>
      <dgm:spPr/>
    </dgm:pt>
    <dgm:pt modelId="{CF2DD66E-763C-9F44-94ED-8BC8395916F2}" type="pres">
      <dgm:prSet presAssocID="{DCF150E0-0B3F-2341-8995-1F37CA5D25D9}" presName="chevron7" presStyleLbl="alignNode1" presStyleIdx="20" presStyleCnt="21"/>
      <dgm:spPr/>
    </dgm:pt>
    <dgm:pt modelId="{16436039-9177-A743-8C21-F24AA74A6FCA}" type="pres">
      <dgm:prSet presAssocID="{DCF150E0-0B3F-2341-8995-1F37CA5D25D9}" presName="childtext" presStyleLbl="solidFgAcc1" presStyleIdx="2" presStyleCnt="3">
        <dgm:presLayoutVars>
          <dgm:chMax/>
          <dgm:chPref val="0"/>
          <dgm:bulletEnabled val="1"/>
        </dgm:presLayoutVars>
      </dgm:prSet>
      <dgm:spPr/>
      <dgm:t>
        <a:bodyPr/>
        <a:lstStyle/>
        <a:p>
          <a:endParaRPr lang="en-US"/>
        </a:p>
      </dgm:t>
    </dgm:pt>
  </dgm:ptLst>
  <dgm:cxnLst>
    <dgm:cxn modelId="{E964E24F-0AF9-B543-9FDD-9A3768A93411}" type="presOf" srcId="{574EEC18-3F41-A143-9FC6-E2F2755BA85E}" destId="{FA50B75B-DF99-764C-B1DD-69B8C42C3B79}" srcOrd="0" destOrd="0" presId="urn:microsoft.com/office/officeart/2008/layout/VerticalAccentList"/>
    <dgm:cxn modelId="{1057DA94-E11D-4F40-B69E-835CAF25466C}" srcId="{D54EE868-F1E8-ED43-A9D7-4D22F61C40B8}" destId="{111A00B1-8DA4-6844-BF59-993F20804000}" srcOrd="0" destOrd="0" parTransId="{D5AB1A53-53C9-8C46-A34A-0030974A4912}" sibTransId="{E37F8496-593F-EB44-A11A-0E7F703ECCD4}"/>
    <dgm:cxn modelId="{54AFF96C-7FA8-AE47-A789-E1C3EC6726E1}" srcId="{D54EE868-F1E8-ED43-A9D7-4D22F61C40B8}" destId="{8CC7F5C6-A8D4-C545-8A35-DBD82C890275}" srcOrd="1" destOrd="0" parTransId="{583D474B-37AA-214C-9831-CECE2EFCF02A}" sibTransId="{45D999A5-34EF-B74D-9D79-2F6D5CA6EF81}"/>
    <dgm:cxn modelId="{F39F6E0A-536C-D14D-B2D9-2B5205EF8B33}" type="presOf" srcId="{D54EE868-F1E8-ED43-A9D7-4D22F61C40B8}" destId="{A2474B9B-3D0B-924C-AF1F-F086995CE1A5}" srcOrd="0" destOrd="0" presId="urn:microsoft.com/office/officeart/2008/layout/VerticalAccentList"/>
    <dgm:cxn modelId="{23EEF0A4-0D43-5747-BD8A-CE39EFA0FB9D}" srcId="{F69E5223-F795-4A49-BAAA-808A4543B630}" destId="{DCF150E0-0B3F-2341-8995-1F37CA5D25D9}" srcOrd="2" destOrd="0" parTransId="{2ED72EED-37A5-6944-8922-C8996A95FB5F}" sibTransId="{B598D3C0-ED8D-9747-A31C-397A6608E14D}"/>
    <dgm:cxn modelId="{3B5FC246-F476-ED44-B386-D7F7B85B4B6A}" srcId="{574EEC18-3F41-A143-9FC6-E2F2755BA85E}" destId="{138A0077-4B69-6D4A-8B06-11A76A269523}" srcOrd="0" destOrd="0" parTransId="{4E0F4A62-441D-BC46-B8AE-70AD3F1AC2EB}" sibTransId="{40EE052D-1DA2-A149-B785-A40BEFF22310}"/>
    <dgm:cxn modelId="{C5EE1134-8653-5A43-9FE1-7466C7DCA366}" srcId="{DCF150E0-0B3F-2341-8995-1F37CA5D25D9}" destId="{11FD09CF-B577-1C46-8BAA-A26954D53D7A}" srcOrd="0" destOrd="0" parTransId="{1BC1A769-0F3D-1E47-B3DF-5E5704E774C1}" sibTransId="{A65FC2BC-E675-274D-8287-8C0105D67E9B}"/>
    <dgm:cxn modelId="{805DD2D6-6246-194D-B1C0-07AFA967A9D3}" type="presOf" srcId="{DCF150E0-0B3F-2341-8995-1F37CA5D25D9}" destId="{C9522598-5252-C042-99CA-F5FF30856CE4}" srcOrd="0" destOrd="0" presId="urn:microsoft.com/office/officeart/2008/layout/VerticalAccentList"/>
    <dgm:cxn modelId="{DEE3143D-973E-984C-B28B-9701C7F2F8C5}" srcId="{F69E5223-F795-4A49-BAAA-808A4543B630}" destId="{574EEC18-3F41-A143-9FC6-E2F2755BA85E}" srcOrd="0" destOrd="0" parTransId="{63A33F13-B1A6-5847-BB06-9BB4F4A9B255}" sibTransId="{EC32F966-7454-8C4B-B998-AC2301321F0A}"/>
    <dgm:cxn modelId="{4686940F-D59C-8941-BBC3-3C6FD2089E99}" type="presOf" srcId="{11FD09CF-B577-1C46-8BAA-A26954D53D7A}" destId="{16436039-9177-A743-8C21-F24AA74A6FCA}" srcOrd="0" destOrd="0" presId="urn:microsoft.com/office/officeart/2008/layout/VerticalAccentList"/>
    <dgm:cxn modelId="{9F5D3B91-798D-A243-B8E0-F2B88FA25433}" type="presOf" srcId="{F69E5223-F795-4A49-BAAA-808A4543B630}" destId="{9A9E625F-DC69-EF44-8725-B9F09F8073EC}" srcOrd="0" destOrd="0" presId="urn:microsoft.com/office/officeart/2008/layout/VerticalAccentList"/>
    <dgm:cxn modelId="{6B14D3D5-7CC6-2C49-BCC9-3C9C5BF57797}" type="presOf" srcId="{138A0077-4B69-6D4A-8B06-11A76A269523}" destId="{F6F71915-D6E8-A348-8655-D17BF3EA5C3A}" srcOrd="0" destOrd="0" presId="urn:microsoft.com/office/officeart/2008/layout/VerticalAccentList"/>
    <dgm:cxn modelId="{9D306F83-2499-BF44-B708-5A3DB2238F02}" srcId="{F69E5223-F795-4A49-BAAA-808A4543B630}" destId="{D54EE868-F1E8-ED43-A9D7-4D22F61C40B8}" srcOrd="1" destOrd="0" parTransId="{AF0C3B94-5A61-EB40-9ED7-5F4B81DE7B49}" sibTransId="{339DAE55-D163-104F-8AA2-7106D2046EF9}"/>
    <dgm:cxn modelId="{BD231E16-FAC1-5743-AFF2-BA8D09304B19}" type="presOf" srcId="{8CC7F5C6-A8D4-C545-8A35-DBD82C890275}" destId="{64BA7819-2769-CD4B-AFF0-E18869F0F36E}" srcOrd="0" destOrd="1" presId="urn:microsoft.com/office/officeart/2008/layout/VerticalAccentList"/>
    <dgm:cxn modelId="{1DDCCFEC-1F2A-F642-91ED-6E4733938ECD}" type="presOf" srcId="{111A00B1-8DA4-6844-BF59-993F20804000}" destId="{64BA7819-2769-CD4B-AFF0-E18869F0F36E}" srcOrd="0" destOrd="0" presId="urn:microsoft.com/office/officeart/2008/layout/VerticalAccentList"/>
    <dgm:cxn modelId="{B58BF895-188E-B94E-B75D-847A8360E4B9}" type="presParOf" srcId="{9A9E625F-DC69-EF44-8725-B9F09F8073EC}" destId="{9F5043AE-3976-3D48-95F3-BF411441AB22}" srcOrd="0" destOrd="0" presId="urn:microsoft.com/office/officeart/2008/layout/VerticalAccentList"/>
    <dgm:cxn modelId="{2C56C3ED-33BF-614A-A8E1-CF39ED728A35}" type="presParOf" srcId="{9F5043AE-3976-3D48-95F3-BF411441AB22}" destId="{FA50B75B-DF99-764C-B1DD-69B8C42C3B79}" srcOrd="0" destOrd="0" presId="urn:microsoft.com/office/officeart/2008/layout/VerticalAccentList"/>
    <dgm:cxn modelId="{C86703DC-068C-3644-8E23-2F9A65984216}" type="presParOf" srcId="{9A9E625F-DC69-EF44-8725-B9F09F8073EC}" destId="{F410E5A6-81EC-5148-85D5-E7B78397B6CE}" srcOrd="1" destOrd="0" presId="urn:microsoft.com/office/officeart/2008/layout/VerticalAccentList"/>
    <dgm:cxn modelId="{FB0992A0-0135-F44D-97E8-1B0FF9AF50E3}" type="presParOf" srcId="{F410E5A6-81EC-5148-85D5-E7B78397B6CE}" destId="{F0D97572-2434-9241-A90E-065E5E79A081}" srcOrd="0" destOrd="0" presId="urn:microsoft.com/office/officeart/2008/layout/VerticalAccentList"/>
    <dgm:cxn modelId="{4F2999AD-E803-C841-ADEF-F5C6E4F9B369}" type="presParOf" srcId="{F410E5A6-81EC-5148-85D5-E7B78397B6CE}" destId="{267B6446-009A-6C41-B148-1B866C32FFDF}" srcOrd="1" destOrd="0" presId="urn:microsoft.com/office/officeart/2008/layout/VerticalAccentList"/>
    <dgm:cxn modelId="{DC25ED5C-F552-554B-A3AC-38451A88912B}" type="presParOf" srcId="{F410E5A6-81EC-5148-85D5-E7B78397B6CE}" destId="{721290A9-20EF-AA48-8F97-ABABD21A32E3}" srcOrd="2" destOrd="0" presId="urn:microsoft.com/office/officeart/2008/layout/VerticalAccentList"/>
    <dgm:cxn modelId="{7392AE64-AA4B-B74B-956C-BE661338FD86}" type="presParOf" srcId="{F410E5A6-81EC-5148-85D5-E7B78397B6CE}" destId="{33498FDD-E784-6E41-A29E-0EDF9A71D3A0}" srcOrd="3" destOrd="0" presId="urn:microsoft.com/office/officeart/2008/layout/VerticalAccentList"/>
    <dgm:cxn modelId="{1F10AD22-D021-1846-A70A-A4A0D55718B9}" type="presParOf" srcId="{F410E5A6-81EC-5148-85D5-E7B78397B6CE}" destId="{714C1B0D-92BD-6B4F-86DC-E3D12B3B34D7}" srcOrd="4" destOrd="0" presId="urn:microsoft.com/office/officeart/2008/layout/VerticalAccentList"/>
    <dgm:cxn modelId="{2BAA0A13-9429-B744-8675-C18AC7FE8E6B}" type="presParOf" srcId="{F410E5A6-81EC-5148-85D5-E7B78397B6CE}" destId="{4E5C73D4-3AAC-2C4A-B78E-5F152D807E1D}" srcOrd="5" destOrd="0" presId="urn:microsoft.com/office/officeart/2008/layout/VerticalAccentList"/>
    <dgm:cxn modelId="{C62D690D-D6CF-7143-8FF9-392F979D7934}" type="presParOf" srcId="{F410E5A6-81EC-5148-85D5-E7B78397B6CE}" destId="{5A472E4D-D49D-F44A-A66F-7D9876635323}" srcOrd="6" destOrd="0" presId="urn:microsoft.com/office/officeart/2008/layout/VerticalAccentList"/>
    <dgm:cxn modelId="{1B452676-3CFD-294E-98BA-BC5F08EC6405}" type="presParOf" srcId="{F410E5A6-81EC-5148-85D5-E7B78397B6CE}" destId="{F6F71915-D6E8-A348-8655-D17BF3EA5C3A}" srcOrd="7" destOrd="0" presId="urn:microsoft.com/office/officeart/2008/layout/VerticalAccentList"/>
    <dgm:cxn modelId="{593C7DC9-BBF4-6349-BD0F-F6A644DB9E55}" type="presParOf" srcId="{9A9E625F-DC69-EF44-8725-B9F09F8073EC}" destId="{3C94A5F7-8ABD-DB45-A259-370F143816A7}" srcOrd="2" destOrd="0" presId="urn:microsoft.com/office/officeart/2008/layout/VerticalAccentList"/>
    <dgm:cxn modelId="{5D7BFA2E-11D7-6849-8A68-17D0906D46B6}" type="presParOf" srcId="{9A9E625F-DC69-EF44-8725-B9F09F8073EC}" destId="{288E7CFE-12FE-F24C-B236-7375095C7892}" srcOrd="3" destOrd="0" presId="urn:microsoft.com/office/officeart/2008/layout/VerticalAccentList"/>
    <dgm:cxn modelId="{E09368C2-A327-3D4A-95B9-C699F22D05C0}" type="presParOf" srcId="{288E7CFE-12FE-F24C-B236-7375095C7892}" destId="{A2474B9B-3D0B-924C-AF1F-F086995CE1A5}" srcOrd="0" destOrd="0" presId="urn:microsoft.com/office/officeart/2008/layout/VerticalAccentList"/>
    <dgm:cxn modelId="{215F133F-DC69-0842-8E6D-91D8986894B7}" type="presParOf" srcId="{9A9E625F-DC69-EF44-8725-B9F09F8073EC}" destId="{48530DCF-6632-464D-A934-297624FFD91F}" srcOrd="4" destOrd="0" presId="urn:microsoft.com/office/officeart/2008/layout/VerticalAccentList"/>
    <dgm:cxn modelId="{D6917F9C-10AD-924B-8428-D9A67BFAB929}" type="presParOf" srcId="{48530DCF-6632-464D-A934-297624FFD91F}" destId="{458A68D1-C07F-984F-9517-4C1B10731165}" srcOrd="0" destOrd="0" presId="urn:microsoft.com/office/officeart/2008/layout/VerticalAccentList"/>
    <dgm:cxn modelId="{503AEF8A-586F-2E47-B4BB-FBFD85813C50}" type="presParOf" srcId="{48530DCF-6632-464D-A934-297624FFD91F}" destId="{0EC35B4F-4291-3A41-92DB-371FC687A305}" srcOrd="1" destOrd="0" presId="urn:microsoft.com/office/officeart/2008/layout/VerticalAccentList"/>
    <dgm:cxn modelId="{DEFB88F1-2165-D744-A5E2-DAB4F72FD50D}" type="presParOf" srcId="{48530DCF-6632-464D-A934-297624FFD91F}" destId="{85E04DBB-33BF-E24A-B160-877D715C8A3E}" srcOrd="2" destOrd="0" presId="urn:microsoft.com/office/officeart/2008/layout/VerticalAccentList"/>
    <dgm:cxn modelId="{15113F81-8469-DD43-9619-B015A20967FD}" type="presParOf" srcId="{48530DCF-6632-464D-A934-297624FFD91F}" destId="{1A492F4A-8B96-1E47-8787-7CE7A76BCFEA}" srcOrd="3" destOrd="0" presId="urn:microsoft.com/office/officeart/2008/layout/VerticalAccentList"/>
    <dgm:cxn modelId="{7F05E4D0-5239-1A49-B4EE-B2E3748C08B5}" type="presParOf" srcId="{48530DCF-6632-464D-A934-297624FFD91F}" destId="{B91543BD-BC32-7F40-96FF-6F04E0F84ABE}" srcOrd="4" destOrd="0" presId="urn:microsoft.com/office/officeart/2008/layout/VerticalAccentList"/>
    <dgm:cxn modelId="{3AFBAD74-C556-024F-A0EE-C0B7953F8E36}" type="presParOf" srcId="{48530DCF-6632-464D-A934-297624FFD91F}" destId="{FBD29804-4145-AE43-8090-1E1D835EAAE3}" srcOrd="5" destOrd="0" presId="urn:microsoft.com/office/officeart/2008/layout/VerticalAccentList"/>
    <dgm:cxn modelId="{8A2583AE-F547-DC4D-8533-C7676D22CFE1}" type="presParOf" srcId="{48530DCF-6632-464D-A934-297624FFD91F}" destId="{7EFB6D47-C84E-D444-B84F-49002951F403}" srcOrd="6" destOrd="0" presId="urn:microsoft.com/office/officeart/2008/layout/VerticalAccentList"/>
    <dgm:cxn modelId="{0D82379F-A359-564E-A205-D1C16935135B}" type="presParOf" srcId="{48530DCF-6632-464D-A934-297624FFD91F}" destId="{64BA7819-2769-CD4B-AFF0-E18869F0F36E}" srcOrd="7" destOrd="0" presId="urn:microsoft.com/office/officeart/2008/layout/VerticalAccentList"/>
    <dgm:cxn modelId="{EC19153C-7DA8-8349-9E78-500078682C74}" type="presParOf" srcId="{9A9E625F-DC69-EF44-8725-B9F09F8073EC}" destId="{5ED3A7B6-E653-4E49-9AC6-7643460A379F}" srcOrd="5" destOrd="0" presId="urn:microsoft.com/office/officeart/2008/layout/VerticalAccentList"/>
    <dgm:cxn modelId="{7DE4ECB3-DC84-4B44-9059-A0FB31120073}" type="presParOf" srcId="{9A9E625F-DC69-EF44-8725-B9F09F8073EC}" destId="{56ECF9BA-BAAF-2845-8B3F-86C3603F9660}" srcOrd="6" destOrd="0" presId="urn:microsoft.com/office/officeart/2008/layout/VerticalAccentList"/>
    <dgm:cxn modelId="{5EBA8BFF-1391-B14D-8B75-9738A75CAB0C}" type="presParOf" srcId="{56ECF9BA-BAAF-2845-8B3F-86C3603F9660}" destId="{C9522598-5252-C042-99CA-F5FF30856CE4}" srcOrd="0" destOrd="0" presId="urn:microsoft.com/office/officeart/2008/layout/VerticalAccentList"/>
    <dgm:cxn modelId="{4572660C-1BD7-D044-B982-6923A4556F7B}" type="presParOf" srcId="{9A9E625F-DC69-EF44-8725-B9F09F8073EC}" destId="{2233091A-CA94-D145-95F1-D6051147A11A}" srcOrd="7" destOrd="0" presId="urn:microsoft.com/office/officeart/2008/layout/VerticalAccentList"/>
    <dgm:cxn modelId="{ED7B475D-86D3-1B4D-8539-1061A05F8A05}" type="presParOf" srcId="{2233091A-CA94-D145-95F1-D6051147A11A}" destId="{5F617254-7DF6-EC40-BD57-C5A8AFCA0DA0}" srcOrd="0" destOrd="0" presId="urn:microsoft.com/office/officeart/2008/layout/VerticalAccentList"/>
    <dgm:cxn modelId="{72B12CED-16FD-B94C-8D8D-2358DA0E3BCB}" type="presParOf" srcId="{2233091A-CA94-D145-95F1-D6051147A11A}" destId="{E48DB07E-2F74-D246-8F2C-02DEA136AA80}" srcOrd="1" destOrd="0" presId="urn:microsoft.com/office/officeart/2008/layout/VerticalAccentList"/>
    <dgm:cxn modelId="{15021C77-DF55-0C49-B9DA-8B4B1FD5D843}" type="presParOf" srcId="{2233091A-CA94-D145-95F1-D6051147A11A}" destId="{CADE493D-3039-7D45-9BED-B5B8F894F69F}" srcOrd="2" destOrd="0" presId="urn:microsoft.com/office/officeart/2008/layout/VerticalAccentList"/>
    <dgm:cxn modelId="{546AEB69-74A8-1040-AD38-97D613CBE71E}" type="presParOf" srcId="{2233091A-CA94-D145-95F1-D6051147A11A}" destId="{F1AB9C4C-B55D-924D-B035-F0BDAFFC06A4}" srcOrd="3" destOrd="0" presId="urn:microsoft.com/office/officeart/2008/layout/VerticalAccentList"/>
    <dgm:cxn modelId="{F2BA0BBB-49AF-2442-93DD-E94D63E7D488}" type="presParOf" srcId="{2233091A-CA94-D145-95F1-D6051147A11A}" destId="{CE8B2B71-FA65-484E-B6B7-2638806AFA16}" srcOrd="4" destOrd="0" presId="urn:microsoft.com/office/officeart/2008/layout/VerticalAccentList"/>
    <dgm:cxn modelId="{8CCC676A-058F-FA40-B633-79336C30406D}" type="presParOf" srcId="{2233091A-CA94-D145-95F1-D6051147A11A}" destId="{9C855C48-90C3-8B41-A11F-8DAC88229C8A}" srcOrd="5" destOrd="0" presId="urn:microsoft.com/office/officeart/2008/layout/VerticalAccentList"/>
    <dgm:cxn modelId="{45928BB0-1730-F045-865F-962E18E31CA7}" type="presParOf" srcId="{2233091A-CA94-D145-95F1-D6051147A11A}" destId="{CF2DD66E-763C-9F44-94ED-8BC8395916F2}" srcOrd="6" destOrd="0" presId="urn:microsoft.com/office/officeart/2008/layout/VerticalAccentList"/>
    <dgm:cxn modelId="{DEA35F7B-29F2-9E47-9DE7-A3A7BC439C63}" type="presParOf" srcId="{2233091A-CA94-D145-95F1-D6051147A11A}" destId="{16436039-9177-A743-8C21-F24AA74A6FCA}" srcOrd="7" destOrd="0" presId="urn:microsoft.com/office/officeart/2008/layout/Vertical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5AA208D9-790E-CE41-832D-4908CE57DB18}" type="doc">
      <dgm:prSet loTypeId="urn:microsoft.com/office/officeart/2005/8/layout/hierarchy3" loCatId="hierarchy" qsTypeId="urn:microsoft.com/office/officeart/2005/8/quickstyle/simple4" qsCatId="simple" csTypeId="urn:microsoft.com/office/officeart/2005/8/colors/accent1_2" csCatId="accent1" phldr="1"/>
      <dgm:spPr/>
      <dgm:t>
        <a:bodyPr/>
        <a:lstStyle/>
        <a:p>
          <a:endParaRPr lang="en-US"/>
        </a:p>
      </dgm:t>
    </dgm:pt>
    <dgm:pt modelId="{FD6930FA-CDF1-9345-8FD7-ACF390E8E49C}">
      <dgm:prSet phldrT="[Text]" custT="1"/>
      <dgm:spPr/>
      <dgm:t>
        <a:bodyPr/>
        <a:lstStyle/>
        <a:p>
          <a:r>
            <a:rPr lang="en-US" sz="1600" b="1" dirty="0" smtClean="0"/>
            <a:t>Simultaneous concurrent processes or threads</a:t>
          </a:r>
          <a:endParaRPr lang="en-US" sz="1600" dirty="0"/>
        </a:p>
      </dgm:t>
    </dgm:pt>
    <dgm:pt modelId="{E09B3B42-23C3-314F-8F33-AD0247E7C2B8}" type="parTrans" cxnId="{E798993B-2788-664E-BC2B-BC4D7AA878A0}">
      <dgm:prSet/>
      <dgm:spPr/>
      <dgm:t>
        <a:bodyPr/>
        <a:lstStyle/>
        <a:p>
          <a:endParaRPr lang="en-US"/>
        </a:p>
      </dgm:t>
    </dgm:pt>
    <dgm:pt modelId="{9DFBC693-85B2-F64C-90CD-663AA47B60F6}" type="sibTrans" cxnId="{E798993B-2788-664E-BC2B-BC4D7AA878A0}">
      <dgm:prSet/>
      <dgm:spPr/>
      <dgm:t>
        <a:bodyPr/>
        <a:lstStyle/>
        <a:p>
          <a:endParaRPr lang="en-US"/>
        </a:p>
      </dgm:t>
    </dgm:pt>
    <dgm:pt modelId="{CF03254C-2E97-A042-8DDF-EEF373916426}">
      <dgm:prSet phldrT="[Text]" custT="1"/>
      <dgm:spPr/>
      <dgm:t>
        <a:bodyPr/>
        <a:lstStyle/>
        <a:p>
          <a:r>
            <a:rPr lang="en-US" sz="1600" dirty="0" smtClean="0"/>
            <a:t>kernel routines need to be reentrant to allow several processors to execute the same kernel code simultaneously</a:t>
          </a:r>
          <a:endParaRPr lang="en-US" sz="1600" dirty="0"/>
        </a:p>
      </dgm:t>
    </dgm:pt>
    <dgm:pt modelId="{B24F7352-4171-054A-B7A1-45B8DF8DA828}" type="parTrans" cxnId="{7CAA66FC-F844-8946-978D-C3C8C6495253}">
      <dgm:prSet/>
      <dgm:spPr/>
      <dgm:t>
        <a:bodyPr/>
        <a:lstStyle/>
        <a:p>
          <a:endParaRPr lang="en-US" dirty="0"/>
        </a:p>
      </dgm:t>
    </dgm:pt>
    <dgm:pt modelId="{50DE34A9-53CA-9248-96CB-E46FF05E10F7}" type="sibTrans" cxnId="{7CAA66FC-F844-8946-978D-C3C8C6495253}">
      <dgm:prSet/>
      <dgm:spPr/>
      <dgm:t>
        <a:bodyPr/>
        <a:lstStyle/>
        <a:p>
          <a:endParaRPr lang="en-US"/>
        </a:p>
      </dgm:t>
    </dgm:pt>
    <dgm:pt modelId="{1D28519B-A810-F648-8278-275178BF4CC1}">
      <dgm:prSet custT="1"/>
      <dgm:spPr/>
      <dgm:t>
        <a:bodyPr/>
        <a:lstStyle/>
        <a:p>
          <a:r>
            <a:rPr lang="en-US" sz="1600" b="1" dirty="0" smtClean="0"/>
            <a:t>Scheduling</a:t>
          </a:r>
          <a:endParaRPr lang="en-US" sz="1600" dirty="0"/>
        </a:p>
      </dgm:t>
    </dgm:pt>
    <dgm:pt modelId="{3532CE72-04BB-4447-9BFF-B465B92AA39E}" type="parTrans" cxnId="{FD7E5936-ED36-2D4F-96EB-70BD959F0254}">
      <dgm:prSet/>
      <dgm:spPr/>
      <dgm:t>
        <a:bodyPr/>
        <a:lstStyle/>
        <a:p>
          <a:endParaRPr lang="en-US"/>
        </a:p>
      </dgm:t>
    </dgm:pt>
    <dgm:pt modelId="{CCC02F46-DADA-7C4C-8FBD-64EF181B807B}" type="sibTrans" cxnId="{FD7E5936-ED36-2D4F-96EB-70BD959F0254}">
      <dgm:prSet/>
      <dgm:spPr/>
      <dgm:t>
        <a:bodyPr/>
        <a:lstStyle/>
        <a:p>
          <a:endParaRPr lang="en-US"/>
        </a:p>
      </dgm:t>
    </dgm:pt>
    <dgm:pt modelId="{C9DD314C-0D29-184F-A07A-C5DC2F8A2323}">
      <dgm:prSet custT="1"/>
      <dgm:spPr/>
      <dgm:t>
        <a:bodyPr/>
        <a:lstStyle/>
        <a:p>
          <a:r>
            <a:rPr lang="en-US" sz="1600" dirty="0" smtClean="0"/>
            <a:t>any processor may perform scheduling, which complicates the task of enforcing a scheduling policy</a:t>
          </a:r>
          <a:endParaRPr lang="en-US" sz="1600" dirty="0"/>
        </a:p>
      </dgm:t>
    </dgm:pt>
    <dgm:pt modelId="{00B13440-F990-184E-9B45-BC2B00E91DDD}" type="parTrans" cxnId="{904F65C6-EEE0-364E-BE60-1328F96D40B9}">
      <dgm:prSet/>
      <dgm:spPr/>
      <dgm:t>
        <a:bodyPr/>
        <a:lstStyle/>
        <a:p>
          <a:endParaRPr lang="en-US" dirty="0"/>
        </a:p>
      </dgm:t>
    </dgm:pt>
    <dgm:pt modelId="{4EE793BF-3646-1046-A5D2-D82EF53B84A5}" type="sibTrans" cxnId="{904F65C6-EEE0-364E-BE60-1328F96D40B9}">
      <dgm:prSet/>
      <dgm:spPr/>
      <dgm:t>
        <a:bodyPr/>
        <a:lstStyle/>
        <a:p>
          <a:endParaRPr lang="en-US"/>
        </a:p>
      </dgm:t>
    </dgm:pt>
    <dgm:pt modelId="{41728C1A-E909-4648-904A-203B6124390F}">
      <dgm:prSet custT="1"/>
      <dgm:spPr/>
      <dgm:t>
        <a:bodyPr/>
        <a:lstStyle/>
        <a:p>
          <a:r>
            <a:rPr lang="en-US" sz="1600" b="1" dirty="0" smtClean="0"/>
            <a:t>Synchronization</a:t>
          </a:r>
          <a:endParaRPr lang="en-US" sz="1600" dirty="0"/>
        </a:p>
      </dgm:t>
    </dgm:pt>
    <dgm:pt modelId="{90CA631D-CE4D-AE44-BE0C-C370F481E799}" type="parTrans" cxnId="{C08A6BAB-D9CC-604C-982E-10DC172DBE50}">
      <dgm:prSet/>
      <dgm:spPr/>
      <dgm:t>
        <a:bodyPr/>
        <a:lstStyle/>
        <a:p>
          <a:endParaRPr lang="en-US"/>
        </a:p>
      </dgm:t>
    </dgm:pt>
    <dgm:pt modelId="{09148EA3-2B91-BB4E-95DD-17B07FCE3B38}" type="sibTrans" cxnId="{C08A6BAB-D9CC-604C-982E-10DC172DBE50}">
      <dgm:prSet/>
      <dgm:spPr/>
      <dgm:t>
        <a:bodyPr/>
        <a:lstStyle/>
        <a:p>
          <a:endParaRPr lang="en-US"/>
        </a:p>
      </dgm:t>
    </dgm:pt>
    <dgm:pt modelId="{23B84F0C-40A3-214C-A5B8-E2A51FAE70E1}">
      <dgm:prSet custT="1"/>
      <dgm:spPr/>
      <dgm:t>
        <a:bodyPr/>
        <a:lstStyle/>
        <a:p>
          <a:r>
            <a:rPr lang="en-US" sz="1600" dirty="0" smtClean="0"/>
            <a:t>with multiple active processes having potential access to shared address spaces or shared I/O resources, care must be taken to provide effective synchronization</a:t>
          </a:r>
          <a:endParaRPr lang="en-US" sz="1600" dirty="0"/>
        </a:p>
      </dgm:t>
    </dgm:pt>
    <dgm:pt modelId="{51315BE9-15D2-3148-8668-4DF77E6E0CA8}" type="parTrans" cxnId="{B78C9A39-3CDD-8844-9813-24CC7AF05DF8}">
      <dgm:prSet/>
      <dgm:spPr/>
      <dgm:t>
        <a:bodyPr/>
        <a:lstStyle/>
        <a:p>
          <a:endParaRPr lang="en-US" dirty="0"/>
        </a:p>
      </dgm:t>
    </dgm:pt>
    <dgm:pt modelId="{D3AE82C6-1501-C44A-8003-403E75EF403D}" type="sibTrans" cxnId="{B78C9A39-3CDD-8844-9813-24CC7AF05DF8}">
      <dgm:prSet/>
      <dgm:spPr/>
      <dgm:t>
        <a:bodyPr/>
        <a:lstStyle/>
        <a:p>
          <a:endParaRPr lang="en-US"/>
        </a:p>
      </dgm:t>
    </dgm:pt>
    <dgm:pt modelId="{7583D4B7-C644-E84C-9F68-F52BE8BF913A}">
      <dgm:prSet custT="1"/>
      <dgm:spPr/>
      <dgm:t>
        <a:bodyPr/>
        <a:lstStyle/>
        <a:p>
          <a:r>
            <a:rPr lang="en-US" sz="1600" b="1" dirty="0" smtClean="0"/>
            <a:t>Memory management</a:t>
          </a:r>
          <a:endParaRPr lang="en-US" sz="1600" dirty="0"/>
        </a:p>
      </dgm:t>
    </dgm:pt>
    <dgm:pt modelId="{3A8153AE-8BEE-1D41-9BD8-2A532C2AA704}" type="parTrans" cxnId="{4BAF6596-7D29-DD40-BC6E-E29A5A668820}">
      <dgm:prSet/>
      <dgm:spPr/>
      <dgm:t>
        <a:bodyPr/>
        <a:lstStyle/>
        <a:p>
          <a:endParaRPr lang="en-US"/>
        </a:p>
      </dgm:t>
    </dgm:pt>
    <dgm:pt modelId="{6391536A-ED8E-BE40-B261-EAF6EA285D04}" type="sibTrans" cxnId="{4BAF6596-7D29-DD40-BC6E-E29A5A668820}">
      <dgm:prSet/>
      <dgm:spPr/>
      <dgm:t>
        <a:bodyPr/>
        <a:lstStyle/>
        <a:p>
          <a:endParaRPr lang="en-US"/>
        </a:p>
      </dgm:t>
    </dgm:pt>
    <dgm:pt modelId="{279FD7B2-5886-5C4E-A835-1E04D67D5778}">
      <dgm:prSet custT="1"/>
      <dgm:spPr/>
      <dgm:t>
        <a:bodyPr/>
        <a:lstStyle/>
        <a:p>
          <a:r>
            <a:rPr lang="en-US" sz="1600" dirty="0" smtClean="0"/>
            <a:t>the reuse of physical pages is the biggest problem of concern</a:t>
          </a:r>
          <a:endParaRPr lang="en-US" sz="1600" dirty="0"/>
        </a:p>
      </dgm:t>
    </dgm:pt>
    <dgm:pt modelId="{64448336-5A70-AF44-B59B-23989B8D078F}" type="parTrans" cxnId="{6FC8ACFE-474F-0B49-9050-BE775288EFDF}">
      <dgm:prSet/>
      <dgm:spPr/>
      <dgm:t>
        <a:bodyPr/>
        <a:lstStyle/>
        <a:p>
          <a:endParaRPr lang="en-US" dirty="0"/>
        </a:p>
      </dgm:t>
    </dgm:pt>
    <dgm:pt modelId="{6B2B6F55-A247-4648-8723-23A89E545F08}" type="sibTrans" cxnId="{6FC8ACFE-474F-0B49-9050-BE775288EFDF}">
      <dgm:prSet/>
      <dgm:spPr/>
      <dgm:t>
        <a:bodyPr/>
        <a:lstStyle/>
        <a:p>
          <a:endParaRPr lang="en-US"/>
        </a:p>
      </dgm:t>
    </dgm:pt>
    <dgm:pt modelId="{1D155A38-8A10-BD4D-B599-31C6FB1BDAF4}">
      <dgm:prSet custT="1"/>
      <dgm:spPr/>
      <dgm:t>
        <a:bodyPr/>
        <a:lstStyle/>
        <a:p>
          <a:r>
            <a:rPr lang="en-US" sz="1600" b="1" dirty="0" smtClean="0"/>
            <a:t>Reliability and fault tolerance</a:t>
          </a:r>
          <a:endParaRPr lang="en-US" sz="1600" dirty="0"/>
        </a:p>
      </dgm:t>
    </dgm:pt>
    <dgm:pt modelId="{D7715A89-DA8A-A44B-8C2A-4B37BB010B76}" type="parTrans" cxnId="{364A71AD-ECCF-2547-9528-CD0E28B2A9BB}">
      <dgm:prSet/>
      <dgm:spPr/>
      <dgm:t>
        <a:bodyPr/>
        <a:lstStyle/>
        <a:p>
          <a:endParaRPr lang="en-US"/>
        </a:p>
      </dgm:t>
    </dgm:pt>
    <dgm:pt modelId="{459B2552-DE64-3641-9621-814FFCD03FA1}" type="sibTrans" cxnId="{364A71AD-ECCF-2547-9528-CD0E28B2A9BB}">
      <dgm:prSet/>
      <dgm:spPr/>
      <dgm:t>
        <a:bodyPr/>
        <a:lstStyle/>
        <a:p>
          <a:endParaRPr lang="en-US"/>
        </a:p>
      </dgm:t>
    </dgm:pt>
    <dgm:pt modelId="{758ECEBE-0C17-E740-B108-1DA818C7D8AF}">
      <dgm:prSet custT="1"/>
      <dgm:spPr/>
      <dgm:t>
        <a:bodyPr/>
        <a:lstStyle/>
        <a:p>
          <a:r>
            <a:rPr lang="en-US" sz="1600" dirty="0" smtClean="0"/>
            <a:t>the OS should provide graceful degradation in the face of processor failure</a:t>
          </a:r>
          <a:endParaRPr lang="en-US" sz="1600" dirty="0"/>
        </a:p>
      </dgm:t>
    </dgm:pt>
    <dgm:pt modelId="{B0900AE4-8A0D-714E-B1FC-519AC461F167}" type="parTrans" cxnId="{68708DFE-AC94-3C4D-A0C9-30B495EBBCD7}">
      <dgm:prSet/>
      <dgm:spPr/>
      <dgm:t>
        <a:bodyPr/>
        <a:lstStyle/>
        <a:p>
          <a:endParaRPr lang="en-US" dirty="0"/>
        </a:p>
      </dgm:t>
    </dgm:pt>
    <dgm:pt modelId="{AFD6CF11-BB48-D443-B3AF-21D51F005598}" type="sibTrans" cxnId="{68708DFE-AC94-3C4D-A0C9-30B495EBBCD7}">
      <dgm:prSet/>
      <dgm:spPr/>
      <dgm:t>
        <a:bodyPr/>
        <a:lstStyle/>
        <a:p>
          <a:endParaRPr lang="en-US"/>
        </a:p>
      </dgm:t>
    </dgm:pt>
    <dgm:pt modelId="{AB7C04AF-1606-3547-B393-795A270E4997}" type="pres">
      <dgm:prSet presAssocID="{5AA208D9-790E-CE41-832D-4908CE57DB18}" presName="diagram" presStyleCnt="0">
        <dgm:presLayoutVars>
          <dgm:chPref val="1"/>
          <dgm:dir/>
          <dgm:animOne val="branch"/>
          <dgm:animLvl val="lvl"/>
          <dgm:resizeHandles/>
        </dgm:presLayoutVars>
      </dgm:prSet>
      <dgm:spPr/>
      <dgm:t>
        <a:bodyPr/>
        <a:lstStyle/>
        <a:p>
          <a:endParaRPr lang="en-US"/>
        </a:p>
      </dgm:t>
    </dgm:pt>
    <dgm:pt modelId="{534CEC71-421F-074E-AEBA-135F2ABF16D7}" type="pres">
      <dgm:prSet presAssocID="{FD6930FA-CDF1-9345-8FD7-ACF390E8E49C}" presName="root" presStyleCnt="0"/>
      <dgm:spPr/>
    </dgm:pt>
    <dgm:pt modelId="{29392FE0-6609-954C-979E-62314438BDA7}" type="pres">
      <dgm:prSet presAssocID="{FD6930FA-CDF1-9345-8FD7-ACF390E8E49C}" presName="rootComposite" presStyleCnt="0"/>
      <dgm:spPr/>
    </dgm:pt>
    <dgm:pt modelId="{3BBBB033-098B-874D-86E2-F7E6A1FCCA9C}" type="pres">
      <dgm:prSet presAssocID="{FD6930FA-CDF1-9345-8FD7-ACF390E8E49C}" presName="rootText" presStyleLbl="node1" presStyleIdx="0" presStyleCnt="5" custScaleX="183602" custScaleY="215922" custLinFactNeighborX="-835" custLinFactNeighborY="6522"/>
      <dgm:spPr/>
      <dgm:t>
        <a:bodyPr/>
        <a:lstStyle/>
        <a:p>
          <a:endParaRPr lang="en-US"/>
        </a:p>
      </dgm:t>
    </dgm:pt>
    <dgm:pt modelId="{564FDF94-83FC-804F-BADF-B87097BEE906}" type="pres">
      <dgm:prSet presAssocID="{FD6930FA-CDF1-9345-8FD7-ACF390E8E49C}" presName="rootConnector" presStyleLbl="node1" presStyleIdx="0" presStyleCnt="5"/>
      <dgm:spPr/>
      <dgm:t>
        <a:bodyPr/>
        <a:lstStyle/>
        <a:p>
          <a:endParaRPr lang="en-US"/>
        </a:p>
      </dgm:t>
    </dgm:pt>
    <dgm:pt modelId="{B58AA2D9-84BA-064A-9B7E-A4B00DF49E36}" type="pres">
      <dgm:prSet presAssocID="{FD6930FA-CDF1-9345-8FD7-ACF390E8E49C}" presName="childShape" presStyleCnt="0"/>
      <dgm:spPr/>
    </dgm:pt>
    <dgm:pt modelId="{E3ED8868-6417-A346-9D8B-83023FB15D3C}" type="pres">
      <dgm:prSet presAssocID="{B24F7352-4171-054A-B7A1-45B8DF8DA828}" presName="Name13" presStyleLbl="parChTrans1D2" presStyleIdx="0" presStyleCnt="5"/>
      <dgm:spPr/>
      <dgm:t>
        <a:bodyPr/>
        <a:lstStyle/>
        <a:p>
          <a:endParaRPr lang="en-US"/>
        </a:p>
      </dgm:t>
    </dgm:pt>
    <dgm:pt modelId="{E26FC7CB-FC61-E246-8BE5-826CA9D5A0A9}" type="pres">
      <dgm:prSet presAssocID="{CF03254C-2E97-A042-8DDF-EEF373916426}" presName="childText" presStyleLbl="bgAcc1" presStyleIdx="0" presStyleCnt="5" custScaleX="218634" custScaleY="502409">
        <dgm:presLayoutVars>
          <dgm:bulletEnabled val="1"/>
        </dgm:presLayoutVars>
      </dgm:prSet>
      <dgm:spPr/>
      <dgm:t>
        <a:bodyPr/>
        <a:lstStyle/>
        <a:p>
          <a:endParaRPr lang="en-US"/>
        </a:p>
      </dgm:t>
    </dgm:pt>
    <dgm:pt modelId="{C3869943-138D-E942-A6B2-E830239E4926}" type="pres">
      <dgm:prSet presAssocID="{1D28519B-A810-F648-8278-275178BF4CC1}" presName="root" presStyleCnt="0"/>
      <dgm:spPr/>
    </dgm:pt>
    <dgm:pt modelId="{2DA6440E-2A98-A741-B985-1C04FE22767C}" type="pres">
      <dgm:prSet presAssocID="{1D28519B-A810-F648-8278-275178BF4CC1}" presName="rootComposite" presStyleCnt="0"/>
      <dgm:spPr/>
    </dgm:pt>
    <dgm:pt modelId="{928E9B85-F95F-0A4D-B01A-FAA0C04D08A8}" type="pres">
      <dgm:prSet presAssocID="{1D28519B-A810-F648-8278-275178BF4CC1}" presName="rootText" presStyleLbl="node1" presStyleIdx="1" presStyleCnt="5" custScaleX="132100"/>
      <dgm:spPr/>
      <dgm:t>
        <a:bodyPr/>
        <a:lstStyle/>
        <a:p>
          <a:endParaRPr lang="en-US"/>
        </a:p>
      </dgm:t>
    </dgm:pt>
    <dgm:pt modelId="{604DF5E0-0E35-024D-A8B7-48555D17D47F}" type="pres">
      <dgm:prSet presAssocID="{1D28519B-A810-F648-8278-275178BF4CC1}" presName="rootConnector" presStyleLbl="node1" presStyleIdx="1" presStyleCnt="5"/>
      <dgm:spPr/>
      <dgm:t>
        <a:bodyPr/>
        <a:lstStyle/>
        <a:p>
          <a:endParaRPr lang="en-US"/>
        </a:p>
      </dgm:t>
    </dgm:pt>
    <dgm:pt modelId="{82DA697E-DFF8-6544-982A-C34B0438F7AB}" type="pres">
      <dgm:prSet presAssocID="{1D28519B-A810-F648-8278-275178BF4CC1}" presName="childShape" presStyleCnt="0"/>
      <dgm:spPr/>
    </dgm:pt>
    <dgm:pt modelId="{56A42574-112F-F040-A0EA-3834A89B47EC}" type="pres">
      <dgm:prSet presAssocID="{00B13440-F990-184E-9B45-BC2B00E91DDD}" presName="Name13" presStyleLbl="parChTrans1D2" presStyleIdx="1" presStyleCnt="5"/>
      <dgm:spPr/>
      <dgm:t>
        <a:bodyPr/>
        <a:lstStyle/>
        <a:p>
          <a:endParaRPr lang="en-US"/>
        </a:p>
      </dgm:t>
    </dgm:pt>
    <dgm:pt modelId="{E7927819-7273-1D4F-8666-58E261183BF4}" type="pres">
      <dgm:prSet presAssocID="{C9DD314C-0D29-184F-A07A-C5DC2F8A2323}" presName="childText" presStyleLbl="bgAcc1" presStyleIdx="1" presStyleCnt="5" custScaleX="196250" custScaleY="543608">
        <dgm:presLayoutVars>
          <dgm:bulletEnabled val="1"/>
        </dgm:presLayoutVars>
      </dgm:prSet>
      <dgm:spPr/>
      <dgm:t>
        <a:bodyPr/>
        <a:lstStyle/>
        <a:p>
          <a:endParaRPr lang="en-US"/>
        </a:p>
      </dgm:t>
    </dgm:pt>
    <dgm:pt modelId="{061755FA-E814-6E40-94B7-82AECE33E952}" type="pres">
      <dgm:prSet presAssocID="{41728C1A-E909-4648-904A-203B6124390F}" presName="root" presStyleCnt="0"/>
      <dgm:spPr/>
    </dgm:pt>
    <dgm:pt modelId="{322EE887-A359-B24A-92C0-BD9C9A3C129B}" type="pres">
      <dgm:prSet presAssocID="{41728C1A-E909-4648-904A-203B6124390F}" presName="rootComposite" presStyleCnt="0"/>
      <dgm:spPr/>
    </dgm:pt>
    <dgm:pt modelId="{7D87930C-06A0-324F-A5FB-AE995B6F9475}" type="pres">
      <dgm:prSet presAssocID="{41728C1A-E909-4648-904A-203B6124390F}" presName="rootText" presStyleLbl="node1" presStyleIdx="2" presStyleCnt="5" custScaleX="188612" custScaleY="133830"/>
      <dgm:spPr/>
      <dgm:t>
        <a:bodyPr/>
        <a:lstStyle/>
        <a:p>
          <a:endParaRPr lang="en-US"/>
        </a:p>
      </dgm:t>
    </dgm:pt>
    <dgm:pt modelId="{F41E1732-51D1-984B-9071-6383130DDFBC}" type="pres">
      <dgm:prSet presAssocID="{41728C1A-E909-4648-904A-203B6124390F}" presName="rootConnector" presStyleLbl="node1" presStyleIdx="2" presStyleCnt="5"/>
      <dgm:spPr/>
      <dgm:t>
        <a:bodyPr/>
        <a:lstStyle/>
        <a:p>
          <a:endParaRPr lang="en-US"/>
        </a:p>
      </dgm:t>
    </dgm:pt>
    <dgm:pt modelId="{AA440818-C2DC-9F42-822D-F5C4471CB6DB}" type="pres">
      <dgm:prSet presAssocID="{41728C1A-E909-4648-904A-203B6124390F}" presName="childShape" presStyleCnt="0"/>
      <dgm:spPr/>
    </dgm:pt>
    <dgm:pt modelId="{CA7A6154-558A-3E4E-B569-99648CCD0383}" type="pres">
      <dgm:prSet presAssocID="{51315BE9-15D2-3148-8668-4DF77E6E0CA8}" presName="Name13" presStyleLbl="parChTrans1D2" presStyleIdx="2" presStyleCnt="5"/>
      <dgm:spPr/>
      <dgm:t>
        <a:bodyPr/>
        <a:lstStyle/>
        <a:p>
          <a:endParaRPr lang="en-US"/>
        </a:p>
      </dgm:t>
    </dgm:pt>
    <dgm:pt modelId="{F8F41A71-083D-3540-B421-42793CF68D4D}" type="pres">
      <dgm:prSet presAssocID="{23B84F0C-40A3-214C-A5B8-E2A51FAE70E1}" presName="childText" presStyleLbl="bgAcc1" presStyleIdx="2" presStyleCnt="5" custScaleX="239744" custScaleY="561144">
        <dgm:presLayoutVars>
          <dgm:bulletEnabled val="1"/>
        </dgm:presLayoutVars>
      </dgm:prSet>
      <dgm:spPr/>
      <dgm:t>
        <a:bodyPr/>
        <a:lstStyle/>
        <a:p>
          <a:endParaRPr lang="en-US"/>
        </a:p>
      </dgm:t>
    </dgm:pt>
    <dgm:pt modelId="{5AE15392-EDDC-0142-B05F-593CA16D50DB}" type="pres">
      <dgm:prSet presAssocID="{7583D4B7-C644-E84C-9F68-F52BE8BF913A}" presName="root" presStyleCnt="0"/>
      <dgm:spPr/>
    </dgm:pt>
    <dgm:pt modelId="{3E2AACF5-1BC5-8945-869A-D0A707C34248}" type="pres">
      <dgm:prSet presAssocID="{7583D4B7-C644-E84C-9F68-F52BE8BF913A}" presName="rootComposite" presStyleCnt="0"/>
      <dgm:spPr/>
    </dgm:pt>
    <dgm:pt modelId="{F3501B9F-2370-6940-A77C-F30D50C22A16}" type="pres">
      <dgm:prSet presAssocID="{7583D4B7-C644-E84C-9F68-F52BE8BF913A}" presName="rootText" presStyleLbl="node1" presStyleIdx="3" presStyleCnt="5" custScaleX="173944" custScaleY="132726"/>
      <dgm:spPr/>
      <dgm:t>
        <a:bodyPr/>
        <a:lstStyle/>
        <a:p>
          <a:endParaRPr lang="en-US"/>
        </a:p>
      </dgm:t>
    </dgm:pt>
    <dgm:pt modelId="{A87B12E2-B6BE-9446-8B95-9AB52DD3E4E0}" type="pres">
      <dgm:prSet presAssocID="{7583D4B7-C644-E84C-9F68-F52BE8BF913A}" presName="rootConnector" presStyleLbl="node1" presStyleIdx="3" presStyleCnt="5"/>
      <dgm:spPr/>
      <dgm:t>
        <a:bodyPr/>
        <a:lstStyle/>
        <a:p>
          <a:endParaRPr lang="en-US"/>
        </a:p>
      </dgm:t>
    </dgm:pt>
    <dgm:pt modelId="{9675B986-4C3A-2149-8C24-5303BEAF4EDA}" type="pres">
      <dgm:prSet presAssocID="{7583D4B7-C644-E84C-9F68-F52BE8BF913A}" presName="childShape" presStyleCnt="0"/>
      <dgm:spPr/>
    </dgm:pt>
    <dgm:pt modelId="{AD04DFED-755B-6749-8AC3-4C207875CB01}" type="pres">
      <dgm:prSet presAssocID="{64448336-5A70-AF44-B59B-23989B8D078F}" presName="Name13" presStyleLbl="parChTrans1D2" presStyleIdx="3" presStyleCnt="5"/>
      <dgm:spPr/>
      <dgm:t>
        <a:bodyPr/>
        <a:lstStyle/>
        <a:p>
          <a:endParaRPr lang="en-US"/>
        </a:p>
      </dgm:t>
    </dgm:pt>
    <dgm:pt modelId="{05F242F4-2600-5940-A614-2DA85E5F1AAD}" type="pres">
      <dgm:prSet presAssocID="{279FD7B2-5886-5C4E-A835-1E04D67D5778}" presName="childText" presStyleLbl="bgAcc1" presStyleIdx="3" presStyleCnt="5" custScaleX="173576" custScaleY="347469">
        <dgm:presLayoutVars>
          <dgm:bulletEnabled val="1"/>
        </dgm:presLayoutVars>
      </dgm:prSet>
      <dgm:spPr/>
      <dgm:t>
        <a:bodyPr/>
        <a:lstStyle/>
        <a:p>
          <a:endParaRPr lang="en-US"/>
        </a:p>
      </dgm:t>
    </dgm:pt>
    <dgm:pt modelId="{38509C56-B36B-0B44-9386-A212A3E9184C}" type="pres">
      <dgm:prSet presAssocID="{1D155A38-8A10-BD4D-B599-31C6FB1BDAF4}" presName="root" presStyleCnt="0"/>
      <dgm:spPr/>
    </dgm:pt>
    <dgm:pt modelId="{F552A334-F9E8-6243-A6B9-51B38138CFEA}" type="pres">
      <dgm:prSet presAssocID="{1D155A38-8A10-BD4D-B599-31C6FB1BDAF4}" presName="rootComposite" presStyleCnt="0"/>
      <dgm:spPr/>
    </dgm:pt>
    <dgm:pt modelId="{C49E4D76-4FDD-B444-9BBB-C61EA22E2950}" type="pres">
      <dgm:prSet presAssocID="{1D155A38-8A10-BD4D-B599-31C6FB1BDAF4}" presName="rootText" presStyleLbl="node1" presStyleIdx="4" presStyleCnt="5" custScaleX="139784" custScaleY="195556"/>
      <dgm:spPr/>
      <dgm:t>
        <a:bodyPr/>
        <a:lstStyle/>
        <a:p>
          <a:endParaRPr lang="en-US"/>
        </a:p>
      </dgm:t>
    </dgm:pt>
    <dgm:pt modelId="{F6A4412D-25E4-B74C-A257-CE26709EB531}" type="pres">
      <dgm:prSet presAssocID="{1D155A38-8A10-BD4D-B599-31C6FB1BDAF4}" presName="rootConnector" presStyleLbl="node1" presStyleIdx="4" presStyleCnt="5"/>
      <dgm:spPr/>
      <dgm:t>
        <a:bodyPr/>
        <a:lstStyle/>
        <a:p>
          <a:endParaRPr lang="en-US"/>
        </a:p>
      </dgm:t>
    </dgm:pt>
    <dgm:pt modelId="{F4E69D38-0253-C04C-82ED-5CE32D4626DB}" type="pres">
      <dgm:prSet presAssocID="{1D155A38-8A10-BD4D-B599-31C6FB1BDAF4}" presName="childShape" presStyleCnt="0"/>
      <dgm:spPr/>
    </dgm:pt>
    <dgm:pt modelId="{761D829C-1A3D-A544-9740-C515EBF69C9C}" type="pres">
      <dgm:prSet presAssocID="{B0900AE4-8A0D-714E-B1FC-519AC461F167}" presName="Name13" presStyleLbl="parChTrans1D2" presStyleIdx="4" presStyleCnt="5"/>
      <dgm:spPr/>
      <dgm:t>
        <a:bodyPr/>
        <a:lstStyle/>
        <a:p>
          <a:endParaRPr lang="en-US"/>
        </a:p>
      </dgm:t>
    </dgm:pt>
    <dgm:pt modelId="{C68B9DD7-46CF-5944-85DC-F784C37E24D7}" type="pres">
      <dgm:prSet presAssocID="{758ECEBE-0C17-E740-B108-1DA818C7D8AF}" presName="childText" presStyleLbl="bgAcc1" presStyleIdx="4" presStyleCnt="5" custScaleX="203326" custScaleY="432040" custLinFactNeighborX="-37117" custLinFactNeighborY="47773">
        <dgm:presLayoutVars>
          <dgm:bulletEnabled val="1"/>
        </dgm:presLayoutVars>
      </dgm:prSet>
      <dgm:spPr/>
      <dgm:t>
        <a:bodyPr/>
        <a:lstStyle/>
        <a:p>
          <a:endParaRPr lang="en-US"/>
        </a:p>
      </dgm:t>
    </dgm:pt>
  </dgm:ptLst>
  <dgm:cxnLst>
    <dgm:cxn modelId="{7CAA66FC-F844-8946-978D-C3C8C6495253}" srcId="{FD6930FA-CDF1-9345-8FD7-ACF390E8E49C}" destId="{CF03254C-2E97-A042-8DDF-EEF373916426}" srcOrd="0" destOrd="0" parTransId="{B24F7352-4171-054A-B7A1-45B8DF8DA828}" sibTransId="{50DE34A9-53CA-9248-96CB-E46FF05E10F7}"/>
    <dgm:cxn modelId="{0DC5EA73-B876-044C-8F1C-67AA048A8E5B}" type="presOf" srcId="{41728C1A-E909-4648-904A-203B6124390F}" destId="{7D87930C-06A0-324F-A5FB-AE995B6F9475}" srcOrd="0" destOrd="0" presId="urn:microsoft.com/office/officeart/2005/8/layout/hierarchy3"/>
    <dgm:cxn modelId="{EF044DAE-D502-E742-BB90-79CCF922AC79}" type="presOf" srcId="{1D155A38-8A10-BD4D-B599-31C6FB1BDAF4}" destId="{C49E4D76-4FDD-B444-9BBB-C61EA22E2950}" srcOrd="0" destOrd="0" presId="urn:microsoft.com/office/officeart/2005/8/layout/hierarchy3"/>
    <dgm:cxn modelId="{904F65C6-EEE0-364E-BE60-1328F96D40B9}" srcId="{1D28519B-A810-F648-8278-275178BF4CC1}" destId="{C9DD314C-0D29-184F-A07A-C5DC2F8A2323}" srcOrd="0" destOrd="0" parTransId="{00B13440-F990-184E-9B45-BC2B00E91DDD}" sibTransId="{4EE793BF-3646-1046-A5D2-D82EF53B84A5}"/>
    <dgm:cxn modelId="{364A71AD-ECCF-2547-9528-CD0E28B2A9BB}" srcId="{5AA208D9-790E-CE41-832D-4908CE57DB18}" destId="{1D155A38-8A10-BD4D-B599-31C6FB1BDAF4}" srcOrd="4" destOrd="0" parTransId="{D7715A89-DA8A-A44B-8C2A-4B37BB010B76}" sibTransId="{459B2552-DE64-3641-9621-814FFCD03FA1}"/>
    <dgm:cxn modelId="{4D7961B2-FDF7-2048-A654-99B7D113207C}" type="presOf" srcId="{B0900AE4-8A0D-714E-B1FC-519AC461F167}" destId="{761D829C-1A3D-A544-9740-C515EBF69C9C}" srcOrd="0" destOrd="0" presId="urn:microsoft.com/office/officeart/2005/8/layout/hierarchy3"/>
    <dgm:cxn modelId="{B78C9A39-3CDD-8844-9813-24CC7AF05DF8}" srcId="{41728C1A-E909-4648-904A-203B6124390F}" destId="{23B84F0C-40A3-214C-A5B8-E2A51FAE70E1}" srcOrd="0" destOrd="0" parTransId="{51315BE9-15D2-3148-8668-4DF77E6E0CA8}" sibTransId="{D3AE82C6-1501-C44A-8003-403E75EF403D}"/>
    <dgm:cxn modelId="{6334B79F-3FF0-7B4B-899D-7A353ADFC3A1}" type="presOf" srcId="{758ECEBE-0C17-E740-B108-1DA818C7D8AF}" destId="{C68B9DD7-46CF-5944-85DC-F784C37E24D7}" srcOrd="0" destOrd="0" presId="urn:microsoft.com/office/officeart/2005/8/layout/hierarchy3"/>
    <dgm:cxn modelId="{5598528A-A307-1A46-A686-E16AE3A72083}" type="presOf" srcId="{FD6930FA-CDF1-9345-8FD7-ACF390E8E49C}" destId="{564FDF94-83FC-804F-BADF-B87097BEE906}" srcOrd="1" destOrd="0" presId="urn:microsoft.com/office/officeart/2005/8/layout/hierarchy3"/>
    <dgm:cxn modelId="{89407929-2210-2040-B63C-D74868593A36}" type="presOf" srcId="{23B84F0C-40A3-214C-A5B8-E2A51FAE70E1}" destId="{F8F41A71-083D-3540-B421-42793CF68D4D}" srcOrd="0" destOrd="0" presId="urn:microsoft.com/office/officeart/2005/8/layout/hierarchy3"/>
    <dgm:cxn modelId="{A8C3FEC1-50D2-A143-8756-56F2C931ABC3}" type="presOf" srcId="{1D28519B-A810-F648-8278-275178BF4CC1}" destId="{604DF5E0-0E35-024D-A8B7-48555D17D47F}" srcOrd="1" destOrd="0" presId="urn:microsoft.com/office/officeart/2005/8/layout/hierarchy3"/>
    <dgm:cxn modelId="{6CF6AFB6-E227-3F45-9A8F-5482F8227DDA}" type="presOf" srcId="{51315BE9-15D2-3148-8668-4DF77E6E0CA8}" destId="{CA7A6154-558A-3E4E-B569-99648CCD0383}" srcOrd="0" destOrd="0" presId="urn:microsoft.com/office/officeart/2005/8/layout/hierarchy3"/>
    <dgm:cxn modelId="{E798993B-2788-664E-BC2B-BC4D7AA878A0}" srcId="{5AA208D9-790E-CE41-832D-4908CE57DB18}" destId="{FD6930FA-CDF1-9345-8FD7-ACF390E8E49C}" srcOrd="0" destOrd="0" parTransId="{E09B3B42-23C3-314F-8F33-AD0247E7C2B8}" sibTransId="{9DFBC693-85B2-F64C-90CD-663AA47B60F6}"/>
    <dgm:cxn modelId="{B637CE0B-AE48-854A-A410-94C38663B01C}" type="presOf" srcId="{1D28519B-A810-F648-8278-275178BF4CC1}" destId="{928E9B85-F95F-0A4D-B01A-FAA0C04D08A8}" srcOrd="0" destOrd="0" presId="urn:microsoft.com/office/officeart/2005/8/layout/hierarchy3"/>
    <dgm:cxn modelId="{79DB20C0-54D6-FD43-B797-2E537304CDFA}" type="presOf" srcId="{7583D4B7-C644-E84C-9F68-F52BE8BF913A}" destId="{F3501B9F-2370-6940-A77C-F30D50C22A16}" srcOrd="0" destOrd="0" presId="urn:microsoft.com/office/officeart/2005/8/layout/hierarchy3"/>
    <dgm:cxn modelId="{C08A6BAB-D9CC-604C-982E-10DC172DBE50}" srcId="{5AA208D9-790E-CE41-832D-4908CE57DB18}" destId="{41728C1A-E909-4648-904A-203B6124390F}" srcOrd="2" destOrd="0" parTransId="{90CA631D-CE4D-AE44-BE0C-C370F481E799}" sibTransId="{09148EA3-2B91-BB4E-95DD-17B07FCE3B38}"/>
    <dgm:cxn modelId="{BD7F6251-CC2A-2F44-AEC6-70796D204206}" type="presOf" srcId="{CF03254C-2E97-A042-8DDF-EEF373916426}" destId="{E26FC7CB-FC61-E246-8BE5-826CA9D5A0A9}" srcOrd="0" destOrd="0" presId="urn:microsoft.com/office/officeart/2005/8/layout/hierarchy3"/>
    <dgm:cxn modelId="{BDE96CFA-14EF-E749-9CB4-085D1E439998}" type="presOf" srcId="{FD6930FA-CDF1-9345-8FD7-ACF390E8E49C}" destId="{3BBBB033-098B-874D-86E2-F7E6A1FCCA9C}" srcOrd="0" destOrd="0" presId="urn:microsoft.com/office/officeart/2005/8/layout/hierarchy3"/>
    <dgm:cxn modelId="{FD7E5936-ED36-2D4F-96EB-70BD959F0254}" srcId="{5AA208D9-790E-CE41-832D-4908CE57DB18}" destId="{1D28519B-A810-F648-8278-275178BF4CC1}" srcOrd="1" destOrd="0" parTransId="{3532CE72-04BB-4447-9BFF-B465B92AA39E}" sibTransId="{CCC02F46-DADA-7C4C-8FBD-64EF181B807B}"/>
    <dgm:cxn modelId="{6FC8ACFE-474F-0B49-9050-BE775288EFDF}" srcId="{7583D4B7-C644-E84C-9F68-F52BE8BF913A}" destId="{279FD7B2-5886-5C4E-A835-1E04D67D5778}" srcOrd="0" destOrd="0" parTransId="{64448336-5A70-AF44-B59B-23989B8D078F}" sibTransId="{6B2B6F55-A247-4648-8723-23A89E545F08}"/>
    <dgm:cxn modelId="{29F48C96-F9C5-6C4D-8789-5A2D1D64D313}" type="presOf" srcId="{B24F7352-4171-054A-B7A1-45B8DF8DA828}" destId="{E3ED8868-6417-A346-9D8B-83023FB15D3C}" srcOrd="0" destOrd="0" presId="urn:microsoft.com/office/officeart/2005/8/layout/hierarchy3"/>
    <dgm:cxn modelId="{929067FC-901F-324E-850C-B3DB4A39DFDD}" type="presOf" srcId="{64448336-5A70-AF44-B59B-23989B8D078F}" destId="{AD04DFED-755B-6749-8AC3-4C207875CB01}" srcOrd="0" destOrd="0" presId="urn:microsoft.com/office/officeart/2005/8/layout/hierarchy3"/>
    <dgm:cxn modelId="{080A1D8C-BBF0-B04C-948E-4DC6E63E9C97}" type="presOf" srcId="{00B13440-F990-184E-9B45-BC2B00E91DDD}" destId="{56A42574-112F-F040-A0EA-3834A89B47EC}" srcOrd="0" destOrd="0" presId="urn:microsoft.com/office/officeart/2005/8/layout/hierarchy3"/>
    <dgm:cxn modelId="{85AA10F6-1C00-9046-AA06-BE572135F06E}" type="presOf" srcId="{C9DD314C-0D29-184F-A07A-C5DC2F8A2323}" destId="{E7927819-7273-1D4F-8666-58E261183BF4}" srcOrd="0" destOrd="0" presId="urn:microsoft.com/office/officeart/2005/8/layout/hierarchy3"/>
    <dgm:cxn modelId="{FF3C6A1F-56A2-D74F-80FB-4DF30D7E6CBE}" type="presOf" srcId="{41728C1A-E909-4648-904A-203B6124390F}" destId="{F41E1732-51D1-984B-9071-6383130DDFBC}" srcOrd="1" destOrd="0" presId="urn:microsoft.com/office/officeart/2005/8/layout/hierarchy3"/>
    <dgm:cxn modelId="{68708DFE-AC94-3C4D-A0C9-30B495EBBCD7}" srcId="{1D155A38-8A10-BD4D-B599-31C6FB1BDAF4}" destId="{758ECEBE-0C17-E740-B108-1DA818C7D8AF}" srcOrd="0" destOrd="0" parTransId="{B0900AE4-8A0D-714E-B1FC-519AC461F167}" sibTransId="{AFD6CF11-BB48-D443-B3AF-21D51F005598}"/>
    <dgm:cxn modelId="{97DBB239-EDAA-C040-A0D5-FE4D0500DA15}" type="presOf" srcId="{279FD7B2-5886-5C4E-A835-1E04D67D5778}" destId="{05F242F4-2600-5940-A614-2DA85E5F1AAD}" srcOrd="0" destOrd="0" presId="urn:microsoft.com/office/officeart/2005/8/layout/hierarchy3"/>
    <dgm:cxn modelId="{1B6C5428-A863-F348-A227-EC566574A047}" type="presOf" srcId="{1D155A38-8A10-BD4D-B599-31C6FB1BDAF4}" destId="{F6A4412D-25E4-B74C-A257-CE26709EB531}" srcOrd="1" destOrd="0" presId="urn:microsoft.com/office/officeart/2005/8/layout/hierarchy3"/>
    <dgm:cxn modelId="{4BAF6596-7D29-DD40-BC6E-E29A5A668820}" srcId="{5AA208D9-790E-CE41-832D-4908CE57DB18}" destId="{7583D4B7-C644-E84C-9F68-F52BE8BF913A}" srcOrd="3" destOrd="0" parTransId="{3A8153AE-8BEE-1D41-9BD8-2A532C2AA704}" sibTransId="{6391536A-ED8E-BE40-B261-EAF6EA285D04}"/>
    <dgm:cxn modelId="{F671DF90-48F7-5D44-B415-6813A949A251}" type="presOf" srcId="{5AA208D9-790E-CE41-832D-4908CE57DB18}" destId="{AB7C04AF-1606-3547-B393-795A270E4997}" srcOrd="0" destOrd="0" presId="urn:microsoft.com/office/officeart/2005/8/layout/hierarchy3"/>
    <dgm:cxn modelId="{9E33239E-B456-E140-9E87-DBC321C85E87}" type="presOf" srcId="{7583D4B7-C644-E84C-9F68-F52BE8BF913A}" destId="{A87B12E2-B6BE-9446-8B95-9AB52DD3E4E0}" srcOrd="1" destOrd="0" presId="urn:microsoft.com/office/officeart/2005/8/layout/hierarchy3"/>
    <dgm:cxn modelId="{DD934EBD-DDB0-2749-8DF4-E3EEC1A42208}" type="presParOf" srcId="{AB7C04AF-1606-3547-B393-795A270E4997}" destId="{534CEC71-421F-074E-AEBA-135F2ABF16D7}" srcOrd="0" destOrd="0" presId="urn:microsoft.com/office/officeart/2005/8/layout/hierarchy3"/>
    <dgm:cxn modelId="{710E014C-E6B3-E641-B72C-653A8FC7A2D2}" type="presParOf" srcId="{534CEC71-421F-074E-AEBA-135F2ABF16D7}" destId="{29392FE0-6609-954C-979E-62314438BDA7}" srcOrd="0" destOrd="0" presId="urn:microsoft.com/office/officeart/2005/8/layout/hierarchy3"/>
    <dgm:cxn modelId="{C1297E27-459D-0D43-A6F7-7EA1522614F2}" type="presParOf" srcId="{29392FE0-6609-954C-979E-62314438BDA7}" destId="{3BBBB033-098B-874D-86E2-F7E6A1FCCA9C}" srcOrd="0" destOrd="0" presId="urn:microsoft.com/office/officeart/2005/8/layout/hierarchy3"/>
    <dgm:cxn modelId="{25575BCD-D75B-5B46-ACFA-DB512C57B9C3}" type="presParOf" srcId="{29392FE0-6609-954C-979E-62314438BDA7}" destId="{564FDF94-83FC-804F-BADF-B87097BEE906}" srcOrd="1" destOrd="0" presId="urn:microsoft.com/office/officeart/2005/8/layout/hierarchy3"/>
    <dgm:cxn modelId="{7B3E22E0-FD7A-3849-97FC-3207DC3968D6}" type="presParOf" srcId="{534CEC71-421F-074E-AEBA-135F2ABF16D7}" destId="{B58AA2D9-84BA-064A-9B7E-A4B00DF49E36}" srcOrd="1" destOrd="0" presId="urn:microsoft.com/office/officeart/2005/8/layout/hierarchy3"/>
    <dgm:cxn modelId="{8ACD8CC5-D9BA-9D4F-9022-7F157EB9976C}" type="presParOf" srcId="{B58AA2D9-84BA-064A-9B7E-A4B00DF49E36}" destId="{E3ED8868-6417-A346-9D8B-83023FB15D3C}" srcOrd="0" destOrd="0" presId="urn:microsoft.com/office/officeart/2005/8/layout/hierarchy3"/>
    <dgm:cxn modelId="{BE00C9F5-8D81-A640-BC91-4EF7495DEE74}" type="presParOf" srcId="{B58AA2D9-84BA-064A-9B7E-A4B00DF49E36}" destId="{E26FC7CB-FC61-E246-8BE5-826CA9D5A0A9}" srcOrd="1" destOrd="0" presId="urn:microsoft.com/office/officeart/2005/8/layout/hierarchy3"/>
    <dgm:cxn modelId="{F56688CD-90AF-A640-A112-383C5314799D}" type="presParOf" srcId="{AB7C04AF-1606-3547-B393-795A270E4997}" destId="{C3869943-138D-E942-A6B2-E830239E4926}" srcOrd="1" destOrd="0" presId="urn:microsoft.com/office/officeart/2005/8/layout/hierarchy3"/>
    <dgm:cxn modelId="{A32A3142-2A10-C742-BDBB-17E46368C499}" type="presParOf" srcId="{C3869943-138D-E942-A6B2-E830239E4926}" destId="{2DA6440E-2A98-A741-B985-1C04FE22767C}" srcOrd="0" destOrd="0" presId="urn:microsoft.com/office/officeart/2005/8/layout/hierarchy3"/>
    <dgm:cxn modelId="{4A80D420-C272-A94B-AA92-513D9620FB61}" type="presParOf" srcId="{2DA6440E-2A98-A741-B985-1C04FE22767C}" destId="{928E9B85-F95F-0A4D-B01A-FAA0C04D08A8}" srcOrd="0" destOrd="0" presId="urn:microsoft.com/office/officeart/2005/8/layout/hierarchy3"/>
    <dgm:cxn modelId="{649734E6-D0EC-9E4B-881B-6CC0F388956D}" type="presParOf" srcId="{2DA6440E-2A98-A741-B985-1C04FE22767C}" destId="{604DF5E0-0E35-024D-A8B7-48555D17D47F}" srcOrd="1" destOrd="0" presId="urn:microsoft.com/office/officeart/2005/8/layout/hierarchy3"/>
    <dgm:cxn modelId="{7F4BA8E4-BF54-4545-A99B-2A1D94EC33C1}" type="presParOf" srcId="{C3869943-138D-E942-A6B2-E830239E4926}" destId="{82DA697E-DFF8-6544-982A-C34B0438F7AB}" srcOrd="1" destOrd="0" presId="urn:microsoft.com/office/officeart/2005/8/layout/hierarchy3"/>
    <dgm:cxn modelId="{FDD23E53-7ABD-0249-91FF-AF9068F8312A}" type="presParOf" srcId="{82DA697E-DFF8-6544-982A-C34B0438F7AB}" destId="{56A42574-112F-F040-A0EA-3834A89B47EC}" srcOrd="0" destOrd="0" presId="urn:microsoft.com/office/officeart/2005/8/layout/hierarchy3"/>
    <dgm:cxn modelId="{C697E225-20E9-8447-81F1-FC62A70815F2}" type="presParOf" srcId="{82DA697E-DFF8-6544-982A-C34B0438F7AB}" destId="{E7927819-7273-1D4F-8666-58E261183BF4}" srcOrd="1" destOrd="0" presId="urn:microsoft.com/office/officeart/2005/8/layout/hierarchy3"/>
    <dgm:cxn modelId="{C294B569-78BB-234A-96A4-A8CC87AD575D}" type="presParOf" srcId="{AB7C04AF-1606-3547-B393-795A270E4997}" destId="{061755FA-E814-6E40-94B7-82AECE33E952}" srcOrd="2" destOrd="0" presId="urn:microsoft.com/office/officeart/2005/8/layout/hierarchy3"/>
    <dgm:cxn modelId="{A3C1420D-F7DB-EB4E-983D-6DF1E5F7C48C}" type="presParOf" srcId="{061755FA-E814-6E40-94B7-82AECE33E952}" destId="{322EE887-A359-B24A-92C0-BD9C9A3C129B}" srcOrd="0" destOrd="0" presId="urn:microsoft.com/office/officeart/2005/8/layout/hierarchy3"/>
    <dgm:cxn modelId="{708A1FB2-0C86-CD41-ABE6-C03DCF78DBE3}" type="presParOf" srcId="{322EE887-A359-B24A-92C0-BD9C9A3C129B}" destId="{7D87930C-06A0-324F-A5FB-AE995B6F9475}" srcOrd="0" destOrd="0" presId="urn:microsoft.com/office/officeart/2005/8/layout/hierarchy3"/>
    <dgm:cxn modelId="{DD159CED-AF36-8746-818B-DA96A43E0ADA}" type="presParOf" srcId="{322EE887-A359-B24A-92C0-BD9C9A3C129B}" destId="{F41E1732-51D1-984B-9071-6383130DDFBC}" srcOrd="1" destOrd="0" presId="urn:microsoft.com/office/officeart/2005/8/layout/hierarchy3"/>
    <dgm:cxn modelId="{86CEF9BB-BAFE-C943-A2DA-09E0E069E4BE}" type="presParOf" srcId="{061755FA-E814-6E40-94B7-82AECE33E952}" destId="{AA440818-C2DC-9F42-822D-F5C4471CB6DB}" srcOrd="1" destOrd="0" presId="urn:microsoft.com/office/officeart/2005/8/layout/hierarchy3"/>
    <dgm:cxn modelId="{8CECCAE9-E06F-B84B-A043-C38001E5C5CE}" type="presParOf" srcId="{AA440818-C2DC-9F42-822D-F5C4471CB6DB}" destId="{CA7A6154-558A-3E4E-B569-99648CCD0383}" srcOrd="0" destOrd="0" presId="urn:microsoft.com/office/officeart/2005/8/layout/hierarchy3"/>
    <dgm:cxn modelId="{9FACBBA5-55FD-6F4A-A163-6C0B980F8577}" type="presParOf" srcId="{AA440818-C2DC-9F42-822D-F5C4471CB6DB}" destId="{F8F41A71-083D-3540-B421-42793CF68D4D}" srcOrd="1" destOrd="0" presId="urn:microsoft.com/office/officeart/2005/8/layout/hierarchy3"/>
    <dgm:cxn modelId="{1E27A506-F168-3C48-A1AF-444BDEB94F4C}" type="presParOf" srcId="{AB7C04AF-1606-3547-B393-795A270E4997}" destId="{5AE15392-EDDC-0142-B05F-593CA16D50DB}" srcOrd="3" destOrd="0" presId="urn:microsoft.com/office/officeart/2005/8/layout/hierarchy3"/>
    <dgm:cxn modelId="{96CAD0B7-88BA-3040-AC5D-E60648EFF591}" type="presParOf" srcId="{5AE15392-EDDC-0142-B05F-593CA16D50DB}" destId="{3E2AACF5-1BC5-8945-869A-D0A707C34248}" srcOrd="0" destOrd="0" presId="urn:microsoft.com/office/officeart/2005/8/layout/hierarchy3"/>
    <dgm:cxn modelId="{7515FCCB-F012-3E4C-A542-48D6BB89732C}" type="presParOf" srcId="{3E2AACF5-1BC5-8945-869A-D0A707C34248}" destId="{F3501B9F-2370-6940-A77C-F30D50C22A16}" srcOrd="0" destOrd="0" presId="urn:microsoft.com/office/officeart/2005/8/layout/hierarchy3"/>
    <dgm:cxn modelId="{4D7FB76C-F92B-3244-B993-37546912CEF4}" type="presParOf" srcId="{3E2AACF5-1BC5-8945-869A-D0A707C34248}" destId="{A87B12E2-B6BE-9446-8B95-9AB52DD3E4E0}" srcOrd="1" destOrd="0" presId="urn:microsoft.com/office/officeart/2005/8/layout/hierarchy3"/>
    <dgm:cxn modelId="{E76CB00D-87B3-0543-9A16-127EACA4FEB9}" type="presParOf" srcId="{5AE15392-EDDC-0142-B05F-593CA16D50DB}" destId="{9675B986-4C3A-2149-8C24-5303BEAF4EDA}" srcOrd="1" destOrd="0" presId="urn:microsoft.com/office/officeart/2005/8/layout/hierarchy3"/>
    <dgm:cxn modelId="{7CAD36AB-7C1C-6D43-AC5F-19EF4D31739E}" type="presParOf" srcId="{9675B986-4C3A-2149-8C24-5303BEAF4EDA}" destId="{AD04DFED-755B-6749-8AC3-4C207875CB01}" srcOrd="0" destOrd="0" presId="urn:microsoft.com/office/officeart/2005/8/layout/hierarchy3"/>
    <dgm:cxn modelId="{B99C91A9-0DE1-5548-AA1C-CF30BA7A803A}" type="presParOf" srcId="{9675B986-4C3A-2149-8C24-5303BEAF4EDA}" destId="{05F242F4-2600-5940-A614-2DA85E5F1AAD}" srcOrd="1" destOrd="0" presId="urn:microsoft.com/office/officeart/2005/8/layout/hierarchy3"/>
    <dgm:cxn modelId="{74199057-AC8E-7B44-A49E-619E4F1D97A8}" type="presParOf" srcId="{AB7C04AF-1606-3547-B393-795A270E4997}" destId="{38509C56-B36B-0B44-9386-A212A3E9184C}" srcOrd="4" destOrd="0" presId="urn:microsoft.com/office/officeart/2005/8/layout/hierarchy3"/>
    <dgm:cxn modelId="{280C0784-02E1-3C43-B4E1-1513A9938C69}" type="presParOf" srcId="{38509C56-B36B-0B44-9386-A212A3E9184C}" destId="{F552A334-F9E8-6243-A6B9-51B38138CFEA}" srcOrd="0" destOrd="0" presId="urn:microsoft.com/office/officeart/2005/8/layout/hierarchy3"/>
    <dgm:cxn modelId="{521314CD-A04D-AB43-BAC3-4F561736ACFB}" type="presParOf" srcId="{F552A334-F9E8-6243-A6B9-51B38138CFEA}" destId="{C49E4D76-4FDD-B444-9BBB-C61EA22E2950}" srcOrd="0" destOrd="0" presId="urn:microsoft.com/office/officeart/2005/8/layout/hierarchy3"/>
    <dgm:cxn modelId="{93E39A50-48B1-5648-B24A-4CD53D6A102B}" type="presParOf" srcId="{F552A334-F9E8-6243-A6B9-51B38138CFEA}" destId="{F6A4412D-25E4-B74C-A257-CE26709EB531}" srcOrd="1" destOrd="0" presId="urn:microsoft.com/office/officeart/2005/8/layout/hierarchy3"/>
    <dgm:cxn modelId="{F617C8E8-5DC9-C649-A324-5C6D896E94DC}" type="presParOf" srcId="{38509C56-B36B-0B44-9386-A212A3E9184C}" destId="{F4E69D38-0253-C04C-82ED-5CE32D4626DB}" srcOrd="1" destOrd="0" presId="urn:microsoft.com/office/officeart/2005/8/layout/hierarchy3"/>
    <dgm:cxn modelId="{66697014-6F45-9F43-9F8C-D54AF9E4B1BC}" type="presParOf" srcId="{F4E69D38-0253-C04C-82ED-5CE32D4626DB}" destId="{761D829C-1A3D-A544-9740-C515EBF69C9C}" srcOrd="0" destOrd="0" presId="urn:microsoft.com/office/officeart/2005/8/layout/hierarchy3"/>
    <dgm:cxn modelId="{673EA389-D3A8-0A4A-9754-468EFF8D411E}" type="presParOf" srcId="{F4E69D38-0253-C04C-82ED-5CE32D4626DB}" destId="{C68B9DD7-46CF-5944-85DC-F784C37E24D7}"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14EA08-61CD-7848-B246-BDCB3393E799}"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4DE673D0-600C-1F43-A912-41F12960702E}">
      <dgm:prSet phldrT="[Text]" custT="1"/>
      <dgm:spPr>
        <a:solidFill>
          <a:schemeClr val="accent3">
            <a:lumMod val="75000"/>
          </a:schemeClr>
        </a:solidFill>
      </dgm:spPr>
      <dgm:t>
        <a:bodyPr/>
        <a:lstStyle/>
        <a:p>
          <a:r>
            <a:rPr lang="en-US" sz="1800" dirty="0" smtClean="0"/>
            <a:t>hardware upgrades</a:t>
          </a:r>
          <a:endParaRPr lang="en-US" sz="1800" dirty="0"/>
        </a:p>
      </dgm:t>
    </dgm:pt>
    <dgm:pt modelId="{CA9E68CD-FDA6-2947-B506-B9813F3C8F0F}" type="parTrans" cxnId="{8A889DD9-CA01-6344-BAC5-1A2B35B916E9}">
      <dgm:prSet/>
      <dgm:spPr/>
      <dgm:t>
        <a:bodyPr/>
        <a:lstStyle/>
        <a:p>
          <a:endParaRPr lang="en-US"/>
        </a:p>
      </dgm:t>
    </dgm:pt>
    <dgm:pt modelId="{1DFBBD87-248C-7741-B368-FB35329D8AC0}" type="sibTrans" cxnId="{8A889DD9-CA01-6344-BAC5-1A2B35B916E9}">
      <dgm:prSet/>
      <dgm:spPr/>
      <dgm:t>
        <a:bodyPr/>
        <a:lstStyle/>
        <a:p>
          <a:endParaRPr lang="en-US"/>
        </a:p>
      </dgm:t>
    </dgm:pt>
    <dgm:pt modelId="{B4519C2B-736F-3C4D-ABF5-3B13923F7E2E}">
      <dgm:prSet custT="1"/>
      <dgm:spPr/>
      <dgm:t>
        <a:bodyPr/>
        <a:lstStyle/>
        <a:p>
          <a:r>
            <a:rPr lang="en-US" sz="1800" dirty="0" smtClean="0"/>
            <a:t>new types of hardware</a:t>
          </a:r>
        </a:p>
      </dgm:t>
    </dgm:pt>
    <dgm:pt modelId="{F3D30ACB-D10E-384D-9B8E-68A922035356}" type="parTrans" cxnId="{D2968E36-6D67-B34D-8547-C7B465B69170}">
      <dgm:prSet/>
      <dgm:spPr/>
      <dgm:t>
        <a:bodyPr/>
        <a:lstStyle/>
        <a:p>
          <a:endParaRPr lang="en-US"/>
        </a:p>
      </dgm:t>
    </dgm:pt>
    <dgm:pt modelId="{5F964703-FC05-0543-A573-31CF63A3A993}" type="sibTrans" cxnId="{D2968E36-6D67-B34D-8547-C7B465B69170}">
      <dgm:prSet/>
      <dgm:spPr/>
      <dgm:t>
        <a:bodyPr/>
        <a:lstStyle/>
        <a:p>
          <a:endParaRPr lang="en-US"/>
        </a:p>
      </dgm:t>
    </dgm:pt>
    <dgm:pt modelId="{C856B1ED-4F2B-D54C-B1DB-771C149631D5}">
      <dgm:prSet custT="1"/>
      <dgm:spPr>
        <a:solidFill>
          <a:schemeClr val="accent2">
            <a:lumMod val="75000"/>
          </a:schemeClr>
        </a:solidFill>
      </dgm:spPr>
      <dgm:t>
        <a:bodyPr/>
        <a:lstStyle/>
        <a:p>
          <a:r>
            <a:rPr lang="en-US" sz="1800" dirty="0" smtClean="0"/>
            <a:t>new services</a:t>
          </a:r>
        </a:p>
      </dgm:t>
    </dgm:pt>
    <dgm:pt modelId="{A8F33FE1-9B38-9141-8AA5-72D16AFB336A}" type="parTrans" cxnId="{A093B91E-FEA7-BF4A-9531-31A80072A426}">
      <dgm:prSet/>
      <dgm:spPr/>
      <dgm:t>
        <a:bodyPr/>
        <a:lstStyle/>
        <a:p>
          <a:endParaRPr lang="en-US"/>
        </a:p>
      </dgm:t>
    </dgm:pt>
    <dgm:pt modelId="{DBEAF13A-3D8E-D044-BD68-AC20B82EEF6E}" type="sibTrans" cxnId="{A093B91E-FEA7-BF4A-9531-31A80072A426}">
      <dgm:prSet/>
      <dgm:spPr/>
      <dgm:t>
        <a:bodyPr/>
        <a:lstStyle/>
        <a:p>
          <a:endParaRPr lang="en-US"/>
        </a:p>
      </dgm:t>
    </dgm:pt>
    <dgm:pt modelId="{1EB4E35E-A4FD-A642-812A-4D206E27C3E5}">
      <dgm:prSet custT="1"/>
      <dgm:spPr>
        <a:solidFill>
          <a:schemeClr val="accent6"/>
        </a:solidFill>
      </dgm:spPr>
      <dgm:t>
        <a:bodyPr/>
        <a:lstStyle/>
        <a:p>
          <a:r>
            <a:rPr lang="en-US" sz="1800" dirty="0" smtClean="0"/>
            <a:t>Fixes</a:t>
          </a:r>
        </a:p>
      </dgm:t>
    </dgm:pt>
    <dgm:pt modelId="{2DB22E54-E480-244C-B4CA-9697D00BF6FD}" type="sibTrans" cxnId="{378DACAE-95AC-324E-B93B-9B9F07F6A4A8}">
      <dgm:prSet/>
      <dgm:spPr/>
      <dgm:t>
        <a:bodyPr/>
        <a:lstStyle/>
        <a:p>
          <a:endParaRPr lang="en-US"/>
        </a:p>
      </dgm:t>
    </dgm:pt>
    <dgm:pt modelId="{30BEAE05-8F33-7C40-854A-38427989693D}" type="parTrans" cxnId="{378DACAE-95AC-324E-B93B-9B9F07F6A4A8}">
      <dgm:prSet/>
      <dgm:spPr/>
      <dgm:t>
        <a:bodyPr/>
        <a:lstStyle/>
        <a:p>
          <a:endParaRPr lang="en-US"/>
        </a:p>
      </dgm:t>
    </dgm:pt>
    <dgm:pt modelId="{8272D90A-381D-A943-A863-F7B14E4A2D44}" type="pres">
      <dgm:prSet presAssocID="{4314EA08-61CD-7848-B246-BDCB3393E799}" presName="linear" presStyleCnt="0">
        <dgm:presLayoutVars>
          <dgm:animLvl val="lvl"/>
          <dgm:resizeHandles val="exact"/>
        </dgm:presLayoutVars>
      </dgm:prSet>
      <dgm:spPr/>
      <dgm:t>
        <a:bodyPr/>
        <a:lstStyle/>
        <a:p>
          <a:endParaRPr lang="en-US"/>
        </a:p>
      </dgm:t>
    </dgm:pt>
    <dgm:pt modelId="{0C63F472-A208-BC48-9954-72AE57388841}" type="pres">
      <dgm:prSet presAssocID="{4DE673D0-600C-1F43-A912-41F12960702E}" presName="parentText" presStyleLbl="node1" presStyleIdx="0" presStyleCnt="4" custScaleX="25401" custScaleY="88057" custLinFactY="16031" custLinFactNeighborX="-34522" custLinFactNeighborY="100000">
        <dgm:presLayoutVars>
          <dgm:chMax val="0"/>
          <dgm:bulletEnabled val="1"/>
        </dgm:presLayoutVars>
      </dgm:prSet>
      <dgm:spPr/>
      <dgm:t>
        <a:bodyPr/>
        <a:lstStyle/>
        <a:p>
          <a:endParaRPr lang="en-US"/>
        </a:p>
      </dgm:t>
    </dgm:pt>
    <dgm:pt modelId="{5C51A478-63FB-6D40-B025-1CB4BCECB8CA}" type="pres">
      <dgm:prSet presAssocID="{1DFBBD87-248C-7741-B368-FB35329D8AC0}" presName="spacer" presStyleCnt="0"/>
      <dgm:spPr/>
    </dgm:pt>
    <dgm:pt modelId="{06E7AF27-17CB-6C41-9B00-422CDBA69BDA}" type="pres">
      <dgm:prSet presAssocID="{B4519C2B-736F-3C4D-ABF5-3B13923F7E2E}" presName="parentText" presStyleLbl="node1" presStyleIdx="1" presStyleCnt="4" custScaleX="33334" custScaleY="91273" custLinFactNeighborX="-21296" custLinFactNeighborY="70821">
        <dgm:presLayoutVars>
          <dgm:chMax val="0"/>
          <dgm:bulletEnabled val="1"/>
        </dgm:presLayoutVars>
      </dgm:prSet>
      <dgm:spPr/>
      <dgm:t>
        <a:bodyPr/>
        <a:lstStyle/>
        <a:p>
          <a:endParaRPr lang="en-US"/>
        </a:p>
      </dgm:t>
    </dgm:pt>
    <dgm:pt modelId="{2A0DF51E-479B-F345-AF83-54F3DF408229}" type="pres">
      <dgm:prSet presAssocID="{5F964703-FC05-0543-A573-31CF63A3A993}" presName="spacer" presStyleCnt="0"/>
      <dgm:spPr/>
    </dgm:pt>
    <dgm:pt modelId="{54C39DF2-6921-BB4E-8411-E1AA720107FC}" type="pres">
      <dgm:prSet presAssocID="{C856B1ED-4F2B-D54C-B1DB-771C149631D5}" presName="parentText" presStyleLbl="node1" presStyleIdx="2" presStyleCnt="4" custScaleX="29103" custScaleY="80414" custLinFactNeighborX="-9523" custLinFactNeighborY="-33359">
        <dgm:presLayoutVars>
          <dgm:chMax val="0"/>
          <dgm:bulletEnabled val="1"/>
        </dgm:presLayoutVars>
      </dgm:prSet>
      <dgm:spPr/>
      <dgm:t>
        <a:bodyPr/>
        <a:lstStyle/>
        <a:p>
          <a:endParaRPr lang="en-US"/>
        </a:p>
      </dgm:t>
    </dgm:pt>
    <dgm:pt modelId="{8EBEB080-B91F-6B4C-887F-A3D89EB1D39C}" type="pres">
      <dgm:prSet presAssocID="{DBEAF13A-3D8E-D044-BD68-AC20B82EEF6E}" presName="spacer" presStyleCnt="0"/>
      <dgm:spPr/>
    </dgm:pt>
    <dgm:pt modelId="{87EED797-7526-BB4E-8C40-6D097D0CBF95}" type="pres">
      <dgm:prSet presAssocID="{1EB4E35E-A4FD-A642-812A-4D206E27C3E5}" presName="parentText" presStyleLbl="node1" presStyleIdx="3" presStyleCnt="4" custScaleX="25925" custScaleY="89976" custLinFactY="-4995" custLinFactNeighborX="0" custLinFactNeighborY="-100000">
        <dgm:presLayoutVars>
          <dgm:chMax val="0"/>
          <dgm:bulletEnabled val="1"/>
        </dgm:presLayoutVars>
      </dgm:prSet>
      <dgm:spPr/>
      <dgm:t>
        <a:bodyPr/>
        <a:lstStyle/>
        <a:p>
          <a:endParaRPr lang="en-US"/>
        </a:p>
      </dgm:t>
    </dgm:pt>
  </dgm:ptLst>
  <dgm:cxnLst>
    <dgm:cxn modelId="{57419CC9-4D68-5040-8DE6-0809FB1E9130}" type="presOf" srcId="{1EB4E35E-A4FD-A642-812A-4D206E27C3E5}" destId="{87EED797-7526-BB4E-8C40-6D097D0CBF95}" srcOrd="0" destOrd="0" presId="urn:microsoft.com/office/officeart/2005/8/layout/vList2"/>
    <dgm:cxn modelId="{AD1BBCCA-AF8E-014D-9239-5EC9BB76C1BB}" type="presOf" srcId="{4314EA08-61CD-7848-B246-BDCB3393E799}" destId="{8272D90A-381D-A943-A863-F7B14E4A2D44}" srcOrd="0" destOrd="0" presId="urn:microsoft.com/office/officeart/2005/8/layout/vList2"/>
    <dgm:cxn modelId="{A093B91E-FEA7-BF4A-9531-31A80072A426}" srcId="{4314EA08-61CD-7848-B246-BDCB3393E799}" destId="{C856B1ED-4F2B-D54C-B1DB-771C149631D5}" srcOrd="2" destOrd="0" parTransId="{A8F33FE1-9B38-9141-8AA5-72D16AFB336A}" sibTransId="{DBEAF13A-3D8E-D044-BD68-AC20B82EEF6E}"/>
    <dgm:cxn modelId="{42A3CBF1-4A63-274B-B2FF-3290497153EB}" type="presOf" srcId="{4DE673D0-600C-1F43-A912-41F12960702E}" destId="{0C63F472-A208-BC48-9954-72AE57388841}" srcOrd="0" destOrd="0" presId="urn:microsoft.com/office/officeart/2005/8/layout/vList2"/>
    <dgm:cxn modelId="{D2968E36-6D67-B34D-8547-C7B465B69170}" srcId="{4314EA08-61CD-7848-B246-BDCB3393E799}" destId="{B4519C2B-736F-3C4D-ABF5-3B13923F7E2E}" srcOrd="1" destOrd="0" parTransId="{F3D30ACB-D10E-384D-9B8E-68A922035356}" sibTransId="{5F964703-FC05-0543-A573-31CF63A3A993}"/>
    <dgm:cxn modelId="{302CEDA2-5BDB-FE41-98FC-DCC6E8118F64}" type="presOf" srcId="{C856B1ED-4F2B-D54C-B1DB-771C149631D5}" destId="{54C39DF2-6921-BB4E-8411-E1AA720107FC}" srcOrd="0" destOrd="0" presId="urn:microsoft.com/office/officeart/2005/8/layout/vList2"/>
    <dgm:cxn modelId="{8A889DD9-CA01-6344-BAC5-1A2B35B916E9}" srcId="{4314EA08-61CD-7848-B246-BDCB3393E799}" destId="{4DE673D0-600C-1F43-A912-41F12960702E}" srcOrd="0" destOrd="0" parTransId="{CA9E68CD-FDA6-2947-B506-B9813F3C8F0F}" sibTransId="{1DFBBD87-248C-7741-B368-FB35329D8AC0}"/>
    <dgm:cxn modelId="{378DACAE-95AC-324E-B93B-9B9F07F6A4A8}" srcId="{4314EA08-61CD-7848-B246-BDCB3393E799}" destId="{1EB4E35E-A4FD-A642-812A-4D206E27C3E5}" srcOrd="3" destOrd="0" parTransId="{30BEAE05-8F33-7C40-854A-38427989693D}" sibTransId="{2DB22E54-E480-244C-B4CA-9697D00BF6FD}"/>
    <dgm:cxn modelId="{12E9DC83-8475-8042-9047-78C0AF9133EB}" type="presOf" srcId="{B4519C2B-736F-3C4D-ABF5-3B13923F7E2E}" destId="{06E7AF27-17CB-6C41-9B00-422CDBA69BDA}" srcOrd="0" destOrd="0" presId="urn:microsoft.com/office/officeart/2005/8/layout/vList2"/>
    <dgm:cxn modelId="{5F7D3CB2-34C0-C94D-AD37-72E63BDF2614}" type="presParOf" srcId="{8272D90A-381D-A943-A863-F7B14E4A2D44}" destId="{0C63F472-A208-BC48-9954-72AE57388841}" srcOrd="0" destOrd="0" presId="urn:microsoft.com/office/officeart/2005/8/layout/vList2"/>
    <dgm:cxn modelId="{116C4AA5-0206-8942-BD5B-8308B2835FA2}" type="presParOf" srcId="{8272D90A-381D-A943-A863-F7B14E4A2D44}" destId="{5C51A478-63FB-6D40-B025-1CB4BCECB8CA}" srcOrd="1" destOrd="0" presId="urn:microsoft.com/office/officeart/2005/8/layout/vList2"/>
    <dgm:cxn modelId="{3D4EBBFB-ED6D-BD42-8A7A-53EF28E4FBFB}" type="presParOf" srcId="{8272D90A-381D-A943-A863-F7B14E4A2D44}" destId="{06E7AF27-17CB-6C41-9B00-422CDBA69BDA}" srcOrd="2" destOrd="0" presId="urn:microsoft.com/office/officeart/2005/8/layout/vList2"/>
    <dgm:cxn modelId="{D0F71D5A-8081-3544-BB5B-9AA91BEB8CDF}" type="presParOf" srcId="{8272D90A-381D-A943-A863-F7B14E4A2D44}" destId="{2A0DF51E-479B-F345-AF83-54F3DF408229}" srcOrd="3" destOrd="0" presId="urn:microsoft.com/office/officeart/2005/8/layout/vList2"/>
    <dgm:cxn modelId="{8DEC3395-6BA1-CD4F-919F-6C0B0E3738E4}" type="presParOf" srcId="{8272D90A-381D-A943-A863-F7B14E4A2D44}" destId="{54C39DF2-6921-BB4E-8411-E1AA720107FC}" srcOrd="4" destOrd="0" presId="urn:microsoft.com/office/officeart/2005/8/layout/vList2"/>
    <dgm:cxn modelId="{5017CE91-22AB-4F4E-B335-B3FD1B43BE14}" type="presParOf" srcId="{8272D90A-381D-A943-A863-F7B14E4A2D44}" destId="{8EBEB080-B91F-6B4C-887F-A3D89EB1D39C}" srcOrd="5" destOrd="0" presId="urn:microsoft.com/office/officeart/2005/8/layout/vList2"/>
    <dgm:cxn modelId="{EF06E1AB-736D-4940-859B-48C13F50C0F2}" type="presParOf" srcId="{8272D90A-381D-A943-A863-F7B14E4A2D44}" destId="{87EED797-7526-BB4E-8C40-6D097D0CBF95}"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676C3747-D6BF-9044-B478-977EC19ADD65}" type="doc">
      <dgm:prSet loTypeId="urn:microsoft.com/office/officeart/2005/8/layout/pyramid2" loCatId="pyramid" qsTypeId="urn:microsoft.com/office/officeart/2005/8/quickstyle/simple4" qsCatId="simple" csTypeId="urn:microsoft.com/office/officeart/2005/8/colors/accent1_2" csCatId="accent1" phldr="1"/>
      <dgm:spPr/>
    </dgm:pt>
    <dgm:pt modelId="{72AB407E-755E-CF4D-BA56-B41BBC5E2F23}">
      <dgm:prSet phldrT="[Text]"/>
      <dgm:spPr>
        <a:ln>
          <a:solidFill>
            <a:schemeClr val="accent6"/>
          </a:solidFill>
        </a:ln>
      </dgm:spPr>
      <dgm:t>
        <a:bodyPr/>
        <a:lstStyle/>
        <a:p>
          <a:r>
            <a:rPr lang="en-US" dirty="0" smtClean="0"/>
            <a:t>hardware parallelism within each core processor, known as instruction level parallelism</a:t>
          </a:r>
          <a:endParaRPr lang="en-US" dirty="0"/>
        </a:p>
      </dgm:t>
    </dgm:pt>
    <dgm:pt modelId="{892B2E88-6AB6-9747-BEA9-963ACCC1580D}" type="parTrans" cxnId="{D7F23E11-7D1D-6541-9205-E27A9BDFABDC}">
      <dgm:prSet/>
      <dgm:spPr/>
      <dgm:t>
        <a:bodyPr/>
        <a:lstStyle/>
        <a:p>
          <a:endParaRPr lang="en-US"/>
        </a:p>
      </dgm:t>
    </dgm:pt>
    <dgm:pt modelId="{2C469FA6-1A6E-E948-815B-0B9F4E3D78DE}" type="sibTrans" cxnId="{D7F23E11-7D1D-6541-9205-E27A9BDFABDC}">
      <dgm:prSet/>
      <dgm:spPr/>
      <dgm:t>
        <a:bodyPr/>
        <a:lstStyle/>
        <a:p>
          <a:endParaRPr lang="en-US"/>
        </a:p>
      </dgm:t>
    </dgm:pt>
    <dgm:pt modelId="{6E151500-9625-304C-9353-5D58F0D42984}">
      <dgm:prSet/>
      <dgm:spPr>
        <a:ln>
          <a:solidFill>
            <a:schemeClr val="accent6"/>
          </a:solidFill>
        </a:ln>
      </dgm:spPr>
      <dgm:t>
        <a:bodyPr/>
        <a:lstStyle/>
        <a:p>
          <a:r>
            <a:rPr lang="en-US" dirty="0" smtClean="0"/>
            <a:t>potential for multiprogramming and multithreaded execution within each processor</a:t>
          </a:r>
        </a:p>
      </dgm:t>
    </dgm:pt>
    <dgm:pt modelId="{6EAE68D1-EC02-9348-940F-DB8837FAA439}" type="parTrans" cxnId="{60B4DB38-F541-6C4F-AE46-FD1163B93AA0}">
      <dgm:prSet/>
      <dgm:spPr/>
      <dgm:t>
        <a:bodyPr/>
        <a:lstStyle/>
        <a:p>
          <a:endParaRPr lang="en-US"/>
        </a:p>
      </dgm:t>
    </dgm:pt>
    <dgm:pt modelId="{264CD669-0731-EF41-8FF0-B0332CF089C0}" type="sibTrans" cxnId="{60B4DB38-F541-6C4F-AE46-FD1163B93AA0}">
      <dgm:prSet/>
      <dgm:spPr/>
      <dgm:t>
        <a:bodyPr/>
        <a:lstStyle/>
        <a:p>
          <a:endParaRPr lang="en-US"/>
        </a:p>
      </dgm:t>
    </dgm:pt>
    <dgm:pt modelId="{5F3FCE9C-46BF-C245-B229-C2619EE0DBD1}">
      <dgm:prSet/>
      <dgm:spPr>
        <a:ln>
          <a:solidFill>
            <a:schemeClr val="accent6"/>
          </a:solidFill>
        </a:ln>
      </dgm:spPr>
      <dgm:t>
        <a:bodyPr/>
        <a:lstStyle/>
        <a:p>
          <a:r>
            <a:rPr lang="en-US" dirty="0" smtClean="0"/>
            <a:t>potential for a single application to execute in concurrent                   processes or threads across multiple cores</a:t>
          </a:r>
          <a:endParaRPr lang="en-US" dirty="0"/>
        </a:p>
      </dgm:t>
    </dgm:pt>
    <dgm:pt modelId="{9143D711-9DB9-9546-AA63-58DBB58F8753}" type="parTrans" cxnId="{C60E6FE2-E7FA-374A-95D6-E486F862BE21}">
      <dgm:prSet/>
      <dgm:spPr/>
      <dgm:t>
        <a:bodyPr/>
        <a:lstStyle/>
        <a:p>
          <a:endParaRPr lang="en-US"/>
        </a:p>
      </dgm:t>
    </dgm:pt>
    <dgm:pt modelId="{9F6897A0-3920-B04D-8755-C76A1DA3799D}" type="sibTrans" cxnId="{C60E6FE2-E7FA-374A-95D6-E486F862BE21}">
      <dgm:prSet/>
      <dgm:spPr/>
      <dgm:t>
        <a:bodyPr/>
        <a:lstStyle/>
        <a:p>
          <a:endParaRPr lang="en-US"/>
        </a:p>
      </dgm:t>
    </dgm:pt>
    <dgm:pt modelId="{6B8994AE-F637-5245-A00C-01735E7CF3DA}" type="pres">
      <dgm:prSet presAssocID="{676C3747-D6BF-9044-B478-977EC19ADD65}" presName="compositeShape" presStyleCnt="0">
        <dgm:presLayoutVars>
          <dgm:dir/>
          <dgm:resizeHandles/>
        </dgm:presLayoutVars>
      </dgm:prSet>
      <dgm:spPr/>
    </dgm:pt>
    <dgm:pt modelId="{FD47DFC4-F116-384B-8311-1DA47811EBA8}" type="pres">
      <dgm:prSet presAssocID="{676C3747-D6BF-9044-B478-977EC19ADD65}" presName="pyramid" presStyleLbl="node1" presStyleIdx="0" presStyleCnt="1"/>
      <dgm:spPr/>
    </dgm:pt>
    <dgm:pt modelId="{405EC740-BC89-AB47-9BBA-830439C5FC42}" type="pres">
      <dgm:prSet presAssocID="{676C3747-D6BF-9044-B478-977EC19ADD65}" presName="theList" presStyleCnt="0"/>
      <dgm:spPr/>
    </dgm:pt>
    <dgm:pt modelId="{28D6FE2A-06A0-8946-BE62-371410770D3A}" type="pres">
      <dgm:prSet presAssocID="{72AB407E-755E-CF4D-BA56-B41BBC5E2F23}" presName="aNode" presStyleLbl="fgAcc1" presStyleIdx="0" presStyleCnt="3">
        <dgm:presLayoutVars>
          <dgm:bulletEnabled val="1"/>
        </dgm:presLayoutVars>
      </dgm:prSet>
      <dgm:spPr/>
      <dgm:t>
        <a:bodyPr/>
        <a:lstStyle/>
        <a:p>
          <a:endParaRPr lang="en-US"/>
        </a:p>
      </dgm:t>
    </dgm:pt>
    <dgm:pt modelId="{AE798A09-A9F1-6F4C-93DD-CB61D8EDB557}" type="pres">
      <dgm:prSet presAssocID="{72AB407E-755E-CF4D-BA56-B41BBC5E2F23}" presName="aSpace" presStyleCnt="0"/>
      <dgm:spPr/>
    </dgm:pt>
    <dgm:pt modelId="{8F1D499D-8424-A849-9418-80D6BBCB722D}" type="pres">
      <dgm:prSet presAssocID="{6E151500-9625-304C-9353-5D58F0D42984}" presName="aNode" presStyleLbl="fgAcc1" presStyleIdx="1" presStyleCnt="3">
        <dgm:presLayoutVars>
          <dgm:bulletEnabled val="1"/>
        </dgm:presLayoutVars>
      </dgm:prSet>
      <dgm:spPr/>
      <dgm:t>
        <a:bodyPr/>
        <a:lstStyle/>
        <a:p>
          <a:endParaRPr lang="en-US"/>
        </a:p>
      </dgm:t>
    </dgm:pt>
    <dgm:pt modelId="{0DEDD211-7A34-8B40-99E5-27C8B2A504E9}" type="pres">
      <dgm:prSet presAssocID="{6E151500-9625-304C-9353-5D58F0D42984}" presName="aSpace" presStyleCnt="0"/>
      <dgm:spPr/>
    </dgm:pt>
    <dgm:pt modelId="{59D77581-3DD3-234B-9639-73587DAE796F}" type="pres">
      <dgm:prSet presAssocID="{5F3FCE9C-46BF-C245-B229-C2619EE0DBD1}" presName="aNode" presStyleLbl="fgAcc1" presStyleIdx="2" presStyleCnt="3">
        <dgm:presLayoutVars>
          <dgm:bulletEnabled val="1"/>
        </dgm:presLayoutVars>
      </dgm:prSet>
      <dgm:spPr/>
      <dgm:t>
        <a:bodyPr/>
        <a:lstStyle/>
        <a:p>
          <a:endParaRPr lang="en-US"/>
        </a:p>
      </dgm:t>
    </dgm:pt>
    <dgm:pt modelId="{E4668E5A-46B5-C742-A90D-EC81E01105E0}" type="pres">
      <dgm:prSet presAssocID="{5F3FCE9C-46BF-C245-B229-C2619EE0DBD1}" presName="aSpace" presStyleCnt="0"/>
      <dgm:spPr/>
    </dgm:pt>
  </dgm:ptLst>
  <dgm:cxnLst>
    <dgm:cxn modelId="{C60E6FE2-E7FA-374A-95D6-E486F862BE21}" srcId="{676C3747-D6BF-9044-B478-977EC19ADD65}" destId="{5F3FCE9C-46BF-C245-B229-C2619EE0DBD1}" srcOrd="2" destOrd="0" parTransId="{9143D711-9DB9-9546-AA63-58DBB58F8753}" sibTransId="{9F6897A0-3920-B04D-8755-C76A1DA3799D}"/>
    <dgm:cxn modelId="{FB9C54EE-2E0E-4E4C-824B-3E4D434DD976}" type="presOf" srcId="{72AB407E-755E-CF4D-BA56-B41BBC5E2F23}" destId="{28D6FE2A-06A0-8946-BE62-371410770D3A}" srcOrd="0" destOrd="0" presId="urn:microsoft.com/office/officeart/2005/8/layout/pyramid2"/>
    <dgm:cxn modelId="{60B4DB38-F541-6C4F-AE46-FD1163B93AA0}" srcId="{676C3747-D6BF-9044-B478-977EC19ADD65}" destId="{6E151500-9625-304C-9353-5D58F0D42984}" srcOrd="1" destOrd="0" parTransId="{6EAE68D1-EC02-9348-940F-DB8837FAA439}" sibTransId="{264CD669-0731-EF41-8FF0-B0332CF089C0}"/>
    <dgm:cxn modelId="{640B809D-8B2B-DB49-9C4F-226CA96F2E1C}" type="presOf" srcId="{5F3FCE9C-46BF-C245-B229-C2619EE0DBD1}" destId="{59D77581-3DD3-234B-9639-73587DAE796F}" srcOrd="0" destOrd="0" presId="urn:microsoft.com/office/officeart/2005/8/layout/pyramid2"/>
    <dgm:cxn modelId="{0BD94640-37C2-B045-978F-F03D1CC7195D}" type="presOf" srcId="{676C3747-D6BF-9044-B478-977EC19ADD65}" destId="{6B8994AE-F637-5245-A00C-01735E7CF3DA}" srcOrd="0" destOrd="0" presId="urn:microsoft.com/office/officeart/2005/8/layout/pyramid2"/>
    <dgm:cxn modelId="{D7F23E11-7D1D-6541-9205-E27A9BDFABDC}" srcId="{676C3747-D6BF-9044-B478-977EC19ADD65}" destId="{72AB407E-755E-CF4D-BA56-B41BBC5E2F23}" srcOrd="0" destOrd="0" parTransId="{892B2E88-6AB6-9747-BEA9-963ACCC1580D}" sibTransId="{2C469FA6-1A6E-E948-815B-0B9F4E3D78DE}"/>
    <dgm:cxn modelId="{31150DEC-CD5B-AB4B-BDBB-F49E56E82A83}" type="presOf" srcId="{6E151500-9625-304C-9353-5D58F0D42984}" destId="{8F1D499D-8424-A849-9418-80D6BBCB722D}" srcOrd="0" destOrd="0" presId="urn:microsoft.com/office/officeart/2005/8/layout/pyramid2"/>
    <dgm:cxn modelId="{023A15E1-B398-4545-967D-393403163E71}" type="presParOf" srcId="{6B8994AE-F637-5245-A00C-01735E7CF3DA}" destId="{FD47DFC4-F116-384B-8311-1DA47811EBA8}" srcOrd="0" destOrd="0" presId="urn:microsoft.com/office/officeart/2005/8/layout/pyramid2"/>
    <dgm:cxn modelId="{6C5C71B9-CB40-CD4B-A22B-0E558B3D44FF}" type="presParOf" srcId="{6B8994AE-F637-5245-A00C-01735E7CF3DA}" destId="{405EC740-BC89-AB47-9BBA-830439C5FC42}" srcOrd="1" destOrd="0" presId="urn:microsoft.com/office/officeart/2005/8/layout/pyramid2"/>
    <dgm:cxn modelId="{2602F37C-2196-0D40-BD07-C62713BA0418}" type="presParOf" srcId="{405EC740-BC89-AB47-9BBA-830439C5FC42}" destId="{28D6FE2A-06A0-8946-BE62-371410770D3A}" srcOrd="0" destOrd="0" presId="urn:microsoft.com/office/officeart/2005/8/layout/pyramid2"/>
    <dgm:cxn modelId="{68B5F6C6-A495-DB48-A474-089F3DC13652}" type="presParOf" srcId="{405EC740-BC89-AB47-9BBA-830439C5FC42}" destId="{AE798A09-A9F1-6F4C-93DD-CB61D8EDB557}" srcOrd="1" destOrd="0" presId="urn:microsoft.com/office/officeart/2005/8/layout/pyramid2"/>
    <dgm:cxn modelId="{2A89838B-BB40-0E40-8FC6-DC4F011EF3CA}" type="presParOf" srcId="{405EC740-BC89-AB47-9BBA-830439C5FC42}" destId="{8F1D499D-8424-A849-9418-80D6BBCB722D}" srcOrd="2" destOrd="0" presId="urn:microsoft.com/office/officeart/2005/8/layout/pyramid2"/>
    <dgm:cxn modelId="{04CD521B-509B-1F4A-92B8-B2CE219F3A7E}" type="presParOf" srcId="{405EC740-BC89-AB47-9BBA-830439C5FC42}" destId="{0DEDD211-7A34-8B40-99E5-27C8B2A504E9}" srcOrd="3" destOrd="0" presId="urn:microsoft.com/office/officeart/2005/8/layout/pyramid2"/>
    <dgm:cxn modelId="{66C86918-4D96-E048-A9E4-C049CC5DD53D}" type="presParOf" srcId="{405EC740-BC89-AB47-9BBA-830439C5FC42}" destId="{59D77581-3DD3-234B-9639-73587DAE796F}" srcOrd="4" destOrd="0" presId="urn:microsoft.com/office/officeart/2005/8/layout/pyramid2"/>
    <dgm:cxn modelId="{2391AA8E-5F2A-0049-A579-1BFF4E04E08E}" type="presParOf" srcId="{405EC740-BC89-AB47-9BBA-830439C5FC42}" destId="{E4668E5A-46B5-C742-A90D-EC81E01105E0}" srcOrd="5"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83E14DA5-D759-F541-8B16-977471FE3DF9}"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D7084217-1845-9443-93AB-30DC4AA11EB0}">
      <dgm:prSet phldrT="[Text]"/>
      <dgm:spPr>
        <a:solidFill>
          <a:schemeClr val="accent6"/>
        </a:solidFill>
        <a:ln>
          <a:solidFill>
            <a:schemeClr val="accent6"/>
          </a:solidFill>
        </a:ln>
      </dgm:spPr>
      <dgm:t>
        <a:bodyPr/>
        <a:lstStyle/>
        <a:p>
          <a:r>
            <a:rPr lang="en-US" dirty="0" smtClean="0"/>
            <a:t>Grand Central Dispatch (GCD)</a:t>
          </a:r>
          <a:endParaRPr lang="en-US" dirty="0"/>
        </a:p>
      </dgm:t>
    </dgm:pt>
    <dgm:pt modelId="{760370DB-04CA-7B49-B5C4-A679EDABD512}" type="parTrans" cxnId="{24DAE6BB-D8DF-5143-A72E-6049FEAD2BF3}">
      <dgm:prSet/>
      <dgm:spPr/>
      <dgm:t>
        <a:bodyPr/>
        <a:lstStyle/>
        <a:p>
          <a:endParaRPr lang="en-US"/>
        </a:p>
      </dgm:t>
    </dgm:pt>
    <dgm:pt modelId="{D99E7A39-65C9-C543-90E9-57126E738AF3}" type="sibTrans" cxnId="{24DAE6BB-D8DF-5143-A72E-6049FEAD2BF3}">
      <dgm:prSet/>
      <dgm:spPr/>
      <dgm:t>
        <a:bodyPr/>
        <a:lstStyle/>
        <a:p>
          <a:endParaRPr lang="en-US"/>
        </a:p>
      </dgm:t>
    </dgm:pt>
    <dgm:pt modelId="{A95A777E-66FA-9341-B41F-4EF7DA82342C}">
      <dgm:prSet/>
      <dgm:spPr>
        <a:solidFill>
          <a:schemeClr val="bg1"/>
        </a:solidFill>
        <a:ln>
          <a:solidFill>
            <a:schemeClr val="accent6">
              <a:lumMod val="75000"/>
            </a:schemeClr>
          </a:solidFill>
        </a:ln>
      </dgm:spPr>
      <dgm:t>
        <a:bodyPr/>
        <a:lstStyle/>
        <a:p>
          <a:r>
            <a:rPr lang="en-US" dirty="0" smtClean="0"/>
            <a:t>implemented in Mac Os X 10.6</a:t>
          </a:r>
        </a:p>
      </dgm:t>
    </dgm:pt>
    <dgm:pt modelId="{77504356-B8E2-EC4D-B4ED-CA531002EA23}" type="parTrans" cxnId="{1AD99CA3-47EE-B548-8783-F8EAF01F161C}">
      <dgm:prSet/>
      <dgm:spPr/>
      <dgm:t>
        <a:bodyPr/>
        <a:lstStyle/>
        <a:p>
          <a:endParaRPr lang="en-US"/>
        </a:p>
      </dgm:t>
    </dgm:pt>
    <dgm:pt modelId="{9C27BFE1-60F9-244B-83A2-DA67669C84CC}" type="sibTrans" cxnId="{1AD99CA3-47EE-B548-8783-F8EAF01F161C}">
      <dgm:prSet/>
      <dgm:spPr/>
      <dgm:t>
        <a:bodyPr/>
        <a:lstStyle/>
        <a:p>
          <a:endParaRPr lang="en-US"/>
        </a:p>
      </dgm:t>
    </dgm:pt>
    <dgm:pt modelId="{8D2722F4-9906-A54F-8748-1365DFCBABEB}">
      <dgm:prSet/>
      <dgm:spPr>
        <a:solidFill>
          <a:schemeClr val="bg1"/>
        </a:solidFill>
        <a:ln>
          <a:solidFill>
            <a:schemeClr val="accent6">
              <a:lumMod val="75000"/>
            </a:schemeClr>
          </a:solidFill>
        </a:ln>
      </dgm:spPr>
      <dgm:t>
        <a:bodyPr/>
        <a:lstStyle/>
        <a:p>
          <a:r>
            <a:rPr lang="en-US" dirty="0" smtClean="0"/>
            <a:t>helps a developer once something has been identified that can be split off into a separate task</a:t>
          </a:r>
        </a:p>
      </dgm:t>
    </dgm:pt>
    <dgm:pt modelId="{EC74E4BA-6B40-584D-A148-A100AC6AF120}" type="parTrans" cxnId="{E4AA986F-F91D-5341-BC60-A33A5D31843D}">
      <dgm:prSet/>
      <dgm:spPr/>
      <dgm:t>
        <a:bodyPr/>
        <a:lstStyle/>
        <a:p>
          <a:endParaRPr lang="en-US"/>
        </a:p>
      </dgm:t>
    </dgm:pt>
    <dgm:pt modelId="{CAB96874-2ACF-1446-97E2-FCA0C1C0BA7E}" type="sibTrans" cxnId="{E4AA986F-F91D-5341-BC60-A33A5D31843D}">
      <dgm:prSet/>
      <dgm:spPr/>
      <dgm:t>
        <a:bodyPr/>
        <a:lstStyle/>
        <a:p>
          <a:endParaRPr lang="en-US"/>
        </a:p>
      </dgm:t>
    </dgm:pt>
    <dgm:pt modelId="{D1B43AF8-A02E-054E-871F-DEC40E7E73DC}">
      <dgm:prSet/>
      <dgm:spPr>
        <a:solidFill>
          <a:schemeClr val="bg1"/>
        </a:solidFill>
        <a:ln>
          <a:solidFill>
            <a:schemeClr val="accent6">
              <a:lumMod val="75000"/>
            </a:schemeClr>
          </a:solidFill>
        </a:ln>
      </dgm:spPr>
      <dgm:t>
        <a:bodyPr/>
        <a:lstStyle/>
        <a:p>
          <a:r>
            <a:rPr lang="en-US" dirty="0" smtClean="0"/>
            <a:t>thread pool mechanism</a:t>
          </a:r>
        </a:p>
      </dgm:t>
    </dgm:pt>
    <dgm:pt modelId="{F623C994-A9E0-9345-A554-E268F9E5F634}" type="parTrans" cxnId="{8698926F-F022-DA46-977A-1855A3971571}">
      <dgm:prSet/>
      <dgm:spPr/>
      <dgm:t>
        <a:bodyPr/>
        <a:lstStyle/>
        <a:p>
          <a:endParaRPr lang="en-US"/>
        </a:p>
      </dgm:t>
    </dgm:pt>
    <dgm:pt modelId="{53EED6B0-12BA-414B-ADC8-70A399B8A3F0}" type="sibTrans" cxnId="{8698926F-F022-DA46-977A-1855A3971571}">
      <dgm:prSet/>
      <dgm:spPr/>
      <dgm:t>
        <a:bodyPr/>
        <a:lstStyle/>
        <a:p>
          <a:endParaRPr lang="en-US"/>
        </a:p>
      </dgm:t>
    </dgm:pt>
    <dgm:pt modelId="{520709E6-AC17-504D-8A94-100A2E4A301A}">
      <dgm:prSet/>
      <dgm:spPr>
        <a:solidFill>
          <a:schemeClr val="bg1"/>
        </a:solidFill>
        <a:ln>
          <a:solidFill>
            <a:schemeClr val="accent6">
              <a:lumMod val="75000"/>
            </a:schemeClr>
          </a:solidFill>
        </a:ln>
      </dgm:spPr>
      <dgm:t>
        <a:bodyPr/>
        <a:lstStyle/>
        <a:p>
          <a:r>
            <a:rPr lang="en-US" dirty="0" smtClean="0"/>
            <a:t>allows anonymous functions as a way of specifying tasks</a:t>
          </a:r>
        </a:p>
      </dgm:t>
    </dgm:pt>
    <dgm:pt modelId="{A3F2B19E-4E30-5C45-8BE9-C11CBBB7C080}" type="parTrans" cxnId="{061E64A8-722C-EE4F-8F13-58E31F95B151}">
      <dgm:prSet/>
      <dgm:spPr/>
      <dgm:t>
        <a:bodyPr/>
        <a:lstStyle/>
        <a:p>
          <a:endParaRPr lang="en-US"/>
        </a:p>
      </dgm:t>
    </dgm:pt>
    <dgm:pt modelId="{CE43E935-F89C-1446-86F2-FEA5F7072A77}" type="sibTrans" cxnId="{061E64A8-722C-EE4F-8F13-58E31F95B151}">
      <dgm:prSet/>
      <dgm:spPr/>
      <dgm:t>
        <a:bodyPr/>
        <a:lstStyle/>
        <a:p>
          <a:endParaRPr lang="en-US"/>
        </a:p>
      </dgm:t>
    </dgm:pt>
    <dgm:pt modelId="{9F4051FA-0D78-AA46-BE4B-48BBD6F414CE}" type="pres">
      <dgm:prSet presAssocID="{83E14DA5-D759-F541-8B16-977471FE3DF9}" presName="Name0" presStyleCnt="0">
        <dgm:presLayoutVars>
          <dgm:dir/>
          <dgm:animLvl val="lvl"/>
          <dgm:resizeHandles val="exact"/>
        </dgm:presLayoutVars>
      </dgm:prSet>
      <dgm:spPr/>
      <dgm:t>
        <a:bodyPr/>
        <a:lstStyle/>
        <a:p>
          <a:endParaRPr lang="en-US"/>
        </a:p>
      </dgm:t>
    </dgm:pt>
    <dgm:pt modelId="{57C72012-269C-3D40-A4D5-EFBA05C0C8F2}" type="pres">
      <dgm:prSet presAssocID="{D7084217-1845-9443-93AB-30DC4AA11EB0}" presName="composite" presStyleCnt="0"/>
      <dgm:spPr/>
    </dgm:pt>
    <dgm:pt modelId="{60FCBC03-7B76-DD48-803C-C7963A0171D5}" type="pres">
      <dgm:prSet presAssocID="{D7084217-1845-9443-93AB-30DC4AA11EB0}" presName="parTx" presStyleLbl="alignNode1" presStyleIdx="0" presStyleCnt="1">
        <dgm:presLayoutVars>
          <dgm:chMax val="0"/>
          <dgm:chPref val="0"/>
          <dgm:bulletEnabled val="1"/>
        </dgm:presLayoutVars>
      </dgm:prSet>
      <dgm:spPr/>
      <dgm:t>
        <a:bodyPr/>
        <a:lstStyle/>
        <a:p>
          <a:endParaRPr lang="en-US"/>
        </a:p>
      </dgm:t>
    </dgm:pt>
    <dgm:pt modelId="{C4E7449B-DB6D-5C4E-8BE9-0CBFAC0E778B}" type="pres">
      <dgm:prSet presAssocID="{D7084217-1845-9443-93AB-30DC4AA11EB0}" presName="desTx" presStyleLbl="alignAccFollowNode1" presStyleIdx="0" presStyleCnt="1">
        <dgm:presLayoutVars>
          <dgm:bulletEnabled val="1"/>
        </dgm:presLayoutVars>
      </dgm:prSet>
      <dgm:spPr/>
      <dgm:t>
        <a:bodyPr/>
        <a:lstStyle/>
        <a:p>
          <a:endParaRPr lang="en-US"/>
        </a:p>
      </dgm:t>
    </dgm:pt>
  </dgm:ptLst>
  <dgm:cxnLst>
    <dgm:cxn modelId="{8698926F-F022-DA46-977A-1855A3971571}" srcId="{D7084217-1845-9443-93AB-30DC4AA11EB0}" destId="{D1B43AF8-A02E-054E-871F-DEC40E7E73DC}" srcOrd="2" destOrd="0" parTransId="{F623C994-A9E0-9345-A554-E268F9E5F634}" sibTransId="{53EED6B0-12BA-414B-ADC8-70A399B8A3F0}"/>
    <dgm:cxn modelId="{ADD07192-354E-9F4D-9509-A6F9575565A5}" type="presOf" srcId="{A95A777E-66FA-9341-B41F-4EF7DA82342C}" destId="{C4E7449B-DB6D-5C4E-8BE9-0CBFAC0E778B}" srcOrd="0" destOrd="0" presId="urn:microsoft.com/office/officeart/2005/8/layout/hList1"/>
    <dgm:cxn modelId="{EC25830A-9895-604D-93C7-DA4CC9831DC1}" type="presOf" srcId="{520709E6-AC17-504D-8A94-100A2E4A301A}" destId="{C4E7449B-DB6D-5C4E-8BE9-0CBFAC0E778B}" srcOrd="0" destOrd="3" presId="urn:microsoft.com/office/officeart/2005/8/layout/hList1"/>
    <dgm:cxn modelId="{E4AA986F-F91D-5341-BC60-A33A5D31843D}" srcId="{D7084217-1845-9443-93AB-30DC4AA11EB0}" destId="{8D2722F4-9906-A54F-8748-1365DFCBABEB}" srcOrd="1" destOrd="0" parTransId="{EC74E4BA-6B40-584D-A148-A100AC6AF120}" sibTransId="{CAB96874-2ACF-1446-97E2-FCA0C1C0BA7E}"/>
    <dgm:cxn modelId="{0EC198DD-F189-954E-8226-A3D856C185CC}" type="presOf" srcId="{8D2722F4-9906-A54F-8748-1365DFCBABEB}" destId="{C4E7449B-DB6D-5C4E-8BE9-0CBFAC0E778B}" srcOrd="0" destOrd="1" presId="urn:microsoft.com/office/officeart/2005/8/layout/hList1"/>
    <dgm:cxn modelId="{061E64A8-722C-EE4F-8F13-58E31F95B151}" srcId="{D7084217-1845-9443-93AB-30DC4AA11EB0}" destId="{520709E6-AC17-504D-8A94-100A2E4A301A}" srcOrd="3" destOrd="0" parTransId="{A3F2B19E-4E30-5C45-8BE9-C11CBBB7C080}" sibTransId="{CE43E935-F89C-1446-86F2-FEA5F7072A77}"/>
    <dgm:cxn modelId="{24DAE6BB-D8DF-5143-A72E-6049FEAD2BF3}" srcId="{83E14DA5-D759-F541-8B16-977471FE3DF9}" destId="{D7084217-1845-9443-93AB-30DC4AA11EB0}" srcOrd="0" destOrd="0" parTransId="{760370DB-04CA-7B49-B5C4-A679EDABD512}" sibTransId="{D99E7A39-65C9-C543-90E9-57126E738AF3}"/>
    <dgm:cxn modelId="{CE0F16F5-F4A0-244A-B27C-3AF8B2DDDF9E}" type="presOf" srcId="{D7084217-1845-9443-93AB-30DC4AA11EB0}" destId="{60FCBC03-7B76-DD48-803C-C7963A0171D5}" srcOrd="0" destOrd="0" presId="urn:microsoft.com/office/officeart/2005/8/layout/hList1"/>
    <dgm:cxn modelId="{EDC90EB9-4A86-FE43-A480-00D8D2F280B0}" type="presOf" srcId="{D1B43AF8-A02E-054E-871F-DEC40E7E73DC}" destId="{C4E7449B-DB6D-5C4E-8BE9-0CBFAC0E778B}" srcOrd="0" destOrd="2" presId="urn:microsoft.com/office/officeart/2005/8/layout/hList1"/>
    <dgm:cxn modelId="{1AD99CA3-47EE-B548-8783-F8EAF01F161C}" srcId="{D7084217-1845-9443-93AB-30DC4AA11EB0}" destId="{A95A777E-66FA-9341-B41F-4EF7DA82342C}" srcOrd="0" destOrd="0" parTransId="{77504356-B8E2-EC4D-B4ED-CA531002EA23}" sibTransId="{9C27BFE1-60F9-244B-83A2-DA67669C84CC}"/>
    <dgm:cxn modelId="{94AE9132-BBE6-C749-90B5-F60EC140CE55}" type="presOf" srcId="{83E14DA5-D759-F541-8B16-977471FE3DF9}" destId="{9F4051FA-0D78-AA46-BE4B-48BBD6F414CE}" srcOrd="0" destOrd="0" presId="urn:microsoft.com/office/officeart/2005/8/layout/hList1"/>
    <dgm:cxn modelId="{69B9ED6E-D32C-B345-B346-60B4D95D6CDB}" type="presParOf" srcId="{9F4051FA-0D78-AA46-BE4B-48BBD6F414CE}" destId="{57C72012-269C-3D40-A4D5-EFBA05C0C8F2}" srcOrd="0" destOrd="0" presId="urn:microsoft.com/office/officeart/2005/8/layout/hList1"/>
    <dgm:cxn modelId="{EFE6FECC-D865-7540-8B0A-A5D1A9418DB7}" type="presParOf" srcId="{57C72012-269C-3D40-A4D5-EFBA05C0C8F2}" destId="{60FCBC03-7B76-DD48-803C-C7963A0171D5}" srcOrd="0" destOrd="0" presId="urn:microsoft.com/office/officeart/2005/8/layout/hList1"/>
    <dgm:cxn modelId="{2C9F050F-8B64-3541-9D50-A9B8090F45FC}" type="presParOf" srcId="{57C72012-269C-3D40-A4D5-EFBA05C0C8F2}" destId="{C4E7449B-DB6D-5C4E-8BE9-0CBFAC0E778B}"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FA740C9E-D82D-2D4A-91B7-C7B1CBDA21BC}"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AF5B7B35-B379-6A41-AFC1-6144C59B6361}">
      <dgm:prSet phldrT="[Text]"/>
      <dgm:spPr/>
      <dgm:t>
        <a:bodyPr/>
        <a:lstStyle/>
        <a:p>
          <a:r>
            <a:rPr lang="en-US" dirty="0" smtClean="0"/>
            <a:t>Special System Processes</a:t>
          </a:r>
          <a:endParaRPr lang="en-US" dirty="0"/>
        </a:p>
      </dgm:t>
    </dgm:pt>
    <dgm:pt modelId="{DD1E763E-989D-FC4F-BCD6-FC5BE328DB61}" type="parTrans" cxnId="{D967829A-49A8-CC48-8B6F-9C3001B3FAC6}">
      <dgm:prSet/>
      <dgm:spPr/>
      <dgm:t>
        <a:bodyPr/>
        <a:lstStyle/>
        <a:p>
          <a:endParaRPr lang="en-US"/>
        </a:p>
      </dgm:t>
    </dgm:pt>
    <dgm:pt modelId="{88FC56EB-F617-5E40-A095-96C9966406E1}" type="sibTrans" cxnId="{D967829A-49A8-CC48-8B6F-9C3001B3FAC6}">
      <dgm:prSet/>
      <dgm:spPr/>
      <dgm:t>
        <a:bodyPr/>
        <a:lstStyle/>
        <a:p>
          <a:endParaRPr lang="en-US"/>
        </a:p>
      </dgm:t>
    </dgm:pt>
    <dgm:pt modelId="{191CEFDC-A481-1D42-8D15-3B57F153130B}">
      <dgm:prSet/>
      <dgm:spPr>
        <a:solidFill>
          <a:schemeClr val="bg1"/>
        </a:solidFill>
        <a:ln>
          <a:solidFill>
            <a:schemeClr val="tx1"/>
          </a:solidFill>
        </a:ln>
      </dgm:spPr>
      <dgm:t>
        <a:bodyPr/>
        <a:lstStyle/>
        <a:p>
          <a:r>
            <a:rPr lang="en-US" dirty="0" smtClean="0"/>
            <a:t>user-mode services needed to manage the system</a:t>
          </a:r>
        </a:p>
      </dgm:t>
    </dgm:pt>
    <dgm:pt modelId="{5977615C-2709-9147-BE85-E0BEC9A2E663}" type="parTrans" cxnId="{8F2DAA5A-FA59-1B4C-A2E9-E23B59F2EB3E}">
      <dgm:prSet/>
      <dgm:spPr/>
      <dgm:t>
        <a:bodyPr/>
        <a:lstStyle/>
        <a:p>
          <a:endParaRPr lang="en-US"/>
        </a:p>
      </dgm:t>
    </dgm:pt>
    <dgm:pt modelId="{06E564E0-23EA-634C-8E40-03FDD98BFC4B}" type="sibTrans" cxnId="{8F2DAA5A-FA59-1B4C-A2E9-E23B59F2EB3E}">
      <dgm:prSet/>
      <dgm:spPr/>
      <dgm:t>
        <a:bodyPr/>
        <a:lstStyle/>
        <a:p>
          <a:endParaRPr lang="en-US"/>
        </a:p>
      </dgm:t>
    </dgm:pt>
    <dgm:pt modelId="{D0E891C3-E123-A544-99AD-192650D55463}">
      <dgm:prSet/>
      <dgm:spPr/>
      <dgm:t>
        <a:bodyPr/>
        <a:lstStyle/>
        <a:p>
          <a:r>
            <a:rPr lang="en-US" dirty="0" smtClean="0"/>
            <a:t>Service Processes</a:t>
          </a:r>
        </a:p>
      </dgm:t>
    </dgm:pt>
    <dgm:pt modelId="{5AFD892A-1E72-D04E-95DB-5D7D5E62EF33}" type="parTrans" cxnId="{6AA02DBC-75F3-F445-8B84-15D96B3B8FE4}">
      <dgm:prSet/>
      <dgm:spPr/>
      <dgm:t>
        <a:bodyPr/>
        <a:lstStyle/>
        <a:p>
          <a:endParaRPr lang="en-US"/>
        </a:p>
      </dgm:t>
    </dgm:pt>
    <dgm:pt modelId="{2848FE8F-5248-F54C-89C0-B68C8AC2A639}" type="sibTrans" cxnId="{6AA02DBC-75F3-F445-8B84-15D96B3B8FE4}">
      <dgm:prSet/>
      <dgm:spPr/>
      <dgm:t>
        <a:bodyPr/>
        <a:lstStyle/>
        <a:p>
          <a:endParaRPr lang="en-US"/>
        </a:p>
      </dgm:t>
    </dgm:pt>
    <dgm:pt modelId="{363F67A4-3F4C-6E4C-880C-300795C24335}">
      <dgm:prSet/>
      <dgm:spPr>
        <a:solidFill>
          <a:schemeClr val="bg1"/>
        </a:solidFill>
        <a:ln>
          <a:solidFill>
            <a:schemeClr val="tx1"/>
          </a:solidFill>
        </a:ln>
      </dgm:spPr>
      <dgm:t>
        <a:bodyPr/>
        <a:lstStyle/>
        <a:p>
          <a:r>
            <a:rPr lang="en-US" dirty="0" smtClean="0"/>
            <a:t>the printer spooler, event logger, and user-mode components that cooperate with device drivers, and various network services</a:t>
          </a:r>
        </a:p>
      </dgm:t>
    </dgm:pt>
    <dgm:pt modelId="{AD26ACA1-FBD4-0943-A56F-CD4416422699}" type="parTrans" cxnId="{61568DC8-8890-2149-AD04-60E8E2A3F101}">
      <dgm:prSet/>
      <dgm:spPr/>
      <dgm:t>
        <a:bodyPr/>
        <a:lstStyle/>
        <a:p>
          <a:endParaRPr lang="en-US"/>
        </a:p>
      </dgm:t>
    </dgm:pt>
    <dgm:pt modelId="{0F87A6B7-CAE7-2040-A3E5-0BCBA06B20DE}" type="sibTrans" cxnId="{61568DC8-8890-2149-AD04-60E8E2A3F101}">
      <dgm:prSet/>
      <dgm:spPr/>
      <dgm:t>
        <a:bodyPr/>
        <a:lstStyle/>
        <a:p>
          <a:endParaRPr lang="en-US"/>
        </a:p>
      </dgm:t>
    </dgm:pt>
    <dgm:pt modelId="{A15F21E3-5BAE-944B-A4A8-0454DF04A778}">
      <dgm:prSet/>
      <dgm:spPr/>
      <dgm:t>
        <a:bodyPr/>
        <a:lstStyle/>
        <a:p>
          <a:r>
            <a:rPr lang="en-US" dirty="0" smtClean="0"/>
            <a:t>Environment Subsystems</a:t>
          </a:r>
        </a:p>
      </dgm:t>
    </dgm:pt>
    <dgm:pt modelId="{CC568848-F233-4541-B319-081B5ECA6461}" type="parTrans" cxnId="{FBECAFCD-5BB2-1048-808F-C5C1A5760AD9}">
      <dgm:prSet/>
      <dgm:spPr/>
      <dgm:t>
        <a:bodyPr/>
        <a:lstStyle/>
        <a:p>
          <a:endParaRPr lang="en-US"/>
        </a:p>
      </dgm:t>
    </dgm:pt>
    <dgm:pt modelId="{1D484107-B175-2948-BE5D-8C9E46F40BDA}" type="sibTrans" cxnId="{FBECAFCD-5BB2-1048-808F-C5C1A5760AD9}">
      <dgm:prSet/>
      <dgm:spPr/>
      <dgm:t>
        <a:bodyPr/>
        <a:lstStyle/>
        <a:p>
          <a:endParaRPr lang="en-US"/>
        </a:p>
      </dgm:t>
    </dgm:pt>
    <dgm:pt modelId="{7139B78E-6B85-7242-BC9F-4D7D0F1BED1A}">
      <dgm:prSet/>
      <dgm:spPr>
        <a:solidFill>
          <a:schemeClr val="bg1"/>
        </a:solidFill>
        <a:ln>
          <a:solidFill>
            <a:schemeClr val="tx1"/>
          </a:solidFill>
        </a:ln>
      </dgm:spPr>
      <dgm:t>
        <a:bodyPr/>
        <a:lstStyle/>
        <a:p>
          <a:r>
            <a:rPr lang="en-US" dirty="0" smtClean="0"/>
            <a:t>provide different OS personalities (environments)</a:t>
          </a:r>
        </a:p>
      </dgm:t>
    </dgm:pt>
    <dgm:pt modelId="{1F4FBA8F-BC40-DF40-AE00-644B1F191D22}" type="parTrans" cxnId="{0338E2C6-6EB0-3D4A-831E-3F372586838A}">
      <dgm:prSet/>
      <dgm:spPr/>
      <dgm:t>
        <a:bodyPr/>
        <a:lstStyle/>
        <a:p>
          <a:endParaRPr lang="en-US"/>
        </a:p>
      </dgm:t>
    </dgm:pt>
    <dgm:pt modelId="{30190FC8-EFE8-1145-8A4F-FC952929E03E}" type="sibTrans" cxnId="{0338E2C6-6EB0-3D4A-831E-3F372586838A}">
      <dgm:prSet/>
      <dgm:spPr/>
      <dgm:t>
        <a:bodyPr/>
        <a:lstStyle/>
        <a:p>
          <a:endParaRPr lang="en-US"/>
        </a:p>
      </dgm:t>
    </dgm:pt>
    <dgm:pt modelId="{D80AFD22-BB53-E84B-949F-4606BEB91242}">
      <dgm:prSet/>
      <dgm:spPr/>
      <dgm:t>
        <a:bodyPr/>
        <a:lstStyle/>
        <a:p>
          <a:r>
            <a:rPr lang="en-US" dirty="0" smtClean="0"/>
            <a:t>User Applications</a:t>
          </a:r>
        </a:p>
      </dgm:t>
    </dgm:pt>
    <dgm:pt modelId="{DC17685C-4F78-4242-9C07-A1EF73B45E9E}" type="parTrans" cxnId="{171FE393-E7CF-0947-AC53-F30A4D78B12E}">
      <dgm:prSet/>
      <dgm:spPr/>
      <dgm:t>
        <a:bodyPr/>
        <a:lstStyle/>
        <a:p>
          <a:endParaRPr lang="en-US"/>
        </a:p>
      </dgm:t>
    </dgm:pt>
    <dgm:pt modelId="{40661EEE-29DA-1441-8BBB-9DF5E082B6D2}" type="sibTrans" cxnId="{171FE393-E7CF-0947-AC53-F30A4D78B12E}">
      <dgm:prSet/>
      <dgm:spPr/>
      <dgm:t>
        <a:bodyPr/>
        <a:lstStyle/>
        <a:p>
          <a:endParaRPr lang="en-US"/>
        </a:p>
      </dgm:t>
    </dgm:pt>
    <dgm:pt modelId="{768BB60F-1189-374E-92C1-C77A9763BED1}">
      <dgm:prSet/>
      <dgm:spPr>
        <a:solidFill>
          <a:schemeClr val="bg1"/>
        </a:solidFill>
        <a:ln>
          <a:solidFill>
            <a:schemeClr val="tx1"/>
          </a:solidFill>
        </a:ln>
      </dgm:spPr>
      <dgm:t>
        <a:bodyPr/>
        <a:lstStyle/>
        <a:p>
          <a:r>
            <a:rPr lang="en-US" dirty="0" smtClean="0"/>
            <a:t>executables (EXEs) and DLLs that provide the functionality users run to make use of the system</a:t>
          </a:r>
        </a:p>
      </dgm:t>
    </dgm:pt>
    <dgm:pt modelId="{0F62B409-7F41-DB43-9C89-6761A4C6BD89}" type="parTrans" cxnId="{CBACB795-1031-BB47-9D0D-032D00C6BEE9}">
      <dgm:prSet/>
      <dgm:spPr/>
      <dgm:t>
        <a:bodyPr/>
        <a:lstStyle/>
        <a:p>
          <a:endParaRPr lang="en-US"/>
        </a:p>
      </dgm:t>
    </dgm:pt>
    <dgm:pt modelId="{319596DA-14A8-7A45-A47D-454320975067}" type="sibTrans" cxnId="{CBACB795-1031-BB47-9D0D-032D00C6BEE9}">
      <dgm:prSet/>
      <dgm:spPr/>
      <dgm:t>
        <a:bodyPr/>
        <a:lstStyle/>
        <a:p>
          <a:endParaRPr lang="en-US"/>
        </a:p>
      </dgm:t>
    </dgm:pt>
    <dgm:pt modelId="{A42526EC-89E3-4F42-8A2B-7269114FFBE6}" type="pres">
      <dgm:prSet presAssocID="{FA740C9E-D82D-2D4A-91B7-C7B1CBDA21BC}" presName="Name0" presStyleCnt="0">
        <dgm:presLayoutVars>
          <dgm:dir/>
          <dgm:animLvl val="lvl"/>
          <dgm:resizeHandles val="exact"/>
        </dgm:presLayoutVars>
      </dgm:prSet>
      <dgm:spPr/>
      <dgm:t>
        <a:bodyPr/>
        <a:lstStyle/>
        <a:p>
          <a:endParaRPr lang="en-US"/>
        </a:p>
      </dgm:t>
    </dgm:pt>
    <dgm:pt modelId="{99CBB986-DE25-ED4E-ADD3-AE049C800050}" type="pres">
      <dgm:prSet presAssocID="{AF5B7B35-B379-6A41-AFC1-6144C59B6361}" presName="linNode" presStyleCnt="0"/>
      <dgm:spPr/>
    </dgm:pt>
    <dgm:pt modelId="{C1A08A7E-6C9B-0541-B51C-5088875BE9D1}" type="pres">
      <dgm:prSet presAssocID="{AF5B7B35-B379-6A41-AFC1-6144C59B6361}" presName="parentText" presStyleLbl="node1" presStyleIdx="0" presStyleCnt="4">
        <dgm:presLayoutVars>
          <dgm:chMax val="1"/>
          <dgm:bulletEnabled val="1"/>
        </dgm:presLayoutVars>
      </dgm:prSet>
      <dgm:spPr/>
      <dgm:t>
        <a:bodyPr/>
        <a:lstStyle/>
        <a:p>
          <a:endParaRPr lang="en-US"/>
        </a:p>
      </dgm:t>
    </dgm:pt>
    <dgm:pt modelId="{89D89846-0CAB-624F-AD7A-98CBEC05E19D}" type="pres">
      <dgm:prSet presAssocID="{AF5B7B35-B379-6A41-AFC1-6144C59B6361}" presName="descendantText" presStyleLbl="alignAccFollowNode1" presStyleIdx="0" presStyleCnt="4">
        <dgm:presLayoutVars>
          <dgm:bulletEnabled val="1"/>
        </dgm:presLayoutVars>
      </dgm:prSet>
      <dgm:spPr/>
      <dgm:t>
        <a:bodyPr/>
        <a:lstStyle/>
        <a:p>
          <a:endParaRPr lang="en-US"/>
        </a:p>
      </dgm:t>
    </dgm:pt>
    <dgm:pt modelId="{379A4F53-0404-E94F-9BCB-F433E894D4F9}" type="pres">
      <dgm:prSet presAssocID="{88FC56EB-F617-5E40-A095-96C9966406E1}" presName="sp" presStyleCnt="0"/>
      <dgm:spPr/>
    </dgm:pt>
    <dgm:pt modelId="{07CF7FAA-3BE3-9F4F-A15B-3DF90C451BEE}" type="pres">
      <dgm:prSet presAssocID="{D0E891C3-E123-A544-99AD-192650D55463}" presName="linNode" presStyleCnt="0"/>
      <dgm:spPr/>
    </dgm:pt>
    <dgm:pt modelId="{D4A0A511-6EB0-9840-AF7C-078E6D2A4228}" type="pres">
      <dgm:prSet presAssocID="{D0E891C3-E123-A544-99AD-192650D55463}" presName="parentText" presStyleLbl="node1" presStyleIdx="1" presStyleCnt="4">
        <dgm:presLayoutVars>
          <dgm:chMax val="1"/>
          <dgm:bulletEnabled val="1"/>
        </dgm:presLayoutVars>
      </dgm:prSet>
      <dgm:spPr/>
      <dgm:t>
        <a:bodyPr/>
        <a:lstStyle/>
        <a:p>
          <a:endParaRPr lang="en-US"/>
        </a:p>
      </dgm:t>
    </dgm:pt>
    <dgm:pt modelId="{3D3B3A51-0609-BC47-A3FE-19B79722289A}" type="pres">
      <dgm:prSet presAssocID="{D0E891C3-E123-A544-99AD-192650D55463}" presName="descendantText" presStyleLbl="alignAccFollowNode1" presStyleIdx="1" presStyleCnt="4">
        <dgm:presLayoutVars>
          <dgm:bulletEnabled val="1"/>
        </dgm:presLayoutVars>
      </dgm:prSet>
      <dgm:spPr/>
      <dgm:t>
        <a:bodyPr/>
        <a:lstStyle/>
        <a:p>
          <a:endParaRPr lang="en-US"/>
        </a:p>
      </dgm:t>
    </dgm:pt>
    <dgm:pt modelId="{0529E9A3-2980-2345-A740-395E8806591C}" type="pres">
      <dgm:prSet presAssocID="{2848FE8F-5248-F54C-89C0-B68C8AC2A639}" presName="sp" presStyleCnt="0"/>
      <dgm:spPr/>
    </dgm:pt>
    <dgm:pt modelId="{510D28ED-D21E-5440-A561-7A0D99AFAAB1}" type="pres">
      <dgm:prSet presAssocID="{A15F21E3-5BAE-944B-A4A8-0454DF04A778}" presName="linNode" presStyleCnt="0"/>
      <dgm:spPr/>
    </dgm:pt>
    <dgm:pt modelId="{6C6A6EB6-A3C0-094A-8C25-716C3AB1B48B}" type="pres">
      <dgm:prSet presAssocID="{A15F21E3-5BAE-944B-A4A8-0454DF04A778}" presName="parentText" presStyleLbl="node1" presStyleIdx="2" presStyleCnt="4">
        <dgm:presLayoutVars>
          <dgm:chMax val="1"/>
          <dgm:bulletEnabled val="1"/>
        </dgm:presLayoutVars>
      </dgm:prSet>
      <dgm:spPr/>
      <dgm:t>
        <a:bodyPr/>
        <a:lstStyle/>
        <a:p>
          <a:endParaRPr lang="en-US"/>
        </a:p>
      </dgm:t>
    </dgm:pt>
    <dgm:pt modelId="{A2940A86-0651-3E4B-BF37-142D1239C5C0}" type="pres">
      <dgm:prSet presAssocID="{A15F21E3-5BAE-944B-A4A8-0454DF04A778}" presName="descendantText" presStyleLbl="alignAccFollowNode1" presStyleIdx="2" presStyleCnt="4">
        <dgm:presLayoutVars>
          <dgm:bulletEnabled val="1"/>
        </dgm:presLayoutVars>
      </dgm:prSet>
      <dgm:spPr/>
      <dgm:t>
        <a:bodyPr/>
        <a:lstStyle/>
        <a:p>
          <a:endParaRPr lang="en-US"/>
        </a:p>
      </dgm:t>
    </dgm:pt>
    <dgm:pt modelId="{64451505-148C-3247-AABA-D5114CC3EE61}" type="pres">
      <dgm:prSet presAssocID="{1D484107-B175-2948-BE5D-8C9E46F40BDA}" presName="sp" presStyleCnt="0"/>
      <dgm:spPr/>
    </dgm:pt>
    <dgm:pt modelId="{0D4DD663-61F0-D047-96BE-C6CE57D13FD5}" type="pres">
      <dgm:prSet presAssocID="{D80AFD22-BB53-E84B-949F-4606BEB91242}" presName="linNode" presStyleCnt="0"/>
      <dgm:spPr/>
    </dgm:pt>
    <dgm:pt modelId="{047BC7DF-D681-324D-BCF9-F46B6E83FD61}" type="pres">
      <dgm:prSet presAssocID="{D80AFD22-BB53-E84B-949F-4606BEB91242}" presName="parentText" presStyleLbl="node1" presStyleIdx="3" presStyleCnt="4">
        <dgm:presLayoutVars>
          <dgm:chMax val="1"/>
          <dgm:bulletEnabled val="1"/>
        </dgm:presLayoutVars>
      </dgm:prSet>
      <dgm:spPr/>
      <dgm:t>
        <a:bodyPr/>
        <a:lstStyle/>
        <a:p>
          <a:endParaRPr lang="en-US"/>
        </a:p>
      </dgm:t>
    </dgm:pt>
    <dgm:pt modelId="{AFA9C005-9D3B-124D-AB66-7542353341D6}" type="pres">
      <dgm:prSet presAssocID="{D80AFD22-BB53-E84B-949F-4606BEB91242}" presName="descendantText" presStyleLbl="alignAccFollowNode1" presStyleIdx="3" presStyleCnt="4">
        <dgm:presLayoutVars>
          <dgm:bulletEnabled val="1"/>
        </dgm:presLayoutVars>
      </dgm:prSet>
      <dgm:spPr/>
      <dgm:t>
        <a:bodyPr/>
        <a:lstStyle/>
        <a:p>
          <a:endParaRPr lang="en-US"/>
        </a:p>
      </dgm:t>
    </dgm:pt>
  </dgm:ptLst>
  <dgm:cxnLst>
    <dgm:cxn modelId="{61568DC8-8890-2149-AD04-60E8E2A3F101}" srcId="{D0E891C3-E123-A544-99AD-192650D55463}" destId="{363F67A4-3F4C-6E4C-880C-300795C24335}" srcOrd="0" destOrd="0" parTransId="{AD26ACA1-FBD4-0943-A56F-CD4416422699}" sibTransId="{0F87A6B7-CAE7-2040-A3E5-0BCBA06B20DE}"/>
    <dgm:cxn modelId="{00E72A09-AD99-B547-B19E-77C5A43BA706}" type="presOf" srcId="{191CEFDC-A481-1D42-8D15-3B57F153130B}" destId="{89D89846-0CAB-624F-AD7A-98CBEC05E19D}" srcOrd="0" destOrd="0" presId="urn:microsoft.com/office/officeart/2005/8/layout/vList5"/>
    <dgm:cxn modelId="{B9522947-2714-7B49-83E1-7D4DBDCCE372}" type="presOf" srcId="{D80AFD22-BB53-E84B-949F-4606BEB91242}" destId="{047BC7DF-D681-324D-BCF9-F46B6E83FD61}" srcOrd="0" destOrd="0" presId="urn:microsoft.com/office/officeart/2005/8/layout/vList5"/>
    <dgm:cxn modelId="{E3BE4B2C-1012-764D-AD0A-9DAAAEC788D2}" type="presOf" srcId="{768BB60F-1189-374E-92C1-C77A9763BED1}" destId="{AFA9C005-9D3B-124D-AB66-7542353341D6}" srcOrd="0" destOrd="0" presId="urn:microsoft.com/office/officeart/2005/8/layout/vList5"/>
    <dgm:cxn modelId="{171FE393-E7CF-0947-AC53-F30A4D78B12E}" srcId="{FA740C9E-D82D-2D4A-91B7-C7B1CBDA21BC}" destId="{D80AFD22-BB53-E84B-949F-4606BEB91242}" srcOrd="3" destOrd="0" parTransId="{DC17685C-4F78-4242-9C07-A1EF73B45E9E}" sibTransId="{40661EEE-29DA-1441-8BBB-9DF5E082B6D2}"/>
    <dgm:cxn modelId="{5A927D10-ADC2-4B47-ABDC-DBDFAB0C01FF}" type="presOf" srcId="{7139B78E-6B85-7242-BC9F-4D7D0F1BED1A}" destId="{A2940A86-0651-3E4B-BF37-142D1239C5C0}" srcOrd="0" destOrd="0" presId="urn:microsoft.com/office/officeart/2005/8/layout/vList5"/>
    <dgm:cxn modelId="{FBECAFCD-5BB2-1048-808F-C5C1A5760AD9}" srcId="{FA740C9E-D82D-2D4A-91B7-C7B1CBDA21BC}" destId="{A15F21E3-5BAE-944B-A4A8-0454DF04A778}" srcOrd="2" destOrd="0" parTransId="{CC568848-F233-4541-B319-081B5ECA6461}" sibTransId="{1D484107-B175-2948-BE5D-8C9E46F40BDA}"/>
    <dgm:cxn modelId="{CBACB795-1031-BB47-9D0D-032D00C6BEE9}" srcId="{D80AFD22-BB53-E84B-949F-4606BEB91242}" destId="{768BB60F-1189-374E-92C1-C77A9763BED1}" srcOrd="0" destOrd="0" parTransId="{0F62B409-7F41-DB43-9C89-6761A4C6BD89}" sibTransId="{319596DA-14A8-7A45-A47D-454320975067}"/>
    <dgm:cxn modelId="{6AA02DBC-75F3-F445-8B84-15D96B3B8FE4}" srcId="{FA740C9E-D82D-2D4A-91B7-C7B1CBDA21BC}" destId="{D0E891C3-E123-A544-99AD-192650D55463}" srcOrd="1" destOrd="0" parTransId="{5AFD892A-1E72-D04E-95DB-5D7D5E62EF33}" sibTransId="{2848FE8F-5248-F54C-89C0-B68C8AC2A639}"/>
    <dgm:cxn modelId="{D967829A-49A8-CC48-8B6F-9C3001B3FAC6}" srcId="{FA740C9E-D82D-2D4A-91B7-C7B1CBDA21BC}" destId="{AF5B7B35-B379-6A41-AFC1-6144C59B6361}" srcOrd="0" destOrd="0" parTransId="{DD1E763E-989D-FC4F-BCD6-FC5BE328DB61}" sibTransId="{88FC56EB-F617-5E40-A095-96C9966406E1}"/>
    <dgm:cxn modelId="{4029EDE8-1526-CD46-9633-E26D177313B4}" type="presOf" srcId="{D0E891C3-E123-A544-99AD-192650D55463}" destId="{D4A0A511-6EB0-9840-AF7C-078E6D2A4228}" srcOrd="0" destOrd="0" presId="urn:microsoft.com/office/officeart/2005/8/layout/vList5"/>
    <dgm:cxn modelId="{609F9758-861F-034C-8F50-D29D32CD1339}" type="presOf" srcId="{AF5B7B35-B379-6A41-AFC1-6144C59B6361}" destId="{C1A08A7E-6C9B-0541-B51C-5088875BE9D1}" srcOrd="0" destOrd="0" presId="urn:microsoft.com/office/officeart/2005/8/layout/vList5"/>
    <dgm:cxn modelId="{8F2DAA5A-FA59-1B4C-A2E9-E23B59F2EB3E}" srcId="{AF5B7B35-B379-6A41-AFC1-6144C59B6361}" destId="{191CEFDC-A481-1D42-8D15-3B57F153130B}" srcOrd="0" destOrd="0" parTransId="{5977615C-2709-9147-BE85-E0BEC9A2E663}" sibTransId="{06E564E0-23EA-634C-8E40-03FDD98BFC4B}"/>
    <dgm:cxn modelId="{0338E2C6-6EB0-3D4A-831E-3F372586838A}" srcId="{A15F21E3-5BAE-944B-A4A8-0454DF04A778}" destId="{7139B78E-6B85-7242-BC9F-4D7D0F1BED1A}" srcOrd="0" destOrd="0" parTransId="{1F4FBA8F-BC40-DF40-AE00-644B1F191D22}" sibTransId="{30190FC8-EFE8-1145-8A4F-FC952929E03E}"/>
    <dgm:cxn modelId="{A51CAA80-5DD4-4240-A067-72BC6CE82CC9}" type="presOf" srcId="{A15F21E3-5BAE-944B-A4A8-0454DF04A778}" destId="{6C6A6EB6-A3C0-094A-8C25-716C3AB1B48B}" srcOrd="0" destOrd="0" presId="urn:microsoft.com/office/officeart/2005/8/layout/vList5"/>
    <dgm:cxn modelId="{61D65C8C-6802-C840-8B37-2A3F942BB0B8}" type="presOf" srcId="{363F67A4-3F4C-6E4C-880C-300795C24335}" destId="{3D3B3A51-0609-BC47-A3FE-19B79722289A}" srcOrd="0" destOrd="0" presId="urn:microsoft.com/office/officeart/2005/8/layout/vList5"/>
    <dgm:cxn modelId="{63AC6004-423A-F84F-890D-2146EA64A2A3}" type="presOf" srcId="{FA740C9E-D82D-2D4A-91B7-C7B1CBDA21BC}" destId="{A42526EC-89E3-4F42-8A2B-7269114FFBE6}" srcOrd="0" destOrd="0" presId="urn:microsoft.com/office/officeart/2005/8/layout/vList5"/>
    <dgm:cxn modelId="{9FE0B79F-9506-FF4D-B752-EEF845FB8FF0}" type="presParOf" srcId="{A42526EC-89E3-4F42-8A2B-7269114FFBE6}" destId="{99CBB986-DE25-ED4E-ADD3-AE049C800050}" srcOrd="0" destOrd="0" presId="urn:microsoft.com/office/officeart/2005/8/layout/vList5"/>
    <dgm:cxn modelId="{D0B0B535-DB3C-0942-902D-F937C41AD7BE}" type="presParOf" srcId="{99CBB986-DE25-ED4E-ADD3-AE049C800050}" destId="{C1A08A7E-6C9B-0541-B51C-5088875BE9D1}" srcOrd="0" destOrd="0" presId="urn:microsoft.com/office/officeart/2005/8/layout/vList5"/>
    <dgm:cxn modelId="{F1BD94F5-EF98-9A40-BC1C-753F95D1EF84}" type="presParOf" srcId="{99CBB986-DE25-ED4E-ADD3-AE049C800050}" destId="{89D89846-0CAB-624F-AD7A-98CBEC05E19D}" srcOrd="1" destOrd="0" presId="urn:microsoft.com/office/officeart/2005/8/layout/vList5"/>
    <dgm:cxn modelId="{C6D4D8C7-21C3-6F49-9EAD-A9E2610CE184}" type="presParOf" srcId="{A42526EC-89E3-4F42-8A2B-7269114FFBE6}" destId="{379A4F53-0404-E94F-9BCB-F433E894D4F9}" srcOrd="1" destOrd="0" presId="urn:microsoft.com/office/officeart/2005/8/layout/vList5"/>
    <dgm:cxn modelId="{EC8F4181-E0CD-BC4E-A0E5-A1889B7B970B}" type="presParOf" srcId="{A42526EC-89E3-4F42-8A2B-7269114FFBE6}" destId="{07CF7FAA-3BE3-9F4F-A15B-3DF90C451BEE}" srcOrd="2" destOrd="0" presId="urn:microsoft.com/office/officeart/2005/8/layout/vList5"/>
    <dgm:cxn modelId="{52CE2341-5AC6-BF46-9140-6ECE5CD8C5BE}" type="presParOf" srcId="{07CF7FAA-3BE3-9F4F-A15B-3DF90C451BEE}" destId="{D4A0A511-6EB0-9840-AF7C-078E6D2A4228}" srcOrd="0" destOrd="0" presId="urn:microsoft.com/office/officeart/2005/8/layout/vList5"/>
    <dgm:cxn modelId="{5FA2B7CE-5AC2-4E46-A4D1-5F868CE7441F}" type="presParOf" srcId="{07CF7FAA-3BE3-9F4F-A15B-3DF90C451BEE}" destId="{3D3B3A51-0609-BC47-A3FE-19B79722289A}" srcOrd="1" destOrd="0" presId="urn:microsoft.com/office/officeart/2005/8/layout/vList5"/>
    <dgm:cxn modelId="{751B6872-45B8-134B-8789-A9CCD234A05F}" type="presParOf" srcId="{A42526EC-89E3-4F42-8A2B-7269114FFBE6}" destId="{0529E9A3-2980-2345-A740-395E8806591C}" srcOrd="3" destOrd="0" presId="urn:microsoft.com/office/officeart/2005/8/layout/vList5"/>
    <dgm:cxn modelId="{32F998BF-D608-9245-A34F-8B0064B98F4F}" type="presParOf" srcId="{A42526EC-89E3-4F42-8A2B-7269114FFBE6}" destId="{510D28ED-D21E-5440-A561-7A0D99AFAAB1}" srcOrd="4" destOrd="0" presId="urn:microsoft.com/office/officeart/2005/8/layout/vList5"/>
    <dgm:cxn modelId="{206DC750-F05F-2F4A-9EB4-C260D27156E8}" type="presParOf" srcId="{510D28ED-D21E-5440-A561-7A0D99AFAAB1}" destId="{6C6A6EB6-A3C0-094A-8C25-716C3AB1B48B}" srcOrd="0" destOrd="0" presId="urn:microsoft.com/office/officeart/2005/8/layout/vList5"/>
    <dgm:cxn modelId="{4457CC5D-9685-014C-BAF5-F3C160B43565}" type="presParOf" srcId="{510D28ED-D21E-5440-A561-7A0D99AFAAB1}" destId="{A2940A86-0651-3E4B-BF37-142D1239C5C0}" srcOrd="1" destOrd="0" presId="urn:microsoft.com/office/officeart/2005/8/layout/vList5"/>
    <dgm:cxn modelId="{8DFFBF6A-7ECD-F646-814B-1997882ABC1F}" type="presParOf" srcId="{A42526EC-89E3-4F42-8A2B-7269114FFBE6}" destId="{64451505-148C-3247-AABA-D5114CC3EE61}" srcOrd="5" destOrd="0" presId="urn:microsoft.com/office/officeart/2005/8/layout/vList5"/>
    <dgm:cxn modelId="{CC33FABC-AEDE-EB41-9268-3C39FE2E6EF5}" type="presParOf" srcId="{A42526EC-89E3-4F42-8A2B-7269114FFBE6}" destId="{0D4DD663-61F0-D047-96BE-C6CE57D13FD5}" srcOrd="6" destOrd="0" presId="urn:microsoft.com/office/officeart/2005/8/layout/vList5"/>
    <dgm:cxn modelId="{35489403-E6C2-3245-8223-901B57551AC1}" type="presParOf" srcId="{0D4DD663-61F0-D047-96BE-C6CE57D13FD5}" destId="{047BC7DF-D681-324D-BCF9-F46B6E83FD61}" srcOrd="0" destOrd="0" presId="urn:microsoft.com/office/officeart/2005/8/layout/vList5"/>
    <dgm:cxn modelId="{D13CC22B-1871-3742-8F0D-1873851ABE14}" type="presParOf" srcId="{0D4DD663-61F0-D047-96BE-C6CE57D13FD5}" destId="{AFA9C005-9D3B-124D-AB66-7542353341D6}"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5CE40E3B-0CEB-BD4A-9B90-5DB5AF5300A3}" type="doc">
      <dgm:prSet loTypeId="urn:microsoft.com/office/officeart/2005/8/layout/chevron1" loCatId="process" qsTypeId="urn:microsoft.com/office/officeart/2005/8/quickstyle/simple4" qsCatId="simple" csTypeId="urn:microsoft.com/office/officeart/2005/8/colors/accent1_2" csCatId="accent1" phldr="1"/>
      <dgm:spPr/>
    </dgm:pt>
    <dgm:pt modelId="{77670C47-4A58-A04B-A9A5-763D45BC7B9E}">
      <dgm:prSet phldrT="[Text]" custT="1"/>
      <dgm:spPr/>
      <dgm:t>
        <a:bodyPr/>
        <a:lstStyle/>
        <a:p>
          <a:r>
            <a:rPr lang="en-NZ" sz="1800" dirty="0" smtClean="0"/>
            <a:t>Encapsulation</a:t>
          </a:r>
          <a:endParaRPr lang="en-US" sz="1800" dirty="0"/>
        </a:p>
      </dgm:t>
    </dgm:pt>
    <dgm:pt modelId="{E5D8DF01-4094-F04A-A962-0FD81BAA68B6}" type="parTrans" cxnId="{68FE2C1E-6905-094F-A569-262A4B97FD72}">
      <dgm:prSet/>
      <dgm:spPr/>
      <dgm:t>
        <a:bodyPr/>
        <a:lstStyle/>
        <a:p>
          <a:endParaRPr lang="en-US"/>
        </a:p>
      </dgm:t>
    </dgm:pt>
    <dgm:pt modelId="{2CAA7A54-A95A-8A45-915F-3AF4F0850233}" type="sibTrans" cxnId="{68FE2C1E-6905-094F-A569-262A4B97FD72}">
      <dgm:prSet/>
      <dgm:spPr/>
      <dgm:t>
        <a:bodyPr/>
        <a:lstStyle/>
        <a:p>
          <a:endParaRPr lang="en-US"/>
        </a:p>
      </dgm:t>
    </dgm:pt>
    <dgm:pt modelId="{4CD61EB5-9AD5-CD43-92C4-D96064D2A34A}">
      <dgm:prSet custT="1"/>
      <dgm:spPr/>
      <dgm:t>
        <a:bodyPr/>
        <a:lstStyle/>
        <a:p>
          <a:r>
            <a:rPr lang="en-NZ" sz="1800" dirty="0" smtClean="0"/>
            <a:t>Object class and instance</a:t>
          </a:r>
        </a:p>
      </dgm:t>
    </dgm:pt>
    <dgm:pt modelId="{4AE954FA-3599-1D48-B075-E83A1C223240}" type="parTrans" cxnId="{FF1CB4E4-8012-C947-AFA9-BE9D3D55F6A7}">
      <dgm:prSet/>
      <dgm:spPr/>
      <dgm:t>
        <a:bodyPr/>
        <a:lstStyle/>
        <a:p>
          <a:endParaRPr lang="en-US"/>
        </a:p>
      </dgm:t>
    </dgm:pt>
    <dgm:pt modelId="{CC98FF51-8612-F748-9CF5-0ED8D7CD6DB1}" type="sibTrans" cxnId="{FF1CB4E4-8012-C947-AFA9-BE9D3D55F6A7}">
      <dgm:prSet/>
      <dgm:spPr/>
      <dgm:t>
        <a:bodyPr/>
        <a:lstStyle/>
        <a:p>
          <a:endParaRPr lang="en-US"/>
        </a:p>
      </dgm:t>
    </dgm:pt>
    <dgm:pt modelId="{42147737-7698-654A-BEBB-2E3315EF0EF9}">
      <dgm:prSet custT="1"/>
      <dgm:spPr/>
      <dgm:t>
        <a:bodyPr/>
        <a:lstStyle/>
        <a:p>
          <a:r>
            <a:rPr lang="en-NZ" sz="1800" dirty="0" smtClean="0"/>
            <a:t>Inheritance</a:t>
          </a:r>
        </a:p>
      </dgm:t>
    </dgm:pt>
    <dgm:pt modelId="{AFBF8072-DA16-BF4F-95BC-19BEA074B3BA}" type="parTrans" cxnId="{F350ABCF-DDC8-914C-9418-3C5994E30C8B}">
      <dgm:prSet/>
      <dgm:spPr/>
      <dgm:t>
        <a:bodyPr/>
        <a:lstStyle/>
        <a:p>
          <a:endParaRPr lang="en-US"/>
        </a:p>
      </dgm:t>
    </dgm:pt>
    <dgm:pt modelId="{F649AC32-B530-C646-B1EA-D1D59DCF360C}" type="sibTrans" cxnId="{F350ABCF-DDC8-914C-9418-3C5994E30C8B}">
      <dgm:prSet/>
      <dgm:spPr/>
      <dgm:t>
        <a:bodyPr/>
        <a:lstStyle/>
        <a:p>
          <a:endParaRPr lang="en-US"/>
        </a:p>
      </dgm:t>
    </dgm:pt>
    <dgm:pt modelId="{3372EDDB-D228-054E-BD0F-56349883D61D}">
      <dgm:prSet custT="1"/>
      <dgm:spPr/>
      <dgm:t>
        <a:bodyPr/>
        <a:lstStyle/>
        <a:p>
          <a:r>
            <a:rPr lang="en-NZ" sz="1800" dirty="0" smtClean="0"/>
            <a:t>Polymorphism</a:t>
          </a:r>
        </a:p>
      </dgm:t>
    </dgm:pt>
    <dgm:pt modelId="{9A4D18CD-1C43-8744-853F-23377B57FB01}" type="parTrans" cxnId="{BD6EEC3D-4A54-E640-B8E6-5C40E9EA5F5C}">
      <dgm:prSet/>
      <dgm:spPr/>
      <dgm:t>
        <a:bodyPr/>
        <a:lstStyle/>
        <a:p>
          <a:endParaRPr lang="en-US"/>
        </a:p>
      </dgm:t>
    </dgm:pt>
    <dgm:pt modelId="{41DD50EF-0F24-2941-9F73-E843E44F9670}" type="sibTrans" cxnId="{BD6EEC3D-4A54-E640-B8E6-5C40E9EA5F5C}">
      <dgm:prSet/>
      <dgm:spPr/>
      <dgm:t>
        <a:bodyPr/>
        <a:lstStyle/>
        <a:p>
          <a:endParaRPr lang="en-US"/>
        </a:p>
      </dgm:t>
    </dgm:pt>
    <dgm:pt modelId="{E6773515-4A38-1D4A-9357-1E12BCA57745}" type="pres">
      <dgm:prSet presAssocID="{5CE40E3B-0CEB-BD4A-9B90-5DB5AF5300A3}" presName="Name0" presStyleCnt="0">
        <dgm:presLayoutVars>
          <dgm:dir/>
          <dgm:animLvl val="lvl"/>
          <dgm:resizeHandles val="exact"/>
        </dgm:presLayoutVars>
      </dgm:prSet>
      <dgm:spPr/>
    </dgm:pt>
    <dgm:pt modelId="{EEC66285-11CD-8245-8F28-0D9FB9F43C3F}" type="pres">
      <dgm:prSet presAssocID="{77670C47-4A58-A04B-A9A5-763D45BC7B9E}" presName="parTxOnly" presStyleLbl="node1" presStyleIdx="0" presStyleCnt="4" custScaleX="129929" custScaleY="123448">
        <dgm:presLayoutVars>
          <dgm:chMax val="0"/>
          <dgm:chPref val="0"/>
          <dgm:bulletEnabled val="1"/>
        </dgm:presLayoutVars>
      </dgm:prSet>
      <dgm:spPr/>
      <dgm:t>
        <a:bodyPr/>
        <a:lstStyle/>
        <a:p>
          <a:endParaRPr lang="en-US"/>
        </a:p>
      </dgm:t>
    </dgm:pt>
    <dgm:pt modelId="{93DDAD38-E1E2-1342-B2A9-F6344D9760DD}" type="pres">
      <dgm:prSet presAssocID="{2CAA7A54-A95A-8A45-915F-3AF4F0850233}" presName="parTxOnlySpace" presStyleCnt="0"/>
      <dgm:spPr/>
    </dgm:pt>
    <dgm:pt modelId="{BE43BF85-D9EC-5348-B790-C4DFA895262B}" type="pres">
      <dgm:prSet presAssocID="{4CD61EB5-9AD5-CD43-92C4-D96064D2A34A}" presName="parTxOnly" presStyleLbl="node1" presStyleIdx="1" presStyleCnt="4">
        <dgm:presLayoutVars>
          <dgm:chMax val="0"/>
          <dgm:chPref val="0"/>
          <dgm:bulletEnabled val="1"/>
        </dgm:presLayoutVars>
      </dgm:prSet>
      <dgm:spPr/>
      <dgm:t>
        <a:bodyPr/>
        <a:lstStyle/>
        <a:p>
          <a:endParaRPr lang="en-US"/>
        </a:p>
      </dgm:t>
    </dgm:pt>
    <dgm:pt modelId="{63E948B2-8534-8647-A247-14EF1CAB122F}" type="pres">
      <dgm:prSet presAssocID="{CC98FF51-8612-F748-9CF5-0ED8D7CD6DB1}" presName="parTxOnlySpace" presStyleCnt="0"/>
      <dgm:spPr/>
    </dgm:pt>
    <dgm:pt modelId="{5D1B5864-6435-564B-BA70-60C4E43C7471}" type="pres">
      <dgm:prSet presAssocID="{42147737-7698-654A-BEBB-2E3315EF0EF9}" presName="parTxOnly" presStyleLbl="node1" presStyleIdx="2" presStyleCnt="4" custScaleX="113098">
        <dgm:presLayoutVars>
          <dgm:chMax val="0"/>
          <dgm:chPref val="0"/>
          <dgm:bulletEnabled val="1"/>
        </dgm:presLayoutVars>
      </dgm:prSet>
      <dgm:spPr/>
      <dgm:t>
        <a:bodyPr/>
        <a:lstStyle/>
        <a:p>
          <a:endParaRPr lang="en-US"/>
        </a:p>
      </dgm:t>
    </dgm:pt>
    <dgm:pt modelId="{A59D8B38-3C8B-B846-9051-D7815A6B2BAE}" type="pres">
      <dgm:prSet presAssocID="{F649AC32-B530-C646-B1EA-D1D59DCF360C}" presName="parTxOnlySpace" presStyleCnt="0"/>
      <dgm:spPr/>
    </dgm:pt>
    <dgm:pt modelId="{4C08934A-50C4-2B47-9FC7-73C60C8EA7EF}" type="pres">
      <dgm:prSet presAssocID="{3372EDDB-D228-054E-BD0F-56349883D61D}" presName="parTxOnly" presStyleLbl="node1" presStyleIdx="3" presStyleCnt="4" custScaleX="125723">
        <dgm:presLayoutVars>
          <dgm:chMax val="0"/>
          <dgm:chPref val="0"/>
          <dgm:bulletEnabled val="1"/>
        </dgm:presLayoutVars>
      </dgm:prSet>
      <dgm:spPr/>
      <dgm:t>
        <a:bodyPr/>
        <a:lstStyle/>
        <a:p>
          <a:endParaRPr lang="en-US"/>
        </a:p>
      </dgm:t>
    </dgm:pt>
  </dgm:ptLst>
  <dgm:cxnLst>
    <dgm:cxn modelId="{F9821F1F-1D58-FE4A-9B56-641B1F2F7F27}" type="presOf" srcId="{4CD61EB5-9AD5-CD43-92C4-D96064D2A34A}" destId="{BE43BF85-D9EC-5348-B790-C4DFA895262B}" srcOrd="0" destOrd="0" presId="urn:microsoft.com/office/officeart/2005/8/layout/chevron1"/>
    <dgm:cxn modelId="{F350ABCF-DDC8-914C-9418-3C5994E30C8B}" srcId="{5CE40E3B-0CEB-BD4A-9B90-5DB5AF5300A3}" destId="{42147737-7698-654A-BEBB-2E3315EF0EF9}" srcOrd="2" destOrd="0" parTransId="{AFBF8072-DA16-BF4F-95BC-19BEA074B3BA}" sibTransId="{F649AC32-B530-C646-B1EA-D1D59DCF360C}"/>
    <dgm:cxn modelId="{FF1CB4E4-8012-C947-AFA9-BE9D3D55F6A7}" srcId="{5CE40E3B-0CEB-BD4A-9B90-5DB5AF5300A3}" destId="{4CD61EB5-9AD5-CD43-92C4-D96064D2A34A}" srcOrd="1" destOrd="0" parTransId="{4AE954FA-3599-1D48-B075-E83A1C223240}" sibTransId="{CC98FF51-8612-F748-9CF5-0ED8D7CD6DB1}"/>
    <dgm:cxn modelId="{822E39A2-6BD8-3241-9F7A-6FCED34D061F}" type="presOf" srcId="{5CE40E3B-0CEB-BD4A-9B90-5DB5AF5300A3}" destId="{E6773515-4A38-1D4A-9357-1E12BCA57745}" srcOrd="0" destOrd="0" presId="urn:microsoft.com/office/officeart/2005/8/layout/chevron1"/>
    <dgm:cxn modelId="{D739EC53-602B-DE4B-AB60-622D1262B0F2}" type="presOf" srcId="{77670C47-4A58-A04B-A9A5-763D45BC7B9E}" destId="{EEC66285-11CD-8245-8F28-0D9FB9F43C3F}" srcOrd="0" destOrd="0" presId="urn:microsoft.com/office/officeart/2005/8/layout/chevron1"/>
    <dgm:cxn modelId="{062C744B-1C23-4947-8A41-40BE8FCD7A97}" type="presOf" srcId="{3372EDDB-D228-054E-BD0F-56349883D61D}" destId="{4C08934A-50C4-2B47-9FC7-73C60C8EA7EF}" srcOrd="0" destOrd="0" presId="urn:microsoft.com/office/officeart/2005/8/layout/chevron1"/>
    <dgm:cxn modelId="{53D1874B-8427-C64B-A29E-376366AF121E}" type="presOf" srcId="{42147737-7698-654A-BEBB-2E3315EF0EF9}" destId="{5D1B5864-6435-564B-BA70-60C4E43C7471}" srcOrd="0" destOrd="0" presId="urn:microsoft.com/office/officeart/2005/8/layout/chevron1"/>
    <dgm:cxn modelId="{BD6EEC3D-4A54-E640-B8E6-5C40E9EA5F5C}" srcId="{5CE40E3B-0CEB-BD4A-9B90-5DB5AF5300A3}" destId="{3372EDDB-D228-054E-BD0F-56349883D61D}" srcOrd="3" destOrd="0" parTransId="{9A4D18CD-1C43-8744-853F-23377B57FB01}" sibTransId="{41DD50EF-0F24-2941-9F73-E843E44F9670}"/>
    <dgm:cxn modelId="{68FE2C1E-6905-094F-A569-262A4B97FD72}" srcId="{5CE40E3B-0CEB-BD4A-9B90-5DB5AF5300A3}" destId="{77670C47-4A58-A04B-A9A5-763D45BC7B9E}" srcOrd="0" destOrd="0" parTransId="{E5D8DF01-4094-F04A-A962-0FD81BAA68B6}" sibTransId="{2CAA7A54-A95A-8A45-915F-3AF4F0850233}"/>
    <dgm:cxn modelId="{2F622459-B31F-A74E-B68A-4E3D528CBD87}" type="presParOf" srcId="{E6773515-4A38-1D4A-9357-1E12BCA57745}" destId="{EEC66285-11CD-8245-8F28-0D9FB9F43C3F}" srcOrd="0" destOrd="0" presId="urn:microsoft.com/office/officeart/2005/8/layout/chevron1"/>
    <dgm:cxn modelId="{1FEE62FA-D088-F64A-B88D-490AD1B355BA}" type="presParOf" srcId="{E6773515-4A38-1D4A-9357-1E12BCA57745}" destId="{93DDAD38-E1E2-1342-B2A9-F6344D9760DD}" srcOrd="1" destOrd="0" presId="urn:microsoft.com/office/officeart/2005/8/layout/chevron1"/>
    <dgm:cxn modelId="{369F06E2-3AEE-6A4D-AA3C-84E3E242486A}" type="presParOf" srcId="{E6773515-4A38-1D4A-9357-1E12BCA57745}" destId="{BE43BF85-D9EC-5348-B790-C4DFA895262B}" srcOrd="2" destOrd="0" presId="urn:microsoft.com/office/officeart/2005/8/layout/chevron1"/>
    <dgm:cxn modelId="{5A1DD3BF-6552-0C4C-A38D-2208CFFD7CD2}" type="presParOf" srcId="{E6773515-4A38-1D4A-9357-1E12BCA57745}" destId="{63E948B2-8534-8647-A247-14EF1CAB122F}" srcOrd="3" destOrd="0" presId="urn:microsoft.com/office/officeart/2005/8/layout/chevron1"/>
    <dgm:cxn modelId="{59994D52-ECAA-1D42-A316-E8C654DE9E91}" type="presParOf" srcId="{E6773515-4A38-1D4A-9357-1E12BCA57745}" destId="{5D1B5864-6435-564B-BA70-60C4E43C7471}" srcOrd="4" destOrd="0" presId="urn:microsoft.com/office/officeart/2005/8/layout/chevron1"/>
    <dgm:cxn modelId="{57E97D90-A743-CC45-B597-060A0BF4E608}" type="presParOf" srcId="{E6773515-4A38-1D4A-9357-1E12BCA57745}" destId="{A59D8B38-3C8B-B846-9051-D7815A6B2BAE}" srcOrd="5" destOrd="0" presId="urn:microsoft.com/office/officeart/2005/8/layout/chevron1"/>
    <dgm:cxn modelId="{2BFAC047-258C-6145-9B8D-383B34818DFB}" type="presParOf" srcId="{E6773515-4A38-1D4A-9357-1E12BCA57745}" destId="{4C08934A-50C4-2B47-9FC7-73C60C8EA7EF}"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DFA73D6A-3FC5-F741-BF7B-18507072B1C9}" type="doc">
      <dgm:prSet loTypeId="urn:microsoft.com/office/officeart/2005/8/layout/lProcess2" loCatId="" qsTypeId="urn:microsoft.com/office/officeart/2005/8/quickstyle/simple4" qsCatId="simple" csTypeId="urn:microsoft.com/office/officeart/2005/8/colors/accent1_2" csCatId="accent1" phldr="1"/>
      <dgm:spPr/>
      <dgm:t>
        <a:bodyPr/>
        <a:lstStyle/>
        <a:p>
          <a:endParaRPr lang="en-US"/>
        </a:p>
      </dgm:t>
    </dgm:pt>
    <dgm:pt modelId="{75142680-24C4-CA48-83C2-45C3A1625B68}">
      <dgm:prSet/>
      <dgm:spPr>
        <a:solidFill>
          <a:schemeClr val="bg1"/>
        </a:solidFill>
        <a:ln>
          <a:solidFill>
            <a:schemeClr val="accent1"/>
          </a:solidFill>
        </a:ln>
      </dgm:spPr>
      <dgm:t>
        <a:bodyPr/>
        <a:lstStyle/>
        <a:p>
          <a:r>
            <a:rPr lang="en-US" smtClean="0"/>
            <a:t>Activity Manager</a:t>
          </a:r>
          <a:endParaRPr lang="en-US" dirty="0" smtClean="0"/>
        </a:p>
      </dgm:t>
    </dgm:pt>
    <dgm:pt modelId="{37FB1DDE-F9C4-0F4C-8748-32A7F674A36F}" type="parTrans" cxnId="{A10DB26D-0B72-1A40-98D4-87CC75F4D05C}">
      <dgm:prSet/>
      <dgm:spPr/>
      <dgm:t>
        <a:bodyPr/>
        <a:lstStyle/>
        <a:p>
          <a:endParaRPr lang="en-US"/>
        </a:p>
      </dgm:t>
    </dgm:pt>
    <dgm:pt modelId="{BCF823C2-01C3-0748-A68C-22E9318DA0BD}" type="sibTrans" cxnId="{A10DB26D-0B72-1A40-98D4-87CC75F4D05C}">
      <dgm:prSet/>
      <dgm:spPr/>
      <dgm:t>
        <a:bodyPr/>
        <a:lstStyle/>
        <a:p>
          <a:endParaRPr lang="en-US"/>
        </a:p>
      </dgm:t>
    </dgm:pt>
    <dgm:pt modelId="{D2B6AF3E-5B21-0A4B-B636-92E2331933F2}">
      <dgm:prSet/>
      <dgm:spPr/>
      <dgm:t>
        <a:bodyPr/>
        <a:lstStyle/>
        <a:p>
          <a:r>
            <a:rPr lang="en-US" smtClean="0"/>
            <a:t>Manages lifecycle of applications</a:t>
          </a:r>
          <a:endParaRPr lang="en-US" dirty="0" smtClean="0"/>
        </a:p>
      </dgm:t>
    </dgm:pt>
    <dgm:pt modelId="{52A34B83-0E51-F948-8895-8D7EE96AEE1C}" type="parTrans" cxnId="{8BE40B59-6365-524B-97DA-52CDD7EE0CD7}">
      <dgm:prSet/>
      <dgm:spPr/>
      <dgm:t>
        <a:bodyPr/>
        <a:lstStyle/>
        <a:p>
          <a:endParaRPr lang="en-US"/>
        </a:p>
      </dgm:t>
    </dgm:pt>
    <dgm:pt modelId="{63E19E5F-38D7-4F4C-BBF9-17A455D5D37B}" type="sibTrans" cxnId="{8BE40B59-6365-524B-97DA-52CDD7EE0CD7}">
      <dgm:prSet/>
      <dgm:spPr/>
      <dgm:t>
        <a:bodyPr/>
        <a:lstStyle/>
        <a:p>
          <a:endParaRPr lang="en-US"/>
        </a:p>
      </dgm:t>
    </dgm:pt>
    <dgm:pt modelId="{0DCEE214-96BE-A249-ADD9-A8FE4DA900E4}">
      <dgm:prSet/>
      <dgm:spPr/>
      <dgm:t>
        <a:bodyPr/>
        <a:lstStyle/>
        <a:p>
          <a:r>
            <a:rPr lang="en-US" smtClean="0"/>
            <a:t>Responsible for starting, stopping, and resuming the various applications</a:t>
          </a:r>
          <a:endParaRPr lang="en-US" dirty="0" smtClean="0"/>
        </a:p>
      </dgm:t>
    </dgm:pt>
    <dgm:pt modelId="{D23071E5-0981-4E48-B55C-994000F0DEB2}" type="parTrans" cxnId="{E6215F05-781A-4B43-9966-A5553E3EF258}">
      <dgm:prSet/>
      <dgm:spPr/>
      <dgm:t>
        <a:bodyPr/>
        <a:lstStyle/>
        <a:p>
          <a:endParaRPr lang="en-US"/>
        </a:p>
      </dgm:t>
    </dgm:pt>
    <dgm:pt modelId="{37B69376-2CC7-0F40-9F2F-F6FBD4B2CC54}" type="sibTrans" cxnId="{E6215F05-781A-4B43-9966-A5553E3EF258}">
      <dgm:prSet/>
      <dgm:spPr/>
      <dgm:t>
        <a:bodyPr/>
        <a:lstStyle/>
        <a:p>
          <a:endParaRPr lang="en-US"/>
        </a:p>
      </dgm:t>
    </dgm:pt>
    <dgm:pt modelId="{9D0DE008-34EB-E84B-B6B4-8DD4DB2F75F6}">
      <dgm:prSet/>
      <dgm:spPr>
        <a:solidFill>
          <a:schemeClr val="bg1"/>
        </a:solidFill>
        <a:ln>
          <a:solidFill>
            <a:schemeClr val="accent1"/>
          </a:solidFill>
        </a:ln>
      </dgm:spPr>
      <dgm:t>
        <a:bodyPr/>
        <a:lstStyle/>
        <a:p>
          <a:r>
            <a:rPr lang="en-US" dirty="0" smtClean="0"/>
            <a:t>Window Manager</a:t>
          </a:r>
        </a:p>
      </dgm:t>
    </dgm:pt>
    <dgm:pt modelId="{9098A0F0-3383-7D42-9068-C848FA48AAC0}" type="parTrans" cxnId="{174CC491-2F65-594A-8B47-89995892975E}">
      <dgm:prSet/>
      <dgm:spPr/>
      <dgm:t>
        <a:bodyPr/>
        <a:lstStyle/>
        <a:p>
          <a:endParaRPr lang="en-US"/>
        </a:p>
      </dgm:t>
    </dgm:pt>
    <dgm:pt modelId="{8BA32859-127F-7D4C-95DB-0FA7B87E878F}" type="sibTrans" cxnId="{174CC491-2F65-594A-8B47-89995892975E}">
      <dgm:prSet/>
      <dgm:spPr/>
      <dgm:t>
        <a:bodyPr/>
        <a:lstStyle/>
        <a:p>
          <a:endParaRPr lang="en-US"/>
        </a:p>
      </dgm:t>
    </dgm:pt>
    <dgm:pt modelId="{A1EA7E6F-C07D-824B-9CF7-A3446739913C}">
      <dgm:prSet/>
      <dgm:spPr/>
      <dgm:t>
        <a:bodyPr/>
        <a:lstStyle/>
        <a:p>
          <a:r>
            <a:rPr lang="en-US" smtClean="0"/>
            <a:t>Java abstraction of the underlying Surface Manager</a:t>
          </a:r>
          <a:endParaRPr lang="en-US" dirty="0" smtClean="0"/>
        </a:p>
      </dgm:t>
    </dgm:pt>
    <dgm:pt modelId="{8EF2F957-2ACE-3248-8331-0056D27E372B}" type="parTrans" cxnId="{B3E071BB-53A3-134D-B43C-8DC298AA52DE}">
      <dgm:prSet/>
      <dgm:spPr/>
      <dgm:t>
        <a:bodyPr/>
        <a:lstStyle/>
        <a:p>
          <a:endParaRPr lang="en-US"/>
        </a:p>
      </dgm:t>
    </dgm:pt>
    <dgm:pt modelId="{766C7F43-80E6-BB41-A44B-13860CF6B1FF}" type="sibTrans" cxnId="{B3E071BB-53A3-134D-B43C-8DC298AA52DE}">
      <dgm:prSet/>
      <dgm:spPr/>
      <dgm:t>
        <a:bodyPr/>
        <a:lstStyle/>
        <a:p>
          <a:endParaRPr lang="en-US"/>
        </a:p>
      </dgm:t>
    </dgm:pt>
    <dgm:pt modelId="{95AA02A8-53EC-5E4E-AB1F-FA754055EF1F}">
      <dgm:prSet/>
      <dgm:spPr/>
      <dgm:t>
        <a:bodyPr/>
        <a:lstStyle/>
        <a:p>
          <a:r>
            <a:rPr lang="en-US" smtClean="0"/>
            <a:t>Allows applications to declare their client area and use features like the status bar</a:t>
          </a:r>
          <a:endParaRPr lang="en-US" dirty="0" smtClean="0"/>
        </a:p>
      </dgm:t>
    </dgm:pt>
    <dgm:pt modelId="{43C1A1DF-7E8B-6F46-A4C7-9D6D35A73898}" type="parTrans" cxnId="{2708CCB7-CA65-014E-887E-4425D5E7B936}">
      <dgm:prSet/>
      <dgm:spPr/>
      <dgm:t>
        <a:bodyPr/>
        <a:lstStyle/>
        <a:p>
          <a:endParaRPr lang="en-US"/>
        </a:p>
      </dgm:t>
    </dgm:pt>
    <dgm:pt modelId="{756B9397-426D-AD48-85F8-A712906AAD52}" type="sibTrans" cxnId="{2708CCB7-CA65-014E-887E-4425D5E7B936}">
      <dgm:prSet/>
      <dgm:spPr/>
      <dgm:t>
        <a:bodyPr/>
        <a:lstStyle/>
        <a:p>
          <a:endParaRPr lang="en-US"/>
        </a:p>
      </dgm:t>
    </dgm:pt>
    <dgm:pt modelId="{5BF24214-E743-1048-BCB8-F924A5A6BA6F}">
      <dgm:prSet/>
      <dgm:spPr>
        <a:solidFill>
          <a:schemeClr val="bg1"/>
        </a:solidFill>
        <a:ln>
          <a:solidFill>
            <a:schemeClr val="accent1"/>
          </a:solidFill>
        </a:ln>
      </dgm:spPr>
      <dgm:t>
        <a:bodyPr/>
        <a:lstStyle/>
        <a:p>
          <a:r>
            <a:rPr lang="en-US" smtClean="0"/>
            <a:t>Package Manager</a:t>
          </a:r>
          <a:endParaRPr lang="en-US" dirty="0" smtClean="0"/>
        </a:p>
      </dgm:t>
    </dgm:pt>
    <dgm:pt modelId="{B0B956A4-8C04-644E-AE13-FAAFD67FFF09}" type="parTrans" cxnId="{502191F6-949F-4242-86F4-7DE5ED3AD0BE}">
      <dgm:prSet/>
      <dgm:spPr/>
      <dgm:t>
        <a:bodyPr/>
        <a:lstStyle/>
        <a:p>
          <a:endParaRPr lang="en-US"/>
        </a:p>
      </dgm:t>
    </dgm:pt>
    <dgm:pt modelId="{77CEB486-16ED-BF4F-BB61-6C48B6719E07}" type="sibTrans" cxnId="{502191F6-949F-4242-86F4-7DE5ED3AD0BE}">
      <dgm:prSet/>
      <dgm:spPr/>
      <dgm:t>
        <a:bodyPr/>
        <a:lstStyle/>
        <a:p>
          <a:endParaRPr lang="en-US"/>
        </a:p>
      </dgm:t>
    </dgm:pt>
    <dgm:pt modelId="{A242FF58-0890-8A49-9B60-FEF7C58F397C}">
      <dgm:prSet/>
      <dgm:spPr/>
      <dgm:t>
        <a:bodyPr/>
        <a:lstStyle/>
        <a:p>
          <a:r>
            <a:rPr lang="en-US" smtClean="0"/>
            <a:t>Installs and removes applications</a:t>
          </a:r>
          <a:endParaRPr lang="en-US" dirty="0" smtClean="0"/>
        </a:p>
      </dgm:t>
    </dgm:pt>
    <dgm:pt modelId="{ADB81BB7-CAA4-934B-A467-8E5396107F3C}" type="parTrans" cxnId="{0EA43E33-093E-F640-B730-84DDFDBE89FD}">
      <dgm:prSet/>
      <dgm:spPr/>
      <dgm:t>
        <a:bodyPr/>
        <a:lstStyle/>
        <a:p>
          <a:endParaRPr lang="en-US"/>
        </a:p>
      </dgm:t>
    </dgm:pt>
    <dgm:pt modelId="{F3A821EF-5FFD-2740-95FE-1FE8A0DAD9FD}" type="sibTrans" cxnId="{0EA43E33-093E-F640-B730-84DDFDBE89FD}">
      <dgm:prSet/>
      <dgm:spPr/>
      <dgm:t>
        <a:bodyPr/>
        <a:lstStyle/>
        <a:p>
          <a:endParaRPr lang="en-US"/>
        </a:p>
      </dgm:t>
    </dgm:pt>
    <dgm:pt modelId="{F29C2F54-E0CE-DE4A-BB24-82934469426E}">
      <dgm:prSet/>
      <dgm:spPr>
        <a:solidFill>
          <a:schemeClr val="bg1"/>
        </a:solidFill>
        <a:ln>
          <a:solidFill>
            <a:schemeClr val="accent1"/>
          </a:solidFill>
        </a:ln>
      </dgm:spPr>
      <dgm:t>
        <a:bodyPr/>
        <a:lstStyle/>
        <a:p>
          <a:r>
            <a:rPr lang="en-US" smtClean="0"/>
            <a:t>Telephony Manager</a:t>
          </a:r>
          <a:endParaRPr lang="en-US" dirty="0" smtClean="0"/>
        </a:p>
      </dgm:t>
    </dgm:pt>
    <dgm:pt modelId="{BF4EC09F-8134-3042-84DD-1272D90101E5}" type="parTrans" cxnId="{E1AE6F4A-1BC7-DF46-955E-848A82A6BA9E}">
      <dgm:prSet/>
      <dgm:spPr/>
      <dgm:t>
        <a:bodyPr/>
        <a:lstStyle/>
        <a:p>
          <a:endParaRPr lang="en-US"/>
        </a:p>
      </dgm:t>
    </dgm:pt>
    <dgm:pt modelId="{59106156-3816-8A49-906F-E2F462D792C5}" type="sibTrans" cxnId="{E1AE6F4A-1BC7-DF46-955E-848A82A6BA9E}">
      <dgm:prSet/>
      <dgm:spPr/>
      <dgm:t>
        <a:bodyPr/>
        <a:lstStyle/>
        <a:p>
          <a:endParaRPr lang="en-US"/>
        </a:p>
      </dgm:t>
    </dgm:pt>
    <dgm:pt modelId="{9541C243-0AED-2445-9976-2AA996B98B09}">
      <dgm:prSet/>
      <dgm:spPr/>
      <dgm:t>
        <a:bodyPr/>
        <a:lstStyle/>
        <a:p>
          <a:r>
            <a:rPr lang="en-US" dirty="0" smtClean="0"/>
            <a:t>Allows interaction with phone, SMS, and MMS services</a:t>
          </a:r>
        </a:p>
      </dgm:t>
    </dgm:pt>
    <dgm:pt modelId="{B8EB68E9-5ACE-9340-9CDA-92C4195FCDE6}" type="parTrans" cxnId="{E9CC301E-8845-6340-9DB5-03FB1A5F43C0}">
      <dgm:prSet/>
      <dgm:spPr/>
      <dgm:t>
        <a:bodyPr/>
        <a:lstStyle/>
        <a:p>
          <a:endParaRPr lang="en-US"/>
        </a:p>
      </dgm:t>
    </dgm:pt>
    <dgm:pt modelId="{01B91CA5-50E6-E941-BFD2-E6085C67E72C}" type="sibTrans" cxnId="{E9CC301E-8845-6340-9DB5-03FB1A5F43C0}">
      <dgm:prSet/>
      <dgm:spPr/>
      <dgm:t>
        <a:bodyPr/>
        <a:lstStyle/>
        <a:p>
          <a:endParaRPr lang="en-US"/>
        </a:p>
      </dgm:t>
    </dgm:pt>
    <dgm:pt modelId="{11FED361-4933-9845-B9EF-303E68A5D660}" type="pres">
      <dgm:prSet presAssocID="{DFA73D6A-3FC5-F741-BF7B-18507072B1C9}" presName="theList" presStyleCnt="0">
        <dgm:presLayoutVars>
          <dgm:dir/>
          <dgm:animLvl val="lvl"/>
          <dgm:resizeHandles val="exact"/>
        </dgm:presLayoutVars>
      </dgm:prSet>
      <dgm:spPr/>
      <dgm:t>
        <a:bodyPr/>
        <a:lstStyle/>
        <a:p>
          <a:endParaRPr lang="en-US"/>
        </a:p>
      </dgm:t>
    </dgm:pt>
    <dgm:pt modelId="{3FD633C5-6875-654D-83B1-5248EBFBABF3}" type="pres">
      <dgm:prSet presAssocID="{75142680-24C4-CA48-83C2-45C3A1625B68}" presName="compNode" presStyleCnt="0"/>
      <dgm:spPr/>
    </dgm:pt>
    <dgm:pt modelId="{59874539-F86A-694A-B6AF-81E34BF25D21}" type="pres">
      <dgm:prSet presAssocID="{75142680-24C4-CA48-83C2-45C3A1625B68}" presName="aNode" presStyleLbl="bgShp" presStyleIdx="0" presStyleCnt="4"/>
      <dgm:spPr/>
      <dgm:t>
        <a:bodyPr/>
        <a:lstStyle/>
        <a:p>
          <a:endParaRPr lang="en-US"/>
        </a:p>
      </dgm:t>
    </dgm:pt>
    <dgm:pt modelId="{DCC92DF7-412A-C84E-B9F1-A9CF8EBFD6C2}" type="pres">
      <dgm:prSet presAssocID="{75142680-24C4-CA48-83C2-45C3A1625B68}" presName="textNode" presStyleLbl="bgShp" presStyleIdx="0" presStyleCnt="4"/>
      <dgm:spPr/>
      <dgm:t>
        <a:bodyPr/>
        <a:lstStyle/>
        <a:p>
          <a:endParaRPr lang="en-US"/>
        </a:p>
      </dgm:t>
    </dgm:pt>
    <dgm:pt modelId="{959DAFDD-098C-DD40-B82B-FDA80E68701D}" type="pres">
      <dgm:prSet presAssocID="{75142680-24C4-CA48-83C2-45C3A1625B68}" presName="compChildNode" presStyleCnt="0"/>
      <dgm:spPr/>
    </dgm:pt>
    <dgm:pt modelId="{0C4C4F07-D623-1540-AC9A-A1C27626236D}" type="pres">
      <dgm:prSet presAssocID="{75142680-24C4-CA48-83C2-45C3A1625B68}" presName="theInnerList" presStyleCnt="0"/>
      <dgm:spPr/>
    </dgm:pt>
    <dgm:pt modelId="{E8968D2F-0510-D44A-BC93-8EF57B3C69C5}" type="pres">
      <dgm:prSet presAssocID="{D2B6AF3E-5B21-0A4B-B636-92E2331933F2}" presName="childNode" presStyleLbl="node1" presStyleIdx="0" presStyleCnt="6">
        <dgm:presLayoutVars>
          <dgm:bulletEnabled val="1"/>
        </dgm:presLayoutVars>
      </dgm:prSet>
      <dgm:spPr/>
      <dgm:t>
        <a:bodyPr/>
        <a:lstStyle/>
        <a:p>
          <a:endParaRPr lang="en-US"/>
        </a:p>
      </dgm:t>
    </dgm:pt>
    <dgm:pt modelId="{923190DC-AD1C-C54E-834D-0295BB8241D3}" type="pres">
      <dgm:prSet presAssocID="{D2B6AF3E-5B21-0A4B-B636-92E2331933F2}" presName="aSpace2" presStyleCnt="0"/>
      <dgm:spPr/>
    </dgm:pt>
    <dgm:pt modelId="{BC2816DA-04B2-9E4E-B78F-444CE05A69C6}" type="pres">
      <dgm:prSet presAssocID="{0DCEE214-96BE-A249-ADD9-A8FE4DA900E4}" presName="childNode" presStyleLbl="node1" presStyleIdx="1" presStyleCnt="6">
        <dgm:presLayoutVars>
          <dgm:bulletEnabled val="1"/>
        </dgm:presLayoutVars>
      </dgm:prSet>
      <dgm:spPr/>
      <dgm:t>
        <a:bodyPr/>
        <a:lstStyle/>
        <a:p>
          <a:endParaRPr lang="en-US"/>
        </a:p>
      </dgm:t>
    </dgm:pt>
    <dgm:pt modelId="{5D6C516E-EA91-4242-825B-2EDF13BA7B2A}" type="pres">
      <dgm:prSet presAssocID="{75142680-24C4-CA48-83C2-45C3A1625B68}" presName="aSpace" presStyleCnt="0"/>
      <dgm:spPr/>
    </dgm:pt>
    <dgm:pt modelId="{3DDA3699-0D10-3947-A1BE-818E46B5F357}" type="pres">
      <dgm:prSet presAssocID="{9D0DE008-34EB-E84B-B6B4-8DD4DB2F75F6}" presName="compNode" presStyleCnt="0"/>
      <dgm:spPr/>
    </dgm:pt>
    <dgm:pt modelId="{E937577D-D63E-D545-A654-18633016B1C8}" type="pres">
      <dgm:prSet presAssocID="{9D0DE008-34EB-E84B-B6B4-8DD4DB2F75F6}" presName="aNode" presStyleLbl="bgShp" presStyleIdx="1" presStyleCnt="4"/>
      <dgm:spPr/>
      <dgm:t>
        <a:bodyPr/>
        <a:lstStyle/>
        <a:p>
          <a:endParaRPr lang="en-US"/>
        </a:p>
      </dgm:t>
    </dgm:pt>
    <dgm:pt modelId="{8E70C492-D29D-284A-BECF-44FDA0E62ABB}" type="pres">
      <dgm:prSet presAssocID="{9D0DE008-34EB-E84B-B6B4-8DD4DB2F75F6}" presName="textNode" presStyleLbl="bgShp" presStyleIdx="1" presStyleCnt="4"/>
      <dgm:spPr/>
      <dgm:t>
        <a:bodyPr/>
        <a:lstStyle/>
        <a:p>
          <a:endParaRPr lang="en-US"/>
        </a:p>
      </dgm:t>
    </dgm:pt>
    <dgm:pt modelId="{896DC341-1817-4B47-AEB0-E05114F5F349}" type="pres">
      <dgm:prSet presAssocID="{9D0DE008-34EB-E84B-B6B4-8DD4DB2F75F6}" presName="compChildNode" presStyleCnt="0"/>
      <dgm:spPr/>
    </dgm:pt>
    <dgm:pt modelId="{C6254532-5760-4343-A7FC-7201F009A8DB}" type="pres">
      <dgm:prSet presAssocID="{9D0DE008-34EB-E84B-B6B4-8DD4DB2F75F6}" presName="theInnerList" presStyleCnt="0"/>
      <dgm:spPr/>
    </dgm:pt>
    <dgm:pt modelId="{BF1A4E88-6386-8348-B5B0-708499D9C251}" type="pres">
      <dgm:prSet presAssocID="{A1EA7E6F-C07D-824B-9CF7-A3446739913C}" presName="childNode" presStyleLbl="node1" presStyleIdx="2" presStyleCnt="6">
        <dgm:presLayoutVars>
          <dgm:bulletEnabled val="1"/>
        </dgm:presLayoutVars>
      </dgm:prSet>
      <dgm:spPr/>
      <dgm:t>
        <a:bodyPr/>
        <a:lstStyle/>
        <a:p>
          <a:endParaRPr lang="en-US"/>
        </a:p>
      </dgm:t>
    </dgm:pt>
    <dgm:pt modelId="{51CF2185-EA55-344D-B661-5073D8570776}" type="pres">
      <dgm:prSet presAssocID="{A1EA7E6F-C07D-824B-9CF7-A3446739913C}" presName="aSpace2" presStyleCnt="0"/>
      <dgm:spPr/>
    </dgm:pt>
    <dgm:pt modelId="{C805681F-A538-EC4A-988B-C65CFB7A1CDA}" type="pres">
      <dgm:prSet presAssocID="{95AA02A8-53EC-5E4E-AB1F-FA754055EF1F}" presName="childNode" presStyleLbl="node1" presStyleIdx="3" presStyleCnt="6">
        <dgm:presLayoutVars>
          <dgm:bulletEnabled val="1"/>
        </dgm:presLayoutVars>
      </dgm:prSet>
      <dgm:spPr/>
      <dgm:t>
        <a:bodyPr/>
        <a:lstStyle/>
        <a:p>
          <a:endParaRPr lang="en-US"/>
        </a:p>
      </dgm:t>
    </dgm:pt>
    <dgm:pt modelId="{431EE5A8-04D6-9444-BE55-3F56A2EB631C}" type="pres">
      <dgm:prSet presAssocID="{9D0DE008-34EB-E84B-B6B4-8DD4DB2F75F6}" presName="aSpace" presStyleCnt="0"/>
      <dgm:spPr/>
    </dgm:pt>
    <dgm:pt modelId="{FA302966-DF90-614E-8ACE-9D1387D8FA5C}" type="pres">
      <dgm:prSet presAssocID="{5BF24214-E743-1048-BCB8-F924A5A6BA6F}" presName="compNode" presStyleCnt="0"/>
      <dgm:spPr/>
    </dgm:pt>
    <dgm:pt modelId="{F28D6A49-0FFD-304E-B715-45811ED0CC0F}" type="pres">
      <dgm:prSet presAssocID="{5BF24214-E743-1048-BCB8-F924A5A6BA6F}" presName="aNode" presStyleLbl="bgShp" presStyleIdx="2" presStyleCnt="4"/>
      <dgm:spPr/>
      <dgm:t>
        <a:bodyPr/>
        <a:lstStyle/>
        <a:p>
          <a:endParaRPr lang="en-US"/>
        </a:p>
      </dgm:t>
    </dgm:pt>
    <dgm:pt modelId="{9C30138B-5867-C742-A045-E2252E5E4BC4}" type="pres">
      <dgm:prSet presAssocID="{5BF24214-E743-1048-BCB8-F924A5A6BA6F}" presName="textNode" presStyleLbl="bgShp" presStyleIdx="2" presStyleCnt="4"/>
      <dgm:spPr/>
      <dgm:t>
        <a:bodyPr/>
        <a:lstStyle/>
        <a:p>
          <a:endParaRPr lang="en-US"/>
        </a:p>
      </dgm:t>
    </dgm:pt>
    <dgm:pt modelId="{1595A565-77EA-EF42-A7CD-4397AC37E973}" type="pres">
      <dgm:prSet presAssocID="{5BF24214-E743-1048-BCB8-F924A5A6BA6F}" presName="compChildNode" presStyleCnt="0"/>
      <dgm:spPr/>
    </dgm:pt>
    <dgm:pt modelId="{3480E10E-D72B-3849-A18A-0096BD3023E6}" type="pres">
      <dgm:prSet presAssocID="{5BF24214-E743-1048-BCB8-F924A5A6BA6F}" presName="theInnerList" presStyleCnt="0"/>
      <dgm:spPr/>
    </dgm:pt>
    <dgm:pt modelId="{BC3CB562-00B8-B74B-B35D-619B7EA87303}" type="pres">
      <dgm:prSet presAssocID="{A242FF58-0890-8A49-9B60-FEF7C58F397C}" presName="childNode" presStyleLbl="node1" presStyleIdx="4" presStyleCnt="6">
        <dgm:presLayoutVars>
          <dgm:bulletEnabled val="1"/>
        </dgm:presLayoutVars>
      </dgm:prSet>
      <dgm:spPr/>
      <dgm:t>
        <a:bodyPr/>
        <a:lstStyle/>
        <a:p>
          <a:endParaRPr lang="en-US"/>
        </a:p>
      </dgm:t>
    </dgm:pt>
    <dgm:pt modelId="{33A8DBA3-FC44-8045-B5AE-FEEC97C72BC1}" type="pres">
      <dgm:prSet presAssocID="{5BF24214-E743-1048-BCB8-F924A5A6BA6F}" presName="aSpace" presStyleCnt="0"/>
      <dgm:spPr/>
    </dgm:pt>
    <dgm:pt modelId="{1A86FE61-9C60-CC47-B086-CC907393344B}" type="pres">
      <dgm:prSet presAssocID="{F29C2F54-E0CE-DE4A-BB24-82934469426E}" presName="compNode" presStyleCnt="0"/>
      <dgm:spPr/>
    </dgm:pt>
    <dgm:pt modelId="{6B3E1B29-9F75-D445-AE27-DBD529393966}" type="pres">
      <dgm:prSet presAssocID="{F29C2F54-E0CE-DE4A-BB24-82934469426E}" presName="aNode" presStyleLbl="bgShp" presStyleIdx="3" presStyleCnt="4"/>
      <dgm:spPr/>
      <dgm:t>
        <a:bodyPr/>
        <a:lstStyle/>
        <a:p>
          <a:endParaRPr lang="en-US"/>
        </a:p>
      </dgm:t>
    </dgm:pt>
    <dgm:pt modelId="{E5917E99-6532-0C4B-8C87-20859D0E7419}" type="pres">
      <dgm:prSet presAssocID="{F29C2F54-E0CE-DE4A-BB24-82934469426E}" presName="textNode" presStyleLbl="bgShp" presStyleIdx="3" presStyleCnt="4"/>
      <dgm:spPr/>
      <dgm:t>
        <a:bodyPr/>
        <a:lstStyle/>
        <a:p>
          <a:endParaRPr lang="en-US"/>
        </a:p>
      </dgm:t>
    </dgm:pt>
    <dgm:pt modelId="{852DA5FD-2F4F-FC41-B327-6EC9F004637B}" type="pres">
      <dgm:prSet presAssocID="{F29C2F54-E0CE-DE4A-BB24-82934469426E}" presName="compChildNode" presStyleCnt="0"/>
      <dgm:spPr/>
    </dgm:pt>
    <dgm:pt modelId="{EEFB0A6B-E1FE-D64E-A12F-7070FA48EF1B}" type="pres">
      <dgm:prSet presAssocID="{F29C2F54-E0CE-DE4A-BB24-82934469426E}" presName="theInnerList" presStyleCnt="0"/>
      <dgm:spPr/>
    </dgm:pt>
    <dgm:pt modelId="{333A6489-4EB0-0645-8B89-684A3E6BEA5F}" type="pres">
      <dgm:prSet presAssocID="{9541C243-0AED-2445-9976-2AA996B98B09}" presName="childNode" presStyleLbl="node1" presStyleIdx="5" presStyleCnt="6">
        <dgm:presLayoutVars>
          <dgm:bulletEnabled val="1"/>
        </dgm:presLayoutVars>
      </dgm:prSet>
      <dgm:spPr/>
      <dgm:t>
        <a:bodyPr/>
        <a:lstStyle/>
        <a:p>
          <a:endParaRPr lang="en-US"/>
        </a:p>
      </dgm:t>
    </dgm:pt>
  </dgm:ptLst>
  <dgm:cxnLst>
    <dgm:cxn modelId="{5B95F7C7-9511-AB46-BC0C-C5C177AA4261}" type="presOf" srcId="{D2B6AF3E-5B21-0A4B-B636-92E2331933F2}" destId="{E8968D2F-0510-D44A-BC93-8EF57B3C69C5}" srcOrd="0" destOrd="0" presId="urn:microsoft.com/office/officeart/2005/8/layout/lProcess2"/>
    <dgm:cxn modelId="{502191F6-949F-4242-86F4-7DE5ED3AD0BE}" srcId="{DFA73D6A-3FC5-F741-BF7B-18507072B1C9}" destId="{5BF24214-E743-1048-BCB8-F924A5A6BA6F}" srcOrd="2" destOrd="0" parTransId="{B0B956A4-8C04-644E-AE13-FAAFD67FFF09}" sibTransId="{77CEB486-16ED-BF4F-BB61-6C48B6719E07}"/>
    <dgm:cxn modelId="{8AF61173-01DB-C54E-BD39-98DE8B8DD16E}" type="presOf" srcId="{F29C2F54-E0CE-DE4A-BB24-82934469426E}" destId="{E5917E99-6532-0C4B-8C87-20859D0E7419}" srcOrd="1" destOrd="0" presId="urn:microsoft.com/office/officeart/2005/8/layout/lProcess2"/>
    <dgm:cxn modelId="{8BE40B59-6365-524B-97DA-52CDD7EE0CD7}" srcId="{75142680-24C4-CA48-83C2-45C3A1625B68}" destId="{D2B6AF3E-5B21-0A4B-B636-92E2331933F2}" srcOrd="0" destOrd="0" parTransId="{52A34B83-0E51-F948-8895-8D7EE96AEE1C}" sibTransId="{63E19E5F-38D7-4F4C-BBF9-17A455D5D37B}"/>
    <dgm:cxn modelId="{EC643977-3AAE-E047-9050-5004DEDB7E55}" type="presOf" srcId="{0DCEE214-96BE-A249-ADD9-A8FE4DA900E4}" destId="{BC2816DA-04B2-9E4E-B78F-444CE05A69C6}" srcOrd="0" destOrd="0" presId="urn:microsoft.com/office/officeart/2005/8/layout/lProcess2"/>
    <dgm:cxn modelId="{B6DB2E67-A48A-B543-A059-46B7F9E5246E}" type="presOf" srcId="{DFA73D6A-3FC5-F741-BF7B-18507072B1C9}" destId="{11FED361-4933-9845-B9EF-303E68A5D660}" srcOrd="0" destOrd="0" presId="urn:microsoft.com/office/officeart/2005/8/layout/lProcess2"/>
    <dgm:cxn modelId="{36F8850A-ACF1-4749-B740-CF6E375B666E}" type="presOf" srcId="{A1EA7E6F-C07D-824B-9CF7-A3446739913C}" destId="{BF1A4E88-6386-8348-B5B0-708499D9C251}" srcOrd="0" destOrd="0" presId="urn:microsoft.com/office/officeart/2005/8/layout/lProcess2"/>
    <dgm:cxn modelId="{194BB314-9018-594E-B44F-67A167BF5DC3}" type="presOf" srcId="{9541C243-0AED-2445-9976-2AA996B98B09}" destId="{333A6489-4EB0-0645-8B89-684A3E6BEA5F}" srcOrd="0" destOrd="0" presId="urn:microsoft.com/office/officeart/2005/8/layout/lProcess2"/>
    <dgm:cxn modelId="{2708CCB7-CA65-014E-887E-4425D5E7B936}" srcId="{9D0DE008-34EB-E84B-B6B4-8DD4DB2F75F6}" destId="{95AA02A8-53EC-5E4E-AB1F-FA754055EF1F}" srcOrd="1" destOrd="0" parTransId="{43C1A1DF-7E8B-6F46-A4C7-9D6D35A73898}" sibTransId="{756B9397-426D-AD48-85F8-A712906AAD52}"/>
    <dgm:cxn modelId="{A10DB26D-0B72-1A40-98D4-87CC75F4D05C}" srcId="{DFA73D6A-3FC5-F741-BF7B-18507072B1C9}" destId="{75142680-24C4-CA48-83C2-45C3A1625B68}" srcOrd="0" destOrd="0" parTransId="{37FB1DDE-F9C4-0F4C-8748-32A7F674A36F}" sibTransId="{BCF823C2-01C3-0748-A68C-22E9318DA0BD}"/>
    <dgm:cxn modelId="{A8F37D0E-CA22-4C49-A4C3-BCC0F43B7BF6}" type="presOf" srcId="{9D0DE008-34EB-E84B-B6B4-8DD4DB2F75F6}" destId="{E937577D-D63E-D545-A654-18633016B1C8}" srcOrd="0" destOrd="0" presId="urn:microsoft.com/office/officeart/2005/8/layout/lProcess2"/>
    <dgm:cxn modelId="{E1AE6F4A-1BC7-DF46-955E-848A82A6BA9E}" srcId="{DFA73D6A-3FC5-F741-BF7B-18507072B1C9}" destId="{F29C2F54-E0CE-DE4A-BB24-82934469426E}" srcOrd="3" destOrd="0" parTransId="{BF4EC09F-8134-3042-84DD-1272D90101E5}" sibTransId="{59106156-3816-8A49-906F-E2F462D792C5}"/>
    <dgm:cxn modelId="{E9CC301E-8845-6340-9DB5-03FB1A5F43C0}" srcId="{F29C2F54-E0CE-DE4A-BB24-82934469426E}" destId="{9541C243-0AED-2445-9976-2AA996B98B09}" srcOrd="0" destOrd="0" parTransId="{B8EB68E9-5ACE-9340-9CDA-92C4195FCDE6}" sibTransId="{01B91CA5-50E6-E941-BFD2-E6085C67E72C}"/>
    <dgm:cxn modelId="{ECB5AFD8-F645-4B42-9CEE-74A4BCF1EE85}" type="presOf" srcId="{F29C2F54-E0CE-DE4A-BB24-82934469426E}" destId="{6B3E1B29-9F75-D445-AE27-DBD529393966}" srcOrd="0" destOrd="0" presId="urn:microsoft.com/office/officeart/2005/8/layout/lProcess2"/>
    <dgm:cxn modelId="{5B4C8991-6BE0-0B4A-9FB1-15273D77A6B4}" type="presOf" srcId="{75142680-24C4-CA48-83C2-45C3A1625B68}" destId="{DCC92DF7-412A-C84E-B9F1-A9CF8EBFD6C2}" srcOrd="1" destOrd="0" presId="urn:microsoft.com/office/officeart/2005/8/layout/lProcess2"/>
    <dgm:cxn modelId="{0EA43E33-093E-F640-B730-84DDFDBE89FD}" srcId="{5BF24214-E743-1048-BCB8-F924A5A6BA6F}" destId="{A242FF58-0890-8A49-9B60-FEF7C58F397C}" srcOrd="0" destOrd="0" parTransId="{ADB81BB7-CAA4-934B-A467-8E5396107F3C}" sibTransId="{F3A821EF-5FFD-2740-95FE-1FE8A0DAD9FD}"/>
    <dgm:cxn modelId="{A70FCBBC-3A9D-0C40-B4E6-D5ED4D37650E}" type="presOf" srcId="{5BF24214-E743-1048-BCB8-F924A5A6BA6F}" destId="{9C30138B-5867-C742-A045-E2252E5E4BC4}" srcOrd="1" destOrd="0" presId="urn:microsoft.com/office/officeart/2005/8/layout/lProcess2"/>
    <dgm:cxn modelId="{094B953F-5A04-4341-8C8E-AA3DA8D99FAA}" type="presOf" srcId="{5BF24214-E743-1048-BCB8-F924A5A6BA6F}" destId="{F28D6A49-0FFD-304E-B715-45811ED0CC0F}" srcOrd="0" destOrd="0" presId="urn:microsoft.com/office/officeart/2005/8/layout/lProcess2"/>
    <dgm:cxn modelId="{D7A79F79-0A76-3A46-BDF2-8D940179E85C}" type="presOf" srcId="{75142680-24C4-CA48-83C2-45C3A1625B68}" destId="{59874539-F86A-694A-B6AF-81E34BF25D21}" srcOrd="0" destOrd="0" presId="urn:microsoft.com/office/officeart/2005/8/layout/lProcess2"/>
    <dgm:cxn modelId="{5F13DE85-56B9-C948-901B-06E892ED6A04}" type="presOf" srcId="{A242FF58-0890-8A49-9B60-FEF7C58F397C}" destId="{BC3CB562-00B8-B74B-B35D-619B7EA87303}" srcOrd="0" destOrd="0" presId="urn:microsoft.com/office/officeart/2005/8/layout/lProcess2"/>
    <dgm:cxn modelId="{174CC491-2F65-594A-8B47-89995892975E}" srcId="{DFA73D6A-3FC5-F741-BF7B-18507072B1C9}" destId="{9D0DE008-34EB-E84B-B6B4-8DD4DB2F75F6}" srcOrd="1" destOrd="0" parTransId="{9098A0F0-3383-7D42-9068-C848FA48AAC0}" sibTransId="{8BA32859-127F-7D4C-95DB-0FA7B87E878F}"/>
    <dgm:cxn modelId="{B3E071BB-53A3-134D-B43C-8DC298AA52DE}" srcId="{9D0DE008-34EB-E84B-B6B4-8DD4DB2F75F6}" destId="{A1EA7E6F-C07D-824B-9CF7-A3446739913C}" srcOrd="0" destOrd="0" parTransId="{8EF2F957-2ACE-3248-8331-0056D27E372B}" sibTransId="{766C7F43-80E6-BB41-A44B-13860CF6B1FF}"/>
    <dgm:cxn modelId="{60D0B898-77C5-2243-94DE-D97623D24B9A}" type="presOf" srcId="{9D0DE008-34EB-E84B-B6B4-8DD4DB2F75F6}" destId="{8E70C492-D29D-284A-BECF-44FDA0E62ABB}" srcOrd="1" destOrd="0" presId="urn:microsoft.com/office/officeart/2005/8/layout/lProcess2"/>
    <dgm:cxn modelId="{962EB4F1-19DA-6845-B47D-33078959B211}" type="presOf" srcId="{95AA02A8-53EC-5E4E-AB1F-FA754055EF1F}" destId="{C805681F-A538-EC4A-988B-C65CFB7A1CDA}" srcOrd="0" destOrd="0" presId="urn:microsoft.com/office/officeart/2005/8/layout/lProcess2"/>
    <dgm:cxn modelId="{E6215F05-781A-4B43-9966-A5553E3EF258}" srcId="{75142680-24C4-CA48-83C2-45C3A1625B68}" destId="{0DCEE214-96BE-A249-ADD9-A8FE4DA900E4}" srcOrd="1" destOrd="0" parTransId="{D23071E5-0981-4E48-B55C-994000F0DEB2}" sibTransId="{37B69376-2CC7-0F40-9F2F-F6FBD4B2CC54}"/>
    <dgm:cxn modelId="{15DF69FC-6EB0-4644-AEA1-EFCC52755723}" type="presParOf" srcId="{11FED361-4933-9845-B9EF-303E68A5D660}" destId="{3FD633C5-6875-654D-83B1-5248EBFBABF3}" srcOrd="0" destOrd="0" presId="urn:microsoft.com/office/officeart/2005/8/layout/lProcess2"/>
    <dgm:cxn modelId="{0768390C-07A5-1045-A313-FE895F42A11A}" type="presParOf" srcId="{3FD633C5-6875-654D-83B1-5248EBFBABF3}" destId="{59874539-F86A-694A-B6AF-81E34BF25D21}" srcOrd="0" destOrd="0" presId="urn:microsoft.com/office/officeart/2005/8/layout/lProcess2"/>
    <dgm:cxn modelId="{429B180B-81BF-4E48-8518-AFAC24827A2A}" type="presParOf" srcId="{3FD633C5-6875-654D-83B1-5248EBFBABF3}" destId="{DCC92DF7-412A-C84E-B9F1-A9CF8EBFD6C2}" srcOrd="1" destOrd="0" presId="urn:microsoft.com/office/officeart/2005/8/layout/lProcess2"/>
    <dgm:cxn modelId="{F329FE54-1A90-7F43-A395-48758E49DA7A}" type="presParOf" srcId="{3FD633C5-6875-654D-83B1-5248EBFBABF3}" destId="{959DAFDD-098C-DD40-B82B-FDA80E68701D}" srcOrd="2" destOrd="0" presId="urn:microsoft.com/office/officeart/2005/8/layout/lProcess2"/>
    <dgm:cxn modelId="{C9E09F5E-9B99-494D-A82F-F69480035A55}" type="presParOf" srcId="{959DAFDD-098C-DD40-B82B-FDA80E68701D}" destId="{0C4C4F07-D623-1540-AC9A-A1C27626236D}" srcOrd="0" destOrd="0" presId="urn:microsoft.com/office/officeart/2005/8/layout/lProcess2"/>
    <dgm:cxn modelId="{871BB45D-7C9A-0549-914E-472BCECEE6B7}" type="presParOf" srcId="{0C4C4F07-D623-1540-AC9A-A1C27626236D}" destId="{E8968D2F-0510-D44A-BC93-8EF57B3C69C5}" srcOrd="0" destOrd="0" presId="urn:microsoft.com/office/officeart/2005/8/layout/lProcess2"/>
    <dgm:cxn modelId="{C2D1E0FC-E579-504E-A262-F468F2B60924}" type="presParOf" srcId="{0C4C4F07-D623-1540-AC9A-A1C27626236D}" destId="{923190DC-AD1C-C54E-834D-0295BB8241D3}" srcOrd="1" destOrd="0" presId="urn:microsoft.com/office/officeart/2005/8/layout/lProcess2"/>
    <dgm:cxn modelId="{5A2EFAFE-CF7D-784E-9CC1-0C615ECC5C16}" type="presParOf" srcId="{0C4C4F07-D623-1540-AC9A-A1C27626236D}" destId="{BC2816DA-04B2-9E4E-B78F-444CE05A69C6}" srcOrd="2" destOrd="0" presId="urn:microsoft.com/office/officeart/2005/8/layout/lProcess2"/>
    <dgm:cxn modelId="{5D993E00-6EEA-9A47-89E8-405219FF009E}" type="presParOf" srcId="{11FED361-4933-9845-B9EF-303E68A5D660}" destId="{5D6C516E-EA91-4242-825B-2EDF13BA7B2A}" srcOrd="1" destOrd="0" presId="urn:microsoft.com/office/officeart/2005/8/layout/lProcess2"/>
    <dgm:cxn modelId="{DD71F19C-2B56-664F-9E5E-1790B8BDFCB6}" type="presParOf" srcId="{11FED361-4933-9845-B9EF-303E68A5D660}" destId="{3DDA3699-0D10-3947-A1BE-818E46B5F357}" srcOrd="2" destOrd="0" presId="urn:microsoft.com/office/officeart/2005/8/layout/lProcess2"/>
    <dgm:cxn modelId="{3746D170-E1DC-F245-9E88-CA4AC7E5BD0E}" type="presParOf" srcId="{3DDA3699-0D10-3947-A1BE-818E46B5F357}" destId="{E937577D-D63E-D545-A654-18633016B1C8}" srcOrd="0" destOrd="0" presId="urn:microsoft.com/office/officeart/2005/8/layout/lProcess2"/>
    <dgm:cxn modelId="{406F0827-7736-F84E-97B7-9E66424D638C}" type="presParOf" srcId="{3DDA3699-0D10-3947-A1BE-818E46B5F357}" destId="{8E70C492-D29D-284A-BECF-44FDA0E62ABB}" srcOrd="1" destOrd="0" presId="urn:microsoft.com/office/officeart/2005/8/layout/lProcess2"/>
    <dgm:cxn modelId="{584EAD57-5C56-5943-89E9-2AF197FC36C7}" type="presParOf" srcId="{3DDA3699-0D10-3947-A1BE-818E46B5F357}" destId="{896DC341-1817-4B47-AEB0-E05114F5F349}" srcOrd="2" destOrd="0" presId="urn:microsoft.com/office/officeart/2005/8/layout/lProcess2"/>
    <dgm:cxn modelId="{1577D98E-547D-A648-90AB-2749480B5958}" type="presParOf" srcId="{896DC341-1817-4B47-AEB0-E05114F5F349}" destId="{C6254532-5760-4343-A7FC-7201F009A8DB}" srcOrd="0" destOrd="0" presId="urn:microsoft.com/office/officeart/2005/8/layout/lProcess2"/>
    <dgm:cxn modelId="{53B491DD-1AF3-BA4C-8CAD-E8D1CEBDE51B}" type="presParOf" srcId="{C6254532-5760-4343-A7FC-7201F009A8DB}" destId="{BF1A4E88-6386-8348-B5B0-708499D9C251}" srcOrd="0" destOrd="0" presId="urn:microsoft.com/office/officeart/2005/8/layout/lProcess2"/>
    <dgm:cxn modelId="{27C7F33C-38E5-C140-B39C-936631E889D4}" type="presParOf" srcId="{C6254532-5760-4343-A7FC-7201F009A8DB}" destId="{51CF2185-EA55-344D-B661-5073D8570776}" srcOrd="1" destOrd="0" presId="urn:microsoft.com/office/officeart/2005/8/layout/lProcess2"/>
    <dgm:cxn modelId="{A40AF224-4941-7349-AF12-73F64A197B96}" type="presParOf" srcId="{C6254532-5760-4343-A7FC-7201F009A8DB}" destId="{C805681F-A538-EC4A-988B-C65CFB7A1CDA}" srcOrd="2" destOrd="0" presId="urn:microsoft.com/office/officeart/2005/8/layout/lProcess2"/>
    <dgm:cxn modelId="{EAE85D65-FFC4-E242-9CE4-AE0CA06DFFA7}" type="presParOf" srcId="{11FED361-4933-9845-B9EF-303E68A5D660}" destId="{431EE5A8-04D6-9444-BE55-3F56A2EB631C}" srcOrd="3" destOrd="0" presId="urn:microsoft.com/office/officeart/2005/8/layout/lProcess2"/>
    <dgm:cxn modelId="{7E453D6A-F1F6-6C4F-8609-A14391C1BB8F}" type="presParOf" srcId="{11FED361-4933-9845-B9EF-303E68A5D660}" destId="{FA302966-DF90-614E-8ACE-9D1387D8FA5C}" srcOrd="4" destOrd="0" presId="urn:microsoft.com/office/officeart/2005/8/layout/lProcess2"/>
    <dgm:cxn modelId="{1A9E86A3-7466-7242-936A-3A05D1364A16}" type="presParOf" srcId="{FA302966-DF90-614E-8ACE-9D1387D8FA5C}" destId="{F28D6A49-0FFD-304E-B715-45811ED0CC0F}" srcOrd="0" destOrd="0" presId="urn:microsoft.com/office/officeart/2005/8/layout/lProcess2"/>
    <dgm:cxn modelId="{CC6BCC61-AFFB-164A-B6A5-9D654929AE4F}" type="presParOf" srcId="{FA302966-DF90-614E-8ACE-9D1387D8FA5C}" destId="{9C30138B-5867-C742-A045-E2252E5E4BC4}" srcOrd="1" destOrd="0" presId="urn:microsoft.com/office/officeart/2005/8/layout/lProcess2"/>
    <dgm:cxn modelId="{3CCD42AD-F45D-0E47-B8E9-55780AB20FAB}" type="presParOf" srcId="{FA302966-DF90-614E-8ACE-9D1387D8FA5C}" destId="{1595A565-77EA-EF42-A7CD-4397AC37E973}" srcOrd="2" destOrd="0" presId="urn:microsoft.com/office/officeart/2005/8/layout/lProcess2"/>
    <dgm:cxn modelId="{69DE052E-7FE3-1441-BE00-F9A456C42861}" type="presParOf" srcId="{1595A565-77EA-EF42-A7CD-4397AC37E973}" destId="{3480E10E-D72B-3849-A18A-0096BD3023E6}" srcOrd="0" destOrd="0" presId="urn:microsoft.com/office/officeart/2005/8/layout/lProcess2"/>
    <dgm:cxn modelId="{66B821AF-F8CE-BA43-8A64-5576E0C0E904}" type="presParOf" srcId="{3480E10E-D72B-3849-A18A-0096BD3023E6}" destId="{BC3CB562-00B8-B74B-B35D-619B7EA87303}" srcOrd="0" destOrd="0" presId="urn:microsoft.com/office/officeart/2005/8/layout/lProcess2"/>
    <dgm:cxn modelId="{97FDF1FC-678F-5E45-AE38-F32F6D1915E1}" type="presParOf" srcId="{11FED361-4933-9845-B9EF-303E68A5D660}" destId="{33A8DBA3-FC44-8045-B5AE-FEEC97C72BC1}" srcOrd="5" destOrd="0" presId="urn:microsoft.com/office/officeart/2005/8/layout/lProcess2"/>
    <dgm:cxn modelId="{23DD6036-5C18-2440-A1EA-827039855DA7}" type="presParOf" srcId="{11FED361-4933-9845-B9EF-303E68A5D660}" destId="{1A86FE61-9C60-CC47-B086-CC907393344B}" srcOrd="6" destOrd="0" presId="urn:microsoft.com/office/officeart/2005/8/layout/lProcess2"/>
    <dgm:cxn modelId="{82EF1886-F66D-5444-9859-33B161CA9F5F}" type="presParOf" srcId="{1A86FE61-9C60-CC47-B086-CC907393344B}" destId="{6B3E1B29-9F75-D445-AE27-DBD529393966}" srcOrd="0" destOrd="0" presId="urn:microsoft.com/office/officeart/2005/8/layout/lProcess2"/>
    <dgm:cxn modelId="{24ACEF31-969D-DC45-9C19-74B1D68052EC}" type="presParOf" srcId="{1A86FE61-9C60-CC47-B086-CC907393344B}" destId="{E5917E99-6532-0C4B-8C87-20859D0E7419}" srcOrd="1" destOrd="0" presId="urn:microsoft.com/office/officeart/2005/8/layout/lProcess2"/>
    <dgm:cxn modelId="{DECA3D83-75F3-2543-994E-6E174B0C8EA4}" type="presParOf" srcId="{1A86FE61-9C60-CC47-B086-CC907393344B}" destId="{852DA5FD-2F4F-FC41-B327-6EC9F004637B}" srcOrd="2" destOrd="0" presId="urn:microsoft.com/office/officeart/2005/8/layout/lProcess2"/>
    <dgm:cxn modelId="{2DDEDE82-B903-A24F-8A97-EC6FC5BAF30C}" type="presParOf" srcId="{852DA5FD-2F4F-FC41-B327-6EC9F004637B}" destId="{EEFB0A6B-E1FE-D64E-A12F-7070FA48EF1B}" srcOrd="0" destOrd="0" presId="urn:microsoft.com/office/officeart/2005/8/layout/lProcess2"/>
    <dgm:cxn modelId="{80CDA685-2052-C649-8A01-D2708C70F510}" type="presParOf" srcId="{EEFB0A6B-E1FE-D64E-A12F-7070FA48EF1B}" destId="{333A6489-4EB0-0645-8B89-684A3E6BEA5F}"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EACCD92-B1BC-0A42-953B-F3E640C7BD29}" type="doc">
      <dgm:prSet loTypeId="urn:microsoft.com/office/officeart/2005/8/layout/arrow2" loCatId="process" qsTypeId="urn:microsoft.com/office/officeart/2005/8/quickstyle/simple4" qsCatId="simple" csTypeId="urn:microsoft.com/office/officeart/2005/8/colors/accent1_2" csCatId="accent1" phldr="1"/>
      <dgm:spPr/>
    </dgm:pt>
    <dgm:pt modelId="{38FC8F8D-C424-8146-9E56-AD1DDF760111}">
      <dgm:prSet phldrT="[Text]" custT="1"/>
      <dgm:spPr/>
      <dgm:t>
        <a:bodyPr/>
        <a:lstStyle/>
        <a:p>
          <a:r>
            <a:rPr lang="en-NZ" sz="1800" dirty="0" smtClean="0"/>
            <a:t>Serial Processing</a:t>
          </a:r>
          <a:endParaRPr lang="en-US" sz="1800" dirty="0"/>
        </a:p>
      </dgm:t>
    </dgm:pt>
    <dgm:pt modelId="{D0A62D74-7E0B-B242-8B35-D7A6B1083D31}" type="parTrans" cxnId="{7D3C728B-F740-AC43-9F3A-C47B814E5089}">
      <dgm:prSet/>
      <dgm:spPr/>
      <dgm:t>
        <a:bodyPr/>
        <a:lstStyle/>
        <a:p>
          <a:endParaRPr lang="en-US"/>
        </a:p>
      </dgm:t>
    </dgm:pt>
    <dgm:pt modelId="{4BF9B6E4-5CE0-7C40-ACE9-2C6A5EA145F7}" type="sibTrans" cxnId="{7D3C728B-F740-AC43-9F3A-C47B814E5089}">
      <dgm:prSet/>
      <dgm:spPr/>
      <dgm:t>
        <a:bodyPr/>
        <a:lstStyle/>
        <a:p>
          <a:endParaRPr lang="en-US"/>
        </a:p>
      </dgm:t>
    </dgm:pt>
    <dgm:pt modelId="{D9810BAD-2715-BF45-BF3B-6AB8E45EE25A}">
      <dgm:prSet custT="1"/>
      <dgm:spPr/>
      <dgm:t>
        <a:bodyPr/>
        <a:lstStyle/>
        <a:p>
          <a:r>
            <a:rPr lang="en-NZ" sz="1800" dirty="0" smtClean="0"/>
            <a:t>Simple Batch Systems</a:t>
          </a:r>
        </a:p>
      </dgm:t>
    </dgm:pt>
    <dgm:pt modelId="{A7494285-C8ED-F248-AEC8-913A1E2E837E}" type="parTrans" cxnId="{1DE82A49-0AB5-0347-85E5-B4E74FB74FCA}">
      <dgm:prSet/>
      <dgm:spPr/>
      <dgm:t>
        <a:bodyPr/>
        <a:lstStyle/>
        <a:p>
          <a:endParaRPr lang="en-US"/>
        </a:p>
      </dgm:t>
    </dgm:pt>
    <dgm:pt modelId="{3253F9A0-6251-A642-AE74-6B9C371975BC}" type="sibTrans" cxnId="{1DE82A49-0AB5-0347-85E5-B4E74FB74FCA}">
      <dgm:prSet/>
      <dgm:spPr/>
      <dgm:t>
        <a:bodyPr/>
        <a:lstStyle/>
        <a:p>
          <a:endParaRPr lang="en-US"/>
        </a:p>
      </dgm:t>
    </dgm:pt>
    <dgm:pt modelId="{A66F7EE8-B277-D248-99D3-4CD126540C8A}">
      <dgm:prSet custT="1"/>
      <dgm:spPr/>
      <dgm:t>
        <a:bodyPr/>
        <a:lstStyle/>
        <a:p>
          <a:r>
            <a:rPr lang="en-NZ" sz="1800" dirty="0" smtClean="0"/>
            <a:t>Multiprogrammed Batch Systems</a:t>
          </a:r>
        </a:p>
      </dgm:t>
    </dgm:pt>
    <dgm:pt modelId="{38AC00E7-9EEB-AA46-92D7-B69F40E88CB4}" type="parTrans" cxnId="{451DF095-1C94-234D-A748-F8277292FC1F}">
      <dgm:prSet/>
      <dgm:spPr/>
      <dgm:t>
        <a:bodyPr/>
        <a:lstStyle/>
        <a:p>
          <a:endParaRPr lang="en-US"/>
        </a:p>
      </dgm:t>
    </dgm:pt>
    <dgm:pt modelId="{F51F151C-E8E6-534A-A204-713718F1E875}" type="sibTrans" cxnId="{451DF095-1C94-234D-A748-F8277292FC1F}">
      <dgm:prSet/>
      <dgm:spPr/>
      <dgm:t>
        <a:bodyPr/>
        <a:lstStyle/>
        <a:p>
          <a:endParaRPr lang="en-US"/>
        </a:p>
      </dgm:t>
    </dgm:pt>
    <dgm:pt modelId="{9386885E-542C-A045-80DD-541DAB382580}">
      <dgm:prSet custT="1"/>
      <dgm:spPr/>
      <dgm:t>
        <a:bodyPr/>
        <a:lstStyle/>
        <a:p>
          <a:r>
            <a:rPr lang="en-NZ" sz="1800" dirty="0" smtClean="0"/>
            <a:t>Time Sharing Systems</a:t>
          </a:r>
        </a:p>
      </dgm:t>
    </dgm:pt>
    <dgm:pt modelId="{568757CA-AC16-7F43-B8F6-583978CFEC40}" type="parTrans" cxnId="{049F5EB9-BDD5-B249-B755-3016A45FC8DA}">
      <dgm:prSet/>
      <dgm:spPr/>
      <dgm:t>
        <a:bodyPr/>
        <a:lstStyle/>
        <a:p>
          <a:endParaRPr lang="en-US"/>
        </a:p>
      </dgm:t>
    </dgm:pt>
    <dgm:pt modelId="{B3B68821-6B75-224A-99DE-9B3A4C5EF08C}" type="sibTrans" cxnId="{049F5EB9-BDD5-B249-B755-3016A45FC8DA}">
      <dgm:prSet/>
      <dgm:spPr/>
      <dgm:t>
        <a:bodyPr/>
        <a:lstStyle/>
        <a:p>
          <a:endParaRPr lang="en-US"/>
        </a:p>
      </dgm:t>
    </dgm:pt>
    <dgm:pt modelId="{094A77E0-A09E-2B4F-9792-0313B70CB70F}" type="pres">
      <dgm:prSet presAssocID="{6EACCD92-B1BC-0A42-953B-F3E640C7BD29}" presName="arrowDiagram" presStyleCnt="0">
        <dgm:presLayoutVars>
          <dgm:chMax val="5"/>
          <dgm:dir/>
          <dgm:resizeHandles val="exact"/>
        </dgm:presLayoutVars>
      </dgm:prSet>
      <dgm:spPr/>
    </dgm:pt>
    <dgm:pt modelId="{7274B0A6-A780-AC4D-A192-A17A96D7D56B}" type="pres">
      <dgm:prSet presAssocID="{6EACCD92-B1BC-0A42-953B-F3E640C7BD29}" presName="arrow" presStyleLbl="bgShp" presStyleIdx="0" presStyleCnt="1"/>
      <dgm:spPr>
        <a:ln>
          <a:solidFill>
            <a:schemeClr val="accent1">
              <a:lumMod val="75000"/>
            </a:schemeClr>
          </a:solidFill>
        </a:ln>
      </dgm:spPr>
    </dgm:pt>
    <dgm:pt modelId="{AC30B1C0-E642-C343-9491-3D29EF5B9ACA}" type="pres">
      <dgm:prSet presAssocID="{6EACCD92-B1BC-0A42-953B-F3E640C7BD29}" presName="arrowDiagram4" presStyleCnt="0"/>
      <dgm:spPr/>
    </dgm:pt>
    <dgm:pt modelId="{14244A61-2F42-FE4C-B4AE-14F538A72BD4}" type="pres">
      <dgm:prSet presAssocID="{38FC8F8D-C424-8146-9E56-AD1DDF760111}" presName="bullet4a" presStyleLbl="node1" presStyleIdx="0" presStyleCnt="4"/>
      <dgm:spPr/>
    </dgm:pt>
    <dgm:pt modelId="{68990ADE-EECC-A843-9CB8-385F4DCE6884}" type="pres">
      <dgm:prSet presAssocID="{38FC8F8D-C424-8146-9E56-AD1DDF760111}" presName="textBox4a" presStyleLbl="revTx" presStyleIdx="0" presStyleCnt="4" custScaleX="152142" custScaleY="51143">
        <dgm:presLayoutVars>
          <dgm:bulletEnabled val="1"/>
        </dgm:presLayoutVars>
      </dgm:prSet>
      <dgm:spPr/>
      <dgm:t>
        <a:bodyPr/>
        <a:lstStyle/>
        <a:p>
          <a:endParaRPr lang="en-US"/>
        </a:p>
      </dgm:t>
    </dgm:pt>
    <dgm:pt modelId="{9AA8AB03-D64A-C342-B37C-4CCC9DA9EB94}" type="pres">
      <dgm:prSet presAssocID="{D9810BAD-2715-BF45-BF3B-6AB8E45EE25A}" presName="bullet4b" presStyleLbl="node1" presStyleIdx="1" presStyleCnt="4"/>
      <dgm:spPr/>
    </dgm:pt>
    <dgm:pt modelId="{CD842123-1D21-A749-9096-4D7D760BAAD9}" type="pres">
      <dgm:prSet presAssocID="{D9810BAD-2715-BF45-BF3B-6AB8E45EE25A}" presName="textBox4b" presStyleLbl="revTx" presStyleIdx="1" presStyleCnt="4" custScaleY="39942" custLinFactNeighborX="-4726" custLinFactNeighborY="-3817">
        <dgm:presLayoutVars>
          <dgm:bulletEnabled val="1"/>
        </dgm:presLayoutVars>
      </dgm:prSet>
      <dgm:spPr/>
      <dgm:t>
        <a:bodyPr/>
        <a:lstStyle/>
        <a:p>
          <a:endParaRPr lang="en-US"/>
        </a:p>
      </dgm:t>
    </dgm:pt>
    <dgm:pt modelId="{36778976-587A-8042-87A9-FC1C9FD954F8}" type="pres">
      <dgm:prSet presAssocID="{A66F7EE8-B277-D248-99D3-4CD126540C8A}" presName="bullet4c" presStyleLbl="node1" presStyleIdx="2" presStyleCnt="4"/>
      <dgm:spPr/>
    </dgm:pt>
    <dgm:pt modelId="{D9519E44-3DC2-2543-B587-8A3BE587954F}" type="pres">
      <dgm:prSet presAssocID="{A66F7EE8-B277-D248-99D3-4CD126540C8A}" presName="textBox4c" presStyleLbl="revTx" presStyleIdx="2" presStyleCnt="4" custScaleX="188676" custScaleY="26063" custLinFactNeighborX="-6990" custLinFactNeighborY="-16934">
        <dgm:presLayoutVars>
          <dgm:bulletEnabled val="1"/>
        </dgm:presLayoutVars>
      </dgm:prSet>
      <dgm:spPr/>
      <dgm:t>
        <a:bodyPr/>
        <a:lstStyle/>
        <a:p>
          <a:endParaRPr lang="en-US"/>
        </a:p>
      </dgm:t>
    </dgm:pt>
    <dgm:pt modelId="{6C5317EB-E0BB-C646-8AC7-1B8FB3CE6475}" type="pres">
      <dgm:prSet presAssocID="{9386885E-542C-A045-80DD-541DAB382580}" presName="bullet4d" presStyleLbl="node1" presStyleIdx="3" presStyleCnt="4"/>
      <dgm:spPr/>
    </dgm:pt>
    <dgm:pt modelId="{9DBEC3F6-5D1C-984A-A8A3-A5F0342491D8}" type="pres">
      <dgm:prSet presAssocID="{9386885E-542C-A045-80DD-541DAB382580}" presName="textBox4d" presStyleLbl="revTx" presStyleIdx="3" presStyleCnt="4" custScaleX="86877" custScaleY="31888" custLinFactNeighborX="-17456" custLinFactNeighborY="-17576">
        <dgm:presLayoutVars>
          <dgm:bulletEnabled val="1"/>
        </dgm:presLayoutVars>
      </dgm:prSet>
      <dgm:spPr/>
      <dgm:t>
        <a:bodyPr/>
        <a:lstStyle/>
        <a:p>
          <a:endParaRPr lang="en-US"/>
        </a:p>
      </dgm:t>
    </dgm:pt>
  </dgm:ptLst>
  <dgm:cxnLst>
    <dgm:cxn modelId="{049F5EB9-BDD5-B249-B755-3016A45FC8DA}" srcId="{6EACCD92-B1BC-0A42-953B-F3E640C7BD29}" destId="{9386885E-542C-A045-80DD-541DAB382580}" srcOrd="3" destOrd="0" parTransId="{568757CA-AC16-7F43-B8F6-583978CFEC40}" sibTransId="{B3B68821-6B75-224A-99DE-9B3A4C5EF08C}"/>
    <dgm:cxn modelId="{1098CD43-3096-BD47-8C93-BE8058CF148F}" type="presOf" srcId="{D9810BAD-2715-BF45-BF3B-6AB8E45EE25A}" destId="{CD842123-1D21-A749-9096-4D7D760BAAD9}" srcOrd="0" destOrd="0" presId="urn:microsoft.com/office/officeart/2005/8/layout/arrow2"/>
    <dgm:cxn modelId="{7D3C728B-F740-AC43-9F3A-C47B814E5089}" srcId="{6EACCD92-B1BC-0A42-953B-F3E640C7BD29}" destId="{38FC8F8D-C424-8146-9E56-AD1DDF760111}" srcOrd="0" destOrd="0" parTransId="{D0A62D74-7E0B-B242-8B35-D7A6B1083D31}" sibTransId="{4BF9B6E4-5CE0-7C40-ACE9-2C6A5EA145F7}"/>
    <dgm:cxn modelId="{C60BA0FC-7A21-7742-8D6D-2BDD77849218}" type="presOf" srcId="{9386885E-542C-A045-80DD-541DAB382580}" destId="{9DBEC3F6-5D1C-984A-A8A3-A5F0342491D8}" srcOrd="0" destOrd="0" presId="urn:microsoft.com/office/officeart/2005/8/layout/arrow2"/>
    <dgm:cxn modelId="{1DE82A49-0AB5-0347-85E5-B4E74FB74FCA}" srcId="{6EACCD92-B1BC-0A42-953B-F3E640C7BD29}" destId="{D9810BAD-2715-BF45-BF3B-6AB8E45EE25A}" srcOrd="1" destOrd="0" parTransId="{A7494285-C8ED-F248-AEC8-913A1E2E837E}" sibTransId="{3253F9A0-6251-A642-AE74-6B9C371975BC}"/>
    <dgm:cxn modelId="{451DF095-1C94-234D-A748-F8277292FC1F}" srcId="{6EACCD92-B1BC-0A42-953B-F3E640C7BD29}" destId="{A66F7EE8-B277-D248-99D3-4CD126540C8A}" srcOrd="2" destOrd="0" parTransId="{38AC00E7-9EEB-AA46-92D7-B69F40E88CB4}" sibTransId="{F51F151C-E8E6-534A-A204-713718F1E875}"/>
    <dgm:cxn modelId="{C067DF8D-A81E-9E43-A8DD-02D5C2A61521}" type="presOf" srcId="{38FC8F8D-C424-8146-9E56-AD1DDF760111}" destId="{68990ADE-EECC-A843-9CB8-385F4DCE6884}" srcOrd="0" destOrd="0" presId="urn:microsoft.com/office/officeart/2005/8/layout/arrow2"/>
    <dgm:cxn modelId="{A2D78A9C-6247-FA4B-8F51-CF2E89D0314E}" type="presOf" srcId="{6EACCD92-B1BC-0A42-953B-F3E640C7BD29}" destId="{094A77E0-A09E-2B4F-9792-0313B70CB70F}" srcOrd="0" destOrd="0" presId="urn:microsoft.com/office/officeart/2005/8/layout/arrow2"/>
    <dgm:cxn modelId="{3E17B52C-3B06-9A45-8584-9180A0C1BA59}" type="presOf" srcId="{A66F7EE8-B277-D248-99D3-4CD126540C8A}" destId="{D9519E44-3DC2-2543-B587-8A3BE587954F}" srcOrd="0" destOrd="0" presId="urn:microsoft.com/office/officeart/2005/8/layout/arrow2"/>
    <dgm:cxn modelId="{46527C7F-AD19-654B-8049-936FB0BB1089}" type="presParOf" srcId="{094A77E0-A09E-2B4F-9792-0313B70CB70F}" destId="{7274B0A6-A780-AC4D-A192-A17A96D7D56B}" srcOrd="0" destOrd="0" presId="urn:microsoft.com/office/officeart/2005/8/layout/arrow2"/>
    <dgm:cxn modelId="{847C3373-70A5-1249-BA32-96D85E38ED12}" type="presParOf" srcId="{094A77E0-A09E-2B4F-9792-0313B70CB70F}" destId="{AC30B1C0-E642-C343-9491-3D29EF5B9ACA}" srcOrd="1" destOrd="0" presId="urn:microsoft.com/office/officeart/2005/8/layout/arrow2"/>
    <dgm:cxn modelId="{2589D7C4-5754-F443-AF55-E833CB97E3B6}" type="presParOf" srcId="{AC30B1C0-E642-C343-9491-3D29EF5B9ACA}" destId="{14244A61-2F42-FE4C-B4AE-14F538A72BD4}" srcOrd="0" destOrd="0" presId="urn:microsoft.com/office/officeart/2005/8/layout/arrow2"/>
    <dgm:cxn modelId="{DCB3901E-6D9E-BB49-AA70-0398A4AB7AD5}" type="presParOf" srcId="{AC30B1C0-E642-C343-9491-3D29EF5B9ACA}" destId="{68990ADE-EECC-A843-9CB8-385F4DCE6884}" srcOrd="1" destOrd="0" presId="urn:microsoft.com/office/officeart/2005/8/layout/arrow2"/>
    <dgm:cxn modelId="{F88F0E2D-7C58-9949-9774-10884A5650A2}" type="presParOf" srcId="{AC30B1C0-E642-C343-9491-3D29EF5B9ACA}" destId="{9AA8AB03-D64A-C342-B37C-4CCC9DA9EB94}" srcOrd="2" destOrd="0" presId="urn:microsoft.com/office/officeart/2005/8/layout/arrow2"/>
    <dgm:cxn modelId="{4B8DD314-032A-6B47-B2DB-2862EB78707A}" type="presParOf" srcId="{AC30B1C0-E642-C343-9491-3D29EF5B9ACA}" destId="{CD842123-1D21-A749-9096-4D7D760BAAD9}" srcOrd="3" destOrd="0" presId="urn:microsoft.com/office/officeart/2005/8/layout/arrow2"/>
    <dgm:cxn modelId="{A33190B4-80C4-C34A-A93A-C56AF89424ED}" type="presParOf" srcId="{AC30B1C0-E642-C343-9491-3D29EF5B9ACA}" destId="{36778976-587A-8042-87A9-FC1C9FD954F8}" srcOrd="4" destOrd="0" presId="urn:microsoft.com/office/officeart/2005/8/layout/arrow2"/>
    <dgm:cxn modelId="{B3BF463C-A526-BC4C-B31D-7702EF0A6A73}" type="presParOf" srcId="{AC30B1C0-E642-C343-9491-3D29EF5B9ACA}" destId="{D9519E44-3DC2-2543-B587-8A3BE587954F}" srcOrd="5" destOrd="0" presId="urn:microsoft.com/office/officeart/2005/8/layout/arrow2"/>
    <dgm:cxn modelId="{7EF211CC-4E58-D349-9A1C-21EB30F85E98}" type="presParOf" srcId="{AC30B1C0-E642-C343-9491-3D29EF5B9ACA}" destId="{6C5317EB-E0BB-C646-8AC7-1B8FB3CE6475}" srcOrd="6" destOrd="0" presId="urn:microsoft.com/office/officeart/2005/8/layout/arrow2"/>
    <dgm:cxn modelId="{6EA5EE19-B83B-9B4D-B222-76DA85BACAE3}" type="presParOf" srcId="{AC30B1C0-E642-C343-9491-3D29EF5B9ACA}" destId="{9DBEC3F6-5D1C-984A-A8A3-A5F0342491D8}" srcOrd="7"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5468A96-8500-0942-9C3D-D79EED65E7DD}" type="doc">
      <dgm:prSet loTypeId="urn:microsoft.com/office/officeart/2005/8/layout/lProcess1" loCatId="process" qsTypeId="urn:microsoft.com/office/officeart/2005/8/quickstyle/simple4" qsCatId="simple" csTypeId="urn:microsoft.com/office/officeart/2005/8/colors/accent1_2" csCatId="accent1" phldr="1"/>
      <dgm:spPr/>
      <dgm:t>
        <a:bodyPr/>
        <a:lstStyle/>
        <a:p>
          <a:endParaRPr lang="en-US"/>
        </a:p>
      </dgm:t>
    </dgm:pt>
    <dgm:pt modelId="{901AE691-BAA2-CF48-9CD6-6F30D27A0A1A}">
      <dgm:prSet/>
      <dgm:spPr/>
      <dgm:t>
        <a:bodyPr/>
        <a:lstStyle/>
        <a:p>
          <a:pPr rtl="0"/>
          <a:r>
            <a:rPr lang="en-US" dirty="0" smtClean="0"/>
            <a:t>Special type of programming language used to provide instructions to the monitor</a:t>
          </a:r>
          <a:endParaRPr lang="en-US" dirty="0"/>
        </a:p>
      </dgm:t>
    </dgm:pt>
    <dgm:pt modelId="{BEA84F28-2AB8-754C-A71B-72BE9FB88AFD}" type="parTrans" cxnId="{28F2FBD1-5148-224F-B8D7-2BC0E66697A1}">
      <dgm:prSet/>
      <dgm:spPr/>
      <dgm:t>
        <a:bodyPr/>
        <a:lstStyle/>
        <a:p>
          <a:endParaRPr lang="en-US"/>
        </a:p>
      </dgm:t>
    </dgm:pt>
    <dgm:pt modelId="{52D8972A-53FD-2C43-B35B-EEA8ADB8AF61}" type="sibTrans" cxnId="{28F2FBD1-5148-224F-B8D7-2BC0E66697A1}">
      <dgm:prSet/>
      <dgm:spPr/>
      <dgm:t>
        <a:bodyPr/>
        <a:lstStyle/>
        <a:p>
          <a:endParaRPr lang="en-US"/>
        </a:p>
      </dgm:t>
    </dgm:pt>
    <dgm:pt modelId="{47AC663C-5EF9-B249-B59C-E82827E9216A}">
      <dgm:prSet custT="1"/>
      <dgm:spPr>
        <a:solidFill>
          <a:schemeClr val="bg1"/>
        </a:solidFill>
        <a:ln>
          <a:solidFill>
            <a:schemeClr val="accent6"/>
          </a:solidFill>
        </a:ln>
      </dgm:spPr>
      <dgm:t>
        <a:bodyPr/>
        <a:lstStyle/>
        <a:p>
          <a:pPr rtl="0"/>
          <a:r>
            <a:rPr lang="en-US" sz="3200" dirty="0" smtClean="0">
              <a:solidFill>
                <a:schemeClr val="tx1"/>
              </a:solidFill>
            </a:rPr>
            <a:t>what compiler to use</a:t>
          </a:r>
          <a:endParaRPr lang="en-US" sz="3200" dirty="0">
            <a:solidFill>
              <a:schemeClr val="tx1"/>
            </a:solidFill>
          </a:endParaRPr>
        </a:p>
      </dgm:t>
    </dgm:pt>
    <dgm:pt modelId="{33026B69-F19C-AB4B-B55A-B76B2321851D}" type="parTrans" cxnId="{6AAF62DC-54EB-8043-BE9B-8C131EF093AC}">
      <dgm:prSet/>
      <dgm:spPr>
        <a:solidFill>
          <a:schemeClr val="tx2">
            <a:alpha val="90000"/>
          </a:schemeClr>
        </a:solidFill>
      </dgm:spPr>
      <dgm:t>
        <a:bodyPr/>
        <a:lstStyle/>
        <a:p>
          <a:endParaRPr lang="en-US" dirty="0"/>
        </a:p>
      </dgm:t>
    </dgm:pt>
    <dgm:pt modelId="{AE47F88A-3955-A040-951A-26F708AF38AA}" type="sibTrans" cxnId="{6AAF62DC-54EB-8043-BE9B-8C131EF093AC}">
      <dgm:prSet/>
      <dgm:spPr>
        <a:solidFill>
          <a:schemeClr val="tx2">
            <a:alpha val="90000"/>
          </a:schemeClr>
        </a:solidFill>
      </dgm:spPr>
      <dgm:t>
        <a:bodyPr/>
        <a:lstStyle/>
        <a:p>
          <a:endParaRPr lang="en-US" dirty="0"/>
        </a:p>
      </dgm:t>
    </dgm:pt>
    <dgm:pt modelId="{C865A489-D17D-7946-8F61-866F669A3771}">
      <dgm:prSet custT="1"/>
      <dgm:spPr>
        <a:solidFill>
          <a:schemeClr val="bg1"/>
        </a:solidFill>
        <a:ln>
          <a:solidFill>
            <a:schemeClr val="accent6"/>
          </a:solidFill>
        </a:ln>
      </dgm:spPr>
      <dgm:t>
        <a:bodyPr/>
        <a:lstStyle/>
        <a:p>
          <a:pPr rtl="0"/>
          <a:r>
            <a:rPr lang="en-US" sz="3200" dirty="0" smtClean="0">
              <a:solidFill>
                <a:schemeClr val="tx1"/>
              </a:solidFill>
            </a:rPr>
            <a:t>what data to use</a:t>
          </a:r>
          <a:endParaRPr lang="en-US" sz="3200" dirty="0">
            <a:solidFill>
              <a:schemeClr val="tx1"/>
            </a:solidFill>
          </a:endParaRPr>
        </a:p>
      </dgm:t>
    </dgm:pt>
    <dgm:pt modelId="{2F268175-680E-1148-9A2B-5E3771A3FBD5}" type="parTrans" cxnId="{A1A34920-A38C-5647-9F3E-F3A97B7AC4A8}">
      <dgm:prSet/>
      <dgm:spPr/>
      <dgm:t>
        <a:bodyPr/>
        <a:lstStyle/>
        <a:p>
          <a:endParaRPr lang="en-US"/>
        </a:p>
      </dgm:t>
    </dgm:pt>
    <dgm:pt modelId="{7149B0AB-26FA-4D43-A407-4BE2084B3233}" type="sibTrans" cxnId="{A1A34920-A38C-5647-9F3E-F3A97B7AC4A8}">
      <dgm:prSet/>
      <dgm:spPr/>
      <dgm:t>
        <a:bodyPr/>
        <a:lstStyle/>
        <a:p>
          <a:endParaRPr lang="en-US"/>
        </a:p>
      </dgm:t>
    </dgm:pt>
    <dgm:pt modelId="{656261AF-C218-764F-8A23-9CF03191C293}" type="pres">
      <dgm:prSet presAssocID="{E5468A96-8500-0942-9C3D-D79EED65E7DD}" presName="Name0" presStyleCnt="0">
        <dgm:presLayoutVars>
          <dgm:dir/>
          <dgm:animLvl val="lvl"/>
          <dgm:resizeHandles val="exact"/>
        </dgm:presLayoutVars>
      </dgm:prSet>
      <dgm:spPr/>
      <dgm:t>
        <a:bodyPr/>
        <a:lstStyle/>
        <a:p>
          <a:endParaRPr lang="en-US"/>
        </a:p>
      </dgm:t>
    </dgm:pt>
    <dgm:pt modelId="{E26C79A8-4B13-5F4D-8CE6-3F571A961C57}" type="pres">
      <dgm:prSet presAssocID="{901AE691-BAA2-CF48-9CD6-6F30D27A0A1A}" presName="vertFlow" presStyleCnt="0"/>
      <dgm:spPr/>
    </dgm:pt>
    <dgm:pt modelId="{94E20ED8-9E78-0743-A964-AB099207626E}" type="pres">
      <dgm:prSet presAssocID="{901AE691-BAA2-CF48-9CD6-6F30D27A0A1A}" presName="header" presStyleLbl="node1" presStyleIdx="0" presStyleCnt="1"/>
      <dgm:spPr/>
      <dgm:t>
        <a:bodyPr/>
        <a:lstStyle/>
        <a:p>
          <a:endParaRPr lang="en-US"/>
        </a:p>
      </dgm:t>
    </dgm:pt>
    <dgm:pt modelId="{A5A3E6ED-4CCD-E54E-9A1B-DA75B953AAEA}" type="pres">
      <dgm:prSet presAssocID="{33026B69-F19C-AB4B-B55A-B76B2321851D}" presName="parTrans" presStyleLbl="sibTrans2D1" presStyleIdx="0" presStyleCnt="2"/>
      <dgm:spPr/>
      <dgm:t>
        <a:bodyPr/>
        <a:lstStyle/>
        <a:p>
          <a:endParaRPr lang="en-US"/>
        </a:p>
      </dgm:t>
    </dgm:pt>
    <dgm:pt modelId="{569CB027-7CF0-9B4D-84C1-093791E27A8E}" type="pres">
      <dgm:prSet presAssocID="{47AC663C-5EF9-B249-B59C-E82827E9216A}" presName="child" presStyleLbl="alignAccFollowNode1" presStyleIdx="0" presStyleCnt="2">
        <dgm:presLayoutVars>
          <dgm:chMax val="0"/>
          <dgm:bulletEnabled val="1"/>
        </dgm:presLayoutVars>
      </dgm:prSet>
      <dgm:spPr/>
      <dgm:t>
        <a:bodyPr/>
        <a:lstStyle/>
        <a:p>
          <a:endParaRPr lang="en-US"/>
        </a:p>
      </dgm:t>
    </dgm:pt>
    <dgm:pt modelId="{161882D6-7C8A-B249-8241-DD2C41894718}" type="pres">
      <dgm:prSet presAssocID="{AE47F88A-3955-A040-951A-26F708AF38AA}" presName="sibTrans" presStyleLbl="sibTrans2D1" presStyleIdx="1" presStyleCnt="2"/>
      <dgm:spPr/>
      <dgm:t>
        <a:bodyPr/>
        <a:lstStyle/>
        <a:p>
          <a:endParaRPr lang="en-US"/>
        </a:p>
      </dgm:t>
    </dgm:pt>
    <dgm:pt modelId="{5951BF98-9B04-6B4B-B2C9-5892F2A4DC9C}" type="pres">
      <dgm:prSet presAssocID="{C865A489-D17D-7946-8F61-866F669A3771}" presName="child" presStyleLbl="alignAccFollowNode1" presStyleIdx="1" presStyleCnt="2">
        <dgm:presLayoutVars>
          <dgm:chMax val="0"/>
          <dgm:bulletEnabled val="1"/>
        </dgm:presLayoutVars>
      </dgm:prSet>
      <dgm:spPr/>
      <dgm:t>
        <a:bodyPr/>
        <a:lstStyle/>
        <a:p>
          <a:endParaRPr lang="en-US"/>
        </a:p>
      </dgm:t>
    </dgm:pt>
  </dgm:ptLst>
  <dgm:cxnLst>
    <dgm:cxn modelId="{68D047BA-09AF-8940-BDDE-BF7D1667027A}" type="presOf" srcId="{AE47F88A-3955-A040-951A-26F708AF38AA}" destId="{161882D6-7C8A-B249-8241-DD2C41894718}" srcOrd="0" destOrd="0" presId="urn:microsoft.com/office/officeart/2005/8/layout/lProcess1"/>
    <dgm:cxn modelId="{85BD2E3A-F772-354D-BBE0-78462296FF42}" type="presOf" srcId="{901AE691-BAA2-CF48-9CD6-6F30D27A0A1A}" destId="{94E20ED8-9E78-0743-A964-AB099207626E}" srcOrd="0" destOrd="0" presId="urn:microsoft.com/office/officeart/2005/8/layout/lProcess1"/>
    <dgm:cxn modelId="{DD1F1FF9-911A-9B4C-8A73-C752E0E8C8A2}" type="presOf" srcId="{47AC663C-5EF9-B249-B59C-E82827E9216A}" destId="{569CB027-7CF0-9B4D-84C1-093791E27A8E}" srcOrd="0" destOrd="0" presId="urn:microsoft.com/office/officeart/2005/8/layout/lProcess1"/>
    <dgm:cxn modelId="{6AAF62DC-54EB-8043-BE9B-8C131EF093AC}" srcId="{901AE691-BAA2-CF48-9CD6-6F30D27A0A1A}" destId="{47AC663C-5EF9-B249-B59C-E82827E9216A}" srcOrd="0" destOrd="0" parTransId="{33026B69-F19C-AB4B-B55A-B76B2321851D}" sibTransId="{AE47F88A-3955-A040-951A-26F708AF38AA}"/>
    <dgm:cxn modelId="{E4499DD9-808E-F048-9928-267094822FFD}" type="presOf" srcId="{C865A489-D17D-7946-8F61-866F669A3771}" destId="{5951BF98-9B04-6B4B-B2C9-5892F2A4DC9C}" srcOrd="0" destOrd="0" presId="urn:microsoft.com/office/officeart/2005/8/layout/lProcess1"/>
    <dgm:cxn modelId="{28F2FBD1-5148-224F-B8D7-2BC0E66697A1}" srcId="{E5468A96-8500-0942-9C3D-D79EED65E7DD}" destId="{901AE691-BAA2-CF48-9CD6-6F30D27A0A1A}" srcOrd="0" destOrd="0" parTransId="{BEA84F28-2AB8-754C-A71B-72BE9FB88AFD}" sibTransId="{52D8972A-53FD-2C43-B35B-EEA8ADB8AF61}"/>
    <dgm:cxn modelId="{A1A34920-A38C-5647-9F3E-F3A97B7AC4A8}" srcId="{901AE691-BAA2-CF48-9CD6-6F30D27A0A1A}" destId="{C865A489-D17D-7946-8F61-866F669A3771}" srcOrd="1" destOrd="0" parTransId="{2F268175-680E-1148-9A2B-5E3771A3FBD5}" sibTransId="{7149B0AB-26FA-4D43-A407-4BE2084B3233}"/>
    <dgm:cxn modelId="{0C6E75B7-CB88-FD45-9914-E94717B07996}" type="presOf" srcId="{E5468A96-8500-0942-9C3D-D79EED65E7DD}" destId="{656261AF-C218-764F-8A23-9CF03191C293}" srcOrd="0" destOrd="0" presId="urn:microsoft.com/office/officeart/2005/8/layout/lProcess1"/>
    <dgm:cxn modelId="{D2B86DFB-98F3-3646-ADDA-28301DA75F70}" type="presOf" srcId="{33026B69-F19C-AB4B-B55A-B76B2321851D}" destId="{A5A3E6ED-4CCD-E54E-9A1B-DA75B953AAEA}" srcOrd="0" destOrd="0" presId="urn:microsoft.com/office/officeart/2005/8/layout/lProcess1"/>
    <dgm:cxn modelId="{40440696-9C25-834E-849D-661CF66B62AD}" type="presParOf" srcId="{656261AF-C218-764F-8A23-9CF03191C293}" destId="{E26C79A8-4B13-5F4D-8CE6-3F571A961C57}" srcOrd="0" destOrd="0" presId="urn:microsoft.com/office/officeart/2005/8/layout/lProcess1"/>
    <dgm:cxn modelId="{EDF4DA0F-7FD7-534E-A78C-22EE167C963B}" type="presParOf" srcId="{E26C79A8-4B13-5F4D-8CE6-3F571A961C57}" destId="{94E20ED8-9E78-0743-A964-AB099207626E}" srcOrd="0" destOrd="0" presId="urn:microsoft.com/office/officeart/2005/8/layout/lProcess1"/>
    <dgm:cxn modelId="{57A62F9F-C907-9C47-9907-B0D4009C2868}" type="presParOf" srcId="{E26C79A8-4B13-5F4D-8CE6-3F571A961C57}" destId="{A5A3E6ED-4CCD-E54E-9A1B-DA75B953AAEA}" srcOrd="1" destOrd="0" presId="urn:microsoft.com/office/officeart/2005/8/layout/lProcess1"/>
    <dgm:cxn modelId="{ECC80F84-772F-F64D-80D3-8E37D400C562}" type="presParOf" srcId="{E26C79A8-4B13-5F4D-8CE6-3F571A961C57}" destId="{569CB027-7CF0-9B4D-84C1-093791E27A8E}" srcOrd="2" destOrd="0" presId="urn:microsoft.com/office/officeart/2005/8/layout/lProcess1"/>
    <dgm:cxn modelId="{09012514-6E10-524D-81CC-8518210F649A}" type="presParOf" srcId="{E26C79A8-4B13-5F4D-8CE6-3F571A961C57}" destId="{161882D6-7C8A-B249-8241-DD2C41894718}" srcOrd="3" destOrd="0" presId="urn:microsoft.com/office/officeart/2005/8/layout/lProcess1"/>
    <dgm:cxn modelId="{CDB13445-D0AE-C346-AD63-B23D43D9C156}" type="presParOf" srcId="{E26C79A8-4B13-5F4D-8CE6-3F571A961C57}" destId="{5951BF98-9B04-6B4B-B2C9-5892F2A4DC9C}" srcOrd="4" destOrd="0" presId="urn:microsoft.com/office/officeart/2005/8/layout/l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D7151B0-83C3-794C-A7E2-D21129B208D7}" type="doc">
      <dgm:prSet loTypeId="urn:microsoft.com/office/officeart/2005/8/layout/list1" loCatId="list" qsTypeId="urn:microsoft.com/office/officeart/2005/8/quickstyle/simple4" qsCatId="simple" csTypeId="urn:microsoft.com/office/officeart/2005/8/colors/accent1_2" csCatId="accent1"/>
      <dgm:spPr/>
      <dgm:t>
        <a:bodyPr/>
        <a:lstStyle/>
        <a:p>
          <a:endParaRPr lang="en-US"/>
        </a:p>
      </dgm:t>
    </dgm:pt>
    <dgm:pt modelId="{E168AA11-920C-F54C-B7DB-C5951AA2D585}">
      <dgm:prSet/>
      <dgm:spPr/>
      <dgm:t>
        <a:bodyPr/>
        <a:lstStyle/>
        <a:p>
          <a:pPr rtl="0"/>
          <a:r>
            <a:rPr lang="en-US" dirty="0" smtClean="0"/>
            <a:t>Memory protection for monitor</a:t>
          </a:r>
          <a:endParaRPr lang="en-US" dirty="0"/>
        </a:p>
      </dgm:t>
    </dgm:pt>
    <dgm:pt modelId="{F1036FCF-F430-704B-9E6B-F3162B4934A4}" type="parTrans" cxnId="{E41F4A20-25D7-6049-B731-2FD60920E3A6}">
      <dgm:prSet/>
      <dgm:spPr/>
      <dgm:t>
        <a:bodyPr/>
        <a:lstStyle/>
        <a:p>
          <a:endParaRPr lang="en-US"/>
        </a:p>
      </dgm:t>
    </dgm:pt>
    <dgm:pt modelId="{F75CB714-0475-A247-A48A-0DB700B76C4A}" type="sibTrans" cxnId="{E41F4A20-25D7-6049-B731-2FD60920E3A6}">
      <dgm:prSet/>
      <dgm:spPr/>
      <dgm:t>
        <a:bodyPr/>
        <a:lstStyle/>
        <a:p>
          <a:endParaRPr lang="en-US"/>
        </a:p>
      </dgm:t>
    </dgm:pt>
    <dgm:pt modelId="{84FE2259-F5AC-9044-B8EB-8A19BA1733A8}">
      <dgm:prSet/>
      <dgm:spPr/>
      <dgm:t>
        <a:bodyPr/>
        <a:lstStyle/>
        <a:p>
          <a:pPr rtl="0"/>
          <a:r>
            <a:rPr lang="en-US" dirty="0" smtClean="0"/>
            <a:t>while the user program is executing, it must not alter the memory area containing the monitor</a:t>
          </a:r>
          <a:endParaRPr lang="en-US" dirty="0"/>
        </a:p>
      </dgm:t>
    </dgm:pt>
    <dgm:pt modelId="{0DB568A9-7598-704F-9A1B-A7B019083813}" type="parTrans" cxnId="{868306BA-8CCA-1C43-BD53-8B6AD97319B8}">
      <dgm:prSet/>
      <dgm:spPr/>
      <dgm:t>
        <a:bodyPr/>
        <a:lstStyle/>
        <a:p>
          <a:endParaRPr lang="en-US"/>
        </a:p>
      </dgm:t>
    </dgm:pt>
    <dgm:pt modelId="{2415265B-BCAA-BE49-8909-3AE41F1CEA1E}" type="sibTrans" cxnId="{868306BA-8CCA-1C43-BD53-8B6AD97319B8}">
      <dgm:prSet/>
      <dgm:spPr/>
      <dgm:t>
        <a:bodyPr/>
        <a:lstStyle/>
        <a:p>
          <a:endParaRPr lang="en-US"/>
        </a:p>
      </dgm:t>
    </dgm:pt>
    <dgm:pt modelId="{3C55AC7B-1880-3346-A9F5-9D14FE371C13}">
      <dgm:prSet/>
      <dgm:spPr/>
      <dgm:t>
        <a:bodyPr/>
        <a:lstStyle/>
        <a:p>
          <a:pPr rtl="0"/>
          <a:r>
            <a:rPr lang="en-US" dirty="0" smtClean="0"/>
            <a:t>Timer</a:t>
          </a:r>
          <a:endParaRPr lang="en-US" dirty="0"/>
        </a:p>
      </dgm:t>
    </dgm:pt>
    <dgm:pt modelId="{DA4122A3-D505-944E-B831-76E0E97F5E1A}" type="parTrans" cxnId="{1B19FFA6-539C-F54F-96EE-69F16551E422}">
      <dgm:prSet/>
      <dgm:spPr/>
      <dgm:t>
        <a:bodyPr/>
        <a:lstStyle/>
        <a:p>
          <a:endParaRPr lang="en-US"/>
        </a:p>
      </dgm:t>
    </dgm:pt>
    <dgm:pt modelId="{D422DDD9-FDCA-AB4A-8586-DE5C835334E3}" type="sibTrans" cxnId="{1B19FFA6-539C-F54F-96EE-69F16551E422}">
      <dgm:prSet/>
      <dgm:spPr/>
      <dgm:t>
        <a:bodyPr/>
        <a:lstStyle/>
        <a:p>
          <a:endParaRPr lang="en-US"/>
        </a:p>
      </dgm:t>
    </dgm:pt>
    <dgm:pt modelId="{38C5B09A-C990-BA43-A557-1F98A71B0347}">
      <dgm:prSet/>
      <dgm:spPr/>
      <dgm:t>
        <a:bodyPr/>
        <a:lstStyle/>
        <a:p>
          <a:pPr rtl="0"/>
          <a:r>
            <a:rPr lang="en-US" dirty="0" smtClean="0"/>
            <a:t>prevents a job from monopolizing the system</a:t>
          </a:r>
          <a:endParaRPr lang="en-US" dirty="0"/>
        </a:p>
      </dgm:t>
    </dgm:pt>
    <dgm:pt modelId="{C22858B8-555F-9E48-860B-841F1548B9BF}" type="parTrans" cxnId="{935578C4-E7A4-0F41-B2CC-8EB9491486F8}">
      <dgm:prSet/>
      <dgm:spPr/>
      <dgm:t>
        <a:bodyPr/>
        <a:lstStyle/>
        <a:p>
          <a:endParaRPr lang="en-US"/>
        </a:p>
      </dgm:t>
    </dgm:pt>
    <dgm:pt modelId="{7E3BCDBB-0A59-C74E-97DB-63FDAE82954D}" type="sibTrans" cxnId="{935578C4-E7A4-0F41-B2CC-8EB9491486F8}">
      <dgm:prSet/>
      <dgm:spPr/>
      <dgm:t>
        <a:bodyPr/>
        <a:lstStyle/>
        <a:p>
          <a:endParaRPr lang="en-US"/>
        </a:p>
      </dgm:t>
    </dgm:pt>
    <dgm:pt modelId="{91271169-0AFC-DE4B-8AC9-A91FEED8AE1F}">
      <dgm:prSet/>
      <dgm:spPr/>
      <dgm:t>
        <a:bodyPr/>
        <a:lstStyle/>
        <a:p>
          <a:pPr rtl="0"/>
          <a:r>
            <a:rPr lang="en-US" dirty="0" smtClean="0"/>
            <a:t>Privileged instructions</a:t>
          </a:r>
          <a:endParaRPr lang="en-US" dirty="0"/>
        </a:p>
      </dgm:t>
    </dgm:pt>
    <dgm:pt modelId="{2B42B865-B071-6A4C-B298-E4885E4E631A}" type="parTrans" cxnId="{DB0CEECF-0037-4C41-BE4C-624B659A1DAF}">
      <dgm:prSet/>
      <dgm:spPr/>
      <dgm:t>
        <a:bodyPr/>
        <a:lstStyle/>
        <a:p>
          <a:endParaRPr lang="en-US"/>
        </a:p>
      </dgm:t>
    </dgm:pt>
    <dgm:pt modelId="{E92463EB-0EE3-604C-96B3-B5BFB1BA60FB}" type="sibTrans" cxnId="{DB0CEECF-0037-4C41-BE4C-624B659A1DAF}">
      <dgm:prSet/>
      <dgm:spPr/>
      <dgm:t>
        <a:bodyPr/>
        <a:lstStyle/>
        <a:p>
          <a:endParaRPr lang="en-US"/>
        </a:p>
      </dgm:t>
    </dgm:pt>
    <dgm:pt modelId="{E3EB5B32-DAE8-084B-9C55-4E15A60723ED}">
      <dgm:prSet/>
      <dgm:spPr/>
      <dgm:t>
        <a:bodyPr/>
        <a:lstStyle/>
        <a:p>
          <a:pPr rtl="0"/>
          <a:r>
            <a:rPr lang="en-US" dirty="0" smtClean="0"/>
            <a:t>can only be executed by the monitor</a:t>
          </a:r>
          <a:endParaRPr lang="en-US" dirty="0"/>
        </a:p>
      </dgm:t>
    </dgm:pt>
    <dgm:pt modelId="{7A268D61-5057-B149-BE7B-AA3EE351397C}" type="parTrans" cxnId="{30322F38-77BC-7941-A149-9689B60C4338}">
      <dgm:prSet/>
      <dgm:spPr/>
      <dgm:t>
        <a:bodyPr/>
        <a:lstStyle/>
        <a:p>
          <a:endParaRPr lang="en-US"/>
        </a:p>
      </dgm:t>
    </dgm:pt>
    <dgm:pt modelId="{DBA2282E-AB01-9D46-83F3-EF32BDAD296B}" type="sibTrans" cxnId="{30322F38-77BC-7941-A149-9689B60C4338}">
      <dgm:prSet/>
      <dgm:spPr/>
      <dgm:t>
        <a:bodyPr/>
        <a:lstStyle/>
        <a:p>
          <a:endParaRPr lang="en-US"/>
        </a:p>
      </dgm:t>
    </dgm:pt>
    <dgm:pt modelId="{262BBE38-279B-314A-BA9C-D727BB0FDC92}">
      <dgm:prSet/>
      <dgm:spPr/>
      <dgm:t>
        <a:bodyPr/>
        <a:lstStyle/>
        <a:p>
          <a:pPr rtl="0"/>
          <a:r>
            <a:rPr lang="en-US" dirty="0" smtClean="0"/>
            <a:t>Interrupts</a:t>
          </a:r>
          <a:endParaRPr lang="en-US" dirty="0"/>
        </a:p>
      </dgm:t>
    </dgm:pt>
    <dgm:pt modelId="{3B2FF056-FCC8-8D4F-994A-A01D63DA5CD9}" type="parTrans" cxnId="{C9F28926-672C-F64D-B018-B5F0F5D79E34}">
      <dgm:prSet/>
      <dgm:spPr/>
      <dgm:t>
        <a:bodyPr/>
        <a:lstStyle/>
        <a:p>
          <a:endParaRPr lang="en-US"/>
        </a:p>
      </dgm:t>
    </dgm:pt>
    <dgm:pt modelId="{2F7DE086-CAD4-A24B-AD21-148FD7FF13A3}" type="sibTrans" cxnId="{C9F28926-672C-F64D-B018-B5F0F5D79E34}">
      <dgm:prSet/>
      <dgm:spPr/>
      <dgm:t>
        <a:bodyPr/>
        <a:lstStyle/>
        <a:p>
          <a:endParaRPr lang="en-US"/>
        </a:p>
      </dgm:t>
    </dgm:pt>
    <dgm:pt modelId="{286E021D-AAE7-3045-85D5-5E61BC0DEF81}">
      <dgm:prSet/>
      <dgm:spPr/>
      <dgm:t>
        <a:bodyPr/>
        <a:lstStyle/>
        <a:p>
          <a:pPr rtl="0"/>
          <a:r>
            <a:rPr lang="en-US" dirty="0" smtClean="0"/>
            <a:t>gives OS more flexibility in controlling user programs</a:t>
          </a:r>
          <a:endParaRPr lang="en-US" dirty="0"/>
        </a:p>
      </dgm:t>
    </dgm:pt>
    <dgm:pt modelId="{A77A0EA1-2CB3-7D44-86D0-19696DAF5113}" type="parTrans" cxnId="{9926E97F-5B57-8342-A5F8-094907E9E425}">
      <dgm:prSet/>
      <dgm:spPr/>
      <dgm:t>
        <a:bodyPr/>
        <a:lstStyle/>
        <a:p>
          <a:endParaRPr lang="en-US"/>
        </a:p>
      </dgm:t>
    </dgm:pt>
    <dgm:pt modelId="{B67E2129-EF89-8A48-A57C-7C56BA199FF7}" type="sibTrans" cxnId="{9926E97F-5B57-8342-A5F8-094907E9E425}">
      <dgm:prSet/>
      <dgm:spPr/>
      <dgm:t>
        <a:bodyPr/>
        <a:lstStyle/>
        <a:p>
          <a:endParaRPr lang="en-US"/>
        </a:p>
      </dgm:t>
    </dgm:pt>
    <dgm:pt modelId="{67E7C6A6-13EF-714B-B10A-4FB9F6CDFFE7}" type="pres">
      <dgm:prSet presAssocID="{2D7151B0-83C3-794C-A7E2-D21129B208D7}" presName="linear" presStyleCnt="0">
        <dgm:presLayoutVars>
          <dgm:dir/>
          <dgm:animLvl val="lvl"/>
          <dgm:resizeHandles val="exact"/>
        </dgm:presLayoutVars>
      </dgm:prSet>
      <dgm:spPr/>
      <dgm:t>
        <a:bodyPr/>
        <a:lstStyle/>
        <a:p>
          <a:endParaRPr lang="en-US"/>
        </a:p>
      </dgm:t>
    </dgm:pt>
    <dgm:pt modelId="{A9843400-7960-4E4F-9E66-CEFCFC5239A0}" type="pres">
      <dgm:prSet presAssocID="{E168AA11-920C-F54C-B7DB-C5951AA2D585}" presName="parentLin" presStyleCnt="0"/>
      <dgm:spPr/>
    </dgm:pt>
    <dgm:pt modelId="{296822B1-67B9-3946-B9B5-9AFC9B76B1DD}" type="pres">
      <dgm:prSet presAssocID="{E168AA11-920C-F54C-B7DB-C5951AA2D585}" presName="parentLeftMargin" presStyleLbl="node1" presStyleIdx="0" presStyleCnt="4"/>
      <dgm:spPr/>
      <dgm:t>
        <a:bodyPr/>
        <a:lstStyle/>
        <a:p>
          <a:endParaRPr lang="en-US"/>
        </a:p>
      </dgm:t>
    </dgm:pt>
    <dgm:pt modelId="{149ADC22-A787-BD43-AE53-1E5F9F0EF60D}" type="pres">
      <dgm:prSet presAssocID="{E168AA11-920C-F54C-B7DB-C5951AA2D585}" presName="parentText" presStyleLbl="node1" presStyleIdx="0" presStyleCnt="4">
        <dgm:presLayoutVars>
          <dgm:chMax val="0"/>
          <dgm:bulletEnabled val="1"/>
        </dgm:presLayoutVars>
      </dgm:prSet>
      <dgm:spPr/>
      <dgm:t>
        <a:bodyPr/>
        <a:lstStyle/>
        <a:p>
          <a:endParaRPr lang="en-US"/>
        </a:p>
      </dgm:t>
    </dgm:pt>
    <dgm:pt modelId="{9390032A-177B-F847-A182-AF71BCAFBE8E}" type="pres">
      <dgm:prSet presAssocID="{E168AA11-920C-F54C-B7DB-C5951AA2D585}" presName="negativeSpace" presStyleCnt="0"/>
      <dgm:spPr/>
    </dgm:pt>
    <dgm:pt modelId="{E16CAC94-6033-ED45-9937-89B21B10E203}" type="pres">
      <dgm:prSet presAssocID="{E168AA11-920C-F54C-B7DB-C5951AA2D585}" presName="childText" presStyleLbl="conFgAcc1" presStyleIdx="0" presStyleCnt="4">
        <dgm:presLayoutVars>
          <dgm:bulletEnabled val="1"/>
        </dgm:presLayoutVars>
      </dgm:prSet>
      <dgm:spPr/>
      <dgm:t>
        <a:bodyPr/>
        <a:lstStyle/>
        <a:p>
          <a:endParaRPr lang="en-US"/>
        </a:p>
      </dgm:t>
    </dgm:pt>
    <dgm:pt modelId="{2D930EDF-A178-4B42-B854-012114ED6F5F}" type="pres">
      <dgm:prSet presAssocID="{F75CB714-0475-A247-A48A-0DB700B76C4A}" presName="spaceBetweenRectangles" presStyleCnt="0"/>
      <dgm:spPr/>
    </dgm:pt>
    <dgm:pt modelId="{93E8F457-8658-3E40-B98A-F49742498160}" type="pres">
      <dgm:prSet presAssocID="{3C55AC7B-1880-3346-A9F5-9D14FE371C13}" presName="parentLin" presStyleCnt="0"/>
      <dgm:spPr/>
    </dgm:pt>
    <dgm:pt modelId="{111B7E38-12E6-374B-B02A-3E9484792A81}" type="pres">
      <dgm:prSet presAssocID="{3C55AC7B-1880-3346-A9F5-9D14FE371C13}" presName="parentLeftMargin" presStyleLbl="node1" presStyleIdx="0" presStyleCnt="4"/>
      <dgm:spPr/>
      <dgm:t>
        <a:bodyPr/>
        <a:lstStyle/>
        <a:p>
          <a:endParaRPr lang="en-US"/>
        </a:p>
      </dgm:t>
    </dgm:pt>
    <dgm:pt modelId="{EFED6759-161A-0247-881A-8697555D7731}" type="pres">
      <dgm:prSet presAssocID="{3C55AC7B-1880-3346-A9F5-9D14FE371C13}" presName="parentText" presStyleLbl="node1" presStyleIdx="1" presStyleCnt="4">
        <dgm:presLayoutVars>
          <dgm:chMax val="0"/>
          <dgm:bulletEnabled val="1"/>
        </dgm:presLayoutVars>
      </dgm:prSet>
      <dgm:spPr/>
      <dgm:t>
        <a:bodyPr/>
        <a:lstStyle/>
        <a:p>
          <a:endParaRPr lang="en-US"/>
        </a:p>
      </dgm:t>
    </dgm:pt>
    <dgm:pt modelId="{FC9C8137-B0AD-D14F-B352-7066C95D9CB5}" type="pres">
      <dgm:prSet presAssocID="{3C55AC7B-1880-3346-A9F5-9D14FE371C13}" presName="negativeSpace" presStyleCnt="0"/>
      <dgm:spPr/>
    </dgm:pt>
    <dgm:pt modelId="{C121F52B-3C08-654C-83AE-2EAF2AB55D38}" type="pres">
      <dgm:prSet presAssocID="{3C55AC7B-1880-3346-A9F5-9D14FE371C13}" presName="childText" presStyleLbl="conFgAcc1" presStyleIdx="1" presStyleCnt="4">
        <dgm:presLayoutVars>
          <dgm:bulletEnabled val="1"/>
        </dgm:presLayoutVars>
      </dgm:prSet>
      <dgm:spPr/>
      <dgm:t>
        <a:bodyPr/>
        <a:lstStyle/>
        <a:p>
          <a:endParaRPr lang="en-US"/>
        </a:p>
      </dgm:t>
    </dgm:pt>
    <dgm:pt modelId="{DCFCEA22-975D-9343-ACAC-4DF0C3753744}" type="pres">
      <dgm:prSet presAssocID="{D422DDD9-FDCA-AB4A-8586-DE5C835334E3}" presName="spaceBetweenRectangles" presStyleCnt="0"/>
      <dgm:spPr/>
    </dgm:pt>
    <dgm:pt modelId="{A00CDB56-F37A-DF49-A4D3-E01D3B8D6DCE}" type="pres">
      <dgm:prSet presAssocID="{91271169-0AFC-DE4B-8AC9-A91FEED8AE1F}" presName="parentLin" presStyleCnt="0"/>
      <dgm:spPr/>
    </dgm:pt>
    <dgm:pt modelId="{09C3FAAE-8F88-9747-B07C-EC9FCDDEA243}" type="pres">
      <dgm:prSet presAssocID="{91271169-0AFC-DE4B-8AC9-A91FEED8AE1F}" presName="parentLeftMargin" presStyleLbl="node1" presStyleIdx="1" presStyleCnt="4"/>
      <dgm:spPr/>
      <dgm:t>
        <a:bodyPr/>
        <a:lstStyle/>
        <a:p>
          <a:endParaRPr lang="en-US"/>
        </a:p>
      </dgm:t>
    </dgm:pt>
    <dgm:pt modelId="{F1A4EEB2-F42C-DC47-9AAD-66A3C8EDB4FF}" type="pres">
      <dgm:prSet presAssocID="{91271169-0AFC-DE4B-8AC9-A91FEED8AE1F}" presName="parentText" presStyleLbl="node1" presStyleIdx="2" presStyleCnt="4">
        <dgm:presLayoutVars>
          <dgm:chMax val="0"/>
          <dgm:bulletEnabled val="1"/>
        </dgm:presLayoutVars>
      </dgm:prSet>
      <dgm:spPr/>
      <dgm:t>
        <a:bodyPr/>
        <a:lstStyle/>
        <a:p>
          <a:endParaRPr lang="en-US"/>
        </a:p>
      </dgm:t>
    </dgm:pt>
    <dgm:pt modelId="{D84CF245-23B4-8149-82F3-961FAE282666}" type="pres">
      <dgm:prSet presAssocID="{91271169-0AFC-DE4B-8AC9-A91FEED8AE1F}" presName="negativeSpace" presStyleCnt="0"/>
      <dgm:spPr/>
    </dgm:pt>
    <dgm:pt modelId="{5DD7CB04-61EF-8749-9728-DC4AEA3DB611}" type="pres">
      <dgm:prSet presAssocID="{91271169-0AFC-DE4B-8AC9-A91FEED8AE1F}" presName="childText" presStyleLbl="conFgAcc1" presStyleIdx="2" presStyleCnt="4">
        <dgm:presLayoutVars>
          <dgm:bulletEnabled val="1"/>
        </dgm:presLayoutVars>
      </dgm:prSet>
      <dgm:spPr/>
      <dgm:t>
        <a:bodyPr/>
        <a:lstStyle/>
        <a:p>
          <a:endParaRPr lang="en-US"/>
        </a:p>
      </dgm:t>
    </dgm:pt>
    <dgm:pt modelId="{D31626AE-EE24-F348-9CB9-6B38BB82C065}" type="pres">
      <dgm:prSet presAssocID="{E92463EB-0EE3-604C-96B3-B5BFB1BA60FB}" presName="spaceBetweenRectangles" presStyleCnt="0"/>
      <dgm:spPr/>
    </dgm:pt>
    <dgm:pt modelId="{CBCC4874-7EAF-4E40-83CC-1D1C21485996}" type="pres">
      <dgm:prSet presAssocID="{262BBE38-279B-314A-BA9C-D727BB0FDC92}" presName="parentLin" presStyleCnt="0"/>
      <dgm:spPr/>
    </dgm:pt>
    <dgm:pt modelId="{DCC88935-A0C0-8A43-9BAD-3C89B397511F}" type="pres">
      <dgm:prSet presAssocID="{262BBE38-279B-314A-BA9C-D727BB0FDC92}" presName="parentLeftMargin" presStyleLbl="node1" presStyleIdx="2" presStyleCnt="4"/>
      <dgm:spPr/>
      <dgm:t>
        <a:bodyPr/>
        <a:lstStyle/>
        <a:p>
          <a:endParaRPr lang="en-US"/>
        </a:p>
      </dgm:t>
    </dgm:pt>
    <dgm:pt modelId="{80D85195-02CD-764C-97FD-8C9D668486D7}" type="pres">
      <dgm:prSet presAssocID="{262BBE38-279B-314A-BA9C-D727BB0FDC92}" presName="parentText" presStyleLbl="node1" presStyleIdx="3" presStyleCnt="4">
        <dgm:presLayoutVars>
          <dgm:chMax val="0"/>
          <dgm:bulletEnabled val="1"/>
        </dgm:presLayoutVars>
      </dgm:prSet>
      <dgm:spPr/>
      <dgm:t>
        <a:bodyPr/>
        <a:lstStyle/>
        <a:p>
          <a:endParaRPr lang="en-US"/>
        </a:p>
      </dgm:t>
    </dgm:pt>
    <dgm:pt modelId="{4807788D-684F-934E-99CD-351AF075FD2C}" type="pres">
      <dgm:prSet presAssocID="{262BBE38-279B-314A-BA9C-D727BB0FDC92}" presName="negativeSpace" presStyleCnt="0"/>
      <dgm:spPr/>
    </dgm:pt>
    <dgm:pt modelId="{7A96011C-FD4C-4E48-A721-EBACBA9C917E}" type="pres">
      <dgm:prSet presAssocID="{262BBE38-279B-314A-BA9C-D727BB0FDC92}" presName="childText" presStyleLbl="conFgAcc1" presStyleIdx="3" presStyleCnt="4">
        <dgm:presLayoutVars>
          <dgm:bulletEnabled val="1"/>
        </dgm:presLayoutVars>
      </dgm:prSet>
      <dgm:spPr/>
      <dgm:t>
        <a:bodyPr/>
        <a:lstStyle/>
        <a:p>
          <a:endParaRPr lang="en-US"/>
        </a:p>
      </dgm:t>
    </dgm:pt>
  </dgm:ptLst>
  <dgm:cxnLst>
    <dgm:cxn modelId="{8011BC84-6C39-BE43-862D-38BB608E1E94}" type="presOf" srcId="{E168AA11-920C-F54C-B7DB-C5951AA2D585}" destId="{296822B1-67B9-3946-B9B5-9AFC9B76B1DD}" srcOrd="0" destOrd="0" presId="urn:microsoft.com/office/officeart/2005/8/layout/list1"/>
    <dgm:cxn modelId="{49A3FB69-6BDA-234A-A14A-5C302DD3F34D}" type="presOf" srcId="{91271169-0AFC-DE4B-8AC9-A91FEED8AE1F}" destId="{09C3FAAE-8F88-9747-B07C-EC9FCDDEA243}" srcOrd="0" destOrd="0" presId="urn:microsoft.com/office/officeart/2005/8/layout/list1"/>
    <dgm:cxn modelId="{57A35C60-BAB0-E942-A55B-33947DF510A3}" type="presOf" srcId="{2D7151B0-83C3-794C-A7E2-D21129B208D7}" destId="{67E7C6A6-13EF-714B-B10A-4FB9F6CDFFE7}" srcOrd="0" destOrd="0" presId="urn:microsoft.com/office/officeart/2005/8/layout/list1"/>
    <dgm:cxn modelId="{935578C4-E7A4-0F41-B2CC-8EB9491486F8}" srcId="{3C55AC7B-1880-3346-A9F5-9D14FE371C13}" destId="{38C5B09A-C990-BA43-A557-1F98A71B0347}" srcOrd="0" destOrd="0" parTransId="{C22858B8-555F-9E48-860B-841F1548B9BF}" sibTransId="{7E3BCDBB-0A59-C74E-97DB-63FDAE82954D}"/>
    <dgm:cxn modelId="{7E11F4C1-A6D5-E141-BB67-D7A948F3AD34}" type="presOf" srcId="{E3EB5B32-DAE8-084B-9C55-4E15A60723ED}" destId="{5DD7CB04-61EF-8749-9728-DC4AEA3DB611}" srcOrd="0" destOrd="0" presId="urn:microsoft.com/office/officeart/2005/8/layout/list1"/>
    <dgm:cxn modelId="{C9365B28-F5FE-8749-AE4D-B93729A9999C}" type="presOf" srcId="{91271169-0AFC-DE4B-8AC9-A91FEED8AE1F}" destId="{F1A4EEB2-F42C-DC47-9AAD-66A3C8EDB4FF}" srcOrd="1" destOrd="0" presId="urn:microsoft.com/office/officeart/2005/8/layout/list1"/>
    <dgm:cxn modelId="{868306BA-8CCA-1C43-BD53-8B6AD97319B8}" srcId="{E168AA11-920C-F54C-B7DB-C5951AA2D585}" destId="{84FE2259-F5AC-9044-B8EB-8A19BA1733A8}" srcOrd="0" destOrd="0" parTransId="{0DB568A9-7598-704F-9A1B-A7B019083813}" sibTransId="{2415265B-BCAA-BE49-8909-3AE41F1CEA1E}"/>
    <dgm:cxn modelId="{DB0CEECF-0037-4C41-BE4C-624B659A1DAF}" srcId="{2D7151B0-83C3-794C-A7E2-D21129B208D7}" destId="{91271169-0AFC-DE4B-8AC9-A91FEED8AE1F}" srcOrd="2" destOrd="0" parTransId="{2B42B865-B071-6A4C-B298-E4885E4E631A}" sibTransId="{E92463EB-0EE3-604C-96B3-B5BFB1BA60FB}"/>
    <dgm:cxn modelId="{9926E97F-5B57-8342-A5F8-094907E9E425}" srcId="{262BBE38-279B-314A-BA9C-D727BB0FDC92}" destId="{286E021D-AAE7-3045-85D5-5E61BC0DEF81}" srcOrd="0" destOrd="0" parTransId="{A77A0EA1-2CB3-7D44-86D0-19696DAF5113}" sibTransId="{B67E2129-EF89-8A48-A57C-7C56BA199FF7}"/>
    <dgm:cxn modelId="{80B60059-425E-9B4B-A1B4-669D145CA82B}" type="presOf" srcId="{3C55AC7B-1880-3346-A9F5-9D14FE371C13}" destId="{111B7E38-12E6-374B-B02A-3E9484792A81}" srcOrd="0" destOrd="0" presId="urn:microsoft.com/office/officeart/2005/8/layout/list1"/>
    <dgm:cxn modelId="{66099A6E-6178-434C-97C6-94D84B4D3C2C}" type="presOf" srcId="{286E021D-AAE7-3045-85D5-5E61BC0DEF81}" destId="{7A96011C-FD4C-4E48-A721-EBACBA9C917E}" srcOrd="0" destOrd="0" presId="urn:microsoft.com/office/officeart/2005/8/layout/list1"/>
    <dgm:cxn modelId="{30322F38-77BC-7941-A149-9689B60C4338}" srcId="{91271169-0AFC-DE4B-8AC9-A91FEED8AE1F}" destId="{E3EB5B32-DAE8-084B-9C55-4E15A60723ED}" srcOrd="0" destOrd="0" parTransId="{7A268D61-5057-B149-BE7B-AA3EE351397C}" sibTransId="{DBA2282E-AB01-9D46-83F3-EF32BDAD296B}"/>
    <dgm:cxn modelId="{8C64537F-DF8A-4A4A-B849-09575FAF6906}" type="presOf" srcId="{38C5B09A-C990-BA43-A557-1F98A71B0347}" destId="{C121F52B-3C08-654C-83AE-2EAF2AB55D38}" srcOrd="0" destOrd="0" presId="urn:microsoft.com/office/officeart/2005/8/layout/list1"/>
    <dgm:cxn modelId="{4E6D85CE-302E-BA4C-9FCE-B6445D5CF6CA}" type="presOf" srcId="{3C55AC7B-1880-3346-A9F5-9D14FE371C13}" destId="{EFED6759-161A-0247-881A-8697555D7731}" srcOrd="1" destOrd="0" presId="urn:microsoft.com/office/officeart/2005/8/layout/list1"/>
    <dgm:cxn modelId="{09554A93-09B6-D047-861E-3DBC30E408AB}" type="presOf" srcId="{E168AA11-920C-F54C-B7DB-C5951AA2D585}" destId="{149ADC22-A787-BD43-AE53-1E5F9F0EF60D}" srcOrd="1" destOrd="0" presId="urn:microsoft.com/office/officeart/2005/8/layout/list1"/>
    <dgm:cxn modelId="{E41F4A20-25D7-6049-B731-2FD60920E3A6}" srcId="{2D7151B0-83C3-794C-A7E2-D21129B208D7}" destId="{E168AA11-920C-F54C-B7DB-C5951AA2D585}" srcOrd="0" destOrd="0" parTransId="{F1036FCF-F430-704B-9E6B-F3162B4934A4}" sibTransId="{F75CB714-0475-A247-A48A-0DB700B76C4A}"/>
    <dgm:cxn modelId="{45AD767A-C98F-694C-9ED7-ED7D89F35B1B}" type="presOf" srcId="{262BBE38-279B-314A-BA9C-D727BB0FDC92}" destId="{DCC88935-A0C0-8A43-9BAD-3C89B397511F}" srcOrd="0" destOrd="0" presId="urn:microsoft.com/office/officeart/2005/8/layout/list1"/>
    <dgm:cxn modelId="{1B19FFA6-539C-F54F-96EE-69F16551E422}" srcId="{2D7151B0-83C3-794C-A7E2-D21129B208D7}" destId="{3C55AC7B-1880-3346-A9F5-9D14FE371C13}" srcOrd="1" destOrd="0" parTransId="{DA4122A3-D505-944E-B831-76E0E97F5E1A}" sibTransId="{D422DDD9-FDCA-AB4A-8586-DE5C835334E3}"/>
    <dgm:cxn modelId="{23025154-3D2C-044F-8963-6EF03F73400E}" type="presOf" srcId="{84FE2259-F5AC-9044-B8EB-8A19BA1733A8}" destId="{E16CAC94-6033-ED45-9937-89B21B10E203}" srcOrd="0" destOrd="0" presId="urn:microsoft.com/office/officeart/2005/8/layout/list1"/>
    <dgm:cxn modelId="{C9F28926-672C-F64D-B018-B5F0F5D79E34}" srcId="{2D7151B0-83C3-794C-A7E2-D21129B208D7}" destId="{262BBE38-279B-314A-BA9C-D727BB0FDC92}" srcOrd="3" destOrd="0" parTransId="{3B2FF056-FCC8-8D4F-994A-A01D63DA5CD9}" sibTransId="{2F7DE086-CAD4-A24B-AD21-148FD7FF13A3}"/>
    <dgm:cxn modelId="{ECE497DA-E69B-D34B-AB46-25980F65898D}" type="presOf" srcId="{262BBE38-279B-314A-BA9C-D727BB0FDC92}" destId="{80D85195-02CD-764C-97FD-8C9D668486D7}" srcOrd="1" destOrd="0" presId="urn:microsoft.com/office/officeart/2005/8/layout/list1"/>
    <dgm:cxn modelId="{28D4C49C-F8A3-3446-B26E-F191C47E2DCA}" type="presParOf" srcId="{67E7C6A6-13EF-714B-B10A-4FB9F6CDFFE7}" destId="{A9843400-7960-4E4F-9E66-CEFCFC5239A0}" srcOrd="0" destOrd="0" presId="urn:microsoft.com/office/officeart/2005/8/layout/list1"/>
    <dgm:cxn modelId="{21CA7546-47BE-8E48-A994-436FD9DC063B}" type="presParOf" srcId="{A9843400-7960-4E4F-9E66-CEFCFC5239A0}" destId="{296822B1-67B9-3946-B9B5-9AFC9B76B1DD}" srcOrd="0" destOrd="0" presId="urn:microsoft.com/office/officeart/2005/8/layout/list1"/>
    <dgm:cxn modelId="{2E21B6BD-A3BB-8545-A8F6-5A80753CF35A}" type="presParOf" srcId="{A9843400-7960-4E4F-9E66-CEFCFC5239A0}" destId="{149ADC22-A787-BD43-AE53-1E5F9F0EF60D}" srcOrd="1" destOrd="0" presId="urn:microsoft.com/office/officeart/2005/8/layout/list1"/>
    <dgm:cxn modelId="{E12CB786-CF3F-BD4E-9EFE-345CA9B16B07}" type="presParOf" srcId="{67E7C6A6-13EF-714B-B10A-4FB9F6CDFFE7}" destId="{9390032A-177B-F847-A182-AF71BCAFBE8E}" srcOrd="1" destOrd="0" presId="urn:microsoft.com/office/officeart/2005/8/layout/list1"/>
    <dgm:cxn modelId="{3AD14C62-C079-684B-B0C4-8925AA81CB93}" type="presParOf" srcId="{67E7C6A6-13EF-714B-B10A-4FB9F6CDFFE7}" destId="{E16CAC94-6033-ED45-9937-89B21B10E203}" srcOrd="2" destOrd="0" presId="urn:microsoft.com/office/officeart/2005/8/layout/list1"/>
    <dgm:cxn modelId="{D85FCC9D-39B8-F448-8F2F-B639A543E94B}" type="presParOf" srcId="{67E7C6A6-13EF-714B-B10A-4FB9F6CDFFE7}" destId="{2D930EDF-A178-4B42-B854-012114ED6F5F}" srcOrd="3" destOrd="0" presId="urn:microsoft.com/office/officeart/2005/8/layout/list1"/>
    <dgm:cxn modelId="{99F3F39A-1F21-734E-979C-899DB2364828}" type="presParOf" srcId="{67E7C6A6-13EF-714B-B10A-4FB9F6CDFFE7}" destId="{93E8F457-8658-3E40-B98A-F49742498160}" srcOrd="4" destOrd="0" presId="urn:microsoft.com/office/officeart/2005/8/layout/list1"/>
    <dgm:cxn modelId="{D84B2969-37AE-2F45-B361-FC2E12D98293}" type="presParOf" srcId="{93E8F457-8658-3E40-B98A-F49742498160}" destId="{111B7E38-12E6-374B-B02A-3E9484792A81}" srcOrd="0" destOrd="0" presId="urn:microsoft.com/office/officeart/2005/8/layout/list1"/>
    <dgm:cxn modelId="{1AC5925A-F473-E74B-BE05-B96192025652}" type="presParOf" srcId="{93E8F457-8658-3E40-B98A-F49742498160}" destId="{EFED6759-161A-0247-881A-8697555D7731}" srcOrd="1" destOrd="0" presId="urn:microsoft.com/office/officeart/2005/8/layout/list1"/>
    <dgm:cxn modelId="{E207216B-FBBD-1D43-87AA-6B974C93E2E4}" type="presParOf" srcId="{67E7C6A6-13EF-714B-B10A-4FB9F6CDFFE7}" destId="{FC9C8137-B0AD-D14F-B352-7066C95D9CB5}" srcOrd="5" destOrd="0" presId="urn:microsoft.com/office/officeart/2005/8/layout/list1"/>
    <dgm:cxn modelId="{F7000289-8C24-2A4E-A831-186352DBA273}" type="presParOf" srcId="{67E7C6A6-13EF-714B-B10A-4FB9F6CDFFE7}" destId="{C121F52B-3C08-654C-83AE-2EAF2AB55D38}" srcOrd="6" destOrd="0" presId="urn:microsoft.com/office/officeart/2005/8/layout/list1"/>
    <dgm:cxn modelId="{4EE924BC-AF6A-DE4F-8319-779360B56E9D}" type="presParOf" srcId="{67E7C6A6-13EF-714B-B10A-4FB9F6CDFFE7}" destId="{DCFCEA22-975D-9343-ACAC-4DF0C3753744}" srcOrd="7" destOrd="0" presId="urn:microsoft.com/office/officeart/2005/8/layout/list1"/>
    <dgm:cxn modelId="{86C27372-68EC-B744-A3A2-6A4987C737A0}" type="presParOf" srcId="{67E7C6A6-13EF-714B-B10A-4FB9F6CDFFE7}" destId="{A00CDB56-F37A-DF49-A4D3-E01D3B8D6DCE}" srcOrd="8" destOrd="0" presId="urn:microsoft.com/office/officeart/2005/8/layout/list1"/>
    <dgm:cxn modelId="{BE77A76F-DD20-3D4F-B060-F8F8A50FF92C}" type="presParOf" srcId="{A00CDB56-F37A-DF49-A4D3-E01D3B8D6DCE}" destId="{09C3FAAE-8F88-9747-B07C-EC9FCDDEA243}" srcOrd="0" destOrd="0" presId="urn:microsoft.com/office/officeart/2005/8/layout/list1"/>
    <dgm:cxn modelId="{7ED4B2B8-CAE9-5B43-B1FC-CEDFE0E648AF}" type="presParOf" srcId="{A00CDB56-F37A-DF49-A4D3-E01D3B8D6DCE}" destId="{F1A4EEB2-F42C-DC47-9AAD-66A3C8EDB4FF}" srcOrd="1" destOrd="0" presId="urn:microsoft.com/office/officeart/2005/8/layout/list1"/>
    <dgm:cxn modelId="{69ED556E-EFED-7F4B-AB97-49AB3EB55B1D}" type="presParOf" srcId="{67E7C6A6-13EF-714B-B10A-4FB9F6CDFFE7}" destId="{D84CF245-23B4-8149-82F3-961FAE282666}" srcOrd="9" destOrd="0" presId="urn:microsoft.com/office/officeart/2005/8/layout/list1"/>
    <dgm:cxn modelId="{12509060-B562-EF4D-8A16-2693185B23B6}" type="presParOf" srcId="{67E7C6A6-13EF-714B-B10A-4FB9F6CDFFE7}" destId="{5DD7CB04-61EF-8749-9728-DC4AEA3DB611}" srcOrd="10" destOrd="0" presId="urn:microsoft.com/office/officeart/2005/8/layout/list1"/>
    <dgm:cxn modelId="{377FE1F1-F733-6042-B5E9-861D04E11321}" type="presParOf" srcId="{67E7C6A6-13EF-714B-B10A-4FB9F6CDFFE7}" destId="{D31626AE-EE24-F348-9CB9-6B38BB82C065}" srcOrd="11" destOrd="0" presId="urn:microsoft.com/office/officeart/2005/8/layout/list1"/>
    <dgm:cxn modelId="{D139584F-C0D6-F747-B328-8B430A0B5903}" type="presParOf" srcId="{67E7C6A6-13EF-714B-B10A-4FB9F6CDFFE7}" destId="{CBCC4874-7EAF-4E40-83CC-1D1C21485996}" srcOrd="12" destOrd="0" presId="urn:microsoft.com/office/officeart/2005/8/layout/list1"/>
    <dgm:cxn modelId="{9690C2F9-551C-9546-B4F4-5AB32946B355}" type="presParOf" srcId="{CBCC4874-7EAF-4E40-83CC-1D1C21485996}" destId="{DCC88935-A0C0-8A43-9BAD-3C89B397511F}" srcOrd="0" destOrd="0" presId="urn:microsoft.com/office/officeart/2005/8/layout/list1"/>
    <dgm:cxn modelId="{3B43613C-69AF-3C4D-8D73-9AA5B569D5E7}" type="presParOf" srcId="{CBCC4874-7EAF-4E40-83CC-1D1C21485996}" destId="{80D85195-02CD-764C-97FD-8C9D668486D7}" srcOrd="1" destOrd="0" presId="urn:microsoft.com/office/officeart/2005/8/layout/list1"/>
    <dgm:cxn modelId="{4717AB40-5612-FB47-8B67-9B236A81E985}" type="presParOf" srcId="{67E7C6A6-13EF-714B-B10A-4FB9F6CDFFE7}" destId="{4807788D-684F-934E-99CD-351AF075FD2C}" srcOrd="13" destOrd="0" presId="urn:microsoft.com/office/officeart/2005/8/layout/list1"/>
    <dgm:cxn modelId="{F66F47B9-FC6C-8149-B999-BAE00D5FFC99}" type="presParOf" srcId="{67E7C6A6-13EF-714B-B10A-4FB9F6CDFFE7}" destId="{7A96011C-FD4C-4E48-A721-EBACBA9C917E}"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D33217E-0BA9-1741-9BC9-D46EA55AF191}" type="doc">
      <dgm:prSet loTypeId="urn:microsoft.com/office/officeart/2005/8/layout/hList6" loCatId="list" qsTypeId="urn:microsoft.com/office/officeart/2005/8/quickstyle/simple4" qsCatId="simple" csTypeId="urn:microsoft.com/office/officeart/2005/8/colors/accent1_2" csCatId="accent1"/>
      <dgm:spPr/>
      <dgm:t>
        <a:bodyPr/>
        <a:lstStyle/>
        <a:p>
          <a:endParaRPr lang="en-US"/>
        </a:p>
      </dgm:t>
    </dgm:pt>
    <dgm:pt modelId="{65151A8C-E5F1-E84A-8D59-9577CB8EDE1C}">
      <dgm:prSet/>
      <dgm:spPr/>
      <dgm:t>
        <a:bodyPr/>
        <a:lstStyle/>
        <a:p>
          <a:pPr rtl="0"/>
          <a:r>
            <a:rPr lang="en-US" dirty="0" smtClean="0"/>
            <a:t>User Mode</a:t>
          </a:r>
          <a:endParaRPr lang="en-US" dirty="0"/>
        </a:p>
      </dgm:t>
    </dgm:pt>
    <dgm:pt modelId="{5C70AA69-59F5-A447-B129-D3692DAB33CE}" type="parTrans" cxnId="{B7A1762C-4E00-1348-93C6-AC5611E7371A}">
      <dgm:prSet/>
      <dgm:spPr/>
      <dgm:t>
        <a:bodyPr/>
        <a:lstStyle/>
        <a:p>
          <a:endParaRPr lang="en-US"/>
        </a:p>
      </dgm:t>
    </dgm:pt>
    <dgm:pt modelId="{859E7ADA-F317-EC45-A3AA-9D0E80B4BF8B}" type="sibTrans" cxnId="{B7A1762C-4E00-1348-93C6-AC5611E7371A}">
      <dgm:prSet/>
      <dgm:spPr/>
      <dgm:t>
        <a:bodyPr/>
        <a:lstStyle/>
        <a:p>
          <a:endParaRPr lang="en-US"/>
        </a:p>
      </dgm:t>
    </dgm:pt>
    <dgm:pt modelId="{7DCB2BB2-725D-AB4D-8742-9C675046D766}">
      <dgm:prSet/>
      <dgm:spPr/>
      <dgm:t>
        <a:bodyPr/>
        <a:lstStyle/>
        <a:p>
          <a:pPr rtl="0"/>
          <a:r>
            <a:rPr lang="en-US" dirty="0" smtClean="0"/>
            <a:t>user program executes in user mode </a:t>
          </a:r>
          <a:endParaRPr lang="en-US" dirty="0"/>
        </a:p>
      </dgm:t>
    </dgm:pt>
    <dgm:pt modelId="{056F9CD2-FFE5-7640-A9C8-E5B1CC9BCBB7}" type="parTrans" cxnId="{8CA977E5-2336-0244-B6D7-5FEB6EAF7666}">
      <dgm:prSet/>
      <dgm:spPr/>
      <dgm:t>
        <a:bodyPr/>
        <a:lstStyle/>
        <a:p>
          <a:endParaRPr lang="en-US"/>
        </a:p>
      </dgm:t>
    </dgm:pt>
    <dgm:pt modelId="{D4FF9F22-952A-7946-9831-9D5AF1B599CD}" type="sibTrans" cxnId="{8CA977E5-2336-0244-B6D7-5FEB6EAF7666}">
      <dgm:prSet/>
      <dgm:spPr/>
      <dgm:t>
        <a:bodyPr/>
        <a:lstStyle/>
        <a:p>
          <a:endParaRPr lang="en-US"/>
        </a:p>
      </dgm:t>
    </dgm:pt>
    <dgm:pt modelId="{F34AEFB7-B7EE-0540-AA61-DCE568FF95ED}">
      <dgm:prSet/>
      <dgm:spPr/>
      <dgm:t>
        <a:bodyPr/>
        <a:lstStyle/>
        <a:p>
          <a:pPr rtl="0"/>
          <a:r>
            <a:rPr lang="en-US" dirty="0" smtClean="0"/>
            <a:t>certain areas of memory are protected from user access</a:t>
          </a:r>
          <a:endParaRPr lang="en-US" dirty="0"/>
        </a:p>
      </dgm:t>
    </dgm:pt>
    <dgm:pt modelId="{E57D61B8-B54D-8C43-B41E-3E45B93ACA17}" type="parTrans" cxnId="{1A0049D4-AD30-6F4E-BA8B-45446C5AF2E4}">
      <dgm:prSet/>
      <dgm:spPr/>
      <dgm:t>
        <a:bodyPr/>
        <a:lstStyle/>
        <a:p>
          <a:endParaRPr lang="en-US"/>
        </a:p>
      </dgm:t>
    </dgm:pt>
    <dgm:pt modelId="{3FD3279B-0950-9742-99D3-96EEBBEF92D5}" type="sibTrans" cxnId="{1A0049D4-AD30-6F4E-BA8B-45446C5AF2E4}">
      <dgm:prSet/>
      <dgm:spPr/>
      <dgm:t>
        <a:bodyPr/>
        <a:lstStyle/>
        <a:p>
          <a:endParaRPr lang="en-US"/>
        </a:p>
      </dgm:t>
    </dgm:pt>
    <dgm:pt modelId="{A5DFD8D0-15EC-5345-B0D6-66229A227EC8}">
      <dgm:prSet/>
      <dgm:spPr/>
      <dgm:t>
        <a:bodyPr/>
        <a:lstStyle/>
        <a:p>
          <a:pPr rtl="0"/>
          <a:r>
            <a:rPr lang="en-US" dirty="0" smtClean="0"/>
            <a:t>certain instructions may not be executed</a:t>
          </a:r>
          <a:endParaRPr lang="en-US" dirty="0"/>
        </a:p>
      </dgm:t>
    </dgm:pt>
    <dgm:pt modelId="{49E45765-8C20-0944-87A6-CCAB3F931C15}" type="parTrans" cxnId="{A1905759-3725-7B4C-AB71-0D8959DBE3AA}">
      <dgm:prSet/>
      <dgm:spPr/>
      <dgm:t>
        <a:bodyPr/>
        <a:lstStyle/>
        <a:p>
          <a:endParaRPr lang="en-US"/>
        </a:p>
      </dgm:t>
    </dgm:pt>
    <dgm:pt modelId="{96BB15FE-09DC-F241-A9EF-BF18CB9B5B4C}" type="sibTrans" cxnId="{A1905759-3725-7B4C-AB71-0D8959DBE3AA}">
      <dgm:prSet/>
      <dgm:spPr/>
      <dgm:t>
        <a:bodyPr/>
        <a:lstStyle/>
        <a:p>
          <a:endParaRPr lang="en-US"/>
        </a:p>
      </dgm:t>
    </dgm:pt>
    <dgm:pt modelId="{A8DD81A0-FE94-7142-8520-E6D5E4A4E957}">
      <dgm:prSet/>
      <dgm:spPr/>
      <dgm:t>
        <a:bodyPr/>
        <a:lstStyle/>
        <a:p>
          <a:pPr rtl="0"/>
          <a:r>
            <a:rPr lang="en-US" dirty="0" smtClean="0"/>
            <a:t>Kernel Mode</a:t>
          </a:r>
          <a:endParaRPr lang="en-US" dirty="0"/>
        </a:p>
      </dgm:t>
    </dgm:pt>
    <dgm:pt modelId="{8413BC65-3A20-F749-B0AF-DCB34BC1E73E}" type="parTrans" cxnId="{F4BDCF99-792A-6A4D-9EAD-12F48A6A2CF6}">
      <dgm:prSet/>
      <dgm:spPr/>
      <dgm:t>
        <a:bodyPr/>
        <a:lstStyle/>
        <a:p>
          <a:endParaRPr lang="en-US"/>
        </a:p>
      </dgm:t>
    </dgm:pt>
    <dgm:pt modelId="{6F2F872C-EB3F-7346-989E-8B22174FFB8C}" type="sibTrans" cxnId="{F4BDCF99-792A-6A4D-9EAD-12F48A6A2CF6}">
      <dgm:prSet/>
      <dgm:spPr/>
      <dgm:t>
        <a:bodyPr/>
        <a:lstStyle/>
        <a:p>
          <a:endParaRPr lang="en-US"/>
        </a:p>
      </dgm:t>
    </dgm:pt>
    <dgm:pt modelId="{70D89978-F865-334F-A941-4AF766991439}">
      <dgm:prSet/>
      <dgm:spPr/>
      <dgm:t>
        <a:bodyPr/>
        <a:lstStyle/>
        <a:p>
          <a:pPr rtl="0"/>
          <a:r>
            <a:rPr lang="en-US" dirty="0" smtClean="0"/>
            <a:t>monitor executes in kernel mode</a:t>
          </a:r>
          <a:endParaRPr lang="en-US" dirty="0"/>
        </a:p>
      </dgm:t>
    </dgm:pt>
    <dgm:pt modelId="{0D8A6E0B-2805-7F44-B8A9-E56E808FA4B2}" type="parTrans" cxnId="{21A20B55-DE25-E74B-BC11-03F38F4E142E}">
      <dgm:prSet/>
      <dgm:spPr/>
      <dgm:t>
        <a:bodyPr/>
        <a:lstStyle/>
        <a:p>
          <a:endParaRPr lang="en-US"/>
        </a:p>
      </dgm:t>
    </dgm:pt>
    <dgm:pt modelId="{85B34EE6-D50C-C54F-B4EB-629B50465A18}" type="sibTrans" cxnId="{21A20B55-DE25-E74B-BC11-03F38F4E142E}">
      <dgm:prSet/>
      <dgm:spPr/>
      <dgm:t>
        <a:bodyPr/>
        <a:lstStyle/>
        <a:p>
          <a:endParaRPr lang="en-US"/>
        </a:p>
      </dgm:t>
    </dgm:pt>
    <dgm:pt modelId="{23C2248C-310F-9045-A1DE-EB1A0A998144}">
      <dgm:prSet/>
      <dgm:spPr/>
      <dgm:t>
        <a:bodyPr/>
        <a:lstStyle/>
        <a:p>
          <a:pPr rtl="0"/>
          <a:r>
            <a:rPr lang="en-US" dirty="0" smtClean="0"/>
            <a:t>privileged instructions may be executed</a:t>
          </a:r>
          <a:endParaRPr lang="en-US" dirty="0"/>
        </a:p>
      </dgm:t>
    </dgm:pt>
    <dgm:pt modelId="{C11CCC40-78D6-C64E-B5C1-63B25BB0FA07}" type="parTrans" cxnId="{9BF5E802-0139-0E44-88B0-B6BF0C7DA309}">
      <dgm:prSet/>
      <dgm:spPr/>
      <dgm:t>
        <a:bodyPr/>
        <a:lstStyle/>
        <a:p>
          <a:endParaRPr lang="en-US"/>
        </a:p>
      </dgm:t>
    </dgm:pt>
    <dgm:pt modelId="{81BF2CBE-26D2-0C43-B2ED-0DC9A9AAB891}" type="sibTrans" cxnId="{9BF5E802-0139-0E44-88B0-B6BF0C7DA309}">
      <dgm:prSet/>
      <dgm:spPr/>
      <dgm:t>
        <a:bodyPr/>
        <a:lstStyle/>
        <a:p>
          <a:endParaRPr lang="en-US"/>
        </a:p>
      </dgm:t>
    </dgm:pt>
    <dgm:pt modelId="{7E6F021F-0CB0-124B-A677-644B0E074CAA}">
      <dgm:prSet/>
      <dgm:spPr/>
      <dgm:t>
        <a:bodyPr/>
        <a:lstStyle/>
        <a:p>
          <a:pPr rtl="0"/>
          <a:r>
            <a:rPr lang="en-US" dirty="0" smtClean="0"/>
            <a:t>protected areas of memory may be accessed</a:t>
          </a:r>
          <a:endParaRPr lang="en-US" dirty="0"/>
        </a:p>
      </dgm:t>
    </dgm:pt>
    <dgm:pt modelId="{714DAF6C-70BD-A742-867A-169968D2E7E5}" type="parTrans" cxnId="{C82D3699-53F9-2E4F-8543-552FE5594A84}">
      <dgm:prSet/>
      <dgm:spPr/>
      <dgm:t>
        <a:bodyPr/>
        <a:lstStyle/>
        <a:p>
          <a:endParaRPr lang="en-US"/>
        </a:p>
      </dgm:t>
    </dgm:pt>
    <dgm:pt modelId="{76738D4F-9AE5-5D42-80D1-2A9725D5F6E7}" type="sibTrans" cxnId="{C82D3699-53F9-2E4F-8543-552FE5594A84}">
      <dgm:prSet/>
      <dgm:spPr/>
      <dgm:t>
        <a:bodyPr/>
        <a:lstStyle/>
        <a:p>
          <a:endParaRPr lang="en-US"/>
        </a:p>
      </dgm:t>
    </dgm:pt>
    <dgm:pt modelId="{BCDE8873-8877-4847-9033-32C067255720}" type="pres">
      <dgm:prSet presAssocID="{2D33217E-0BA9-1741-9BC9-D46EA55AF191}" presName="Name0" presStyleCnt="0">
        <dgm:presLayoutVars>
          <dgm:dir/>
          <dgm:resizeHandles val="exact"/>
        </dgm:presLayoutVars>
      </dgm:prSet>
      <dgm:spPr/>
      <dgm:t>
        <a:bodyPr/>
        <a:lstStyle/>
        <a:p>
          <a:endParaRPr lang="en-US"/>
        </a:p>
      </dgm:t>
    </dgm:pt>
    <dgm:pt modelId="{92A33E13-DCDF-E341-9AC4-85F30FCF821E}" type="pres">
      <dgm:prSet presAssocID="{65151A8C-E5F1-E84A-8D59-9577CB8EDE1C}" presName="node" presStyleLbl="node1" presStyleIdx="0" presStyleCnt="2">
        <dgm:presLayoutVars>
          <dgm:bulletEnabled val="1"/>
        </dgm:presLayoutVars>
      </dgm:prSet>
      <dgm:spPr/>
      <dgm:t>
        <a:bodyPr/>
        <a:lstStyle/>
        <a:p>
          <a:endParaRPr lang="en-US"/>
        </a:p>
      </dgm:t>
    </dgm:pt>
    <dgm:pt modelId="{95A7415E-FDDB-BF42-95CF-3D91DCBD136B}" type="pres">
      <dgm:prSet presAssocID="{859E7ADA-F317-EC45-A3AA-9D0E80B4BF8B}" presName="sibTrans" presStyleCnt="0"/>
      <dgm:spPr/>
    </dgm:pt>
    <dgm:pt modelId="{B00B1CAD-B259-2E45-8456-48DD193C9431}" type="pres">
      <dgm:prSet presAssocID="{A8DD81A0-FE94-7142-8520-E6D5E4A4E957}" presName="node" presStyleLbl="node1" presStyleIdx="1" presStyleCnt="2">
        <dgm:presLayoutVars>
          <dgm:bulletEnabled val="1"/>
        </dgm:presLayoutVars>
      </dgm:prSet>
      <dgm:spPr/>
      <dgm:t>
        <a:bodyPr/>
        <a:lstStyle/>
        <a:p>
          <a:endParaRPr lang="en-US"/>
        </a:p>
      </dgm:t>
    </dgm:pt>
  </dgm:ptLst>
  <dgm:cxnLst>
    <dgm:cxn modelId="{FBA987E3-6481-0E47-B854-AEC20EB8E5B0}" type="presOf" srcId="{65151A8C-E5F1-E84A-8D59-9577CB8EDE1C}" destId="{92A33E13-DCDF-E341-9AC4-85F30FCF821E}" srcOrd="0" destOrd="0" presId="urn:microsoft.com/office/officeart/2005/8/layout/hList6"/>
    <dgm:cxn modelId="{C82D3699-53F9-2E4F-8543-552FE5594A84}" srcId="{A8DD81A0-FE94-7142-8520-E6D5E4A4E957}" destId="{7E6F021F-0CB0-124B-A677-644B0E074CAA}" srcOrd="2" destOrd="0" parTransId="{714DAF6C-70BD-A742-867A-169968D2E7E5}" sibTransId="{76738D4F-9AE5-5D42-80D1-2A9725D5F6E7}"/>
    <dgm:cxn modelId="{9A381D51-8EFB-6641-A8CF-EF11DAD4EA76}" type="presOf" srcId="{7DCB2BB2-725D-AB4D-8742-9C675046D766}" destId="{92A33E13-DCDF-E341-9AC4-85F30FCF821E}" srcOrd="0" destOrd="1" presId="urn:microsoft.com/office/officeart/2005/8/layout/hList6"/>
    <dgm:cxn modelId="{F4BDCF99-792A-6A4D-9EAD-12F48A6A2CF6}" srcId="{2D33217E-0BA9-1741-9BC9-D46EA55AF191}" destId="{A8DD81A0-FE94-7142-8520-E6D5E4A4E957}" srcOrd="1" destOrd="0" parTransId="{8413BC65-3A20-F749-B0AF-DCB34BC1E73E}" sibTransId="{6F2F872C-EB3F-7346-989E-8B22174FFB8C}"/>
    <dgm:cxn modelId="{9BF5E802-0139-0E44-88B0-B6BF0C7DA309}" srcId="{A8DD81A0-FE94-7142-8520-E6D5E4A4E957}" destId="{23C2248C-310F-9045-A1DE-EB1A0A998144}" srcOrd="1" destOrd="0" parTransId="{C11CCC40-78D6-C64E-B5C1-63B25BB0FA07}" sibTransId="{81BF2CBE-26D2-0C43-B2ED-0DC9A9AAB891}"/>
    <dgm:cxn modelId="{21A20B55-DE25-E74B-BC11-03F38F4E142E}" srcId="{A8DD81A0-FE94-7142-8520-E6D5E4A4E957}" destId="{70D89978-F865-334F-A941-4AF766991439}" srcOrd="0" destOrd="0" parTransId="{0D8A6E0B-2805-7F44-B8A9-E56E808FA4B2}" sibTransId="{85B34EE6-D50C-C54F-B4EB-629B50465A18}"/>
    <dgm:cxn modelId="{7E5F4739-C0B5-7347-95F3-1F0DFC293E7A}" type="presOf" srcId="{A8DD81A0-FE94-7142-8520-E6D5E4A4E957}" destId="{B00B1CAD-B259-2E45-8456-48DD193C9431}" srcOrd="0" destOrd="0" presId="urn:microsoft.com/office/officeart/2005/8/layout/hList6"/>
    <dgm:cxn modelId="{E999431D-555E-5245-BFE4-8A63F70AD90B}" type="presOf" srcId="{7E6F021F-0CB0-124B-A677-644B0E074CAA}" destId="{B00B1CAD-B259-2E45-8456-48DD193C9431}" srcOrd="0" destOrd="3" presId="urn:microsoft.com/office/officeart/2005/8/layout/hList6"/>
    <dgm:cxn modelId="{B7A1762C-4E00-1348-93C6-AC5611E7371A}" srcId="{2D33217E-0BA9-1741-9BC9-D46EA55AF191}" destId="{65151A8C-E5F1-E84A-8D59-9577CB8EDE1C}" srcOrd="0" destOrd="0" parTransId="{5C70AA69-59F5-A447-B129-D3692DAB33CE}" sibTransId="{859E7ADA-F317-EC45-A3AA-9D0E80B4BF8B}"/>
    <dgm:cxn modelId="{8CA977E5-2336-0244-B6D7-5FEB6EAF7666}" srcId="{65151A8C-E5F1-E84A-8D59-9577CB8EDE1C}" destId="{7DCB2BB2-725D-AB4D-8742-9C675046D766}" srcOrd="0" destOrd="0" parTransId="{056F9CD2-FFE5-7640-A9C8-E5B1CC9BCBB7}" sibTransId="{D4FF9F22-952A-7946-9831-9D5AF1B599CD}"/>
    <dgm:cxn modelId="{A1905759-3725-7B4C-AB71-0D8959DBE3AA}" srcId="{65151A8C-E5F1-E84A-8D59-9577CB8EDE1C}" destId="{A5DFD8D0-15EC-5345-B0D6-66229A227EC8}" srcOrd="2" destOrd="0" parTransId="{49E45765-8C20-0944-87A6-CCAB3F931C15}" sibTransId="{96BB15FE-09DC-F241-A9EF-BF18CB9B5B4C}"/>
    <dgm:cxn modelId="{5D4309DF-B615-A74A-9835-2D82D7DB808E}" type="presOf" srcId="{70D89978-F865-334F-A941-4AF766991439}" destId="{B00B1CAD-B259-2E45-8456-48DD193C9431}" srcOrd="0" destOrd="1" presId="urn:microsoft.com/office/officeart/2005/8/layout/hList6"/>
    <dgm:cxn modelId="{1A0049D4-AD30-6F4E-BA8B-45446C5AF2E4}" srcId="{65151A8C-E5F1-E84A-8D59-9577CB8EDE1C}" destId="{F34AEFB7-B7EE-0540-AA61-DCE568FF95ED}" srcOrd="1" destOrd="0" parTransId="{E57D61B8-B54D-8C43-B41E-3E45B93ACA17}" sibTransId="{3FD3279B-0950-9742-99D3-96EEBBEF92D5}"/>
    <dgm:cxn modelId="{16D5224A-9ED7-664E-A9B0-FB7731089F3F}" type="presOf" srcId="{23C2248C-310F-9045-A1DE-EB1A0A998144}" destId="{B00B1CAD-B259-2E45-8456-48DD193C9431}" srcOrd="0" destOrd="2" presId="urn:microsoft.com/office/officeart/2005/8/layout/hList6"/>
    <dgm:cxn modelId="{F22CE56C-F876-4A4B-8B67-7EDEA20314E7}" type="presOf" srcId="{A5DFD8D0-15EC-5345-B0D6-66229A227EC8}" destId="{92A33E13-DCDF-E341-9AC4-85F30FCF821E}" srcOrd="0" destOrd="3" presId="urn:microsoft.com/office/officeart/2005/8/layout/hList6"/>
    <dgm:cxn modelId="{D5A5C5E9-BC98-9C41-9A84-D102D7C0415C}" type="presOf" srcId="{F34AEFB7-B7EE-0540-AA61-DCE568FF95ED}" destId="{92A33E13-DCDF-E341-9AC4-85F30FCF821E}" srcOrd="0" destOrd="2" presId="urn:microsoft.com/office/officeart/2005/8/layout/hList6"/>
    <dgm:cxn modelId="{0CCF4282-5470-2844-9339-7280897DF6F9}" type="presOf" srcId="{2D33217E-0BA9-1741-9BC9-D46EA55AF191}" destId="{BCDE8873-8877-4847-9033-32C067255720}" srcOrd="0" destOrd="0" presId="urn:microsoft.com/office/officeart/2005/8/layout/hList6"/>
    <dgm:cxn modelId="{38691C63-E03C-7C4E-BB4E-37CA3D0B5494}" type="presParOf" srcId="{BCDE8873-8877-4847-9033-32C067255720}" destId="{92A33E13-DCDF-E341-9AC4-85F30FCF821E}" srcOrd="0" destOrd="0" presId="urn:microsoft.com/office/officeart/2005/8/layout/hList6"/>
    <dgm:cxn modelId="{B41E27CA-9E9C-6149-8AAA-6D7A77D4CD9C}" type="presParOf" srcId="{BCDE8873-8877-4847-9033-32C067255720}" destId="{95A7415E-FDDB-BF42-95CF-3D91DCBD136B}" srcOrd="1" destOrd="0" presId="urn:microsoft.com/office/officeart/2005/8/layout/hList6"/>
    <dgm:cxn modelId="{F4B6BC09-516B-D14F-A728-AF5398C45ADB}" type="presParOf" srcId="{BCDE8873-8877-4847-9033-32C067255720}" destId="{B00B1CAD-B259-2E45-8456-48DD193C9431}" srcOrd="2"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855130A-29F0-F642-9E61-612068599FA0}" type="doc">
      <dgm:prSet loTypeId="urn:microsoft.com/office/officeart/2005/8/layout/arrow4" loCatId="relationship" qsTypeId="urn:microsoft.com/office/officeart/2005/8/quickstyle/simple4" qsCatId="simple" csTypeId="urn:microsoft.com/office/officeart/2005/8/colors/accent1_2" csCatId="accent1" phldr="1"/>
      <dgm:spPr/>
      <dgm:t>
        <a:bodyPr/>
        <a:lstStyle/>
        <a:p>
          <a:endParaRPr lang="en-US"/>
        </a:p>
      </dgm:t>
    </dgm:pt>
    <dgm:pt modelId="{A24F98F6-36FD-D04C-8704-4CEB5FEA9904}">
      <dgm:prSet phldrT="[Text]"/>
      <dgm:spPr/>
      <dgm:t>
        <a:bodyPr/>
        <a:lstStyle/>
        <a:p>
          <a:r>
            <a:rPr lang="en-NZ" dirty="0" smtClean="0"/>
            <a:t>Major advances in development include:</a:t>
          </a:r>
          <a:endParaRPr lang="en-US" dirty="0"/>
        </a:p>
      </dgm:t>
    </dgm:pt>
    <dgm:pt modelId="{D616917C-FDE8-564E-96B2-34255CC5FE55}" type="parTrans" cxnId="{CC7462AA-0345-3441-85A6-77FAE5A6E1E9}">
      <dgm:prSet/>
      <dgm:spPr/>
      <dgm:t>
        <a:bodyPr/>
        <a:lstStyle/>
        <a:p>
          <a:endParaRPr lang="en-US"/>
        </a:p>
      </dgm:t>
    </dgm:pt>
    <dgm:pt modelId="{7BC2E810-41DE-0B4C-BE4B-9870E5701CA1}" type="sibTrans" cxnId="{CC7462AA-0345-3441-85A6-77FAE5A6E1E9}">
      <dgm:prSet/>
      <dgm:spPr/>
      <dgm:t>
        <a:bodyPr/>
        <a:lstStyle/>
        <a:p>
          <a:endParaRPr lang="en-US"/>
        </a:p>
      </dgm:t>
    </dgm:pt>
    <dgm:pt modelId="{523756CB-372E-4D49-B7DF-B245FB249AD9}">
      <dgm:prSet/>
      <dgm:spPr/>
      <dgm:t>
        <a:bodyPr/>
        <a:lstStyle/>
        <a:p>
          <a:r>
            <a:rPr lang="en-NZ" dirty="0" smtClean="0"/>
            <a:t>memory management</a:t>
          </a:r>
        </a:p>
      </dgm:t>
    </dgm:pt>
    <dgm:pt modelId="{B358F5FF-44D2-5D4D-8049-20CA308DC74E}" type="parTrans" cxnId="{7B6518F6-FB94-164F-9AC2-F91FDA0105D3}">
      <dgm:prSet/>
      <dgm:spPr/>
      <dgm:t>
        <a:bodyPr/>
        <a:lstStyle/>
        <a:p>
          <a:endParaRPr lang="en-US"/>
        </a:p>
      </dgm:t>
    </dgm:pt>
    <dgm:pt modelId="{603F579B-206C-BF44-9242-058274272965}" type="sibTrans" cxnId="{7B6518F6-FB94-164F-9AC2-F91FDA0105D3}">
      <dgm:prSet/>
      <dgm:spPr/>
      <dgm:t>
        <a:bodyPr/>
        <a:lstStyle/>
        <a:p>
          <a:endParaRPr lang="en-US"/>
        </a:p>
      </dgm:t>
    </dgm:pt>
    <dgm:pt modelId="{FF245EE7-C83E-5B47-8A3E-136648D8D292}">
      <dgm:prSet/>
      <dgm:spPr/>
      <dgm:t>
        <a:bodyPr/>
        <a:lstStyle/>
        <a:p>
          <a:r>
            <a:rPr lang="en-NZ" dirty="0" smtClean="0"/>
            <a:t>information protection and security</a:t>
          </a:r>
        </a:p>
      </dgm:t>
    </dgm:pt>
    <dgm:pt modelId="{3564378D-3B82-AC4D-A525-481C451026E1}" type="parTrans" cxnId="{30FDEFA1-D49A-9A4A-88EE-B0FD05429983}">
      <dgm:prSet/>
      <dgm:spPr/>
      <dgm:t>
        <a:bodyPr/>
        <a:lstStyle/>
        <a:p>
          <a:endParaRPr lang="en-US"/>
        </a:p>
      </dgm:t>
    </dgm:pt>
    <dgm:pt modelId="{BBE9E839-7438-944F-96C9-347593A304BC}" type="sibTrans" cxnId="{30FDEFA1-D49A-9A4A-88EE-B0FD05429983}">
      <dgm:prSet/>
      <dgm:spPr/>
      <dgm:t>
        <a:bodyPr/>
        <a:lstStyle/>
        <a:p>
          <a:endParaRPr lang="en-US"/>
        </a:p>
      </dgm:t>
    </dgm:pt>
    <dgm:pt modelId="{95CDE5FE-57B7-064B-A8F4-8EFABE9E6465}">
      <dgm:prSet/>
      <dgm:spPr/>
      <dgm:t>
        <a:bodyPr/>
        <a:lstStyle/>
        <a:p>
          <a:r>
            <a:rPr lang="en-NZ" dirty="0" smtClean="0"/>
            <a:t>scheduling and resource management</a:t>
          </a:r>
        </a:p>
      </dgm:t>
    </dgm:pt>
    <dgm:pt modelId="{09BDD069-77EA-BF4E-A941-32A0DF3B9362}" type="parTrans" cxnId="{019A10A6-3034-D440-968F-98DC29A00C9C}">
      <dgm:prSet/>
      <dgm:spPr/>
      <dgm:t>
        <a:bodyPr/>
        <a:lstStyle/>
        <a:p>
          <a:endParaRPr lang="en-US"/>
        </a:p>
      </dgm:t>
    </dgm:pt>
    <dgm:pt modelId="{E82831B4-AD52-364B-AAF4-E5688CC0740A}" type="sibTrans" cxnId="{019A10A6-3034-D440-968F-98DC29A00C9C}">
      <dgm:prSet/>
      <dgm:spPr/>
      <dgm:t>
        <a:bodyPr/>
        <a:lstStyle/>
        <a:p>
          <a:endParaRPr lang="en-US"/>
        </a:p>
      </dgm:t>
    </dgm:pt>
    <dgm:pt modelId="{810A9439-9D32-3742-9DF9-6B4C78C1C6DB}">
      <dgm:prSet/>
      <dgm:spPr/>
      <dgm:t>
        <a:bodyPr/>
        <a:lstStyle/>
        <a:p>
          <a:r>
            <a:rPr lang="en-NZ" dirty="0" smtClean="0"/>
            <a:t>system structure</a:t>
          </a:r>
        </a:p>
      </dgm:t>
    </dgm:pt>
    <dgm:pt modelId="{E2F78BBC-8614-AA46-AA47-2AB8BCF94951}" type="parTrans" cxnId="{71F1B338-B596-7A41-8224-444281A60327}">
      <dgm:prSet/>
      <dgm:spPr/>
      <dgm:t>
        <a:bodyPr/>
        <a:lstStyle/>
        <a:p>
          <a:endParaRPr lang="en-US"/>
        </a:p>
      </dgm:t>
    </dgm:pt>
    <dgm:pt modelId="{35259D12-D1BB-ED44-ACA2-3B2FF09E9FA9}" type="sibTrans" cxnId="{71F1B338-B596-7A41-8224-444281A60327}">
      <dgm:prSet/>
      <dgm:spPr/>
      <dgm:t>
        <a:bodyPr/>
        <a:lstStyle/>
        <a:p>
          <a:endParaRPr lang="en-US"/>
        </a:p>
      </dgm:t>
    </dgm:pt>
    <dgm:pt modelId="{809B340C-6BC8-AD4E-AC8A-CED78DE84919}">
      <dgm:prSet phldrT="[Text]"/>
      <dgm:spPr/>
      <dgm:t>
        <a:bodyPr/>
        <a:lstStyle/>
        <a:p>
          <a:r>
            <a:rPr lang="en-NZ" dirty="0" smtClean="0"/>
            <a:t>processes</a:t>
          </a:r>
          <a:endParaRPr lang="en-US" dirty="0"/>
        </a:p>
      </dgm:t>
    </dgm:pt>
    <dgm:pt modelId="{4450FEEC-FD5F-E94B-8FA2-1FCED69CE33E}" type="parTrans" cxnId="{DCC3A39C-D581-7E40-8642-BD0764128616}">
      <dgm:prSet/>
      <dgm:spPr/>
      <dgm:t>
        <a:bodyPr/>
        <a:lstStyle/>
        <a:p>
          <a:endParaRPr lang="en-US"/>
        </a:p>
      </dgm:t>
    </dgm:pt>
    <dgm:pt modelId="{544654C9-7587-B94C-B2C9-3094E981ABBD}" type="sibTrans" cxnId="{DCC3A39C-D581-7E40-8642-BD0764128616}">
      <dgm:prSet/>
      <dgm:spPr/>
      <dgm:t>
        <a:bodyPr/>
        <a:lstStyle/>
        <a:p>
          <a:endParaRPr lang="en-US"/>
        </a:p>
      </dgm:t>
    </dgm:pt>
    <dgm:pt modelId="{70258A1D-64C8-F147-BFF2-67185B356AEB}" type="pres">
      <dgm:prSet presAssocID="{2855130A-29F0-F642-9E61-612068599FA0}" presName="compositeShape" presStyleCnt="0">
        <dgm:presLayoutVars>
          <dgm:chMax val="2"/>
          <dgm:dir/>
          <dgm:resizeHandles val="exact"/>
        </dgm:presLayoutVars>
      </dgm:prSet>
      <dgm:spPr/>
      <dgm:t>
        <a:bodyPr/>
        <a:lstStyle/>
        <a:p>
          <a:endParaRPr lang="en-US"/>
        </a:p>
      </dgm:t>
    </dgm:pt>
    <dgm:pt modelId="{23F7FC10-09A1-3847-BFBC-2B58715396DE}" type="pres">
      <dgm:prSet presAssocID="{A24F98F6-36FD-D04C-8704-4CEB5FEA9904}" presName="upArrow" presStyleLbl="node1" presStyleIdx="0" presStyleCnt="1"/>
      <dgm:spPr>
        <a:solidFill>
          <a:schemeClr val="bg1"/>
        </a:solidFill>
        <a:ln>
          <a:solidFill>
            <a:schemeClr val="accent6">
              <a:alpha val="90000"/>
            </a:schemeClr>
          </a:solidFill>
        </a:ln>
        <a:effectLst>
          <a:glow rad="190500">
            <a:schemeClr val="accent6">
              <a:alpha val="75000"/>
            </a:schemeClr>
          </a:glow>
          <a:softEdge rad="38100"/>
        </a:effectLst>
      </dgm:spPr>
      <dgm:t>
        <a:bodyPr/>
        <a:lstStyle/>
        <a:p>
          <a:endParaRPr lang="en-US"/>
        </a:p>
      </dgm:t>
    </dgm:pt>
    <dgm:pt modelId="{034B72AF-7DDE-9145-BEBA-D89E86DFBE7E}" type="pres">
      <dgm:prSet presAssocID="{A24F98F6-36FD-D04C-8704-4CEB5FEA9904}" presName="upArrowText" presStyleLbl="revTx" presStyleIdx="0" presStyleCnt="1">
        <dgm:presLayoutVars>
          <dgm:chMax val="0"/>
          <dgm:bulletEnabled val="1"/>
        </dgm:presLayoutVars>
      </dgm:prSet>
      <dgm:spPr/>
      <dgm:t>
        <a:bodyPr/>
        <a:lstStyle/>
        <a:p>
          <a:endParaRPr lang="en-US"/>
        </a:p>
      </dgm:t>
    </dgm:pt>
  </dgm:ptLst>
  <dgm:cxnLst>
    <dgm:cxn modelId="{DCC3A39C-D581-7E40-8642-BD0764128616}" srcId="{A24F98F6-36FD-D04C-8704-4CEB5FEA9904}" destId="{809B340C-6BC8-AD4E-AC8A-CED78DE84919}" srcOrd="0" destOrd="0" parTransId="{4450FEEC-FD5F-E94B-8FA2-1FCED69CE33E}" sibTransId="{544654C9-7587-B94C-B2C9-3094E981ABBD}"/>
    <dgm:cxn modelId="{7B6518F6-FB94-164F-9AC2-F91FDA0105D3}" srcId="{A24F98F6-36FD-D04C-8704-4CEB5FEA9904}" destId="{523756CB-372E-4D49-B7DF-B245FB249AD9}" srcOrd="1" destOrd="0" parTransId="{B358F5FF-44D2-5D4D-8049-20CA308DC74E}" sibTransId="{603F579B-206C-BF44-9242-058274272965}"/>
    <dgm:cxn modelId="{64B24E0B-0D10-8246-9ABF-4D42F5141945}" type="presOf" srcId="{809B340C-6BC8-AD4E-AC8A-CED78DE84919}" destId="{034B72AF-7DDE-9145-BEBA-D89E86DFBE7E}" srcOrd="0" destOrd="1" presId="urn:microsoft.com/office/officeart/2005/8/layout/arrow4"/>
    <dgm:cxn modelId="{019A10A6-3034-D440-968F-98DC29A00C9C}" srcId="{A24F98F6-36FD-D04C-8704-4CEB5FEA9904}" destId="{95CDE5FE-57B7-064B-A8F4-8EFABE9E6465}" srcOrd="3" destOrd="0" parTransId="{09BDD069-77EA-BF4E-A941-32A0DF3B9362}" sibTransId="{E82831B4-AD52-364B-AAF4-E5688CC0740A}"/>
    <dgm:cxn modelId="{926AB292-EAA2-5948-9377-25F2BED18CEB}" type="presOf" srcId="{FF245EE7-C83E-5B47-8A3E-136648D8D292}" destId="{034B72AF-7DDE-9145-BEBA-D89E86DFBE7E}" srcOrd="0" destOrd="3" presId="urn:microsoft.com/office/officeart/2005/8/layout/arrow4"/>
    <dgm:cxn modelId="{30FDEFA1-D49A-9A4A-88EE-B0FD05429983}" srcId="{A24F98F6-36FD-D04C-8704-4CEB5FEA9904}" destId="{FF245EE7-C83E-5B47-8A3E-136648D8D292}" srcOrd="2" destOrd="0" parTransId="{3564378D-3B82-AC4D-A525-481C451026E1}" sibTransId="{BBE9E839-7438-944F-96C9-347593A304BC}"/>
    <dgm:cxn modelId="{64011F79-9887-0643-9946-75167D4DF640}" type="presOf" srcId="{810A9439-9D32-3742-9DF9-6B4C78C1C6DB}" destId="{034B72AF-7DDE-9145-BEBA-D89E86DFBE7E}" srcOrd="0" destOrd="5" presId="urn:microsoft.com/office/officeart/2005/8/layout/arrow4"/>
    <dgm:cxn modelId="{CC7462AA-0345-3441-85A6-77FAE5A6E1E9}" srcId="{2855130A-29F0-F642-9E61-612068599FA0}" destId="{A24F98F6-36FD-D04C-8704-4CEB5FEA9904}" srcOrd="0" destOrd="0" parTransId="{D616917C-FDE8-564E-96B2-34255CC5FE55}" sibTransId="{7BC2E810-41DE-0B4C-BE4B-9870E5701CA1}"/>
    <dgm:cxn modelId="{C820F7A8-7E2E-4D40-8C99-0F61D8F69FE0}" type="presOf" srcId="{95CDE5FE-57B7-064B-A8F4-8EFABE9E6465}" destId="{034B72AF-7DDE-9145-BEBA-D89E86DFBE7E}" srcOrd="0" destOrd="4" presId="urn:microsoft.com/office/officeart/2005/8/layout/arrow4"/>
    <dgm:cxn modelId="{71F1B338-B596-7A41-8224-444281A60327}" srcId="{A24F98F6-36FD-D04C-8704-4CEB5FEA9904}" destId="{810A9439-9D32-3742-9DF9-6B4C78C1C6DB}" srcOrd="4" destOrd="0" parTransId="{E2F78BBC-8614-AA46-AA47-2AB8BCF94951}" sibTransId="{35259D12-D1BB-ED44-ACA2-3B2FF09E9FA9}"/>
    <dgm:cxn modelId="{423C3E25-28EE-7E43-B1D3-54BFE8AE4E16}" type="presOf" srcId="{A24F98F6-36FD-D04C-8704-4CEB5FEA9904}" destId="{034B72AF-7DDE-9145-BEBA-D89E86DFBE7E}" srcOrd="0" destOrd="0" presId="urn:microsoft.com/office/officeart/2005/8/layout/arrow4"/>
    <dgm:cxn modelId="{181165EC-03D2-D049-8812-9D584D343C21}" type="presOf" srcId="{2855130A-29F0-F642-9E61-612068599FA0}" destId="{70258A1D-64C8-F147-BFF2-67185B356AEB}" srcOrd="0" destOrd="0" presId="urn:microsoft.com/office/officeart/2005/8/layout/arrow4"/>
    <dgm:cxn modelId="{8601854C-1B4D-7548-BC58-9C7DD7C30FC8}" type="presOf" srcId="{523756CB-372E-4D49-B7DF-B245FB249AD9}" destId="{034B72AF-7DDE-9145-BEBA-D89E86DFBE7E}" srcOrd="0" destOrd="2" presId="urn:microsoft.com/office/officeart/2005/8/layout/arrow4"/>
    <dgm:cxn modelId="{656B6D29-E03E-074B-93D9-64B6CC15B355}" type="presParOf" srcId="{70258A1D-64C8-F147-BFF2-67185B356AEB}" destId="{23F7FC10-09A1-3847-BFBC-2B58715396DE}" srcOrd="0" destOrd="0" presId="urn:microsoft.com/office/officeart/2005/8/layout/arrow4"/>
    <dgm:cxn modelId="{093B0B57-4D9E-8241-8BAE-9D8591359DC4}" type="presParOf" srcId="{70258A1D-64C8-F147-BFF2-67185B356AEB}" destId="{034B72AF-7DDE-9145-BEBA-D89E86DFBE7E}" srcOrd="1" destOrd="0" presId="urn:microsoft.com/office/officeart/2005/8/layout/arrow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0CD640B-1ED1-E545-8C95-FC3B3A514613}"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9C62BB11-5FF5-7445-973A-9CD6D2EC382F}">
      <dgm:prSet phldrT="[Text]" custT="1"/>
      <dgm:spPr/>
      <dgm:t>
        <a:bodyPr/>
        <a:lstStyle/>
        <a:p>
          <a:r>
            <a:rPr lang="en-US" sz="2600" dirty="0" smtClean="0"/>
            <a:t>A </a:t>
          </a:r>
          <a:r>
            <a:rPr lang="en-US" sz="2600" i="1" dirty="0" smtClean="0">
              <a:solidFill>
                <a:schemeClr val="accent1"/>
              </a:solidFill>
            </a:rPr>
            <a:t>process</a:t>
          </a:r>
          <a:r>
            <a:rPr lang="en-US" sz="2600" i="1" dirty="0" smtClean="0"/>
            <a:t> </a:t>
          </a:r>
          <a:r>
            <a:rPr lang="en-US" sz="2600" dirty="0" smtClean="0"/>
            <a:t>can be defined as:</a:t>
          </a:r>
          <a:endParaRPr lang="en-US" sz="2600" dirty="0"/>
        </a:p>
      </dgm:t>
    </dgm:pt>
    <dgm:pt modelId="{56F10605-F79F-3041-939F-8CE6A5D80164}" type="parTrans" cxnId="{D466C52E-900F-EA41-BFDD-0839C8F58BC7}">
      <dgm:prSet/>
      <dgm:spPr/>
      <dgm:t>
        <a:bodyPr/>
        <a:lstStyle/>
        <a:p>
          <a:endParaRPr lang="en-US"/>
        </a:p>
      </dgm:t>
    </dgm:pt>
    <dgm:pt modelId="{FAB5343E-48E2-874A-BC00-971D7E2412A5}" type="sibTrans" cxnId="{D466C52E-900F-EA41-BFDD-0839C8F58BC7}">
      <dgm:prSet/>
      <dgm:spPr/>
      <dgm:t>
        <a:bodyPr/>
        <a:lstStyle/>
        <a:p>
          <a:endParaRPr lang="en-US"/>
        </a:p>
      </dgm:t>
    </dgm:pt>
    <dgm:pt modelId="{95CBCD0F-6E16-1344-9F14-F981E96C6989}">
      <dgm:prSet custT="1"/>
      <dgm:spPr/>
      <dgm:t>
        <a:bodyPr/>
        <a:lstStyle/>
        <a:p>
          <a:r>
            <a:rPr lang="en-US" sz="1800" dirty="0" smtClean="0">
              <a:solidFill>
                <a:schemeClr val="bg1"/>
              </a:solidFill>
            </a:rPr>
            <a:t>a program in execution</a:t>
          </a:r>
        </a:p>
      </dgm:t>
    </dgm:pt>
    <dgm:pt modelId="{EF05AB83-83E2-184A-B52C-5034A4B5B55A}" type="parTrans" cxnId="{63BB4037-112A-6840-A694-03E1BACE8C3E}">
      <dgm:prSet/>
      <dgm:spPr/>
      <dgm:t>
        <a:bodyPr/>
        <a:lstStyle/>
        <a:p>
          <a:endParaRPr lang="en-US"/>
        </a:p>
      </dgm:t>
    </dgm:pt>
    <dgm:pt modelId="{BFF519C2-BCDD-724D-BEC6-BF3130017AB8}" type="sibTrans" cxnId="{63BB4037-112A-6840-A694-03E1BACE8C3E}">
      <dgm:prSet/>
      <dgm:spPr/>
      <dgm:t>
        <a:bodyPr/>
        <a:lstStyle/>
        <a:p>
          <a:endParaRPr lang="en-US"/>
        </a:p>
      </dgm:t>
    </dgm:pt>
    <dgm:pt modelId="{4CA4B62F-7C46-3B41-A492-185F51A757D3}">
      <dgm:prSet custT="1"/>
      <dgm:spPr>
        <a:solidFill>
          <a:schemeClr val="accent6"/>
        </a:solidFill>
      </dgm:spPr>
      <dgm:t>
        <a:bodyPr/>
        <a:lstStyle/>
        <a:p>
          <a:r>
            <a:rPr lang="en-US" sz="1800" dirty="0" smtClean="0">
              <a:solidFill>
                <a:schemeClr val="bg1"/>
              </a:solidFill>
            </a:rPr>
            <a:t>an instance of a running program</a:t>
          </a:r>
        </a:p>
      </dgm:t>
    </dgm:pt>
    <dgm:pt modelId="{143A724B-3349-C447-AB09-A6D7BE18F189}" type="parTrans" cxnId="{6B4DBA37-4F7C-804F-933F-319552022C65}">
      <dgm:prSet/>
      <dgm:spPr/>
      <dgm:t>
        <a:bodyPr/>
        <a:lstStyle/>
        <a:p>
          <a:endParaRPr lang="en-US"/>
        </a:p>
      </dgm:t>
    </dgm:pt>
    <dgm:pt modelId="{AFD4CA3E-8735-644F-9FF2-F62A60485800}" type="sibTrans" cxnId="{6B4DBA37-4F7C-804F-933F-319552022C65}">
      <dgm:prSet/>
      <dgm:spPr/>
      <dgm:t>
        <a:bodyPr/>
        <a:lstStyle/>
        <a:p>
          <a:endParaRPr lang="en-US"/>
        </a:p>
      </dgm:t>
    </dgm:pt>
    <dgm:pt modelId="{E4785D30-E0FF-1843-A381-4F0D089C2F66}">
      <dgm:prSet custT="1"/>
      <dgm:spPr>
        <a:solidFill>
          <a:schemeClr val="accent2">
            <a:lumMod val="75000"/>
          </a:schemeClr>
        </a:solidFill>
      </dgm:spPr>
      <dgm:t>
        <a:bodyPr/>
        <a:lstStyle/>
        <a:p>
          <a:r>
            <a:rPr lang="en-US" sz="1800" dirty="0" smtClean="0">
              <a:solidFill>
                <a:schemeClr val="bg1"/>
              </a:solidFill>
            </a:rPr>
            <a:t>the entity that can be assigned to, and executed on, a processor</a:t>
          </a:r>
        </a:p>
      </dgm:t>
    </dgm:pt>
    <dgm:pt modelId="{B8046299-320D-A946-ACB6-3DB16AF4F31C}" type="parTrans" cxnId="{908EF44B-F8E8-1C41-96CA-7B1DB06D29DB}">
      <dgm:prSet/>
      <dgm:spPr/>
      <dgm:t>
        <a:bodyPr/>
        <a:lstStyle/>
        <a:p>
          <a:endParaRPr lang="en-US"/>
        </a:p>
      </dgm:t>
    </dgm:pt>
    <dgm:pt modelId="{9BBD65EA-C84E-3342-BFEF-54D109D2AF54}" type="sibTrans" cxnId="{908EF44B-F8E8-1C41-96CA-7B1DB06D29DB}">
      <dgm:prSet/>
      <dgm:spPr/>
      <dgm:t>
        <a:bodyPr/>
        <a:lstStyle/>
        <a:p>
          <a:endParaRPr lang="en-US"/>
        </a:p>
      </dgm:t>
    </dgm:pt>
    <dgm:pt modelId="{5C59D184-E519-A141-B217-726CFCF69A53}">
      <dgm:prSet custT="1"/>
      <dgm:spPr>
        <a:solidFill>
          <a:schemeClr val="accent3">
            <a:lumMod val="75000"/>
          </a:schemeClr>
        </a:solidFill>
      </dgm:spPr>
      <dgm:t>
        <a:bodyPr/>
        <a:lstStyle/>
        <a:p>
          <a:r>
            <a:rPr lang="en-NZ" sz="1800" dirty="0" smtClean="0">
              <a:solidFill>
                <a:schemeClr val="bg1"/>
              </a:solidFill>
            </a:rPr>
            <a:t>a unit of activity characterized by a single sequential thread of execution, a current state, and an associated set of system resources</a:t>
          </a:r>
          <a:endParaRPr lang="en-US" sz="1800" dirty="0">
            <a:solidFill>
              <a:schemeClr val="bg1"/>
            </a:solidFill>
          </a:endParaRPr>
        </a:p>
      </dgm:t>
    </dgm:pt>
    <dgm:pt modelId="{DA118F64-06A3-2E42-A162-CBF13C8F721F}" type="parTrans" cxnId="{DAD2B452-4B92-D946-BF47-B8B744F79DB3}">
      <dgm:prSet/>
      <dgm:spPr/>
      <dgm:t>
        <a:bodyPr/>
        <a:lstStyle/>
        <a:p>
          <a:endParaRPr lang="en-US"/>
        </a:p>
      </dgm:t>
    </dgm:pt>
    <dgm:pt modelId="{BA26C5EB-C056-0148-87C5-8714C3E0BABC}" type="sibTrans" cxnId="{DAD2B452-4B92-D946-BF47-B8B744F79DB3}">
      <dgm:prSet/>
      <dgm:spPr/>
      <dgm:t>
        <a:bodyPr/>
        <a:lstStyle/>
        <a:p>
          <a:endParaRPr lang="en-US"/>
        </a:p>
      </dgm:t>
    </dgm:pt>
    <dgm:pt modelId="{AA498229-2F44-AB4B-B8FF-9E8F57E7E1DB}" type="pres">
      <dgm:prSet presAssocID="{60CD640B-1ED1-E545-8C95-FC3B3A514613}" presName="theList" presStyleCnt="0">
        <dgm:presLayoutVars>
          <dgm:dir/>
          <dgm:animLvl val="lvl"/>
          <dgm:resizeHandles val="exact"/>
        </dgm:presLayoutVars>
      </dgm:prSet>
      <dgm:spPr/>
      <dgm:t>
        <a:bodyPr/>
        <a:lstStyle/>
        <a:p>
          <a:endParaRPr lang="en-US"/>
        </a:p>
      </dgm:t>
    </dgm:pt>
    <dgm:pt modelId="{3C5569B6-FD0B-C64E-ABFD-09FBCA665F0A}" type="pres">
      <dgm:prSet presAssocID="{9C62BB11-5FF5-7445-973A-9CD6D2EC382F}" presName="compNode" presStyleCnt="0"/>
      <dgm:spPr/>
    </dgm:pt>
    <dgm:pt modelId="{0CB26FD4-9907-2748-832C-F91F21C962A7}" type="pres">
      <dgm:prSet presAssocID="{9C62BB11-5FF5-7445-973A-9CD6D2EC382F}" presName="aNode" presStyleLbl="bgShp" presStyleIdx="0" presStyleCnt="1"/>
      <dgm:spPr/>
      <dgm:t>
        <a:bodyPr/>
        <a:lstStyle/>
        <a:p>
          <a:endParaRPr lang="en-US"/>
        </a:p>
      </dgm:t>
    </dgm:pt>
    <dgm:pt modelId="{723B4B6B-62E8-DD4A-8861-DC96C6708683}" type="pres">
      <dgm:prSet presAssocID="{9C62BB11-5FF5-7445-973A-9CD6D2EC382F}" presName="textNode" presStyleLbl="bgShp" presStyleIdx="0" presStyleCnt="1"/>
      <dgm:spPr/>
      <dgm:t>
        <a:bodyPr/>
        <a:lstStyle/>
        <a:p>
          <a:endParaRPr lang="en-US"/>
        </a:p>
      </dgm:t>
    </dgm:pt>
    <dgm:pt modelId="{CFB91E46-5524-5243-9298-3630DCA76CF4}" type="pres">
      <dgm:prSet presAssocID="{9C62BB11-5FF5-7445-973A-9CD6D2EC382F}" presName="compChildNode" presStyleCnt="0"/>
      <dgm:spPr/>
    </dgm:pt>
    <dgm:pt modelId="{5D51FDE5-4109-FF46-A900-15DEE9CCE2FF}" type="pres">
      <dgm:prSet presAssocID="{9C62BB11-5FF5-7445-973A-9CD6D2EC382F}" presName="theInnerList" presStyleCnt="0"/>
      <dgm:spPr/>
    </dgm:pt>
    <dgm:pt modelId="{9F6B7AC7-BCB3-4244-B25A-23CDDD94424B}" type="pres">
      <dgm:prSet presAssocID="{95CBCD0F-6E16-1344-9F14-F981E96C6989}" presName="childNode" presStyleLbl="node1" presStyleIdx="0" presStyleCnt="4" custScaleX="102373" custScaleY="174300" custLinFactNeighborX="0" custLinFactNeighborY="-42530">
        <dgm:presLayoutVars>
          <dgm:bulletEnabled val="1"/>
        </dgm:presLayoutVars>
      </dgm:prSet>
      <dgm:spPr/>
      <dgm:t>
        <a:bodyPr/>
        <a:lstStyle/>
        <a:p>
          <a:endParaRPr lang="en-US"/>
        </a:p>
      </dgm:t>
    </dgm:pt>
    <dgm:pt modelId="{33827AAA-650F-0443-AF63-677E041DFFDE}" type="pres">
      <dgm:prSet presAssocID="{95CBCD0F-6E16-1344-9F14-F981E96C6989}" presName="aSpace2" presStyleCnt="0"/>
      <dgm:spPr/>
    </dgm:pt>
    <dgm:pt modelId="{F3F77B7A-035D-B349-9DB8-48C9B0CD4D14}" type="pres">
      <dgm:prSet presAssocID="{4CA4B62F-7C46-3B41-A492-185F51A757D3}" presName="childNode" presStyleLbl="node1" presStyleIdx="1" presStyleCnt="4" custScaleX="104900" custScaleY="202192" custLinFactY="-23462" custLinFactNeighborX="0" custLinFactNeighborY="-100000">
        <dgm:presLayoutVars>
          <dgm:bulletEnabled val="1"/>
        </dgm:presLayoutVars>
      </dgm:prSet>
      <dgm:spPr/>
      <dgm:t>
        <a:bodyPr/>
        <a:lstStyle/>
        <a:p>
          <a:endParaRPr lang="en-US"/>
        </a:p>
      </dgm:t>
    </dgm:pt>
    <dgm:pt modelId="{95524E04-5C95-6D4A-A6D7-ED6AADF51D29}" type="pres">
      <dgm:prSet presAssocID="{4CA4B62F-7C46-3B41-A492-185F51A757D3}" presName="aSpace2" presStyleCnt="0"/>
      <dgm:spPr/>
    </dgm:pt>
    <dgm:pt modelId="{3F65BAAA-18B9-4047-82A7-7018E03752A1}" type="pres">
      <dgm:prSet presAssocID="{E4785D30-E0FF-1843-A381-4F0D089C2F66}" presName="childNode" presStyleLbl="node1" presStyleIdx="2" presStyleCnt="4" custScaleX="115011" custScaleY="240947" custLinFactY="-42566" custLinFactNeighborX="0" custLinFactNeighborY="-100000">
        <dgm:presLayoutVars>
          <dgm:bulletEnabled val="1"/>
        </dgm:presLayoutVars>
      </dgm:prSet>
      <dgm:spPr/>
      <dgm:t>
        <a:bodyPr/>
        <a:lstStyle/>
        <a:p>
          <a:endParaRPr lang="en-US"/>
        </a:p>
      </dgm:t>
    </dgm:pt>
    <dgm:pt modelId="{F01004BC-7CAF-1148-9C7F-8A4B94046671}" type="pres">
      <dgm:prSet presAssocID="{E4785D30-E0FF-1843-A381-4F0D089C2F66}" presName="aSpace2" presStyleCnt="0"/>
      <dgm:spPr/>
    </dgm:pt>
    <dgm:pt modelId="{A82AB75B-5168-3348-B180-A3053A31EAEA}" type="pres">
      <dgm:prSet presAssocID="{5C59D184-E519-A141-B217-726CFCF69A53}" presName="childNode" presStyleLbl="node1" presStyleIdx="3" presStyleCnt="4" custScaleX="125122" custScaleY="236131" custLinFactY="-56703" custLinFactNeighborX="0" custLinFactNeighborY="-100000">
        <dgm:presLayoutVars>
          <dgm:bulletEnabled val="1"/>
        </dgm:presLayoutVars>
      </dgm:prSet>
      <dgm:spPr/>
      <dgm:t>
        <a:bodyPr/>
        <a:lstStyle/>
        <a:p>
          <a:endParaRPr lang="en-US"/>
        </a:p>
      </dgm:t>
    </dgm:pt>
  </dgm:ptLst>
  <dgm:cxnLst>
    <dgm:cxn modelId="{973F1000-596F-7D48-BCC8-6D9046AB6034}" type="presOf" srcId="{5C59D184-E519-A141-B217-726CFCF69A53}" destId="{A82AB75B-5168-3348-B180-A3053A31EAEA}" srcOrd="0" destOrd="0" presId="urn:microsoft.com/office/officeart/2005/8/layout/lProcess2"/>
    <dgm:cxn modelId="{63BB4037-112A-6840-A694-03E1BACE8C3E}" srcId="{9C62BB11-5FF5-7445-973A-9CD6D2EC382F}" destId="{95CBCD0F-6E16-1344-9F14-F981E96C6989}" srcOrd="0" destOrd="0" parTransId="{EF05AB83-83E2-184A-B52C-5034A4B5B55A}" sibTransId="{BFF519C2-BCDD-724D-BEC6-BF3130017AB8}"/>
    <dgm:cxn modelId="{8D924FA3-5920-B643-B1CB-2120551B63A5}" type="presOf" srcId="{E4785D30-E0FF-1843-A381-4F0D089C2F66}" destId="{3F65BAAA-18B9-4047-82A7-7018E03752A1}" srcOrd="0" destOrd="0" presId="urn:microsoft.com/office/officeart/2005/8/layout/lProcess2"/>
    <dgm:cxn modelId="{735A3F12-10EE-ED47-8541-0F9849EEB686}" type="presOf" srcId="{9C62BB11-5FF5-7445-973A-9CD6D2EC382F}" destId="{723B4B6B-62E8-DD4A-8861-DC96C6708683}" srcOrd="1" destOrd="0" presId="urn:microsoft.com/office/officeart/2005/8/layout/lProcess2"/>
    <dgm:cxn modelId="{DAD2B452-4B92-D946-BF47-B8B744F79DB3}" srcId="{9C62BB11-5FF5-7445-973A-9CD6D2EC382F}" destId="{5C59D184-E519-A141-B217-726CFCF69A53}" srcOrd="3" destOrd="0" parTransId="{DA118F64-06A3-2E42-A162-CBF13C8F721F}" sibTransId="{BA26C5EB-C056-0148-87C5-8714C3E0BABC}"/>
    <dgm:cxn modelId="{908EF44B-F8E8-1C41-96CA-7B1DB06D29DB}" srcId="{9C62BB11-5FF5-7445-973A-9CD6D2EC382F}" destId="{E4785D30-E0FF-1843-A381-4F0D089C2F66}" srcOrd="2" destOrd="0" parTransId="{B8046299-320D-A946-ACB6-3DB16AF4F31C}" sibTransId="{9BBD65EA-C84E-3342-BFEF-54D109D2AF54}"/>
    <dgm:cxn modelId="{3263340F-8F88-3349-84AD-9CF7260031B4}" type="presOf" srcId="{9C62BB11-5FF5-7445-973A-9CD6D2EC382F}" destId="{0CB26FD4-9907-2748-832C-F91F21C962A7}" srcOrd="0" destOrd="0" presId="urn:microsoft.com/office/officeart/2005/8/layout/lProcess2"/>
    <dgm:cxn modelId="{D3D8EB54-146F-4347-9349-161A6B341FEA}" type="presOf" srcId="{60CD640B-1ED1-E545-8C95-FC3B3A514613}" destId="{AA498229-2F44-AB4B-B8FF-9E8F57E7E1DB}" srcOrd="0" destOrd="0" presId="urn:microsoft.com/office/officeart/2005/8/layout/lProcess2"/>
    <dgm:cxn modelId="{E400583B-458F-5640-A0A0-36815301231A}" type="presOf" srcId="{4CA4B62F-7C46-3B41-A492-185F51A757D3}" destId="{F3F77B7A-035D-B349-9DB8-48C9B0CD4D14}" srcOrd="0" destOrd="0" presId="urn:microsoft.com/office/officeart/2005/8/layout/lProcess2"/>
    <dgm:cxn modelId="{6B4DBA37-4F7C-804F-933F-319552022C65}" srcId="{9C62BB11-5FF5-7445-973A-9CD6D2EC382F}" destId="{4CA4B62F-7C46-3B41-A492-185F51A757D3}" srcOrd="1" destOrd="0" parTransId="{143A724B-3349-C447-AB09-A6D7BE18F189}" sibTransId="{AFD4CA3E-8735-644F-9FF2-F62A60485800}"/>
    <dgm:cxn modelId="{D466C52E-900F-EA41-BFDD-0839C8F58BC7}" srcId="{60CD640B-1ED1-E545-8C95-FC3B3A514613}" destId="{9C62BB11-5FF5-7445-973A-9CD6D2EC382F}" srcOrd="0" destOrd="0" parTransId="{56F10605-F79F-3041-939F-8CE6A5D80164}" sibTransId="{FAB5343E-48E2-874A-BC00-971D7E2412A5}"/>
    <dgm:cxn modelId="{CE84A345-0D29-754A-A01E-D3846FFE3C3F}" type="presOf" srcId="{95CBCD0F-6E16-1344-9F14-F981E96C6989}" destId="{9F6B7AC7-BCB3-4244-B25A-23CDDD94424B}" srcOrd="0" destOrd="0" presId="urn:microsoft.com/office/officeart/2005/8/layout/lProcess2"/>
    <dgm:cxn modelId="{70895E5F-7FFC-8E4C-8D54-A758AE61183F}" type="presParOf" srcId="{AA498229-2F44-AB4B-B8FF-9E8F57E7E1DB}" destId="{3C5569B6-FD0B-C64E-ABFD-09FBCA665F0A}" srcOrd="0" destOrd="0" presId="urn:microsoft.com/office/officeart/2005/8/layout/lProcess2"/>
    <dgm:cxn modelId="{E27D7651-7228-EA4A-9D51-FD9A42A931AA}" type="presParOf" srcId="{3C5569B6-FD0B-C64E-ABFD-09FBCA665F0A}" destId="{0CB26FD4-9907-2748-832C-F91F21C962A7}" srcOrd="0" destOrd="0" presId="urn:microsoft.com/office/officeart/2005/8/layout/lProcess2"/>
    <dgm:cxn modelId="{2DC6FD2B-760E-9E41-A078-53378CEBADA7}" type="presParOf" srcId="{3C5569B6-FD0B-C64E-ABFD-09FBCA665F0A}" destId="{723B4B6B-62E8-DD4A-8861-DC96C6708683}" srcOrd="1" destOrd="0" presId="urn:microsoft.com/office/officeart/2005/8/layout/lProcess2"/>
    <dgm:cxn modelId="{7F8009B7-C665-7340-9DEA-F237A411ADA0}" type="presParOf" srcId="{3C5569B6-FD0B-C64E-ABFD-09FBCA665F0A}" destId="{CFB91E46-5524-5243-9298-3630DCA76CF4}" srcOrd="2" destOrd="0" presId="urn:microsoft.com/office/officeart/2005/8/layout/lProcess2"/>
    <dgm:cxn modelId="{FE0DC388-AD7F-B341-8B57-7A4165E68326}" type="presParOf" srcId="{CFB91E46-5524-5243-9298-3630DCA76CF4}" destId="{5D51FDE5-4109-FF46-A900-15DEE9CCE2FF}" srcOrd="0" destOrd="0" presId="urn:microsoft.com/office/officeart/2005/8/layout/lProcess2"/>
    <dgm:cxn modelId="{B2000F17-B41A-7849-88E8-2CA0DA5F9314}" type="presParOf" srcId="{5D51FDE5-4109-FF46-A900-15DEE9CCE2FF}" destId="{9F6B7AC7-BCB3-4244-B25A-23CDDD94424B}" srcOrd="0" destOrd="0" presId="urn:microsoft.com/office/officeart/2005/8/layout/lProcess2"/>
    <dgm:cxn modelId="{88584D81-BA7E-9F42-B722-6A08D7BB4F02}" type="presParOf" srcId="{5D51FDE5-4109-FF46-A900-15DEE9CCE2FF}" destId="{33827AAA-650F-0443-AF63-677E041DFFDE}" srcOrd="1" destOrd="0" presId="urn:microsoft.com/office/officeart/2005/8/layout/lProcess2"/>
    <dgm:cxn modelId="{E165D6F4-6BA2-444F-AA91-85669C34975E}" type="presParOf" srcId="{5D51FDE5-4109-FF46-A900-15DEE9CCE2FF}" destId="{F3F77B7A-035D-B349-9DB8-48C9B0CD4D14}" srcOrd="2" destOrd="0" presId="urn:microsoft.com/office/officeart/2005/8/layout/lProcess2"/>
    <dgm:cxn modelId="{7C8AB816-6304-B647-98F2-7EF8E95511B7}" type="presParOf" srcId="{5D51FDE5-4109-FF46-A900-15DEE9CCE2FF}" destId="{95524E04-5C95-6D4A-A6D7-ED6AADF51D29}" srcOrd="3" destOrd="0" presId="urn:microsoft.com/office/officeart/2005/8/layout/lProcess2"/>
    <dgm:cxn modelId="{98A3E909-9371-794C-BEB7-165FA28A268A}" type="presParOf" srcId="{5D51FDE5-4109-FF46-A900-15DEE9CCE2FF}" destId="{3F65BAAA-18B9-4047-82A7-7018E03752A1}" srcOrd="4" destOrd="0" presId="urn:microsoft.com/office/officeart/2005/8/layout/lProcess2"/>
    <dgm:cxn modelId="{CECC3173-AD32-A543-9D3A-4D50CF5547DD}" type="presParOf" srcId="{5D51FDE5-4109-FF46-A900-15DEE9CCE2FF}" destId="{F01004BC-7CAF-1148-9C7F-8A4B94046671}" srcOrd="5" destOrd="0" presId="urn:microsoft.com/office/officeart/2005/8/layout/lProcess2"/>
    <dgm:cxn modelId="{9A38A8EB-542F-9B4A-BDA3-893DB7A7386C}" type="presParOf" srcId="{5D51FDE5-4109-FF46-A900-15DEE9CCE2FF}" destId="{A82AB75B-5168-3348-B180-A3053A31EAEA}" srcOrd="6" destOrd="0" presId="urn:microsoft.com/office/officeart/2005/8/layout/l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DB64831-39A6-FB4C-A523-F5E3B9751DA1}"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090C1A0A-C26D-D14F-8596-B5F3B36BD3BF}">
      <dgm:prSet phldrT="[Text]" custT="1"/>
      <dgm:spPr/>
      <dgm:t>
        <a:bodyPr/>
        <a:lstStyle/>
        <a:p>
          <a:r>
            <a:rPr lang="en-US" sz="1800" dirty="0" smtClean="0"/>
            <a:t>multiprogramming batch operation</a:t>
          </a:r>
          <a:endParaRPr lang="en-US" sz="1800" dirty="0"/>
        </a:p>
      </dgm:t>
    </dgm:pt>
    <dgm:pt modelId="{6ED5D5D4-7F03-9B46-A760-DEDD371E9C38}" type="parTrans" cxnId="{072DC3B1-9105-E642-B250-A05A84572AE6}">
      <dgm:prSet/>
      <dgm:spPr/>
      <dgm:t>
        <a:bodyPr/>
        <a:lstStyle/>
        <a:p>
          <a:endParaRPr lang="en-US"/>
        </a:p>
      </dgm:t>
    </dgm:pt>
    <dgm:pt modelId="{819FE901-AE43-8E44-B500-DE7D1B5A3CEE}" type="sibTrans" cxnId="{072DC3B1-9105-E642-B250-A05A84572AE6}">
      <dgm:prSet/>
      <dgm:spPr/>
      <dgm:t>
        <a:bodyPr/>
        <a:lstStyle/>
        <a:p>
          <a:endParaRPr lang="en-US"/>
        </a:p>
      </dgm:t>
    </dgm:pt>
    <dgm:pt modelId="{A861B948-FADD-F049-9021-E112D39A70C3}">
      <dgm:prSet custT="1"/>
      <dgm:spPr/>
      <dgm:t>
        <a:bodyPr/>
        <a:lstStyle/>
        <a:p>
          <a:r>
            <a:rPr lang="en-US" sz="1800" dirty="0" smtClean="0"/>
            <a:t>processor is switched among the various programs residing in main memory</a:t>
          </a:r>
        </a:p>
      </dgm:t>
    </dgm:pt>
    <dgm:pt modelId="{E7FEEB4C-00D7-0F4D-BCE9-F0D511CB898E}" type="parTrans" cxnId="{01C21743-68F0-1440-A634-FA44F3E31905}">
      <dgm:prSet/>
      <dgm:spPr/>
      <dgm:t>
        <a:bodyPr/>
        <a:lstStyle/>
        <a:p>
          <a:endParaRPr lang="en-US"/>
        </a:p>
      </dgm:t>
    </dgm:pt>
    <dgm:pt modelId="{7072DCA2-6C0C-004D-BFFC-C79F9E83A169}" type="sibTrans" cxnId="{01C21743-68F0-1440-A634-FA44F3E31905}">
      <dgm:prSet/>
      <dgm:spPr/>
      <dgm:t>
        <a:bodyPr/>
        <a:lstStyle/>
        <a:p>
          <a:endParaRPr lang="en-US"/>
        </a:p>
      </dgm:t>
    </dgm:pt>
    <dgm:pt modelId="{7AC27B81-B188-3E47-8705-81041E0FC3E0}">
      <dgm:prSet custT="1"/>
      <dgm:spPr/>
      <dgm:t>
        <a:bodyPr/>
        <a:lstStyle/>
        <a:p>
          <a:r>
            <a:rPr lang="en-US" sz="1800" dirty="0" smtClean="0"/>
            <a:t>time sharing</a:t>
          </a:r>
        </a:p>
      </dgm:t>
    </dgm:pt>
    <dgm:pt modelId="{D7EF37F5-3D53-4E40-904A-9F17B7D02362}" type="parTrans" cxnId="{D7C025BF-80F4-A946-B860-1EC135D1BC8B}">
      <dgm:prSet/>
      <dgm:spPr/>
      <dgm:t>
        <a:bodyPr/>
        <a:lstStyle/>
        <a:p>
          <a:endParaRPr lang="en-US"/>
        </a:p>
      </dgm:t>
    </dgm:pt>
    <dgm:pt modelId="{603AAE72-C019-334E-8F2E-205C975EB218}" type="sibTrans" cxnId="{D7C025BF-80F4-A946-B860-1EC135D1BC8B}">
      <dgm:prSet/>
      <dgm:spPr/>
      <dgm:t>
        <a:bodyPr/>
        <a:lstStyle/>
        <a:p>
          <a:endParaRPr lang="en-US"/>
        </a:p>
      </dgm:t>
    </dgm:pt>
    <dgm:pt modelId="{691904B2-8C8C-9E48-8963-C4E4A346B2D7}">
      <dgm:prSet custT="1"/>
      <dgm:spPr/>
      <dgm:t>
        <a:bodyPr/>
        <a:lstStyle/>
        <a:p>
          <a:r>
            <a:rPr lang="en-US" sz="1800" dirty="0" smtClean="0"/>
            <a:t>be responsive to the individual user but be able to support many users simultaneously</a:t>
          </a:r>
        </a:p>
      </dgm:t>
    </dgm:pt>
    <dgm:pt modelId="{0968DDFD-1996-BC44-983C-E4BA4151C7EF}" type="parTrans" cxnId="{64087701-C20D-1441-996A-CB5B2B3C3FDD}">
      <dgm:prSet/>
      <dgm:spPr/>
      <dgm:t>
        <a:bodyPr/>
        <a:lstStyle/>
        <a:p>
          <a:endParaRPr lang="en-US"/>
        </a:p>
      </dgm:t>
    </dgm:pt>
    <dgm:pt modelId="{46105771-6ADF-D947-BEF5-92A1F7734EB5}" type="sibTrans" cxnId="{64087701-C20D-1441-996A-CB5B2B3C3FDD}">
      <dgm:prSet/>
      <dgm:spPr/>
      <dgm:t>
        <a:bodyPr/>
        <a:lstStyle/>
        <a:p>
          <a:endParaRPr lang="en-US"/>
        </a:p>
      </dgm:t>
    </dgm:pt>
    <dgm:pt modelId="{D902A58C-EFD2-8042-8EDA-A0048E155FFA}">
      <dgm:prSet custT="1"/>
      <dgm:spPr/>
      <dgm:t>
        <a:bodyPr/>
        <a:lstStyle/>
        <a:p>
          <a:r>
            <a:rPr lang="en-US" sz="1800" dirty="0" smtClean="0"/>
            <a:t>real-time transaction systems</a:t>
          </a:r>
        </a:p>
      </dgm:t>
    </dgm:pt>
    <dgm:pt modelId="{A31C1E0D-0762-3448-9F73-7DF2B4D47AAE}" type="parTrans" cxnId="{062E594F-6ED6-9242-BDA7-263C3BDD4C74}">
      <dgm:prSet/>
      <dgm:spPr/>
      <dgm:t>
        <a:bodyPr/>
        <a:lstStyle/>
        <a:p>
          <a:endParaRPr lang="en-US"/>
        </a:p>
      </dgm:t>
    </dgm:pt>
    <dgm:pt modelId="{E9AF713B-294C-1747-ACFB-8F1C11F212D5}" type="sibTrans" cxnId="{062E594F-6ED6-9242-BDA7-263C3BDD4C74}">
      <dgm:prSet/>
      <dgm:spPr/>
      <dgm:t>
        <a:bodyPr/>
        <a:lstStyle/>
        <a:p>
          <a:endParaRPr lang="en-US"/>
        </a:p>
      </dgm:t>
    </dgm:pt>
    <dgm:pt modelId="{C68CCDAE-7D91-4B48-BF77-F04382F40DB1}">
      <dgm:prSet custT="1"/>
      <dgm:spPr/>
      <dgm:t>
        <a:bodyPr/>
        <a:lstStyle/>
        <a:p>
          <a:r>
            <a:rPr lang="en-US" sz="1800" dirty="0" smtClean="0"/>
            <a:t>a number of users are entering queries or updates against a database</a:t>
          </a:r>
        </a:p>
      </dgm:t>
    </dgm:pt>
    <dgm:pt modelId="{7C0169C0-7C2E-A548-B1C3-E39E55953B65}" type="parTrans" cxnId="{A390C873-0E3A-A74D-97D1-E2B97818038F}">
      <dgm:prSet/>
      <dgm:spPr/>
      <dgm:t>
        <a:bodyPr/>
        <a:lstStyle/>
        <a:p>
          <a:endParaRPr lang="en-US"/>
        </a:p>
      </dgm:t>
    </dgm:pt>
    <dgm:pt modelId="{159750F5-3324-A442-BB0E-FC4EF4D6206A}" type="sibTrans" cxnId="{A390C873-0E3A-A74D-97D1-E2B97818038F}">
      <dgm:prSet/>
      <dgm:spPr/>
      <dgm:t>
        <a:bodyPr/>
        <a:lstStyle/>
        <a:p>
          <a:endParaRPr lang="en-US"/>
        </a:p>
      </dgm:t>
    </dgm:pt>
    <dgm:pt modelId="{1A010248-F548-F346-8ADB-96035AED7299}" type="pres">
      <dgm:prSet presAssocID="{1DB64831-39A6-FB4C-A523-F5E3B9751DA1}" presName="linear" presStyleCnt="0">
        <dgm:presLayoutVars>
          <dgm:dir/>
          <dgm:animLvl val="lvl"/>
          <dgm:resizeHandles val="exact"/>
        </dgm:presLayoutVars>
      </dgm:prSet>
      <dgm:spPr/>
      <dgm:t>
        <a:bodyPr/>
        <a:lstStyle/>
        <a:p>
          <a:endParaRPr lang="en-US"/>
        </a:p>
      </dgm:t>
    </dgm:pt>
    <dgm:pt modelId="{4E3FA4B1-4A63-544B-981A-B6E7C0776C04}" type="pres">
      <dgm:prSet presAssocID="{090C1A0A-C26D-D14F-8596-B5F3B36BD3BF}" presName="parentLin" presStyleCnt="0"/>
      <dgm:spPr/>
    </dgm:pt>
    <dgm:pt modelId="{65288267-EAE4-DE4C-96DB-BAF08CE94DC5}" type="pres">
      <dgm:prSet presAssocID="{090C1A0A-C26D-D14F-8596-B5F3B36BD3BF}" presName="parentLeftMargin" presStyleLbl="node1" presStyleIdx="0" presStyleCnt="3"/>
      <dgm:spPr/>
      <dgm:t>
        <a:bodyPr/>
        <a:lstStyle/>
        <a:p>
          <a:endParaRPr lang="en-US"/>
        </a:p>
      </dgm:t>
    </dgm:pt>
    <dgm:pt modelId="{82E57853-70E3-7A46-AADA-BF7731AC4DC4}" type="pres">
      <dgm:prSet presAssocID="{090C1A0A-C26D-D14F-8596-B5F3B36BD3BF}" presName="parentText" presStyleLbl="node1" presStyleIdx="0" presStyleCnt="3">
        <dgm:presLayoutVars>
          <dgm:chMax val="0"/>
          <dgm:bulletEnabled val="1"/>
        </dgm:presLayoutVars>
      </dgm:prSet>
      <dgm:spPr/>
      <dgm:t>
        <a:bodyPr/>
        <a:lstStyle/>
        <a:p>
          <a:endParaRPr lang="en-US"/>
        </a:p>
      </dgm:t>
    </dgm:pt>
    <dgm:pt modelId="{EB2F4767-EA6E-BB40-808A-A791F3816C7B}" type="pres">
      <dgm:prSet presAssocID="{090C1A0A-C26D-D14F-8596-B5F3B36BD3BF}" presName="negativeSpace" presStyleCnt="0"/>
      <dgm:spPr/>
    </dgm:pt>
    <dgm:pt modelId="{064606FB-5D20-144B-B501-E8786E822E20}" type="pres">
      <dgm:prSet presAssocID="{090C1A0A-C26D-D14F-8596-B5F3B36BD3BF}" presName="childText" presStyleLbl="conFgAcc1" presStyleIdx="0" presStyleCnt="3">
        <dgm:presLayoutVars>
          <dgm:bulletEnabled val="1"/>
        </dgm:presLayoutVars>
      </dgm:prSet>
      <dgm:spPr/>
      <dgm:t>
        <a:bodyPr/>
        <a:lstStyle/>
        <a:p>
          <a:endParaRPr lang="en-US"/>
        </a:p>
      </dgm:t>
    </dgm:pt>
    <dgm:pt modelId="{A5334CB6-D903-FB4A-8F24-0045DA1D327F}" type="pres">
      <dgm:prSet presAssocID="{819FE901-AE43-8E44-B500-DE7D1B5A3CEE}" presName="spaceBetweenRectangles" presStyleCnt="0"/>
      <dgm:spPr/>
    </dgm:pt>
    <dgm:pt modelId="{3D0F6A07-01CB-604B-B50A-3736C0A4B19A}" type="pres">
      <dgm:prSet presAssocID="{7AC27B81-B188-3E47-8705-81041E0FC3E0}" presName="parentLin" presStyleCnt="0"/>
      <dgm:spPr/>
    </dgm:pt>
    <dgm:pt modelId="{5109884A-4A31-4945-AEDA-EC985EBE0282}" type="pres">
      <dgm:prSet presAssocID="{7AC27B81-B188-3E47-8705-81041E0FC3E0}" presName="parentLeftMargin" presStyleLbl="node1" presStyleIdx="0" presStyleCnt="3"/>
      <dgm:spPr/>
      <dgm:t>
        <a:bodyPr/>
        <a:lstStyle/>
        <a:p>
          <a:endParaRPr lang="en-US"/>
        </a:p>
      </dgm:t>
    </dgm:pt>
    <dgm:pt modelId="{AEF5B4F8-0BEB-CA45-966A-7A4B1541DFC8}" type="pres">
      <dgm:prSet presAssocID="{7AC27B81-B188-3E47-8705-81041E0FC3E0}" presName="parentText" presStyleLbl="node1" presStyleIdx="1" presStyleCnt="3">
        <dgm:presLayoutVars>
          <dgm:chMax val="0"/>
          <dgm:bulletEnabled val="1"/>
        </dgm:presLayoutVars>
      </dgm:prSet>
      <dgm:spPr/>
      <dgm:t>
        <a:bodyPr/>
        <a:lstStyle/>
        <a:p>
          <a:endParaRPr lang="en-US"/>
        </a:p>
      </dgm:t>
    </dgm:pt>
    <dgm:pt modelId="{9B2E5195-093C-5E4B-8C66-883EB1F6BE9A}" type="pres">
      <dgm:prSet presAssocID="{7AC27B81-B188-3E47-8705-81041E0FC3E0}" presName="negativeSpace" presStyleCnt="0"/>
      <dgm:spPr/>
    </dgm:pt>
    <dgm:pt modelId="{B1F670F3-D264-4046-87DC-A6F828D90574}" type="pres">
      <dgm:prSet presAssocID="{7AC27B81-B188-3E47-8705-81041E0FC3E0}" presName="childText" presStyleLbl="conFgAcc1" presStyleIdx="1" presStyleCnt="3">
        <dgm:presLayoutVars>
          <dgm:bulletEnabled val="1"/>
        </dgm:presLayoutVars>
      </dgm:prSet>
      <dgm:spPr/>
      <dgm:t>
        <a:bodyPr/>
        <a:lstStyle/>
        <a:p>
          <a:endParaRPr lang="en-US"/>
        </a:p>
      </dgm:t>
    </dgm:pt>
    <dgm:pt modelId="{6DF703D6-98F2-5249-A8A7-FB271A0E1613}" type="pres">
      <dgm:prSet presAssocID="{603AAE72-C019-334E-8F2E-205C975EB218}" presName="spaceBetweenRectangles" presStyleCnt="0"/>
      <dgm:spPr/>
    </dgm:pt>
    <dgm:pt modelId="{7170CCDA-66F4-F34B-8E49-862D3080B636}" type="pres">
      <dgm:prSet presAssocID="{D902A58C-EFD2-8042-8EDA-A0048E155FFA}" presName="parentLin" presStyleCnt="0"/>
      <dgm:spPr/>
    </dgm:pt>
    <dgm:pt modelId="{67EDB3EC-627F-AF4E-ACA6-CEE3814DEF67}" type="pres">
      <dgm:prSet presAssocID="{D902A58C-EFD2-8042-8EDA-A0048E155FFA}" presName="parentLeftMargin" presStyleLbl="node1" presStyleIdx="1" presStyleCnt="3"/>
      <dgm:spPr/>
      <dgm:t>
        <a:bodyPr/>
        <a:lstStyle/>
        <a:p>
          <a:endParaRPr lang="en-US"/>
        </a:p>
      </dgm:t>
    </dgm:pt>
    <dgm:pt modelId="{BC73B10D-3B03-D548-9EEA-CA43DC155C9C}" type="pres">
      <dgm:prSet presAssocID="{D902A58C-EFD2-8042-8EDA-A0048E155FFA}" presName="parentText" presStyleLbl="node1" presStyleIdx="2" presStyleCnt="3">
        <dgm:presLayoutVars>
          <dgm:chMax val="0"/>
          <dgm:bulletEnabled val="1"/>
        </dgm:presLayoutVars>
      </dgm:prSet>
      <dgm:spPr/>
      <dgm:t>
        <a:bodyPr/>
        <a:lstStyle/>
        <a:p>
          <a:endParaRPr lang="en-US"/>
        </a:p>
      </dgm:t>
    </dgm:pt>
    <dgm:pt modelId="{50A7113B-D3E7-0D48-8FBA-2EDED0047D9A}" type="pres">
      <dgm:prSet presAssocID="{D902A58C-EFD2-8042-8EDA-A0048E155FFA}" presName="negativeSpace" presStyleCnt="0"/>
      <dgm:spPr/>
    </dgm:pt>
    <dgm:pt modelId="{01E9E69B-17E4-D64F-8AF9-CCFECEFBC5CA}" type="pres">
      <dgm:prSet presAssocID="{D902A58C-EFD2-8042-8EDA-A0048E155FFA}" presName="childText" presStyleLbl="conFgAcc1" presStyleIdx="2" presStyleCnt="3">
        <dgm:presLayoutVars>
          <dgm:bulletEnabled val="1"/>
        </dgm:presLayoutVars>
      </dgm:prSet>
      <dgm:spPr/>
      <dgm:t>
        <a:bodyPr/>
        <a:lstStyle/>
        <a:p>
          <a:endParaRPr lang="en-US"/>
        </a:p>
      </dgm:t>
    </dgm:pt>
  </dgm:ptLst>
  <dgm:cxnLst>
    <dgm:cxn modelId="{DC1B48CD-72BC-9549-8C4B-AA3897F4AB1C}" type="presOf" srcId="{A861B948-FADD-F049-9021-E112D39A70C3}" destId="{064606FB-5D20-144B-B501-E8786E822E20}" srcOrd="0" destOrd="0" presId="urn:microsoft.com/office/officeart/2005/8/layout/list1"/>
    <dgm:cxn modelId="{EC2B6C82-A127-734A-AD9B-7AED2D5BFB02}" type="presOf" srcId="{7AC27B81-B188-3E47-8705-81041E0FC3E0}" destId="{5109884A-4A31-4945-AEDA-EC985EBE0282}" srcOrd="0" destOrd="0" presId="urn:microsoft.com/office/officeart/2005/8/layout/list1"/>
    <dgm:cxn modelId="{2AFE8AA1-1916-5F48-ACFF-0FEC0EB8F6D6}" type="presOf" srcId="{090C1A0A-C26D-D14F-8596-B5F3B36BD3BF}" destId="{82E57853-70E3-7A46-AADA-BF7731AC4DC4}" srcOrd="1" destOrd="0" presId="urn:microsoft.com/office/officeart/2005/8/layout/list1"/>
    <dgm:cxn modelId="{01C21743-68F0-1440-A634-FA44F3E31905}" srcId="{090C1A0A-C26D-D14F-8596-B5F3B36BD3BF}" destId="{A861B948-FADD-F049-9021-E112D39A70C3}" srcOrd="0" destOrd="0" parTransId="{E7FEEB4C-00D7-0F4D-BCE9-F0D511CB898E}" sibTransId="{7072DCA2-6C0C-004D-BFFC-C79F9E83A169}"/>
    <dgm:cxn modelId="{6B7AF6E9-C34C-A142-AD4C-4C0DACBE2A89}" type="presOf" srcId="{D902A58C-EFD2-8042-8EDA-A0048E155FFA}" destId="{BC73B10D-3B03-D548-9EEA-CA43DC155C9C}" srcOrd="1" destOrd="0" presId="urn:microsoft.com/office/officeart/2005/8/layout/list1"/>
    <dgm:cxn modelId="{A390C873-0E3A-A74D-97D1-E2B97818038F}" srcId="{D902A58C-EFD2-8042-8EDA-A0048E155FFA}" destId="{C68CCDAE-7D91-4B48-BF77-F04382F40DB1}" srcOrd="0" destOrd="0" parTransId="{7C0169C0-7C2E-A548-B1C3-E39E55953B65}" sibTransId="{159750F5-3324-A442-BB0E-FC4EF4D6206A}"/>
    <dgm:cxn modelId="{D33E718A-8591-6E4C-8A08-A30B0FFF8BCB}" type="presOf" srcId="{D902A58C-EFD2-8042-8EDA-A0048E155FFA}" destId="{67EDB3EC-627F-AF4E-ACA6-CEE3814DEF67}" srcOrd="0" destOrd="0" presId="urn:microsoft.com/office/officeart/2005/8/layout/list1"/>
    <dgm:cxn modelId="{D7C025BF-80F4-A946-B860-1EC135D1BC8B}" srcId="{1DB64831-39A6-FB4C-A523-F5E3B9751DA1}" destId="{7AC27B81-B188-3E47-8705-81041E0FC3E0}" srcOrd="1" destOrd="0" parTransId="{D7EF37F5-3D53-4E40-904A-9F17B7D02362}" sibTransId="{603AAE72-C019-334E-8F2E-205C975EB218}"/>
    <dgm:cxn modelId="{F6E36B35-3192-3F4C-89C1-38C55DE20621}" type="presOf" srcId="{1DB64831-39A6-FB4C-A523-F5E3B9751DA1}" destId="{1A010248-F548-F346-8ADB-96035AED7299}" srcOrd="0" destOrd="0" presId="urn:microsoft.com/office/officeart/2005/8/layout/list1"/>
    <dgm:cxn modelId="{64087701-C20D-1441-996A-CB5B2B3C3FDD}" srcId="{7AC27B81-B188-3E47-8705-81041E0FC3E0}" destId="{691904B2-8C8C-9E48-8963-C4E4A346B2D7}" srcOrd="0" destOrd="0" parTransId="{0968DDFD-1996-BC44-983C-E4BA4151C7EF}" sibTransId="{46105771-6ADF-D947-BEF5-92A1F7734EB5}"/>
    <dgm:cxn modelId="{CC12E014-F591-2E42-961B-1BAF9B893160}" type="presOf" srcId="{090C1A0A-C26D-D14F-8596-B5F3B36BD3BF}" destId="{65288267-EAE4-DE4C-96DB-BAF08CE94DC5}" srcOrd="0" destOrd="0" presId="urn:microsoft.com/office/officeart/2005/8/layout/list1"/>
    <dgm:cxn modelId="{ECE15F07-5191-C64D-919D-45BF59A686AE}" type="presOf" srcId="{C68CCDAE-7D91-4B48-BF77-F04382F40DB1}" destId="{01E9E69B-17E4-D64F-8AF9-CCFECEFBC5CA}" srcOrd="0" destOrd="0" presId="urn:microsoft.com/office/officeart/2005/8/layout/list1"/>
    <dgm:cxn modelId="{56DE74EE-9D9E-4740-9366-8E07949D7403}" type="presOf" srcId="{7AC27B81-B188-3E47-8705-81041E0FC3E0}" destId="{AEF5B4F8-0BEB-CA45-966A-7A4B1541DFC8}" srcOrd="1" destOrd="0" presId="urn:microsoft.com/office/officeart/2005/8/layout/list1"/>
    <dgm:cxn modelId="{2B56842A-57F8-8240-93BE-BE623BC4FBF9}" type="presOf" srcId="{691904B2-8C8C-9E48-8963-C4E4A346B2D7}" destId="{B1F670F3-D264-4046-87DC-A6F828D90574}" srcOrd="0" destOrd="0" presId="urn:microsoft.com/office/officeart/2005/8/layout/list1"/>
    <dgm:cxn modelId="{062E594F-6ED6-9242-BDA7-263C3BDD4C74}" srcId="{1DB64831-39A6-FB4C-A523-F5E3B9751DA1}" destId="{D902A58C-EFD2-8042-8EDA-A0048E155FFA}" srcOrd="2" destOrd="0" parTransId="{A31C1E0D-0762-3448-9F73-7DF2B4D47AAE}" sibTransId="{E9AF713B-294C-1747-ACFB-8F1C11F212D5}"/>
    <dgm:cxn modelId="{072DC3B1-9105-E642-B250-A05A84572AE6}" srcId="{1DB64831-39A6-FB4C-A523-F5E3B9751DA1}" destId="{090C1A0A-C26D-D14F-8596-B5F3B36BD3BF}" srcOrd="0" destOrd="0" parTransId="{6ED5D5D4-7F03-9B46-A760-DEDD371E9C38}" sibTransId="{819FE901-AE43-8E44-B500-DE7D1B5A3CEE}"/>
    <dgm:cxn modelId="{F92DD583-F850-1E4C-AF87-A78FD2E93DDB}" type="presParOf" srcId="{1A010248-F548-F346-8ADB-96035AED7299}" destId="{4E3FA4B1-4A63-544B-981A-B6E7C0776C04}" srcOrd="0" destOrd="0" presId="urn:microsoft.com/office/officeart/2005/8/layout/list1"/>
    <dgm:cxn modelId="{D1A9D8F4-EA9C-0E47-9551-6C47718324FE}" type="presParOf" srcId="{4E3FA4B1-4A63-544B-981A-B6E7C0776C04}" destId="{65288267-EAE4-DE4C-96DB-BAF08CE94DC5}" srcOrd="0" destOrd="0" presId="urn:microsoft.com/office/officeart/2005/8/layout/list1"/>
    <dgm:cxn modelId="{A543FBFA-4118-F942-B339-5A0E07692795}" type="presParOf" srcId="{4E3FA4B1-4A63-544B-981A-B6E7C0776C04}" destId="{82E57853-70E3-7A46-AADA-BF7731AC4DC4}" srcOrd="1" destOrd="0" presId="urn:microsoft.com/office/officeart/2005/8/layout/list1"/>
    <dgm:cxn modelId="{D533CB5F-FAF4-9749-98E8-F0A538F330E0}" type="presParOf" srcId="{1A010248-F548-F346-8ADB-96035AED7299}" destId="{EB2F4767-EA6E-BB40-808A-A791F3816C7B}" srcOrd="1" destOrd="0" presId="urn:microsoft.com/office/officeart/2005/8/layout/list1"/>
    <dgm:cxn modelId="{21205C1A-B61E-C049-9322-3207C838F740}" type="presParOf" srcId="{1A010248-F548-F346-8ADB-96035AED7299}" destId="{064606FB-5D20-144B-B501-E8786E822E20}" srcOrd="2" destOrd="0" presId="urn:microsoft.com/office/officeart/2005/8/layout/list1"/>
    <dgm:cxn modelId="{135E6390-51A3-2A43-91A8-0B9FF97EF391}" type="presParOf" srcId="{1A010248-F548-F346-8ADB-96035AED7299}" destId="{A5334CB6-D903-FB4A-8F24-0045DA1D327F}" srcOrd="3" destOrd="0" presId="urn:microsoft.com/office/officeart/2005/8/layout/list1"/>
    <dgm:cxn modelId="{EA5369AD-703D-3F46-B8AC-AB2F528C8580}" type="presParOf" srcId="{1A010248-F548-F346-8ADB-96035AED7299}" destId="{3D0F6A07-01CB-604B-B50A-3736C0A4B19A}" srcOrd="4" destOrd="0" presId="urn:microsoft.com/office/officeart/2005/8/layout/list1"/>
    <dgm:cxn modelId="{47F09664-C617-F64C-9DDD-667B5DCAD448}" type="presParOf" srcId="{3D0F6A07-01CB-604B-B50A-3736C0A4B19A}" destId="{5109884A-4A31-4945-AEDA-EC985EBE0282}" srcOrd="0" destOrd="0" presId="urn:microsoft.com/office/officeart/2005/8/layout/list1"/>
    <dgm:cxn modelId="{43E7D907-E676-2147-98C1-23347ECE62AF}" type="presParOf" srcId="{3D0F6A07-01CB-604B-B50A-3736C0A4B19A}" destId="{AEF5B4F8-0BEB-CA45-966A-7A4B1541DFC8}" srcOrd="1" destOrd="0" presId="urn:microsoft.com/office/officeart/2005/8/layout/list1"/>
    <dgm:cxn modelId="{4407763D-921E-A947-BBAF-D09DB60F701A}" type="presParOf" srcId="{1A010248-F548-F346-8ADB-96035AED7299}" destId="{9B2E5195-093C-5E4B-8C66-883EB1F6BE9A}" srcOrd="5" destOrd="0" presId="urn:microsoft.com/office/officeart/2005/8/layout/list1"/>
    <dgm:cxn modelId="{2C8061A0-CEE3-8D46-84DF-2E6E17A3BBAE}" type="presParOf" srcId="{1A010248-F548-F346-8ADB-96035AED7299}" destId="{B1F670F3-D264-4046-87DC-A6F828D90574}" srcOrd="6" destOrd="0" presId="urn:microsoft.com/office/officeart/2005/8/layout/list1"/>
    <dgm:cxn modelId="{4D031D3E-CE7C-1048-BF3A-6EFA2EA9A286}" type="presParOf" srcId="{1A010248-F548-F346-8ADB-96035AED7299}" destId="{6DF703D6-98F2-5249-A8A7-FB271A0E1613}" srcOrd="7" destOrd="0" presId="urn:microsoft.com/office/officeart/2005/8/layout/list1"/>
    <dgm:cxn modelId="{2F956D1E-619A-FE4A-B0DC-200951E054F5}" type="presParOf" srcId="{1A010248-F548-F346-8ADB-96035AED7299}" destId="{7170CCDA-66F4-F34B-8E49-862D3080B636}" srcOrd="8" destOrd="0" presId="urn:microsoft.com/office/officeart/2005/8/layout/list1"/>
    <dgm:cxn modelId="{3E3FE637-7791-DB4E-876F-49B29C130BEC}" type="presParOf" srcId="{7170CCDA-66F4-F34B-8E49-862D3080B636}" destId="{67EDB3EC-627F-AF4E-ACA6-CEE3814DEF67}" srcOrd="0" destOrd="0" presId="urn:microsoft.com/office/officeart/2005/8/layout/list1"/>
    <dgm:cxn modelId="{23D99B78-4769-6D40-966A-49953D522DB8}" type="presParOf" srcId="{7170CCDA-66F4-F34B-8E49-862D3080B636}" destId="{BC73B10D-3B03-D548-9EEA-CA43DC155C9C}" srcOrd="1" destOrd="0" presId="urn:microsoft.com/office/officeart/2005/8/layout/list1"/>
    <dgm:cxn modelId="{E034A7A8-1A62-E540-A29F-6597A72F4F40}" type="presParOf" srcId="{1A010248-F548-F346-8ADB-96035AED7299}" destId="{50A7113B-D3E7-0D48-8FBA-2EDED0047D9A}" srcOrd="9" destOrd="0" presId="urn:microsoft.com/office/officeart/2005/8/layout/list1"/>
    <dgm:cxn modelId="{E9FEE77E-7166-DA43-841E-A12F962A3EA0}" type="presParOf" srcId="{1A010248-F548-F346-8ADB-96035AED7299}" destId="{01E9E69B-17E4-D64F-8AF9-CCFECEFBC5CA}"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E4A990-5AA0-034B-8CCF-8670DC0A0746}">
      <dsp:nvSpPr>
        <dsp:cNvPr id="0" name=""/>
        <dsp:cNvSpPr/>
      </dsp:nvSpPr>
      <dsp:spPr>
        <a:xfrm>
          <a:off x="0" y="0"/>
          <a:ext cx="5257800" cy="720000"/>
        </a:xfrm>
        <a:prstGeom prst="rect">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w="9525" cap="flat" cmpd="sng" algn="ctr">
          <a:solidFill>
            <a:schemeClr val="accent1">
              <a:hueOff val="0"/>
              <a:satOff val="0"/>
              <a:lumOff val="0"/>
              <a:alphaOff val="0"/>
            </a:schemeClr>
          </a:solidFill>
          <a:prstDash val="solid"/>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1">
          <a:scrgbClr r="0" g="0" b="0"/>
        </a:lnRef>
        <a:fillRef idx="3">
          <a:scrgbClr r="0" g="0" b="0"/>
        </a:fillRef>
        <a:effectRef idx="2">
          <a:scrgbClr r="0" g="0" b="0"/>
        </a:effectRef>
        <a:fontRef idx="minor">
          <a:schemeClr val="lt1"/>
        </a:fontRef>
      </dsp:style>
      <dsp:txBody>
        <a:bodyPr spcFirstLastPara="0" vert="horz" wrap="square" lIns="177800" tIns="101600" rIns="177800" bIns="101600" numCol="1" spcCol="1270" anchor="ctr" anchorCtr="0">
          <a:noAutofit/>
        </a:bodyPr>
        <a:lstStyle/>
        <a:p>
          <a:pPr lvl="0" algn="l" defTabSz="1111250">
            <a:lnSpc>
              <a:spcPct val="90000"/>
            </a:lnSpc>
            <a:spcBef>
              <a:spcPct val="0"/>
            </a:spcBef>
            <a:spcAft>
              <a:spcPct val="35000"/>
            </a:spcAft>
          </a:pPr>
          <a:r>
            <a:rPr lang="en-US" sz="2500" kern="1200" dirty="0" smtClean="0"/>
            <a:t>Main objectives of an OS:</a:t>
          </a:r>
          <a:endParaRPr lang="en-US" sz="2500" kern="1200" dirty="0"/>
        </a:p>
      </dsp:txBody>
      <dsp:txXfrm>
        <a:off x="0" y="0"/>
        <a:ext cx="5257800" cy="720000"/>
      </dsp:txXfrm>
    </dsp:sp>
    <dsp:sp modelId="{D90CF14F-E010-5649-9AC4-6BBF9E914CA0}">
      <dsp:nvSpPr>
        <dsp:cNvPr id="0" name=""/>
        <dsp:cNvSpPr/>
      </dsp:nvSpPr>
      <dsp:spPr>
        <a:xfrm>
          <a:off x="0" y="735425"/>
          <a:ext cx="5257800" cy="1509750"/>
        </a:xfrm>
        <a:prstGeom prst="rect">
          <a:avLst/>
        </a:prstGeom>
        <a:solidFill>
          <a:schemeClr val="bg1"/>
        </a:solidFill>
        <a:ln w="9525" cap="flat" cmpd="sng" algn="ctr">
          <a:solidFill>
            <a:schemeClr val="accent1">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smtClean="0"/>
            <a:t>convenience</a:t>
          </a:r>
        </a:p>
        <a:p>
          <a:pPr marL="228600" lvl="1" indent="-228600" algn="l" defTabSz="1111250">
            <a:lnSpc>
              <a:spcPct val="90000"/>
            </a:lnSpc>
            <a:spcBef>
              <a:spcPct val="0"/>
            </a:spcBef>
            <a:spcAft>
              <a:spcPct val="15000"/>
            </a:spcAft>
            <a:buChar char="••"/>
          </a:pPr>
          <a:r>
            <a:rPr lang="en-US" sz="2500" kern="1200" dirty="0" smtClean="0"/>
            <a:t>efficiency</a:t>
          </a:r>
        </a:p>
        <a:p>
          <a:pPr marL="228600" lvl="1" indent="-228600" algn="l" defTabSz="1111250">
            <a:lnSpc>
              <a:spcPct val="90000"/>
            </a:lnSpc>
            <a:spcBef>
              <a:spcPct val="0"/>
            </a:spcBef>
            <a:spcAft>
              <a:spcPct val="15000"/>
            </a:spcAft>
            <a:buChar char="••"/>
          </a:pPr>
          <a:r>
            <a:rPr lang="en-US" sz="2500" kern="1200" dirty="0" smtClean="0"/>
            <a:t>ability to evolve</a:t>
          </a:r>
        </a:p>
      </dsp:txBody>
      <dsp:txXfrm>
        <a:off x="0" y="735425"/>
        <a:ext cx="5257800" cy="150975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78D5A0-86E1-7F4A-97F2-4E691D203110}">
      <dsp:nvSpPr>
        <dsp:cNvPr id="0" name=""/>
        <dsp:cNvSpPr/>
      </dsp:nvSpPr>
      <dsp:spPr>
        <a:xfrm>
          <a:off x="804" y="0"/>
          <a:ext cx="1423764" cy="3022600"/>
        </a:xfrm>
        <a:prstGeom prst="roundRect">
          <a:avLst>
            <a:gd name="adj" fmla="val 1000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process isolation</a:t>
          </a:r>
          <a:endParaRPr lang="en-US" sz="1400" kern="1200" dirty="0"/>
        </a:p>
      </dsp:txBody>
      <dsp:txXfrm>
        <a:off x="42505" y="41701"/>
        <a:ext cx="1340362" cy="2939198"/>
      </dsp:txXfrm>
    </dsp:sp>
    <dsp:sp modelId="{0F6F9771-857A-ED4D-BB66-061A66D62E92}">
      <dsp:nvSpPr>
        <dsp:cNvPr id="0" name=""/>
        <dsp:cNvSpPr/>
      </dsp:nvSpPr>
      <dsp:spPr>
        <a:xfrm>
          <a:off x="1663761" y="0"/>
          <a:ext cx="1423764" cy="3022600"/>
        </a:xfrm>
        <a:prstGeom prst="roundRect">
          <a:avLst>
            <a:gd name="adj" fmla="val 10000"/>
          </a:avLst>
        </a:prstGeom>
        <a:solidFill>
          <a:schemeClr val="accent6"/>
        </a:soli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automatic allocation and management</a:t>
          </a:r>
        </a:p>
      </dsp:txBody>
      <dsp:txXfrm>
        <a:off x="1705462" y="41701"/>
        <a:ext cx="1340362" cy="2939198"/>
      </dsp:txXfrm>
    </dsp:sp>
    <dsp:sp modelId="{1822B451-F610-B34E-B470-4405426B9598}">
      <dsp:nvSpPr>
        <dsp:cNvPr id="0" name=""/>
        <dsp:cNvSpPr/>
      </dsp:nvSpPr>
      <dsp:spPr>
        <a:xfrm>
          <a:off x="3326717" y="0"/>
          <a:ext cx="1423764" cy="3022600"/>
        </a:xfrm>
        <a:prstGeom prst="roundRect">
          <a:avLst>
            <a:gd name="adj" fmla="val 1000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support of modular programming</a:t>
          </a:r>
        </a:p>
      </dsp:txBody>
      <dsp:txXfrm>
        <a:off x="3368418" y="41701"/>
        <a:ext cx="1340362" cy="2939198"/>
      </dsp:txXfrm>
    </dsp:sp>
    <dsp:sp modelId="{687C7697-D43A-4A4A-B7E2-A030E8315BDD}">
      <dsp:nvSpPr>
        <dsp:cNvPr id="0" name=""/>
        <dsp:cNvSpPr/>
      </dsp:nvSpPr>
      <dsp:spPr>
        <a:xfrm>
          <a:off x="4989674" y="0"/>
          <a:ext cx="1423764" cy="3022600"/>
        </a:xfrm>
        <a:prstGeom prst="roundRect">
          <a:avLst>
            <a:gd name="adj" fmla="val 10000"/>
          </a:avLst>
        </a:prstGeom>
        <a:solidFill>
          <a:schemeClr val="accent6"/>
        </a:soli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protection and access control</a:t>
          </a:r>
        </a:p>
      </dsp:txBody>
      <dsp:txXfrm>
        <a:off x="5031375" y="41701"/>
        <a:ext cx="1340362" cy="2939198"/>
      </dsp:txXfrm>
    </dsp:sp>
    <dsp:sp modelId="{E23446C9-B403-3445-83E0-0F2AC82ADDC6}">
      <dsp:nvSpPr>
        <dsp:cNvPr id="0" name=""/>
        <dsp:cNvSpPr/>
      </dsp:nvSpPr>
      <dsp:spPr>
        <a:xfrm>
          <a:off x="6652631" y="0"/>
          <a:ext cx="1423764" cy="3022600"/>
        </a:xfrm>
        <a:prstGeom prst="roundRect">
          <a:avLst>
            <a:gd name="adj" fmla="val 1000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long-term storage</a:t>
          </a:r>
        </a:p>
      </dsp:txBody>
      <dsp:txXfrm>
        <a:off x="6694332" y="41701"/>
        <a:ext cx="1340362" cy="293919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13DBDE-4A69-894C-B15F-8AA2C01DA60D}">
      <dsp:nvSpPr>
        <dsp:cNvPr id="0" name=""/>
        <dsp:cNvSpPr/>
      </dsp:nvSpPr>
      <dsp:spPr>
        <a:xfrm>
          <a:off x="1828816" y="76194"/>
          <a:ext cx="1322435" cy="1322435"/>
        </a:xfrm>
        <a:prstGeom prst="ellipse">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en-US" sz="2700" kern="1200" dirty="0" smtClean="0"/>
            <a:t>Main issues</a:t>
          </a:r>
          <a:endParaRPr lang="en-US" sz="2700" kern="1200" dirty="0"/>
        </a:p>
      </dsp:txBody>
      <dsp:txXfrm>
        <a:off x="2022482" y="269860"/>
        <a:ext cx="935103" cy="935103"/>
      </dsp:txXfrm>
    </dsp:sp>
    <dsp:sp modelId="{F452E337-9A8D-7147-A0DE-77B428363FE7}">
      <dsp:nvSpPr>
        <dsp:cNvPr id="0" name=""/>
        <dsp:cNvSpPr/>
      </dsp:nvSpPr>
      <dsp:spPr>
        <a:xfrm rot="327365">
          <a:off x="3147952" y="789123"/>
          <a:ext cx="134426" cy="35099"/>
        </a:xfrm>
        <a:custGeom>
          <a:avLst/>
          <a:gdLst/>
          <a:ahLst/>
          <a:cxnLst/>
          <a:rect l="0" t="0" r="0" b="0"/>
          <a:pathLst>
            <a:path>
              <a:moveTo>
                <a:pt x="0" y="17549"/>
              </a:moveTo>
              <a:lnTo>
                <a:pt x="134426" y="17549"/>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3211805" y="803312"/>
        <a:ext cx="6721" cy="6721"/>
      </dsp:txXfrm>
    </dsp:sp>
    <dsp:sp modelId="{94F6424C-41E0-984E-A840-F141E9ABE04C}">
      <dsp:nvSpPr>
        <dsp:cNvPr id="0" name=""/>
        <dsp:cNvSpPr/>
      </dsp:nvSpPr>
      <dsp:spPr>
        <a:xfrm>
          <a:off x="3276606" y="228597"/>
          <a:ext cx="1618026" cy="1322435"/>
        </a:xfrm>
        <a:prstGeom prst="ellipse">
          <a:avLst/>
        </a:prstGeom>
        <a:solidFill>
          <a:schemeClr val="accent2">
            <a:lumMod val="75000"/>
          </a:schemeClr>
        </a:soli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availability</a:t>
          </a:r>
        </a:p>
      </dsp:txBody>
      <dsp:txXfrm>
        <a:off x="3513560" y="422263"/>
        <a:ext cx="1144118" cy="935103"/>
      </dsp:txXfrm>
    </dsp:sp>
    <dsp:sp modelId="{3FD92B4C-9502-B74A-AA65-6FC383529055}">
      <dsp:nvSpPr>
        <dsp:cNvPr id="0" name=""/>
        <dsp:cNvSpPr/>
      </dsp:nvSpPr>
      <dsp:spPr>
        <a:xfrm rot="2320876">
          <a:off x="2945864" y="1305029"/>
          <a:ext cx="550135" cy="35099"/>
        </a:xfrm>
        <a:custGeom>
          <a:avLst/>
          <a:gdLst/>
          <a:ahLst/>
          <a:cxnLst/>
          <a:rect l="0" t="0" r="0" b="0"/>
          <a:pathLst>
            <a:path>
              <a:moveTo>
                <a:pt x="0" y="17549"/>
              </a:moveTo>
              <a:lnTo>
                <a:pt x="550135" y="17549"/>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3207178" y="1308825"/>
        <a:ext cx="27506" cy="27506"/>
      </dsp:txXfrm>
    </dsp:sp>
    <dsp:sp modelId="{C9916E7F-8ABB-A14E-9130-280B36308A33}">
      <dsp:nvSpPr>
        <dsp:cNvPr id="0" name=""/>
        <dsp:cNvSpPr/>
      </dsp:nvSpPr>
      <dsp:spPr>
        <a:xfrm>
          <a:off x="3124203" y="1295401"/>
          <a:ext cx="1967692" cy="1474833"/>
        </a:xfrm>
        <a:prstGeom prst="ellipse">
          <a:avLst/>
        </a:prstGeom>
        <a:solidFill>
          <a:schemeClr val="accent6"/>
        </a:soli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confidentiality</a:t>
          </a:r>
        </a:p>
      </dsp:txBody>
      <dsp:txXfrm>
        <a:off x="3412365" y="1511385"/>
        <a:ext cx="1391368" cy="1042865"/>
      </dsp:txXfrm>
    </dsp:sp>
    <dsp:sp modelId="{306ED93E-92ED-334E-B4E5-D99A0B0B5198}">
      <dsp:nvSpPr>
        <dsp:cNvPr id="0" name=""/>
        <dsp:cNvSpPr/>
      </dsp:nvSpPr>
      <dsp:spPr>
        <a:xfrm rot="4495912">
          <a:off x="2392072" y="1710464"/>
          <a:ext cx="729312" cy="35099"/>
        </a:xfrm>
        <a:custGeom>
          <a:avLst/>
          <a:gdLst/>
          <a:ahLst/>
          <a:cxnLst/>
          <a:rect l="0" t="0" r="0" b="0"/>
          <a:pathLst>
            <a:path>
              <a:moveTo>
                <a:pt x="0" y="17549"/>
              </a:moveTo>
              <a:lnTo>
                <a:pt x="729312" y="17549"/>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2738495" y="1709781"/>
        <a:ext cx="36465" cy="36465"/>
      </dsp:txXfrm>
    </dsp:sp>
    <dsp:sp modelId="{EDE6F89A-43A7-0740-9CEB-C73D6525D483}">
      <dsp:nvSpPr>
        <dsp:cNvPr id="0" name=""/>
        <dsp:cNvSpPr/>
      </dsp:nvSpPr>
      <dsp:spPr>
        <a:xfrm>
          <a:off x="2362204" y="2057397"/>
          <a:ext cx="1322435" cy="1322435"/>
        </a:xfrm>
        <a:prstGeom prst="ellipse">
          <a:avLst/>
        </a:prstGeom>
        <a:solidFill>
          <a:schemeClr val="accent4">
            <a:lumMod val="75000"/>
          </a:schemeClr>
        </a:soli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NZ" sz="1600" kern="1200" dirty="0" smtClean="0"/>
            <a:t>data integrity</a:t>
          </a:r>
        </a:p>
      </dsp:txBody>
      <dsp:txXfrm>
        <a:off x="2555870" y="2251063"/>
        <a:ext cx="935103" cy="935103"/>
      </dsp:txXfrm>
    </dsp:sp>
    <dsp:sp modelId="{9EC72295-1CAF-A445-9BD4-028FD159EFBD}">
      <dsp:nvSpPr>
        <dsp:cNvPr id="0" name=""/>
        <dsp:cNvSpPr/>
      </dsp:nvSpPr>
      <dsp:spPr>
        <a:xfrm rot="6588374">
          <a:off x="2232602" y="1365425"/>
          <a:ext cx="49871" cy="35099"/>
        </a:xfrm>
        <a:custGeom>
          <a:avLst/>
          <a:gdLst/>
          <a:ahLst/>
          <a:cxnLst/>
          <a:rect l="0" t="0" r="0" b="0"/>
          <a:pathLst>
            <a:path>
              <a:moveTo>
                <a:pt x="0" y="17549"/>
              </a:moveTo>
              <a:lnTo>
                <a:pt x="49871" y="17549"/>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rot="10800000">
        <a:off x="2256291" y="1381728"/>
        <a:ext cx="2493" cy="2493"/>
      </dsp:txXfrm>
    </dsp:sp>
    <dsp:sp modelId="{87964860-C4E5-2B42-9F24-23CD8074036C}">
      <dsp:nvSpPr>
        <dsp:cNvPr id="0" name=""/>
        <dsp:cNvSpPr/>
      </dsp:nvSpPr>
      <dsp:spPr>
        <a:xfrm>
          <a:off x="1219203" y="1371601"/>
          <a:ext cx="1573183" cy="1420759"/>
        </a:xfrm>
        <a:prstGeom prst="ellipse">
          <a:avLst/>
        </a:prstGeom>
        <a:solidFill>
          <a:schemeClr val="accent3">
            <a:lumMod val="75000"/>
          </a:schemeClr>
        </a:soli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NZ" sz="1600" kern="1200" dirty="0" smtClean="0"/>
            <a:t>authenticity</a:t>
          </a:r>
          <a:endParaRPr lang="en-US" sz="1600" kern="1200" dirty="0" smtClean="0"/>
        </a:p>
      </dsp:txBody>
      <dsp:txXfrm>
        <a:off x="1449590" y="1579666"/>
        <a:ext cx="1112409" cy="100462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C0398E-5DF1-F24E-9796-ADAD05B8C726}">
      <dsp:nvSpPr>
        <dsp:cNvPr id="0" name=""/>
        <dsp:cNvSpPr/>
      </dsp:nvSpPr>
      <dsp:spPr>
        <a:xfrm>
          <a:off x="2100042" y="289750"/>
          <a:ext cx="3605784" cy="3605784"/>
        </a:xfrm>
        <a:prstGeom prst="pie">
          <a:avLst>
            <a:gd name="adj1" fmla="val 16200000"/>
            <a:gd name="adj2" fmla="val 1800000"/>
          </a:avLst>
        </a:prstGeom>
        <a:solidFill>
          <a:schemeClr val="accent6"/>
        </a:soli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i="0" kern="1200" dirty="0" smtClean="0"/>
            <a:t>fairness</a:t>
          </a:r>
          <a:endParaRPr lang="en-US" sz="1800" b="1" i="0" kern="1200" dirty="0"/>
        </a:p>
      </dsp:txBody>
      <dsp:txXfrm>
        <a:off x="4060473" y="955103"/>
        <a:ext cx="1223391" cy="1201928"/>
      </dsp:txXfrm>
    </dsp:sp>
    <dsp:sp modelId="{71C7C1E5-AC56-8D4C-B0F8-41E32D153D9D}">
      <dsp:nvSpPr>
        <dsp:cNvPr id="0" name=""/>
        <dsp:cNvSpPr/>
      </dsp:nvSpPr>
      <dsp:spPr>
        <a:xfrm>
          <a:off x="1914173" y="397065"/>
          <a:ext cx="3605784" cy="3605784"/>
        </a:xfrm>
        <a:prstGeom prst="pie">
          <a:avLst>
            <a:gd name="adj1" fmla="val 1800000"/>
            <a:gd name="adj2" fmla="val 900000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i="0" kern="1200" dirty="0" smtClean="0"/>
            <a:t>differential responsiveness</a:t>
          </a:r>
        </a:p>
      </dsp:txBody>
      <dsp:txXfrm>
        <a:off x="2901471" y="2672143"/>
        <a:ext cx="1631188" cy="1116076"/>
      </dsp:txXfrm>
    </dsp:sp>
    <dsp:sp modelId="{DB3E713C-5D2F-BA4F-A01C-1C230AC4E998}">
      <dsp:nvSpPr>
        <dsp:cNvPr id="0" name=""/>
        <dsp:cNvSpPr/>
      </dsp:nvSpPr>
      <dsp:spPr>
        <a:xfrm>
          <a:off x="1914173" y="397065"/>
          <a:ext cx="3605784" cy="3605784"/>
        </a:xfrm>
        <a:prstGeom prst="pie">
          <a:avLst>
            <a:gd name="adj1" fmla="val 9000000"/>
            <a:gd name="adj2" fmla="val 16200000"/>
          </a:avLst>
        </a:prstGeom>
        <a:solidFill>
          <a:schemeClr val="accent3">
            <a:lumMod val="75000"/>
          </a:schemeClr>
        </a:soli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i="0" kern="1200" dirty="0" smtClean="0"/>
            <a:t>efficiency</a:t>
          </a:r>
        </a:p>
      </dsp:txBody>
      <dsp:txXfrm>
        <a:off x="2300507" y="1105344"/>
        <a:ext cx="1223391" cy="120192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ABB729-FAEA-4D42-9064-64C0C1BA4D27}">
      <dsp:nvSpPr>
        <dsp:cNvPr id="0" name=""/>
        <dsp:cNvSpPr/>
      </dsp:nvSpPr>
      <dsp:spPr>
        <a:xfrm>
          <a:off x="0" y="1294100"/>
          <a:ext cx="7620000" cy="2872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91397" tIns="1332992" rIns="591397" bIns="128016" numCol="1" spcCol="1270" anchor="t" anchorCtr="0">
          <a:noAutofit/>
        </a:bodyPr>
        <a:lstStyle/>
        <a:p>
          <a:pPr marL="171450" lvl="1" indent="-171450" algn="l" defTabSz="800100">
            <a:lnSpc>
              <a:spcPct val="90000"/>
            </a:lnSpc>
            <a:spcBef>
              <a:spcPct val="0"/>
            </a:spcBef>
            <a:spcAft>
              <a:spcPct val="15000"/>
            </a:spcAft>
            <a:buChar char="••"/>
          </a:pPr>
          <a:r>
            <a:rPr lang="en-NZ" sz="1800" kern="1200" dirty="0" smtClean="0"/>
            <a:t>microkernel architecture</a:t>
          </a:r>
        </a:p>
        <a:p>
          <a:pPr marL="171450" lvl="1" indent="-171450" algn="l" defTabSz="800100">
            <a:lnSpc>
              <a:spcPct val="90000"/>
            </a:lnSpc>
            <a:spcBef>
              <a:spcPct val="0"/>
            </a:spcBef>
            <a:spcAft>
              <a:spcPct val="15000"/>
            </a:spcAft>
            <a:buChar char="••"/>
          </a:pPr>
          <a:r>
            <a:rPr lang="en-NZ" sz="1800" kern="1200" dirty="0" smtClean="0"/>
            <a:t>multithreading</a:t>
          </a:r>
        </a:p>
        <a:p>
          <a:pPr marL="171450" lvl="1" indent="-171450" algn="l" defTabSz="800100">
            <a:lnSpc>
              <a:spcPct val="90000"/>
            </a:lnSpc>
            <a:spcBef>
              <a:spcPct val="0"/>
            </a:spcBef>
            <a:spcAft>
              <a:spcPct val="15000"/>
            </a:spcAft>
            <a:buChar char="••"/>
          </a:pPr>
          <a:r>
            <a:rPr lang="en-NZ" sz="1800" kern="1200" dirty="0" smtClean="0"/>
            <a:t>symmetric multiprocessing</a:t>
          </a:r>
        </a:p>
        <a:p>
          <a:pPr marL="171450" lvl="1" indent="-171450" algn="l" defTabSz="800100">
            <a:lnSpc>
              <a:spcPct val="90000"/>
            </a:lnSpc>
            <a:spcBef>
              <a:spcPct val="0"/>
            </a:spcBef>
            <a:spcAft>
              <a:spcPct val="15000"/>
            </a:spcAft>
            <a:buChar char="••"/>
          </a:pPr>
          <a:r>
            <a:rPr lang="en-NZ" sz="1800" kern="1200" dirty="0" smtClean="0"/>
            <a:t>distributed operating systems</a:t>
          </a:r>
        </a:p>
        <a:p>
          <a:pPr marL="171450" lvl="1" indent="-171450" algn="l" defTabSz="800100">
            <a:lnSpc>
              <a:spcPct val="90000"/>
            </a:lnSpc>
            <a:spcBef>
              <a:spcPct val="0"/>
            </a:spcBef>
            <a:spcAft>
              <a:spcPct val="15000"/>
            </a:spcAft>
            <a:buChar char="••"/>
          </a:pPr>
          <a:r>
            <a:rPr lang="en-NZ" sz="1800" kern="1200" dirty="0" smtClean="0"/>
            <a:t>object-oriented design</a:t>
          </a:r>
        </a:p>
      </dsp:txBody>
      <dsp:txXfrm>
        <a:off x="0" y="1294100"/>
        <a:ext cx="7620000" cy="2872800"/>
      </dsp:txXfrm>
    </dsp:sp>
    <dsp:sp modelId="{83794904-62F1-3248-BF0D-6CBE7893EADB}">
      <dsp:nvSpPr>
        <dsp:cNvPr id="0" name=""/>
        <dsp:cNvSpPr/>
      </dsp:nvSpPr>
      <dsp:spPr>
        <a:xfrm>
          <a:off x="76200" y="1295403"/>
          <a:ext cx="7536262" cy="942032"/>
        </a:xfrm>
        <a:prstGeom prst="roundRect">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201613" tIns="0" rIns="201613" bIns="0" numCol="1" spcCol="1270" anchor="ctr" anchorCtr="0">
          <a:noAutofit/>
        </a:bodyPr>
        <a:lstStyle/>
        <a:p>
          <a:pPr lvl="0" algn="l" defTabSz="977900">
            <a:lnSpc>
              <a:spcPct val="90000"/>
            </a:lnSpc>
            <a:spcBef>
              <a:spcPct val="0"/>
            </a:spcBef>
            <a:spcAft>
              <a:spcPct val="35000"/>
            </a:spcAft>
          </a:pPr>
          <a:r>
            <a:rPr lang="en-NZ" sz="2200" kern="1200" dirty="0" smtClean="0"/>
            <a:t>Different approaches and design elements have been tried:</a:t>
          </a:r>
          <a:endParaRPr lang="en-US" sz="2200" kern="1200" dirty="0"/>
        </a:p>
      </dsp:txBody>
      <dsp:txXfrm>
        <a:off x="122186" y="1341389"/>
        <a:ext cx="7444290" cy="85006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8BA974-D1D0-7C45-8BAD-1585AF825221}">
      <dsp:nvSpPr>
        <dsp:cNvPr id="0" name=""/>
        <dsp:cNvSpPr/>
      </dsp:nvSpPr>
      <dsp:spPr>
        <a:xfrm>
          <a:off x="1128963" y="18"/>
          <a:ext cx="2071431" cy="1523962"/>
        </a:xfrm>
        <a:prstGeom prst="ellipse">
          <a:avLst/>
        </a:prstGeom>
        <a:solidFill>
          <a:schemeClr val="bg1"/>
        </a:solidFill>
        <a:ln>
          <a:solidFill>
            <a:schemeClr val="accent6">
              <a:alpha val="90000"/>
            </a:schemeClr>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83869" tIns="22860" rIns="83869" bIns="22860" numCol="1" spcCol="1270" anchor="ctr" anchorCtr="0">
          <a:noAutofit/>
        </a:bodyPr>
        <a:lstStyle/>
        <a:p>
          <a:pPr lvl="0" algn="ctr" defTabSz="800100">
            <a:lnSpc>
              <a:spcPct val="90000"/>
            </a:lnSpc>
            <a:spcBef>
              <a:spcPct val="0"/>
            </a:spcBef>
            <a:spcAft>
              <a:spcPct val="35000"/>
            </a:spcAft>
          </a:pPr>
          <a:r>
            <a:rPr lang="en-US" sz="1800" kern="1200" dirty="0" smtClean="0"/>
            <a:t>address spaces</a:t>
          </a:r>
          <a:endParaRPr lang="en-US" sz="1800" kern="1200" dirty="0"/>
        </a:p>
      </dsp:txBody>
      <dsp:txXfrm>
        <a:off x="1432317" y="223197"/>
        <a:ext cx="1464723" cy="1077604"/>
      </dsp:txXfrm>
    </dsp:sp>
    <dsp:sp modelId="{0C1E7BE6-80C6-3C42-B6EA-D548FFF8D7E8}">
      <dsp:nvSpPr>
        <dsp:cNvPr id="0" name=""/>
        <dsp:cNvSpPr/>
      </dsp:nvSpPr>
      <dsp:spPr>
        <a:xfrm>
          <a:off x="2895602" y="18"/>
          <a:ext cx="2666995" cy="1523962"/>
        </a:xfrm>
        <a:prstGeom prst="ellipse">
          <a:avLst/>
        </a:prstGeom>
        <a:solidFill>
          <a:schemeClr val="bg1"/>
        </a:solidFill>
        <a:ln>
          <a:solidFill>
            <a:schemeClr val="accent6">
              <a:alpha val="90000"/>
            </a:schemeClr>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83869" tIns="22860" rIns="83869" bIns="22860" numCol="1" spcCol="1270" anchor="ctr" anchorCtr="0">
          <a:noAutofit/>
        </a:bodyPr>
        <a:lstStyle/>
        <a:p>
          <a:pPr lvl="0" algn="ctr" defTabSz="800100">
            <a:lnSpc>
              <a:spcPct val="90000"/>
            </a:lnSpc>
            <a:spcBef>
              <a:spcPct val="0"/>
            </a:spcBef>
            <a:spcAft>
              <a:spcPct val="35000"/>
            </a:spcAft>
          </a:pPr>
          <a:r>
            <a:rPr lang="en-US" sz="1800" kern="1200" dirty="0" smtClean="0"/>
            <a:t>interprocess communication (IPC)</a:t>
          </a:r>
        </a:p>
      </dsp:txBody>
      <dsp:txXfrm>
        <a:off x="3286174" y="223197"/>
        <a:ext cx="1885851" cy="1077604"/>
      </dsp:txXfrm>
    </dsp:sp>
    <dsp:sp modelId="{3D639D55-9910-DA41-B3AE-143CA9255248}">
      <dsp:nvSpPr>
        <dsp:cNvPr id="0" name=""/>
        <dsp:cNvSpPr/>
      </dsp:nvSpPr>
      <dsp:spPr>
        <a:xfrm>
          <a:off x="5257805" y="18"/>
          <a:ext cx="2071431" cy="1523962"/>
        </a:xfrm>
        <a:prstGeom prst="ellipse">
          <a:avLst/>
        </a:prstGeom>
        <a:solidFill>
          <a:schemeClr val="bg1"/>
        </a:solidFill>
        <a:ln>
          <a:solidFill>
            <a:schemeClr val="accent6">
              <a:alpha val="90000"/>
            </a:schemeClr>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83869" tIns="22860" rIns="83869" bIns="22860" numCol="1" spcCol="1270" anchor="ctr" anchorCtr="0">
          <a:noAutofit/>
        </a:bodyPr>
        <a:lstStyle/>
        <a:p>
          <a:pPr lvl="0" algn="ctr" defTabSz="800100">
            <a:lnSpc>
              <a:spcPct val="90000"/>
            </a:lnSpc>
            <a:spcBef>
              <a:spcPct val="0"/>
            </a:spcBef>
            <a:spcAft>
              <a:spcPct val="35000"/>
            </a:spcAft>
          </a:pPr>
          <a:r>
            <a:rPr lang="en-US" sz="1800" kern="1200" dirty="0" smtClean="0"/>
            <a:t>basic scheduling</a:t>
          </a:r>
        </a:p>
      </dsp:txBody>
      <dsp:txXfrm>
        <a:off x="5561159" y="223197"/>
        <a:ext cx="1464723" cy="1077604"/>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2EC200-AA31-FF49-9439-3332FF002BCA}">
      <dsp:nvSpPr>
        <dsp:cNvPr id="0" name=""/>
        <dsp:cNvSpPr/>
      </dsp:nvSpPr>
      <dsp:spPr>
        <a:xfrm>
          <a:off x="670823" y="644"/>
          <a:ext cx="2603998" cy="1548110"/>
        </a:xfrm>
        <a:prstGeom prst="ellipse">
          <a:avLst/>
        </a:prstGeom>
        <a:solidFill>
          <a:schemeClr val="accent6"/>
        </a:solidFill>
        <a:ln>
          <a:solidFill>
            <a:schemeClr val="bg1">
              <a:alpha val="90000"/>
            </a:schemeClr>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85198" tIns="22860" rIns="85198" bIns="2286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bg1"/>
              </a:solidFill>
            </a:rPr>
            <a:t>simplifies implementation</a:t>
          </a:r>
          <a:endParaRPr lang="en-US" sz="1800" kern="1200" dirty="0">
            <a:solidFill>
              <a:schemeClr val="bg1"/>
            </a:solidFill>
          </a:endParaRPr>
        </a:p>
      </dsp:txBody>
      <dsp:txXfrm>
        <a:off x="1052170" y="227359"/>
        <a:ext cx="1841304" cy="1094680"/>
      </dsp:txXfrm>
    </dsp:sp>
    <dsp:sp modelId="{8F15053A-8F42-F340-900D-93E5ADC1CDED}">
      <dsp:nvSpPr>
        <dsp:cNvPr id="0" name=""/>
        <dsp:cNvSpPr/>
      </dsp:nvSpPr>
      <dsp:spPr>
        <a:xfrm>
          <a:off x="2965200" y="644"/>
          <a:ext cx="2603998" cy="1548110"/>
        </a:xfrm>
        <a:prstGeom prst="ellipse">
          <a:avLst/>
        </a:prstGeom>
        <a:solidFill>
          <a:schemeClr val="accent6"/>
        </a:solidFill>
        <a:ln>
          <a:solidFill>
            <a:schemeClr val="bg1">
              <a:alpha val="90000"/>
            </a:schemeClr>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85198" tIns="22860" rIns="85198" bIns="2286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bg1"/>
              </a:solidFill>
            </a:rPr>
            <a:t>provides flexibility</a:t>
          </a:r>
        </a:p>
      </dsp:txBody>
      <dsp:txXfrm>
        <a:off x="3346547" y="227359"/>
        <a:ext cx="1841304" cy="1094680"/>
      </dsp:txXfrm>
    </dsp:sp>
    <dsp:sp modelId="{F7CF12E1-CFEB-A84D-AE77-A9FCC92CF154}">
      <dsp:nvSpPr>
        <dsp:cNvPr id="0" name=""/>
        <dsp:cNvSpPr/>
      </dsp:nvSpPr>
      <dsp:spPr>
        <a:xfrm>
          <a:off x="5259577" y="644"/>
          <a:ext cx="2603998" cy="1548110"/>
        </a:xfrm>
        <a:prstGeom prst="ellipse">
          <a:avLst/>
        </a:prstGeom>
        <a:solidFill>
          <a:schemeClr val="accent6"/>
        </a:solidFill>
        <a:ln>
          <a:solidFill>
            <a:schemeClr val="bg1">
              <a:alpha val="90000"/>
            </a:schemeClr>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85198" tIns="22860" rIns="85198" bIns="2286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bg1"/>
              </a:solidFill>
            </a:rPr>
            <a:t>is well suited to a distributed environment</a:t>
          </a:r>
        </a:p>
      </dsp:txBody>
      <dsp:txXfrm>
        <a:off x="5640924" y="227359"/>
        <a:ext cx="1841304" cy="109468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D4C4FB-FEAD-ED48-A0AE-2A84F6D6F3C5}">
      <dsp:nvSpPr>
        <dsp:cNvPr id="0" name=""/>
        <dsp:cNvSpPr/>
      </dsp:nvSpPr>
      <dsp:spPr>
        <a:xfrm>
          <a:off x="0" y="139230"/>
          <a:ext cx="8229600" cy="551655"/>
        </a:xfrm>
        <a:prstGeom prst="roundRect">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Thread</a:t>
          </a:r>
          <a:endParaRPr lang="en-US" sz="2300" kern="1200" dirty="0"/>
        </a:p>
      </dsp:txBody>
      <dsp:txXfrm>
        <a:off x="26930" y="166160"/>
        <a:ext cx="8175740" cy="497795"/>
      </dsp:txXfrm>
    </dsp:sp>
    <dsp:sp modelId="{B4FD0212-1D78-CE47-83E2-150D9E986556}">
      <dsp:nvSpPr>
        <dsp:cNvPr id="0" name=""/>
        <dsp:cNvSpPr/>
      </dsp:nvSpPr>
      <dsp:spPr>
        <a:xfrm>
          <a:off x="0" y="690885"/>
          <a:ext cx="8229600" cy="1166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smtClean="0"/>
            <a:t>dispatchable unit of work</a:t>
          </a:r>
        </a:p>
        <a:p>
          <a:pPr marL="171450" lvl="1" indent="-171450" algn="l" defTabSz="800100">
            <a:lnSpc>
              <a:spcPct val="90000"/>
            </a:lnSpc>
            <a:spcBef>
              <a:spcPct val="0"/>
            </a:spcBef>
            <a:spcAft>
              <a:spcPct val="20000"/>
            </a:spcAft>
            <a:buChar char="••"/>
          </a:pPr>
          <a:r>
            <a:rPr lang="en-US" sz="1800" kern="1200" dirty="0" smtClean="0"/>
            <a:t>includes a processor context and its own data area to enable subroutine branching</a:t>
          </a:r>
        </a:p>
        <a:p>
          <a:pPr marL="171450" lvl="1" indent="-171450" algn="l" defTabSz="800100">
            <a:lnSpc>
              <a:spcPct val="90000"/>
            </a:lnSpc>
            <a:spcBef>
              <a:spcPct val="0"/>
            </a:spcBef>
            <a:spcAft>
              <a:spcPct val="20000"/>
            </a:spcAft>
            <a:buChar char="••"/>
          </a:pPr>
          <a:r>
            <a:rPr lang="en-US" sz="1800" kern="1200" dirty="0" smtClean="0"/>
            <a:t>executes sequentially and is interruptible</a:t>
          </a:r>
        </a:p>
      </dsp:txBody>
      <dsp:txXfrm>
        <a:off x="0" y="690885"/>
        <a:ext cx="8229600" cy="1166445"/>
      </dsp:txXfrm>
    </dsp:sp>
    <dsp:sp modelId="{A7FA07F0-CADB-7B40-BA4A-D97041E1B80A}">
      <dsp:nvSpPr>
        <dsp:cNvPr id="0" name=""/>
        <dsp:cNvSpPr/>
      </dsp:nvSpPr>
      <dsp:spPr>
        <a:xfrm>
          <a:off x="0" y="1857329"/>
          <a:ext cx="8229600" cy="551655"/>
        </a:xfrm>
        <a:prstGeom prst="roundRect">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Process </a:t>
          </a:r>
        </a:p>
      </dsp:txBody>
      <dsp:txXfrm>
        <a:off x="26930" y="1884259"/>
        <a:ext cx="8175740" cy="497795"/>
      </dsp:txXfrm>
    </dsp:sp>
    <dsp:sp modelId="{364D31BB-83A3-C745-980D-1D6C1545B46C}">
      <dsp:nvSpPr>
        <dsp:cNvPr id="0" name=""/>
        <dsp:cNvSpPr/>
      </dsp:nvSpPr>
      <dsp:spPr>
        <a:xfrm>
          <a:off x="0" y="2408984"/>
          <a:ext cx="8229600" cy="8807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smtClean="0"/>
            <a:t>a collection of one or more threads and associated system resources</a:t>
          </a:r>
        </a:p>
        <a:p>
          <a:pPr marL="171450" lvl="1" indent="-171450" algn="l" defTabSz="800100">
            <a:lnSpc>
              <a:spcPct val="90000"/>
            </a:lnSpc>
            <a:spcBef>
              <a:spcPct val="0"/>
            </a:spcBef>
            <a:spcAft>
              <a:spcPct val="20000"/>
            </a:spcAft>
            <a:buChar char="••"/>
          </a:pPr>
          <a:r>
            <a:rPr lang="en-US" sz="1800" kern="1200" dirty="0" smtClean="0"/>
            <a:t>programmer has greater control over the modularity of the application and the timing of application related events</a:t>
          </a:r>
        </a:p>
      </dsp:txBody>
      <dsp:txXfrm>
        <a:off x="0" y="2408984"/>
        <a:ext cx="8229600" cy="880785"/>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A1816B-4E7E-2E48-8BDA-C4A334EFB13D}">
      <dsp:nvSpPr>
        <dsp:cNvPr id="0" name=""/>
        <dsp:cNvSpPr/>
      </dsp:nvSpPr>
      <dsp:spPr>
        <a:xfrm>
          <a:off x="1898544" y="2027"/>
          <a:ext cx="2454380" cy="981752"/>
        </a:xfrm>
        <a:prstGeom prst="chevron">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22860" tIns="11430" rIns="0" bIns="11430" numCol="1" spcCol="1270" anchor="ctr" anchorCtr="0">
          <a:noAutofit/>
        </a:bodyPr>
        <a:lstStyle/>
        <a:p>
          <a:pPr lvl="0" algn="ctr" defTabSz="800100" rtl="0">
            <a:lnSpc>
              <a:spcPct val="90000"/>
            </a:lnSpc>
            <a:spcBef>
              <a:spcPct val="0"/>
            </a:spcBef>
            <a:spcAft>
              <a:spcPct val="35000"/>
            </a:spcAft>
          </a:pPr>
          <a:r>
            <a:rPr lang="en-US" sz="1800" b="1" kern="1200" dirty="0" smtClean="0">
              <a:solidFill>
                <a:schemeClr val="bg1"/>
              </a:solidFill>
            </a:rPr>
            <a:t>Performance</a:t>
          </a:r>
          <a:endParaRPr lang="en-US" sz="1800" kern="1200" dirty="0">
            <a:solidFill>
              <a:schemeClr val="bg1"/>
            </a:solidFill>
          </a:endParaRPr>
        </a:p>
      </dsp:txBody>
      <dsp:txXfrm>
        <a:off x="2389420" y="2027"/>
        <a:ext cx="1472628" cy="981752"/>
      </dsp:txXfrm>
    </dsp:sp>
    <dsp:sp modelId="{D1409364-D0A8-404B-A03C-74C180546E0E}">
      <dsp:nvSpPr>
        <dsp:cNvPr id="0" name=""/>
        <dsp:cNvSpPr/>
      </dsp:nvSpPr>
      <dsp:spPr>
        <a:xfrm>
          <a:off x="4033855" y="85476"/>
          <a:ext cx="4414473" cy="814854"/>
        </a:xfrm>
        <a:prstGeom prst="chevron">
          <a:avLst/>
        </a:prstGeom>
        <a:solidFill>
          <a:schemeClr val="accent6"/>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11430" rIns="0" bIns="11430" numCol="1" spcCol="1270" anchor="ctr" anchorCtr="0">
          <a:noAutofit/>
        </a:bodyPr>
        <a:lstStyle/>
        <a:p>
          <a:pPr lvl="0" algn="ctr" defTabSz="800100" rtl="0">
            <a:lnSpc>
              <a:spcPct val="90000"/>
            </a:lnSpc>
            <a:spcBef>
              <a:spcPct val="0"/>
            </a:spcBef>
            <a:spcAft>
              <a:spcPct val="35000"/>
            </a:spcAft>
          </a:pPr>
          <a:r>
            <a:rPr lang="en-US" sz="1800" kern="1200" dirty="0" smtClean="0">
              <a:solidFill>
                <a:schemeClr val="bg1"/>
              </a:solidFill>
            </a:rPr>
            <a:t>more than one process can be running simultaneously, each on a different processor</a:t>
          </a:r>
          <a:endParaRPr lang="en-US" sz="1800" kern="1200" dirty="0">
            <a:solidFill>
              <a:schemeClr val="bg1"/>
            </a:solidFill>
          </a:endParaRPr>
        </a:p>
      </dsp:txBody>
      <dsp:txXfrm>
        <a:off x="4441282" y="85476"/>
        <a:ext cx="3599619" cy="814854"/>
      </dsp:txXfrm>
    </dsp:sp>
    <dsp:sp modelId="{6EE4EF73-36EE-7D42-A45F-E6E41F881006}">
      <dsp:nvSpPr>
        <dsp:cNvPr id="0" name=""/>
        <dsp:cNvSpPr/>
      </dsp:nvSpPr>
      <dsp:spPr>
        <a:xfrm>
          <a:off x="1898544" y="1121225"/>
          <a:ext cx="2454380" cy="981752"/>
        </a:xfrm>
        <a:prstGeom prst="chevron">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22860" tIns="11430" rIns="0" bIns="11430" numCol="1" spcCol="1270" anchor="ctr" anchorCtr="0">
          <a:noAutofit/>
        </a:bodyPr>
        <a:lstStyle/>
        <a:p>
          <a:pPr lvl="0" algn="ctr" defTabSz="800100" rtl="0">
            <a:lnSpc>
              <a:spcPct val="90000"/>
            </a:lnSpc>
            <a:spcBef>
              <a:spcPct val="0"/>
            </a:spcBef>
            <a:spcAft>
              <a:spcPct val="35000"/>
            </a:spcAft>
          </a:pPr>
          <a:r>
            <a:rPr lang="en-US" sz="1800" b="1" kern="1200" dirty="0" smtClean="0">
              <a:solidFill>
                <a:schemeClr val="bg1"/>
              </a:solidFill>
            </a:rPr>
            <a:t>Availability</a:t>
          </a:r>
          <a:endParaRPr lang="en-US" sz="1800" kern="1200" dirty="0">
            <a:solidFill>
              <a:schemeClr val="bg1"/>
            </a:solidFill>
          </a:endParaRPr>
        </a:p>
      </dsp:txBody>
      <dsp:txXfrm>
        <a:off x="2389420" y="1121225"/>
        <a:ext cx="1472628" cy="981752"/>
      </dsp:txXfrm>
    </dsp:sp>
    <dsp:sp modelId="{65CA66AD-A686-A64E-B74D-33DC4C582B00}">
      <dsp:nvSpPr>
        <dsp:cNvPr id="0" name=""/>
        <dsp:cNvSpPr/>
      </dsp:nvSpPr>
      <dsp:spPr>
        <a:xfrm>
          <a:off x="4033855" y="1204674"/>
          <a:ext cx="4262156" cy="814854"/>
        </a:xfrm>
        <a:prstGeom prst="chevron">
          <a:avLst/>
        </a:prstGeom>
        <a:solidFill>
          <a:schemeClr val="accent6"/>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11430" rIns="0" bIns="11430" numCol="1" spcCol="1270" anchor="ctr" anchorCtr="0">
          <a:noAutofit/>
        </a:bodyPr>
        <a:lstStyle/>
        <a:p>
          <a:pPr lvl="0" algn="ctr" defTabSz="800100" rtl="0">
            <a:lnSpc>
              <a:spcPct val="90000"/>
            </a:lnSpc>
            <a:spcBef>
              <a:spcPct val="0"/>
            </a:spcBef>
            <a:spcAft>
              <a:spcPct val="35000"/>
            </a:spcAft>
          </a:pPr>
          <a:r>
            <a:rPr lang="en-US" sz="1800" kern="1200" dirty="0" smtClean="0">
              <a:solidFill>
                <a:schemeClr val="bg1"/>
              </a:solidFill>
            </a:rPr>
            <a:t>failure of a single process does not halt the system</a:t>
          </a:r>
          <a:endParaRPr lang="en-US" sz="1800" kern="1200" dirty="0">
            <a:solidFill>
              <a:schemeClr val="bg1"/>
            </a:solidFill>
          </a:endParaRPr>
        </a:p>
      </dsp:txBody>
      <dsp:txXfrm>
        <a:off x="4441282" y="1204674"/>
        <a:ext cx="3447302" cy="814854"/>
      </dsp:txXfrm>
    </dsp:sp>
    <dsp:sp modelId="{8F9EA938-DC97-864B-99D0-4FC17442E668}">
      <dsp:nvSpPr>
        <dsp:cNvPr id="0" name=""/>
        <dsp:cNvSpPr/>
      </dsp:nvSpPr>
      <dsp:spPr>
        <a:xfrm>
          <a:off x="1898544" y="2240422"/>
          <a:ext cx="2454380" cy="981752"/>
        </a:xfrm>
        <a:prstGeom prst="chevron">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22860" tIns="11430" rIns="0" bIns="11430" numCol="1" spcCol="1270" anchor="ctr" anchorCtr="0">
          <a:noAutofit/>
        </a:bodyPr>
        <a:lstStyle/>
        <a:p>
          <a:pPr lvl="0" algn="ctr" defTabSz="800100" rtl="0">
            <a:lnSpc>
              <a:spcPct val="90000"/>
            </a:lnSpc>
            <a:spcBef>
              <a:spcPct val="0"/>
            </a:spcBef>
            <a:spcAft>
              <a:spcPct val="35000"/>
            </a:spcAft>
          </a:pPr>
          <a:r>
            <a:rPr lang="en-US" sz="1800" b="1" kern="1200" dirty="0" smtClean="0">
              <a:solidFill>
                <a:schemeClr val="bg1"/>
              </a:solidFill>
            </a:rPr>
            <a:t>Incremental Growth</a:t>
          </a:r>
          <a:endParaRPr lang="en-US" sz="1800" kern="1200" dirty="0">
            <a:solidFill>
              <a:schemeClr val="bg1"/>
            </a:solidFill>
          </a:endParaRPr>
        </a:p>
      </dsp:txBody>
      <dsp:txXfrm>
        <a:off x="2389420" y="2240422"/>
        <a:ext cx="1472628" cy="981752"/>
      </dsp:txXfrm>
    </dsp:sp>
    <dsp:sp modelId="{8F69CEFB-EA93-B34B-B0E2-B6DC3736F014}">
      <dsp:nvSpPr>
        <dsp:cNvPr id="0" name=""/>
        <dsp:cNvSpPr/>
      </dsp:nvSpPr>
      <dsp:spPr>
        <a:xfrm>
          <a:off x="4033855" y="2323871"/>
          <a:ext cx="4050009" cy="814854"/>
        </a:xfrm>
        <a:prstGeom prst="chevron">
          <a:avLst/>
        </a:prstGeom>
        <a:solidFill>
          <a:schemeClr val="accent6"/>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11430" rIns="0" bIns="11430" numCol="1" spcCol="1270" anchor="ctr" anchorCtr="0">
          <a:noAutofit/>
        </a:bodyPr>
        <a:lstStyle/>
        <a:p>
          <a:pPr lvl="0" algn="ctr" defTabSz="800100" rtl="0">
            <a:lnSpc>
              <a:spcPct val="90000"/>
            </a:lnSpc>
            <a:spcBef>
              <a:spcPct val="0"/>
            </a:spcBef>
            <a:spcAft>
              <a:spcPct val="35000"/>
            </a:spcAft>
          </a:pPr>
          <a:r>
            <a:rPr lang="en-US" sz="1800" kern="1200" dirty="0" smtClean="0">
              <a:solidFill>
                <a:schemeClr val="bg1"/>
              </a:solidFill>
            </a:rPr>
            <a:t>performance of a system can be enhanced by adding an additional processor</a:t>
          </a:r>
          <a:endParaRPr lang="en-US" sz="1800" kern="1200" dirty="0">
            <a:solidFill>
              <a:schemeClr val="bg1"/>
            </a:solidFill>
          </a:endParaRPr>
        </a:p>
      </dsp:txBody>
      <dsp:txXfrm>
        <a:off x="4441282" y="2323871"/>
        <a:ext cx="3235155" cy="814854"/>
      </dsp:txXfrm>
    </dsp:sp>
    <dsp:sp modelId="{875511A4-5AA0-AD4B-9347-384E886407FB}">
      <dsp:nvSpPr>
        <dsp:cNvPr id="0" name=""/>
        <dsp:cNvSpPr/>
      </dsp:nvSpPr>
      <dsp:spPr>
        <a:xfrm>
          <a:off x="1898544" y="3359620"/>
          <a:ext cx="2454380" cy="981752"/>
        </a:xfrm>
        <a:prstGeom prst="chevron">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22860" tIns="11430" rIns="0" bIns="11430" numCol="1" spcCol="1270" anchor="ctr" anchorCtr="0">
          <a:noAutofit/>
        </a:bodyPr>
        <a:lstStyle/>
        <a:p>
          <a:pPr lvl="0" algn="ctr" defTabSz="800100" rtl="0">
            <a:lnSpc>
              <a:spcPct val="90000"/>
            </a:lnSpc>
            <a:spcBef>
              <a:spcPct val="0"/>
            </a:spcBef>
            <a:spcAft>
              <a:spcPct val="35000"/>
            </a:spcAft>
          </a:pPr>
          <a:r>
            <a:rPr lang="en-US" sz="1800" b="1" kern="1200" dirty="0" smtClean="0">
              <a:solidFill>
                <a:schemeClr val="bg1"/>
              </a:solidFill>
            </a:rPr>
            <a:t>Scaling</a:t>
          </a:r>
          <a:endParaRPr lang="en-US" sz="1800" kern="1200" dirty="0">
            <a:solidFill>
              <a:schemeClr val="bg1"/>
            </a:solidFill>
          </a:endParaRPr>
        </a:p>
      </dsp:txBody>
      <dsp:txXfrm>
        <a:off x="2389420" y="3359620"/>
        <a:ext cx="1472628" cy="981752"/>
      </dsp:txXfrm>
    </dsp:sp>
    <dsp:sp modelId="{C6ADD55F-E00F-2644-A5F1-6B69A1D16E1D}">
      <dsp:nvSpPr>
        <dsp:cNvPr id="0" name=""/>
        <dsp:cNvSpPr/>
      </dsp:nvSpPr>
      <dsp:spPr>
        <a:xfrm>
          <a:off x="4033855" y="3443069"/>
          <a:ext cx="4506999" cy="814854"/>
        </a:xfrm>
        <a:prstGeom prst="chevron">
          <a:avLst/>
        </a:prstGeom>
        <a:solidFill>
          <a:schemeClr val="accent6"/>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11430" rIns="0" bIns="11430" numCol="1" spcCol="1270" anchor="ctr" anchorCtr="0">
          <a:noAutofit/>
        </a:bodyPr>
        <a:lstStyle/>
        <a:p>
          <a:pPr lvl="0" algn="ctr" defTabSz="800100" rtl="0">
            <a:lnSpc>
              <a:spcPct val="90000"/>
            </a:lnSpc>
            <a:spcBef>
              <a:spcPct val="0"/>
            </a:spcBef>
            <a:spcAft>
              <a:spcPct val="35000"/>
            </a:spcAft>
          </a:pPr>
          <a:r>
            <a:rPr lang="en-US" sz="1800" kern="1200" dirty="0" smtClean="0">
              <a:solidFill>
                <a:schemeClr val="bg1"/>
              </a:solidFill>
            </a:rPr>
            <a:t>vendors can offer a range of products based on the number of processors configured in the system </a:t>
          </a:r>
          <a:endParaRPr lang="en-US" sz="1800" kern="1200" dirty="0">
            <a:solidFill>
              <a:schemeClr val="bg1"/>
            </a:solidFill>
          </a:endParaRPr>
        </a:p>
      </dsp:txBody>
      <dsp:txXfrm>
        <a:off x="4441282" y="3443069"/>
        <a:ext cx="3692145" cy="814854"/>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50B75B-DF99-764C-B1DD-69B8C42C3B79}">
      <dsp:nvSpPr>
        <dsp:cNvPr id="0" name=""/>
        <dsp:cNvSpPr/>
      </dsp:nvSpPr>
      <dsp:spPr>
        <a:xfrm>
          <a:off x="1444049" y="1720"/>
          <a:ext cx="5097958" cy="463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b" anchorCtr="0">
          <a:noAutofit/>
        </a:bodyPr>
        <a:lstStyle/>
        <a:p>
          <a:pPr lvl="0" algn="l" defTabSz="933450" rtl="0">
            <a:lnSpc>
              <a:spcPct val="90000"/>
            </a:lnSpc>
            <a:spcBef>
              <a:spcPct val="0"/>
            </a:spcBef>
            <a:spcAft>
              <a:spcPct val="35000"/>
            </a:spcAft>
          </a:pPr>
          <a:r>
            <a:rPr lang="en-US" sz="2100" kern="1200" smtClean="0"/>
            <a:t>Spatial (physical) redundancy</a:t>
          </a:r>
          <a:endParaRPr lang="en-US" sz="2100" kern="1200"/>
        </a:p>
      </dsp:txBody>
      <dsp:txXfrm>
        <a:off x="1444049" y="1720"/>
        <a:ext cx="5097958" cy="463450"/>
      </dsp:txXfrm>
    </dsp:sp>
    <dsp:sp modelId="{F0D97572-2434-9241-A90E-065E5E79A081}">
      <dsp:nvSpPr>
        <dsp:cNvPr id="0" name=""/>
        <dsp:cNvSpPr/>
      </dsp:nvSpPr>
      <dsp:spPr>
        <a:xfrm>
          <a:off x="1444049" y="465171"/>
          <a:ext cx="1192922" cy="944066"/>
        </a:xfrm>
        <a:prstGeom prst="chevron">
          <a:avLst>
            <a:gd name="adj" fmla="val 7061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w="9525" cap="flat" cmpd="sng" algn="ctr">
          <a:solidFill>
            <a:schemeClr val="accent1">
              <a:hueOff val="0"/>
              <a:satOff val="0"/>
              <a:lumOff val="0"/>
              <a:alphaOff val="0"/>
            </a:schemeClr>
          </a:solidFill>
          <a:prstDash val="solid"/>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1">
          <a:scrgbClr r="0" g="0" b="0"/>
        </a:lnRef>
        <a:fillRef idx="3">
          <a:scrgbClr r="0" g="0" b="0"/>
        </a:fillRef>
        <a:effectRef idx="2">
          <a:scrgbClr r="0" g="0" b="0"/>
        </a:effectRef>
        <a:fontRef idx="minor">
          <a:schemeClr val="lt1"/>
        </a:fontRef>
      </dsp:style>
    </dsp:sp>
    <dsp:sp modelId="{267B6446-009A-6C41-B148-1B866C32FFDF}">
      <dsp:nvSpPr>
        <dsp:cNvPr id="0" name=""/>
        <dsp:cNvSpPr/>
      </dsp:nvSpPr>
      <dsp:spPr>
        <a:xfrm>
          <a:off x="2160596" y="465171"/>
          <a:ext cx="1192922" cy="944066"/>
        </a:xfrm>
        <a:prstGeom prst="chevron">
          <a:avLst>
            <a:gd name="adj" fmla="val 7061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w="9525" cap="flat" cmpd="sng" algn="ctr">
          <a:solidFill>
            <a:schemeClr val="accent1">
              <a:hueOff val="0"/>
              <a:satOff val="0"/>
              <a:lumOff val="0"/>
              <a:alphaOff val="0"/>
            </a:schemeClr>
          </a:solidFill>
          <a:prstDash val="solid"/>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1">
          <a:scrgbClr r="0" g="0" b="0"/>
        </a:lnRef>
        <a:fillRef idx="3">
          <a:scrgbClr r="0" g="0" b="0"/>
        </a:fillRef>
        <a:effectRef idx="2">
          <a:scrgbClr r="0" g="0" b="0"/>
        </a:effectRef>
        <a:fontRef idx="minor">
          <a:schemeClr val="lt1"/>
        </a:fontRef>
      </dsp:style>
    </dsp:sp>
    <dsp:sp modelId="{721290A9-20EF-AA48-8F97-ABABD21A32E3}">
      <dsp:nvSpPr>
        <dsp:cNvPr id="0" name=""/>
        <dsp:cNvSpPr/>
      </dsp:nvSpPr>
      <dsp:spPr>
        <a:xfrm>
          <a:off x="2877709" y="465171"/>
          <a:ext cx="1192922" cy="944066"/>
        </a:xfrm>
        <a:prstGeom prst="chevron">
          <a:avLst>
            <a:gd name="adj" fmla="val 7061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w="9525" cap="flat" cmpd="sng" algn="ctr">
          <a:solidFill>
            <a:schemeClr val="accent1">
              <a:hueOff val="0"/>
              <a:satOff val="0"/>
              <a:lumOff val="0"/>
              <a:alphaOff val="0"/>
            </a:schemeClr>
          </a:solidFill>
          <a:prstDash val="solid"/>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1">
          <a:scrgbClr r="0" g="0" b="0"/>
        </a:lnRef>
        <a:fillRef idx="3">
          <a:scrgbClr r="0" g="0" b="0"/>
        </a:fillRef>
        <a:effectRef idx="2">
          <a:scrgbClr r="0" g="0" b="0"/>
        </a:effectRef>
        <a:fontRef idx="minor">
          <a:schemeClr val="lt1"/>
        </a:fontRef>
      </dsp:style>
    </dsp:sp>
    <dsp:sp modelId="{33498FDD-E784-6E41-A29E-0EDF9A71D3A0}">
      <dsp:nvSpPr>
        <dsp:cNvPr id="0" name=""/>
        <dsp:cNvSpPr/>
      </dsp:nvSpPr>
      <dsp:spPr>
        <a:xfrm>
          <a:off x="3594255" y="465171"/>
          <a:ext cx="1192922" cy="944066"/>
        </a:xfrm>
        <a:prstGeom prst="chevron">
          <a:avLst>
            <a:gd name="adj" fmla="val 7061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w="9525" cap="flat" cmpd="sng" algn="ctr">
          <a:solidFill>
            <a:schemeClr val="accent1">
              <a:hueOff val="0"/>
              <a:satOff val="0"/>
              <a:lumOff val="0"/>
              <a:alphaOff val="0"/>
            </a:schemeClr>
          </a:solidFill>
          <a:prstDash val="solid"/>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1">
          <a:scrgbClr r="0" g="0" b="0"/>
        </a:lnRef>
        <a:fillRef idx="3">
          <a:scrgbClr r="0" g="0" b="0"/>
        </a:fillRef>
        <a:effectRef idx="2">
          <a:scrgbClr r="0" g="0" b="0"/>
        </a:effectRef>
        <a:fontRef idx="minor">
          <a:schemeClr val="lt1"/>
        </a:fontRef>
      </dsp:style>
    </dsp:sp>
    <dsp:sp modelId="{714C1B0D-92BD-6B4F-86DC-E3D12B3B34D7}">
      <dsp:nvSpPr>
        <dsp:cNvPr id="0" name=""/>
        <dsp:cNvSpPr/>
      </dsp:nvSpPr>
      <dsp:spPr>
        <a:xfrm>
          <a:off x="4311368" y="465171"/>
          <a:ext cx="1192922" cy="944066"/>
        </a:xfrm>
        <a:prstGeom prst="chevron">
          <a:avLst>
            <a:gd name="adj" fmla="val 7061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w="9525" cap="flat" cmpd="sng" algn="ctr">
          <a:solidFill>
            <a:schemeClr val="accent1">
              <a:hueOff val="0"/>
              <a:satOff val="0"/>
              <a:lumOff val="0"/>
              <a:alphaOff val="0"/>
            </a:schemeClr>
          </a:solidFill>
          <a:prstDash val="solid"/>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1">
          <a:scrgbClr r="0" g="0" b="0"/>
        </a:lnRef>
        <a:fillRef idx="3">
          <a:scrgbClr r="0" g="0" b="0"/>
        </a:fillRef>
        <a:effectRef idx="2">
          <a:scrgbClr r="0" g="0" b="0"/>
        </a:effectRef>
        <a:fontRef idx="minor">
          <a:schemeClr val="lt1"/>
        </a:fontRef>
      </dsp:style>
    </dsp:sp>
    <dsp:sp modelId="{4E5C73D4-3AAC-2C4A-B78E-5F152D807E1D}">
      <dsp:nvSpPr>
        <dsp:cNvPr id="0" name=""/>
        <dsp:cNvSpPr/>
      </dsp:nvSpPr>
      <dsp:spPr>
        <a:xfrm>
          <a:off x="5027914" y="465171"/>
          <a:ext cx="1192922" cy="944066"/>
        </a:xfrm>
        <a:prstGeom prst="chevron">
          <a:avLst>
            <a:gd name="adj" fmla="val 7061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w="9525" cap="flat" cmpd="sng" algn="ctr">
          <a:solidFill>
            <a:schemeClr val="accent1">
              <a:hueOff val="0"/>
              <a:satOff val="0"/>
              <a:lumOff val="0"/>
              <a:alphaOff val="0"/>
            </a:schemeClr>
          </a:solidFill>
          <a:prstDash val="solid"/>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1">
          <a:scrgbClr r="0" g="0" b="0"/>
        </a:lnRef>
        <a:fillRef idx="3">
          <a:scrgbClr r="0" g="0" b="0"/>
        </a:fillRef>
        <a:effectRef idx="2">
          <a:scrgbClr r="0" g="0" b="0"/>
        </a:effectRef>
        <a:fontRef idx="minor">
          <a:schemeClr val="lt1"/>
        </a:fontRef>
      </dsp:style>
    </dsp:sp>
    <dsp:sp modelId="{5A472E4D-D49D-F44A-A66F-7D9876635323}">
      <dsp:nvSpPr>
        <dsp:cNvPr id="0" name=""/>
        <dsp:cNvSpPr/>
      </dsp:nvSpPr>
      <dsp:spPr>
        <a:xfrm>
          <a:off x="5745027" y="465171"/>
          <a:ext cx="1192922" cy="944066"/>
        </a:xfrm>
        <a:prstGeom prst="chevron">
          <a:avLst>
            <a:gd name="adj" fmla="val 7061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w="9525" cap="flat" cmpd="sng" algn="ctr">
          <a:solidFill>
            <a:schemeClr val="accent1">
              <a:hueOff val="0"/>
              <a:satOff val="0"/>
              <a:lumOff val="0"/>
              <a:alphaOff val="0"/>
            </a:schemeClr>
          </a:solidFill>
          <a:prstDash val="solid"/>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1">
          <a:scrgbClr r="0" g="0" b="0"/>
        </a:lnRef>
        <a:fillRef idx="3">
          <a:scrgbClr r="0" g="0" b="0"/>
        </a:fillRef>
        <a:effectRef idx="2">
          <a:scrgbClr r="0" g="0" b="0"/>
        </a:effectRef>
        <a:fontRef idx="minor">
          <a:schemeClr val="lt1"/>
        </a:fontRef>
      </dsp:style>
    </dsp:sp>
    <dsp:sp modelId="{F6F71915-D6E8-A348-8655-D17BF3EA5C3A}">
      <dsp:nvSpPr>
        <dsp:cNvPr id="0" name=""/>
        <dsp:cNvSpPr/>
      </dsp:nvSpPr>
      <dsp:spPr>
        <a:xfrm>
          <a:off x="1444049" y="559577"/>
          <a:ext cx="5164232" cy="755253"/>
        </a:xfrm>
        <a:prstGeom prst="rect">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l" defTabSz="533400" rtl="0">
            <a:lnSpc>
              <a:spcPct val="90000"/>
            </a:lnSpc>
            <a:spcBef>
              <a:spcPct val="0"/>
            </a:spcBef>
            <a:spcAft>
              <a:spcPct val="35000"/>
            </a:spcAft>
          </a:pPr>
          <a:r>
            <a:rPr lang="en-US" sz="1200" kern="1200" dirty="0" smtClean="0"/>
            <a:t>involves the use of multiple components that either perform the same function simultaneously or are configured so that one component is available as a backup in case of the failure of another component</a:t>
          </a:r>
          <a:endParaRPr lang="en-US" sz="1200" kern="1200" dirty="0"/>
        </a:p>
      </dsp:txBody>
      <dsp:txXfrm>
        <a:off x="1444049" y="559577"/>
        <a:ext cx="5164232" cy="755253"/>
      </dsp:txXfrm>
    </dsp:sp>
    <dsp:sp modelId="{A2474B9B-3D0B-924C-AF1F-F086995CE1A5}">
      <dsp:nvSpPr>
        <dsp:cNvPr id="0" name=""/>
        <dsp:cNvSpPr/>
      </dsp:nvSpPr>
      <dsp:spPr>
        <a:xfrm>
          <a:off x="1444049" y="1467941"/>
          <a:ext cx="5097958" cy="463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b" anchorCtr="0">
          <a:noAutofit/>
        </a:bodyPr>
        <a:lstStyle/>
        <a:p>
          <a:pPr lvl="0" algn="l" defTabSz="933450" rtl="0">
            <a:lnSpc>
              <a:spcPct val="90000"/>
            </a:lnSpc>
            <a:spcBef>
              <a:spcPct val="0"/>
            </a:spcBef>
            <a:spcAft>
              <a:spcPct val="35000"/>
            </a:spcAft>
          </a:pPr>
          <a:r>
            <a:rPr lang="en-US" sz="2100" kern="1200" smtClean="0"/>
            <a:t>Temporal redundancy</a:t>
          </a:r>
          <a:endParaRPr lang="en-US" sz="2100" kern="1200"/>
        </a:p>
      </dsp:txBody>
      <dsp:txXfrm>
        <a:off x="1444049" y="1467941"/>
        <a:ext cx="5097958" cy="463450"/>
      </dsp:txXfrm>
    </dsp:sp>
    <dsp:sp modelId="{458A68D1-C07F-984F-9517-4C1B10731165}">
      <dsp:nvSpPr>
        <dsp:cNvPr id="0" name=""/>
        <dsp:cNvSpPr/>
      </dsp:nvSpPr>
      <dsp:spPr>
        <a:xfrm>
          <a:off x="1444049" y="1931392"/>
          <a:ext cx="1192922" cy="944066"/>
        </a:xfrm>
        <a:prstGeom prst="chevron">
          <a:avLst>
            <a:gd name="adj" fmla="val 7061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w="9525" cap="flat" cmpd="sng" algn="ctr">
          <a:solidFill>
            <a:schemeClr val="accent1">
              <a:hueOff val="0"/>
              <a:satOff val="0"/>
              <a:lumOff val="0"/>
              <a:alphaOff val="0"/>
            </a:schemeClr>
          </a:solidFill>
          <a:prstDash val="solid"/>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1">
          <a:scrgbClr r="0" g="0" b="0"/>
        </a:lnRef>
        <a:fillRef idx="3">
          <a:scrgbClr r="0" g="0" b="0"/>
        </a:fillRef>
        <a:effectRef idx="2">
          <a:scrgbClr r="0" g="0" b="0"/>
        </a:effectRef>
        <a:fontRef idx="minor">
          <a:schemeClr val="lt1"/>
        </a:fontRef>
      </dsp:style>
    </dsp:sp>
    <dsp:sp modelId="{0EC35B4F-4291-3A41-92DB-371FC687A305}">
      <dsp:nvSpPr>
        <dsp:cNvPr id="0" name=""/>
        <dsp:cNvSpPr/>
      </dsp:nvSpPr>
      <dsp:spPr>
        <a:xfrm>
          <a:off x="2160596" y="1931392"/>
          <a:ext cx="1192922" cy="944066"/>
        </a:xfrm>
        <a:prstGeom prst="chevron">
          <a:avLst>
            <a:gd name="adj" fmla="val 7061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w="9525" cap="flat" cmpd="sng" algn="ctr">
          <a:solidFill>
            <a:schemeClr val="accent1">
              <a:hueOff val="0"/>
              <a:satOff val="0"/>
              <a:lumOff val="0"/>
              <a:alphaOff val="0"/>
            </a:schemeClr>
          </a:solidFill>
          <a:prstDash val="solid"/>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1">
          <a:scrgbClr r="0" g="0" b="0"/>
        </a:lnRef>
        <a:fillRef idx="3">
          <a:scrgbClr r="0" g="0" b="0"/>
        </a:fillRef>
        <a:effectRef idx="2">
          <a:scrgbClr r="0" g="0" b="0"/>
        </a:effectRef>
        <a:fontRef idx="minor">
          <a:schemeClr val="lt1"/>
        </a:fontRef>
      </dsp:style>
    </dsp:sp>
    <dsp:sp modelId="{85E04DBB-33BF-E24A-B160-877D715C8A3E}">
      <dsp:nvSpPr>
        <dsp:cNvPr id="0" name=""/>
        <dsp:cNvSpPr/>
      </dsp:nvSpPr>
      <dsp:spPr>
        <a:xfrm>
          <a:off x="2877709" y="1931392"/>
          <a:ext cx="1192922" cy="944066"/>
        </a:xfrm>
        <a:prstGeom prst="chevron">
          <a:avLst>
            <a:gd name="adj" fmla="val 7061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w="9525" cap="flat" cmpd="sng" algn="ctr">
          <a:solidFill>
            <a:schemeClr val="accent1">
              <a:hueOff val="0"/>
              <a:satOff val="0"/>
              <a:lumOff val="0"/>
              <a:alphaOff val="0"/>
            </a:schemeClr>
          </a:solidFill>
          <a:prstDash val="solid"/>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1">
          <a:scrgbClr r="0" g="0" b="0"/>
        </a:lnRef>
        <a:fillRef idx="3">
          <a:scrgbClr r="0" g="0" b="0"/>
        </a:fillRef>
        <a:effectRef idx="2">
          <a:scrgbClr r="0" g="0" b="0"/>
        </a:effectRef>
        <a:fontRef idx="minor">
          <a:schemeClr val="lt1"/>
        </a:fontRef>
      </dsp:style>
    </dsp:sp>
    <dsp:sp modelId="{1A492F4A-8B96-1E47-8787-7CE7A76BCFEA}">
      <dsp:nvSpPr>
        <dsp:cNvPr id="0" name=""/>
        <dsp:cNvSpPr/>
      </dsp:nvSpPr>
      <dsp:spPr>
        <a:xfrm>
          <a:off x="3594255" y="1931392"/>
          <a:ext cx="1192922" cy="944066"/>
        </a:xfrm>
        <a:prstGeom prst="chevron">
          <a:avLst>
            <a:gd name="adj" fmla="val 7061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w="9525" cap="flat" cmpd="sng" algn="ctr">
          <a:solidFill>
            <a:schemeClr val="accent1">
              <a:hueOff val="0"/>
              <a:satOff val="0"/>
              <a:lumOff val="0"/>
              <a:alphaOff val="0"/>
            </a:schemeClr>
          </a:solidFill>
          <a:prstDash val="solid"/>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1">
          <a:scrgbClr r="0" g="0" b="0"/>
        </a:lnRef>
        <a:fillRef idx="3">
          <a:scrgbClr r="0" g="0" b="0"/>
        </a:fillRef>
        <a:effectRef idx="2">
          <a:scrgbClr r="0" g="0" b="0"/>
        </a:effectRef>
        <a:fontRef idx="minor">
          <a:schemeClr val="lt1"/>
        </a:fontRef>
      </dsp:style>
    </dsp:sp>
    <dsp:sp modelId="{B91543BD-BC32-7F40-96FF-6F04E0F84ABE}">
      <dsp:nvSpPr>
        <dsp:cNvPr id="0" name=""/>
        <dsp:cNvSpPr/>
      </dsp:nvSpPr>
      <dsp:spPr>
        <a:xfrm>
          <a:off x="4311368" y="1931392"/>
          <a:ext cx="1192922" cy="944066"/>
        </a:xfrm>
        <a:prstGeom prst="chevron">
          <a:avLst>
            <a:gd name="adj" fmla="val 7061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w="9525" cap="flat" cmpd="sng" algn="ctr">
          <a:solidFill>
            <a:schemeClr val="accent1">
              <a:hueOff val="0"/>
              <a:satOff val="0"/>
              <a:lumOff val="0"/>
              <a:alphaOff val="0"/>
            </a:schemeClr>
          </a:solidFill>
          <a:prstDash val="solid"/>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1">
          <a:scrgbClr r="0" g="0" b="0"/>
        </a:lnRef>
        <a:fillRef idx="3">
          <a:scrgbClr r="0" g="0" b="0"/>
        </a:fillRef>
        <a:effectRef idx="2">
          <a:scrgbClr r="0" g="0" b="0"/>
        </a:effectRef>
        <a:fontRef idx="minor">
          <a:schemeClr val="lt1"/>
        </a:fontRef>
      </dsp:style>
    </dsp:sp>
    <dsp:sp modelId="{FBD29804-4145-AE43-8090-1E1D835EAAE3}">
      <dsp:nvSpPr>
        <dsp:cNvPr id="0" name=""/>
        <dsp:cNvSpPr/>
      </dsp:nvSpPr>
      <dsp:spPr>
        <a:xfrm>
          <a:off x="5027914" y="1931392"/>
          <a:ext cx="1192922" cy="944066"/>
        </a:xfrm>
        <a:prstGeom prst="chevron">
          <a:avLst>
            <a:gd name="adj" fmla="val 7061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w="9525" cap="flat" cmpd="sng" algn="ctr">
          <a:solidFill>
            <a:schemeClr val="accent1">
              <a:hueOff val="0"/>
              <a:satOff val="0"/>
              <a:lumOff val="0"/>
              <a:alphaOff val="0"/>
            </a:schemeClr>
          </a:solidFill>
          <a:prstDash val="solid"/>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1">
          <a:scrgbClr r="0" g="0" b="0"/>
        </a:lnRef>
        <a:fillRef idx="3">
          <a:scrgbClr r="0" g="0" b="0"/>
        </a:fillRef>
        <a:effectRef idx="2">
          <a:scrgbClr r="0" g="0" b="0"/>
        </a:effectRef>
        <a:fontRef idx="minor">
          <a:schemeClr val="lt1"/>
        </a:fontRef>
      </dsp:style>
    </dsp:sp>
    <dsp:sp modelId="{7EFB6D47-C84E-D444-B84F-49002951F403}">
      <dsp:nvSpPr>
        <dsp:cNvPr id="0" name=""/>
        <dsp:cNvSpPr/>
      </dsp:nvSpPr>
      <dsp:spPr>
        <a:xfrm>
          <a:off x="5745027" y="1931392"/>
          <a:ext cx="1192922" cy="944066"/>
        </a:xfrm>
        <a:prstGeom prst="chevron">
          <a:avLst>
            <a:gd name="adj" fmla="val 7061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w="9525" cap="flat" cmpd="sng" algn="ctr">
          <a:solidFill>
            <a:schemeClr val="accent1">
              <a:hueOff val="0"/>
              <a:satOff val="0"/>
              <a:lumOff val="0"/>
              <a:alphaOff val="0"/>
            </a:schemeClr>
          </a:solidFill>
          <a:prstDash val="solid"/>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1">
          <a:scrgbClr r="0" g="0" b="0"/>
        </a:lnRef>
        <a:fillRef idx="3">
          <a:scrgbClr r="0" g="0" b="0"/>
        </a:fillRef>
        <a:effectRef idx="2">
          <a:scrgbClr r="0" g="0" b="0"/>
        </a:effectRef>
        <a:fontRef idx="minor">
          <a:schemeClr val="lt1"/>
        </a:fontRef>
      </dsp:style>
    </dsp:sp>
    <dsp:sp modelId="{64BA7819-2769-CD4B-AFF0-E18869F0F36E}">
      <dsp:nvSpPr>
        <dsp:cNvPr id="0" name=""/>
        <dsp:cNvSpPr/>
      </dsp:nvSpPr>
      <dsp:spPr>
        <a:xfrm>
          <a:off x="1444049" y="2025798"/>
          <a:ext cx="5164232" cy="755253"/>
        </a:xfrm>
        <a:prstGeom prst="rect">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l" defTabSz="533400" rtl="0">
            <a:lnSpc>
              <a:spcPct val="90000"/>
            </a:lnSpc>
            <a:spcBef>
              <a:spcPct val="0"/>
            </a:spcBef>
            <a:spcAft>
              <a:spcPct val="35000"/>
            </a:spcAft>
          </a:pPr>
          <a:r>
            <a:rPr lang="en-US" sz="1200" kern="1200" dirty="0" smtClean="0"/>
            <a:t>involves repeating a function or operation when an error is detected</a:t>
          </a:r>
          <a:endParaRPr lang="en-US" sz="1200" kern="1200" dirty="0"/>
        </a:p>
        <a:p>
          <a:pPr lvl="0" algn="l" defTabSz="533400" rtl="0">
            <a:lnSpc>
              <a:spcPct val="90000"/>
            </a:lnSpc>
            <a:spcBef>
              <a:spcPct val="0"/>
            </a:spcBef>
            <a:spcAft>
              <a:spcPct val="35000"/>
            </a:spcAft>
          </a:pPr>
          <a:r>
            <a:rPr lang="en-US" sz="1200" kern="1200" dirty="0" smtClean="0"/>
            <a:t>effective with temporary faults but not useful for permanent faults</a:t>
          </a:r>
          <a:endParaRPr lang="en-US" sz="1200" kern="1200" dirty="0"/>
        </a:p>
      </dsp:txBody>
      <dsp:txXfrm>
        <a:off x="1444049" y="2025798"/>
        <a:ext cx="5164232" cy="755253"/>
      </dsp:txXfrm>
    </dsp:sp>
    <dsp:sp modelId="{C9522598-5252-C042-99CA-F5FF30856CE4}">
      <dsp:nvSpPr>
        <dsp:cNvPr id="0" name=""/>
        <dsp:cNvSpPr/>
      </dsp:nvSpPr>
      <dsp:spPr>
        <a:xfrm>
          <a:off x="1444049" y="2934162"/>
          <a:ext cx="5097958" cy="463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b" anchorCtr="0">
          <a:noAutofit/>
        </a:bodyPr>
        <a:lstStyle/>
        <a:p>
          <a:pPr lvl="0" algn="l" defTabSz="933450" rtl="0">
            <a:lnSpc>
              <a:spcPct val="90000"/>
            </a:lnSpc>
            <a:spcBef>
              <a:spcPct val="0"/>
            </a:spcBef>
            <a:spcAft>
              <a:spcPct val="35000"/>
            </a:spcAft>
          </a:pPr>
          <a:r>
            <a:rPr lang="en-US" sz="2100" kern="1200" smtClean="0"/>
            <a:t>Information redundancy</a:t>
          </a:r>
          <a:endParaRPr lang="en-US" sz="2100" kern="1200"/>
        </a:p>
      </dsp:txBody>
      <dsp:txXfrm>
        <a:off x="1444049" y="2934162"/>
        <a:ext cx="5097958" cy="463450"/>
      </dsp:txXfrm>
    </dsp:sp>
    <dsp:sp modelId="{5F617254-7DF6-EC40-BD57-C5A8AFCA0DA0}">
      <dsp:nvSpPr>
        <dsp:cNvPr id="0" name=""/>
        <dsp:cNvSpPr/>
      </dsp:nvSpPr>
      <dsp:spPr>
        <a:xfrm>
          <a:off x="1444049" y="3397613"/>
          <a:ext cx="1192922" cy="944066"/>
        </a:xfrm>
        <a:prstGeom prst="chevron">
          <a:avLst>
            <a:gd name="adj" fmla="val 7061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w="9525" cap="flat" cmpd="sng" algn="ctr">
          <a:solidFill>
            <a:schemeClr val="accent1">
              <a:hueOff val="0"/>
              <a:satOff val="0"/>
              <a:lumOff val="0"/>
              <a:alphaOff val="0"/>
            </a:schemeClr>
          </a:solidFill>
          <a:prstDash val="solid"/>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1">
          <a:scrgbClr r="0" g="0" b="0"/>
        </a:lnRef>
        <a:fillRef idx="3">
          <a:scrgbClr r="0" g="0" b="0"/>
        </a:fillRef>
        <a:effectRef idx="2">
          <a:scrgbClr r="0" g="0" b="0"/>
        </a:effectRef>
        <a:fontRef idx="minor">
          <a:schemeClr val="lt1"/>
        </a:fontRef>
      </dsp:style>
    </dsp:sp>
    <dsp:sp modelId="{E48DB07E-2F74-D246-8F2C-02DEA136AA80}">
      <dsp:nvSpPr>
        <dsp:cNvPr id="0" name=""/>
        <dsp:cNvSpPr/>
      </dsp:nvSpPr>
      <dsp:spPr>
        <a:xfrm>
          <a:off x="2160596" y="3397613"/>
          <a:ext cx="1192922" cy="944066"/>
        </a:xfrm>
        <a:prstGeom prst="chevron">
          <a:avLst>
            <a:gd name="adj" fmla="val 7061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w="9525" cap="flat" cmpd="sng" algn="ctr">
          <a:solidFill>
            <a:schemeClr val="accent1">
              <a:hueOff val="0"/>
              <a:satOff val="0"/>
              <a:lumOff val="0"/>
              <a:alphaOff val="0"/>
            </a:schemeClr>
          </a:solidFill>
          <a:prstDash val="solid"/>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1">
          <a:scrgbClr r="0" g="0" b="0"/>
        </a:lnRef>
        <a:fillRef idx="3">
          <a:scrgbClr r="0" g="0" b="0"/>
        </a:fillRef>
        <a:effectRef idx="2">
          <a:scrgbClr r="0" g="0" b="0"/>
        </a:effectRef>
        <a:fontRef idx="minor">
          <a:schemeClr val="lt1"/>
        </a:fontRef>
      </dsp:style>
    </dsp:sp>
    <dsp:sp modelId="{CADE493D-3039-7D45-9BED-B5B8F894F69F}">
      <dsp:nvSpPr>
        <dsp:cNvPr id="0" name=""/>
        <dsp:cNvSpPr/>
      </dsp:nvSpPr>
      <dsp:spPr>
        <a:xfrm>
          <a:off x="2877709" y="3397613"/>
          <a:ext cx="1192922" cy="944066"/>
        </a:xfrm>
        <a:prstGeom prst="chevron">
          <a:avLst>
            <a:gd name="adj" fmla="val 7061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w="9525" cap="flat" cmpd="sng" algn="ctr">
          <a:solidFill>
            <a:schemeClr val="accent1">
              <a:hueOff val="0"/>
              <a:satOff val="0"/>
              <a:lumOff val="0"/>
              <a:alphaOff val="0"/>
            </a:schemeClr>
          </a:solidFill>
          <a:prstDash val="solid"/>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1">
          <a:scrgbClr r="0" g="0" b="0"/>
        </a:lnRef>
        <a:fillRef idx="3">
          <a:scrgbClr r="0" g="0" b="0"/>
        </a:fillRef>
        <a:effectRef idx="2">
          <a:scrgbClr r="0" g="0" b="0"/>
        </a:effectRef>
        <a:fontRef idx="minor">
          <a:schemeClr val="lt1"/>
        </a:fontRef>
      </dsp:style>
    </dsp:sp>
    <dsp:sp modelId="{F1AB9C4C-B55D-924D-B035-F0BDAFFC06A4}">
      <dsp:nvSpPr>
        <dsp:cNvPr id="0" name=""/>
        <dsp:cNvSpPr/>
      </dsp:nvSpPr>
      <dsp:spPr>
        <a:xfrm>
          <a:off x="3594255" y="3397613"/>
          <a:ext cx="1192922" cy="944066"/>
        </a:xfrm>
        <a:prstGeom prst="chevron">
          <a:avLst>
            <a:gd name="adj" fmla="val 7061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w="9525" cap="flat" cmpd="sng" algn="ctr">
          <a:solidFill>
            <a:schemeClr val="accent1">
              <a:hueOff val="0"/>
              <a:satOff val="0"/>
              <a:lumOff val="0"/>
              <a:alphaOff val="0"/>
            </a:schemeClr>
          </a:solidFill>
          <a:prstDash val="solid"/>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1">
          <a:scrgbClr r="0" g="0" b="0"/>
        </a:lnRef>
        <a:fillRef idx="3">
          <a:scrgbClr r="0" g="0" b="0"/>
        </a:fillRef>
        <a:effectRef idx="2">
          <a:scrgbClr r="0" g="0" b="0"/>
        </a:effectRef>
        <a:fontRef idx="minor">
          <a:schemeClr val="lt1"/>
        </a:fontRef>
      </dsp:style>
    </dsp:sp>
    <dsp:sp modelId="{CE8B2B71-FA65-484E-B6B7-2638806AFA16}">
      <dsp:nvSpPr>
        <dsp:cNvPr id="0" name=""/>
        <dsp:cNvSpPr/>
      </dsp:nvSpPr>
      <dsp:spPr>
        <a:xfrm>
          <a:off x="4311368" y="3397613"/>
          <a:ext cx="1192922" cy="944066"/>
        </a:xfrm>
        <a:prstGeom prst="chevron">
          <a:avLst>
            <a:gd name="adj" fmla="val 7061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w="9525" cap="flat" cmpd="sng" algn="ctr">
          <a:solidFill>
            <a:schemeClr val="accent1">
              <a:hueOff val="0"/>
              <a:satOff val="0"/>
              <a:lumOff val="0"/>
              <a:alphaOff val="0"/>
            </a:schemeClr>
          </a:solidFill>
          <a:prstDash val="solid"/>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1">
          <a:scrgbClr r="0" g="0" b="0"/>
        </a:lnRef>
        <a:fillRef idx="3">
          <a:scrgbClr r="0" g="0" b="0"/>
        </a:fillRef>
        <a:effectRef idx="2">
          <a:scrgbClr r="0" g="0" b="0"/>
        </a:effectRef>
        <a:fontRef idx="minor">
          <a:schemeClr val="lt1"/>
        </a:fontRef>
      </dsp:style>
    </dsp:sp>
    <dsp:sp modelId="{9C855C48-90C3-8B41-A11F-8DAC88229C8A}">
      <dsp:nvSpPr>
        <dsp:cNvPr id="0" name=""/>
        <dsp:cNvSpPr/>
      </dsp:nvSpPr>
      <dsp:spPr>
        <a:xfrm>
          <a:off x="5027914" y="3397613"/>
          <a:ext cx="1192922" cy="944066"/>
        </a:xfrm>
        <a:prstGeom prst="chevron">
          <a:avLst>
            <a:gd name="adj" fmla="val 7061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w="9525" cap="flat" cmpd="sng" algn="ctr">
          <a:solidFill>
            <a:schemeClr val="accent1">
              <a:hueOff val="0"/>
              <a:satOff val="0"/>
              <a:lumOff val="0"/>
              <a:alphaOff val="0"/>
            </a:schemeClr>
          </a:solidFill>
          <a:prstDash val="solid"/>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1">
          <a:scrgbClr r="0" g="0" b="0"/>
        </a:lnRef>
        <a:fillRef idx="3">
          <a:scrgbClr r="0" g="0" b="0"/>
        </a:fillRef>
        <a:effectRef idx="2">
          <a:scrgbClr r="0" g="0" b="0"/>
        </a:effectRef>
        <a:fontRef idx="minor">
          <a:schemeClr val="lt1"/>
        </a:fontRef>
      </dsp:style>
    </dsp:sp>
    <dsp:sp modelId="{CF2DD66E-763C-9F44-94ED-8BC8395916F2}">
      <dsp:nvSpPr>
        <dsp:cNvPr id="0" name=""/>
        <dsp:cNvSpPr/>
      </dsp:nvSpPr>
      <dsp:spPr>
        <a:xfrm>
          <a:off x="5745027" y="3397613"/>
          <a:ext cx="1192922" cy="944066"/>
        </a:xfrm>
        <a:prstGeom prst="chevron">
          <a:avLst>
            <a:gd name="adj" fmla="val 7061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w="9525" cap="flat" cmpd="sng" algn="ctr">
          <a:solidFill>
            <a:schemeClr val="accent1">
              <a:hueOff val="0"/>
              <a:satOff val="0"/>
              <a:lumOff val="0"/>
              <a:alphaOff val="0"/>
            </a:schemeClr>
          </a:solidFill>
          <a:prstDash val="solid"/>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1">
          <a:scrgbClr r="0" g="0" b="0"/>
        </a:lnRef>
        <a:fillRef idx="3">
          <a:scrgbClr r="0" g="0" b="0"/>
        </a:fillRef>
        <a:effectRef idx="2">
          <a:scrgbClr r="0" g="0" b="0"/>
        </a:effectRef>
        <a:fontRef idx="minor">
          <a:schemeClr val="lt1"/>
        </a:fontRef>
      </dsp:style>
    </dsp:sp>
    <dsp:sp modelId="{16436039-9177-A743-8C21-F24AA74A6FCA}">
      <dsp:nvSpPr>
        <dsp:cNvPr id="0" name=""/>
        <dsp:cNvSpPr/>
      </dsp:nvSpPr>
      <dsp:spPr>
        <a:xfrm>
          <a:off x="1444049" y="3492019"/>
          <a:ext cx="5164232" cy="755253"/>
        </a:xfrm>
        <a:prstGeom prst="rect">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l" defTabSz="533400" rtl="0">
            <a:lnSpc>
              <a:spcPct val="90000"/>
            </a:lnSpc>
            <a:spcBef>
              <a:spcPct val="0"/>
            </a:spcBef>
            <a:spcAft>
              <a:spcPct val="35000"/>
            </a:spcAft>
          </a:pPr>
          <a:r>
            <a:rPr lang="en-US" sz="1200" kern="1200" dirty="0" smtClean="0"/>
            <a:t>provides fault tolerance by replicating or coding data in such a way that bit errors can be both detected and corrected</a:t>
          </a:r>
          <a:endParaRPr lang="en-US" sz="1200" kern="1200" dirty="0"/>
        </a:p>
      </dsp:txBody>
      <dsp:txXfrm>
        <a:off x="1444049" y="3492019"/>
        <a:ext cx="5164232" cy="755253"/>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BBB033-098B-874D-86E2-F7E6A1FCCA9C}">
      <dsp:nvSpPr>
        <dsp:cNvPr id="0" name=""/>
        <dsp:cNvSpPr/>
      </dsp:nvSpPr>
      <dsp:spPr>
        <a:xfrm>
          <a:off x="0" y="1305386"/>
          <a:ext cx="1522556" cy="895288"/>
        </a:xfrm>
        <a:prstGeom prst="roundRect">
          <a:avLst>
            <a:gd name="adj" fmla="val 1000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b="1" kern="1200" dirty="0" smtClean="0"/>
            <a:t>Simultaneous concurrent processes or threads</a:t>
          </a:r>
          <a:endParaRPr lang="en-US" sz="1600" kern="1200" dirty="0"/>
        </a:p>
      </dsp:txBody>
      <dsp:txXfrm>
        <a:off x="26222" y="1331608"/>
        <a:ext cx="1470112" cy="842844"/>
      </dsp:txXfrm>
    </dsp:sp>
    <dsp:sp modelId="{E3ED8868-6417-A346-9D8B-83023FB15D3C}">
      <dsp:nvSpPr>
        <dsp:cNvPr id="0" name=""/>
        <dsp:cNvSpPr/>
      </dsp:nvSpPr>
      <dsp:spPr>
        <a:xfrm>
          <a:off x="152255" y="2200675"/>
          <a:ext cx="157346" cy="1118198"/>
        </a:xfrm>
        <a:custGeom>
          <a:avLst/>
          <a:gdLst/>
          <a:ahLst/>
          <a:cxnLst/>
          <a:rect l="0" t="0" r="0" b="0"/>
          <a:pathLst>
            <a:path>
              <a:moveTo>
                <a:pt x="0" y="0"/>
              </a:moveTo>
              <a:lnTo>
                <a:pt x="0" y="1118198"/>
              </a:lnTo>
              <a:lnTo>
                <a:pt x="157346" y="1118198"/>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26FC7CB-FC61-E246-8BE5-826CA9D5A0A9}">
      <dsp:nvSpPr>
        <dsp:cNvPr id="0" name=""/>
        <dsp:cNvSpPr/>
      </dsp:nvSpPr>
      <dsp:spPr>
        <a:xfrm>
          <a:off x="309601" y="2277291"/>
          <a:ext cx="1450453" cy="208316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kern="1200" dirty="0" smtClean="0"/>
            <a:t>kernel routines need to be reentrant to allow several processors to execute the same kernel code simultaneously</a:t>
          </a:r>
          <a:endParaRPr lang="en-US" sz="1600" kern="1200" dirty="0"/>
        </a:p>
      </dsp:txBody>
      <dsp:txXfrm>
        <a:off x="352083" y="2319773"/>
        <a:ext cx="1365489" cy="1998200"/>
      </dsp:txXfrm>
    </dsp:sp>
    <dsp:sp modelId="{928E9B85-F95F-0A4D-B01A-FAA0C04D08A8}">
      <dsp:nvSpPr>
        <dsp:cNvPr id="0" name=""/>
        <dsp:cNvSpPr/>
      </dsp:nvSpPr>
      <dsp:spPr>
        <a:xfrm>
          <a:off x="1748279" y="1278344"/>
          <a:ext cx="1095466" cy="414635"/>
        </a:xfrm>
        <a:prstGeom prst="roundRect">
          <a:avLst>
            <a:gd name="adj" fmla="val 1000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b="1" kern="1200" dirty="0" smtClean="0"/>
            <a:t>Scheduling</a:t>
          </a:r>
          <a:endParaRPr lang="en-US" sz="1600" kern="1200" dirty="0"/>
        </a:p>
      </dsp:txBody>
      <dsp:txXfrm>
        <a:off x="1760423" y="1290488"/>
        <a:ext cx="1071178" cy="390347"/>
      </dsp:txXfrm>
    </dsp:sp>
    <dsp:sp modelId="{56A42574-112F-F040-A0EA-3834A89B47EC}">
      <dsp:nvSpPr>
        <dsp:cNvPr id="0" name=""/>
        <dsp:cNvSpPr/>
      </dsp:nvSpPr>
      <dsp:spPr>
        <a:xfrm>
          <a:off x="1857826" y="1692979"/>
          <a:ext cx="109546" cy="1230653"/>
        </a:xfrm>
        <a:custGeom>
          <a:avLst/>
          <a:gdLst/>
          <a:ahLst/>
          <a:cxnLst/>
          <a:rect l="0" t="0" r="0" b="0"/>
          <a:pathLst>
            <a:path>
              <a:moveTo>
                <a:pt x="0" y="0"/>
              </a:moveTo>
              <a:lnTo>
                <a:pt x="0" y="1230653"/>
              </a:lnTo>
              <a:lnTo>
                <a:pt x="109546" y="1230653"/>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7927819-7273-1D4F-8666-58E261183BF4}">
      <dsp:nvSpPr>
        <dsp:cNvPr id="0" name=""/>
        <dsp:cNvSpPr/>
      </dsp:nvSpPr>
      <dsp:spPr>
        <a:xfrm>
          <a:off x="1967373" y="1796638"/>
          <a:ext cx="1301954" cy="225398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kern="1200" dirty="0" smtClean="0"/>
            <a:t>any processor may perform scheduling, which complicates the task of enforcing a scheduling policy</a:t>
          </a:r>
          <a:endParaRPr lang="en-US" sz="1600" kern="1200" dirty="0"/>
        </a:p>
      </dsp:txBody>
      <dsp:txXfrm>
        <a:off x="2005506" y="1834771"/>
        <a:ext cx="1225688" cy="2177723"/>
      </dsp:txXfrm>
    </dsp:sp>
    <dsp:sp modelId="{7D87930C-06A0-324F-A5FB-AE995B6F9475}">
      <dsp:nvSpPr>
        <dsp:cNvPr id="0" name=""/>
        <dsp:cNvSpPr/>
      </dsp:nvSpPr>
      <dsp:spPr>
        <a:xfrm>
          <a:off x="3476645" y="1278344"/>
          <a:ext cx="1564103" cy="554906"/>
        </a:xfrm>
        <a:prstGeom prst="roundRect">
          <a:avLst>
            <a:gd name="adj" fmla="val 1000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b="1" kern="1200" dirty="0" smtClean="0"/>
            <a:t>Synchronization</a:t>
          </a:r>
          <a:endParaRPr lang="en-US" sz="1600" kern="1200" dirty="0"/>
        </a:p>
      </dsp:txBody>
      <dsp:txXfrm>
        <a:off x="3492898" y="1294597"/>
        <a:ext cx="1531597" cy="522400"/>
      </dsp:txXfrm>
    </dsp:sp>
    <dsp:sp modelId="{CA7A6154-558A-3E4E-B569-99648CCD0383}">
      <dsp:nvSpPr>
        <dsp:cNvPr id="0" name=""/>
        <dsp:cNvSpPr/>
      </dsp:nvSpPr>
      <dsp:spPr>
        <a:xfrm>
          <a:off x="3633055" y="1833250"/>
          <a:ext cx="156410" cy="1267008"/>
        </a:xfrm>
        <a:custGeom>
          <a:avLst/>
          <a:gdLst/>
          <a:ahLst/>
          <a:cxnLst/>
          <a:rect l="0" t="0" r="0" b="0"/>
          <a:pathLst>
            <a:path>
              <a:moveTo>
                <a:pt x="0" y="0"/>
              </a:moveTo>
              <a:lnTo>
                <a:pt x="0" y="1267008"/>
              </a:lnTo>
              <a:lnTo>
                <a:pt x="156410" y="1267008"/>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8F41A71-083D-3540-B421-42793CF68D4D}">
      <dsp:nvSpPr>
        <dsp:cNvPr id="0" name=""/>
        <dsp:cNvSpPr/>
      </dsp:nvSpPr>
      <dsp:spPr>
        <a:xfrm>
          <a:off x="3789465" y="1936909"/>
          <a:ext cx="1590500" cy="232670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kern="1200" dirty="0" smtClean="0"/>
            <a:t>with multiple active processes having potential access to shared address spaces or shared I/O resources, care must be taken to provide effective synchronization</a:t>
          </a:r>
          <a:endParaRPr lang="en-US" sz="1600" kern="1200" dirty="0"/>
        </a:p>
      </dsp:txBody>
      <dsp:txXfrm>
        <a:off x="3836049" y="1983493"/>
        <a:ext cx="1497332" cy="2233532"/>
      </dsp:txXfrm>
    </dsp:sp>
    <dsp:sp modelId="{F3501B9F-2370-6940-A77C-F30D50C22A16}">
      <dsp:nvSpPr>
        <dsp:cNvPr id="0" name=""/>
        <dsp:cNvSpPr/>
      </dsp:nvSpPr>
      <dsp:spPr>
        <a:xfrm>
          <a:off x="5298790" y="1278344"/>
          <a:ext cx="1442465" cy="550328"/>
        </a:xfrm>
        <a:prstGeom prst="roundRect">
          <a:avLst>
            <a:gd name="adj" fmla="val 1000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b="1" kern="1200" dirty="0" smtClean="0"/>
            <a:t>Memory management</a:t>
          </a:r>
          <a:endParaRPr lang="en-US" sz="1600" kern="1200" dirty="0"/>
        </a:p>
      </dsp:txBody>
      <dsp:txXfrm>
        <a:off x="5314909" y="1294463"/>
        <a:ext cx="1410227" cy="518090"/>
      </dsp:txXfrm>
    </dsp:sp>
    <dsp:sp modelId="{AD04DFED-755B-6749-8AC3-4C207875CB01}">
      <dsp:nvSpPr>
        <dsp:cNvPr id="0" name=""/>
        <dsp:cNvSpPr/>
      </dsp:nvSpPr>
      <dsp:spPr>
        <a:xfrm>
          <a:off x="5443037" y="1828672"/>
          <a:ext cx="144246" cy="824023"/>
        </a:xfrm>
        <a:custGeom>
          <a:avLst/>
          <a:gdLst/>
          <a:ahLst/>
          <a:cxnLst/>
          <a:rect l="0" t="0" r="0" b="0"/>
          <a:pathLst>
            <a:path>
              <a:moveTo>
                <a:pt x="0" y="0"/>
              </a:moveTo>
              <a:lnTo>
                <a:pt x="0" y="824023"/>
              </a:lnTo>
              <a:lnTo>
                <a:pt x="144246" y="824023"/>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5F242F4-2600-5940-A614-2DA85E5F1AAD}">
      <dsp:nvSpPr>
        <dsp:cNvPr id="0" name=""/>
        <dsp:cNvSpPr/>
      </dsp:nvSpPr>
      <dsp:spPr>
        <a:xfrm>
          <a:off x="5587283" y="1932331"/>
          <a:ext cx="1151531" cy="144072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kern="1200" dirty="0" smtClean="0"/>
            <a:t>the reuse of physical pages is the biggest problem of concern</a:t>
          </a:r>
          <a:endParaRPr lang="en-US" sz="1600" kern="1200" dirty="0"/>
        </a:p>
      </dsp:txBody>
      <dsp:txXfrm>
        <a:off x="5621010" y="1966058"/>
        <a:ext cx="1084077" cy="1373274"/>
      </dsp:txXfrm>
    </dsp:sp>
    <dsp:sp modelId="{C49E4D76-4FDD-B444-9BBB-C61EA22E2950}">
      <dsp:nvSpPr>
        <dsp:cNvPr id="0" name=""/>
        <dsp:cNvSpPr/>
      </dsp:nvSpPr>
      <dsp:spPr>
        <a:xfrm>
          <a:off x="6948574" y="1278344"/>
          <a:ext cx="1159187" cy="810843"/>
        </a:xfrm>
        <a:prstGeom prst="roundRect">
          <a:avLst>
            <a:gd name="adj" fmla="val 1000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b="1" kern="1200" dirty="0" smtClean="0"/>
            <a:t>Reliability and fault tolerance</a:t>
          </a:r>
          <a:endParaRPr lang="en-US" sz="1600" kern="1200" dirty="0"/>
        </a:p>
      </dsp:txBody>
      <dsp:txXfrm>
        <a:off x="6972323" y="1302093"/>
        <a:ext cx="1111689" cy="763345"/>
      </dsp:txXfrm>
    </dsp:sp>
    <dsp:sp modelId="{761D829C-1A3D-A544-9740-C515EBF69C9C}">
      <dsp:nvSpPr>
        <dsp:cNvPr id="0" name=""/>
        <dsp:cNvSpPr/>
      </dsp:nvSpPr>
      <dsp:spPr>
        <a:xfrm>
          <a:off x="6934171" y="2089188"/>
          <a:ext cx="130321" cy="1197437"/>
        </a:xfrm>
        <a:custGeom>
          <a:avLst/>
          <a:gdLst/>
          <a:ahLst/>
          <a:cxnLst/>
          <a:rect l="0" t="0" r="0" b="0"/>
          <a:pathLst>
            <a:path>
              <a:moveTo>
                <a:pt x="130321" y="0"/>
              </a:moveTo>
              <a:lnTo>
                <a:pt x="0" y="1197437"/>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68B9DD7-46CF-5944-85DC-F784C37E24D7}">
      <dsp:nvSpPr>
        <dsp:cNvPr id="0" name=""/>
        <dsp:cNvSpPr/>
      </dsp:nvSpPr>
      <dsp:spPr>
        <a:xfrm>
          <a:off x="6934171" y="2390930"/>
          <a:ext cx="1348897" cy="179138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kern="1200" dirty="0" smtClean="0"/>
            <a:t>the OS should provide graceful degradation in the face of processor failure</a:t>
          </a:r>
          <a:endParaRPr lang="en-US" sz="1600" kern="1200" dirty="0"/>
        </a:p>
      </dsp:txBody>
      <dsp:txXfrm>
        <a:off x="6973679" y="2430438"/>
        <a:ext cx="1269881" cy="17123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63F472-A208-BC48-9954-72AE57388841}">
      <dsp:nvSpPr>
        <dsp:cNvPr id="0" name=""/>
        <dsp:cNvSpPr/>
      </dsp:nvSpPr>
      <dsp:spPr>
        <a:xfrm>
          <a:off x="228577" y="228597"/>
          <a:ext cx="2090400" cy="543980"/>
        </a:xfrm>
        <a:prstGeom prst="roundRect">
          <a:avLst/>
        </a:prstGeom>
        <a:solidFill>
          <a:schemeClr val="accent3">
            <a:lumMod val="75000"/>
          </a:schemeClr>
        </a:soli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hardware upgrades</a:t>
          </a:r>
          <a:endParaRPr lang="en-US" sz="1800" kern="1200" dirty="0"/>
        </a:p>
      </dsp:txBody>
      <dsp:txXfrm>
        <a:off x="255132" y="255152"/>
        <a:ext cx="2037290" cy="490870"/>
      </dsp:txXfrm>
    </dsp:sp>
    <dsp:sp modelId="{06E7AF27-17CB-6C41-9B00-422CDBA69BDA}">
      <dsp:nvSpPr>
        <dsp:cNvPr id="0" name=""/>
        <dsp:cNvSpPr/>
      </dsp:nvSpPr>
      <dsp:spPr>
        <a:xfrm>
          <a:off x="990596" y="740854"/>
          <a:ext cx="2743254" cy="563848"/>
        </a:xfrm>
        <a:prstGeom prst="roundRect">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new types of hardware</a:t>
          </a:r>
        </a:p>
      </dsp:txBody>
      <dsp:txXfrm>
        <a:off x="1018121" y="768379"/>
        <a:ext cx="2688204" cy="508798"/>
      </dsp:txXfrm>
    </dsp:sp>
    <dsp:sp modelId="{54C39DF2-6921-BB4E-8411-E1AA720107FC}">
      <dsp:nvSpPr>
        <dsp:cNvPr id="0" name=""/>
        <dsp:cNvSpPr/>
      </dsp:nvSpPr>
      <dsp:spPr>
        <a:xfrm>
          <a:off x="2133564" y="1300729"/>
          <a:ext cx="2395060" cy="496765"/>
        </a:xfrm>
        <a:prstGeom prst="roundRect">
          <a:avLst/>
        </a:prstGeom>
        <a:solidFill>
          <a:schemeClr val="accent2">
            <a:lumMod val="75000"/>
          </a:schemeClr>
        </a:soli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new services</a:t>
          </a:r>
        </a:p>
      </dsp:txBody>
      <dsp:txXfrm>
        <a:off x="2157814" y="1324979"/>
        <a:ext cx="2346560" cy="448265"/>
      </dsp:txXfrm>
    </dsp:sp>
    <dsp:sp modelId="{87EED797-7526-BB4E-8C40-6D097D0CBF95}">
      <dsp:nvSpPr>
        <dsp:cNvPr id="0" name=""/>
        <dsp:cNvSpPr/>
      </dsp:nvSpPr>
      <dsp:spPr>
        <a:xfrm>
          <a:off x="3048038" y="1798342"/>
          <a:ext cx="2133523" cy="555835"/>
        </a:xfrm>
        <a:prstGeom prst="roundRect">
          <a:avLst/>
        </a:prstGeom>
        <a:solidFill>
          <a:schemeClr val="accent6"/>
        </a:soli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Fixes</a:t>
          </a:r>
        </a:p>
      </dsp:txBody>
      <dsp:txXfrm>
        <a:off x="3075172" y="1825476"/>
        <a:ext cx="2079255" cy="501567"/>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47DFC4-F116-384B-8311-1DA47811EBA8}">
      <dsp:nvSpPr>
        <dsp:cNvPr id="0" name=""/>
        <dsp:cNvSpPr/>
      </dsp:nvSpPr>
      <dsp:spPr>
        <a:xfrm>
          <a:off x="711199" y="0"/>
          <a:ext cx="4064000" cy="4064000"/>
        </a:xfrm>
        <a:prstGeom prst="triangle">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sp>
    <dsp:sp modelId="{28D6FE2A-06A0-8946-BE62-371410770D3A}">
      <dsp:nvSpPr>
        <dsp:cNvPr id="0" name=""/>
        <dsp:cNvSpPr/>
      </dsp:nvSpPr>
      <dsp:spPr>
        <a:xfrm>
          <a:off x="2743199" y="408582"/>
          <a:ext cx="2641600" cy="962025"/>
        </a:xfrm>
        <a:prstGeom prst="roundRect">
          <a:avLst/>
        </a:prstGeom>
        <a:solidFill>
          <a:schemeClr val="lt1">
            <a:alpha val="90000"/>
            <a:hueOff val="0"/>
            <a:satOff val="0"/>
            <a:lumOff val="0"/>
            <a:alphaOff val="0"/>
          </a:schemeClr>
        </a:solidFill>
        <a:ln w="9525" cap="flat" cmpd="sng" algn="ctr">
          <a:solidFill>
            <a:schemeClr val="accent6"/>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hardware parallelism within each core processor, known as instruction level parallelism</a:t>
          </a:r>
          <a:endParaRPr lang="en-US" sz="1200" kern="1200" dirty="0"/>
        </a:p>
      </dsp:txBody>
      <dsp:txXfrm>
        <a:off x="2790161" y="455544"/>
        <a:ext cx="2547676" cy="868101"/>
      </dsp:txXfrm>
    </dsp:sp>
    <dsp:sp modelId="{8F1D499D-8424-A849-9418-80D6BBCB722D}">
      <dsp:nvSpPr>
        <dsp:cNvPr id="0" name=""/>
        <dsp:cNvSpPr/>
      </dsp:nvSpPr>
      <dsp:spPr>
        <a:xfrm>
          <a:off x="2743199" y="1490860"/>
          <a:ext cx="2641600" cy="962025"/>
        </a:xfrm>
        <a:prstGeom prst="roundRect">
          <a:avLst/>
        </a:prstGeom>
        <a:solidFill>
          <a:schemeClr val="lt1">
            <a:alpha val="90000"/>
            <a:hueOff val="0"/>
            <a:satOff val="0"/>
            <a:lumOff val="0"/>
            <a:alphaOff val="0"/>
          </a:schemeClr>
        </a:solidFill>
        <a:ln w="9525" cap="flat" cmpd="sng" algn="ctr">
          <a:solidFill>
            <a:schemeClr val="accent6"/>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potential for multiprogramming and multithreaded execution within each processor</a:t>
          </a:r>
        </a:p>
      </dsp:txBody>
      <dsp:txXfrm>
        <a:off x="2790161" y="1537822"/>
        <a:ext cx="2547676" cy="868101"/>
      </dsp:txXfrm>
    </dsp:sp>
    <dsp:sp modelId="{59D77581-3DD3-234B-9639-73587DAE796F}">
      <dsp:nvSpPr>
        <dsp:cNvPr id="0" name=""/>
        <dsp:cNvSpPr/>
      </dsp:nvSpPr>
      <dsp:spPr>
        <a:xfrm>
          <a:off x="2743199" y="2573139"/>
          <a:ext cx="2641600" cy="962025"/>
        </a:xfrm>
        <a:prstGeom prst="roundRect">
          <a:avLst/>
        </a:prstGeom>
        <a:solidFill>
          <a:schemeClr val="lt1">
            <a:alpha val="90000"/>
            <a:hueOff val="0"/>
            <a:satOff val="0"/>
            <a:lumOff val="0"/>
            <a:alphaOff val="0"/>
          </a:schemeClr>
        </a:solidFill>
        <a:ln w="9525" cap="flat" cmpd="sng" algn="ctr">
          <a:solidFill>
            <a:schemeClr val="accent6"/>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potential for a single application to execute in concurrent                   processes or threads across multiple cores</a:t>
          </a:r>
          <a:endParaRPr lang="en-US" sz="1200" kern="1200" dirty="0"/>
        </a:p>
      </dsp:txBody>
      <dsp:txXfrm>
        <a:off x="2790161" y="2620101"/>
        <a:ext cx="2547676" cy="868101"/>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FCBC03-7B76-DD48-803C-C7963A0171D5}">
      <dsp:nvSpPr>
        <dsp:cNvPr id="0" name=""/>
        <dsp:cNvSpPr/>
      </dsp:nvSpPr>
      <dsp:spPr>
        <a:xfrm>
          <a:off x="0" y="18635"/>
          <a:ext cx="8077200" cy="662400"/>
        </a:xfrm>
        <a:prstGeom prst="rect">
          <a:avLst/>
        </a:prstGeom>
        <a:solidFill>
          <a:schemeClr val="accent6"/>
        </a:solidFill>
        <a:ln w="9525" cap="flat" cmpd="sng" algn="ctr">
          <a:solidFill>
            <a:schemeClr val="accent6"/>
          </a:solidFill>
          <a:prstDash val="solid"/>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1">
          <a:scrgbClr r="0" g="0" b="0"/>
        </a:lnRef>
        <a:fillRef idx="3">
          <a:scrgbClr r="0" g="0" b="0"/>
        </a:fillRef>
        <a:effectRef idx="2">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en-US" sz="2300" kern="1200" dirty="0" smtClean="0"/>
            <a:t>Grand Central Dispatch (GCD)</a:t>
          </a:r>
          <a:endParaRPr lang="en-US" sz="2300" kern="1200" dirty="0"/>
        </a:p>
      </dsp:txBody>
      <dsp:txXfrm>
        <a:off x="0" y="18635"/>
        <a:ext cx="8077200" cy="662400"/>
      </dsp:txXfrm>
    </dsp:sp>
    <dsp:sp modelId="{C4E7449B-DB6D-5C4E-8BE9-0CBFAC0E778B}">
      <dsp:nvSpPr>
        <dsp:cNvPr id="0" name=""/>
        <dsp:cNvSpPr/>
      </dsp:nvSpPr>
      <dsp:spPr>
        <a:xfrm>
          <a:off x="0" y="681035"/>
          <a:ext cx="8077200" cy="2399129"/>
        </a:xfrm>
        <a:prstGeom prst="rect">
          <a:avLst/>
        </a:prstGeom>
        <a:solidFill>
          <a:schemeClr val="bg1"/>
        </a:solidFill>
        <a:ln w="9525"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dirty="0" smtClean="0"/>
            <a:t>implemented in Mac Os X 10.6</a:t>
          </a:r>
        </a:p>
        <a:p>
          <a:pPr marL="228600" lvl="1" indent="-228600" algn="l" defTabSz="1022350">
            <a:lnSpc>
              <a:spcPct val="90000"/>
            </a:lnSpc>
            <a:spcBef>
              <a:spcPct val="0"/>
            </a:spcBef>
            <a:spcAft>
              <a:spcPct val="15000"/>
            </a:spcAft>
            <a:buChar char="••"/>
          </a:pPr>
          <a:r>
            <a:rPr lang="en-US" sz="2300" kern="1200" dirty="0" smtClean="0"/>
            <a:t>helps a developer once something has been identified that can be split off into a separate task</a:t>
          </a:r>
        </a:p>
        <a:p>
          <a:pPr marL="228600" lvl="1" indent="-228600" algn="l" defTabSz="1022350">
            <a:lnSpc>
              <a:spcPct val="90000"/>
            </a:lnSpc>
            <a:spcBef>
              <a:spcPct val="0"/>
            </a:spcBef>
            <a:spcAft>
              <a:spcPct val="15000"/>
            </a:spcAft>
            <a:buChar char="••"/>
          </a:pPr>
          <a:r>
            <a:rPr lang="en-US" sz="2300" kern="1200" dirty="0" smtClean="0"/>
            <a:t>thread pool mechanism</a:t>
          </a:r>
        </a:p>
        <a:p>
          <a:pPr marL="228600" lvl="1" indent="-228600" algn="l" defTabSz="1022350">
            <a:lnSpc>
              <a:spcPct val="90000"/>
            </a:lnSpc>
            <a:spcBef>
              <a:spcPct val="0"/>
            </a:spcBef>
            <a:spcAft>
              <a:spcPct val="15000"/>
            </a:spcAft>
            <a:buChar char="••"/>
          </a:pPr>
          <a:r>
            <a:rPr lang="en-US" sz="2300" kern="1200" dirty="0" smtClean="0"/>
            <a:t>allows anonymous functions as a way of specifying tasks</a:t>
          </a:r>
        </a:p>
      </dsp:txBody>
      <dsp:txXfrm>
        <a:off x="0" y="681035"/>
        <a:ext cx="8077200" cy="2399129"/>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D89846-0CAB-624F-AD7A-98CBEC05E19D}">
      <dsp:nvSpPr>
        <dsp:cNvPr id="0" name=""/>
        <dsp:cNvSpPr/>
      </dsp:nvSpPr>
      <dsp:spPr>
        <a:xfrm rot="5400000">
          <a:off x="5256169" y="-2206757"/>
          <a:ext cx="679916" cy="5266944"/>
        </a:xfrm>
        <a:prstGeom prst="round2SameRect">
          <a:avLst/>
        </a:prstGeom>
        <a:solidFill>
          <a:schemeClr val="bg1"/>
        </a:solidFill>
        <a:ln w="9525" cap="flat" cmpd="sng" algn="ctr">
          <a:solidFill>
            <a:schemeClr val="tx1"/>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smtClean="0"/>
            <a:t>user-mode services needed to manage the system</a:t>
          </a:r>
        </a:p>
      </dsp:txBody>
      <dsp:txXfrm rot="-5400000">
        <a:off x="2962656" y="119947"/>
        <a:ext cx="5233753" cy="613534"/>
      </dsp:txXfrm>
    </dsp:sp>
    <dsp:sp modelId="{C1A08A7E-6C9B-0541-B51C-5088875BE9D1}">
      <dsp:nvSpPr>
        <dsp:cNvPr id="0" name=""/>
        <dsp:cNvSpPr/>
      </dsp:nvSpPr>
      <dsp:spPr>
        <a:xfrm>
          <a:off x="0" y="1767"/>
          <a:ext cx="2962656" cy="849895"/>
        </a:xfrm>
        <a:prstGeom prst="roundRect">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kern="1200" dirty="0" smtClean="0"/>
            <a:t>Special System Processes</a:t>
          </a:r>
          <a:endParaRPr lang="en-US" sz="2400" kern="1200" dirty="0"/>
        </a:p>
      </dsp:txBody>
      <dsp:txXfrm>
        <a:off x="41488" y="43255"/>
        <a:ext cx="2879680" cy="766919"/>
      </dsp:txXfrm>
    </dsp:sp>
    <dsp:sp modelId="{3D3B3A51-0609-BC47-A3FE-19B79722289A}">
      <dsp:nvSpPr>
        <dsp:cNvPr id="0" name=""/>
        <dsp:cNvSpPr/>
      </dsp:nvSpPr>
      <dsp:spPr>
        <a:xfrm rot="5400000">
          <a:off x="5256169" y="-1314367"/>
          <a:ext cx="679916" cy="5266944"/>
        </a:xfrm>
        <a:prstGeom prst="round2SameRect">
          <a:avLst/>
        </a:prstGeom>
        <a:solidFill>
          <a:schemeClr val="bg1"/>
        </a:solidFill>
        <a:ln w="9525" cap="flat" cmpd="sng" algn="ctr">
          <a:solidFill>
            <a:schemeClr val="tx1"/>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smtClean="0"/>
            <a:t>the printer spooler, event logger, and user-mode components that cooperate with device drivers, and various network services</a:t>
          </a:r>
        </a:p>
      </dsp:txBody>
      <dsp:txXfrm rot="-5400000">
        <a:off x="2962656" y="1012337"/>
        <a:ext cx="5233753" cy="613534"/>
      </dsp:txXfrm>
    </dsp:sp>
    <dsp:sp modelId="{D4A0A511-6EB0-9840-AF7C-078E6D2A4228}">
      <dsp:nvSpPr>
        <dsp:cNvPr id="0" name=""/>
        <dsp:cNvSpPr/>
      </dsp:nvSpPr>
      <dsp:spPr>
        <a:xfrm>
          <a:off x="0" y="894157"/>
          <a:ext cx="2962656" cy="849895"/>
        </a:xfrm>
        <a:prstGeom prst="roundRect">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kern="1200" dirty="0" smtClean="0"/>
            <a:t>Service Processes</a:t>
          </a:r>
        </a:p>
      </dsp:txBody>
      <dsp:txXfrm>
        <a:off x="41488" y="935645"/>
        <a:ext cx="2879680" cy="766919"/>
      </dsp:txXfrm>
    </dsp:sp>
    <dsp:sp modelId="{A2940A86-0651-3E4B-BF37-142D1239C5C0}">
      <dsp:nvSpPr>
        <dsp:cNvPr id="0" name=""/>
        <dsp:cNvSpPr/>
      </dsp:nvSpPr>
      <dsp:spPr>
        <a:xfrm rot="5400000">
          <a:off x="5256169" y="-421976"/>
          <a:ext cx="679916" cy="5266944"/>
        </a:xfrm>
        <a:prstGeom prst="round2SameRect">
          <a:avLst/>
        </a:prstGeom>
        <a:solidFill>
          <a:schemeClr val="bg1"/>
        </a:solidFill>
        <a:ln w="9525" cap="flat" cmpd="sng" algn="ctr">
          <a:solidFill>
            <a:schemeClr val="tx1"/>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smtClean="0"/>
            <a:t>provide different OS personalities (environments)</a:t>
          </a:r>
        </a:p>
      </dsp:txBody>
      <dsp:txXfrm rot="-5400000">
        <a:off x="2962656" y="1904728"/>
        <a:ext cx="5233753" cy="613534"/>
      </dsp:txXfrm>
    </dsp:sp>
    <dsp:sp modelId="{6C6A6EB6-A3C0-094A-8C25-716C3AB1B48B}">
      <dsp:nvSpPr>
        <dsp:cNvPr id="0" name=""/>
        <dsp:cNvSpPr/>
      </dsp:nvSpPr>
      <dsp:spPr>
        <a:xfrm>
          <a:off x="0" y="1786547"/>
          <a:ext cx="2962656" cy="849895"/>
        </a:xfrm>
        <a:prstGeom prst="roundRect">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kern="1200" dirty="0" smtClean="0"/>
            <a:t>Environment Subsystems</a:t>
          </a:r>
        </a:p>
      </dsp:txBody>
      <dsp:txXfrm>
        <a:off x="41488" y="1828035"/>
        <a:ext cx="2879680" cy="766919"/>
      </dsp:txXfrm>
    </dsp:sp>
    <dsp:sp modelId="{AFA9C005-9D3B-124D-AB66-7542353341D6}">
      <dsp:nvSpPr>
        <dsp:cNvPr id="0" name=""/>
        <dsp:cNvSpPr/>
      </dsp:nvSpPr>
      <dsp:spPr>
        <a:xfrm rot="5400000">
          <a:off x="5256169" y="470413"/>
          <a:ext cx="679916" cy="5266944"/>
        </a:xfrm>
        <a:prstGeom prst="round2SameRect">
          <a:avLst/>
        </a:prstGeom>
        <a:solidFill>
          <a:schemeClr val="bg1"/>
        </a:solidFill>
        <a:ln w="9525" cap="flat" cmpd="sng" algn="ctr">
          <a:solidFill>
            <a:schemeClr val="tx1"/>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smtClean="0"/>
            <a:t>executables (EXEs) and DLLs that provide the functionality users run to make use of the system</a:t>
          </a:r>
        </a:p>
      </dsp:txBody>
      <dsp:txXfrm rot="-5400000">
        <a:off x="2962656" y="2797118"/>
        <a:ext cx="5233753" cy="613534"/>
      </dsp:txXfrm>
    </dsp:sp>
    <dsp:sp modelId="{047BC7DF-D681-324D-BCF9-F46B6E83FD61}">
      <dsp:nvSpPr>
        <dsp:cNvPr id="0" name=""/>
        <dsp:cNvSpPr/>
      </dsp:nvSpPr>
      <dsp:spPr>
        <a:xfrm>
          <a:off x="0" y="2678937"/>
          <a:ext cx="2962656" cy="849895"/>
        </a:xfrm>
        <a:prstGeom prst="roundRect">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kern="1200" dirty="0" smtClean="0"/>
            <a:t>User Applications</a:t>
          </a:r>
        </a:p>
      </dsp:txBody>
      <dsp:txXfrm>
        <a:off x="41488" y="2720425"/>
        <a:ext cx="2879680" cy="766919"/>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C66285-11CD-8245-8F28-0D9FB9F43C3F}">
      <dsp:nvSpPr>
        <dsp:cNvPr id="0" name=""/>
        <dsp:cNvSpPr/>
      </dsp:nvSpPr>
      <dsp:spPr>
        <a:xfrm>
          <a:off x="2519" y="2221006"/>
          <a:ext cx="2480706" cy="942786"/>
        </a:xfrm>
        <a:prstGeom prst="chevron">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NZ" sz="1800" kern="1200" dirty="0" smtClean="0"/>
            <a:t>Encapsulation</a:t>
          </a:r>
          <a:endParaRPr lang="en-US" sz="1800" kern="1200" dirty="0"/>
        </a:p>
      </dsp:txBody>
      <dsp:txXfrm>
        <a:off x="473912" y="2221006"/>
        <a:ext cx="1537920" cy="942786"/>
      </dsp:txXfrm>
    </dsp:sp>
    <dsp:sp modelId="{BE43BF85-D9EC-5348-B790-C4DFA895262B}">
      <dsp:nvSpPr>
        <dsp:cNvPr id="0" name=""/>
        <dsp:cNvSpPr/>
      </dsp:nvSpPr>
      <dsp:spPr>
        <a:xfrm>
          <a:off x="2292298" y="2310544"/>
          <a:ext cx="1909278" cy="763711"/>
        </a:xfrm>
        <a:prstGeom prst="chevron">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NZ" sz="1800" kern="1200" dirty="0" smtClean="0"/>
            <a:t>Object class and instance</a:t>
          </a:r>
        </a:p>
      </dsp:txBody>
      <dsp:txXfrm>
        <a:off x="2674154" y="2310544"/>
        <a:ext cx="1145567" cy="763711"/>
      </dsp:txXfrm>
    </dsp:sp>
    <dsp:sp modelId="{5D1B5864-6435-564B-BA70-60C4E43C7471}">
      <dsp:nvSpPr>
        <dsp:cNvPr id="0" name=""/>
        <dsp:cNvSpPr/>
      </dsp:nvSpPr>
      <dsp:spPr>
        <a:xfrm>
          <a:off x="4010649" y="2310544"/>
          <a:ext cx="2159356" cy="763711"/>
        </a:xfrm>
        <a:prstGeom prst="chevron">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NZ" sz="1800" kern="1200" dirty="0" smtClean="0"/>
            <a:t>Inheritance</a:t>
          </a:r>
        </a:p>
      </dsp:txBody>
      <dsp:txXfrm>
        <a:off x="4392505" y="2310544"/>
        <a:ext cx="1395645" cy="763711"/>
      </dsp:txXfrm>
    </dsp:sp>
    <dsp:sp modelId="{4C08934A-50C4-2B47-9FC7-73C60C8EA7EF}">
      <dsp:nvSpPr>
        <dsp:cNvPr id="0" name=""/>
        <dsp:cNvSpPr/>
      </dsp:nvSpPr>
      <dsp:spPr>
        <a:xfrm>
          <a:off x="5979077" y="2310544"/>
          <a:ext cx="2400402" cy="763711"/>
        </a:xfrm>
        <a:prstGeom prst="chevron">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NZ" sz="1800" kern="1200" dirty="0" smtClean="0"/>
            <a:t>Polymorphism</a:t>
          </a:r>
        </a:p>
      </dsp:txBody>
      <dsp:txXfrm>
        <a:off x="6360933" y="2310544"/>
        <a:ext cx="1636691" cy="763711"/>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874539-F86A-694A-B6AF-81E34BF25D21}">
      <dsp:nvSpPr>
        <dsp:cNvPr id="0" name=""/>
        <dsp:cNvSpPr/>
      </dsp:nvSpPr>
      <dsp:spPr>
        <a:xfrm>
          <a:off x="2020" y="0"/>
          <a:ext cx="1982948" cy="2938238"/>
        </a:xfrm>
        <a:prstGeom prst="roundRect">
          <a:avLst>
            <a:gd name="adj" fmla="val 10000"/>
          </a:avLst>
        </a:prstGeom>
        <a:solidFill>
          <a:schemeClr val="bg1"/>
        </a:solidFill>
        <a:ln>
          <a:solidFill>
            <a:schemeClr val="accent1"/>
          </a:solidFill>
        </a:ln>
        <a:effectLst/>
        <a:scene3d>
          <a:camera prst="orthographicFront">
            <a:rot lat="0" lon="0" rev="0"/>
          </a:camera>
          <a:lightRig rig="glow" dir="tl">
            <a:rot lat="0" lon="0" rev="1800000"/>
          </a:lightRig>
        </a:scene3d>
        <a:sp3d contourW="10160" prstMaterial="dkEdge">
          <a:bevelT w="0" h="0" prst="angle"/>
          <a:contourClr>
            <a:schemeClr val="accent1">
              <a:tint val="40000"/>
              <a:hueOff val="0"/>
              <a:satOff val="0"/>
              <a:lumOff val="0"/>
              <a:alphaOff val="0"/>
              <a:shade val="30000"/>
              <a:satMod val="150000"/>
            </a:schemeClr>
          </a:contourClr>
        </a:sp3d>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smtClean="0"/>
            <a:t>Activity Manager</a:t>
          </a:r>
          <a:endParaRPr lang="en-US" sz="2400" kern="1200" dirty="0" smtClean="0"/>
        </a:p>
      </dsp:txBody>
      <dsp:txXfrm>
        <a:off x="2020" y="0"/>
        <a:ext cx="1982948" cy="881471"/>
      </dsp:txXfrm>
    </dsp:sp>
    <dsp:sp modelId="{E8968D2F-0510-D44A-BC93-8EF57B3C69C5}">
      <dsp:nvSpPr>
        <dsp:cNvPr id="0" name=""/>
        <dsp:cNvSpPr/>
      </dsp:nvSpPr>
      <dsp:spPr>
        <a:xfrm>
          <a:off x="200315" y="882332"/>
          <a:ext cx="1586358" cy="885918"/>
        </a:xfrm>
        <a:prstGeom prst="roundRect">
          <a:avLst>
            <a:gd name="adj" fmla="val 1000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27940" tIns="20955" rIns="27940" bIns="20955" numCol="1" spcCol="1270" anchor="ctr" anchorCtr="0">
          <a:noAutofit/>
        </a:bodyPr>
        <a:lstStyle/>
        <a:p>
          <a:pPr lvl="0" algn="ctr" defTabSz="488950">
            <a:lnSpc>
              <a:spcPct val="90000"/>
            </a:lnSpc>
            <a:spcBef>
              <a:spcPct val="0"/>
            </a:spcBef>
            <a:spcAft>
              <a:spcPct val="35000"/>
            </a:spcAft>
          </a:pPr>
          <a:r>
            <a:rPr lang="en-US" sz="1100" kern="1200" smtClean="0"/>
            <a:t>Manages lifecycle of applications</a:t>
          </a:r>
          <a:endParaRPr lang="en-US" sz="1100" kern="1200" dirty="0" smtClean="0"/>
        </a:p>
      </dsp:txBody>
      <dsp:txXfrm>
        <a:off x="226263" y="908280"/>
        <a:ext cx="1534462" cy="834022"/>
      </dsp:txXfrm>
    </dsp:sp>
    <dsp:sp modelId="{BC2816DA-04B2-9E4E-B78F-444CE05A69C6}">
      <dsp:nvSpPr>
        <dsp:cNvPr id="0" name=""/>
        <dsp:cNvSpPr/>
      </dsp:nvSpPr>
      <dsp:spPr>
        <a:xfrm>
          <a:off x="200315" y="1904546"/>
          <a:ext cx="1586358" cy="885918"/>
        </a:xfrm>
        <a:prstGeom prst="roundRect">
          <a:avLst>
            <a:gd name="adj" fmla="val 1000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27940" tIns="20955" rIns="27940" bIns="20955" numCol="1" spcCol="1270" anchor="ctr" anchorCtr="0">
          <a:noAutofit/>
        </a:bodyPr>
        <a:lstStyle/>
        <a:p>
          <a:pPr lvl="0" algn="ctr" defTabSz="488950">
            <a:lnSpc>
              <a:spcPct val="90000"/>
            </a:lnSpc>
            <a:spcBef>
              <a:spcPct val="0"/>
            </a:spcBef>
            <a:spcAft>
              <a:spcPct val="35000"/>
            </a:spcAft>
          </a:pPr>
          <a:r>
            <a:rPr lang="en-US" sz="1100" kern="1200" smtClean="0"/>
            <a:t>Responsible for starting, stopping, and resuming the various applications</a:t>
          </a:r>
          <a:endParaRPr lang="en-US" sz="1100" kern="1200" dirty="0" smtClean="0"/>
        </a:p>
      </dsp:txBody>
      <dsp:txXfrm>
        <a:off x="226263" y="1930494"/>
        <a:ext cx="1534462" cy="834022"/>
      </dsp:txXfrm>
    </dsp:sp>
    <dsp:sp modelId="{E937577D-D63E-D545-A654-18633016B1C8}">
      <dsp:nvSpPr>
        <dsp:cNvPr id="0" name=""/>
        <dsp:cNvSpPr/>
      </dsp:nvSpPr>
      <dsp:spPr>
        <a:xfrm>
          <a:off x="2133690" y="0"/>
          <a:ext cx="1982948" cy="2938238"/>
        </a:xfrm>
        <a:prstGeom prst="roundRect">
          <a:avLst>
            <a:gd name="adj" fmla="val 10000"/>
          </a:avLst>
        </a:prstGeom>
        <a:solidFill>
          <a:schemeClr val="bg1"/>
        </a:solidFill>
        <a:ln>
          <a:solidFill>
            <a:schemeClr val="accent1"/>
          </a:solidFill>
        </a:ln>
        <a:effectLst/>
        <a:scene3d>
          <a:camera prst="orthographicFront">
            <a:rot lat="0" lon="0" rev="0"/>
          </a:camera>
          <a:lightRig rig="glow" dir="tl">
            <a:rot lat="0" lon="0" rev="1800000"/>
          </a:lightRig>
        </a:scene3d>
        <a:sp3d contourW="10160" prstMaterial="dkEdge">
          <a:bevelT w="0" h="0" prst="angle"/>
          <a:contourClr>
            <a:schemeClr val="accent1">
              <a:tint val="40000"/>
              <a:hueOff val="0"/>
              <a:satOff val="0"/>
              <a:lumOff val="0"/>
              <a:alphaOff val="0"/>
              <a:shade val="30000"/>
              <a:satMod val="150000"/>
            </a:schemeClr>
          </a:contourClr>
        </a:sp3d>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Window Manager</a:t>
          </a:r>
        </a:p>
      </dsp:txBody>
      <dsp:txXfrm>
        <a:off x="2133690" y="0"/>
        <a:ext cx="1982948" cy="881471"/>
      </dsp:txXfrm>
    </dsp:sp>
    <dsp:sp modelId="{BF1A4E88-6386-8348-B5B0-708499D9C251}">
      <dsp:nvSpPr>
        <dsp:cNvPr id="0" name=""/>
        <dsp:cNvSpPr/>
      </dsp:nvSpPr>
      <dsp:spPr>
        <a:xfrm>
          <a:off x="2331985" y="882332"/>
          <a:ext cx="1586358" cy="885918"/>
        </a:xfrm>
        <a:prstGeom prst="roundRect">
          <a:avLst>
            <a:gd name="adj" fmla="val 1000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27940" tIns="20955" rIns="27940" bIns="20955" numCol="1" spcCol="1270" anchor="ctr" anchorCtr="0">
          <a:noAutofit/>
        </a:bodyPr>
        <a:lstStyle/>
        <a:p>
          <a:pPr lvl="0" algn="ctr" defTabSz="488950">
            <a:lnSpc>
              <a:spcPct val="90000"/>
            </a:lnSpc>
            <a:spcBef>
              <a:spcPct val="0"/>
            </a:spcBef>
            <a:spcAft>
              <a:spcPct val="35000"/>
            </a:spcAft>
          </a:pPr>
          <a:r>
            <a:rPr lang="en-US" sz="1100" kern="1200" smtClean="0"/>
            <a:t>Java abstraction of the underlying Surface Manager</a:t>
          </a:r>
          <a:endParaRPr lang="en-US" sz="1100" kern="1200" dirty="0" smtClean="0"/>
        </a:p>
      </dsp:txBody>
      <dsp:txXfrm>
        <a:off x="2357933" y="908280"/>
        <a:ext cx="1534462" cy="834022"/>
      </dsp:txXfrm>
    </dsp:sp>
    <dsp:sp modelId="{C805681F-A538-EC4A-988B-C65CFB7A1CDA}">
      <dsp:nvSpPr>
        <dsp:cNvPr id="0" name=""/>
        <dsp:cNvSpPr/>
      </dsp:nvSpPr>
      <dsp:spPr>
        <a:xfrm>
          <a:off x="2331985" y="1904546"/>
          <a:ext cx="1586358" cy="885918"/>
        </a:xfrm>
        <a:prstGeom prst="roundRect">
          <a:avLst>
            <a:gd name="adj" fmla="val 1000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27940" tIns="20955" rIns="27940" bIns="20955" numCol="1" spcCol="1270" anchor="ctr" anchorCtr="0">
          <a:noAutofit/>
        </a:bodyPr>
        <a:lstStyle/>
        <a:p>
          <a:pPr lvl="0" algn="ctr" defTabSz="488950">
            <a:lnSpc>
              <a:spcPct val="90000"/>
            </a:lnSpc>
            <a:spcBef>
              <a:spcPct val="0"/>
            </a:spcBef>
            <a:spcAft>
              <a:spcPct val="35000"/>
            </a:spcAft>
          </a:pPr>
          <a:r>
            <a:rPr lang="en-US" sz="1100" kern="1200" smtClean="0"/>
            <a:t>Allows applications to declare their client area and use features like the status bar</a:t>
          </a:r>
          <a:endParaRPr lang="en-US" sz="1100" kern="1200" dirty="0" smtClean="0"/>
        </a:p>
      </dsp:txBody>
      <dsp:txXfrm>
        <a:off x="2357933" y="1930494"/>
        <a:ext cx="1534462" cy="834022"/>
      </dsp:txXfrm>
    </dsp:sp>
    <dsp:sp modelId="{F28D6A49-0FFD-304E-B715-45811ED0CC0F}">
      <dsp:nvSpPr>
        <dsp:cNvPr id="0" name=""/>
        <dsp:cNvSpPr/>
      </dsp:nvSpPr>
      <dsp:spPr>
        <a:xfrm>
          <a:off x="4265360" y="0"/>
          <a:ext cx="1982948" cy="2938238"/>
        </a:xfrm>
        <a:prstGeom prst="roundRect">
          <a:avLst>
            <a:gd name="adj" fmla="val 10000"/>
          </a:avLst>
        </a:prstGeom>
        <a:solidFill>
          <a:schemeClr val="bg1"/>
        </a:solidFill>
        <a:ln>
          <a:solidFill>
            <a:schemeClr val="accent1"/>
          </a:solidFill>
        </a:ln>
        <a:effectLst/>
        <a:scene3d>
          <a:camera prst="orthographicFront">
            <a:rot lat="0" lon="0" rev="0"/>
          </a:camera>
          <a:lightRig rig="glow" dir="tl">
            <a:rot lat="0" lon="0" rev="1800000"/>
          </a:lightRig>
        </a:scene3d>
        <a:sp3d contourW="10160" prstMaterial="dkEdge">
          <a:bevelT w="0" h="0" prst="angle"/>
          <a:contourClr>
            <a:schemeClr val="accent1">
              <a:tint val="40000"/>
              <a:hueOff val="0"/>
              <a:satOff val="0"/>
              <a:lumOff val="0"/>
              <a:alphaOff val="0"/>
              <a:shade val="30000"/>
              <a:satMod val="150000"/>
            </a:schemeClr>
          </a:contourClr>
        </a:sp3d>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smtClean="0"/>
            <a:t>Package Manager</a:t>
          </a:r>
          <a:endParaRPr lang="en-US" sz="2400" kern="1200" dirty="0" smtClean="0"/>
        </a:p>
      </dsp:txBody>
      <dsp:txXfrm>
        <a:off x="4265360" y="0"/>
        <a:ext cx="1982948" cy="881471"/>
      </dsp:txXfrm>
    </dsp:sp>
    <dsp:sp modelId="{BC3CB562-00B8-B74B-B35D-619B7EA87303}">
      <dsp:nvSpPr>
        <dsp:cNvPr id="0" name=""/>
        <dsp:cNvSpPr/>
      </dsp:nvSpPr>
      <dsp:spPr>
        <a:xfrm>
          <a:off x="4463655" y="881471"/>
          <a:ext cx="1586358" cy="1909854"/>
        </a:xfrm>
        <a:prstGeom prst="roundRect">
          <a:avLst>
            <a:gd name="adj" fmla="val 1000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27940" tIns="20955" rIns="27940" bIns="20955" numCol="1" spcCol="1270" anchor="ctr" anchorCtr="0">
          <a:noAutofit/>
        </a:bodyPr>
        <a:lstStyle/>
        <a:p>
          <a:pPr lvl="0" algn="ctr" defTabSz="488950">
            <a:lnSpc>
              <a:spcPct val="90000"/>
            </a:lnSpc>
            <a:spcBef>
              <a:spcPct val="0"/>
            </a:spcBef>
            <a:spcAft>
              <a:spcPct val="35000"/>
            </a:spcAft>
          </a:pPr>
          <a:r>
            <a:rPr lang="en-US" sz="1100" kern="1200" smtClean="0"/>
            <a:t>Installs and removes applications</a:t>
          </a:r>
          <a:endParaRPr lang="en-US" sz="1100" kern="1200" dirty="0" smtClean="0"/>
        </a:p>
      </dsp:txBody>
      <dsp:txXfrm>
        <a:off x="4510118" y="927934"/>
        <a:ext cx="1493432" cy="1816928"/>
      </dsp:txXfrm>
    </dsp:sp>
    <dsp:sp modelId="{6B3E1B29-9F75-D445-AE27-DBD529393966}">
      <dsp:nvSpPr>
        <dsp:cNvPr id="0" name=""/>
        <dsp:cNvSpPr/>
      </dsp:nvSpPr>
      <dsp:spPr>
        <a:xfrm>
          <a:off x="6397030" y="0"/>
          <a:ext cx="1982948" cy="2938238"/>
        </a:xfrm>
        <a:prstGeom prst="roundRect">
          <a:avLst>
            <a:gd name="adj" fmla="val 10000"/>
          </a:avLst>
        </a:prstGeom>
        <a:solidFill>
          <a:schemeClr val="bg1"/>
        </a:solidFill>
        <a:ln>
          <a:solidFill>
            <a:schemeClr val="accent1"/>
          </a:solidFill>
        </a:ln>
        <a:effectLst/>
        <a:scene3d>
          <a:camera prst="orthographicFront">
            <a:rot lat="0" lon="0" rev="0"/>
          </a:camera>
          <a:lightRig rig="glow" dir="tl">
            <a:rot lat="0" lon="0" rev="1800000"/>
          </a:lightRig>
        </a:scene3d>
        <a:sp3d contourW="10160" prstMaterial="dkEdge">
          <a:bevelT w="0" h="0" prst="angle"/>
          <a:contourClr>
            <a:schemeClr val="accent1">
              <a:tint val="40000"/>
              <a:hueOff val="0"/>
              <a:satOff val="0"/>
              <a:lumOff val="0"/>
              <a:alphaOff val="0"/>
              <a:shade val="30000"/>
              <a:satMod val="150000"/>
            </a:schemeClr>
          </a:contourClr>
        </a:sp3d>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smtClean="0"/>
            <a:t>Telephony Manager</a:t>
          </a:r>
          <a:endParaRPr lang="en-US" sz="2400" kern="1200" dirty="0" smtClean="0"/>
        </a:p>
      </dsp:txBody>
      <dsp:txXfrm>
        <a:off x="6397030" y="0"/>
        <a:ext cx="1982948" cy="881471"/>
      </dsp:txXfrm>
    </dsp:sp>
    <dsp:sp modelId="{333A6489-4EB0-0645-8B89-684A3E6BEA5F}">
      <dsp:nvSpPr>
        <dsp:cNvPr id="0" name=""/>
        <dsp:cNvSpPr/>
      </dsp:nvSpPr>
      <dsp:spPr>
        <a:xfrm>
          <a:off x="6595325" y="881471"/>
          <a:ext cx="1586358" cy="1909854"/>
        </a:xfrm>
        <a:prstGeom prst="roundRect">
          <a:avLst>
            <a:gd name="adj" fmla="val 1000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27940" tIns="20955" rIns="27940" bIns="20955" numCol="1" spcCol="1270" anchor="ctr" anchorCtr="0">
          <a:noAutofit/>
        </a:bodyPr>
        <a:lstStyle/>
        <a:p>
          <a:pPr lvl="0" algn="ctr" defTabSz="488950">
            <a:lnSpc>
              <a:spcPct val="90000"/>
            </a:lnSpc>
            <a:spcBef>
              <a:spcPct val="0"/>
            </a:spcBef>
            <a:spcAft>
              <a:spcPct val="35000"/>
            </a:spcAft>
          </a:pPr>
          <a:r>
            <a:rPr lang="en-US" sz="1100" kern="1200" dirty="0" smtClean="0"/>
            <a:t>Allows interaction with phone, SMS, and MMS services</a:t>
          </a:r>
        </a:p>
      </dsp:txBody>
      <dsp:txXfrm>
        <a:off x="6641788" y="927934"/>
        <a:ext cx="1493432" cy="18169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74B0A6-A780-AC4D-A192-A17A96D7D56B}">
      <dsp:nvSpPr>
        <dsp:cNvPr id="0" name=""/>
        <dsp:cNvSpPr/>
      </dsp:nvSpPr>
      <dsp:spPr>
        <a:xfrm>
          <a:off x="162559" y="0"/>
          <a:ext cx="6990080" cy="4368800"/>
        </a:xfrm>
        <a:prstGeom prst="swooshArrow">
          <a:avLst>
            <a:gd name="adj1" fmla="val 25000"/>
            <a:gd name="adj2" fmla="val 25000"/>
          </a:avLst>
        </a:prstGeom>
        <a:solidFill>
          <a:schemeClr val="accent1">
            <a:tint val="40000"/>
            <a:hueOff val="0"/>
            <a:satOff val="0"/>
            <a:lumOff val="0"/>
            <a:alphaOff val="0"/>
          </a:schemeClr>
        </a:solidFill>
        <a:ln>
          <a:solidFill>
            <a:schemeClr val="accent1">
              <a:lumMod val="75000"/>
            </a:schemeClr>
          </a:solidFill>
        </a:ln>
        <a:effectLst/>
        <a:scene3d>
          <a:camera prst="orthographicFront">
            <a:rot lat="0" lon="0" rev="0"/>
          </a:camera>
          <a:lightRig rig="glow" dir="tl">
            <a:rot lat="0" lon="0" rev="1800000"/>
          </a:lightRig>
        </a:scene3d>
        <a:sp3d contourW="10160" prstMaterial="dkEdge">
          <a:bevelT w="0" h="0" prst="angle"/>
          <a:contourClr>
            <a:schemeClr val="accent1">
              <a:tint val="40000"/>
              <a:hueOff val="0"/>
              <a:satOff val="0"/>
              <a:lumOff val="0"/>
              <a:alphaOff val="0"/>
              <a:shade val="30000"/>
              <a:satMod val="150000"/>
            </a:schemeClr>
          </a:contourClr>
        </a:sp3d>
      </dsp:spPr>
      <dsp:style>
        <a:lnRef idx="0">
          <a:scrgbClr r="0" g="0" b="0"/>
        </a:lnRef>
        <a:fillRef idx="1">
          <a:scrgbClr r="0" g="0" b="0"/>
        </a:fillRef>
        <a:effectRef idx="2">
          <a:scrgbClr r="0" g="0" b="0"/>
        </a:effectRef>
        <a:fontRef idx="minor"/>
      </dsp:style>
    </dsp:sp>
    <dsp:sp modelId="{14244A61-2F42-FE4C-B4AE-14F538A72BD4}">
      <dsp:nvSpPr>
        <dsp:cNvPr id="0" name=""/>
        <dsp:cNvSpPr/>
      </dsp:nvSpPr>
      <dsp:spPr>
        <a:xfrm>
          <a:off x="851082" y="3248639"/>
          <a:ext cx="160771" cy="160771"/>
        </a:xfrm>
        <a:prstGeom prst="ellipse">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sp>
    <dsp:sp modelId="{68990ADE-EECC-A843-9CB8-385F4DCE6884}">
      <dsp:nvSpPr>
        <dsp:cNvPr id="0" name=""/>
        <dsp:cNvSpPr/>
      </dsp:nvSpPr>
      <dsp:spPr>
        <a:xfrm>
          <a:off x="619841" y="3583026"/>
          <a:ext cx="1818558" cy="5317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190" tIns="0" rIns="0" bIns="0" numCol="1" spcCol="1270" anchor="t" anchorCtr="0">
          <a:noAutofit/>
        </a:bodyPr>
        <a:lstStyle/>
        <a:p>
          <a:pPr lvl="0" algn="l" defTabSz="800100">
            <a:lnSpc>
              <a:spcPct val="90000"/>
            </a:lnSpc>
            <a:spcBef>
              <a:spcPct val="0"/>
            </a:spcBef>
            <a:spcAft>
              <a:spcPct val="35000"/>
            </a:spcAft>
          </a:pPr>
          <a:r>
            <a:rPr lang="en-NZ" sz="1800" kern="1200" dirty="0" smtClean="0"/>
            <a:t>Serial Processing</a:t>
          </a:r>
          <a:endParaRPr lang="en-US" sz="1800" kern="1200" dirty="0"/>
        </a:p>
      </dsp:txBody>
      <dsp:txXfrm>
        <a:off x="619841" y="3583026"/>
        <a:ext cx="1818558" cy="531771"/>
      </dsp:txXfrm>
    </dsp:sp>
    <dsp:sp modelId="{9AA8AB03-D64A-C342-B37C-4CCC9DA9EB94}">
      <dsp:nvSpPr>
        <dsp:cNvPr id="0" name=""/>
        <dsp:cNvSpPr/>
      </dsp:nvSpPr>
      <dsp:spPr>
        <a:xfrm>
          <a:off x="1986970" y="2232456"/>
          <a:ext cx="279603" cy="279603"/>
        </a:xfrm>
        <a:prstGeom prst="ellipse">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sp>
    <dsp:sp modelId="{CD842123-1D21-A749-9096-4D7D760BAAD9}">
      <dsp:nvSpPr>
        <dsp:cNvPr id="0" name=""/>
        <dsp:cNvSpPr/>
      </dsp:nvSpPr>
      <dsp:spPr>
        <a:xfrm>
          <a:off x="2057398" y="2895591"/>
          <a:ext cx="1467916" cy="797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156" tIns="0" rIns="0" bIns="0" numCol="1" spcCol="1270" anchor="t" anchorCtr="0">
          <a:noAutofit/>
        </a:bodyPr>
        <a:lstStyle/>
        <a:p>
          <a:pPr lvl="0" algn="l" defTabSz="800100">
            <a:lnSpc>
              <a:spcPct val="90000"/>
            </a:lnSpc>
            <a:spcBef>
              <a:spcPct val="0"/>
            </a:spcBef>
            <a:spcAft>
              <a:spcPct val="35000"/>
            </a:spcAft>
          </a:pPr>
          <a:r>
            <a:rPr lang="en-NZ" sz="1800" kern="1200" dirty="0" smtClean="0"/>
            <a:t>Simple Batch Systems</a:t>
          </a:r>
        </a:p>
      </dsp:txBody>
      <dsp:txXfrm>
        <a:off x="2057398" y="2895591"/>
        <a:ext cx="1467916" cy="797458"/>
      </dsp:txXfrm>
    </dsp:sp>
    <dsp:sp modelId="{36778976-587A-8042-87A9-FC1C9FD954F8}">
      <dsp:nvSpPr>
        <dsp:cNvPr id="0" name=""/>
        <dsp:cNvSpPr/>
      </dsp:nvSpPr>
      <dsp:spPr>
        <a:xfrm>
          <a:off x="3437412" y="1483644"/>
          <a:ext cx="370474" cy="370474"/>
        </a:xfrm>
        <a:prstGeom prst="ellipse">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sp>
    <dsp:sp modelId="{D9519E44-3DC2-2543-B587-8A3BE587954F}">
      <dsp:nvSpPr>
        <dsp:cNvPr id="0" name=""/>
        <dsp:cNvSpPr/>
      </dsp:nvSpPr>
      <dsp:spPr>
        <a:xfrm>
          <a:off x="2869197" y="2209796"/>
          <a:ext cx="2769606" cy="703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6307" tIns="0" rIns="0" bIns="0" numCol="1" spcCol="1270" anchor="t" anchorCtr="0">
          <a:noAutofit/>
        </a:bodyPr>
        <a:lstStyle/>
        <a:p>
          <a:pPr lvl="0" algn="l" defTabSz="800100">
            <a:lnSpc>
              <a:spcPct val="90000"/>
            </a:lnSpc>
            <a:spcBef>
              <a:spcPct val="0"/>
            </a:spcBef>
            <a:spcAft>
              <a:spcPct val="35000"/>
            </a:spcAft>
          </a:pPr>
          <a:r>
            <a:rPr lang="en-NZ" sz="1800" kern="1200" dirty="0" smtClean="0"/>
            <a:t>Multiprogrammed Batch Systems</a:t>
          </a:r>
        </a:p>
      </dsp:txBody>
      <dsp:txXfrm>
        <a:off x="2869197" y="2209796"/>
        <a:ext cx="2769606" cy="703679"/>
      </dsp:txXfrm>
    </dsp:sp>
    <dsp:sp modelId="{6C5317EB-E0BB-C646-8AC7-1B8FB3CE6475}">
      <dsp:nvSpPr>
        <dsp:cNvPr id="0" name=""/>
        <dsp:cNvSpPr/>
      </dsp:nvSpPr>
      <dsp:spPr>
        <a:xfrm>
          <a:off x="5017170" y="988222"/>
          <a:ext cx="496295" cy="496295"/>
        </a:xfrm>
        <a:prstGeom prst="ellipse">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sp>
    <dsp:sp modelId="{9DBEC3F6-5D1C-984A-A8A3-A5F0342491D8}">
      <dsp:nvSpPr>
        <dsp:cNvPr id="0" name=""/>
        <dsp:cNvSpPr/>
      </dsp:nvSpPr>
      <dsp:spPr>
        <a:xfrm>
          <a:off x="5105396" y="1752594"/>
          <a:ext cx="1275282" cy="998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2977" tIns="0" rIns="0" bIns="0" numCol="1" spcCol="1270" anchor="t" anchorCtr="0">
          <a:noAutofit/>
        </a:bodyPr>
        <a:lstStyle/>
        <a:p>
          <a:pPr lvl="0" algn="l" defTabSz="800100">
            <a:lnSpc>
              <a:spcPct val="90000"/>
            </a:lnSpc>
            <a:spcBef>
              <a:spcPct val="0"/>
            </a:spcBef>
            <a:spcAft>
              <a:spcPct val="35000"/>
            </a:spcAft>
          </a:pPr>
          <a:r>
            <a:rPr lang="en-NZ" sz="1800" kern="1200" dirty="0" smtClean="0"/>
            <a:t>Time Sharing Systems</a:t>
          </a:r>
        </a:p>
      </dsp:txBody>
      <dsp:txXfrm>
        <a:off x="5105396" y="1752594"/>
        <a:ext cx="1275282" cy="99886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E20ED8-9E78-0743-A964-AB099207626E}">
      <dsp:nvSpPr>
        <dsp:cNvPr id="0" name=""/>
        <dsp:cNvSpPr/>
      </dsp:nvSpPr>
      <dsp:spPr>
        <a:xfrm>
          <a:off x="1863161" y="1781"/>
          <a:ext cx="4147676" cy="1036919"/>
        </a:xfrm>
        <a:prstGeom prst="roundRect">
          <a:avLst>
            <a:gd name="adj" fmla="val 1000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rtl="0">
            <a:lnSpc>
              <a:spcPct val="90000"/>
            </a:lnSpc>
            <a:spcBef>
              <a:spcPct val="0"/>
            </a:spcBef>
            <a:spcAft>
              <a:spcPct val="35000"/>
            </a:spcAft>
          </a:pPr>
          <a:r>
            <a:rPr lang="en-US" sz="2200" kern="1200" dirty="0" smtClean="0"/>
            <a:t>Special type of programming language used to provide instructions to the monitor</a:t>
          </a:r>
          <a:endParaRPr lang="en-US" sz="2200" kern="1200" dirty="0"/>
        </a:p>
      </dsp:txBody>
      <dsp:txXfrm>
        <a:off x="1893531" y="32151"/>
        <a:ext cx="4086936" cy="976179"/>
      </dsp:txXfrm>
    </dsp:sp>
    <dsp:sp modelId="{A5A3E6ED-4CCD-E54E-9A1B-DA75B953AAEA}">
      <dsp:nvSpPr>
        <dsp:cNvPr id="0" name=""/>
        <dsp:cNvSpPr/>
      </dsp:nvSpPr>
      <dsp:spPr>
        <a:xfrm rot="5400000">
          <a:off x="3846269" y="1129430"/>
          <a:ext cx="181460" cy="181460"/>
        </a:xfrm>
        <a:prstGeom prst="rightArrow">
          <a:avLst>
            <a:gd name="adj1" fmla="val 66700"/>
            <a:gd name="adj2" fmla="val 50000"/>
          </a:avLst>
        </a:prstGeom>
        <a:solidFill>
          <a:schemeClr val="tx2">
            <a:alpha val="90000"/>
          </a:schemeClr>
        </a:solidFill>
        <a:ln>
          <a:noFill/>
        </a:ln>
        <a:effectLst/>
        <a:scene3d>
          <a:camera prst="orthographicFront">
            <a:rot lat="0" lon="0" rev="0"/>
          </a:camera>
          <a:lightRig rig="glow" dir="tl">
            <a:rot lat="0" lon="0" rev="1800000"/>
          </a:lightRig>
        </a:scene3d>
        <a:sp3d contourW="10160" prstMaterial="dkEdge">
          <a:bevelT w="0" h="0" prst="angle"/>
          <a:contourClr>
            <a:schemeClr val="accent1">
              <a:tint val="60000"/>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sp>
    <dsp:sp modelId="{569CB027-7CF0-9B4D-84C1-093791E27A8E}">
      <dsp:nvSpPr>
        <dsp:cNvPr id="0" name=""/>
        <dsp:cNvSpPr/>
      </dsp:nvSpPr>
      <dsp:spPr>
        <a:xfrm>
          <a:off x="1863161" y="1401621"/>
          <a:ext cx="4147676" cy="1036919"/>
        </a:xfrm>
        <a:prstGeom prst="roundRect">
          <a:avLst>
            <a:gd name="adj" fmla="val 10000"/>
          </a:avLst>
        </a:prstGeom>
        <a:solidFill>
          <a:schemeClr val="bg1"/>
        </a:solidFill>
        <a:ln w="9525" cap="flat" cmpd="sng" algn="ctr">
          <a:solidFill>
            <a:schemeClr val="accent6"/>
          </a:solidFill>
          <a:prstDash val="solid"/>
        </a:ln>
        <a:effectLst/>
      </dsp:spPr>
      <dsp:style>
        <a:lnRef idx="1">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lvl="0" algn="ctr" defTabSz="1422400" rtl="0">
            <a:lnSpc>
              <a:spcPct val="90000"/>
            </a:lnSpc>
            <a:spcBef>
              <a:spcPct val="0"/>
            </a:spcBef>
            <a:spcAft>
              <a:spcPct val="35000"/>
            </a:spcAft>
          </a:pPr>
          <a:r>
            <a:rPr lang="en-US" sz="3200" kern="1200" dirty="0" smtClean="0">
              <a:solidFill>
                <a:schemeClr val="tx1"/>
              </a:solidFill>
            </a:rPr>
            <a:t>what compiler to use</a:t>
          </a:r>
          <a:endParaRPr lang="en-US" sz="3200" kern="1200" dirty="0">
            <a:solidFill>
              <a:schemeClr val="tx1"/>
            </a:solidFill>
          </a:endParaRPr>
        </a:p>
      </dsp:txBody>
      <dsp:txXfrm>
        <a:off x="1893531" y="1431991"/>
        <a:ext cx="4086936" cy="976179"/>
      </dsp:txXfrm>
    </dsp:sp>
    <dsp:sp modelId="{161882D6-7C8A-B249-8241-DD2C41894718}">
      <dsp:nvSpPr>
        <dsp:cNvPr id="0" name=""/>
        <dsp:cNvSpPr/>
      </dsp:nvSpPr>
      <dsp:spPr>
        <a:xfrm rot="5400000">
          <a:off x="3846269" y="2529271"/>
          <a:ext cx="181460" cy="181460"/>
        </a:xfrm>
        <a:prstGeom prst="rightArrow">
          <a:avLst>
            <a:gd name="adj1" fmla="val 66700"/>
            <a:gd name="adj2" fmla="val 50000"/>
          </a:avLst>
        </a:prstGeom>
        <a:solidFill>
          <a:schemeClr val="tx2">
            <a:alpha val="90000"/>
          </a:schemeClr>
        </a:solidFill>
        <a:ln>
          <a:noFill/>
        </a:ln>
        <a:effectLst/>
        <a:scene3d>
          <a:camera prst="orthographicFront">
            <a:rot lat="0" lon="0" rev="0"/>
          </a:camera>
          <a:lightRig rig="glow" dir="tl">
            <a:rot lat="0" lon="0" rev="1800000"/>
          </a:lightRig>
        </a:scene3d>
        <a:sp3d contourW="10160" prstMaterial="dkEdge">
          <a:bevelT w="0" h="0" prst="angle"/>
          <a:contourClr>
            <a:schemeClr val="accent1">
              <a:tint val="60000"/>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sp>
    <dsp:sp modelId="{5951BF98-9B04-6B4B-B2C9-5892F2A4DC9C}">
      <dsp:nvSpPr>
        <dsp:cNvPr id="0" name=""/>
        <dsp:cNvSpPr/>
      </dsp:nvSpPr>
      <dsp:spPr>
        <a:xfrm>
          <a:off x="1863161" y="2801462"/>
          <a:ext cx="4147676" cy="1036919"/>
        </a:xfrm>
        <a:prstGeom prst="roundRect">
          <a:avLst>
            <a:gd name="adj" fmla="val 10000"/>
          </a:avLst>
        </a:prstGeom>
        <a:solidFill>
          <a:schemeClr val="bg1"/>
        </a:solidFill>
        <a:ln w="9525" cap="flat" cmpd="sng" algn="ctr">
          <a:solidFill>
            <a:schemeClr val="accent6"/>
          </a:solidFill>
          <a:prstDash val="solid"/>
        </a:ln>
        <a:effectLst/>
      </dsp:spPr>
      <dsp:style>
        <a:lnRef idx="1">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lvl="0" algn="ctr" defTabSz="1422400" rtl="0">
            <a:lnSpc>
              <a:spcPct val="90000"/>
            </a:lnSpc>
            <a:spcBef>
              <a:spcPct val="0"/>
            </a:spcBef>
            <a:spcAft>
              <a:spcPct val="35000"/>
            </a:spcAft>
          </a:pPr>
          <a:r>
            <a:rPr lang="en-US" sz="3200" kern="1200" dirty="0" smtClean="0">
              <a:solidFill>
                <a:schemeClr val="tx1"/>
              </a:solidFill>
            </a:rPr>
            <a:t>what data to use</a:t>
          </a:r>
          <a:endParaRPr lang="en-US" sz="3200" kern="1200" dirty="0">
            <a:solidFill>
              <a:schemeClr val="tx1"/>
            </a:solidFill>
          </a:endParaRPr>
        </a:p>
      </dsp:txBody>
      <dsp:txXfrm>
        <a:off x="1893531" y="2831832"/>
        <a:ext cx="4086936" cy="97617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6CAC94-6033-ED45-9937-89B21B10E203}">
      <dsp:nvSpPr>
        <dsp:cNvPr id="0" name=""/>
        <dsp:cNvSpPr/>
      </dsp:nvSpPr>
      <dsp:spPr>
        <a:xfrm>
          <a:off x="0" y="293639"/>
          <a:ext cx="8153400" cy="9072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2794" tIns="333248" rIns="632794" bIns="113792" numCol="1" spcCol="1270" anchor="t" anchorCtr="0">
          <a:noAutofit/>
        </a:bodyPr>
        <a:lstStyle/>
        <a:p>
          <a:pPr marL="171450" lvl="1" indent="-171450" algn="l" defTabSz="711200" rtl="0">
            <a:lnSpc>
              <a:spcPct val="90000"/>
            </a:lnSpc>
            <a:spcBef>
              <a:spcPct val="0"/>
            </a:spcBef>
            <a:spcAft>
              <a:spcPct val="15000"/>
            </a:spcAft>
            <a:buChar char="••"/>
          </a:pPr>
          <a:r>
            <a:rPr lang="en-US" sz="1600" kern="1200" dirty="0" smtClean="0"/>
            <a:t>while the user program is executing, it must not alter the memory area containing the monitor</a:t>
          </a:r>
          <a:endParaRPr lang="en-US" sz="1600" kern="1200" dirty="0"/>
        </a:p>
      </dsp:txBody>
      <dsp:txXfrm>
        <a:off x="0" y="293639"/>
        <a:ext cx="8153400" cy="907200"/>
      </dsp:txXfrm>
    </dsp:sp>
    <dsp:sp modelId="{149ADC22-A787-BD43-AE53-1E5F9F0EF60D}">
      <dsp:nvSpPr>
        <dsp:cNvPr id="0" name=""/>
        <dsp:cNvSpPr/>
      </dsp:nvSpPr>
      <dsp:spPr>
        <a:xfrm>
          <a:off x="407670" y="57479"/>
          <a:ext cx="5707380" cy="472320"/>
        </a:xfrm>
        <a:prstGeom prst="roundRect">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215725" tIns="0" rIns="215725" bIns="0" numCol="1" spcCol="1270" anchor="ctr" anchorCtr="0">
          <a:noAutofit/>
        </a:bodyPr>
        <a:lstStyle/>
        <a:p>
          <a:pPr lvl="0" algn="l" defTabSz="711200" rtl="0">
            <a:lnSpc>
              <a:spcPct val="90000"/>
            </a:lnSpc>
            <a:spcBef>
              <a:spcPct val="0"/>
            </a:spcBef>
            <a:spcAft>
              <a:spcPct val="35000"/>
            </a:spcAft>
          </a:pPr>
          <a:r>
            <a:rPr lang="en-US" sz="1600" kern="1200" dirty="0" smtClean="0"/>
            <a:t>Memory protection for monitor</a:t>
          </a:r>
          <a:endParaRPr lang="en-US" sz="1600" kern="1200" dirty="0"/>
        </a:p>
      </dsp:txBody>
      <dsp:txXfrm>
        <a:off x="430727" y="80536"/>
        <a:ext cx="5661266" cy="426206"/>
      </dsp:txXfrm>
    </dsp:sp>
    <dsp:sp modelId="{C121F52B-3C08-654C-83AE-2EAF2AB55D38}">
      <dsp:nvSpPr>
        <dsp:cNvPr id="0" name=""/>
        <dsp:cNvSpPr/>
      </dsp:nvSpPr>
      <dsp:spPr>
        <a:xfrm>
          <a:off x="0" y="1523399"/>
          <a:ext cx="8153400" cy="680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2794" tIns="333248" rIns="632794" bIns="113792" numCol="1" spcCol="1270" anchor="t" anchorCtr="0">
          <a:noAutofit/>
        </a:bodyPr>
        <a:lstStyle/>
        <a:p>
          <a:pPr marL="171450" lvl="1" indent="-171450" algn="l" defTabSz="711200" rtl="0">
            <a:lnSpc>
              <a:spcPct val="90000"/>
            </a:lnSpc>
            <a:spcBef>
              <a:spcPct val="0"/>
            </a:spcBef>
            <a:spcAft>
              <a:spcPct val="15000"/>
            </a:spcAft>
            <a:buChar char="••"/>
          </a:pPr>
          <a:r>
            <a:rPr lang="en-US" sz="1600" kern="1200" dirty="0" smtClean="0"/>
            <a:t>prevents a job from monopolizing the system</a:t>
          </a:r>
          <a:endParaRPr lang="en-US" sz="1600" kern="1200" dirty="0"/>
        </a:p>
      </dsp:txBody>
      <dsp:txXfrm>
        <a:off x="0" y="1523399"/>
        <a:ext cx="8153400" cy="680400"/>
      </dsp:txXfrm>
    </dsp:sp>
    <dsp:sp modelId="{EFED6759-161A-0247-881A-8697555D7731}">
      <dsp:nvSpPr>
        <dsp:cNvPr id="0" name=""/>
        <dsp:cNvSpPr/>
      </dsp:nvSpPr>
      <dsp:spPr>
        <a:xfrm>
          <a:off x="407670" y="1287239"/>
          <a:ext cx="5707380" cy="472320"/>
        </a:xfrm>
        <a:prstGeom prst="roundRect">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215725" tIns="0" rIns="215725" bIns="0" numCol="1" spcCol="1270" anchor="ctr" anchorCtr="0">
          <a:noAutofit/>
        </a:bodyPr>
        <a:lstStyle/>
        <a:p>
          <a:pPr lvl="0" algn="l" defTabSz="711200" rtl="0">
            <a:lnSpc>
              <a:spcPct val="90000"/>
            </a:lnSpc>
            <a:spcBef>
              <a:spcPct val="0"/>
            </a:spcBef>
            <a:spcAft>
              <a:spcPct val="35000"/>
            </a:spcAft>
          </a:pPr>
          <a:r>
            <a:rPr lang="en-US" sz="1600" kern="1200" dirty="0" smtClean="0"/>
            <a:t>Timer</a:t>
          </a:r>
          <a:endParaRPr lang="en-US" sz="1600" kern="1200" dirty="0"/>
        </a:p>
      </dsp:txBody>
      <dsp:txXfrm>
        <a:off x="430727" y="1310296"/>
        <a:ext cx="5661266" cy="426206"/>
      </dsp:txXfrm>
    </dsp:sp>
    <dsp:sp modelId="{5DD7CB04-61EF-8749-9728-DC4AEA3DB611}">
      <dsp:nvSpPr>
        <dsp:cNvPr id="0" name=""/>
        <dsp:cNvSpPr/>
      </dsp:nvSpPr>
      <dsp:spPr>
        <a:xfrm>
          <a:off x="0" y="2526359"/>
          <a:ext cx="8153400" cy="680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2794" tIns="333248" rIns="632794" bIns="113792" numCol="1" spcCol="1270" anchor="t" anchorCtr="0">
          <a:noAutofit/>
        </a:bodyPr>
        <a:lstStyle/>
        <a:p>
          <a:pPr marL="171450" lvl="1" indent="-171450" algn="l" defTabSz="711200" rtl="0">
            <a:lnSpc>
              <a:spcPct val="90000"/>
            </a:lnSpc>
            <a:spcBef>
              <a:spcPct val="0"/>
            </a:spcBef>
            <a:spcAft>
              <a:spcPct val="15000"/>
            </a:spcAft>
            <a:buChar char="••"/>
          </a:pPr>
          <a:r>
            <a:rPr lang="en-US" sz="1600" kern="1200" dirty="0" smtClean="0"/>
            <a:t>can only be executed by the monitor</a:t>
          </a:r>
          <a:endParaRPr lang="en-US" sz="1600" kern="1200" dirty="0"/>
        </a:p>
      </dsp:txBody>
      <dsp:txXfrm>
        <a:off x="0" y="2526359"/>
        <a:ext cx="8153400" cy="680400"/>
      </dsp:txXfrm>
    </dsp:sp>
    <dsp:sp modelId="{F1A4EEB2-F42C-DC47-9AAD-66A3C8EDB4FF}">
      <dsp:nvSpPr>
        <dsp:cNvPr id="0" name=""/>
        <dsp:cNvSpPr/>
      </dsp:nvSpPr>
      <dsp:spPr>
        <a:xfrm>
          <a:off x="407670" y="2290199"/>
          <a:ext cx="5707380" cy="472320"/>
        </a:xfrm>
        <a:prstGeom prst="roundRect">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215725" tIns="0" rIns="215725" bIns="0" numCol="1" spcCol="1270" anchor="ctr" anchorCtr="0">
          <a:noAutofit/>
        </a:bodyPr>
        <a:lstStyle/>
        <a:p>
          <a:pPr lvl="0" algn="l" defTabSz="711200" rtl="0">
            <a:lnSpc>
              <a:spcPct val="90000"/>
            </a:lnSpc>
            <a:spcBef>
              <a:spcPct val="0"/>
            </a:spcBef>
            <a:spcAft>
              <a:spcPct val="35000"/>
            </a:spcAft>
          </a:pPr>
          <a:r>
            <a:rPr lang="en-US" sz="1600" kern="1200" dirty="0" smtClean="0"/>
            <a:t>Privileged instructions</a:t>
          </a:r>
          <a:endParaRPr lang="en-US" sz="1600" kern="1200" dirty="0"/>
        </a:p>
      </dsp:txBody>
      <dsp:txXfrm>
        <a:off x="430727" y="2313256"/>
        <a:ext cx="5661266" cy="426206"/>
      </dsp:txXfrm>
    </dsp:sp>
    <dsp:sp modelId="{7A96011C-FD4C-4E48-A721-EBACBA9C917E}">
      <dsp:nvSpPr>
        <dsp:cNvPr id="0" name=""/>
        <dsp:cNvSpPr/>
      </dsp:nvSpPr>
      <dsp:spPr>
        <a:xfrm>
          <a:off x="0" y="3529320"/>
          <a:ext cx="8153400" cy="680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2794" tIns="333248" rIns="632794" bIns="113792" numCol="1" spcCol="1270" anchor="t" anchorCtr="0">
          <a:noAutofit/>
        </a:bodyPr>
        <a:lstStyle/>
        <a:p>
          <a:pPr marL="171450" lvl="1" indent="-171450" algn="l" defTabSz="711200" rtl="0">
            <a:lnSpc>
              <a:spcPct val="90000"/>
            </a:lnSpc>
            <a:spcBef>
              <a:spcPct val="0"/>
            </a:spcBef>
            <a:spcAft>
              <a:spcPct val="15000"/>
            </a:spcAft>
            <a:buChar char="••"/>
          </a:pPr>
          <a:r>
            <a:rPr lang="en-US" sz="1600" kern="1200" dirty="0" smtClean="0"/>
            <a:t>gives OS more flexibility in controlling user programs</a:t>
          </a:r>
          <a:endParaRPr lang="en-US" sz="1600" kern="1200" dirty="0"/>
        </a:p>
      </dsp:txBody>
      <dsp:txXfrm>
        <a:off x="0" y="3529320"/>
        <a:ext cx="8153400" cy="680400"/>
      </dsp:txXfrm>
    </dsp:sp>
    <dsp:sp modelId="{80D85195-02CD-764C-97FD-8C9D668486D7}">
      <dsp:nvSpPr>
        <dsp:cNvPr id="0" name=""/>
        <dsp:cNvSpPr/>
      </dsp:nvSpPr>
      <dsp:spPr>
        <a:xfrm>
          <a:off x="407670" y="3293159"/>
          <a:ext cx="5707380" cy="472320"/>
        </a:xfrm>
        <a:prstGeom prst="roundRect">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215725" tIns="0" rIns="215725" bIns="0" numCol="1" spcCol="1270" anchor="ctr" anchorCtr="0">
          <a:noAutofit/>
        </a:bodyPr>
        <a:lstStyle/>
        <a:p>
          <a:pPr lvl="0" algn="l" defTabSz="711200" rtl="0">
            <a:lnSpc>
              <a:spcPct val="90000"/>
            </a:lnSpc>
            <a:spcBef>
              <a:spcPct val="0"/>
            </a:spcBef>
            <a:spcAft>
              <a:spcPct val="35000"/>
            </a:spcAft>
          </a:pPr>
          <a:r>
            <a:rPr lang="en-US" sz="1600" kern="1200" dirty="0" smtClean="0"/>
            <a:t>Interrupts</a:t>
          </a:r>
          <a:endParaRPr lang="en-US" sz="1600" kern="1200" dirty="0"/>
        </a:p>
      </dsp:txBody>
      <dsp:txXfrm>
        <a:off x="430727" y="3316216"/>
        <a:ext cx="5661266" cy="42620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A33E13-DCDF-E341-9AC4-85F30FCF821E}">
      <dsp:nvSpPr>
        <dsp:cNvPr id="0" name=""/>
        <dsp:cNvSpPr/>
      </dsp:nvSpPr>
      <dsp:spPr>
        <a:xfrm rot="16200000">
          <a:off x="-185192" y="189234"/>
          <a:ext cx="4267200" cy="3888730"/>
        </a:xfrm>
        <a:prstGeom prst="flowChartManualOperation">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65100" tIns="0" rIns="166812" bIns="0" numCol="1" spcCol="1270" anchor="t" anchorCtr="0">
          <a:noAutofit/>
        </a:bodyPr>
        <a:lstStyle/>
        <a:p>
          <a:pPr lvl="0" algn="l" defTabSz="1155700" rtl="0">
            <a:lnSpc>
              <a:spcPct val="90000"/>
            </a:lnSpc>
            <a:spcBef>
              <a:spcPct val="0"/>
            </a:spcBef>
            <a:spcAft>
              <a:spcPct val="35000"/>
            </a:spcAft>
          </a:pPr>
          <a:r>
            <a:rPr lang="en-US" sz="2600" kern="1200" dirty="0" smtClean="0"/>
            <a:t>User Mode</a:t>
          </a:r>
          <a:endParaRPr lang="en-US" sz="2600" kern="1200" dirty="0"/>
        </a:p>
        <a:p>
          <a:pPr marL="228600" lvl="1" indent="-228600" algn="l" defTabSz="889000" rtl="0">
            <a:lnSpc>
              <a:spcPct val="90000"/>
            </a:lnSpc>
            <a:spcBef>
              <a:spcPct val="0"/>
            </a:spcBef>
            <a:spcAft>
              <a:spcPct val="15000"/>
            </a:spcAft>
            <a:buChar char="••"/>
          </a:pPr>
          <a:r>
            <a:rPr lang="en-US" sz="2000" kern="1200" dirty="0" smtClean="0"/>
            <a:t>user program executes in user mode </a:t>
          </a:r>
          <a:endParaRPr lang="en-US" sz="2000" kern="1200" dirty="0"/>
        </a:p>
        <a:p>
          <a:pPr marL="228600" lvl="1" indent="-228600" algn="l" defTabSz="889000" rtl="0">
            <a:lnSpc>
              <a:spcPct val="90000"/>
            </a:lnSpc>
            <a:spcBef>
              <a:spcPct val="0"/>
            </a:spcBef>
            <a:spcAft>
              <a:spcPct val="15000"/>
            </a:spcAft>
            <a:buChar char="••"/>
          </a:pPr>
          <a:r>
            <a:rPr lang="en-US" sz="2000" kern="1200" dirty="0" smtClean="0"/>
            <a:t>certain areas of memory are protected from user access</a:t>
          </a:r>
          <a:endParaRPr lang="en-US" sz="2000" kern="1200" dirty="0"/>
        </a:p>
        <a:p>
          <a:pPr marL="228600" lvl="1" indent="-228600" algn="l" defTabSz="889000" rtl="0">
            <a:lnSpc>
              <a:spcPct val="90000"/>
            </a:lnSpc>
            <a:spcBef>
              <a:spcPct val="0"/>
            </a:spcBef>
            <a:spcAft>
              <a:spcPct val="15000"/>
            </a:spcAft>
            <a:buChar char="••"/>
          </a:pPr>
          <a:r>
            <a:rPr lang="en-US" sz="2000" kern="1200" dirty="0" smtClean="0"/>
            <a:t>certain instructions may not be executed</a:t>
          </a:r>
          <a:endParaRPr lang="en-US" sz="2000" kern="1200" dirty="0"/>
        </a:p>
      </dsp:txBody>
      <dsp:txXfrm rot="5400000">
        <a:off x="4043" y="853439"/>
        <a:ext cx="3888730" cy="2560320"/>
      </dsp:txXfrm>
    </dsp:sp>
    <dsp:sp modelId="{B00B1CAD-B259-2E45-8456-48DD193C9431}">
      <dsp:nvSpPr>
        <dsp:cNvPr id="0" name=""/>
        <dsp:cNvSpPr/>
      </dsp:nvSpPr>
      <dsp:spPr>
        <a:xfrm rot="16200000">
          <a:off x="3995192" y="189234"/>
          <a:ext cx="4267200" cy="3888730"/>
        </a:xfrm>
        <a:prstGeom prst="flowChartManualOperation">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65100" tIns="0" rIns="166812" bIns="0" numCol="1" spcCol="1270" anchor="t" anchorCtr="0">
          <a:noAutofit/>
        </a:bodyPr>
        <a:lstStyle/>
        <a:p>
          <a:pPr lvl="0" algn="l" defTabSz="1155700" rtl="0">
            <a:lnSpc>
              <a:spcPct val="90000"/>
            </a:lnSpc>
            <a:spcBef>
              <a:spcPct val="0"/>
            </a:spcBef>
            <a:spcAft>
              <a:spcPct val="35000"/>
            </a:spcAft>
          </a:pPr>
          <a:r>
            <a:rPr lang="en-US" sz="2600" kern="1200" dirty="0" smtClean="0"/>
            <a:t>Kernel Mode</a:t>
          </a:r>
          <a:endParaRPr lang="en-US" sz="2600" kern="1200" dirty="0"/>
        </a:p>
        <a:p>
          <a:pPr marL="228600" lvl="1" indent="-228600" algn="l" defTabSz="889000" rtl="0">
            <a:lnSpc>
              <a:spcPct val="90000"/>
            </a:lnSpc>
            <a:spcBef>
              <a:spcPct val="0"/>
            </a:spcBef>
            <a:spcAft>
              <a:spcPct val="15000"/>
            </a:spcAft>
            <a:buChar char="••"/>
          </a:pPr>
          <a:r>
            <a:rPr lang="en-US" sz="2000" kern="1200" dirty="0" smtClean="0"/>
            <a:t>monitor executes in kernel mode</a:t>
          </a:r>
          <a:endParaRPr lang="en-US" sz="2000" kern="1200" dirty="0"/>
        </a:p>
        <a:p>
          <a:pPr marL="228600" lvl="1" indent="-228600" algn="l" defTabSz="889000" rtl="0">
            <a:lnSpc>
              <a:spcPct val="90000"/>
            </a:lnSpc>
            <a:spcBef>
              <a:spcPct val="0"/>
            </a:spcBef>
            <a:spcAft>
              <a:spcPct val="15000"/>
            </a:spcAft>
            <a:buChar char="••"/>
          </a:pPr>
          <a:r>
            <a:rPr lang="en-US" sz="2000" kern="1200" dirty="0" smtClean="0"/>
            <a:t>privileged instructions may be executed</a:t>
          </a:r>
          <a:endParaRPr lang="en-US" sz="2000" kern="1200" dirty="0"/>
        </a:p>
        <a:p>
          <a:pPr marL="228600" lvl="1" indent="-228600" algn="l" defTabSz="889000" rtl="0">
            <a:lnSpc>
              <a:spcPct val="90000"/>
            </a:lnSpc>
            <a:spcBef>
              <a:spcPct val="0"/>
            </a:spcBef>
            <a:spcAft>
              <a:spcPct val="15000"/>
            </a:spcAft>
            <a:buChar char="••"/>
          </a:pPr>
          <a:r>
            <a:rPr lang="en-US" sz="2000" kern="1200" dirty="0" smtClean="0"/>
            <a:t>protected areas of memory may be accessed</a:t>
          </a:r>
          <a:endParaRPr lang="en-US" sz="2000" kern="1200" dirty="0"/>
        </a:p>
      </dsp:txBody>
      <dsp:txXfrm rot="5400000">
        <a:off x="4184427" y="853439"/>
        <a:ext cx="3888730" cy="256032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F7FC10-09A1-3847-BFBC-2B58715396DE}">
      <dsp:nvSpPr>
        <dsp:cNvPr id="0" name=""/>
        <dsp:cNvSpPr/>
      </dsp:nvSpPr>
      <dsp:spPr>
        <a:xfrm>
          <a:off x="411891" y="0"/>
          <a:ext cx="2715768" cy="3022600"/>
        </a:xfrm>
        <a:prstGeom prst="upArrow">
          <a:avLst/>
        </a:prstGeom>
        <a:solidFill>
          <a:schemeClr val="bg1"/>
        </a:solidFill>
        <a:ln>
          <a:solidFill>
            <a:schemeClr val="accent6">
              <a:alpha val="90000"/>
            </a:schemeClr>
          </a:solidFill>
        </a:ln>
        <a:effectLst>
          <a:glow rad="190500">
            <a:schemeClr val="accent6">
              <a:alpha val="75000"/>
            </a:schemeClr>
          </a:glow>
          <a:softEdge rad="38100"/>
        </a:effectLst>
        <a:scene3d>
          <a:camera prst="orthographicFront">
            <a:rot lat="0" lon="0" rev="0"/>
          </a:camera>
          <a:lightRig rig="glow" dir="tl">
            <a:rot lat="0" lon="0" rev="1800000"/>
          </a:lightRig>
        </a:scene3d>
        <a:sp3d contourW="10160" prstMaterial="dkEdge">
          <a:bevelT w="0" h="0" prst="angle"/>
          <a:contourClr>
            <a:scrgbClr r="0" g="0" b="0">
              <a:shade val="30000"/>
              <a:satMod val="150000"/>
            </a:scrgbClr>
          </a:contourClr>
        </a:sp3d>
      </dsp:spPr>
      <dsp:style>
        <a:lnRef idx="0">
          <a:scrgbClr r="0" g="0" b="0"/>
        </a:lnRef>
        <a:fillRef idx="3">
          <a:scrgbClr r="0" g="0" b="0"/>
        </a:fillRef>
        <a:effectRef idx="2">
          <a:scrgbClr r="0" g="0" b="0"/>
        </a:effectRef>
        <a:fontRef idx="minor">
          <a:schemeClr val="lt1"/>
        </a:fontRef>
      </dsp:style>
    </dsp:sp>
    <dsp:sp modelId="{034B72AF-7DDE-9145-BEBA-D89E86DFBE7E}">
      <dsp:nvSpPr>
        <dsp:cNvPr id="0" name=""/>
        <dsp:cNvSpPr/>
      </dsp:nvSpPr>
      <dsp:spPr>
        <a:xfrm>
          <a:off x="3209132" y="0"/>
          <a:ext cx="4608576" cy="3022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0" rIns="170688" bIns="170688" numCol="1" spcCol="1270" anchor="ctr" anchorCtr="0">
          <a:noAutofit/>
        </a:bodyPr>
        <a:lstStyle/>
        <a:p>
          <a:pPr lvl="0" algn="l" defTabSz="1066800">
            <a:lnSpc>
              <a:spcPct val="90000"/>
            </a:lnSpc>
            <a:spcBef>
              <a:spcPct val="0"/>
            </a:spcBef>
            <a:spcAft>
              <a:spcPct val="35000"/>
            </a:spcAft>
          </a:pPr>
          <a:r>
            <a:rPr lang="en-NZ" sz="2400" kern="1200" dirty="0" smtClean="0"/>
            <a:t>Major advances in development include:</a:t>
          </a:r>
          <a:endParaRPr lang="en-US" sz="2400" kern="1200" dirty="0"/>
        </a:p>
        <a:p>
          <a:pPr marL="171450" lvl="1" indent="-171450" algn="l" defTabSz="844550">
            <a:lnSpc>
              <a:spcPct val="90000"/>
            </a:lnSpc>
            <a:spcBef>
              <a:spcPct val="0"/>
            </a:spcBef>
            <a:spcAft>
              <a:spcPct val="15000"/>
            </a:spcAft>
            <a:buChar char="••"/>
          </a:pPr>
          <a:r>
            <a:rPr lang="en-NZ" sz="1900" kern="1200" dirty="0" smtClean="0"/>
            <a:t>processes</a:t>
          </a:r>
          <a:endParaRPr lang="en-US" sz="1900" kern="1200" dirty="0"/>
        </a:p>
        <a:p>
          <a:pPr marL="171450" lvl="1" indent="-171450" algn="l" defTabSz="844550">
            <a:lnSpc>
              <a:spcPct val="90000"/>
            </a:lnSpc>
            <a:spcBef>
              <a:spcPct val="0"/>
            </a:spcBef>
            <a:spcAft>
              <a:spcPct val="15000"/>
            </a:spcAft>
            <a:buChar char="••"/>
          </a:pPr>
          <a:r>
            <a:rPr lang="en-NZ" sz="1900" kern="1200" dirty="0" smtClean="0"/>
            <a:t>memory management</a:t>
          </a:r>
        </a:p>
        <a:p>
          <a:pPr marL="171450" lvl="1" indent="-171450" algn="l" defTabSz="844550">
            <a:lnSpc>
              <a:spcPct val="90000"/>
            </a:lnSpc>
            <a:spcBef>
              <a:spcPct val="0"/>
            </a:spcBef>
            <a:spcAft>
              <a:spcPct val="15000"/>
            </a:spcAft>
            <a:buChar char="••"/>
          </a:pPr>
          <a:r>
            <a:rPr lang="en-NZ" sz="1900" kern="1200" dirty="0" smtClean="0"/>
            <a:t>information protection and security</a:t>
          </a:r>
        </a:p>
        <a:p>
          <a:pPr marL="171450" lvl="1" indent="-171450" algn="l" defTabSz="844550">
            <a:lnSpc>
              <a:spcPct val="90000"/>
            </a:lnSpc>
            <a:spcBef>
              <a:spcPct val="0"/>
            </a:spcBef>
            <a:spcAft>
              <a:spcPct val="15000"/>
            </a:spcAft>
            <a:buChar char="••"/>
          </a:pPr>
          <a:r>
            <a:rPr lang="en-NZ" sz="1900" kern="1200" dirty="0" smtClean="0"/>
            <a:t>scheduling and resource management</a:t>
          </a:r>
        </a:p>
        <a:p>
          <a:pPr marL="171450" lvl="1" indent="-171450" algn="l" defTabSz="844550">
            <a:lnSpc>
              <a:spcPct val="90000"/>
            </a:lnSpc>
            <a:spcBef>
              <a:spcPct val="0"/>
            </a:spcBef>
            <a:spcAft>
              <a:spcPct val="15000"/>
            </a:spcAft>
            <a:buChar char="••"/>
          </a:pPr>
          <a:r>
            <a:rPr lang="en-NZ" sz="1900" kern="1200" dirty="0" smtClean="0"/>
            <a:t>system structure</a:t>
          </a:r>
        </a:p>
      </dsp:txBody>
      <dsp:txXfrm>
        <a:off x="3209132" y="0"/>
        <a:ext cx="4608576" cy="30226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B26FD4-9907-2748-832C-F91F21C962A7}">
      <dsp:nvSpPr>
        <dsp:cNvPr id="0" name=""/>
        <dsp:cNvSpPr/>
      </dsp:nvSpPr>
      <dsp:spPr>
        <a:xfrm>
          <a:off x="3683" y="0"/>
          <a:ext cx="7536433" cy="3352800"/>
        </a:xfrm>
        <a:prstGeom prst="roundRect">
          <a:avLst>
            <a:gd name="adj" fmla="val 10000"/>
          </a:avLst>
        </a:prstGeom>
        <a:solidFill>
          <a:schemeClr val="accent1">
            <a:tint val="40000"/>
            <a:hueOff val="0"/>
            <a:satOff val="0"/>
            <a:lumOff val="0"/>
            <a:alphaOff val="0"/>
          </a:schemeClr>
        </a:solidFill>
        <a:ln>
          <a:noFill/>
        </a:ln>
        <a:effectLst/>
        <a:scene3d>
          <a:camera prst="orthographicFront">
            <a:rot lat="0" lon="0" rev="0"/>
          </a:camera>
          <a:lightRig rig="glow" dir="tl">
            <a:rot lat="0" lon="0" rev="1800000"/>
          </a:lightRig>
        </a:scene3d>
        <a:sp3d contourW="10160" prstMaterial="dkEdge">
          <a:bevelT w="0" h="0" prst="angle"/>
          <a:contourClr>
            <a:schemeClr val="accent1">
              <a:tint val="40000"/>
              <a:hueOff val="0"/>
              <a:satOff val="0"/>
              <a:lumOff val="0"/>
              <a:alphaOff val="0"/>
              <a:shade val="30000"/>
              <a:satMod val="150000"/>
            </a:schemeClr>
          </a:contourClr>
        </a:sp3d>
      </dsp:spPr>
      <dsp:style>
        <a:lnRef idx="0">
          <a:scrgbClr r="0" g="0" b="0"/>
        </a:lnRef>
        <a:fillRef idx="1">
          <a:scrgbClr r="0" g="0" b="0"/>
        </a:fillRef>
        <a:effectRef idx="2">
          <a:scrgbClr r="0" g="0" b="0"/>
        </a:effectRef>
        <a:fontRef idx="minor"/>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A </a:t>
          </a:r>
          <a:r>
            <a:rPr lang="en-US" sz="2600" i="1" kern="1200" dirty="0" smtClean="0">
              <a:solidFill>
                <a:schemeClr val="accent1"/>
              </a:solidFill>
            </a:rPr>
            <a:t>process</a:t>
          </a:r>
          <a:r>
            <a:rPr lang="en-US" sz="2600" i="1" kern="1200" dirty="0" smtClean="0"/>
            <a:t> </a:t>
          </a:r>
          <a:r>
            <a:rPr lang="en-US" sz="2600" kern="1200" dirty="0" smtClean="0"/>
            <a:t>can be defined as:</a:t>
          </a:r>
          <a:endParaRPr lang="en-US" sz="2600" kern="1200" dirty="0"/>
        </a:p>
      </dsp:txBody>
      <dsp:txXfrm>
        <a:off x="3683" y="0"/>
        <a:ext cx="7536433" cy="1005840"/>
      </dsp:txXfrm>
    </dsp:sp>
    <dsp:sp modelId="{9F6B7AC7-BCB3-4244-B25A-23CDDD94424B}">
      <dsp:nvSpPr>
        <dsp:cNvPr id="0" name=""/>
        <dsp:cNvSpPr/>
      </dsp:nvSpPr>
      <dsp:spPr>
        <a:xfrm>
          <a:off x="685790" y="990600"/>
          <a:ext cx="6172218" cy="421958"/>
        </a:xfrm>
        <a:prstGeom prst="roundRect">
          <a:avLst>
            <a:gd name="adj" fmla="val 1000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bg1"/>
              </a:solidFill>
            </a:rPr>
            <a:t>a program in execution</a:t>
          </a:r>
        </a:p>
      </dsp:txBody>
      <dsp:txXfrm>
        <a:off x="698149" y="1002959"/>
        <a:ext cx="6147500" cy="397240"/>
      </dsp:txXfrm>
    </dsp:sp>
    <dsp:sp modelId="{F3F77B7A-035D-B349-9DB8-48C9B0CD4D14}">
      <dsp:nvSpPr>
        <dsp:cNvPr id="0" name=""/>
        <dsp:cNvSpPr/>
      </dsp:nvSpPr>
      <dsp:spPr>
        <a:xfrm>
          <a:off x="609612" y="1371600"/>
          <a:ext cx="6324574" cy="489481"/>
        </a:xfrm>
        <a:prstGeom prst="roundRect">
          <a:avLst>
            <a:gd name="adj" fmla="val 10000"/>
          </a:avLst>
        </a:prstGeom>
        <a:solidFill>
          <a:schemeClr val="accent6"/>
        </a:soli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bg1"/>
              </a:solidFill>
            </a:rPr>
            <a:t>an instance of a running program</a:t>
          </a:r>
        </a:p>
      </dsp:txBody>
      <dsp:txXfrm>
        <a:off x="623948" y="1385936"/>
        <a:ext cx="6295902" cy="460809"/>
      </dsp:txXfrm>
    </dsp:sp>
    <dsp:sp modelId="{3F65BAAA-18B9-4047-82A7-7018E03752A1}">
      <dsp:nvSpPr>
        <dsp:cNvPr id="0" name=""/>
        <dsp:cNvSpPr/>
      </dsp:nvSpPr>
      <dsp:spPr>
        <a:xfrm>
          <a:off x="304809" y="1852077"/>
          <a:ext cx="6934181" cy="583302"/>
        </a:xfrm>
        <a:prstGeom prst="roundRect">
          <a:avLst>
            <a:gd name="adj" fmla="val 10000"/>
          </a:avLst>
        </a:prstGeom>
        <a:solidFill>
          <a:schemeClr val="accent2">
            <a:lumMod val="75000"/>
          </a:schemeClr>
        </a:soli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bg1"/>
              </a:solidFill>
            </a:rPr>
            <a:t>the entity that can be assigned to, and executed on, a processor</a:t>
          </a:r>
        </a:p>
      </dsp:txBody>
      <dsp:txXfrm>
        <a:off x="321893" y="1869161"/>
        <a:ext cx="6900013" cy="549134"/>
      </dsp:txXfrm>
    </dsp:sp>
    <dsp:sp modelId="{A82AB75B-5168-3348-B180-A3053A31EAEA}">
      <dsp:nvSpPr>
        <dsp:cNvPr id="0" name=""/>
        <dsp:cNvSpPr/>
      </dsp:nvSpPr>
      <dsp:spPr>
        <a:xfrm>
          <a:off x="5" y="2438400"/>
          <a:ext cx="7543788" cy="571643"/>
        </a:xfrm>
        <a:prstGeom prst="roundRect">
          <a:avLst>
            <a:gd name="adj" fmla="val 10000"/>
          </a:avLst>
        </a:prstGeom>
        <a:solidFill>
          <a:schemeClr val="accent3">
            <a:lumMod val="75000"/>
          </a:schemeClr>
        </a:soli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NZ" sz="1800" kern="1200" dirty="0" smtClean="0">
              <a:solidFill>
                <a:schemeClr val="bg1"/>
              </a:solidFill>
            </a:rPr>
            <a:t>a unit of activity characterized by a single sequential thread of execution, a current state, and an associated set of system resources</a:t>
          </a:r>
          <a:endParaRPr lang="en-US" sz="1800" kern="1200" dirty="0">
            <a:solidFill>
              <a:schemeClr val="bg1"/>
            </a:solidFill>
          </a:endParaRPr>
        </a:p>
      </dsp:txBody>
      <dsp:txXfrm>
        <a:off x="16748" y="2455143"/>
        <a:ext cx="7510302" cy="53815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4606FB-5D20-144B-B501-E8786E822E20}">
      <dsp:nvSpPr>
        <dsp:cNvPr id="0" name=""/>
        <dsp:cNvSpPr/>
      </dsp:nvSpPr>
      <dsp:spPr>
        <a:xfrm>
          <a:off x="0" y="163054"/>
          <a:ext cx="8382000" cy="82215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50536" tIns="187452" rIns="65053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processor is switched among the various programs residing in main memory</a:t>
          </a:r>
        </a:p>
      </dsp:txBody>
      <dsp:txXfrm>
        <a:off x="0" y="163054"/>
        <a:ext cx="8382000" cy="822150"/>
      </dsp:txXfrm>
    </dsp:sp>
    <dsp:sp modelId="{82E57853-70E3-7A46-AADA-BF7731AC4DC4}">
      <dsp:nvSpPr>
        <dsp:cNvPr id="0" name=""/>
        <dsp:cNvSpPr/>
      </dsp:nvSpPr>
      <dsp:spPr>
        <a:xfrm>
          <a:off x="419100" y="30214"/>
          <a:ext cx="5867400" cy="265680"/>
        </a:xfrm>
        <a:prstGeom prst="roundRect">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221774" tIns="0" rIns="221774" bIns="0" numCol="1" spcCol="1270" anchor="ctr" anchorCtr="0">
          <a:noAutofit/>
        </a:bodyPr>
        <a:lstStyle/>
        <a:p>
          <a:pPr lvl="0" algn="l" defTabSz="800100">
            <a:lnSpc>
              <a:spcPct val="90000"/>
            </a:lnSpc>
            <a:spcBef>
              <a:spcPct val="0"/>
            </a:spcBef>
            <a:spcAft>
              <a:spcPct val="35000"/>
            </a:spcAft>
          </a:pPr>
          <a:r>
            <a:rPr lang="en-US" sz="1800" kern="1200" dirty="0" smtClean="0"/>
            <a:t>multiprogramming batch operation</a:t>
          </a:r>
          <a:endParaRPr lang="en-US" sz="1800" kern="1200" dirty="0"/>
        </a:p>
      </dsp:txBody>
      <dsp:txXfrm>
        <a:off x="432069" y="43183"/>
        <a:ext cx="5841462" cy="239742"/>
      </dsp:txXfrm>
    </dsp:sp>
    <dsp:sp modelId="{B1F670F3-D264-4046-87DC-A6F828D90574}">
      <dsp:nvSpPr>
        <dsp:cNvPr id="0" name=""/>
        <dsp:cNvSpPr/>
      </dsp:nvSpPr>
      <dsp:spPr>
        <a:xfrm>
          <a:off x="0" y="1166644"/>
          <a:ext cx="8382000" cy="82215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50536" tIns="187452" rIns="65053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be responsive to the individual user but be able to support many users simultaneously</a:t>
          </a:r>
        </a:p>
      </dsp:txBody>
      <dsp:txXfrm>
        <a:off x="0" y="1166644"/>
        <a:ext cx="8382000" cy="822150"/>
      </dsp:txXfrm>
    </dsp:sp>
    <dsp:sp modelId="{AEF5B4F8-0BEB-CA45-966A-7A4B1541DFC8}">
      <dsp:nvSpPr>
        <dsp:cNvPr id="0" name=""/>
        <dsp:cNvSpPr/>
      </dsp:nvSpPr>
      <dsp:spPr>
        <a:xfrm>
          <a:off x="419100" y="1033804"/>
          <a:ext cx="5867400" cy="265680"/>
        </a:xfrm>
        <a:prstGeom prst="roundRect">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221774" tIns="0" rIns="221774" bIns="0" numCol="1" spcCol="1270" anchor="ctr" anchorCtr="0">
          <a:noAutofit/>
        </a:bodyPr>
        <a:lstStyle/>
        <a:p>
          <a:pPr lvl="0" algn="l" defTabSz="800100">
            <a:lnSpc>
              <a:spcPct val="90000"/>
            </a:lnSpc>
            <a:spcBef>
              <a:spcPct val="0"/>
            </a:spcBef>
            <a:spcAft>
              <a:spcPct val="35000"/>
            </a:spcAft>
          </a:pPr>
          <a:r>
            <a:rPr lang="en-US" sz="1800" kern="1200" dirty="0" smtClean="0"/>
            <a:t>time sharing</a:t>
          </a:r>
        </a:p>
      </dsp:txBody>
      <dsp:txXfrm>
        <a:off x="432069" y="1046773"/>
        <a:ext cx="5841462" cy="239742"/>
      </dsp:txXfrm>
    </dsp:sp>
    <dsp:sp modelId="{01E9E69B-17E4-D64F-8AF9-CCFECEFBC5CA}">
      <dsp:nvSpPr>
        <dsp:cNvPr id="0" name=""/>
        <dsp:cNvSpPr/>
      </dsp:nvSpPr>
      <dsp:spPr>
        <a:xfrm>
          <a:off x="0" y="2170235"/>
          <a:ext cx="8382000" cy="82215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50536" tIns="187452" rIns="65053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a number of users are entering queries or updates against a database</a:t>
          </a:r>
        </a:p>
      </dsp:txBody>
      <dsp:txXfrm>
        <a:off x="0" y="2170235"/>
        <a:ext cx="8382000" cy="822150"/>
      </dsp:txXfrm>
    </dsp:sp>
    <dsp:sp modelId="{BC73B10D-3B03-D548-9EEA-CA43DC155C9C}">
      <dsp:nvSpPr>
        <dsp:cNvPr id="0" name=""/>
        <dsp:cNvSpPr/>
      </dsp:nvSpPr>
      <dsp:spPr>
        <a:xfrm>
          <a:off x="419100" y="2037395"/>
          <a:ext cx="5867400" cy="265680"/>
        </a:xfrm>
        <a:prstGeom prst="roundRect">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221774" tIns="0" rIns="221774" bIns="0" numCol="1" spcCol="1270" anchor="ctr" anchorCtr="0">
          <a:noAutofit/>
        </a:bodyPr>
        <a:lstStyle/>
        <a:p>
          <a:pPr lvl="0" algn="l" defTabSz="800100">
            <a:lnSpc>
              <a:spcPct val="90000"/>
            </a:lnSpc>
            <a:spcBef>
              <a:spcPct val="0"/>
            </a:spcBef>
            <a:spcAft>
              <a:spcPct val="35000"/>
            </a:spcAft>
          </a:pPr>
          <a:r>
            <a:rPr lang="en-US" sz="1800" kern="1200" dirty="0" smtClean="0"/>
            <a:t>real-time transaction systems</a:t>
          </a:r>
        </a:p>
      </dsp:txBody>
      <dsp:txXfrm>
        <a:off x="432069" y="2050364"/>
        <a:ext cx="5841462" cy="239742"/>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1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8.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4.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4.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9/13/16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dirty="0"/>
          </a:p>
        </p:txBody>
      </p:sp>
    </p:spTree>
    <p:extLst>
      <p:ext uri="{BB962C8B-B14F-4D97-AF65-F5344CB8AC3E}">
        <p14:creationId xmlns:p14="http://schemas.microsoft.com/office/powerpoint/2010/main" val="17795341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06" charset="0"/>
                <a:ea typeface="ＭＳ Ｐゴシック" pitchFamily="-106" charset="-128"/>
                <a:cs typeface="ＭＳ Ｐゴシック" pitchFamily="-106" charset="-128"/>
              </a:rPr>
              <a:t>“</a:t>
            </a:r>
            <a:r>
              <a:rPr kumimoji="1" lang="en-US" dirty="0" smtClean="0">
                <a:latin typeface="Times New Roman" pitchFamily="-106" charset="0"/>
                <a:ea typeface="ＭＳ Ｐゴシック" pitchFamily="-106" charset="-128"/>
                <a:cs typeface="ＭＳ Ｐゴシック" pitchFamily="-106" charset="-128"/>
              </a:rPr>
              <a:t>Operating</a:t>
            </a:r>
            <a:r>
              <a:rPr kumimoji="1" lang="en-US" baseline="0" dirty="0" smtClean="0">
                <a:latin typeface="Times New Roman" pitchFamily="-106" charset="0"/>
                <a:ea typeface="ＭＳ Ｐゴシック" pitchFamily="-106" charset="-128"/>
                <a:cs typeface="ＭＳ Ｐゴシック" pitchFamily="-106" charset="-128"/>
              </a:rPr>
              <a:t> Systems: Internal and Design Principles</a:t>
            </a:r>
            <a:r>
              <a:rPr lang="en-US" dirty="0" smtClean="0">
                <a:latin typeface="Times New Roman" pitchFamily="-106" charset="0"/>
                <a:ea typeface="ＭＳ Ｐゴシック" pitchFamily="-106" charset="-128"/>
                <a:cs typeface="ＭＳ Ｐゴシック" pitchFamily="-106" charset="-128"/>
              </a:rPr>
              <a:t>”, 8/e, by William Stallings, Chapter 2 “</a:t>
            </a:r>
            <a:r>
              <a:rPr kumimoji="1" lang="en-GB" dirty="0" smtClean="0">
                <a:latin typeface="Times New Roman" pitchFamily="-106" charset="0"/>
                <a:ea typeface="ＭＳ Ｐゴシック" pitchFamily="-106" charset="-128"/>
                <a:cs typeface="ＭＳ Ｐゴシック" pitchFamily="-106" charset="-128"/>
              </a:rPr>
              <a:t>Operating</a:t>
            </a:r>
            <a:r>
              <a:rPr kumimoji="1" lang="en-GB" baseline="0" dirty="0" smtClean="0">
                <a:latin typeface="Times New Roman" pitchFamily="-106" charset="0"/>
                <a:ea typeface="ＭＳ Ｐゴシック" pitchFamily="-106" charset="-128"/>
                <a:cs typeface="ＭＳ Ｐゴシック" pitchFamily="-106" charset="-128"/>
              </a:rPr>
              <a:t> System Overview</a:t>
            </a:r>
            <a:r>
              <a:rPr lang="en-US" dirty="0" smtClean="0">
                <a:latin typeface="Times New Roman" pitchFamily="-106" charset="0"/>
                <a:ea typeface="ＭＳ Ｐゴシック" pitchFamily="-106" charset="-128"/>
                <a:cs typeface="ＭＳ Ｐゴシック" pitchFamily="-106" charset="-128"/>
              </a:rPr>
              <a:t>”.</a:t>
            </a:r>
            <a:endParaRPr lang="en-AU" dirty="0" smtClean="0">
              <a:latin typeface="Times New Roman" pitchFamily="-106" charset="0"/>
              <a:ea typeface="ＭＳ Ｐゴシック" pitchFamily="-106" charset="-128"/>
              <a:cs typeface="ＭＳ Ｐゴシック" pitchFamily="-106" charset="-128"/>
            </a:endParaRPr>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mn-lt"/>
                <a:ea typeface="+mn-ea"/>
                <a:cs typeface="+mn-cs"/>
              </a:rPr>
              <a:t>A major OS will evolve over time for a number of reasons: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Hardware upgrades plus new types of hardware: </a:t>
            </a:r>
          </a:p>
          <a:p>
            <a:pPr marL="628650" lvl="1" indent="-171450">
              <a:buFont typeface="Arial"/>
              <a:buChar char="•"/>
            </a:pPr>
            <a:r>
              <a:rPr lang="en-US" sz="1200" b="0" kern="1200" baseline="0" dirty="0" smtClean="0">
                <a:solidFill>
                  <a:schemeClr val="tx1"/>
                </a:solidFill>
                <a:latin typeface="+mn-lt"/>
                <a:ea typeface="+mn-ea"/>
                <a:cs typeface="+mn-cs"/>
              </a:rPr>
              <a:t>For example, early versions </a:t>
            </a:r>
            <a:r>
              <a:rPr lang="en-US" sz="1200" kern="1200" baseline="0" dirty="0" smtClean="0">
                <a:solidFill>
                  <a:schemeClr val="tx1"/>
                </a:solidFill>
                <a:latin typeface="+mn-lt"/>
                <a:ea typeface="+mn-ea"/>
                <a:cs typeface="+mn-cs"/>
              </a:rPr>
              <a:t>of UNIX and the Macintosh OS did not employ a paging mechanism because they were run on processors without paging hardware. </a:t>
            </a:r>
          </a:p>
          <a:p>
            <a:pPr marL="628650" lvl="1" indent="-171450">
              <a:buFont typeface="Arial"/>
              <a:buChar char="•"/>
            </a:pPr>
            <a:r>
              <a:rPr lang="en-US" sz="1200" kern="1200" baseline="0" dirty="0" smtClean="0">
                <a:solidFill>
                  <a:schemeClr val="tx1"/>
                </a:solidFill>
                <a:latin typeface="+mn-lt"/>
                <a:ea typeface="+mn-ea"/>
                <a:cs typeface="+mn-cs"/>
              </a:rPr>
              <a:t>Subsequent versions of these operating systems were modified to exploit paging capabilities. </a:t>
            </a:r>
          </a:p>
          <a:p>
            <a:pPr marL="628650" lvl="1" indent="-171450">
              <a:buFont typeface="Arial"/>
              <a:buChar char="•"/>
            </a:pPr>
            <a:r>
              <a:rPr lang="en-US" sz="1200" kern="1200" baseline="0" dirty="0" smtClean="0">
                <a:solidFill>
                  <a:schemeClr val="tx1"/>
                </a:solidFill>
                <a:latin typeface="+mn-lt"/>
                <a:ea typeface="+mn-ea"/>
                <a:cs typeface="+mn-cs"/>
              </a:rPr>
              <a:t>Also, the use of graphics terminals and page-mode terminals instead of line-at-a time scroll mode terminals affects OS design. </a:t>
            </a:r>
          </a:p>
          <a:p>
            <a:pPr marL="628650" lvl="1" indent="-171450">
              <a:buFont typeface="Arial"/>
              <a:buChar char="•"/>
            </a:pPr>
            <a:r>
              <a:rPr lang="en-US" sz="1200" kern="1200" baseline="0" dirty="0" smtClean="0">
                <a:solidFill>
                  <a:schemeClr val="tx1"/>
                </a:solidFill>
                <a:latin typeface="+mn-lt"/>
                <a:ea typeface="+mn-ea"/>
                <a:cs typeface="+mn-cs"/>
              </a:rPr>
              <a:t>For example, a graphics terminal typically allows the user to view several applications at the same time through “windows” on the screen. </a:t>
            </a:r>
          </a:p>
          <a:p>
            <a:pPr marL="628650" lvl="1" indent="-171450">
              <a:buFont typeface="Arial"/>
              <a:buChar char="•"/>
            </a:pPr>
            <a:r>
              <a:rPr lang="en-US" sz="1200" kern="1200" baseline="0" dirty="0" smtClean="0">
                <a:solidFill>
                  <a:schemeClr val="tx1"/>
                </a:solidFill>
                <a:latin typeface="+mn-lt"/>
                <a:ea typeface="+mn-ea"/>
                <a:cs typeface="+mn-cs"/>
              </a:rPr>
              <a:t>This requires more sophisticated support in the OS.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New services</a:t>
            </a:r>
            <a:r>
              <a:rPr lang="en-US" sz="1200" b="0" kern="1200" baseline="0" dirty="0" smtClean="0">
                <a:solidFill>
                  <a:schemeClr val="tx1"/>
                </a:solidFill>
                <a:latin typeface="+mn-lt"/>
                <a:ea typeface="+mn-ea"/>
                <a:cs typeface="+mn-cs"/>
              </a:rPr>
              <a:t>:</a:t>
            </a:r>
          </a:p>
          <a:p>
            <a:pPr marL="628650" lvl="1" indent="-171450">
              <a:buFont typeface="Arial"/>
              <a:buChar char="•"/>
            </a:pPr>
            <a:r>
              <a:rPr lang="en-US" sz="1200" b="0" kern="1200" baseline="0" dirty="0" smtClean="0">
                <a:solidFill>
                  <a:schemeClr val="tx1"/>
                </a:solidFill>
                <a:latin typeface="+mn-lt"/>
                <a:ea typeface="+mn-ea"/>
                <a:cs typeface="+mn-cs"/>
              </a:rPr>
              <a:t>In response to user demand or in response to the needs of system </a:t>
            </a:r>
            <a:r>
              <a:rPr lang="en-US" sz="1200" kern="1200" baseline="0" dirty="0" smtClean="0">
                <a:solidFill>
                  <a:schemeClr val="tx1"/>
                </a:solidFill>
                <a:latin typeface="+mn-lt"/>
                <a:ea typeface="+mn-ea"/>
                <a:cs typeface="+mn-cs"/>
              </a:rPr>
              <a:t>managers, the OS expands to offer new services. </a:t>
            </a:r>
          </a:p>
          <a:p>
            <a:pPr marL="628650" lvl="1" indent="-171450">
              <a:buFont typeface="Arial"/>
              <a:buChar char="•"/>
            </a:pPr>
            <a:r>
              <a:rPr lang="en-US" sz="1200" kern="1200" baseline="0" dirty="0" smtClean="0">
                <a:solidFill>
                  <a:schemeClr val="tx1"/>
                </a:solidFill>
                <a:latin typeface="+mn-lt"/>
                <a:ea typeface="+mn-ea"/>
                <a:cs typeface="+mn-cs"/>
              </a:rPr>
              <a:t>For example, if it is found to be difficult to maintain good performance for users with existing tools, new measurement and control tools may be added to the OS.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Fixes: Any OS has faults</a:t>
            </a:r>
            <a:r>
              <a:rPr lang="en-US" sz="1200" b="0" kern="1200" baseline="0" dirty="0" smtClean="0">
                <a:solidFill>
                  <a:schemeClr val="tx1"/>
                </a:solidFill>
                <a:latin typeface="+mn-lt"/>
                <a:ea typeface="+mn-ea"/>
                <a:cs typeface="+mn-cs"/>
              </a:rPr>
              <a:t>. </a:t>
            </a:r>
          </a:p>
          <a:p>
            <a:pPr marL="628650" lvl="1" indent="-171450">
              <a:buFont typeface="Arial"/>
              <a:buChar char="•"/>
            </a:pPr>
            <a:r>
              <a:rPr lang="en-US" sz="1200" b="0" kern="1200" baseline="0" dirty="0" smtClean="0">
                <a:solidFill>
                  <a:schemeClr val="tx1"/>
                </a:solidFill>
                <a:latin typeface="+mn-lt"/>
                <a:ea typeface="+mn-ea"/>
                <a:cs typeface="+mn-cs"/>
              </a:rPr>
              <a:t>These are discovered over the course of time and </a:t>
            </a:r>
            <a:r>
              <a:rPr lang="en-US" sz="1200" kern="1200" baseline="0" dirty="0" smtClean="0">
                <a:solidFill>
                  <a:schemeClr val="tx1"/>
                </a:solidFill>
                <a:latin typeface="+mn-lt"/>
                <a:ea typeface="+mn-ea"/>
                <a:cs typeface="+mn-cs"/>
              </a:rPr>
              <a:t>fixes are made. </a:t>
            </a:r>
          </a:p>
          <a:p>
            <a:pPr marL="628650" lvl="1" indent="-171450">
              <a:buFont typeface="Arial"/>
              <a:buChar char="•"/>
            </a:pPr>
            <a:r>
              <a:rPr lang="en-US" sz="1200" kern="1200" baseline="0" dirty="0" smtClean="0">
                <a:solidFill>
                  <a:schemeClr val="tx1"/>
                </a:solidFill>
                <a:latin typeface="+mn-lt"/>
                <a:ea typeface="+mn-ea"/>
                <a:cs typeface="+mn-cs"/>
              </a:rPr>
              <a:t>Of course, the fix may introduce new faults.</a:t>
            </a:r>
          </a:p>
          <a:p>
            <a:endParaRPr lang="en-US" sz="1200" kern="1200" baseline="0" dirty="0" smtClean="0">
              <a:solidFill>
                <a:schemeClr val="tx1"/>
              </a:solidFill>
              <a:latin typeface="+mn-lt"/>
              <a:ea typeface="+mn-ea"/>
              <a:cs typeface="+mn-cs"/>
            </a:endParaRPr>
          </a:p>
          <a:p>
            <a:pPr marL="171450" indent="-171450">
              <a:buFont typeface="Arial"/>
              <a:buChar char="•"/>
            </a:pPr>
            <a:r>
              <a:rPr lang="en-US" sz="1200" kern="1200" baseline="0" dirty="0" smtClean="0">
                <a:solidFill>
                  <a:schemeClr val="tx1"/>
                </a:solidFill>
                <a:latin typeface="+mn-lt"/>
                <a:ea typeface="+mn-ea"/>
                <a:cs typeface="+mn-cs"/>
              </a:rPr>
              <a:t>The need to change an OS regularly places certain requirements on its design. </a:t>
            </a:r>
          </a:p>
          <a:p>
            <a:pPr marL="171450" indent="-171450">
              <a:buFont typeface="Arial"/>
              <a:buChar char="•"/>
            </a:pPr>
            <a:r>
              <a:rPr lang="en-US" sz="1200" kern="1200" baseline="0" dirty="0" smtClean="0">
                <a:solidFill>
                  <a:schemeClr val="tx1"/>
                </a:solidFill>
                <a:latin typeface="+mn-lt"/>
                <a:ea typeface="+mn-ea"/>
                <a:cs typeface="+mn-cs"/>
              </a:rPr>
              <a:t>An obvious statement is that the system should be modular in construction, with clearly defined interfaces between the modules, and that it should be well documented.</a:t>
            </a:r>
          </a:p>
          <a:p>
            <a:pPr marL="171450" indent="-171450">
              <a:buFont typeface="Arial"/>
              <a:buChar char="•"/>
            </a:pPr>
            <a:r>
              <a:rPr lang="en-US" sz="1200" kern="1200" baseline="0" dirty="0" smtClean="0">
                <a:solidFill>
                  <a:schemeClr val="tx1"/>
                </a:solidFill>
                <a:latin typeface="+mn-lt"/>
                <a:ea typeface="+mn-ea"/>
                <a:cs typeface="+mn-cs"/>
              </a:rPr>
              <a:t>For large programs, such as the typical contemporary OS, what might be referred to as straightforward modularization is inadequate [DENN80a]. </a:t>
            </a:r>
          </a:p>
          <a:p>
            <a:pPr marL="171450" indent="-171450">
              <a:buFont typeface="Arial"/>
              <a:buChar char="•"/>
            </a:pPr>
            <a:r>
              <a:rPr lang="en-US" sz="1200" kern="1200" baseline="0" dirty="0" smtClean="0">
                <a:solidFill>
                  <a:schemeClr val="tx1"/>
                </a:solidFill>
                <a:latin typeface="+mn-lt"/>
                <a:ea typeface="+mn-ea"/>
                <a:cs typeface="+mn-cs"/>
              </a:rPr>
              <a:t>That is, much more must be done than simply partitioning a program into modules. We return to this topic later in this chapter.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In attempting to understand the key requirements for an OS and the significance of the major features of a contemporary OS, it is useful to consider how operating systems have evolved over the years.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smtClean="0">
                <a:solidFill>
                  <a:schemeClr val="tx1"/>
                </a:solidFill>
                <a:latin typeface="+mn-lt"/>
                <a:ea typeface="+mn-ea"/>
                <a:cs typeface="+mn-cs"/>
              </a:rPr>
              <a:t>With the earliest computers, from the late 1940s to the mid-1950s, the programmer interacted directly with the computer hardware; there was no OS. These computers</a:t>
            </a:r>
          </a:p>
          <a:p>
            <a:r>
              <a:rPr lang="en-US" sz="1200" kern="1200" baseline="0" dirty="0" smtClean="0">
                <a:solidFill>
                  <a:schemeClr val="tx1"/>
                </a:solidFill>
                <a:latin typeface="+mn-lt"/>
                <a:ea typeface="+mn-ea"/>
                <a:cs typeface="+mn-cs"/>
              </a:rPr>
              <a:t>were run from a console consisting of display lights, toggle switches, some form of</a:t>
            </a:r>
          </a:p>
          <a:p>
            <a:r>
              <a:rPr lang="en-US" sz="1200" kern="1200" baseline="0" dirty="0" smtClean="0">
                <a:solidFill>
                  <a:schemeClr val="tx1"/>
                </a:solidFill>
                <a:latin typeface="+mn-lt"/>
                <a:ea typeface="+mn-ea"/>
                <a:cs typeface="+mn-cs"/>
              </a:rPr>
              <a:t>input device, and a printer. Programs in machine code were loaded via the input</a:t>
            </a:r>
          </a:p>
          <a:p>
            <a:r>
              <a:rPr lang="en-US" sz="1200" kern="1200" baseline="0" dirty="0" smtClean="0">
                <a:solidFill>
                  <a:schemeClr val="tx1"/>
                </a:solidFill>
                <a:latin typeface="+mn-lt"/>
                <a:ea typeface="+mn-ea"/>
                <a:cs typeface="+mn-cs"/>
              </a:rPr>
              <a:t>device (e.g., a card reader). If an error halted the program, the error condition was</a:t>
            </a:r>
          </a:p>
          <a:p>
            <a:r>
              <a:rPr lang="en-US" sz="1200" kern="1200" baseline="0" dirty="0" smtClean="0">
                <a:solidFill>
                  <a:schemeClr val="tx1"/>
                </a:solidFill>
                <a:latin typeface="+mn-lt"/>
                <a:ea typeface="+mn-ea"/>
                <a:cs typeface="+mn-cs"/>
              </a:rPr>
              <a:t>indicated by the lights. If the program proceeded to a normal completion, the output</a:t>
            </a:r>
          </a:p>
          <a:p>
            <a:r>
              <a:rPr lang="en-US" sz="1200" kern="1200" baseline="0" dirty="0" smtClean="0">
                <a:solidFill>
                  <a:schemeClr val="tx1"/>
                </a:solidFill>
                <a:latin typeface="+mn-lt"/>
                <a:ea typeface="+mn-ea"/>
                <a:cs typeface="+mn-cs"/>
              </a:rPr>
              <a:t>appeared on the printer.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These early systems presented two main problems: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Scheduling : Most installations used a hardcopy sign-up sheet to reserve computer</a:t>
            </a:r>
          </a:p>
          <a:p>
            <a:r>
              <a:rPr lang="en-US" sz="1200" kern="1200" baseline="0" dirty="0" smtClean="0">
                <a:solidFill>
                  <a:schemeClr val="tx1"/>
                </a:solidFill>
                <a:latin typeface="+mn-lt"/>
                <a:ea typeface="+mn-ea"/>
                <a:cs typeface="+mn-cs"/>
              </a:rPr>
              <a:t>time. Typically, a user could sign up for a block of time in multiples of a</a:t>
            </a:r>
          </a:p>
          <a:p>
            <a:r>
              <a:rPr lang="en-US" sz="1200" kern="1200" baseline="0" dirty="0" smtClean="0">
                <a:solidFill>
                  <a:schemeClr val="tx1"/>
                </a:solidFill>
                <a:latin typeface="+mn-lt"/>
                <a:ea typeface="+mn-ea"/>
                <a:cs typeface="+mn-cs"/>
              </a:rPr>
              <a:t>half hour or so. A user might sign up for an hour and finish in 45 minutes; this</a:t>
            </a:r>
          </a:p>
          <a:p>
            <a:r>
              <a:rPr lang="en-US" sz="1200" kern="1200" baseline="0" dirty="0" smtClean="0">
                <a:solidFill>
                  <a:schemeClr val="tx1"/>
                </a:solidFill>
                <a:latin typeface="+mn-lt"/>
                <a:ea typeface="+mn-ea"/>
                <a:cs typeface="+mn-cs"/>
              </a:rPr>
              <a:t>would result in wasted computer processing time. On the other hand, the user</a:t>
            </a:r>
          </a:p>
          <a:p>
            <a:r>
              <a:rPr lang="en-US" sz="1200" kern="1200" baseline="0" dirty="0" smtClean="0">
                <a:solidFill>
                  <a:schemeClr val="tx1"/>
                </a:solidFill>
                <a:latin typeface="+mn-lt"/>
                <a:ea typeface="+mn-ea"/>
                <a:cs typeface="+mn-cs"/>
              </a:rPr>
              <a:t>might run into problems, not finish in the allotted time, and be forced to stop</a:t>
            </a:r>
          </a:p>
          <a:p>
            <a:r>
              <a:rPr lang="en-US" sz="1200" kern="1200" baseline="0" dirty="0" smtClean="0">
                <a:solidFill>
                  <a:schemeClr val="tx1"/>
                </a:solidFill>
                <a:latin typeface="+mn-lt"/>
                <a:ea typeface="+mn-ea"/>
                <a:cs typeface="+mn-cs"/>
              </a:rPr>
              <a:t>before resolving the problem.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Setup time: A single program, called a job , could involve loading the compiler</a:t>
            </a:r>
          </a:p>
          <a:p>
            <a:r>
              <a:rPr lang="en-US" sz="1200" kern="1200" baseline="0" dirty="0" smtClean="0">
                <a:solidFill>
                  <a:schemeClr val="tx1"/>
                </a:solidFill>
                <a:latin typeface="+mn-lt"/>
                <a:ea typeface="+mn-ea"/>
                <a:cs typeface="+mn-cs"/>
              </a:rPr>
              <a:t>plus the high-level language program (source program) into memory,</a:t>
            </a:r>
          </a:p>
          <a:p>
            <a:r>
              <a:rPr lang="en-US" sz="1200" kern="1200" baseline="0" dirty="0" smtClean="0">
                <a:solidFill>
                  <a:schemeClr val="tx1"/>
                </a:solidFill>
                <a:latin typeface="+mn-lt"/>
                <a:ea typeface="+mn-ea"/>
                <a:cs typeface="+mn-cs"/>
              </a:rPr>
              <a:t>saving the compiled program (object program) and then loading and linking</a:t>
            </a:r>
          </a:p>
          <a:p>
            <a:r>
              <a:rPr lang="en-US" sz="1200" kern="1200" baseline="0" dirty="0" smtClean="0">
                <a:solidFill>
                  <a:schemeClr val="tx1"/>
                </a:solidFill>
                <a:latin typeface="+mn-lt"/>
                <a:ea typeface="+mn-ea"/>
                <a:cs typeface="+mn-cs"/>
              </a:rPr>
              <a:t>together the object program and common functions. Each of these steps could</a:t>
            </a:r>
          </a:p>
          <a:p>
            <a:r>
              <a:rPr lang="en-US" sz="1200" kern="1200" baseline="0" dirty="0" smtClean="0">
                <a:solidFill>
                  <a:schemeClr val="tx1"/>
                </a:solidFill>
                <a:latin typeface="+mn-lt"/>
                <a:ea typeface="+mn-ea"/>
                <a:cs typeface="+mn-cs"/>
              </a:rPr>
              <a:t>involve mounting or dismounting tapes or setting up card decks. If an error</a:t>
            </a:r>
          </a:p>
          <a:p>
            <a:r>
              <a:rPr lang="en-US" sz="1200" kern="1200" baseline="0" dirty="0" smtClean="0">
                <a:solidFill>
                  <a:schemeClr val="tx1"/>
                </a:solidFill>
                <a:latin typeface="+mn-lt"/>
                <a:ea typeface="+mn-ea"/>
                <a:cs typeface="+mn-cs"/>
              </a:rPr>
              <a:t>occurred, the hapless user typically had to go back to the beginning of the</a:t>
            </a:r>
          </a:p>
          <a:p>
            <a:r>
              <a:rPr lang="en-US" sz="1200" kern="1200" baseline="0" dirty="0" smtClean="0">
                <a:solidFill>
                  <a:schemeClr val="tx1"/>
                </a:solidFill>
                <a:latin typeface="+mn-lt"/>
                <a:ea typeface="+mn-ea"/>
                <a:cs typeface="+mn-cs"/>
              </a:rPr>
              <a:t>setup sequence. Thus, a considerable amount of time was spent just in setting</a:t>
            </a:r>
          </a:p>
          <a:p>
            <a:r>
              <a:rPr lang="en-US" sz="1200" kern="1200" baseline="0" dirty="0" smtClean="0">
                <a:solidFill>
                  <a:schemeClr val="tx1"/>
                </a:solidFill>
                <a:latin typeface="+mn-lt"/>
                <a:ea typeface="+mn-ea"/>
                <a:cs typeface="+mn-cs"/>
              </a:rPr>
              <a:t>up the program to run.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This mode of operation could be termed </a:t>
            </a:r>
            <a:r>
              <a:rPr lang="en-US" sz="1200" i="1" kern="1200" baseline="0" dirty="0" smtClean="0">
                <a:solidFill>
                  <a:schemeClr val="tx1"/>
                </a:solidFill>
                <a:latin typeface="+mn-lt"/>
                <a:ea typeface="+mn-ea"/>
                <a:cs typeface="+mn-cs"/>
              </a:rPr>
              <a:t>serial processing , reflecting the fact</a:t>
            </a:r>
          </a:p>
          <a:p>
            <a:r>
              <a:rPr lang="en-US" sz="1200" kern="1200" baseline="0" dirty="0" smtClean="0">
                <a:solidFill>
                  <a:schemeClr val="tx1"/>
                </a:solidFill>
                <a:latin typeface="+mn-lt"/>
                <a:ea typeface="+mn-ea"/>
                <a:cs typeface="+mn-cs"/>
              </a:rPr>
              <a:t>that users have access to the computer in series. Over time, various system software</a:t>
            </a:r>
          </a:p>
          <a:p>
            <a:r>
              <a:rPr lang="en-US" sz="1200" kern="1200" baseline="0" dirty="0" smtClean="0">
                <a:solidFill>
                  <a:schemeClr val="tx1"/>
                </a:solidFill>
                <a:latin typeface="+mn-lt"/>
                <a:ea typeface="+mn-ea"/>
                <a:cs typeface="+mn-cs"/>
              </a:rPr>
              <a:t>tools were developed to attempt to make serial processing more efficient. These</a:t>
            </a:r>
          </a:p>
          <a:p>
            <a:r>
              <a:rPr lang="en-US" sz="1200" kern="1200" baseline="0" dirty="0" smtClean="0">
                <a:solidFill>
                  <a:schemeClr val="tx1"/>
                </a:solidFill>
                <a:latin typeface="+mn-lt"/>
                <a:ea typeface="+mn-ea"/>
                <a:cs typeface="+mn-cs"/>
              </a:rPr>
              <a:t>include libraries of common functions, linkers, loaders, debuggers, and I/O driver</a:t>
            </a:r>
          </a:p>
          <a:p>
            <a:r>
              <a:rPr lang="en-US" sz="1200" kern="1200" baseline="0" dirty="0" smtClean="0">
                <a:solidFill>
                  <a:schemeClr val="tx1"/>
                </a:solidFill>
                <a:latin typeface="+mn-lt"/>
                <a:ea typeface="+mn-ea"/>
                <a:cs typeface="+mn-cs"/>
              </a:rPr>
              <a:t>routines that were available as common software for all users.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Early computers were very expensive, and therefore it was important to maximize</a:t>
            </a:r>
          </a:p>
          <a:p>
            <a:r>
              <a:rPr lang="en-US" sz="1200" kern="1200" baseline="0" dirty="0" smtClean="0">
                <a:solidFill>
                  <a:schemeClr val="tx1"/>
                </a:solidFill>
                <a:latin typeface="+mn-lt"/>
                <a:ea typeface="+mn-ea"/>
                <a:cs typeface="+mn-cs"/>
              </a:rPr>
              <a:t>processor utilization. The wasted time due to scheduling and setup time was</a:t>
            </a:r>
          </a:p>
          <a:p>
            <a:r>
              <a:rPr lang="en-US" sz="1200" kern="1200" baseline="0" dirty="0" smtClean="0">
                <a:solidFill>
                  <a:schemeClr val="tx1"/>
                </a:solidFill>
                <a:latin typeface="+mn-lt"/>
                <a:ea typeface="+mn-ea"/>
                <a:cs typeface="+mn-cs"/>
              </a:rPr>
              <a:t>unacceptable.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To improve utilization, the concept of a batch OS was developed. It appears</a:t>
            </a:r>
          </a:p>
          <a:p>
            <a:r>
              <a:rPr lang="en-US" sz="1200" kern="1200" baseline="0" dirty="0" smtClean="0">
                <a:solidFill>
                  <a:schemeClr val="tx1"/>
                </a:solidFill>
                <a:latin typeface="+mn-lt"/>
                <a:ea typeface="+mn-ea"/>
                <a:cs typeface="+mn-cs"/>
              </a:rPr>
              <a:t>that the first batch OS (and the first OS of any kind) was developed in the mid-1950s</a:t>
            </a:r>
          </a:p>
          <a:p>
            <a:r>
              <a:rPr lang="en-US" sz="1200" kern="1200" baseline="0" dirty="0" smtClean="0">
                <a:solidFill>
                  <a:schemeClr val="tx1"/>
                </a:solidFill>
                <a:latin typeface="+mn-lt"/>
                <a:ea typeface="+mn-ea"/>
                <a:cs typeface="+mn-cs"/>
              </a:rPr>
              <a:t>by General Motors for use on an IBM 701 [WEIZ81]. The concept was subsequently</a:t>
            </a:r>
          </a:p>
          <a:p>
            <a:r>
              <a:rPr lang="en-US" sz="1200" kern="1200" baseline="0" dirty="0" smtClean="0">
                <a:solidFill>
                  <a:schemeClr val="tx1"/>
                </a:solidFill>
                <a:latin typeface="+mn-lt"/>
                <a:ea typeface="+mn-ea"/>
                <a:cs typeface="+mn-cs"/>
              </a:rPr>
              <a:t>refined and implemented on the IBM 704 by a number of IBM customers. By the</a:t>
            </a:r>
          </a:p>
          <a:p>
            <a:r>
              <a:rPr lang="en-US" sz="1200" kern="1200" baseline="0" dirty="0" smtClean="0">
                <a:solidFill>
                  <a:schemeClr val="tx1"/>
                </a:solidFill>
                <a:latin typeface="+mn-lt"/>
                <a:ea typeface="+mn-ea"/>
                <a:cs typeface="+mn-cs"/>
              </a:rPr>
              <a:t>early 1960s, a number of vendors had developed batch operating systems for their</a:t>
            </a:r>
          </a:p>
          <a:p>
            <a:r>
              <a:rPr lang="en-US" sz="1200" kern="1200" baseline="0" dirty="0" smtClean="0">
                <a:solidFill>
                  <a:schemeClr val="tx1"/>
                </a:solidFill>
                <a:latin typeface="+mn-lt"/>
                <a:ea typeface="+mn-ea"/>
                <a:cs typeface="+mn-cs"/>
              </a:rPr>
              <a:t>computer systems. IBSYS, the IBM OS for the 7090/7094 computers, is particularly</a:t>
            </a:r>
          </a:p>
          <a:p>
            <a:r>
              <a:rPr lang="en-US" sz="1200" kern="1200" baseline="0" dirty="0" smtClean="0">
                <a:solidFill>
                  <a:schemeClr val="tx1"/>
                </a:solidFill>
                <a:latin typeface="+mn-lt"/>
                <a:ea typeface="+mn-ea"/>
                <a:cs typeface="+mn-cs"/>
              </a:rPr>
              <a:t>notable because of its widespread influence on other systems.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central idea behind the simple batch-processing scheme is the use of a</a:t>
            </a:r>
          </a:p>
          <a:p>
            <a:r>
              <a:rPr lang="en-US" sz="1200" kern="1200" baseline="0" dirty="0" smtClean="0">
                <a:solidFill>
                  <a:schemeClr val="tx1"/>
                </a:solidFill>
                <a:latin typeface="+mn-lt"/>
                <a:ea typeface="+mn-ea"/>
                <a:cs typeface="+mn-cs"/>
              </a:rPr>
              <a:t>piece of software known as the </a:t>
            </a:r>
            <a:r>
              <a:rPr lang="en-US" sz="1200" b="1" kern="1200" baseline="0" dirty="0" smtClean="0">
                <a:solidFill>
                  <a:schemeClr val="tx1"/>
                </a:solidFill>
                <a:latin typeface="+mn-lt"/>
                <a:ea typeface="+mn-ea"/>
                <a:cs typeface="+mn-cs"/>
              </a:rPr>
              <a:t>monitor . With this type of OS, the user no longer has</a:t>
            </a:r>
          </a:p>
          <a:p>
            <a:r>
              <a:rPr lang="en-US" sz="1200" kern="1200" baseline="0" dirty="0" smtClean="0">
                <a:solidFill>
                  <a:schemeClr val="tx1"/>
                </a:solidFill>
                <a:latin typeface="+mn-lt"/>
                <a:ea typeface="+mn-ea"/>
                <a:cs typeface="+mn-cs"/>
              </a:rPr>
              <a:t>direct access to the processor. Instead, the user submits the job on cards or tape to a</a:t>
            </a:r>
          </a:p>
          <a:p>
            <a:r>
              <a:rPr lang="en-US" sz="1200" kern="1200" baseline="0" dirty="0" smtClean="0">
                <a:solidFill>
                  <a:schemeClr val="tx1"/>
                </a:solidFill>
                <a:latin typeface="+mn-lt"/>
                <a:ea typeface="+mn-ea"/>
                <a:cs typeface="+mn-cs"/>
              </a:rPr>
              <a:t>computer operator, who batches the jobs together sequentially and places the entire</a:t>
            </a:r>
          </a:p>
          <a:p>
            <a:r>
              <a:rPr lang="en-US" sz="1200" kern="1200" baseline="0" dirty="0" smtClean="0">
                <a:solidFill>
                  <a:schemeClr val="tx1"/>
                </a:solidFill>
                <a:latin typeface="+mn-lt"/>
                <a:ea typeface="+mn-ea"/>
                <a:cs typeface="+mn-cs"/>
              </a:rPr>
              <a:t>batch on an input device, for use by the monitor. Each program is constructed to</a:t>
            </a:r>
          </a:p>
          <a:p>
            <a:r>
              <a:rPr lang="en-US" sz="1200" kern="1200" baseline="0" dirty="0" smtClean="0">
                <a:solidFill>
                  <a:schemeClr val="tx1"/>
                </a:solidFill>
                <a:latin typeface="+mn-lt"/>
                <a:ea typeface="+mn-ea"/>
                <a:cs typeface="+mn-cs"/>
              </a:rPr>
              <a:t>branch back to the monitor when it completes processing, at which point the monitor</a:t>
            </a:r>
          </a:p>
          <a:p>
            <a:r>
              <a:rPr lang="en-US" sz="1200" kern="1200" baseline="0" dirty="0" smtClean="0">
                <a:solidFill>
                  <a:schemeClr val="tx1"/>
                </a:solidFill>
                <a:latin typeface="+mn-lt"/>
                <a:ea typeface="+mn-ea"/>
                <a:cs typeface="+mn-cs"/>
              </a:rPr>
              <a:t>automatically begins loading the next program.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Monitor point of view: The monitor controls the sequence of events. For this</a:t>
            </a:r>
          </a:p>
          <a:p>
            <a:r>
              <a:rPr lang="en-US" sz="1200" kern="1200" baseline="0" dirty="0" smtClean="0">
                <a:solidFill>
                  <a:schemeClr val="tx1"/>
                </a:solidFill>
                <a:latin typeface="+mn-lt"/>
                <a:ea typeface="+mn-ea"/>
                <a:cs typeface="+mn-cs"/>
              </a:rPr>
              <a:t>to be so, much of the monitor must always be in main memory and available</a:t>
            </a:r>
          </a:p>
          <a:p>
            <a:r>
              <a:rPr lang="en-US" sz="1200" kern="1200" baseline="0" dirty="0" smtClean="0">
                <a:solidFill>
                  <a:schemeClr val="tx1"/>
                </a:solidFill>
                <a:latin typeface="+mn-lt"/>
                <a:ea typeface="+mn-ea"/>
                <a:cs typeface="+mn-cs"/>
              </a:rPr>
              <a:t>for execution ( Figure 2.3 ). That portion is referred to as the </a:t>
            </a:r>
            <a:r>
              <a:rPr lang="en-US" sz="1200" b="1" kern="1200" baseline="0" dirty="0" smtClean="0">
                <a:solidFill>
                  <a:schemeClr val="tx1"/>
                </a:solidFill>
                <a:latin typeface="+mn-lt"/>
                <a:ea typeface="+mn-ea"/>
                <a:cs typeface="+mn-cs"/>
              </a:rPr>
              <a:t>resident monitor .</a:t>
            </a:r>
          </a:p>
          <a:p>
            <a:r>
              <a:rPr lang="en-US" sz="1200" kern="1200" baseline="0" dirty="0" smtClean="0">
                <a:solidFill>
                  <a:schemeClr val="tx1"/>
                </a:solidFill>
                <a:latin typeface="+mn-lt"/>
                <a:ea typeface="+mn-ea"/>
                <a:cs typeface="+mn-cs"/>
              </a:rPr>
              <a:t>The rest of the monitor consists of utilities and common functions that are</a:t>
            </a:r>
          </a:p>
          <a:p>
            <a:r>
              <a:rPr lang="en-US" sz="1200" kern="1200" baseline="0" dirty="0" smtClean="0">
                <a:solidFill>
                  <a:schemeClr val="tx1"/>
                </a:solidFill>
                <a:latin typeface="+mn-lt"/>
                <a:ea typeface="+mn-ea"/>
                <a:cs typeface="+mn-cs"/>
              </a:rPr>
              <a:t>loaded as subroutines to the user program at the beginning of any job that</a:t>
            </a:r>
          </a:p>
          <a:p>
            <a:r>
              <a:rPr lang="en-US" sz="1200" kern="1200" baseline="0" dirty="0" smtClean="0">
                <a:solidFill>
                  <a:schemeClr val="tx1"/>
                </a:solidFill>
                <a:latin typeface="+mn-lt"/>
                <a:ea typeface="+mn-ea"/>
                <a:cs typeface="+mn-cs"/>
              </a:rPr>
              <a:t>requires them. The monitor reads in jobs one at a time from the input device</a:t>
            </a:r>
          </a:p>
          <a:p>
            <a:r>
              <a:rPr lang="en-US" sz="1200" kern="1200" baseline="0" dirty="0" smtClean="0">
                <a:solidFill>
                  <a:schemeClr val="tx1"/>
                </a:solidFill>
                <a:latin typeface="+mn-lt"/>
                <a:ea typeface="+mn-ea"/>
                <a:cs typeface="+mn-cs"/>
              </a:rPr>
              <a:t>(typically a card reader or magnetic tape drive). As it is read in, the current job</a:t>
            </a:r>
          </a:p>
          <a:p>
            <a:r>
              <a:rPr lang="en-US" sz="1200" kern="1200" baseline="0" dirty="0" smtClean="0">
                <a:solidFill>
                  <a:schemeClr val="tx1"/>
                </a:solidFill>
                <a:latin typeface="+mn-lt"/>
                <a:ea typeface="+mn-ea"/>
                <a:cs typeface="+mn-cs"/>
              </a:rPr>
              <a:t>is placed in the user program area, and control is passed to this job. When the</a:t>
            </a:r>
          </a:p>
          <a:p>
            <a:r>
              <a:rPr lang="en-US" sz="1200" kern="1200" baseline="0" dirty="0" smtClean="0">
                <a:solidFill>
                  <a:schemeClr val="tx1"/>
                </a:solidFill>
                <a:latin typeface="+mn-lt"/>
                <a:ea typeface="+mn-ea"/>
                <a:cs typeface="+mn-cs"/>
              </a:rPr>
              <a:t>job is completed, it returns control to the monitor, which immediately reads</a:t>
            </a:r>
          </a:p>
          <a:p>
            <a:r>
              <a:rPr lang="en-US" sz="1200" kern="1200" baseline="0" dirty="0" smtClean="0">
                <a:solidFill>
                  <a:schemeClr val="tx1"/>
                </a:solidFill>
                <a:latin typeface="+mn-lt"/>
                <a:ea typeface="+mn-ea"/>
                <a:cs typeface="+mn-cs"/>
              </a:rPr>
              <a:t>in the next job. The results of each job are sent to an output device, such as a</a:t>
            </a:r>
          </a:p>
          <a:p>
            <a:r>
              <a:rPr lang="en-US" sz="1200" kern="1200" baseline="0" dirty="0" smtClean="0">
                <a:solidFill>
                  <a:schemeClr val="tx1"/>
                </a:solidFill>
                <a:latin typeface="+mn-lt"/>
                <a:ea typeface="+mn-ea"/>
                <a:cs typeface="+mn-cs"/>
              </a:rPr>
              <a:t>printer, for delivery to the user.</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Processor point of view: At a certain point, the processor is executing instructions</a:t>
            </a:r>
          </a:p>
          <a:p>
            <a:r>
              <a:rPr lang="en-US" sz="1200" kern="1200" baseline="0" dirty="0" smtClean="0">
                <a:solidFill>
                  <a:schemeClr val="tx1"/>
                </a:solidFill>
                <a:latin typeface="+mn-lt"/>
                <a:ea typeface="+mn-ea"/>
                <a:cs typeface="+mn-cs"/>
              </a:rPr>
              <a:t>from the portion of main memory containing the monitor. These</a:t>
            </a:r>
          </a:p>
          <a:p>
            <a:r>
              <a:rPr lang="en-US" sz="1200" kern="1200" baseline="0" dirty="0" smtClean="0">
                <a:solidFill>
                  <a:schemeClr val="tx1"/>
                </a:solidFill>
                <a:latin typeface="+mn-lt"/>
                <a:ea typeface="+mn-ea"/>
                <a:cs typeface="+mn-cs"/>
              </a:rPr>
              <a:t>instructions cause the next job to be read into another portion of main</a:t>
            </a:r>
          </a:p>
          <a:p>
            <a:r>
              <a:rPr lang="en-US" sz="1200" kern="1200" baseline="0" dirty="0" smtClean="0">
                <a:solidFill>
                  <a:schemeClr val="tx1"/>
                </a:solidFill>
                <a:latin typeface="+mn-lt"/>
                <a:ea typeface="+mn-ea"/>
                <a:cs typeface="+mn-cs"/>
              </a:rPr>
              <a:t>memory. Once a job has been read in, the processor will encounter a branch</a:t>
            </a:r>
          </a:p>
          <a:p>
            <a:r>
              <a:rPr lang="en-US" sz="1200" kern="1200" baseline="0" dirty="0" smtClean="0">
                <a:solidFill>
                  <a:schemeClr val="tx1"/>
                </a:solidFill>
                <a:latin typeface="+mn-lt"/>
                <a:ea typeface="+mn-ea"/>
                <a:cs typeface="+mn-cs"/>
              </a:rPr>
              <a:t>instruction in the monitor that instructs the processor to continue execution</a:t>
            </a:r>
          </a:p>
          <a:p>
            <a:r>
              <a:rPr lang="en-US" sz="1200" kern="1200" baseline="0" dirty="0" smtClean="0">
                <a:solidFill>
                  <a:schemeClr val="tx1"/>
                </a:solidFill>
                <a:latin typeface="+mn-lt"/>
                <a:ea typeface="+mn-ea"/>
                <a:cs typeface="+mn-cs"/>
              </a:rPr>
              <a:t>at the start of the user program. The processor will then execute the instructions</a:t>
            </a:r>
          </a:p>
          <a:p>
            <a:r>
              <a:rPr lang="en-US" sz="1200" kern="1200" baseline="0" dirty="0" smtClean="0">
                <a:solidFill>
                  <a:schemeClr val="tx1"/>
                </a:solidFill>
                <a:latin typeface="+mn-lt"/>
                <a:ea typeface="+mn-ea"/>
                <a:cs typeface="+mn-cs"/>
              </a:rPr>
              <a:t>in the user program until it encounters an ending or error condition.</a:t>
            </a:r>
          </a:p>
          <a:p>
            <a:r>
              <a:rPr lang="en-US" sz="1200" kern="1200" baseline="0" dirty="0" smtClean="0">
                <a:solidFill>
                  <a:schemeClr val="tx1"/>
                </a:solidFill>
                <a:latin typeface="+mn-lt"/>
                <a:ea typeface="+mn-ea"/>
                <a:cs typeface="+mn-cs"/>
              </a:rPr>
              <a:t>Either event causes the processor to fetch its next instruction from the monitor</a:t>
            </a:r>
          </a:p>
          <a:p>
            <a:r>
              <a:rPr lang="en-US" sz="1200" kern="1200" baseline="0" dirty="0" smtClean="0">
                <a:solidFill>
                  <a:schemeClr val="tx1"/>
                </a:solidFill>
                <a:latin typeface="+mn-lt"/>
                <a:ea typeface="+mn-ea"/>
                <a:cs typeface="+mn-cs"/>
              </a:rPr>
              <a:t>program. Thus the phrase “control is passed to a job” simply means that</a:t>
            </a:r>
          </a:p>
          <a:p>
            <a:r>
              <a:rPr lang="en-US" sz="1200" kern="1200" baseline="0" dirty="0" smtClean="0">
                <a:solidFill>
                  <a:schemeClr val="tx1"/>
                </a:solidFill>
                <a:latin typeface="+mn-lt"/>
                <a:ea typeface="+mn-ea"/>
                <a:cs typeface="+mn-cs"/>
              </a:rPr>
              <a:t>the processor is now fetching and executing instructions in a user program,</a:t>
            </a:r>
          </a:p>
          <a:p>
            <a:r>
              <a:rPr lang="en-US" sz="1200" kern="1200" baseline="0" dirty="0" smtClean="0">
                <a:solidFill>
                  <a:schemeClr val="tx1"/>
                </a:solidFill>
                <a:latin typeface="+mn-lt"/>
                <a:ea typeface="+mn-ea"/>
                <a:cs typeface="+mn-cs"/>
              </a:rPr>
              <a:t>and “control is returned to the monitor” means that the processor is now</a:t>
            </a:r>
          </a:p>
          <a:p>
            <a:r>
              <a:rPr lang="en-US" sz="1200" kern="1200" baseline="0" dirty="0" smtClean="0">
                <a:solidFill>
                  <a:schemeClr val="tx1"/>
                </a:solidFill>
                <a:latin typeface="+mn-lt"/>
                <a:ea typeface="+mn-ea"/>
                <a:cs typeface="+mn-cs"/>
              </a:rPr>
              <a:t>fetching and executing instructions from the monitor program.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monitor performs a scheduling function: A batch of jobs is queued up,</a:t>
            </a:r>
          </a:p>
          <a:p>
            <a:r>
              <a:rPr lang="en-US" sz="1200" kern="1200" baseline="0" dirty="0" smtClean="0">
                <a:solidFill>
                  <a:schemeClr val="tx1"/>
                </a:solidFill>
                <a:latin typeface="+mn-lt"/>
                <a:ea typeface="+mn-ea"/>
                <a:cs typeface="+mn-cs"/>
              </a:rPr>
              <a:t>and jobs are executed as rapidly as possible, with no intervening idle time. The monitor</a:t>
            </a:r>
          </a:p>
          <a:p>
            <a:r>
              <a:rPr lang="en-US" sz="1200" kern="1200" baseline="0" dirty="0" smtClean="0">
                <a:solidFill>
                  <a:schemeClr val="tx1"/>
                </a:solidFill>
                <a:latin typeface="+mn-lt"/>
                <a:ea typeface="+mn-ea"/>
                <a:cs typeface="+mn-cs"/>
              </a:rPr>
              <a:t>improves job setup time as well. With each job, instructions are included in a</a:t>
            </a:r>
          </a:p>
          <a:p>
            <a:r>
              <a:rPr lang="en-US" sz="1200" kern="1200" baseline="0" dirty="0" smtClean="0">
                <a:solidFill>
                  <a:schemeClr val="tx1"/>
                </a:solidFill>
                <a:latin typeface="+mn-lt"/>
                <a:ea typeface="+mn-ea"/>
                <a:cs typeface="+mn-cs"/>
              </a:rPr>
              <a:t>primitive form of </a:t>
            </a:r>
            <a:r>
              <a:rPr lang="en-US" sz="1200" b="1" kern="1200" baseline="0" dirty="0" smtClean="0">
                <a:solidFill>
                  <a:schemeClr val="tx1"/>
                </a:solidFill>
                <a:latin typeface="+mn-lt"/>
                <a:ea typeface="+mn-ea"/>
                <a:cs typeface="+mn-cs"/>
              </a:rPr>
              <a:t>job control language (JCL) . This is a special type of programming</a:t>
            </a:r>
          </a:p>
          <a:p>
            <a:r>
              <a:rPr lang="en-US" sz="1200" kern="1200" baseline="0" dirty="0" smtClean="0">
                <a:solidFill>
                  <a:schemeClr val="tx1"/>
                </a:solidFill>
                <a:latin typeface="+mn-lt"/>
                <a:ea typeface="+mn-ea"/>
                <a:cs typeface="+mn-cs"/>
              </a:rPr>
              <a:t>language used to provide instructions to the monitor. A simple example is that of a</a:t>
            </a:r>
          </a:p>
          <a:p>
            <a:r>
              <a:rPr lang="en-US" sz="1200" kern="1200" baseline="0" dirty="0" smtClean="0">
                <a:solidFill>
                  <a:schemeClr val="tx1"/>
                </a:solidFill>
                <a:latin typeface="+mn-lt"/>
                <a:ea typeface="+mn-ea"/>
                <a:cs typeface="+mn-cs"/>
              </a:rPr>
              <a:t>user submitting a program written in the programming language FORTRAN plus</a:t>
            </a:r>
          </a:p>
          <a:p>
            <a:r>
              <a:rPr lang="en-US" sz="1200" kern="1200" baseline="0" dirty="0" smtClean="0">
                <a:solidFill>
                  <a:schemeClr val="tx1"/>
                </a:solidFill>
                <a:latin typeface="+mn-lt"/>
                <a:ea typeface="+mn-ea"/>
                <a:cs typeface="+mn-cs"/>
              </a:rPr>
              <a:t>some data to be used by the program. All FORTRAN instructions and data are on a</a:t>
            </a:r>
          </a:p>
          <a:p>
            <a:r>
              <a:rPr lang="en-US" sz="1200" kern="1200" baseline="0" dirty="0" smtClean="0">
                <a:solidFill>
                  <a:schemeClr val="tx1"/>
                </a:solidFill>
                <a:latin typeface="+mn-lt"/>
                <a:ea typeface="+mn-ea"/>
                <a:cs typeface="+mn-cs"/>
              </a:rPr>
              <a:t>separate punched card or a separate record on tape. In addition to FORTRAN and</a:t>
            </a:r>
          </a:p>
          <a:p>
            <a:r>
              <a:rPr lang="en-US" sz="1200" kern="1200" baseline="0" dirty="0" smtClean="0">
                <a:solidFill>
                  <a:schemeClr val="tx1"/>
                </a:solidFill>
                <a:latin typeface="+mn-lt"/>
                <a:ea typeface="+mn-ea"/>
                <a:cs typeface="+mn-cs"/>
              </a:rPr>
              <a:t>data lines, the job includes job control instructions, which are denoted by the beginning</a:t>
            </a:r>
          </a:p>
          <a:p>
            <a:r>
              <a:rPr lang="en-US" sz="1200" kern="1200" baseline="0" dirty="0" smtClean="0">
                <a:solidFill>
                  <a:schemeClr val="tx1"/>
                </a:solidFill>
                <a:latin typeface="+mn-lt"/>
                <a:ea typeface="+mn-ea"/>
                <a:cs typeface="+mn-cs"/>
              </a:rPr>
              <a:t>$.</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mn-lt"/>
                <a:ea typeface="+mn-ea"/>
                <a:cs typeface="+mn-cs"/>
              </a:rPr>
              <a:t>The monitor, or batch OS, is simply a computer program. It relies on the ability</a:t>
            </a:r>
          </a:p>
          <a:p>
            <a:r>
              <a:rPr lang="en-US" sz="1200" kern="1200" baseline="0" dirty="0" smtClean="0">
                <a:solidFill>
                  <a:schemeClr val="tx1"/>
                </a:solidFill>
                <a:latin typeface="+mn-lt"/>
                <a:ea typeface="+mn-ea"/>
                <a:cs typeface="+mn-cs"/>
              </a:rPr>
              <a:t>of the processor to fetch instructions from various portions of main memory to</a:t>
            </a:r>
          </a:p>
          <a:p>
            <a:r>
              <a:rPr lang="en-US" sz="1200" kern="1200" baseline="0" dirty="0" smtClean="0">
                <a:solidFill>
                  <a:schemeClr val="tx1"/>
                </a:solidFill>
                <a:latin typeface="+mn-lt"/>
                <a:ea typeface="+mn-ea"/>
                <a:cs typeface="+mn-cs"/>
              </a:rPr>
              <a:t>alternately seize and relinquish control. Certain other hardware features are also</a:t>
            </a:r>
          </a:p>
          <a:p>
            <a:r>
              <a:rPr lang="en-US" sz="1200" kern="1200" baseline="0" dirty="0" smtClean="0">
                <a:solidFill>
                  <a:schemeClr val="tx1"/>
                </a:solidFill>
                <a:latin typeface="+mn-lt"/>
                <a:ea typeface="+mn-ea"/>
                <a:cs typeface="+mn-cs"/>
              </a:rPr>
              <a:t>desirable: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Memory protection: While the user program is executing, it must not alter the</a:t>
            </a:r>
          </a:p>
          <a:p>
            <a:r>
              <a:rPr lang="en-US" sz="1200" kern="1200" baseline="0" dirty="0" smtClean="0">
                <a:solidFill>
                  <a:schemeClr val="tx1"/>
                </a:solidFill>
                <a:latin typeface="+mn-lt"/>
                <a:ea typeface="+mn-ea"/>
                <a:cs typeface="+mn-cs"/>
              </a:rPr>
              <a:t>memory area containing the monitor. If such an attempt is made, the processor</a:t>
            </a:r>
          </a:p>
          <a:p>
            <a:r>
              <a:rPr lang="en-US" sz="1200" kern="1200" baseline="0" dirty="0" smtClean="0">
                <a:solidFill>
                  <a:schemeClr val="tx1"/>
                </a:solidFill>
                <a:latin typeface="+mn-lt"/>
                <a:ea typeface="+mn-ea"/>
                <a:cs typeface="+mn-cs"/>
              </a:rPr>
              <a:t>hardware should detect an error and transfer control to the monitor. The</a:t>
            </a:r>
          </a:p>
          <a:p>
            <a:r>
              <a:rPr lang="en-US" sz="1200" kern="1200" baseline="0" dirty="0" smtClean="0">
                <a:solidFill>
                  <a:schemeClr val="tx1"/>
                </a:solidFill>
                <a:latin typeface="+mn-lt"/>
                <a:ea typeface="+mn-ea"/>
                <a:cs typeface="+mn-cs"/>
              </a:rPr>
              <a:t>monitor would then abort the job, print out an error message, and load in the</a:t>
            </a:r>
          </a:p>
          <a:p>
            <a:r>
              <a:rPr lang="en-US" sz="1200" kern="1200" baseline="0" dirty="0" smtClean="0">
                <a:solidFill>
                  <a:schemeClr val="tx1"/>
                </a:solidFill>
                <a:latin typeface="+mn-lt"/>
                <a:ea typeface="+mn-ea"/>
                <a:cs typeface="+mn-cs"/>
              </a:rPr>
              <a:t>next job.</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Timer: A timer is used to prevent a single job from monopolizing the system.</a:t>
            </a:r>
          </a:p>
          <a:p>
            <a:r>
              <a:rPr lang="en-US" sz="1200" kern="1200" baseline="0" dirty="0" smtClean="0">
                <a:solidFill>
                  <a:schemeClr val="tx1"/>
                </a:solidFill>
                <a:latin typeface="+mn-lt"/>
                <a:ea typeface="+mn-ea"/>
                <a:cs typeface="+mn-cs"/>
              </a:rPr>
              <a:t>The timer is set at the beginning of each job. If the timer expires, the user program</a:t>
            </a:r>
          </a:p>
          <a:p>
            <a:r>
              <a:rPr lang="en-US" sz="1200" kern="1200" baseline="0" dirty="0" smtClean="0">
                <a:solidFill>
                  <a:schemeClr val="tx1"/>
                </a:solidFill>
                <a:latin typeface="+mn-lt"/>
                <a:ea typeface="+mn-ea"/>
                <a:cs typeface="+mn-cs"/>
              </a:rPr>
              <a:t>is stopped, and control returns to the monitor.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Privileged instructions : Certain machine level instructions are designated privileged</a:t>
            </a:r>
          </a:p>
          <a:p>
            <a:r>
              <a:rPr lang="en-US" sz="1200" kern="1200" baseline="0" dirty="0" smtClean="0">
                <a:solidFill>
                  <a:schemeClr val="tx1"/>
                </a:solidFill>
                <a:latin typeface="+mn-lt"/>
                <a:ea typeface="+mn-ea"/>
                <a:cs typeface="+mn-cs"/>
              </a:rPr>
              <a:t>and can be executed only by the monitor. If the processor encounters</a:t>
            </a:r>
          </a:p>
          <a:p>
            <a:r>
              <a:rPr lang="en-US" sz="1200" kern="1200" baseline="0" dirty="0" smtClean="0">
                <a:solidFill>
                  <a:schemeClr val="tx1"/>
                </a:solidFill>
                <a:latin typeface="+mn-lt"/>
                <a:ea typeface="+mn-ea"/>
                <a:cs typeface="+mn-cs"/>
              </a:rPr>
              <a:t>such an instruction while executing a user program, an error occurs causing</a:t>
            </a:r>
          </a:p>
          <a:p>
            <a:r>
              <a:rPr lang="en-US" sz="1200" kern="1200" baseline="0" dirty="0" smtClean="0">
                <a:solidFill>
                  <a:schemeClr val="tx1"/>
                </a:solidFill>
                <a:latin typeface="+mn-lt"/>
                <a:ea typeface="+mn-ea"/>
                <a:cs typeface="+mn-cs"/>
              </a:rPr>
              <a:t>control to be transferred to the monitor. Among the privileged instructions</a:t>
            </a:r>
          </a:p>
          <a:p>
            <a:r>
              <a:rPr lang="en-US" sz="1200" kern="1200" baseline="0" dirty="0" smtClean="0">
                <a:solidFill>
                  <a:schemeClr val="tx1"/>
                </a:solidFill>
                <a:latin typeface="+mn-lt"/>
                <a:ea typeface="+mn-ea"/>
                <a:cs typeface="+mn-cs"/>
              </a:rPr>
              <a:t>are I/O instructions, so that the monitor retains control of all I/O devices. This</a:t>
            </a:r>
          </a:p>
          <a:p>
            <a:r>
              <a:rPr lang="en-US" sz="1200" kern="1200" baseline="0" dirty="0" smtClean="0">
                <a:solidFill>
                  <a:schemeClr val="tx1"/>
                </a:solidFill>
                <a:latin typeface="+mn-lt"/>
                <a:ea typeface="+mn-ea"/>
                <a:cs typeface="+mn-cs"/>
              </a:rPr>
              <a:t>prevents, for example, a user program from accidentally reading job control</a:t>
            </a:r>
          </a:p>
          <a:p>
            <a:r>
              <a:rPr lang="en-US" sz="1200" kern="1200" baseline="0" dirty="0" smtClean="0">
                <a:solidFill>
                  <a:schemeClr val="tx1"/>
                </a:solidFill>
                <a:latin typeface="+mn-lt"/>
                <a:ea typeface="+mn-ea"/>
                <a:cs typeface="+mn-cs"/>
              </a:rPr>
              <a:t>instructions from the next job. If a user program wishes to perform I/O, it must</a:t>
            </a:r>
          </a:p>
          <a:p>
            <a:r>
              <a:rPr lang="en-US" sz="1200" kern="1200" baseline="0" dirty="0" smtClean="0">
                <a:solidFill>
                  <a:schemeClr val="tx1"/>
                </a:solidFill>
                <a:latin typeface="+mn-lt"/>
                <a:ea typeface="+mn-ea"/>
                <a:cs typeface="+mn-cs"/>
              </a:rPr>
              <a:t>request that the monitor perform the operation for it.</a:t>
            </a: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Interrupts : Early computer models did not have this capability. This feature</a:t>
            </a:r>
          </a:p>
          <a:p>
            <a:r>
              <a:rPr lang="en-US" sz="1200" kern="1200" baseline="0" dirty="0" smtClean="0">
                <a:solidFill>
                  <a:schemeClr val="tx1"/>
                </a:solidFill>
                <a:latin typeface="+mn-lt"/>
                <a:ea typeface="+mn-ea"/>
                <a:cs typeface="+mn-cs"/>
              </a:rPr>
              <a:t>gives the OS more flexibility in relinquishing control to and regaining control</a:t>
            </a:r>
          </a:p>
          <a:p>
            <a:r>
              <a:rPr lang="en-US" sz="1200" kern="1200" baseline="0" dirty="0" smtClean="0">
                <a:solidFill>
                  <a:schemeClr val="tx1"/>
                </a:solidFill>
                <a:latin typeface="+mn-lt"/>
                <a:ea typeface="+mn-ea"/>
                <a:cs typeface="+mn-cs"/>
              </a:rPr>
              <a:t>from user programs.</a:t>
            </a: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Considerations of memory protection and privileged instructions lead to the</a:t>
            </a:r>
          </a:p>
          <a:p>
            <a:r>
              <a:rPr lang="en-US" sz="1200" kern="1200" baseline="0" dirty="0" smtClean="0">
                <a:solidFill>
                  <a:schemeClr val="tx1"/>
                </a:solidFill>
                <a:latin typeface="+mn-lt"/>
                <a:ea typeface="+mn-ea"/>
                <a:cs typeface="+mn-cs"/>
              </a:rPr>
              <a:t>concept of modes of operation. A user program executes in a </a:t>
            </a:r>
            <a:r>
              <a:rPr lang="en-US" sz="1200" b="1" kern="1200" baseline="0" dirty="0" smtClean="0">
                <a:solidFill>
                  <a:schemeClr val="tx1"/>
                </a:solidFill>
                <a:latin typeface="+mn-lt"/>
                <a:ea typeface="+mn-ea"/>
                <a:cs typeface="+mn-cs"/>
              </a:rPr>
              <a:t>user mode , in which</a:t>
            </a:r>
          </a:p>
          <a:p>
            <a:r>
              <a:rPr lang="en-US" sz="1200" kern="1200" baseline="0" dirty="0" smtClean="0">
                <a:solidFill>
                  <a:schemeClr val="tx1"/>
                </a:solidFill>
                <a:latin typeface="+mn-lt"/>
                <a:ea typeface="+mn-ea"/>
                <a:cs typeface="+mn-cs"/>
              </a:rPr>
              <a:t>certain areas of memory are protected from the user’s use and in which certain</a:t>
            </a:r>
          </a:p>
          <a:p>
            <a:r>
              <a:rPr lang="en-US" sz="1200" kern="1200" baseline="0" dirty="0" smtClean="0">
                <a:solidFill>
                  <a:schemeClr val="tx1"/>
                </a:solidFill>
                <a:latin typeface="+mn-lt"/>
                <a:ea typeface="+mn-ea"/>
                <a:cs typeface="+mn-cs"/>
              </a:rPr>
              <a:t>instructions may not be executed. The monitor executes in a system mode, or what</a:t>
            </a:r>
          </a:p>
          <a:p>
            <a:r>
              <a:rPr lang="en-US" sz="1200" kern="1200" baseline="0" dirty="0" smtClean="0">
                <a:solidFill>
                  <a:schemeClr val="tx1"/>
                </a:solidFill>
                <a:latin typeface="+mn-lt"/>
                <a:ea typeface="+mn-ea"/>
                <a:cs typeface="+mn-cs"/>
              </a:rPr>
              <a:t>has come to be called </a:t>
            </a:r>
            <a:r>
              <a:rPr lang="en-US" sz="1200" b="1" kern="1200" baseline="0" dirty="0" smtClean="0">
                <a:solidFill>
                  <a:schemeClr val="tx1"/>
                </a:solidFill>
                <a:latin typeface="+mn-lt"/>
                <a:ea typeface="+mn-ea"/>
                <a:cs typeface="+mn-cs"/>
              </a:rPr>
              <a:t>kernel mode , in which privileged instructions may be executed</a:t>
            </a:r>
          </a:p>
          <a:p>
            <a:r>
              <a:rPr lang="en-US" sz="1200" kern="1200" baseline="0" dirty="0" smtClean="0">
                <a:solidFill>
                  <a:schemeClr val="tx1"/>
                </a:solidFill>
                <a:latin typeface="+mn-lt"/>
                <a:ea typeface="+mn-ea"/>
                <a:cs typeface="+mn-cs"/>
              </a:rPr>
              <a:t>and in which protected areas of memory may be accessed.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Of course, an OS can be built without these features. But computer vendors</a:t>
            </a:r>
          </a:p>
          <a:p>
            <a:r>
              <a:rPr lang="en-US" sz="1200" kern="1200" baseline="0" dirty="0" smtClean="0">
                <a:solidFill>
                  <a:schemeClr val="tx1"/>
                </a:solidFill>
                <a:latin typeface="+mn-lt"/>
                <a:ea typeface="+mn-ea"/>
                <a:cs typeface="+mn-cs"/>
              </a:rPr>
              <a:t>quickly learned that the results were chaos, and so even relatively primitive batch</a:t>
            </a:r>
          </a:p>
          <a:p>
            <a:r>
              <a:rPr lang="en-US" sz="1200" kern="1200" baseline="0" dirty="0" smtClean="0">
                <a:solidFill>
                  <a:schemeClr val="tx1"/>
                </a:solidFill>
                <a:latin typeface="+mn-lt"/>
                <a:ea typeface="+mn-ea"/>
                <a:cs typeface="+mn-cs"/>
              </a:rPr>
              <a:t>operating systems were provided with these hardware features.</a:t>
            </a:r>
          </a:p>
          <a:p>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With a batch OS, processor time alternates between execution of user programs</a:t>
            </a:r>
          </a:p>
          <a:p>
            <a:r>
              <a:rPr lang="en-US" sz="1200" kern="1200" baseline="0" dirty="0" smtClean="0">
                <a:solidFill>
                  <a:schemeClr val="tx1"/>
                </a:solidFill>
                <a:latin typeface="+mn-lt"/>
                <a:ea typeface="+mn-ea"/>
                <a:cs typeface="+mn-cs"/>
              </a:rPr>
              <a:t>and execution of the monitor. There have been two sacrifices: Some main</a:t>
            </a:r>
          </a:p>
          <a:p>
            <a:r>
              <a:rPr lang="en-US" sz="1200" kern="1200" baseline="0" dirty="0" smtClean="0">
                <a:solidFill>
                  <a:schemeClr val="tx1"/>
                </a:solidFill>
                <a:latin typeface="+mn-lt"/>
                <a:ea typeface="+mn-ea"/>
                <a:cs typeface="+mn-cs"/>
              </a:rPr>
              <a:t>memory is now given over to the monitor and some processor time is consumed by</a:t>
            </a:r>
          </a:p>
          <a:p>
            <a:r>
              <a:rPr lang="en-US" sz="1200" kern="1200" baseline="0" dirty="0" smtClean="0">
                <a:solidFill>
                  <a:schemeClr val="tx1"/>
                </a:solidFill>
                <a:latin typeface="+mn-lt"/>
                <a:ea typeface="+mn-ea"/>
                <a:cs typeface="+mn-cs"/>
              </a:rPr>
              <a:t>the monitor. Both of these are forms of overhead. Despite this overhead, the simple</a:t>
            </a:r>
          </a:p>
          <a:p>
            <a:r>
              <a:rPr lang="en-US" sz="1200" kern="1200" baseline="0" dirty="0" smtClean="0">
                <a:solidFill>
                  <a:schemeClr val="tx1"/>
                </a:solidFill>
                <a:latin typeface="+mn-lt"/>
                <a:ea typeface="+mn-ea"/>
                <a:cs typeface="+mn-cs"/>
              </a:rPr>
              <a:t>batch system improves utilization of the computer.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a:buChar char="•"/>
            </a:pPr>
            <a:r>
              <a:rPr lang="en-US" sz="1200" kern="1200" baseline="0" dirty="0" smtClean="0">
                <a:solidFill>
                  <a:schemeClr val="tx1"/>
                </a:solidFill>
                <a:latin typeface="+mn-lt"/>
                <a:ea typeface="+mn-ea"/>
                <a:cs typeface="+mn-cs"/>
              </a:rPr>
              <a:t>An OS is a program that controls the execution of application programs and acts as an interface between applications and the computer hardware. It can be thought of as having three objectives:</a:t>
            </a:r>
            <a:br>
              <a:rPr lang="en-US" sz="1200" kern="1200" baseline="0" dirty="0" smtClean="0">
                <a:solidFill>
                  <a:schemeClr val="tx1"/>
                </a:solidFill>
                <a:latin typeface="+mn-lt"/>
                <a:ea typeface="+mn-ea"/>
                <a:cs typeface="+mn-cs"/>
              </a:rPr>
            </a:br>
            <a:endParaRPr lang="en-US" sz="1200" kern="1200" baseline="0" dirty="0" smtClean="0">
              <a:solidFill>
                <a:schemeClr val="tx1"/>
              </a:solidFill>
              <a:latin typeface="+mn-lt"/>
              <a:ea typeface="+mn-ea"/>
              <a:cs typeface="+mn-cs"/>
            </a:endParaRPr>
          </a:p>
          <a:p>
            <a:pPr marL="628650" lvl="1" indent="-171450">
              <a:buFont typeface="Arial"/>
              <a:buChar char="•"/>
            </a:pPr>
            <a:r>
              <a:rPr lang="en-US" sz="1200" kern="1200" baseline="0" dirty="0" smtClean="0">
                <a:solidFill>
                  <a:schemeClr val="tx1"/>
                </a:solidFill>
                <a:latin typeface="+mn-lt"/>
                <a:ea typeface="+mn-ea"/>
                <a:cs typeface="+mn-cs"/>
              </a:rPr>
              <a:t> </a:t>
            </a:r>
            <a:r>
              <a:rPr lang="en-US" sz="1200" b="1" u="sng" kern="1200" baseline="0" dirty="0" smtClean="0">
                <a:solidFill>
                  <a:schemeClr val="tx1"/>
                </a:solidFill>
                <a:latin typeface="+mn-lt"/>
                <a:ea typeface="+mn-ea"/>
                <a:cs typeface="+mn-cs"/>
              </a:rPr>
              <a:t>Convenience</a:t>
            </a:r>
            <a:r>
              <a:rPr lang="en-US" sz="1200" b="0" kern="1200" baseline="0" dirty="0" smtClean="0">
                <a:solidFill>
                  <a:schemeClr val="tx1"/>
                </a:solidFill>
                <a:latin typeface="+mn-lt"/>
                <a:ea typeface="+mn-ea"/>
                <a:cs typeface="+mn-cs"/>
              </a:rPr>
              <a:t>: An OS makes a computer more convenient to use.</a:t>
            </a:r>
            <a:br>
              <a:rPr lang="en-US" sz="1200" b="0" kern="1200" baseline="0" dirty="0" smtClean="0">
                <a:solidFill>
                  <a:schemeClr val="tx1"/>
                </a:solidFill>
                <a:latin typeface="+mn-lt"/>
                <a:ea typeface="+mn-ea"/>
                <a:cs typeface="+mn-cs"/>
              </a:rPr>
            </a:br>
            <a:endParaRPr lang="en-US" sz="1200" b="0" kern="1200" baseline="0" dirty="0" smtClean="0">
              <a:solidFill>
                <a:schemeClr val="tx1"/>
              </a:solidFill>
              <a:latin typeface="+mn-lt"/>
              <a:ea typeface="+mn-ea"/>
              <a:cs typeface="+mn-cs"/>
            </a:endParaRPr>
          </a:p>
          <a:p>
            <a:pPr marL="628650" lvl="1" indent="-171450">
              <a:buFont typeface="Arial"/>
              <a:buChar char="•"/>
            </a:pPr>
            <a:r>
              <a:rPr lang="en-US" sz="1200" kern="1200" baseline="0" dirty="0" smtClean="0">
                <a:solidFill>
                  <a:schemeClr val="tx1"/>
                </a:solidFill>
                <a:latin typeface="+mn-lt"/>
                <a:ea typeface="+mn-ea"/>
                <a:cs typeface="+mn-cs"/>
              </a:rPr>
              <a:t> </a:t>
            </a:r>
            <a:r>
              <a:rPr lang="en-US" sz="1200" b="1" u="sng" kern="1200" baseline="0" dirty="0" smtClean="0">
                <a:solidFill>
                  <a:schemeClr val="tx1"/>
                </a:solidFill>
                <a:latin typeface="+mn-lt"/>
                <a:ea typeface="+mn-ea"/>
                <a:cs typeface="+mn-cs"/>
              </a:rPr>
              <a:t>Efficiency</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An OS allows the computer system resources to be used in an efficient </a:t>
            </a:r>
            <a:r>
              <a:rPr lang="en-US" sz="1200" kern="1200" baseline="0" dirty="0" smtClean="0">
                <a:solidFill>
                  <a:schemeClr val="tx1"/>
                </a:solidFill>
                <a:latin typeface="+mn-lt"/>
                <a:ea typeface="+mn-ea"/>
                <a:cs typeface="+mn-cs"/>
              </a:rPr>
              <a:t>manner.</a:t>
            </a:r>
            <a:br>
              <a:rPr lang="en-US" sz="1200" kern="1200" baseline="0" dirty="0" smtClean="0">
                <a:solidFill>
                  <a:schemeClr val="tx1"/>
                </a:solidFill>
                <a:latin typeface="+mn-lt"/>
                <a:ea typeface="+mn-ea"/>
                <a:cs typeface="+mn-cs"/>
              </a:rPr>
            </a:br>
            <a:endParaRPr lang="en-US" sz="1200" kern="1200" baseline="0" dirty="0" smtClean="0">
              <a:solidFill>
                <a:schemeClr val="tx1"/>
              </a:solidFill>
              <a:latin typeface="+mn-lt"/>
              <a:ea typeface="+mn-ea"/>
              <a:cs typeface="+mn-cs"/>
            </a:endParaRPr>
          </a:p>
          <a:p>
            <a:pPr marL="628650" lvl="1" indent="-171450">
              <a:buFont typeface="Arial"/>
              <a:buChar char="•"/>
            </a:pPr>
            <a:r>
              <a:rPr lang="en-US" sz="1200" b="1" u="sng" kern="1200" baseline="0" dirty="0" smtClean="0">
                <a:solidFill>
                  <a:schemeClr val="tx1"/>
                </a:solidFill>
                <a:latin typeface="+mn-lt"/>
                <a:ea typeface="+mn-ea"/>
                <a:cs typeface="+mn-cs"/>
              </a:rPr>
              <a:t>Ability to evolve</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An OS should be constructed in such a way as to permit the </a:t>
            </a:r>
            <a:r>
              <a:rPr lang="en-US" sz="1200" kern="1200" baseline="0" dirty="0" smtClean="0">
                <a:solidFill>
                  <a:schemeClr val="tx1"/>
                </a:solidFill>
                <a:latin typeface="+mn-lt"/>
                <a:ea typeface="+mn-ea"/>
                <a:cs typeface="+mn-cs"/>
              </a:rPr>
              <a:t>effective development, testing, and introduction of new system functions without interfering with service.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Even with the automatic job sequencing provided by a simple batch OS, the processor</a:t>
            </a:r>
          </a:p>
          <a:p>
            <a:r>
              <a:rPr lang="en-US" sz="1200" kern="1200" baseline="0" dirty="0" smtClean="0">
                <a:solidFill>
                  <a:schemeClr val="tx1"/>
                </a:solidFill>
                <a:latin typeface="+mn-lt"/>
                <a:ea typeface="+mn-ea"/>
                <a:cs typeface="+mn-cs"/>
              </a:rPr>
              <a:t>is often idle. The problem is that I/O devices are slow compared to the processor.</a:t>
            </a:r>
          </a:p>
          <a:p>
            <a:r>
              <a:rPr lang="en-US" sz="1200" kern="1200" baseline="0" dirty="0" smtClean="0">
                <a:solidFill>
                  <a:schemeClr val="tx1"/>
                </a:solidFill>
                <a:latin typeface="+mn-lt"/>
                <a:ea typeface="+mn-ea"/>
                <a:cs typeface="+mn-cs"/>
              </a:rPr>
              <a:t>Figure 2.4 details a representative calculation. The calculation concerns a program</a:t>
            </a:r>
          </a:p>
          <a:p>
            <a:r>
              <a:rPr lang="en-US" sz="1200" kern="1200" baseline="0" dirty="0" smtClean="0">
                <a:solidFill>
                  <a:schemeClr val="tx1"/>
                </a:solidFill>
                <a:latin typeface="+mn-lt"/>
                <a:ea typeface="+mn-ea"/>
                <a:cs typeface="+mn-cs"/>
              </a:rPr>
              <a:t>that processes a file of records and performs, on average, 100 machine instructions</a:t>
            </a:r>
          </a:p>
          <a:p>
            <a:r>
              <a:rPr lang="en-US" sz="1200" kern="1200" baseline="0" dirty="0" smtClean="0">
                <a:solidFill>
                  <a:schemeClr val="tx1"/>
                </a:solidFill>
                <a:latin typeface="+mn-lt"/>
                <a:ea typeface="+mn-ea"/>
                <a:cs typeface="+mn-cs"/>
              </a:rPr>
              <a:t>per record. In this example, the computer spends over 96% of its time waiting for</a:t>
            </a:r>
          </a:p>
          <a:p>
            <a:r>
              <a:rPr lang="en-US" sz="1200" kern="1200" baseline="0" dirty="0" smtClean="0">
                <a:solidFill>
                  <a:schemeClr val="tx1"/>
                </a:solidFill>
                <a:latin typeface="+mn-lt"/>
                <a:ea typeface="+mn-ea"/>
                <a:cs typeface="+mn-cs"/>
              </a:rPr>
              <a:t>I/O devices to finish transferring data to and from the file.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2.5a illustrates this situation, where we have a single program, referred to as uniprogramming. </a:t>
            </a:r>
          </a:p>
          <a:p>
            <a:r>
              <a:rPr lang="en-US" sz="1200" kern="1200" baseline="0" dirty="0" smtClean="0">
                <a:solidFill>
                  <a:schemeClr val="tx1"/>
                </a:solidFill>
                <a:latin typeface="+mn-lt"/>
                <a:ea typeface="+mn-ea"/>
                <a:cs typeface="+mn-cs"/>
              </a:rPr>
              <a:t>The processor spends a certain amount of time executing, until it reaches an I/O instruction.</a:t>
            </a:r>
          </a:p>
          <a:p>
            <a:r>
              <a:rPr lang="en-US" sz="1200" kern="1200" baseline="0" dirty="0" smtClean="0">
                <a:solidFill>
                  <a:schemeClr val="tx1"/>
                </a:solidFill>
                <a:latin typeface="+mn-lt"/>
                <a:ea typeface="+mn-ea"/>
                <a:cs typeface="+mn-cs"/>
              </a:rPr>
              <a:t>It must then wait until that I/O instruction concludes before proceeding.</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This inefficiency is not necessary. We know that there must be enough</a:t>
            </a:r>
          </a:p>
          <a:p>
            <a:r>
              <a:rPr lang="en-US" sz="1200" kern="1200" baseline="0" dirty="0" smtClean="0">
                <a:solidFill>
                  <a:schemeClr val="tx1"/>
                </a:solidFill>
                <a:latin typeface="+mn-lt"/>
                <a:ea typeface="+mn-ea"/>
                <a:cs typeface="+mn-cs"/>
              </a:rPr>
              <a:t>memory to hold the OS (resident monitor) and one user program. Suppose that</a:t>
            </a:r>
          </a:p>
          <a:p>
            <a:r>
              <a:rPr lang="en-US" sz="1200" kern="1200" baseline="0" dirty="0" smtClean="0">
                <a:solidFill>
                  <a:schemeClr val="tx1"/>
                </a:solidFill>
                <a:latin typeface="+mn-lt"/>
                <a:ea typeface="+mn-ea"/>
                <a:cs typeface="+mn-cs"/>
              </a:rPr>
              <a:t>there is room for the OS and two user programs. When one job needs to wait for</a:t>
            </a:r>
          </a:p>
          <a:p>
            <a:r>
              <a:rPr lang="en-US" sz="1200" kern="1200" baseline="0" dirty="0" smtClean="0">
                <a:solidFill>
                  <a:schemeClr val="tx1"/>
                </a:solidFill>
                <a:latin typeface="+mn-lt"/>
                <a:ea typeface="+mn-ea"/>
                <a:cs typeface="+mn-cs"/>
              </a:rPr>
              <a:t>I/O, the processor can switch to the other job, which is likely not waiting for I/O</a:t>
            </a:r>
          </a:p>
          <a:p>
            <a:r>
              <a:rPr lang="en-US" sz="1200" kern="1200" baseline="0" dirty="0" smtClean="0">
                <a:solidFill>
                  <a:schemeClr val="tx1"/>
                </a:solidFill>
                <a:latin typeface="+mn-lt"/>
                <a:ea typeface="+mn-ea"/>
                <a:cs typeface="+mn-cs"/>
              </a:rPr>
              <a:t>( Figure 2.5b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Furthermore, we might expand memory to hold three, four, or more</a:t>
            </a:r>
          </a:p>
          <a:p>
            <a:r>
              <a:rPr lang="en-US" sz="1200" kern="1200" baseline="0" dirty="0" smtClean="0">
                <a:solidFill>
                  <a:schemeClr val="tx1"/>
                </a:solidFill>
                <a:latin typeface="+mn-lt"/>
                <a:ea typeface="+mn-ea"/>
                <a:cs typeface="+mn-cs"/>
              </a:rPr>
              <a:t>programs and switch among all of them ( Figure 2.5c ). The approach is known as</a:t>
            </a:r>
          </a:p>
          <a:p>
            <a:r>
              <a:rPr lang="en-US" sz="1200" b="1" kern="1200" baseline="0" dirty="0" smtClean="0">
                <a:solidFill>
                  <a:schemeClr val="tx1"/>
                </a:solidFill>
                <a:latin typeface="+mn-lt"/>
                <a:ea typeface="+mn-ea"/>
                <a:cs typeface="+mn-cs"/>
              </a:rPr>
              <a:t>multiprogramming , or multitasking . It is the central theme of modern operating</a:t>
            </a:r>
          </a:p>
          <a:p>
            <a:r>
              <a:rPr lang="en-US" sz="1200" kern="1200" baseline="0" dirty="0" smtClean="0">
                <a:solidFill>
                  <a:schemeClr val="tx1"/>
                </a:solidFill>
                <a:latin typeface="+mn-lt"/>
                <a:ea typeface="+mn-ea"/>
                <a:cs typeface="+mn-cs"/>
              </a:rPr>
              <a:t>systems.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To illustrate the benefit of multiprogramming, we give a simple example.</a:t>
            </a:r>
          </a:p>
          <a:p>
            <a:r>
              <a:rPr lang="en-US" sz="1200" kern="1200" baseline="0" dirty="0" smtClean="0">
                <a:solidFill>
                  <a:schemeClr val="tx1"/>
                </a:solidFill>
                <a:latin typeface="+mn-lt"/>
                <a:ea typeface="+mn-ea"/>
                <a:cs typeface="+mn-cs"/>
              </a:rPr>
              <a:t>Consider a computer with 250 Mbytes of available memory (not used by the OS),</a:t>
            </a:r>
          </a:p>
          <a:p>
            <a:r>
              <a:rPr lang="en-US" sz="1200" kern="1200" baseline="0" dirty="0" smtClean="0">
                <a:solidFill>
                  <a:schemeClr val="tx1"/>
                </a:solidFill>
                <a:latin typeface="+mn-lt"/>
                <a:ea typeface="+mn-ea"/>
                <a:cs typeface="+mn-cs"/>
              </a:rPr>
              <a:t>a disk, a terminal, and a printer. Three programs, JOB1, JOB2, and JOB3, are</a:t>
            </a:r>
          </a:p>
          <a:p>
            <a:r>
              <a:rPr lang="en-US" sz="1200" kern="1200" baseline="0" dirty="0" smtClean="0">
                <a:solidFill>
                  <a:schemeClr val="tx1"/>
                </a:solidFill>
                <a:latin typeface="+mn-lt"/>
                <a:ea typeface="+mn-ea"/>
                <a:cs typeface="+mn-cs"/>
              </a:rPr>
              <a:t>submitted for execution at the same time, with the attributes listed in Table 2.1 .</a:t>
            </a:r>
          </a:p>
          <a:p>
            <a:r>
              <a:rPr lang="en-US" sz="1200" kern="1200" baseline="0" dirty="0" smtClean="0">
                <a:solidFill>
                  <a:schemeClr val="tx1"/>
                </a:solidFill>
                <a:latin typeface="+mn-lt"/>
                <a:ea typeface="+mn-ea"/>
                <a:cs typeface="+mn-cs"/>
              </a:rPr>
              <a:t>We assume minimal processor requirements for JOB2 and JOB3 and continuous</a:t>
            </a:r>
          </a:p>
          <a:p>
            <a:r>
              <a:rPr lang="en-US" sz="1200" kern="1200" baseline="0" dirty="0" smtClean="0">
                <a:solidFill>
                  <a:schemeClr val="tx1"/>
                </a:solidFill>
                <a:latin typeface="+mn-lt"/>
                <a:ea typeface="+mn-ea"/>
                <a:cs typeface="+mn-cs"/>
              </a:rPr>
              <a:t>disk and printer use by JOB3. For a simple batch environment, these jobs will be</a:t>
            </a:r>
          </a:p>
          <a:p>
            <a:r>
              <a:rPr lang="en-US" sz="1200" kern="1200" baseline="0" dirty="0" smtClean="0">
                <a:solidFill>
                  <a:schemeClr val="tx1"/>
                </a:solidFill>
                <a:latin typeface="+mn-lt"/>
                <a:ea typeface="+mn-ea"/>
                <a:cs typeface="+mn-cs"/>
              </a:rPr>
              <a:t>executed in sequence. Thus, JOB1 completes in 5 minutes. JOB2 must wait until</a:t>
            </a:r>
          </a:p>
          <a:p>
            <a:r>
              <a:rPr lang="en-US" sz="1200" kern="1200" baseline="0" dirty="0" smtClean="0">
                <a:solidFill>
                  <a:schemeClr val="tx1"/>
                </a:solidFill>
                <a:latin typeface="+mn-lt"/>
                <a:ea typeface="+mn-ea"/>
                <a:cs typeface="+mn-cs"/>
              </a:rPr>
              <a:t>the 5 minutes are over and then completes 15 minutes after that. JOB3 begins after</a:t>
            </a:r>
          </a:p>
          <a:p>
            <a:r>
              <a:rPr lang="en-US" sz="1200" kern="1200" baseline="0" dirty="0" smtClean="0">
                <a:solidFill>
                  <a:schemeClr val="tx1"/>
                </a:solidFill>
                <a:latin typeface="+mn-lt"/>
                <a:ea typeface="+mn-ea"/>
                <a:cs typeface="+mn-cs"/>
              </a:rPr>
              <a:t>20 minutes and completes at 30 minutes from the time it was initially submitted.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average resource utilization, throughput, and response times are shown in the</a:t>
            </a:r>
          </a:p>
          <a:p>
            <a:r>
              <a:rPr lang="en-US" sz="1200" kern="1200" baseline="0" dirty="0" smtClean="0">
                <a:solidFill>
                  <a:schemeClr val="tx1"/>
                </a:solidFill>
                <a:latin typeface="+mn-lt"/>
                <a:ea typeface="+mn-ea"/>
                <a:cs typeface="+mn-cs"/>
              </a:rPr>
              <a:t>uniprogramming column of Table 2.2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Device-by-device utilization is illustrated in</a:t>
            </a:r>
          </a:p>
          <a:p>
            <a:r>
              <a:rPr lang="en-US" sz="1200" kern="1200" baseline="0" dirty="0" smtClean="0">
                <a:solidFill>
                  <a:schemeClr val="tx1"/>
                </a:solidFill>
                <a:latin typeface="+mn-lt"/>
                <a:ea typeface="+mn-ea"/>
                <a:cs typeface="+mn-cs"/>
              </a:rPr>
              <a:t>Figure 2.6a . It is evident that there is gross underutilization for all resources when</a:t>
            </a:r>
          </a:p>
          <a:p>
            <a:r>
              <a:rPr lang="en-US" sz="1200" kern="1200" baseline="0" dirty="0" smtClean="0">
                <a:solidFill>
                  <a:schemeClr val="tx1"/>
                </a:solidFill>
                <a:latin typeface="+mn-lt"/>
                <a:ea typeface="+mn-ea"/>
                <a:cs typeface="+mn-cs"/>
              </a:rPr>
              <a:t>averaged over the required 30-minute time period.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Now suppose that the jobs are run concurrently under a multiprogramming</a:t>
            </a:r>
          </a:p>
          <a:p>
            <a:r>
              <a:rPr lang="en-US" sz="1200" kern="1200" baseline="0" dirty="0" smtClean="0">
                <a:solidFill>
                  <a:schemeClr val="tx1"/>
                </a:solidFill>
                <a:latin typeface="+mn-lt"/>
                <a:ea typeface="+mn-ea"/>
                <a:cs typeface="+mn-cs"/>
              </a:rPr>
              <a:t>OS. Because there is little resource contention between the jobs, all three can run</a:t>
            </a:r>
          </a:p>
          <a:p>
            <a:r>
              <a:rPr lang="en-US" sz="1200" kern="1200" baseline="0" dirty="0" smtClean="0">
                <a:solidFill>
                  <a:schemeClr val="tx1"/>
                </a:solidFill>
                <a:latin typeface="+mn-lt"/>
                <a:ea typeface="+mn-ea"/>
                <a:cs typeface="+mn-cs"/>
              </a:rPr>
              <a:t>in nearly minimum time while coexisting with the others in the computer (assuming</a:t>
            </a:r>
          </a:p>
          <a:p>
            <a:r>
              <a:rPr lang="en-US" sz="1200" kern="1200" baseline="0" dirty="0" smtClean="0">
                <a:solidFill>
                  <a:schemeClr val="tx1"/>
                </a:solidFill>
                <a:latin typeface="+mn-lt"/>
                <a:ea typeface="+mn-ea"/>
                <a:cs typeface="+mn-cs"/>
              </a:rPr>
              <a:t>that JOB2 and JOB3 are allotted enough processor time to keep their input</a:t>
            </a:r>
          </a:p>
          <a:p>
            <a:r>
              <a:rPr lang="en-US" sz="1200" kern="1200" baseline="0" dirty="0" smtClean="0">
                <a:solidFill>
                  <a:schemeClr val="tx1"/>
                </a:solidFill>
                <a:latin typeface="+mn-lt"/>
                <a:ea typeface="+mn-ea"/>
                <a:cs typeface="+mn-cs"/>
              </a:rPr>
              <a:t>and output operations active). JOB1 will still require 5 minutes to complete, but at</a:t>
            </a:r>
          </a:p>
          <a:p>
            <a:r>
              <a:rPr lang="en-US" sz="1200" kern="1200" baseline="0" dirty="0" smtClean="0">
                <a:solidFill>
                  <a:schemeClr val="tx1"/>
                </a:solidFill>
                <a:latin typeface="+mn-lt"/>
                <a:ea typeface="+mn-ea"/>
                <a:cs typeface="+mn-cs"/>
              </a:rPr>
              <a:t>the end of that time, JOB2 will be one-third finished and JOB3 half finished. All</a:t>
            </a:r>
          </a:p>
          <a:p>
            <a:r>
              <a:rPr lang="en-US" sz="1200" kern="1200" baseline="0" dirty="0" smtClean="0">
                <a:solidFill>
                  <a:schemeClr val="tx1"/>
                </a:solidFill>
                <a:latin typeface="+mn-lt"/>
                <a:ea typeface="+mn-ea"/>
                <a:cs typeface="+mn-cs"/>
              </a:rPr>
              <a:t>three jobs will have finished within 15 minutes. The improvement is evident when</a:t>
            </a:r>
          </a:p>
          <a:p>
            <a:r>
              <a:rPr lang="en-US" sz="1200" kern="1200" baseline="0" dirty="0" smtClean="0">
                <a:solidFill>
                  <a:schemeClr val="tx1"/>
                </a:solidFill>
                <a:latin typeface="+mn-lt"/>
                <a:ea typeface="+mn-ea"/>
                <a:cs typeface="+mn-cs"/>
              </a:rPr>
              <a:t>examining the multiprogramming column of Table 2.2 , obtained from the histogram</a:t>
            </a:r>
          </a:p>
          <a:p>
            <a:r>
              <a:rPr lang="en-US" sz="1200" kern="1200" baseline="0" dirty="0" smtClean="0">
                <a:solidFill>
                  <a:schemeClr val="tx1"/>
                </a:solidFill>
                <a:latin typeface="+mn-lt"/>
                <a:ea typeface="+mn-ea"/>
                <a:cs typeface="+mn-cs"/>
              </a:rPr>
              <a:t>shown in Figure 2.6b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Just as multiprogramming allows the processor to handle multiple batch jobs</a:t>
            </a:r>
          </a:p>
          <a:p>
            <a:r>
              <a:rPr lang="en-US" sz="1200" kern="1200" baseline="0" dirty="0" smtClean="0">
                <a:solidFill>
                  <a:schemeClr val="tx1"/>
                </a:solidFill>
                <a:latin typeface="+mn-lt"/>
                <a:ea typeface="+mn-ea"/>
                <a:cs typeface="+mn-cs"/>
              </a:rPr>
              <a:t>at a time, multiprogramming can also be used to handle multiple interactive jobs. In</a:t>
            </a:r>
          </a:p>
          <a:p>
            <a:r>
              <a:rPr lang="en-US" sz="1200" kern="1200" baseline="0" dirty="0" smtClean="0">
                <a:solidFill>
                  <a:schemeClr val="tx1"/>
                </a:solidFill>
                <a:latin typeface="+mn-lt"/>
                <a:ea typeface="+mn-ea"/>
                <a:cs typeface="+mn-cs"/>
              </a:rPr>
              <a:t>this latter case, the technique is referred to as </a:t>
            </a:r>
            <a:r>
              <a:rPr lang="en-US" sz="1200" b="1" kern="1200" baseline="0" dirty="0" smtClean="0">
                <a:solidFill>
                  <a:schemeClr val="tx1"/>
                </a:solidFill>
                <a:latin typeface="+mn-lt"/>
                <a:ea typeface="+mn-ea"/>
                <a:cs typeface="+mn-cs"/>
              </a:rPr>
              <a:t>time sharing , because processor time is</a:t>
            </a:r>
          </a:p>
          <a:p>
            <a:r>
              <a:rPr lang="en-US" sz="1200" kern="1200" baseline="0" dirty="0" smtClean="0">
                <a:solidFill>
                  <a:schemeClr val="tx1"/>
                </a:solidFill>
                <a:latin typeface="+mn-lt"/>
                <a:ea typeface="+mn-ea"/>
                <a:cs typeface="+mn-cs"/>
              </a:rPr>
              <a:t>shared among multiple users. In a time-sharing system, multiple users simultaneously</a:t>
            </a:r>
          </a:p>
          <a:p>
            <a:r>
              <a:rPr lang="en-US" sz="1200" kern="1200" baseline="0" dirty="0" smtClean="0">
                <a:solidFill>
                  <a:schemeClr val="tx1"/>
                </a:solidFill>
                <a:latin typeface="+mn-lt"/>
                <a:ea typeface="+mn-ea"/>
                <a:cs typeface="+mn-cs"/>
              </a:rPr>
              <a:t>access the system through terminals, with the OS interleaving the execution of each</a:t>
            </a:r>
          </a:p>
          <a:p>
            <a:r>
              <a:rPr lang="en-US" sz="1200" kern="1200" baseline="0" dirty="0" smtClean="0">
                <a:solidFill>
                  <a:schemeClr val="tx1"/>
                </a:solidFill>
                <a:latin typeface="+mn-lt"/>
                <a:ea typeface="+mn-ea"/>
                <a:cs typeface="+mn-cs"/>
              </a:rPr>
              <a:t>user program in a short burst or quantum of computation. Thus, if there are </a:t>
            </a:r>
            <a:r>
              <a:rPr lang="en-US" sz="1200" i="1" kern="1200" baseline="0" dirty="0" smtClean="0">
                <a:solidFill>
                  <a:schemeClr val="tx1"/>
                </a:solidFill>
                <a:latin typeface="+mn-lt"/>
                <a:ea typeface="+mn-ea"/>
                <a:cs typeface="+mn-cs"/>
              </a:rPr>
              <a:t>n users</a:t>
            </a:r>
          </a:p>
          <a:p>
            <a:r>
              <a:rPr lang="en-US" sz="1200" kern="1200" baseline="0" dirty="0" smtClean="0">
                <a:solidFill>
                  <a:schemeClr val="tx1"/>
                </a:solidFill>
                <a:latin typeface="+mn-lt"/>
                <a:ea typeface="+mn-ea"/>
                <a:cs typeface="+mn-cs"/>
              </a:rPr>
              <a:t>actively requesting service at one time, each user will only see on the average 1/ </a:t>
            </a:r>
            <a:r>
              <a:rPr lang="en-US" sz="1200" i="1" kern="1200" baseline="0" dirty="0" smtClean="0">
                <a:solidFill>
                  <a:schemeClr val="tx1"/>
                </a:solidFill>
                <a:latin typeface="+mn-lt"/>
                <a:ea typeface="+mn-ea"/>
                <a:cs typeface="+mn-cs"/>
              </a:rPr>
              <a:t>n</a:t>
            </a:r>
          </a:p>
          <a:p>
            <a:r>
              <a:rPr lang="en-US" sz="1200" kern="1200" baseline="0" dirty="0" smtClean="0">
                <a:solidFill>
                  <a:schemeClr val="tx1"/>
                </a:solidFill>
                <a:latin typeface="+mn-lt"/>
                <a:ea typeface="+mn-ea"/>
                <a:cs typeface="+mn-cs"/>
              </a:rPr>
              <a:t>of the effective computer capacity, not counting OS overhead. However, given the</a:t>
            </a:r>
          </a:p>
          <a:p>
            <a:r>
              <a:rPr lang="en-US" sz="1200" kern="1200" baseline="0" dirty="0" smtClean="0">
                <a:solidFill>
                  <a:schemeClr val="tx1"/>
                </a:solidFill>
                <a:latin typeface="+mn-lt"/>
                <a:ea typeface="+mn-ea"/>
                <a:cs typeface="+mn-cs"/>
              </a:rPr>
              <a:t>relatively slow human reaction time, the response time on a properly designed system</a:t>
            </a:r>
          </a:p>
          <a:p>
            <a:r>
              <a:rPr lang="en-US" sz="1200" kern="1200" baseline="0" dirty="0" smtClean="0">
                <a:solidFill>
                  <a:schemeClr val="tx1"/>
                </a:solidFill>
                <a:latin typeface="+mn-lt"/>
                <a:ea typeface="+mn-ea"/>
                <a:cs typeface="+mn-cs"/>
              </a:rPr>
              <a:t>should be similar to that on a dedicated computer.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Both batch processing and time sharing use multiprogramming. The key</a:t>
            </a:r>
          </a:p>
          <a:p>
            <a:r>
              <a:rPr lang="en-US" sz="1200" kern="1200" baseline="0" dirty="0" smtClean="0">
                <a:solidFill>
                  <a:schemeClr val="tx1"/>
                </a:solidFill>
                <a:latin typeface="+mn-lt"/>
                <a:ea typeface="+mn-ea"/>
                <a:cs typeface="+mn-cs"/>
              </a:rPr>
              <a:t>differences are listed in Table 2.3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smtClean="0">
                <a:solidFill>
                  <a:schemeClr val="tx1"/>
                </a:solidFill>
                <a:latin typeface="+mn-lt"/>
                <a:ea typeface="+mn-ea"/>
                <a:cs typeface="+mn-cs"/>
              </a:rPr>
              <a:t>One of the first time-sharing operating systems to be developed was the</a:t>
            </a:r>
          </a:p>
          <a:p>
            <a:r>
              <a:rPr lang="en-US" sz="1200" kern="1200" baseline="0" dirty="0" smtClean="0">
                <a:solidFill>
                  <a:schemeClr val="tx1"/>
                </a:solidFill>
                <a:latin typeface="+mn-lt"/>
                <a:ea typeface="+mn-ea"/>
                <a:cs typeface="+mn-cs"/>
              </a:rPr>
              <a:t>Compatible Time-Sharing System (CTSS) [CORB62], developed at MIT by a</a:t>
            </a:r>
          </a:p>
          <a:p>
            <a:r>
              <a:rPr lang="en-US" sz="1200" kern="1200" baseline="0" dirty="0" smtClean="0">
                <a:solidFill>
                  <a:schemeClr val="tx1"/>
                </a:solidFill>
                <a:latin typeface="+mn-lt"/>
                <a:ea typeface="+mn-ea"/>
                <a:cs typeface="+mn-cs"/>
              </a:rPr>
              <a:t>group known as Project MAC (Machine-Aided Cognition, or Multiple-Access</a:t>
            </a:r>
          </a:p>
          <a:p>
            <a:r>
              <a:rPr lang="en-US" sz="1200" kern="1200" baseline="0" dirty="0" smtClean="0">
                <a:solidFill>
                  <a:schemeClr val="tx1"/>
                </a:solidFill>
                <a:latin typeface="+mn-lt"/>
                <a:ea typeface="+mn-ea"/>
                <a:cs typeface="+mn-cs"/>
              </a:rPr>
              <a:t>Computers). The system was first developed for the IBM 709 in 1961 and later</a:t>
            </a:r>
          </a:p>
          <a:p>
            <a:r>
              <a:rPr lang="en-US" sz="1200" kern="1200" baseline="0" dirty="0" smtClean="0">
                <a:solidFill>
                  <a:schemeClr val="tx1"/>
                </a:solidFill>
                <a:latin typeface="+mn-lt"/>
                <a:ea typeface="+mn-ea"/>
                <a:cs typeface="+mn-cs"/>
              </a:rPr>
              <a:t>transferred to an IBM 7094.</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Compared to later systems, CTSS is primitive. The system ran on a computer</a:t>
            </a:r>
          </a:p>
          <a:p>
            <a:r>
              <a:rPr lang="en-US" sz="1200" kern="1200" baseline="0" dirty="0" smtClean="0">
                <a:solidFill>
                  <a:schemeClr val="tx1"/>
                </a:solidFill>
                <a:latin typeface="+mn-lt"/>
                <a:ea typeface="+mn-ea"/>
                <a:cs typeface="+mn-cs"/>
              </a:rPr>
              <a:t>with 32,000 36-bit words of main memory, with the resident monitor consuming 5000</a:t>
            </a:r>
          </a:p>
          <a:p>
            <a:r>
              <a:rPr lang="en-US" sz="1200" kern="1200" baseline="0" dirty="0" smtClean="0">
                <a:solidFill>
                  <a:schemeClr val="tx1"/>
                </a:solidFill>
                <a:latin typeface="+mn-lt"/>
                <a:ea typeface="+mn-ea"/>
                <a:cs typeface="+mn-cs"/>
              </a:rPr>
              <a:t>of that. When control was to be assigned to an interactive user, the user’s program</a:t>
            </a:r>
          </a:p>
          <a:p>
            <a:r>
              <a:rPr lang="en-US" sz="1200" kern="1200" baseline="0" dirty="0" smtClean="0">
                <a:solidFill>
                  <a:schemeClr val="tx1"/>
                </a:solidFill>
                <a:latin typeface="+mn-lt"/>
                <a:ea typeface="+mn-ea"/>
                <a:cs typeface="+mn-cs"/>
              </a:rPr>
              <a:t>and data were loaded into the remaining 27,000 words of main memory. A program</a:t>
            </a:r>
          </a:p>
          <a:p>
            <a:r>
              <a:rPr lang="en-US" sz="1200" kern="1200" baseline="0" dirty="0" smtClean="0">
                <a:solidFill>
                  <a:schemeClr val="tx1"/>
                </a:solidFill>
                <a:latin typeface="+mn-lt"/>
                <a:ea typeface="+mn-ea"/>
                <a:cs typeface="+mn-cs"/>
              </a:rPr>
              <a:t>was always loaded to start at the location of the 5000th word; this simplified</a:t>
            </a:r>
          </a:p>
          <a:p>
            <a:r>
              <a:rPr lang="en-US" sz="1200" kern="1200" baseline="0" dirty="0" smtClean="0">
                <a:solidFill>
                  <a:schemeClr val="tx1"/>
                </a:solidFill>
                <a:latin typeface="+mn-lt"/>
                <a:ea typeface="+mn-ea"/>
                <a:cs typeface="+mn-cs"/>
              </a:rPr>
              <a:t>both the monitor and memory management. A system clock generated interrupts</a:t>
            </a:r>
          </a:p>
          <a:p>
            <a:r>
              <a:rPr lang="en-US" sz="1200" kern="1200" baseline="0" dirty="0" smtClean="0">
                <a:solidFill>
                  <a:schemeClr val="tx1"/>
                </a:solidFill>
                <a:latin typeface="+mn-lt"/>
                <a:ea typeface="+mn-ea"/>
                <a:cs typeface="+mn-cs"/>
              </a:rPr>
              <a:t>at a rate of approximately one every 0.2 seconds. At each clock interrupt, the OS</a:t>
            </a:r>
          </a:p>
          <a:p>
            <a:r>
              <a:rPr lang="en-US" sz="1200" kern="1200" baseline="0" dirty="0" smtClean="0">
                <a:solidFill>
                  <a:schemeClr val="tx1"/>
                </a:solidFill>
                <a:latin typeface="+mn-lt"/>
                <a:ea typeface="+mn-ea"/>
                <a:cs typeface="+mn-cs"/>
              </a:rPr>
              <a:t>regained control and could assign the processor to another user. This technique is</a:t>
            </a:r>
          </a:p>
          <a:p>
            <a:r>
              <a:rPr lang="en-US" sz="1200" kern="1200" baseline="0" dirty="0" smtClean="0">
                <a:solidFill>
                  <a:schemeClr val="tx1"/>
                </a:solidFill>
                <a:latin typeface="+mn-lt"/>
                <a:ea typeface="+mn-ea"/>
                <a:cs typeface="+mn-cs"/>
              </a:rPr>
              <a:t>known as </a:t>
            </a:r>
            <a:r>
              <a:rPr lang="en-US" sz="1200" b="1" kern="1200" baseline="0" dirty="0" smtClean="0">
                <a:solidFill>
                  <a:schemeClr val="tx1"/>
                </a:solidFill>
                <a:latin typeface="+mn-lt"/>
                <a:ea typeface="+mn-ea"/>
                <a:cs typeface="+mn-cs"/>
              </a:rPr>
              <a:t>time slicing . Thus, at regular time intervals, the current user would be</a:t>
            </a:r>
          </a:p>
          <a:p>
            <a:r>
              <a:rPr lang="en-US" sz="1200" kern="1200" baseline="0" dirty="0" smtClean="0">
                <a:solidFill>
                  <a:schemeClr val="tx1"/>
                </a:solidFill>
                <a:latin typeface="+mn-lt"/>
                <a:ea typeface="+mn-ea"/>
                <a:cs typeface="+mn-cs"/>
              </a:rPr>
              <a:t>preempted and another user loaded in. To preserve the old user program status for</a:t>
            </a:r>
          </a:p>
          <a:p>
            <a:r>
              <a:rPr lang="en-US" sz="1200" kern="1200" baseline="0" dirty="0" smtClean="0">
                <a:solidFill>
                  <a:schemeClr val="tx1"/>
                </a:solidFill>
                <a:latin typeface="+mn-lt"/>
                <a:ea typeface="+mn-ea"/>
                <a:cs typeface="+mn-cs"/>
              </a:rPr>
              <a:t>later resumption, the old user programs and data were written out to disk before the</a:t>
            </a:r>
          </a:p>
          <a:p>
            <a:r>
              <a:rPr lang="en-US" sz="1200" kern="1200" baseline="0" dirty="0" smtClean="0">
                <a:solidFill>
                  <a:schemeClr val="tx1"/>
                </a:solidFill>
                <a:latin typeface="+mn-lt"/>
                <a:ea typeface="+mn-ea"/>
                <a:cs typeface="+mn-cs"/>
              </a:rPr>
              <a:t>new user programs and data were read in. Subsequently, the old user program code</a:t>
            </a:r>
          </a:p>
          <a:p>
            <a:r>
              <a:rPr lang="en-US" sz="1200" kern="1200" baseline="0" dirty="0" smtClean="0">
                <a:solidFill>
                  <a:schemeClr val="tx1"/>
                </a:solidFill>
                <a:latin typeface="+mn-lt"/>
                <a:ea typeface="+mn-ea"/>
                <a:cs typeface="+mn-cs"/>
              </a:rPr>
              <a:t>and data were restored in main memory when that program was next given a turn.</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a:buChar char="•"/>
            </a:pPr>
            <a:r>
              <a:rPr lang="en-US" sz="1200" kern="1200" baseline="0" dirty="0" smtClean="0">
                <a:solidFill>
                  <a:schemeClr val="tx1"/>
                </a:solidFill>
                <a:latin typeface="+mn-lt"/>
                <a:ea typeface="+mn-ea"/>
                <a:cs typeface="+mn-cs"/>
              </a:rPr>
              <a:t>The hardware and software used in providing applications to a user can be viewed in a layered or hierarchical fashion</a:t>
            </a:r>
            <a:br>
              <a:rPr lang="en-US" sz="1200" kern="1200" baseline="0" dirty="0" smtClean="0">
                <a:solidFill>
                  <a:schemeClr val="tx1"/>
                </a:solidFill>
                <a:latin typeface="+mn-lt"/>
                <a:ea typeface="+mn-ea"/>
                <a:cs typeface="+mn-cs"/>
              </a:rPr>
            </a:br>
            <a:endParaRPr lang="en-US" sz="1200" kern="1200" baseline="0" dirty="0" smtClean="0">
              <a:solidFill>
                <a:schemeClr val="tx1"/>
              </a:solidFill>
              <a:latin typeface="+mn-lt"/>
              <a:ea typeface="+mn-ea"/>
              <a:cs typeface="+mn-cs"/>
            </a:endParaRPr>
          </a:p>
          <a:p>
            <a:pPr marL="171450" indent="-171450">
              <a:buFont typeface="Arial"/>
              <a:buChar char="•"/>
            </a:pPr>
            <a:r>
              <a:rPr lang="en-US" sz="1200" kern="1200" baseline="0" dirty="0" smtClean="0">
                <a:solidFill>
                  <a:schemeClr val="tx1"/>
                </a:solidFill>
                <a:latin typeface="+mn-lt"/>
                <a:ea typeface="+mn-ea"/>
                <a:cs typeface="+mn-cs"/>
              </a:rPr>
              <a:t>The user of those applications, </a:t>
            </a:r>
            <a:r>
              <a:rPr lang="en-US" sz="1200" u="sng" kern="1200" baseline="0" dirty="0" smtClean="0">
                <a:solidFill>
                  <a:schemeClr val="tx1"/>
                </a:solidFill>
                <a:latin typeface="+mn-lt"/>
                <a:ea typeface="+mn-ea"/>
                <a:cs typeface="+mn-cs"/>
              </a:rPr>
              <a:t>the end user, generally is not concerned with the details of computer hardware</a:t>
            </a:r>
            <a:r>
              <a:rPr lang="en-US" sz="1200" kern="1200" baseline="0" dirty="0" smtClean="0">
                <a:solidFill>
                  <a:schemeClr val="tx1"/>
                </a:solidFill>
                <a:latin typeface="+mn-lt"/>
                <a:ea typeface="+mn-ea"/>
                <a:cs typeface="+mn-cs"/>
              </a:rPr>
              <a:t>. </a:t>
            </a:r>
            <a:br>
              <a:rPr lang="en-US" sz="1200" kern="1200" baseline="0" dirty="0" smtClean="0">
                <a:solidFill>
                  <a:schemeClr val="tx1"/>
                </a:solidFill>
                <a:latin typeface="+mn-lt"/>
                <a:ea typeface="+mn-ea"/>
                <a:cs typeface="+mn-cs"/>
              </a:rPr>
            </a:br>
            <a:endParaRPr lang="en-US" sz="1200" kern="1200" baseline="0" dirty="0" smtClean="0">
              <a:solidFill>
                <a:schemeClr val="tx1"/>
              </a:solidFill>
              <a:latin typeface="+mn-lt"/>
              <a:ea typeface="+mn-ea"/>
              <a:cs typeface="+mn-cs"/>
            </a:endParaRPr>
          </a:p>
          <a:p>
            <a:pPr marL="171450" indent="-171450">
              <a:buFont typeface="Arial"/>
              <a:buChar char="•"/>
            </a:pPr>
            <a:r>
              <a:rPr lang="en-US" sz="1200" kern="1200" baseline="0" dirty="0" smtClean="0">
                <a:solidFill>
                  <a:schemeClr val="tx1"/>
                </a:solidFill>
                <a:latin typeface="+mn-lt"/>
                <a:ea typeface="+mn-ea"/>
                <a:cs typeface="+mn-cs"/>
              </a:rPr>
              <a:t>Thus, </a:t>
            </a:r>
            <a:r>
              <a:rPr lang="en-US" sz="1200" u="sng" kern="1200" baseline="0" dirty="0" smtClean="0">
                <a:solidFill>
                  <a:schemeClr val="tx1"/>
                </a:solidFill>
                <a:latin typeface="+mn-lt"/>
                <a:ea typeface="+mn-ea"/>
                <a:cs typeface="+mn-cs"/>
              </a:rPr>
              <a:t>the end user views a computer system in terms of a set of applications</a:t>
            </a:r>
            <a:r>
              <a:rPr lang="en-US" sz="1200" kern="1200" baseline="0" dirty="0" smtClean="0">
                <a:solidFill>
                  <a:schemeClr val="tx1"/>
                </a:solidFill>
                <a:latin typeface="+mn-lt"/>
                <a:ea typeface="+mn-ea"/>
                <a:cs typeface="+mn-cs"/>
              </a:rPr>
              <a:t>.</a:t>
            </a:r>
            <a:br>
              <a:rPr lang="en-US" sz="1200" kern="1200" baseline="0" dirty="0" smtClean="0">
                <a:solidFill>
                  <a:schemeClr val="tx1"/>
                </a:solidFill>
                <a:latin typeface="+mn-lt"/>
                <a:ea typeface="+mn-ea"/>
                <a:cs typeface="+mn-cs"/>
              </a:rPr>
            </a:br>
            <a:endParaRPr lang="en-US" sz="1200" kern="1200" baseline="0" dirty="0" smtClean="0">
              <a:solidFill>
                <a:schemeClr val="tx1"/>
              </a:solidFill>
              <a:latin typeface="+mn-lt"/>
              <a:ea typeface="+mn-ea"/>
              <a:cs typeface="+mn-cs"/>
            </a:endParaRPr>
          </a:p>
          <a:p>
            <a:pPr marL="171450" indent="-171450">
              <a:buFont typeface="Arial"/>
              <a:buChar char="•"/>
            </a:pPr>
            <a:r>
              <a:rPr lang="en-US" sz="1200" kern="1200" baseline="0" dirty="0" smtClean="0">
                <a:solidFill>
                  <a:schemeClr val="tx1"/>
                </a:solidFill>
                <a:latin typeface="+mn-lt"/>
                <a:ea typeface="+mn-ea"/>
                <a:cs typeface="+mn-cs"/>
              </a:rPr>
              <a:t>An application can be expressed in a programming language and is developed by an application programmer.</a:t>
            </a:r>
            <a:br>
              <a:rPr lang="en-US" sz="1200" kern="1200" baseline="0" dirty="0" smtClean="0">
                <a:solidFill>
                  <a:schemeClr val="tx1"/>
                </a:solidFill>
                <a:latin typeface="+mn-lt"/>
                <a:ea typeface="+mn-ea"/>
                <a:cs typeface="+mn-cs"/>
              </a:rPr>
            </a:br>
            <a:endParaRPr lang="en-US" sz="1200" kern="1200" baseline="0" dirty="0" smtClean="0">
              <a:solidFill>
                <a:schemeClr val="tx1"/>
              </a:solidFill>
              <a:latin typeface="+mn-lt"/>
              <a:ea typeface="+mn-ea"/>
              <a:cs typeface="+mn-cs"/>
            </a:endParaRPr>
          </a:p>
          <a:p>
            <a:pPr marL="171450" indent="-171450">
              <a:buFont typeface="Arial"/>
              <a:buChar char="•"/>
            </a:pPr>
            <a:r>
              <a:rPr lang="en-US" sz="1200" kern="1200" baseline="0" dirty="0" smtClean="0">
                <a:solidFill>
                  <a:schemeClr val="tx1"/>
                </a:solidFill>
                <a:latin typeface="+mn-lt"/>
                <a:ea typeface="+mn-ea"/>
                <a:cs typeface="+mn-cs"/>
              </a:rPr>
              <a:t>If one were to develop an application program as a set of machine instructions that is completely responsible for controlling the computer hardware, one would be faced with an overwhelmingly </a:t>
            </a:r>
            <a:r>
              <a:rPr lang="en-US" sz="1200" u="sng" kern="1200" baseline="0" dirty="0" smtClean="0">
                <a:solidFill>
                  <a:schemeClr val="tx1"/>
                </a:solidFill>
                <a:latin typeface="+mn-lt"/>
                <a:ea typeface="+mn-ea"/>
                <a:cs typeface="+mn-cs"/>
              </a:rPr>
              <a:t>complex undertaking</a:t>
            </a:r>
            <a:r>
              <a:rPr lang="en-US" sz="1200" kern="1200" baseline="0" dirty="0" smtClean="0">
                <a:solidFill>
                  <a:schemeClr val="tx1"/>
                </a:solidFill>
                <a:latin typeface="+mn-lt"/>
                <a:ea typeface="+mn-ea"/>
                <a:cs typeface="+mn-cs"/>
              </a:rPr>
              <a:t>.</a:t>
            </a:r>
            <a:br>
              <a:rPr lang="en-US" sz="1200" kern="1200" baseline="0" dirty="0" smtClean="0">
                <a:solidFill>
                  <a:schemeClr val="tx1"/>
                </a:solidFill>
                <a:latin typeface="+mn-lt"/>
                <a:ea typeface="+mn-ea"/>
                <a:cs typeface="+mn-cs"/>
              </a:rPr>
            </a:br>
            <a:endParaRPr lang="en-US" sz="1200" kern="1200" baseline="0" dirty="0" smtClean="0">
              <a:solidFill>
                <a:schemeClr val="tx1"/>
              </a:solidFill>
              <a:latin typeface="+mn-lt"/>
              <a:ea typeface="+mn-ea"/>
              <a:cs typeface="+mn-cs"/>
            </a:endParaRPr>
          </a:p>
          <a:p>
            <a:pPr marL="171450" indent="-171450">
              <a:buFont typeface="Arial"/>
              <a:buChar char="•"/>
            </a:pPr>
            <a:r>
              <a:rPr lang="en-US" sz="1200" kern="1200" baseline="0" dirty="0" smtClean="0">
                <a:solidFill>
                  <a:schemeClr val="tx1"/>
                </a:solidFill>
                <a:latin typeface="+mn-lt"/>
                <a:ea typeface="+mn-ea"/>
                <a:cs typeface="+mn-cs"/>
              </a:rPr>
              <a:t>To ease this chore, a set of </a:t>
            </a:r>
            <a:r>
              <a:rPr lang="en-US" sz="1200" b="1" kern="1200" baseline="0" dirty="0" smtClean="0">
                <a:solidFill>
                  <a:schemeClr val="tx1"/>
                </a:solidFill>
                <a:latin typeface="+mn-lt"/>
                <a:ea typeface="+mn-ea"/>
                <a:cs typeface="+mn-cs"/>
              </a:rPr>
              <a:t>system programs </a:t>
            </a:r>
            <a:r>
              <a:rPr lang="en-US" sz="1200" kern="1200" baseline="0" dirty="0" smtClean="0">
                <a:solidFill>
                  <a:schemeClr val="tx1"/>
                </a:solidFill>
                <a:latin typeface="+mn-lt"/>
                <a:ea typeface="+mn-ea"/>
                <a:cs typeface="+mn-cs"/>
              </a:rPr>
              <a:t>is provided. Some of these programs are referred to as </a:t>
            </a:r>
            <a:r>
              <a:rPr lang="en-US" sz="1200" b="1" kern="1200" baseline="0" dirty="0" smtClean="0">
                <a:solidFill>
                  <a:schemeClr val="tx1"/>
                </a:solidFill>
                <a:latin typeface="+mn-lt"/>
                <a:ea typeface="+mn-ea"/>
                <a:cs typeface="+mn-cs"/>
              </a:rPr>
              <a:t>utilities</a:t>
            </a:r>
            <a:r>
              <a:rPr lang="en-US" sz="1200" kern="1200" baseline="0" dirty="0" smtClean="0">
                <a:solidFill>
                  <a:schemeClr val="tx1"/>
                </a:solidFill>
                <a:latin typeface="+mn-lt"/>
                <a:ea typeface="+mn-ea"/>
                <a:cs typeface="+mn-cs"/>
              </a:rPr>
              <a:t>, or </a:t>
            </a:r>
            <a:r>
              <a:rPr lang="en-US" sz="1200" b="1" kern="1200" baseline="0" dirty="0" smtClean="0">
                <a:solidFill>
                  <a:schemeClr val="tx1"/>
                </a:solidFill>
                <a:latin typeface="+mn-lt"/>
                <a:ea typeface="+mn-ea"/>
                <a:cs typeface="+mn-cs"/>
              </a:rPr>
              <a:t>library programs</a:t>
            </a:r>
            <a:r>
              <a:rPr lang="en-US" sz="1200" kern="1200" baseline="0" dirty="0" smtClean="0">
                <a:solidFill>
                  <a:schemeClr val="tx1"/>
                </a:solidFill>
                <a:latin typeface="+mn-lt"/>
                <a:ea typeface="+mn-ea"/>
                <a:cs typeface="+mn-cs"/>
              </a:rPr>
              <a:t>. </a:t>
            </a:r>
            <a:br>
              <a:rPr lang="en-US" sz="1200" kern="1200" baseline="0" dirty="0" smtClean="0">
                <a:solidFill>
                  <a:schemeClr val="tx1"/>
                </a:solidFill>
                <a:latin typeface="+mn-lt"/>
                <a:ea typeface="+mn-ea"/>
                <a:cs typeface="+mn-cs"/>
              </a:rPr>
            </a:br>
            <a:endParaRPr lang="en-US" sz="1200" kern="1200" baseline="0" dirty="0" smtClean="0">
              <a:solidFill>
                <a:schemeClr val="tx1"/>
              </a:solidFill>
              <a:latin typeface="+mn-lt"/>
              <a:ea typeface="+mn-ea"/>
              <a:cs typeface="+mn-cs"/>
            </a:endParaRPr>
          </a:p>
          <a:p>
            <a:pPr marL="171450" indent="-171450">
              <a:buFont typeface="Arial"/>
              <a:buChar char="•"/>
            </a:pPr>
            <a:r>
              <a:rPr lang="en-US" sz="1200" kern="1200" baseline="0" dirty="0" smtClean="0">
                <a:solidFill>
                  <a:schemeClr val="tx1"/>
                </a:solidFill>
                <a:latin typeface="+mn-lt"/>
                <a:ea typeface="+mn-ea"/>
                <a:cs typeface="+mn-cs"/>
              </a:rPr>
              <a:t>These implement frequently used functions that assist in </a:t>
            </a:r>
          </a:p>
          <a:p>
            <a:pPr marL="628650" lvl="1" indent="-171450">
              <a:buFont typeface="Arial"/>
              <a:buChar char="•"/>
            </a:pPr>
            <a:r>
              <a:rPr lang="en-US" sz="1200" kern="1200" baseline="0" dirty="0" smtClean="0">
                <a:solidFill>
                  <a:schemeClr val="tx1"/>
                </a:solidFill>
                <a:latin typeface="+mn-lt"/>
                <a:ea typeface="+mn-ea"/>
                <a:cs typeface="+mn-cs"/>
              </a:rPr>
              <a:t>program creation, </a:t>
            </a:r>
          </a:p>
          <a:p>
            <a:pPr marL="628650" lvl="1" indent="-171450">
              <a:buFont typeface="Arial"/>
              <a:buChar char="•"/>
            </a:pPr>
            <a:r>
              <a:rPr lang="en-US" sz="1200" kern="1200" baseline="0" dirty="0" smtClean="0">
                <a:solidFill>
                  <a:schemeClr val="tx1"/>
                </a:solidFill>
                <a:latin typeface="+mn-lt"/>
                <a:ea typeface="+mn-ea"/>
                <a:cs typeface="+mn-cs"/>
              </a:rPr>
              <a:t>the management of files, </a:t>
            </a:r>
          </a:p>
          <a:p>
            <a:pPr marL="628650" lvl="1" indent="-171450">
              <a:buFont typeface="Arial"/>
              <a:buChar char="•"/>
            </a:pPr>
            <a:r>
              <a:rPr lang="en-US" sz="1200" kern="1200" baseline="0" dirty="0" smtClean="0">
                <a:solidFill>
                  <a:schemeClr val="tx1"/>
                </a:solidFill>
                <a:latin typeface="+mn-lt"/>
                <a:ea typeface="+mn-ea"/>
                <a:cs typeface="+mn-cs"/>
              </a:rPr>
              <a:t>and the control of I/O devices. </a:t>
            </a:r>
            <a:br>
              <a:rPr lang="en-US" sz="1200" kern="1200" baseline="0" dirty="0" smtClean="0">
                <a:solidFill>
                  <a:schemeClr val="tx1"/>
                </a:solidFill>
                <a:latin typeface="+mn-lt"/>
                <a:ea typeface="+mn-ea"/>
                <a:cs typeface="+mn-cs"/>
              </a:rPr>
            </a:br>
            <a:endParaRPr lang="en-US" sz="1200" kern="1200" baseline="0" dirty="0" smtClean="0">
              <a:solidFill>
                <a:schemeClr val="tx1"/>
              </a:solidFill>
              <a:latin typeface="+mn-lt"/>
              <a:ea typeface="+mn-ea"/>
              <a:cs typeface="+mn-cs"/>
            </a:endParaRPr>
          </a:p>
          <a:p>
            <a:pPr marL="171450" indent="-171450">
              <a:buFont typeface="Arial"/>
              <a:buChar char="•"/>
            </a:pPr>
            <a:r>
              <a:rPr lang="en-US" sz="1200" kern="1200" baseline="0" dirty="0" smtClean="0">
                <a:solidFill>
                  <a:schemeClr val="tx1"/>
                </a:solidFill>
                <a:latin typeface="+mn-lt"/>
                <a:ea typeface="+mn-ea"/>
                <a:cs typeface="+mn-cs"/>
              </a:rPr>
              <a:t>A programmer will make use of these facilities:</a:t>
            </a:r>
          </a:p>
          <a:p>
            <a:pPr marL="628650" lvl="1" indent="-171450">
              <a:buFont typeface="Arial"/>
              <a:buChar char="•"/>
            </a:pPr>
            <a:r>
              <a:rPr lang="en-US" sz="1200" kern="1200" baseline="0" dirty="0" smtClean="0">
                <a:solidFill>
                  <a:schemeClr val="tx1"/>
                </a:solidFill>
                <a:latin typeface="+mn-lt"/>
                <a:ea typeface="+mn-ea"/>
                <a:cs typeface="+mn-cs"/>
              </a:rPr>
              <a:t> in developing an application, </a:t>
            </a:r>
          </a:p>
          <a:p>
            <a:pPr marL="628650" lvl="1" indent="-171450">
              <a:buFont typeface="Arial"/>
              <a:buChar char="•"/>
            </a:pPr>
            <a:r>
              <a:rPr lang="en-US" sz="1200" kern="1200" baseline="0" dirty="0" smtClean="0">
                <a:solidFill>
                  <a:schemeClr val="tx1"/>
                </a:solidFill>
                <a:latin typeface="+mn-lt"/>
                <a:ea typeface="+mn-ea"/>
                <a:cs typeface="+mn-cs"/>
              </a:rPr>
              <a:t>and while the application is running it can invoke the utilities to perform certain functions. </a:t>
            </a:r>
            <a:br>
              <a:rPr lang="en-US" sz="1200" kern="1200" baseline="0" dirty="0" smtClean="0">
                <a:solidFill>
                  <a:schemeClr val="tx1"/>
                </a:solidFill>
                <a:latin typeface="+mn-lt"/>
                <a:ea typeface="+mn-ea"/>
                <a:cs typeface="+mn-cs"/>
              </a:rPr>
            </a:br>
            <a:endParaRPr lang="en-US" sz="1200" kern="1200" baseline="0" dirty="0" smtClean="0">
              <a:solidFill>
                <a:schemeClr val="tx1"/>
              </a:solidFill>
              <a:latin typeface="+mn-lt"/>
              <a:ea typeface="+mn-ea"/>
              <a:cs typeface="+mn-cs"/>
            </a:endParaRPr>
          </a:p>
          <a:p>
            <a:pPr marL="171450" indent="-171450">
              <a:buFont typeface="Arial"/>
              <a:buChar char="•"/>
            </a:pPr>
            <a:r>
              <a:rPr lang="en-US" sz="1200" b="1" kern="1200" baseline="0" dirty="0" smtClean="0">
                <a:solidFill>
                  <a:schemeClr val="tx1"/>
                </a:solidFill>
                <a:latin typeface="+mn-lt"/>
                <a:ea typeface="+mn-ea"/>
                <a:cs typeface="+mn-cs"/>
              </a:rPr>
              <a:t>The most important collection of system programs comprises the OS</a:t>
            </a:r>
            <a:r>
              <a:rPr lang="en-US" sz="1200" kern="1200" baseline="0" dirty="0" smtClean="0">
                <a:solidFill>
                  <a:schemeClr val="tx1"/>
                </a:solidFill>
                <a:latin typeface="+mn-lt"/>
                <a:ea typeface="+mn-ea"/>
                <a:cs typeface="+mn-cs"/>
              </a:rPr>
              <a:t>.</a:t>
            </a:r>
            <a:br>
              <a:rPr lang="en-US" sz="1200" kern="1200" baseline="0" dirty="0" smtClean="0">
                <a:solidFill>
                  <a:schemeClr val="tx1"/>
                </a:solidFill>
                <a:latin typeface="+mn-lt"/>
                <a:ea typeface="+mn-ea"/>
                <a:cs typeface="+mn-cs"/>
              </a:rPr>
            </a:br>
            <a:r>
              <a:rPr lang="en-US" sz="1200" kern="1200" baseline="0" dirty="0" smtClean="0">
                <a:solidFill>
                  <a:schemeClr val="tx1"/>
                </a:solidFill>
                <a:latin typeface="+mn-lt"/>
                <a:ea typeface="+mn-ea"/>
                <a:cs typeface="+mn-cs"/>
              </a:rPr>
              <a:t> </a:t>
            </a:r>
          </a:p>
          <a:p>
            <a:pPr marL="171450" lvl="0" indent="-171450">
              <a:buFont typeface="Arial"/>
              <a:buChar char="•"/>
            </a:pPr>
            <a:r>
              <a:rPr lang="en-US" sz="1200" b="1" kern="1200" baseline="0" dirty="0" smtClean="0">
                <a:solidFill>
                  <a:schemeClr val="tx1"/>
                </a:solidFill>
                <a:latin typeface="+mn-lt"/>
                <a:ea typeface="+mn-ea"/>
                <a:cs typeface="+mn-cs"/>
              </a:rPr>
              <a:t>The OS masks the details of the hardware from the programmer and provides the programmer with a convenient interface for using the system</a:t>
            </a:r>
            <a:r>
              <a:rPr lang="en-US" sz="1200" kern="1200" baseline="0" dirty="0" smtClean="0">
                <a:solidFill>
                  <a:schemeClr val="tx1"/>
                </a:solidFill>
                <a:latin typeface="+mn-lt"/>
                <a:ea typeface="+mn-ea"/>
                <a:cs typeface="+mn-cs"/>
              </a:rPr>
              <a:t>. </a:t>
            </a:r>
            <a:br>
              <a:rPr lang="en-US" sz="1200" kern="1200" baseline="0" dirty="0" smtClean="0">
                <a:solidFill>
                  <a:schemeClr val="tx1"/>
                </a:solidFill>
                <a:latin typeface="+mn-lt"/>
                <a:ea typeface="+mn-ea"/>
                <a:cs typeface="+mn-cs"/>
              </a:rPr>
            </a:br>
            <a:endParaRPr lang="en-US" sz="1200" kern="1200" baseline="0" dirty="0" smtClean="0">
              <a:solidFill>
                <a:schemeClr val="tx1"/>
              </a:solidFill>
              <a:latin typeface="+mn-lt"/>
              <a:ea typeface="+mn-ea"/>
              <a:cs typeface="+mn-cs"/>
            </a:endParaRPr>
          </a:p>
          <a:p>
            <a:pPr marL="171450" lvl="0" indent="-171450">
              <a:buFont typeface="Arial"/>
              <a:buChar char="•"/>
            </a:pPr>
            <a:r>
              <a:rPr lang="en-US" sz="1200" kern="1200" baseline="0" dirty="0" smtClean="0">
                <a:solidFill>
                  <a:schemeClr val="tx1"/>
                </a:solidFill>
                <a:latin typeface="+mn-lt"/>
                <a:ea typeface="+mn-ea"/>
                <a:cs typeface="+mn-cs"/>
              </a:rPr>
              <a:t>It acts as mediator, making it easier for the programmer and for application programs to access and use those facilities and services.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smtClean="0">
                <a:solidFill>
                  <a:schemeClr val="tx1"/>
                </a:solidFill>
                <a:latin typeface="+mn-lt"/>
                <a:ea typeface="+mn-ea"/>
                <a:cs typeface="+mn-cs"/>
              </a:rPr>
              <a:t>To minimize disk traffic, user memory was only written out when the incoming</a:t>
            </a:r>
          </a:p>
          <a:p>
            <a:r>
              <a:rPr lang="en-US" sz="1200" kern="1200" baseline="0" dirty="0" smtClean="0">
                <a:solidFill>
                  <a:schemeClr val="tx1"/>
                </a:solidFill>
                <a:latin typeface="+mn-lt"/>
                <a:ea typeface="+mn-ea"/>
                <a:cs typeface="+mn-cs"/>
              </a:rPr>
              <a:t>program would overwrite it. This principle is illustrated in Figure 2.7 . Assume that</a:t>
            </a:r>
          </a:p>
          <a:p>
            <a:r>
              <a:rPr lang="en-US" sz="1200" kern="1200" baseline="0" dirty="0" smtClean="0">
                <a:solidFill>
                  <a:schemeClr val="tx1"/>
                </a:solidFill>
                <a:latin typeface="+mn-lt"/>
                <a:ea typeface="+mn-ea"/>
                <a:cs typeface="+mn-cs"/>
              </a:rPr>
              <a:t>there are four interactive users with the following memory requirements, in words: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JOB1: 15,000</a:t>
            </a:r>
          </a:p>
          <a:p>
            <a:r>
              <a:rPr lang="en-US" sz="1200" kern="1200" baseline="0" dirty="0" smtClean="0">
                <a:solidFill>
                  <a:schemeClr val="tx1"/>
                </a:solidFill>
                <a:latin typeface="+mn-lt"/>
                <a:ea typeface="+mn-ea"/>
                <a:cs typeface="+mn-cs"/>
              </a:rPr>
              <a:t>• JOB2: 20,000</a:t>
            </a:r>
          </a:p>
          <a:p>
            <a:r>
              <a:rPr lang="en-US" sz="1200" kern="1200" baseline="0" dirty="0" smtClean="0">
                <a:solidFill>
                  <a:schemeClr val="tx1"/>
                </a:solidFill>
                <a:latin typeface="+mn-lt"/>
                <a:ea typeface="+mn-ea"/>
                <a:cs typeface="+mn-cs"/>
              </a:rPr>
              <a:t>JOB3: 5000</a:t>
            </a:r>
          </a:p>
          <a:p>
            <a:r>
              <a:rPr lang="en-US" sz="1200" kern="1200" baseline="0" dirty="0" smtClean="0">
                <a:solidFill>
                  <a:schemeClr val="tx1"/>
                </a:solidFill>
                <a:latin typeface="+mn-lt"/>
                <a:ea typeface="+mn-ea"/>
                <a:cs typeface="+mn-cs"/>
              </a:rPr>
              <a:t>• JOB4: 10,000</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Initially, the monitor loads JOB1 and transfers control to it (a). Later, the</a:t>
            </a:r>
          </a:p>
          <a:p>
            <a:r>
              <a:rPr lang="en-US" sz="1200" kern="1200" baseline="0" dirty="0" smtClean="0">
                <a:solidFill>
                  <a:schemeClr val="tx1"/>
                </a:solidFill>
                <a:latin typeface="+mn-lt"/>
                <a:ea typeface="+mn-ea"/>
                <a:cs typeface="+mn-cs"/>
              </a:rPr>
              <a:t>monitor decides to transfer control to JOB2. Because JOB2 requires more memory</a:t>
            </a:r>
          </a:p>
          <a:p>
            <a:r>
              <a:rPr lang="en-US" sz="1200" kern="1200" baseline="0" dirty="0" smtClean="0">
                <a:solidFill>
                  <a:schemeClr val="tx1"/>
                </a:solidFill>
                <a:latin typeface="+mn-lt"/>
                <a:ea typeface="+mn-ea"/>
                <a:cs typeface="+mn-cs"/>
              </a:rPr>
              <a:t>than JOB1, JOB1 must be written out first, and then JOB2 can be loaded (b).</a:t>
            </a:r>
          </a:p>
          <a:p>
            <a:r>
              <a:rPr lang="en-US" sz="1200" kern="1200" baseline="0" dirty="0" smtClean="0">
                <a:solidFill>
                  <a:schemeClr val="tx1"/>
                </a:solidFill>
                <a:latin typeface="+mn-lt"/>
                <a:ea typeface="+mn-ea"/>
                <a:cs typeface="+mn-cs"/>
              </a:rPr>
              <a:t>Next, JOB3 is loaded in to be run. However, because JOB3 is smaller than JOB2,</a:t>
            </a:r>
          </a:p>
          <a:p>
            <a:r>
              <a:rPr lang="en-US" sz="1200" kern="1200" baseline="0" dirty="0" smtClean="0">
                <a:solidFill>
                  <a:schemeClr val="tx1"/>
                </a:solidFill>
                <a:latin typeface="+mn-lt"/>
                <a:ea typeface="+mn-ea"/>
                <a:cs typeface="+mn-cs"/>
              </a:rPr>
              <a:t>a portion of JOB2 can remain in memory, reducing disk write time (c). Later, the</a:t>
            </a:r>
          </a:p>
          <a:p>
            <a:r>
              <a:rPr lang="en-US" sz="1200" kern="1200" baseline="0" dirty="0" smtClean="0">
                <a:solidFill>
                  <a:schemeClr val="tx1"/>
                </a:solidFill>
                <a:latin typeface="+mn-lt"/>
                <a:ea typeface="+mn-ea"/>
                <a:cs typeface="+mn-cs"/>
              </a:rPr>
              <a:t>monitor decides to transfer control back to JOB1. An additional portion of JOB2</a:t>
            </a:r>
          </a:p>
          <a:p>
            <a:r>
              <a:rPr lang="en-US" sz="1200" kern="1200" baseline="0" dirty="0" smtClean="0">
                <a:solidFill>
                  <a:schemeClr val="tx1"/>
                </a:solidFill>
                <a:latin typeface="+mn-lt"/>
                <a:ea typeface="+mn-ea"/>
                <a:cs typeface="+mn-cs"/>
              </a:rPr>
              <a:t>must be written out when JOB1 is loaded back into memory (d). When JOB4 is</a:t>
            </a:r>
          </a:p>
          <a:p>
            <a:r>
              <a:rPr lang="en-US" sz="1200" kern="1200" baseline="0" dirty="0" smtClean="0">
                <a:solidFill>
                  <a:schemeClr val="tx1"/>
                </a:solidFill>
                <a:latin typeface="+mn-lt"/>
                <a:ea typeface="+mn-ea"/>
                <a:cs typeface="+mn-cs"/>
              </a:rPr>
              <a:t>loaded, part of JOB1 and the portion of JOB2 remaining in memory are retained</a:t>
            </a:r>
          </a:p>
          <a:p>
            <a:r>
              <a:rPr lang="en-US" sz="1200" kern="1200" baseline="0" dirty="0" smtClean="0">
                <a:solidFill>
                  <a:schemeClr val="tx1"/>
                </a:solidFill>
                <a:latin typeface="+mn-lt"/>
                <a:ea typeface="+mn-ea"/>
                <a:cs typeface="+mn-cs"/>
              </a:rPr>
              <a:t>(e). At this point, if either JOB1 or JOB2 is activated, only a partial load will be</a:t>
            </a:r>
          </a:p>
          <a:p>
            <a:r>
              <a:rPr lang="en-US" sz="1200" kern="1200" baseline="0" dirty="0" smtClean="0">
                <a:solidFill>
                  <a:schemeClr val="tx1"/>
                </a:solidFill>
                <a:latin typeface="+mn-lt"/>
                <a:ea typeface="+mn-ea"/>
                <a:cs typeface="+mn-cs"/>
              </a:rPr>
              <a:t>required. In this example, it is JOB2 that runs next. This requires that JOB4 and the</a:t>
            </a:r>
          </a:p>
          <a:p>
            <a:r>
              <a:rPr lang="en-US" sz="1200" kern="1200" baseline="0" dirty="0" smtClean="0">
                <a:solidFill>
                  <a:schemeClr val="tx1"/>
                </a:solidFill>
                <a:latin typeface="+mn-lt"/>
                <a:ea typeface="+mn-ea"/>
                <a:cs typeface="+mn-cs"/>
              </a:rPr>
              <a:t>remaining resident portion of JOB1 be written out and that the missing portion of</a:t>
            </a:r>
          </a:p>
          <a:p>
            <a:r>
              <a:rPr lang="en-US" sz="1200" kern="1200" baseline="0" dirty="0" smtClean="0">
                <a:solidFill>
                  <a:schemeClr val="tx1"/>
                </a:solidFill>
                <a:latin typeface="+mn-lt"/>
                <a:ea typeface="+mn-ea"/>
                <a:cs typeface="+mn-cs"/>
              </a:rPr>
              <a:t>JOB2 be read in (f).</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Operating systems are among the most complex pieces of software ever developed.</a:t>
            </a:r>
          </a:p>
          <a:p>
            <a:r>
              <a:rPr lang="en-US" sz="1200" kern="1200" baseline="0" dirty="0" smtClean="0">
                <a:solidFill>
                  <a:schemeClr val="tx1"/>
                </a:solidFill>
                <a:latin typeface="+mn-lt"/>
                <a:ea typeface="+mn-ea"/>
                <a:cs typeface="+mn-cs"/>
              </a:rPr>
              <a:t>This reflects the challenge of trying to meet the difficult and in some cases</a:t>
            </a:r>
          </a:p>
          <a:p>
            <a:r>
              <a:rPr lang="en-US" sz="1200" kern="1200" baseline="0" dirty="0" smtClean="0">
                <a:solidFill>
                  <a:schemeClr val="tx1"/>
                </a:solidFill>
                <a:latin typeface="+mn-lt"/>
                <a:ea typeface="+mn-ea"/>
                <a:cs typeface="+mn-cs"/>
              </a:rPr>
              <a:t>competing objectives of convenience, efficiency, and ability to evolve. [DENN80a]</a:t>
            </a:r>
          </a:p>
          <a:p>
            <a:r>
              <a:rPr lang="en-US" sz="1200" kern="1200" baseline="0" dirty="0" smtClean="0">
                <a:solidFill>
                  <a:schemeClr val="tx1"/>
                </a:solidFill>
                <a:latin typeface="+mn-lt"/>
                <a:ea typeface="+mn-ea"/>
                <a:cs typeface="+mn-cs"/>
              </a:rPr>
              <a:t>proposes that there have been four major theoretical advances in the development</a:t>
            </a:r>
          </a:p>
          <a:p>
            <a:r>
              <a:rPr lang="en-US" sz="1200" kern="1200" baseline="0" dirty="0" smtClean="0">
                <a:solidFill>
                  <a:schemeClr val="tx1"/>
                </a:solidFill>
                <a:latin typeface="+mn-lt"/>
                <a:ea typeface="+mn-ea"/>
                <a:cs typeface="+mn-cs"/>
              </a:rPr>
              <a:t>of operating systems: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Processes</a:t>
            </a:r>
          </a:p>
          <a:p>
            <a:r>
              <a:rPr lang="en-US" sz="1200" kern="1200" baseline="0" dirty="0" smtClean="0">
                <a:solidFill>
                  <a:schemeClr val="tx1"/>
                </a:solidFill>
                <a:latin typeface="+mn-lt"/>
                <a:ea typeface="+mn-ea"/>
                <a:cs typeface="+mn-cs"/>
              </a:rPr>
              <a:t>• Memory management</a:t>
            </a:r>
          </a:p>
          <a:p>
            <a:r>
              <a:rPr lang="en-US" sz="1200" kern="1200" baseline="0" dirty="0" smtClean="0">
                <a:solidFill>
                  <a:schemeClr val="tx1"/>
                </a:solidFill>
                <a:latin typeface="+mn-lt"/>
                <a:ea typeface="+mn-ea"/>
                <a:cs typeface="+mn-cs"/>
              </a:rPr>
              <a:t>• Information protection and security</a:t>
            </a:r>
          </a:p>
          <a:p>
            <a:r>
              <a:rPr lang="en-US" sz="1200" kern="1200" baseline="0" dirty="0" smtClean="0">
                <a:solidFill>
                  <a:schemeClr val="tx1"/>
                </a:solidFill>
                <a:latin typeface="+mn-lt"/>
                <a:ea typeface="+mn-ea"/>
                <a:cs typeface="+mn-cs"/>
              </a:rPr>
              <a:t>• Scheduling and resource management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Each advance is characterized by principles, or abstractions, developed to</a:t>
            </a:r>
          </a:p>
          <a:p>
            <a:r>
              <a:rPr lang="en-US" sz="1200" kern="1200" baseline="0" dirty="0" smtClean="0">
                <a:solidFill>
                  <a:schemeClr val="tx1"/>
                </a:solidFill>
                <a:latin typeface="+mn-lt"/>
                <a:ea typeface="+mn-ea"/>
                <a:cs typeface="+mn-cs"/>
              </a:rPr>
              <a:t>meet difficult practical problems. Taken together, these five areas span many of</a:t>
            </a:r>
          </a:p>
          <a:p>
            <a:r>
              <a:rPr lang="en-US" sz="1200" kern="1200" baseline="0" dirty="0" smtClean="0">
                <a:solidFill>
                  <a:schemeClr val="tx1"/>
                </a:solidFill>
                <a:latin typeface="+mn-lt"/>
                <a:ea typeface="+mn-ea"/>
                <a:cs typeface="+mn-cs"/>
              </a:rPr>
              <a:t>the key design and implementation issues of modern operating systems. The brief</a:t>
            </a:r>
          </a:p>
          <a:p>
            <a:r>
              <a:rPr lang="en-US" sz="1200" kern="1200" baseline="0" dirty="0" smtClean="0">
                <a:solidFill>
                  <a:schemeClr val="tx1"/>
                </a:solidFill>
                <a:latin typeface="+mn-lt"/>
                <a:ea typeface="+mn-ea"/>
                <a:cs typeface="+mn-cs"/>
              </a:rPr>
              <a:t>review of these five areas in this section serves as an overview of much of the rest</a:t>
            </a:r>
          </a:p>
          <a:p>
            <a:r>
              <a:rPr lang="en-US" sz="1200" kern="1200" baseline="0" dirty="0" smtClean="0">
                <a:solidFill>
                  <a:schemeClr val="tx1"/>
                </a:solidFill>
                <a:latin typeface="+mn-lt"/>
                <a:ea typeface="+mn-ea"/>
                <a:cs typeface="+mn-cs"/>
              </a:rPr>
              <a:t>of the text.</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Central to the design of operating systems is the concept of </a:t>
            </a:r>
            <a:r>
              <a:rPr lang="en-US" sz="1200" i="1" kern="1200" baseline="0" dirty="0" smtClean="0">
                <a:solidFill>
                  <a:schemeClr val="tx1"/>
                </a:solidFill>
                <a:latin typeface="+mn-lt"/>
                <a:ea typeface="+mn-ea"/>
                <a:cs typeface="+mn-cs"/>
              </a:rPr>
              <a:t>process. This term was</a:t>
            </a:r>
          </a:p>
          <a:p>
            <a:r>
              <a:rPr lang="en-US" sz="1200" kern="1200" baseline="0" dirty="0" smtClean="0">
                <a:solidFill>
                  <a:schemeClr val="tx1"/>
                </a:solidFill>
                <a:latin typeface="+mn-lt"/>
                <a:ea typeface="+mn-ea"/>
                <a:cs typeface="+mn-cs"/>
              </a:rPr>
              <a:t>first used by the designers of Multics in the 1960s [DALE68]. It is a somewhat</a:t>
            </a:r>
          </a:p>
          <a:p>
            <a:r>
              <a:rPr lang="en-US" sz="1200" kern="1200" baseline="0" dirty="0" smtClean="0">
                <a:solidFill>
                  <a:schemeClr val="tx1"/>
                </a:solidFill>
                <a:latin typeface="+mn-lt"/>
                <a:ea typeface="+mn-ea"/>
                <a:cs typeface="+mn-cs"/>
              </a:rPr>
              <a:t>more general term than </a:t>
            </a:r>
            <a:r>
              <a:rPr lang="en-US" sz="1200" i="1" kern="1200" baseline="0" dirty="0" smtClean="0">
                <a:solidFill>
                  <a:schemeClr val="tx1"/>
                </a:solidFill>
                <a:latin typeface="+mn-lt"/>
                <a:ea typeface="+mn-ea"/>
                <a:cs typeface="+mn-cs"/>
              </a:rPr>
              <a:t>job. Many definitions have been given for the term process ,</a:t>
            </a:r>
          </a:p>
          <a:p>
            <a:r>
              <a:rPr lang="en-US" sz="1200" kern="1200" baseline="0" dirty="0" smtClean="0">
                <a:solidFill>
                  <a:schemeClr val="tx1"/>
                </a:solidFill>
                <a:latin typeface="+mn-lt"/>
                <a:ea typeface="+mn-ea"/>
                <a:cs typeface="+mn-cs"/>
              </a:rPr>
              <a:t>including</a:t>
            </a:r>
          </a:p>
          <a:p>
            <a:r>
              <a:rPr lang="en-US" sz="1200" kern="1200" baseline="0" dirty="0" smtClean="0">
                <a:solidFill>
                  <a:schemeClr val="tx1"/>
                </a:solidFill>
                <a:latin typeface="+mn-lt"/>
                <a:ea typeface="+mn-ea"/>
                <a:cs typeface="+mn-cs"/>
              </a:rPr>
              <a:t>• A program in execution</a:t>
            </a:r>
          </a:p>
          <a:p>
            <a:r>
              <a:rPr lang="en-US" sz="1200" kern="1200" baseline="0" dirty="0" smtClean="0">
                <a:solidFill>
                  <a:schemeClr val="tx1"/>
                </a:solidFill>
                <a:latin typeface="+mn-lt"/>
                <a:ea typeface="+mn-ea"/>
                <a:cs typeface="+mn-cs"/>
              </a:rPr>
              <a:t>• An instance of a program running on a computer</a:t>
            </a:r>
          </a:p>
          <a:p>
            <a:r>
              <a:rPr lang="en-US" sz="1200" kern="1200" baseline="0" dirty="0" smtClean="0">
                <a:solidFill>
                  <a:schemeClr val="tx1"/>
                </a:solidFill>
                <a:latin typeface="+mn-lt"/>
                <a:ea typeface="+mn-ea"/>
                <a:cs typeface="+mn-cs"/>
              </a:rPr>
              <a:t>• The entity that can be assigned to and executed on a processor</a:t>
            </a:r>
          </a:p>
          <a:p>
            <a:r>
              <a:rPr lang="en-US" sz="1200" kern="1200" baseline="0" dirty="0" smtClean="0">
                <a:solidFill>
                  <a:schemeClr val="tx1"/>
                </a:solidFill>
                <a:latin typeface="+mn-lt"/>
                <a:ea typeface="+mn-ea"/>
                <a:cs typeface="+mn-cs"/>
              </a:rPr>
              <a:t>• A unit of activity characterized by a single sequential thread of execution, a</a:t>
            </a:r>
          </a:p>
          <a:p>
            <a:r>
              <a:rPr lang="en-US" sz="1200" kern="1200" baseline="0" dirty="0" smtClean="0">
                <a:solidFill>
                  <a:schemeClr val="tx1"/>
                </a:solidFill>
                <a:latin typeface="+mn-lt"/>
                <a:ea typeface="+mn-ea"/>
                <a:cs typeface="+mn-cs"/>
              </a:rPr>
              <a:t>current state, and an associated set of system resources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mn-lt"/>
                <a:ea typeface="+mn-ea"/>
                <a:cs typeface="+mn-cs"/>
              </a:rPr>
              <a:t>Three major lines of computer system development created problems in timing</a:t>
            </a:r>
          </a:p>
          <a:p>
            <a:r>
              <a:rPr lang="en-US" sz="1200" kern="1200" baseline="0" dirty="0" smtClean="0">
                <a:solidFill>
                  <a:schemeClr val="tx1"/>
                </a:solidFill>
                <a:latin typeface="+mn-lt"/>
                <a:ea typeface="+mn-ea"/>
                <a:cs typeface="+mn-cs"/>
              </a:rPr>
              <a:t>and synchronization that contributed to the development of the concept of the</a:t>
            </a:r>
          </a:p>
          <a:p>
            <a:r>
              <a:rPr lang="en-US" sz="1200" kern="1200" baseline="0" dirty="0" smtClean="0">
                <a:solidFill>
                  <a:schemeClr val="tx1"/>
                </a:solidFill>
                <a:latin typeface="+mn-lt"/>
                <a:ea typeface="+mn-ea"/>
                <a:cs typeface="+mn-cs"/>
              </a:rPr>
              <a:t>process: multiprogramming batch operation, time sharing, and real-time transaction</a:t>
            </a:r>
          </a:p>
          <a:p>
            <a:r>
              <a:rPr lang="en-US" sz="1200" kern="1200" baseline="0" dirty="0" smtClean="0">
                <a:solidFill>
                  <a:schemeClr val="tx1"/>
                </a:solidFill>
                <a:latin typeface="+mn-lt"/>
                <a:ea typeface="+mn-ea"/>
                <a:cs typeface="+mn-cs"/>
              </a:rPr>
              <a:t>systems. As we have seen, multiprogramming was designed to keep the processor</a:t>
            </a:r>
          </a:p>
          <a:p>
            <a:r>
              <a:rPr lang="en-US" sz="1200" kern="1200" baseline="0" dirty="0" smtClean="0">
                <a:solidFill>
                  <a:schemeClr val="tx1"/>
                </a:solidFill>
                <a:latin typeface="+mn-lt"/>
                <a:ea typeface="+mn-ea"/>
                <a:cs typeface="+mn-cs"/>
              </a:rPr>
              <a:t>and I/O devices, including storage devices, simultaneously busy to achieve maximum</a:t>
            </a:r>
          </a:p>
          <a:p>
            <a:r>
              <a:rPr lang="en-US" sz="1200" kern="1200" baseline="0" dirty="0" smtClean="0">
                <a:solidFill>
                  <a:schemeClr val="tx1"/>
                </a:solidFill>
                <a:latin typeface="+mn-lt"/>
                <a:ea typeface="+mn-ea"/>
                <a:cs typeface="+mn-cs"/>
              </a:rPr>
              <a:t>efficiency. The key mechanism is this: In response to signals indicating the</a:t>
            </a:r>
          </a:p>
          <a:p>
            <a:r>
              <a:rPr lang="en-US" sz="1200" kern="1200" baseline="0" dirty="0" smtClean="0">
                <a:solidFill>
                  <a:schemeClr val="tx1"/>
                </a:solidFill>
                <a:latin typeface="+mn-lt"/>
                <a:ea typeface="+mn-ea"/>
                <a:cs typeface="+mn-cs"/>
              </a:rPr>
              <a:t>completion of I/O transactions, the processor is switched among the various programs</a:t>
            </a:r>
          </a:p>
          <a:p>
            <a:r>
              <a:rPr lang="en-US" sz="1200" kern="1200" baseline="0" dirty="0" smtClean="0">
                <a:solidFill>
                  <a:schemeClr val="tx1"/>
                </a:solidFill>
                <a:latin typeface="+mn-lt"/>
                <a:ea typeface="+mn-ea"/>
                <a:cs typeface="+mn-cs"/>
              </a:rPr>
              <a:t>residing in main memory.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second line of development was general-purpose time sharing. Here, the</a:t>
            </a:r>
          </a:p>
          <a:p>
            <a:r>
              <a:rPr lang="en-US" sz="1200" kern="1200" baseline="0" dirty="0" smtClean="0">
                <a:solidFill>
                  <a:schemeClr val="tx1"/>
                </a:solidFill>
                <a:latin typeface="+mn-lt"/>
                <a:ea typeface="+mn-ea"/>
                <a:cs typeface="+mn-cs"/>
              </a:rPr>
              <a:t>key design objective is to be responsive to the needs of the individual user and yet,</a:t>
            </a:r>
          </a:p>
          <a:p>
            <a:r>
              <a:rPr lang="en-US" sz="1200" kern="1200" baseline="0" dirty="0" smtClean="0">
                <a:solidFill>
                  <a:schemeClr val="tx1"/>
                </a:solidFill>
                <a:latin typeface="+mn-lt"/>
                <a:ea typeface="+mn-ea"/>
                <a:cs typeface="+mn-cs"/>
              </a:rPr>
              <a:t>for cost reasons, be able to support many users simultaneously. These goals are</a:t>
            </a:r>
          </a:p>
          <a:p>
            <a:r>
              <a:rPr lang="en-US" sz="1200" kern="1200" baseline="0" dirty="0" smtClean="0">
                <a:solidFill>
                  <a:schemeClr val="tx1"/>
                </a:solidFill>
                <a:latin typeface="+mn-lt"/>
                <a:ea typeface="+mn-ea"/>
                <a:cs typeface="+mn-cs"/>
              </a:rPr>
              <a:t>compatible because of the relatively slow reaction time of the user. For example,</a:t>
            </a:r>
          </a:p>
          <a:p>
            <a:r>
              <a:rPr lang="en-US" sz="1200" kern="1200" baseline="0" dirty="0" smtClean="0">
                <a:solidFill>
                  <a:schemeClr val="tx1"/>
                </a:solidFill>
                <a:latin typeface="+mn-lt"/>
                <a:ea typeface="+mn-ea"/>
                <a:cs typeface="+mn-cs"/>
              </a:rPr>
              <a:t>if a typical user needs an average of 2 seconds of processing time per minute, then</a:t>
            </a:r>
          </a:p>
          <a:p>
            <a:r>
              <a:rPr lang="en-US" sz="1200" kern="1200" baseline="0" dirty="0" smtClean="0">
                <a:solidFill>
                  <a:schemeClr val="tx1"/>
                </a:solidFill>
                <a:latin typeface="+mn-lt"/>
                <a:ea typeface="+mn-ea"/>
                <a:cs typeface="+mn-cs"/>
              </a:rPr>
              <a:t>close to 30 such users should be able to share the same system without noticeable</a:t>
            </a:r>
          </a:p>
          <a:p>
            <a:r>
              <a:rPr lang="en-US" sz="1200" kern="1200" baseline="0" dirty="0" smtClean="0">
                <a:solidFill>
                  <a:schemeClr val="tx1"/>
                </a:solidFill>
                <a:latin typeface="+mn-lt"/>
                <a:ea typeface="+mn-ea"/>
                <a:cs typeface="+mn-cs"/>
              </a:rPr>
              <a:t>interference. Of course, OS overhead must be factored into such calculations.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third important line of development has been real-time transaction processing</a:t>
            </a:r>
          </a:p>
          <a:p>
            <a:r>
              <a:rPr lang="en-US" sz="1200" kern="1200" baseline="0" dirty="0" smtClean="0">
                <a:solidFill>
                  <a:schemeClr val="tx1"/>
                </a:solidFill>
                <a:latin typeface="+mn-lt"/>
                <a:ea typeface="+mn-ea"/>
                <a:cs typeface="+mn-cs"/>
              </a:rPr>
              <a:t>systems. In this case, a number of users are entering queries or updates against a</a:t>
            </a:r>
          </a:p>
          <a:p>
            <a:r>
              <a:rPr lang="en-US" sz="1200" kern="1200" baseline="0" dirty="0" smtClean="0">
                <a:solidFill>
                  <a:schemeClr val="tx1"/>
                </a:solidFill>
                <a:latin typeface="+mn-lt"/>
                <a:ea typeface="+mn-ea"/>
                <a:cs typeface="+mn-cs"/>
              </a:rPr>
              <a:t>database. An example is an airline reservation system. The key difference between</a:t>
            </a:r>
          </a:p>
          <a:p>
            <a:r>
              <a:rPr lang="en-US" sz="1200" kern="1200" baseline="0" dirty="0" smtClean="0">
                <a:solidFill>
                  <a:schemeClr val="tx1"/>
                </a:solidFill>
                <a:latin typeface="+mn-lt"/>
                <a:ea typeface="+mn-ea"/>
                <a:cs typeface="+mn-cs"/>
              </a:rPr>
              <a:t>the transaction processing system and the time-sharing system is that the former</a:t>
            </a:r>
          </a:p>
          <a:p>
            <a:r>
              <a:rPr lang="en-US" sz="1200" kern="1200" baseline="0" dirty="0" smtClean="0">
                <a:solidFill>
                  <a:schemeClr val="tx1"/>
                </a:solidFill>
                <a:latin typeface="+mn-lt"/>
                <a:ea typeface="+mn-ea"/>
                <a:cs typeface="+mn-cs"/>
              </a:rPr>
              <a:t>is limited to one or a few applications, whereas users of a time-sharing system can</a:t>
            </a:r>
          </a:p>
          <a:p>
            <a:r>
              <a:rPr lang="en-US" sz="1200" kern="1200" baseline="0" dirty="0" smtClean="0">
                <a:solidFill>
                  <a:schemeClr val="tx1"/>
                </a:solidFill>
                <a:latin typeface="+mn-lt"/>
                <a:ea typeface="+mn-ea"/>
                <a:cs typeface="+mn-cs"/>
              </a:rPr>
              <a:t>engage in program development, job execution, and the use of various applications.</a:t>
            </a:r>
          </a:p>
          <a:p>
            <a:r>
              <a:rPr lang="en-US" sz="1200" kern="1200" baseline="0" dirty="0" smtClean="0">
                <a:solidFill>
                  <a:schemeClr val="tx1"/>
                </a:solidFill>
                <a:latin typeface="+mn-lt"/>
                <a:ea typeface="+mn-ea"/>
                <a:cs typeface="+mn-cs"/>
              </a:rPr>
              <a:t>In both cases, system response time is paramount.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NZ" dirty="0" smtClean="0"/>
              <a:t>Efforts to design a system were vulnerable to subtle programming errors whose effects could be observed only when certain relatively rare sequences of actions occurred.</a:t>
            </a:r>
          </a:p>
          <a:p>
            <a:pPr lvl="1">
              <a:buFont typeface="Arial" pitchFamily="34" charset="0"/>
              <a:buChar char="•"/>
            </a:pPr>
            <a:r>
              <a:rPr lang="en-NZ" dirty="0" smtClean="0"/>
              <a:t> These errors were difficult to diagnose because they needed to be distinguished from application software errors and hardware errors. </a:t>
            </a:r>
          </a:p>
          <a:p>
            <a:pPr lvl="1">
              <a:buFont typeface="Arial" pitchFamily="34" charset="0"/>
              <a:buChar char="•"/>
            </a:pPr>
            <a:r>
              <a:rPr lang="en-NZ" dirty="0" smtClean="0"/>
              <a:t> Even when the error was detected, it was difficult to determine the cause, because the precise conditions under which the errors appeared were very hard to reproduce. </a:t>
            </a:r>
          </a:p>
          <a:p>
            <a:pPr lvl="1">
              <a:buFont typeface="Arial" pitchFamily="34" charset="0"/>
              <a:buChar char="•"/>
            </a:pPr>
            <a:endParaRPr lang="en-NZ" dirty="0" smtClean="0"/>
          </a:p>
          <a:p>
            <a:pPr lvl="0">
              <a:buFont typeface="Arial" pitchFamily="34" charset="0"/>
              <a:buNone/>
            </a:pPr>
            <a:r>
              <a:rPr lang="en-NZ" dirty="0" smtClean="0"/>
              <a:t>In general terms, there are four main causes of such errors:</a:t>
            </a:r>
          </a:p>
          <a:p>
            <a:pPr lvl="0"/>
            <a:endParaRPr lang="en-NZ" b="1" dirty="0" smtClean="0"/>
          </a:p>
          <a:p>
            <a:pPr lvl="0"/>
            <a:r>
              <a:rPr lang="en-NZ" b="1" dirty="0" smtClean="0"/>
              <a:t>Improper synchronization:</a:t>
            </a:r>
          </a:p>
          <a:p>
            <a:pPr lvl="1">
              <a:buFont typeface="Arial" pitchFamily="34" charset="0"/>
              <a:buChar char="•"/>
            </a:pPr>
            <a:r>
              <a:rPr lang="en-NZ" dirty="0" smtClean="0"/>
              <a:t>Often a routine must be suspended awaiting an event elsewhere in the system. </a:t>
            </a:r>
          </a:p>
          <a:p>
            <a:pPr lvl="2">
              <a:buFont typeface="Arial" pitchFamily="34" charset="0"/>
              <a:buChar char="•"/>
            </a:pPr>
            <a:r>
              <a:rPr lang="en-NZ" dirty="0" smtClean="0"/>
              <a:t> e.g. a program that initiates an I/O read must wait until the data are available in a buffer before proceeding. </a:t>
            </a:r>
          </a:p>
          <a:p>
            <a:pPr lvl="1">
              <a:buFont typeface="Arial" pitchFamily="34" charset="0"/>
              <a:buChar char="•"/>
            </a:pPr>
            <a:r>
              <a:rPr lang="en-NZ" dirty="0" smtClean="0"/>
              <a:t> In such cases, a signal from some other routine is required.</a:t>
            </a:r>
          </a:p>
          <a:p>
            <a:pPr lvl="1">
              <a:buFont typeface="Arial" pitchFamily="34" charset="0"/>
              <a:buChar char="•"/>
            </a:pPr>
            <a:r>
              <a:rPr lang="en-NZ" dirty="0" smtClean="0"/>
              <a:t>Improper design of the signalling mechanism can result in signals being lost or duplicate signals being received.</a:t>
            </a:r>
          </a:p>
          <a:p>
            <a:pPr lvl="1">
              <a:buFont typeface="Arial" pitchFamily="34" charset="0"/>
              <a:buChar char="•"/>
            </a:pPr>
            <a:endParaRPr lang="en-NZ" dirty="0" smtClean="0"/>
          </a:p>
          <a:p>
            <a:r>
              <a:rPr lang="en-NZ" b="1" dirty="0" smtClean="0"/>
              <a:t>Failed mutual exclusion: </a:t>
            </a:r>
          </a:p>
          <a:p>
            <a:pPr lvl="1">
              <a:buFont typeface="Arial" pitchFamily="34" charset="0"/>
              <a:buChar char="•"/>
            </a:pPr>
            <a:r>
              <a:rPr lang="en-NZ" b="1" dirty="0" smtClean="0"/>
              <a:t> </a:t>
            </a:r>
            <a:r>
              <a:rPr lang="en-NZ" dirty="0" smtClean="0"/>
              <a:t>Often more than one user or program will attempt to make use of a shared resource at the same time.</a:t>
            </a:r>
          </a:p>
          <a:p>
            <a:pPr lvl="2">
              <a:buFont typeface="Arial" pitchFamily="34" charset="0"/>
              <a:buChar char="•"/>
            </a:pPr>
            <a:r>
              <a:rPr lang="en-NZ" dirty="0" smtClean="0"/>
              <a:t> e.g. two users may attempt to edit the same file at the same time. </a:t>
            </a:r>
          </a:p>
          <a:p>
            <a:pPr lvl="1">
              <a:buFont typeface="Arial" pitchFamily="34" charset="0"/>
              <a:buChar char="•"/>
            </a:pPr>
            <a:r>
              <a:rPr lang="en-NZ" dirty="0" smtClean="0"/>
              <a:t> If these accesses are not controlled, an error can occur.</a:t>
            </a:r>
          </a:p>
          <a:p>
            <a:pPr lvl="1">
              <a:buFont typeface="Arial" pitchFamily="34" charset="0"/>
              <a:buChar char="•"/>
            </a:pPr>
            <a:r>
              <a:rPr lang="en-NZ" dirty="0" smtClean="0"/>
              <a:t> There must be some sort of mutual exclusion mechanism that permits only one routine at a time to perform an update against the file.</a:t>
            </a:r>
          </a:p>
          <a:p>
            <a:endParaRPr lang="en-NZ" dirty="0" smtClean="0"/>
          </a:p>
          <a:p>
            <a:r>
              <a:rPr lang="en-NZ" b="1" dirty="0" smtClean="0"/>
              <a:t>Nondeterminate program operation: </a:t>
            </a:r>
          </a:p>
          <a:p>
            <a:pPr lvl="1">
              <a:buFont typeface="Arial" pitchFamily="34" charset="0"/>
              <a:buChar char="•"/>
            </a:pPr>
            <a:r>
              <a:rPr lang="en-NZ" b="1" dirty="0" smtClean="0"/>
              <a:t> </a:t>
            </a:r>
            <a:r>
              <a:rPr lang="en-NZ" dirty="0" smtClean="0"/>
              <a:t>The results of a particular program normally should depend only on the input to that program and not on the activities of other programs in a shared system. </a:t>
            </a:r>
          </a:p>
          <a:p>
            <a:pPr lvl="1">
              <a:buFont typeface="Arial" pitchFamily="34" charset="0"/>
              <a:buChar char="•"/>
            </a:pPr>
            <a:r>
              <a:rPr lang="en-NZ" dirty="0" smtClean="0"/>
              <a:t> But when programs share memory, and their execution is interleaved by the processor, they may interfere with each other by overwriting common memory areas in unpredictable ways.</a:t>
            </a:r>
          </a:p>
          <a:p>
            <a:pPr lvl="1">
              <a:buFont typeface="Arial" pitchFamily="34" charset="0"/>
              <a:buChar char="•"/>
            </a:pPr>
            <a:r>
              <a:rPr lang="en-NZ" dirty="0" smtClean="0"/>
              <a:t> Thus, the order in which various programs are scheduled may affect the outcome of any particular program.</a:t>
            </a:r>
          </a:p>
          <a:p>
            <a:pPr lvl="1">
              <a:buFont typeface="Arial" pitchFamily="34" charset="0"/>
              <a:buChar char="•"/>
            </a:pPr>
            <a:endParaRPr lang="en-NZ" dirty="0" smtClean="0"/>
          </a:p>
          <a:p>
            <a:r>
              <a:rPr lang="en-NZ" b="1" dirty="0" smtClean="0"/>
              <a:t>Deadlocks: </a:t>
            </a:r>
          </a:p>
          <a:p>
            <a:pPr lvl="1">
              <a:buFont typeface="Arial" pitchFamily="34" charset="0"/>
              <a:buChar char="•"/>
            </a:pPr>
            <a:r>
              <a:rPr lang="en-NZ" b="1" dirty="0" smtClean="0"/>
              <a:t> </a:t>
            </a:r>
            <a:r>
              <a:rPr lang="en-NZ" dirty="0" smtClean="0"/>
              <a:t>It is possible for two or more programs to be hung up waiting for each other. </a:t>
            </a:r>
          </a:p>
          <a:p>
            <a:pPr lvl="2">
              <a:buFont typeface="Arial" pitchFamily="34" charset="0"/>
              <a:buChar char="•"/>
            </a:pPr>
            <a:r>
              <a:rPr lang="en-NZ" dirty="0" smtClean="0"/>
              <a:t> e.g. two programs may each require two I/O devices to perform some operation (e.g., disk to tape copy). </a:t>
            </a:r>
          </a:p>
          <a:p>
            <a:pPr lvl="2">
              <a:buFont typeface="Arial" pitchFamily="34" charset="0"/>
              <a:buChar char="•"/>
            </a:pPr>
            <a:r>
              <a:rPr lang="en-NZ" dirty="0" smtClean="0"/>
              <a:t> One of the programs has seized control of one of the devices and the other program has control of the other device. </a:t>
            </a:r>
          </a:p>
          <a:p>
            <a:pPr lvl="2">
              <a:buFont typeface="Arial" pitchFamily="34" charset="0"/>
              <a:buChar char="•"/>
            </a:pPr>
            <a:r>
              <a:rPr lang="en-NZ" dirty="0" smtClean="0"/>
              <a:t> Each is waiting for the other program to release the desired resource. </a:t>
            </a:r>
          </a:p>
          <a:p>
            <a:pPr lvl="1">
              <a:buFont typeface="Arial" pitchFamily="34" charset="0"/>
              <a:buChar char="•"/>
            </a:pPr>
            <a:r>
              <a:rPr lang="en-NZ" dirty="0" smtClean="0"/>
              <a:t> Such a deadlock may depend on the chance timing of resource allocation and release.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dirty="0" smtClean="0"/>
              <a:t>We can think of a process as consisting of three components:</a:t>
            </a:r>
          </a:p>
          <a:p>
            <a:pPr lvl="1"/>
            <a:r>
              <a:rPr lang="en-NZ" dirty="0" smtClean="0"/>
              <a:t>• An executable program</a:t>
            </a:r>
          </a:p>
          <a:p>
            <a:pPr lvl="1"/>
            <a:r>
              <a:rPr lang="en-NZ" dirty="0" smtClean="0"/>
              <a:t>• The associated data needed by the program (variables, work space, buffers, etc.)</a:t>
            </a:r>
          </a:p>
          <a:p>
            <a:pPr lvl="1"/>
            <a:r>
              <a:rPr lang="en-NZ" dirty="0" smtClean="0"/>
              <a:t>• The execution context of the program</a:t>
            </a:r>
          </a:p>
          <a:p>
            <a:pPr lvl="1"/>
            <a:endParaRPr lang="en-NZ" dirty="0" smtClean="0"/>
          </a:p>
          <a:p>
            <a:r>
              <a:rPr lang="en-NZ" dirty="0" smtClean="0"/>
              <a:t>This last element is essential.</a:t>
            </a:r>
          </a:p>
          <a:p>
            <a:endParaRPr lang="en-NZ" dirty="0" smtClean="0"/>
          </a:p>
          <a:p>
            <a:r>
              <a:rPr lang="en-NZ" dirty="0" smtClean="0"/>
              <a:t>The execution context, or process state, is the internal data by which the OS is able to supervise and control the process.</a:t>
            </a:r>
          </a:p>
          <a:p>
            <a:pPr lvl="1">
              <a:buFont typeface="Arial" pitchFamily="34" charset="0"/>
              <a:buChar char="•"/>
            </a:pPr>
            <a:r>
              <a:rPr lang="en-NZ" dirty="0" smtClean="0"/>
              <a:t> This internal information is separated from the process, because the OS has information not permitted to the process. </a:t>
            </a:r>
          </a:p>
          <a:p>
            <a:pPr lvl="0">
              <a:buFont typeface="Arial" pitchFamily="34" charset="0"/>
              <a:buNone/>
            </a:pPr>
            <a:endParaRPr lang="en-NZ" dirty="0" smtClean="0"/>
          </a:p>
          <a:p>
            <a:pPr lvl="0">
              <a:buFont typeface="Arial" pitchFamily="34" charset="0"/>
              <a:buNone/>
            </a:pPr>
            <a:r>
              <a:rPr lang="en-NZ" dirty="0" smtClean="0"/>
              <a:t>The context includes all of the information that the OS needs to manage the process and that the processor needs to execute the process properly</a:t>
            </a:r>
            <a:r>
              <a:rPr lang="en-NZ" baseline="0" dirty="0" smtClean="0"/>
              <a:t> including:</a:t>
            </a:r>
          </a:p>
          <a:p>
            <a:pPr lvl="1">
              <a:buFont typeface="Arial" pitchFamily="34" charset="0"/>
              <a:buChar char="•"/>
            </a:pPr>
            <a:r>
              <a:rPr lang="en-NZ" baseline="0" dirty="0" smtClean="0"/>
              <a:t> </a:t>
            </a:r>
            <a:r>
              <a:rPr lang="en-NZ" dirty="0" smtClean="0"/>
              <a:t>contents of the various processor registers, such as the program counter and data registers</a:t>
            </a:r>
          </a:p>
          <a:p>
            <a:pPr lvl="1">
              <a:buFont typeface="Arial" pitchFamily="34" charset="0"/>
              <a:buChar char="•"/>
            </a:pPr>
            <a:r>
              <a:rPr lang="en-NZ" dirty="0" smtClean="0"/>
              <a:t>And information of use to the OS, such as the priority of the process and whether the process is waiting for the completion of a particular I/O event.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smtClean="0">
                <a:solidFill>
                  <a:schemeClr val="tx1"/>
                </a:solidFill>
                <a:latin typeface="+mn-lt"/>
                <a:ea typeface="+mn-ea"/>
                <a:cs typeface="+mn-cs"/>
              </a:rPr>
              <a:t>Figure 2.8 indicates a way in which processes may be managed. Two processes,</a:t>
            </a:r>
          </a:p>
          <a:p>
            <a:r>
              <a:rPr lang="en-US" sz="1200" kern="1200" baseline="0" dirty="0" smtClean="0">
                <a:solidFill>
                  <a:schemeClr val="tx1"/>
                </a:solidFill>
                <a:latin typeface="+mn-lt"/>
                <a:ea typeface="+mn-ea"/>
                <a:cs typeface="+mn-cs"/>
              </a:rPr>
              <a:t>A and B, exist in portions of main memory. That is, a block of memory is</a:t>
            </a:r>
          </a:p>
          <a:p>
            <a:r>
              <a:rPr lang="en-US" sz="1200" kern="1200" baseline="0" dirty="0" smtClean="0">
                <a:solidFill>
                  <a:schemeClr val="tx1"/>
                </a:solidFill>
                <a:latin typeface="+mn-lt"/>
                <a:ea typeface="+mn-ea"/>
                <a:cs typeface="+mn-cs"/>
              </a:rPr>
              <a:t>allocated to each process that contains the program, data, and context information.</a:t>
            </a:r>
          </a:p>
          <a:p>
            <a:r>
              <a:rPr lang="en-US" sz="1200" kern="1200" baseline="0" dirty="0" smtClean="0">
                <a:solidFill>
                  <a:schemeClr val="tx1"/>
                </a:solidFill>
                <a:latin typeface="+mn-lt"/>
                <a:ea typeface="+mn-ea"/>
                <a:cs typeface="+mn-cs"/>
              </a:rPr>
              <a:t>Each process is recorded in a process list built and maintained by the OS. The</a:t>
            </a:r>
          </a:p>
          <a:p>
            <a:r>
              <a:rPr lang="en-US" sz="1200" kern="1200" baseline="0" dirty="0" smtClean="0">
                <a:solidFill>
                  <a:schemeClr val="tx1"/>
                </a:solidFill>
                <a:latin typeface="+mn-lt"/>
                <a:ea typeface="+mn-ea"/>
                <a:cs typeface="+mn-cs"/>
              </a:rPr>
              <a:t>process list contains one entry for each process, which includes a pointer to the</a:t>
            </a:r>
          </a:p>
          <a:p>
            <a:r>
              <a:rPr lang="en-US" sz="1200" kern="1200" baseline="0" dirty="0" smtClean="0">
                <a:solidFill>
                  <a:schemeClr val="tx1"/>
                </a:solidFill>
                <a:latin typeface="+mn-lt"/>
                <a:ea typeface="+mn-ea"/>
                <a:cs typeface="+mn-cs"/>
              </a:rPr>
              <a:t>location of the block of memory that contains the process. The entry may also</a:t>
            </a:r>
          </a:p>
          <a:p>
            <a:r>
              <a:rPr lang="en-US" sz="1200" kern="1200" baseline="0" dirty="0" smtClean="0">
                <a:solidFill>
                  <a:schemeClr val="tx1"/>
                </a:solidFill>
                <a:latin typeface="+mn-lt"/>
                <a:ea typeface="+mn-ea"/>
                <a:cs typeface="+mn-cs"/>
              </a:rPr>
              <a:t>include part or all of the execution context of the process. The remainder of the</a:t>
            </a:r>
          </a:p>
          <a:p>
            <a:r>
              <a:rPr lang="en-US" sz="1200" kern="1200" baseline="0" dirty="0" smtClean="0">
                <a:solidFill>
                  <a:schemeClr val="tx1"/>
                </a:solidFill>
                <a:latin typeface="+mn-lt"/>
                <a:ea typeface="+mn-ea"/>
                <a:cs typeface="+mn-cs"/>
              </a:rPr>
              <a:t>execution context is stored elsewhere, perhaps with the process itself (as indicated</a:t>
            </a:r>
          </a:p>
          <a:p>
            <a:r>
              <a:rPr lang="en-US" sz="1200" kern="1200" baseline="0" dirty="0" smtClean="0">
                <a:solidFill>
                  <a:schemeClr val="tx1"/>
                </a:solidFill>
                <a:latin typeface="+mn-lt"/>
                <a:ea typeface="+mn-ea"/>
                <a:cs typeface="+mn-cs"/>
              </a:rPr>
              <a:t>in Figure 2.8 ) or frequently in a separate region of memory. The process index</a:t>
            </a:r>
          </a:p>
          <a:p>
            <a:r>
              <a:rPr lang="en-US" sz="1200" kern="1200" baseline="0" dirty="0" smtClean="0">
                <a:solidFill>
                  <a:schemeClr val="tx1"/>
                </a:solidFill>
                <a:latin typeface="+mn-lt"/>
                <a:ea typeface="+mn-ea"/>
                <a:cs typeface="+mn-cs"/>
              </a:rPr>
              <a:t>register contains the index into the process list of the process currently controlling</a:t>
            </a:r>
          </a:p>
          <a:p>
            <a:r>
              <a:rPr lang="en-US" sz="1200" kern="1200" baseline="0" dirty="0" smtClean="0">
                <a:solidFill>
                  <a:schemeClr val="tx1"/>
                </a:solidFill>
                <a:latin typeface="+mn-lt"/>
                <a:ea typeface="+mn-ea"/>
                <a:cs typeface="+mn-cs"/>
              </a:rPr>
              <a:t>the processor. The program counter points to the next instruction in that process</a:t>
            </a:r>
          </a:p>
          <a:p>
            <a:r>
              <a:rPr lang="en-US" sz="1200" kern="1200" baseline="0" dirty="0" smtClean="0">
                <a:solidFill>
                  <a:schemeClr val="tx1"/>
                </a:solidFill>
                <a:latin typeface="+mn-lt"/>
                <a:ea typeface="+mn-ea"/>
                <a:cs typeface="+mn-cs"/>
              </a:rPr>
              <a:t>to be executed. The base and limit registers define the region in memory occupied</a:t>
            </a:r>
          </a:p>
          <a:p>
            <a:r>
              <a:rPr lang="en-US" sz="1200" kern="1200" baseline="0" dirty="0" smtClean="0">
                <a:solidFill>
                  <a:schemeClr val="tx1"/>
                </a:solidFill>
                <a:latin typeface="+mn-lt"/>
                <a:ea typeface="+mn-ea"/>
                <a:cs typeface="+mn-cs"/>
              </a:rPr>
              <a:t>by the process: The base register is the starting address of the region of memory</a:t>
            </a:r>
          </a:p>
          <a:p>
            <a:r>
              <a:rPr lang="en-US" sz="1200" kern="1200" baseline="0" dirty="0" smtClean="0">
                <a:solidFill>
                  <a:schemeClr val="tx1"/>
                </a:solidFill>
                <a:latin typeface="+mn-lt"/>
                <a:ea typeface="+mn-ea"/>
                <a:cs typeface="+mn-cs"/>
              </a:rPr>
              <a:t>and the limit is the size of the region (in bytes or words). The program counter and</a:t>
            </a:r>
          </a:p>
          <a:p>
            <a:r>
              <a:rPr lang="en-US" sz="1200" kern="1200" baseline="0" dirty="0" smtClean="0">
                <a:solidFill>
                  <a:schemeClr val="tx1"/>
                </a:solidFill>
                <a:latin typeface="+mn-lt"/>
                <a:ea typeface="+mn-ea"/>
                <a:cs typeface="+mn-cs"/>
              </a:rPr>
              <a:t>all data references are interpreted relative to the base register and must not exceed</a:t>
            </a:r>
          </a:p>
          <a:p>
            <a:r>
              <a:rPr lang="en-US" sz="1200" kern="1200" baseline="0" dirty="0" smtClean="0">
                <a:solidFill>
                  <a:schemeClr val="tx1"/>
                </a:solidFill>
                <a:latin typeface="+mn-lt"/>
                <a:ea typeface="+mn-ea"/>
                <a:cs typeface="+mn-cs"/>
              </a:rPr>
              <a:t>the value in the limit register. This prevents interprocess interference.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Figure 2.8 , the process index register indicates that process B is executing.</a:t>
            </a:r>
          </a:p>
          <a:p>
            <a:r>
              <a:rPr lang="en-US" sz="1200" kern="1200" baseline="0" dirty="0" smtClean="0">
                <a:solidFill>
                  <a:schemeClr val="tx1"/>
                </a:solidFill>
                <a:latin typeface="+mn-lt"/>
                <a:ea typeface="+mn-ea"/>
                <a:cs typeface="+mn-cs"/>
              </a:rPr>
              <a:t>Process A was previously executing but has been temporarily interrupted. The</a:t>
            </a:r>
          </a:p>
          <a:p>
            <a:r>
              <a:rPr lang="en-US" sz="1200" kern="1200" baseline="0" dirty="0" smtClean="0">
                <a:solidFill>
                  <a:schemeClr val="tx1"/>
                </a:solidFill>
                <a:latin typeface="+mn-lt"/>
                <a:ea typeface="+mn-ea"/>
                <a:cs typeface="+mn-cs"/>
              </a:rPr>
              <a:t>contents of all the registers at the moment of A’s interruption were recorded in its</a:t>
            </a:r>
          </a:p>
          <a:p>
            <a:r>
              <a:rPr lang="en-US" sz="1200" kern="1200" baseline="0" dirty="0" smtClean="0">
                <a:solidFill>
                  <a:schemeClr val="tx1"/>
                </a:solidFill>
                <a:latin typeface="+mn-lt"/>
                <a:ea typeface="+mn-ea"/>
                <a:cs typeface="+mn-cs"/>
              </a:rPr>
              <a:t>execution context. Later, the OS can perform a process switch and resume execution</a:t>
            </a:r>
          </a:p>
          <a:p>
            <a:r>
              <a:rPr lang="en-US" sz="1200" kern="1200" baseline="0" dirty="0" smtClean="0">
                <a:solidFill>
                  <a:schemeClr val="tx1"/>
                </a:solidFill>
                <a:latin typeface="+mn-lt"/>
                <a:ea typeface="+mn-ea"/>
                <a:cs typeface="+mn-cs"/>
              </a:rPr>
              <a:t>of process A. The process switch consists of storing the context of B and restoring</a:t>
            </a:r>
          </a:p>
          <a:p>
            <a:r>
              <a:rPr lang="en-US" sz="1200" kern="1200" baseline="0" dirty="0" smtClean="0">
                <a:solidFill>
                  <a:schemeClr val="tx1"/>
                </a:solidFill>
                <a:latin typeface="+mn-lt"/>
                <a:ea typeface="+mn-ea"/>
                <a:cs typeface="+mn-cs"/>
              </a:rPr>
              <a:t>the context of A. When the program counter is loaded with a value pointing into A’s</a:t>
            </a:r>
          </a:p>
          <a:p>
            <a:r>
              <a:rPr lang="en-US" sz="1200" kern="1200" baseline="0" dirty="0" smtClean="0">
                <a:solidFill>
                  <a:schemeClr val="tx1"/>
                </a:solidFill>
                <a:latin typeface="+mn-lt"/>
                <a:ea typeface="+mn-ea"/>
                <a:cs typeface="+mn-cs"/>
              </a:rPr>
              <a:t>program area, process A will automatically resume execution.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mn-lt"/>
                <a:ea typeface="+mn-ea"/>
                <a:cs typeface="+mn-cs"/>
              </a:rPr>
              <a:t>The needs of users can be met best by a computing environment that supports</a:t>
            </a:r>
          </a:p>
          <a:p>
            <a:r>
              <a:rPr lang="en-US" sz="1200" kern="1200" baseline="0" dirty="0" smtClean="0">
                <a:solidFill>
                  <a:schemeClr val="tx1"/>
                </a:solidFill>
                <a:latin typeface="+mn-lt"/>
                <a:ea typeface="+mn-ea"/>
                <a:cs typeface="+mn-cs"/>
              </a:rPr>
              <a:t>modular programming and the flexible use of data. System managers need efficient</a:t>
            </a:r>
          </a:p>
          <a:p>
            <a:r>
              <a:rPr lang="en-US" sz="1200" kern="1200" baseline="0" dirty="0" smtClean="0">
                <a:solidFill>
                  <a:schemeClr val="tx1"/>
                </a:solidFill>
                <a:latin typeface="+mn-lt"/>
                <a:ea typeface="+mn-ea"/>
                <a:cs typeface="+mn-cs"/>
              </a:rPr>
              <a:t>and orderly control of storage allocation. The OS, to satisfy these requirements, has</a:t>
            </a:r>
          </a:p>
          <a:p>
            <a:r>
              <a:rPr lang="en-US" sz="1200" kern="1200" baseline="0" dirty="0" smtClean="0">
                <a:solidFill>
                  <a:schemeClr val="tx1"/>
                </a:solidFill>
                <a:latin typeface="+mn-lt"/>
                <a:ea typeface="+mn-ea"/>
                <a:cs typeface="+mn-cs"/>
              </a:rPr>
              <a:t>five principal storage management responsibilities: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Process isolation: The OS must prevent independent processes from interfering</a:t>
            </a:r>
          </a:p>
          <a:p>
            <a:r>
              <a:rPr lang="en-US" sz="1200" kern="1200" baseline="0" dirty="0" smtClean="0">
                <a:solidFill>
                  <a:schemeClr val="tx1"/>
                </a:solidFill>
                <a:latin typeface="+mn-lt"/>
                <a:ea typeface="+mn-ea"/>
                <a:cs typeface="+mn-cs"/>
              </a:rPr>
              <a:t>with each other’s memory, both data and instructions.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Automatic allocation and management: Programs should be dynamically</a:t>
            </a:r>
          </a:p>
          <a:p>
            <a:r>
              <a:rPr lang="en-US" sz="1200" kern="1200" baseline="0" dirty="0" smtClean="0">
                <a:solidFill>
                  <a:schemeClr val="tx1"/>
                </a:solidFill>
                <a:latin typeface="+mn-lt"/>
                <a:ea typeface="+mn-ea"/>
                <a:cs typeface="+mn-cs"/>
              </a:rPr>
              <a:t>allocated across the memory hierarchy as required. Allocation should be</a:t>
            </a:r>
          </a:p>
          <a:p>
            <a:r>
              <a:rPr lang="en-US" sz="1200" kern="1200" baseline="0" dirty="0" smtClean="0">
                <a:solidFill>
                  <a:schemeClr val="tx1"/>
                </a:solidFill>
                <a:latin typeface="+mn-lt"/>
                <a:ea typeface="+mn-ea"/>
                <a:cs typeface="+mn-cs"/>
              </a:rPr>
              <a:t>transparent to the programmer. Thus, the programmer is relieved of concerns</a:t>
            </a:r>
          </a:p>
          <a:p>
            <a:r>
              <a:rPr lang="en-US" sz="1200" kern="1200" baseline="0" dirty="0" smtClean="0">
                <a:solidFill>
                  <a:schemeClr val="tx1"/>
                </a:solidFill>
                <a:latin typeface="+mn-lt"/>
                <a:ea typeface="+mn-ea"/>
                <a:cs typeface="+mn-cs"/>
              </a:rPr>
              <a:t>relating to memory limitations, and the OS can achieve efficiency by assigning</a:t>
            </a:r>
          </a:p>
          <a:p>
            <a:r>
              <a:rPr lang="en-US" sz="1200" kern="1200" baseline="0" dirty="0" smtClean="0">
                <a:solidFill>
                  <a:schemeClr val="tx1"/>
                </a:solidFill>
                <a:latin typeface="+mn-lt"/>
                <a:ea typeface="+mn-ea"/>
                <a:cs typeface="+mn-cs"/>
              </a:rPr>
              <a:t>memory to jobs only as needed.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Support of modular programming: Programmers should be able to define program</a:t>
            </a:r>
          </a:p>
          <a:p>
            <a:r>
              <a:rPr lang="en-US" sz="1200" kern="1200" baseline="0" dirty="0" smtClean="0">
                <a:solidFill>
                  <a:schemeClr val="tx1"/>
                </a:solidFill>
                <a:latin typeface="+mn-lt"/>
                <a:ea typeface="+mn-ea"/>
                <a:cs typeface="+mn-cs"/>
              </a:rPr>
              <a:t>modules, and to create, destroy, and alter the size of modules dynamically.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Protection and access control: Sharing of memory, at any level of the memory</a:t>
            </a:r>
          </a:p>
          <a:p>
            <a:r>
              <a:rPr lang="en-US" sz="1200" kern="1200" baseline="0" dirty="0" smtClean="0">
                <a:solidFill>
                  <a:schemeClr val="tx1"/>
                </a:solidFill>
                <a:latin typeface="+mn-lt"/>
                <a:ea typeface="+mn-ea"/>
                <a:cs typeface="+mn-cs"/>
              </a:rPr>
              <a:t>hierarchy, creates the potential for one program to address the memory space</a:t>
            </a:r>
          </a:p>
          <a:p>
            <a:r>
              <a:rPr lang="en-US" sz="1200" kern="1200" baseline="0" dirty="0" smtClean="0">
                <a:solidFill>
                  <a:schemeClr val="tx1"/>
                </a:solidFill>
                <a:latin typeface="+mn-lt"/>
                <a:ea typeface="+mn-ea"/>
                <a:cs typeface="+mn-cs"/>
              </a:rPr>
              <a:t>of another. This is desirable when sharing is needed by particular applications.</a:t>
            </a:r>
          </a:p>
          <a:p>
            <a:r>
              <a:rPr lang="en-US" sz="1200" kern="1200" baseline="0" dirty="0" smtClean="0">
                <a:solidFill>
                  <a:schemeClr val="tx1"/>
                </a:solidFill>
                <a:latin typeface="+mn-lt"/>
                <a:ea typeface="+mn-ea"/>
                <a:cs typeface="+mn-cs"/>
              </a:rPr>
              <a:t>At other times, it threatens the integrity of programs and even of the OS itself.</a:t>
            </a:r>
          </a:p>
          <a:p>
            <a:r>
              <a:rPr lang="en-US" sz="1200" kern="1200" baseline="0" dirty="0" smtClean="0">
                <a:solidFill>
                  <a:schemeClr val="tx1"/>
                </a:solidFill>
                <a:latin typeface="+mn-lt"/>
                <a:ea typeface="+mn-ea"/>
                <a:cs typeface="+mn-cs"/>
              </a:rPr>
              <a:t>The OS must allow portions of memory to be accessible in various ways by</a:t>
            </a:r>
          </a:p>
          <a:p>
            <a:r>
              <a:rPr lang="en-US" sz="1200" kern="1200" baseline="0" dirty="0" smtClean="0">
                <a:solidFill>
                  <a:schemeClr val="tx1"/>
                </a:solidFill>
                <a:latin typeface="+mn-lt"/>
                <a:ea typeface="+mn-ea"/>
                <a:cs typeface="+mn-cs"/>
              </a:rPr>
              <a:t>various users.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Long-term storage: Many application programs require means for storing</a:t>
            </a:r>
          </a:p>
          <a:p>
            <a:r>
              <a:rPr lang="en-US" sz="1200" kern="1200" baseline="0" dirty="0" smtClean="0">
                <a:solidFill>
                  <a:schemeClr val="tx1"/>
                </a:solidFill>
                <a:latin typeface="+mn-lt"/>
                <a:ea typeface="+mn-ea"/>
                <a:cs typeface="+mn-cs"/>
              </a:rPr>
              <a:t>information for extended periods of time, after the computer has been</a:t>
            </a:r>
          </a:p>
          <a:p>
            <a:r>
              <a:rPr lang="en-US" sz="1200" kern="1200" baseline="0" dirty="0" smtClean="0">
                <a:solidFill>
                  <a:schemeClr val="tx1"/>
                </a:solidFill>
                <a:latin typeface="+mn-lt"/>
                <a:ea typeface="+mn-ea"/>
                <a:cs typeface="+mn-cs"/>
              </a:rPr>
              <a:t>powered down.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Typically, operating systems meet these requirements with virtual memory</a:t>
            </a:r>
          </a:p>
          <a:p>
            <a:r>
              <a:rPr lang="en-US" sz="1200" kern="1200" baseline="0" dirty="0" smtClean="0">
                <a:solidFill>
                  <a:schemeClr val="tx1"/>
                </a:solidFill>
                <a:latin typeface="+mn-lt"/>
                <a:ea typeface="+mn-ea"/>
                <a:cs typeface="+mn-cs"/>
              </a:rPr>
              <a:t>and file system facilities. The file system implements a long-term store, with information</a:t>
            </a:r>
          </a:p>
          <a:p>
            <a:r>
              <a:rPr lang="en-US" sz="1200" kern="1200" baseline="0" dirty="0" smtClean="0">
                <a:solidFill>
                  <a:schemeClr val="tx1"/>
                </a:solidFill>
                <a:latin typeface="+mn-lt"/>
                <a:ea typeface="+mn-ea"/>
                <a:cs typeface="+mn-cs"/>
              </a:rPr>
              <a:t>stored in named objects, called files. The file is a convenient concept for the</a:t>
            </a:r>
          </a:p>
          <a:p>
            <a:r>
              <a:rPr lang="en-US" sz="1200" kern="1200" baseline="0" dirty="0" smtClean="0">
                <a:solidFill>
                  <a:schemeClr val="tx1"/>
                </a:solidFill>
                <a:latin typeface="+mn-lt"/>
                <a:ea typeface="+mn-ea"/>
                <a:cs typeface="+mn-cs"/>
              </a:rPr>
              <a:t>programmer and is a useful unit of access control and protection for the OS.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Virtual memory is a facility that allows programs to address memory from</a:t>
            </a:r>
          </a:p>
          <a:p>
            <a:r>
              <a:rPr lang="en-US" sz="1200" kern="1200" baseline="0" dirty="0" smtClean="0">
                <a:solidFill>
                  <a:schemeClr val="tx1"/>
                </a:solidFill>
                <a:latin typeface="+mn-lt"/>
                <a:ea typeface="+mn-ea"/>
                <a:cs typeface="+mn-cs"/>
              </a:rPr>
              <a:t>a logical point of view, without regard to the amount of main memory physically</a:t>
            </a:r>
          </a:p>
          <a:p>
            <a:r>
              <a:rPr lang="en-US" sz="1200" kern="1200" baseline="0" dirty="0" smtClean="0">
                <a:solidFill>
                  <a:schemeClr val="tx1"/>
                </a:solidFill>
                <a:latin typeface="+mn-lt"/>
                <a:ea typeface="+mn-ea"/>
                <a:cs typeface="+mn-cs"/>
              </a:rPr>
              <a:t>available. Virtual memory was conceived to meet the requirement of having multiple</a:t>
            </a:r>
          </a:p>
          <a:p>
            <a:r>
              <a:rPr lang="en-US" sz="1200" kern="1200" baseline="0" dirty="0" smtClean="0">
                <a:solidFill>
                  <a:schemeClr val="tx1"/>
                </a:solidFill>
                <a:latin typeface="+mn-lt"/>
                <a:ea typeface="+mn-ea"/>
                <a:cs typeface="+mn-cs"/>
              </a:rPr>
              <a:t>user jobs reside in main memory concurrently, so that there would not be a hiatus</a:t>
            </a:r>
          </a:p>
          <a:p>
            <a:r>
              <a:rPr lang="en-US" sz="1200" kern="1200" baseline="0" dirty="0" smtClean="0">
                <a:solidFill>
                  <a:schemeClr val="tx1"/>
                </a:solidFill>
                <a:latin typeface="+mn-lt"/>
                <a:ea typeface="+mn-ea"/>
                <a:cs typeface="+mn-cs"/>
              </a:rPr>
              <a:t>between the execution of successive processes while one process was written out</a:t>
            </a:r>
          </a:p>
          <a:p>
            <a:r>
              <a:rPr lang="en-US" sz="1200" kern="1200" baseline="0" dirty="0" smtClean="0">
                <a:solidFill>
                  <a:schemeClr val="tx1"/>
                </a:solidFill>
                <a:latin typeface="+mn-lt"/>
                <a:ea typeface="+mn-ea"/>
                <a:cs typeface="+mn-cs"/>
              </a:rPr>
              <a:t>to secondary store and the successor process was read in.</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Because processes vary</a:t>
            </a:r>
          </a:p>
          <a:p>
            <a:r>
              <a:rPr lang="en-US" sz="1200" kern="1200" baseline="0" dirty="0" smtClean="0">
                <a:solidFill>
                  <a:schemeClr val="tx1"/>
                </a:solidFill>
                <a:latin typeface="+mn-lt"/>
                <a:ea typeface="+mn-ea"/>
                <a:cs typeface="+mn-cs"/>
              </a:rPr>
              <a:t>in size, if the processor switches among a number of processes it is difficult to pack</a:t>
            </a:r>
          </a:p>
          <a:p>
            <a:r>
              <a:rPr lang="en-US" sz="1200" kern="1200" baseline="0" dirty="0" smtClean="0">
                <a:solidFill>
                  <a:schemeClr val="tx1"/>
                </a:solidFill>
                <a:latin typeface="+mn-lt"/>
                <a:ea typeface="+mn-ea"/>
                <a:cs typeface="+mn-cs"/>
              </a:rPr>
              <a:t>them compactly into main memory. Paging systems were introduced, which allow</a:t>
            </a:r>
          </a:p>
          <a:p>
            <a:r>
              <a:rPr lang="en-US" sz="1200" kern="1200" baseline="0" dirty="0" smtClean="0">
                <a:solidFill>
                  <a:schemeClr val="tx1"/>
                </a:solidFill>
                <a:latin typeface="+mn-lt"/>
                <a:ea typeface="+mn-ea"/>
                <a:cs typeface="+mn-cs"/>
              </a:rPr>
              <a:t>processes to be comprised of a number of fixed-size blocks, called pages. A program</a:t>
            </a:r>
          </a:p>
          <a:p>
            <a:r>
              <a:rPr lang="en-US" sz="1200" kern="1200" baseline="0" dirty="0" smtClean="0">
                <a:solidFill>
                  <a:schemeClr val="tx1"/>
                </a:solidFill>
                <a:latin typeface="+mn-lt"/>
                <a:ea typeface="+mn-ea"/>
                <a:cs typeface="+mn-cs"/>
              </a:rPr>
              <a:t>references a word by means of a </a:t>
            </a:r>
            <a:r>
              <a:rPr lang="en-US" sz="1200" b="1" kern="1200" baseline="0" dirty="0" smtClean="0">
                <a:solidFill>
                  <a:schemeClr val="tx1"/>
                </a:solidFill>
                <a:latin typeface="+mn-lt"/>
                <a:ea typeface="+mn-ea"/>
                <a:cs typeface="+mn-cs"/>
              </a:rPr>
              <a:t>virtual address consisting of a page number</a:t>
            </a:r>
          </a:p>
          <a:p>
            <a:r>
              <a:rPr lang="en-US" sz="1200" kern="1200" baseline="0" dirty="0" smtClean="0">
                <a:solidFill>
                  <a:schemeClr val="tx1"/>
                </a:solidFill>
                <a:latin typeface="+mn-lt"/>
                <a:ea typeface="+mn-ea"/>
                <a:cs typeface="+mn-cs"/>
              </a:rPr>
              <a:t>and an offset within the page. Each page of a process may be located anywhere</a:t>
            </a:r>
          </a:p>
          <a:p>
            <a:r>
              <a:rPr lang="en-US" sz="1200" kern="1200" baseline="0" dirty="0" smtClean="0">
                <a:solidFill>
                  <a:schemeClr val="tx1"/>
                </a:solidFill>
                <a:latin typeface="+mn-lt"/>
                <a:ea typeface="+mn-ea"/>
                <a:cs typeface="+mn-cs"/>
              </a:rPr>
              <a:t>in main memory. The paging system provides for a dynamic mapping between the</a:t>
            </a:r>
          </a:p>
          <a:p>
            <a:r>
              <a:rPr lang="en-US" sz="1200" kern="1200" baseline="0" dirty="0" smtClean="0">
                <a:solidFill>
                  <a:schemeClr val="tx1"/>
                </a:solidFill>
                <a:latin typeface="+mn-lt"/>
                <a:ea typeface="+mn-ea"/>
                <a:cs typeface="+mn-cs"/>
              </a:rPr>
              <a:t>virtual address used in the program and a </a:t>
            </a:r>
            <a:r>
              <a:rPr lang="en-US" sz="1200" b="1" kern="1200" baseline="0" dirty="0" smtClean="0">
                <a:solidFill>
                  <a:schemeClr val="tx1"/>
                </a:solidFill>
                <a:latin typeface="+mn-lt"/>
                <a:ea typeface="+mn-ea"/>
                <a:cs typeface="+mn-cs"/>
              </a:rPr>
              <a:t>real address , or physical address, in main</a:t>
            </a:r>
          </a:p>
          <a:p>
            <a:r>
              <a:rPr lang="en-US" sz="1200" kern="1200" baseline="0" dirty="0" smtClean="0">
                <a:solidFill>
                  <a:schemeClr val="tx1"/>
                </a:solidFill>
                <a:latin typeface="+mn-lt"/>
                <a:ea typeface="+mn-ea"/>
                <a:cs typeface="+mn-cs"/>
              </a:rPr>
              <a:t>memory.</a:t>
            </a:r>
          </a:p>
          <a:p>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Briefly, the OS typically provides services in the following areas: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Program development: </a:t>
            </a:r>
          </a:p>
          <a:p>
            <a:pPr marL="171450" indent="-171450">
              <a:buFont typeface="Arial"/>
              <a:buChar char="•"/>
            </a:pPr>
            <a:r>
              <a:rPr lang="en-US" sz="1200" b="0" kern="1200" baseline="0" dirty="0" smtClean="0">
                <a:solidFill>
                  <a:schemeClr val="tx1"/>
                </a:solidFill>
                <a:latin typeface="+mn-lt"/>
                <a:ea typeface="+mn-ea"/>
                <a:cs typeface="+mn-cs"/>
              </a:rPr>
              <a:t>The OS provides a variety of facilities and services</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such as editors and debuggers, to assist the programmer in creating programs.</a:t>
            </a:r>
          </a:p>
          <a:p>
            <a:pPr marL="171450" indent="-171450">
              <a:buFont typeface="Arial"/>
              <a:buChar char="•"/>
            </a:pPr>
            <a:r>
              <a:rPr lang="en-US" sz="1200" kern="1200" baseline="0" dirty="0" smtClean="0">
                <a:solidFill>
                  <a:schemeClr val="tx1"/>
                </a:solidFill>
                <a:latin typeface="+mn-lt"/>
                <a:ea typeface="+mn-ea"/>
                <a:cs typeface="+mn-cs"/>
              </a:rPr>
              <a:t>Typically, these services are in the form of utility programs that, while not strictly part of the core of the OS, are supplied with the OS and are referred to as application program development tools.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Program execution: </a:t>
            </a:r>
          </a:p>
          <a:p>
            <a:pPr marL="628650" lvl="1" indent="-171450">
              <a:buFont typeface="Arial"/>
              <a:buChar char="•"/>
            </a:pPr>
            <a:r>
              <a:rPr lang="en-US" sz="1200" b="0" kern="1200" baseline="0" dirty="0" smtClean="0">
                <a:solidFill>
                  <a:schemeClr val="tx1"/>
                </a:solidFill>
                <a:latin typeface="+mn-lt"/>
                <a:ea typeface="+mn-ea"/>
                <a:cs typeface="+mn-cs"/>
              </a:rPr>
              <a:t>A number of steps need to be performed to execute a </a:t>
            </a:r>
            <a:r>
              <a:rPr lang="en-US" sz="1200" kern="1200" baseline="0" dirty="0" smtClean="0">
                <a:solidFill>
                  <a:schemeClr val="tx1"/>
                </a:solidFill>
                <a:latin typeface="+mn-lt"/>
                <a:ea typeface="+mn-ea"/>
                <a:cs typeface="+mn-cs"/>
              </a:rPr>
              <a:t>program. </a:t>
            </a:r>
          </a:p>
          <a:p>
            <a:pPr marL="1085850" lvl="2" indent="-171450">
              <a:buFont typeface="Arial"/>
              <a:buChar char="•"/>
            </a:pPr>
            <a:r>
              <a:rPr lang="en-US" sz="1200" kern="1200" baseline="0" dirty="0" smtClean="0">
                <a:solidFill>
                  <a:schemeClr val="tx1"/>
                </a:solidFill>
                <a:latin typeface="+mn-lt"/>
                <a:ea typeface="+mn-ea"/>
                <a:cs typeface="+mn-cs"/>
              </a:rPr>
              <a:t>Instructions and data must be loaded into main memory</a:t>
            </a:r>
          </a:p>
          <a:p>
            <a:pPr marL="1085850" lvl="2" indent="-171450">
              <a:buFont typeface="Arial"/>
              <a:buChar char="•"/>
            </a:pPr>
            <a:r>
              <a:rPr lang="en-US" sz="1200" kern="1200" baseline="0" dirty="0" smtClean="0">
                <a:solidFill>
                  <a:schemeClr val="tx1"/>
                </a:solidFill>
                <a:latin typeface="+mn-lt"/>
                <a:ea typeface="+mn-ea"/>
                <a:cs typeface="+mn-cs"/>
              </a:rPr>
              <a:t>I/O devices and files must be initialized,</a:t>
            </a:r>
          </a:p>
          <a:p>
            <a:pPr marL="1085850" lvl="2" indent="-171450">
              <a:buFont typeface="Arial"/>
              <a:buChar char="•"/>
            </a:pPr>
            <a:r>
              <a:rPr lang="en-US" sz="1200" kern="1200" baseline="0" dirty="0" smtClean="0">
                <a:solidFill>
                  <a:schemeClr val="tx1"/>
                </a:solidFill>
                <a:latin typeface="+mn-lt"/>
                <a:ea typeface="+mn-ea"/>
                <a:cs typeface="+mn-cs"/>
              </a:rPr>
              <a:t>and other resources must be prepared.</a:t>
            </a:r>
          </a:p>
          <a:p>
            <a:pPr marL="628650" lvl="1" indent="-171450">
              <a:buFont typeface="Arial"/>
              <a:buChar char="•"/>
            </a:pPr>
            <a:r>
              <a:rPr lang="en-US" sz="1200" kern="1200" baseline="0" dirty="0" smtClean="0">
                <a:solidFill>
                  <a:schemeClr val="tx1"/>
                </a:solidFill>
                <a:latin typeface="+mn-lt"/>
                <a:ea typeface="+mn-ea"/>
                <a:cs typeface="+mn-cs"/>
              </a:rPr>
              <a:t>The OS handles these scheduling duties for the user.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Access to I/O devices</a:t>
            </a:r>
            <a:r>
              <a:rPr lang="en-US" sz="1200" b="0" kern="1200" baseline="0" dirty="0" smtClean="0">
                <a:solidFill>
                  <a:schemeClr val="tx1"/>
                </a:solidFill>
                <a:latin typeface="+mn-lt"/>
                <a:ea typeface="+mn-ea"/>
                <a:cs typeface="+mn-cs"/>
              </a:rPr>
              <a:t>: </a:t>
            </a:r>
          </a:p>
          <a:p>
            <a:pPr marL="628650" lvl="1" indent="-171450">
              <a:buFont typeface="Arial"/>
              <a:buChar char="•"/>
            </a:pPr>
            <a:r>
              <a:rPr lang="en-US" sz="1200" b="0" kern="1200" baseline="0" dirty="0" smtClean="0">
                <a:solidFill>
                  <a:schemeClr val="tx1"/>
                </a:solidFill>
                <a:latin typeface="+mn-lt"/>
                <a:ea typeface="+mn-ea"/>
                <a:cs typeface="+mn-cs"/>
              </a:rPr>
              <a:t>Each I/O device requires its own peculiar set of instructions </a:t>
            </a:r>
            <a:r>
              <a:rPr lang="en-US" sz="1200" kern="1200" baseline="0" dirty="0" smtClean="0">
                <a:solidFill>
                  <a:schemeClr val="tx1"/>
                </a:solidFill>
                <a:latin typeface="+mn-lt"/>
                <a:ea typeface="+mn-ea"/>
                <a:cs typeface="+mn-cs"/>
              </a:rPr>
              <a:t>or control signals for operation. </a:t>
            </a:r>
          </a:p>
          <a:p>
            <a:pPr marL="628650" lvl="1" indent="-171450">
              <a:buFont typeface="Arial"/>
              <a:buChar char="•"/>
            </a:pPr>
            <a:r>
              <a:rPr lang="en-US" sz="1200" kern="1200" baseline="0" dirty="0" smtClean="0">
                <a:solidFill>
                  <a:schemeClr val="tx1"/>
                </a:solidFill>
                <a:latin typeface="+mn-lt"/>
                <a:ea typeface="+mn-ea"/>
                <a:cs typeface="+mn-cs"/>
              </a:rPr>
              <a:t>The OS provides a uniform interface that hides these details so that </a:t>
            </a:r>
            <a:r>
              <a:rPr lang="en-US" sz="1200" b="1" kern="1200" baseline="0" dirty="0" smtClean="0">
                <a:solidFill>
                  <a:schemeClr val="tx1"/>
                </a:solidFill>
                <a:latin typeface="+mn-lt"/>
                <a:ea typeface="+mn-ea"/>
                <a:cs typeface="+mn-cs"/>
              </a:rPr>
              <a:t>programmers can access </a:t>
            </a:r>
            <a:r>
              <a:rPr lang="en-US" sz="1200" kern="1200" baseline="0" dirty="0" smtClean="0">
                <a:solidFill>
                  <a:schemeClr val="tx1"/>
                </a:solidFill>
                <a:latin typeface="+mn-lt"/>
                <a:ea typeface="+mn-ea"/>
                <a:cs typeface="+mn-cs"/>
              </a:rPr>
              <a:t>such devices using simple reads and writes.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Controlled access to files: </a:t>
            </a:r>
          </a:p>
          <a:p>
            <a:pPr marL="628650" lvl="1" indent="-171450">
              <a:buFont typeface="Arial"/>
              <a:buChar char="•"/>
            </a:pPr>
            <a:r>
              <a:rPr lang="en-US" sz="1200" b="0" kern="1200" baseline="0" dirty="0" smtClean="0">
                <a:solidFill>
                  <a:schemeClr val="tx1"/>
                </a:solidFill>
                <a:latin typeface="+mn-lt"/>
                <a:ea typeface="+mn-ea"/>
                <a:cs typeface="+mn-cs"/>
              </a:rPr>
              <a:t>For file access, the OS must reflect a detailed understanding </a:t>
            </a:r>
            <a:r>
              <a:rPr lang="en-US" sz="1200" kern="1200" baseline="0" dirty="0" smtClean="0">
                <a:solidFill>
                  <a:schemeClr val="tx1"/>
                </a:solidFill>
                <a:latin typeface="+mn-lt"/>
                <a:ea typeface="+mn-ea"/>
                <a:cs typeface="+mn-cs"/>
              </a:rPr>
              <a:t>of not only the nature of the I/O device (disk drive, tape drive) but also the structure of the data contained in the files on the storage medium.</a:t>
            </a:r>
          </a:p>
          <a:p>
            <a:pPr marL="628650" lvl="1" indent="-171450">
              <a:buFont typeface="Arial"/>
              <a:buChar char="•"/>
            </a:pPr>
            <a:r>
              <a:rPr lang="en-US" sz="1200" kern="1200" baseline="0" dirty="0" smtClean="0">
                <a:solidFill>
                  <a:schemeClr val="tx1"/>
                </a:solidFill>
                <a:latin typeface="+mn-lt"/>
                <a:ea typeface="+mn-ea"/>
                <a:cs typeface="+mn-cs"/>
              </a:rPr>
              <a:t>In the case of a system with multiple users, the OS may provide </a:t>
            </a:r>
            <a:r>
              <a:rPr lang="en-US" sz="1200" b="1" kern="1200" baseline="0" dirty="0" smtClean="0">
                <a:solidFill>
                  <a:schemeClr val="tx1"/>
                </a:solidFill>
                <a:latin typeface="+mn-lt"/>
                <a:ea typeface="+mn-ea"/>
                <a:cs typeface="+mn-cs"/>
              </a:rPr>
              <a:t>protection mechanisms </a:t>
            </a:r>
            <a:r>
              <a:rPr lang="en-US" sz="1200" kern="1200" baseline="0" dirty="0" smtClean="0">
                <a:solidFill>
                  <a:schemeClr val="tx1"/>
                </a:solidFill>
                <a:latin typeface="+mn-lt"/>
                <a:ea typeface="+mn-ea"/>
                <a:cs typeface="+mn-cs"/>
              </a:rPr>
              <a:t>to control access to the files.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System access: </a:t>
            </a:r>
          </a:p>
          <a:p>
            <a:pPr marL="628650" lvl="1" indent="-171450">
              <a:buFont typeface="Arial"/>
              <a:buChar char="•"/>
            </a:pPr>
            <a:r>
              <a:rPr lang="en-US" sz="1200" b="0" kern="1200" baseline="0" dirty="0" smtClean="0">
                <a:solidFill>
                  <a:schemeClr val="tx1"/>
                </a:solidFill>
                <a:latin typeface="+mn-lt"/>
                <a:ea typeface="+mn-ea"/>
                <a:cs typeface="+mn-cs"/>
              </a:rPr>
              <a:t>For shared or public systems, the OS controls access to the </a:t>
            </a:r>
            <a:r>
              <a:rPr lang="en-US" sz="1200" kern="1200" baseline="0" dirty="0" smtClean="0">
                <a:solidFill>
                  <a:schemeClr val="tx1"/>
                </a:solidFill>
                <a:latin typeface="+mn-lt"/>
                <a:ea typeface="+mn-ea"/>
                <a:cs typeface="+mn-cs"/>
              </a:rPr>
              <a:t>system as a whole and to specific system resources.</a:t>
            </a:r>
          </a:p>
          <a:p>
            <a:pPr marL="1085850" lvl="2" indent="-171450">
              <a:buFont typeface="Arial"/>
              <a:buChar char="•"/>
            </a:pPr>
            <a:r>
              <a:rPr lang="en-US" sz="1200" kern="1200" baseline="0" dirty="0" smtClean="0">
                <a:solidFill>
                  <a:schemeClr val="tx1"/>
                </a:solidFill>
                <a:latin typeface="+mn-lt"/>
                <a:ea typeface="+mn-ea"/>
                <a:cs typeface="+mn-cs"/>
              </a:rPr>
              <a:t>The access function must provide </a:t>
            </a:r>
            <a:r>
              <a:rPr lang="en-US" sz="1200" b="1" kern="1200" baseline="0" dirty="0" smtClean="0">
                <a:solidFill>
                  <a:schemeClr val="tx1"/>
                </a:solidFill>
                <a:latin typeface="+mn-lt"/>
                <a:ea typeface="+mn-ea"/>
                <a:cs typeface="+mn-cs"/>
              </a:rPr>
              <a:t>protection of resources </a:t>
            </a:r>
            <a:r>
              <a:rPr lang="en-US" sz="1200" kern="1200" baseline="0" dirty="0" smtClean="0">
                <a:solidFill>
                  <a:schemeClr val="tx1"/>
                </a:solidFill>
                <a:latin typeface="+mn-lt"/>
                <a:ea typeface="+mn-ea"/>
                <a:cs typeface="+mn-cs"/>
              </a:rPr>
              <a:t>and data from unauthorized users </a:t>
            </a:r>
          </a:p>
          <a:p>
            <a:pPr marL="1085850" lvl="2" indent="-171450">
              <a:buFont typeface="Arial"/>
              <a:buChar char="•"/>
            </a:pPr>
            <a:r>
              <a:rPr lang="en-US" sz="1200" kern="1200" baseline="0" dirty="0" smtClean="0">
                <a:solidFill>
                  <a:schemeClr val="tx1"/>
                </a:solidFill>
                <a:latin typeface="+mn-lt"/>
                <a:ea typeface="+mn-ea"/>
                <a:cs typeface="+mn-cs"/>
              </a:rPr>
              <a:t>It must resolve conflicts for </a:t>
            </a:r>
            <a:r>
              <a:rPr lang="en-US" sz="1200" b="1" kern="1200" baseline="0" dirty="0" smtClean="0">
                <a:solidFill>
                  <a:schemeClr val="tx1"/>
                </a:solidFill>
                <a:latin typeface="+mn-lt"/>
                <a:ea typeface="+mn-ea"/>
                <a:cs typeface="+mn-cs"/>
              </a:rPr>
              <a:t>resource contention</a:t>
            </a:r>
            <a:r>
              <a:rPr lang="en-US" sz="1200" kern="1200" baseline="0" dirty="0" smtClean="0">
                <a:solidFill>
                  <a:schemeClr val="tx1"/>
                </a:solidFill>
                <a:latin typeface="+mn-lt"/>
                <a:ea typeface="+mn-ea"/>
                <a:cs typeface="+mn-cs"/>
              </a:rPr>
              <a: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Error detection and response</a:t>
            </a:r>
            <a:r>
              <a:rPr lang="en-US" sz="1200" b="0" kern="1200" baseline="0" dirty="0" smtClean="0">
                <a:solidFill>
                  <a:schemeClr val="tx1"/>
                </a:solidFill>
                <a:latin typeface="+mn-lt"/>
                <a:ea typeface="+mn-ea"/>
                <a:cs typeface="+mn-cs"/>
              </a:rPr>
              <a:t>: </a:t>
            </a:r>
          </a:p>
          <a:p>
            <a:pPr marL="628650" lvl="1" indent="-171450">
              <a:buFont typeface="Arial"/>
              <a:buChar char="•"/>
            </a:pPr>
            <a:r>
              <a:rPr lang="en-US" sz="1200" b="0" kern="1200" baseline="0" dirty="0" smtClean="0">
                <a:solidFill>
                  <a:schemeClr val="tx1"/>
                </a:solidFill>
                <a:latin typeface="+mn-lt"/>
                <a:ea typeface="+mn-ea"/>
                <a:cs typeface="+mn-cs"/>
              </a:rPr>
              <a:t>A variety of errors can occur while a computer </a:t>
            </a:r>
            <a:r>
              <a:rPr lang="en-US" sz="1200" kern="1200" baseline="0" dirty="0" smtClean="0">
                <a:solidFill>
                  <a:schemeClr val="tx1"/>
                </a:solidFill>
                <a:latin typeface="+mn-lt"/>
                <a:ea typeface="+mn-ea"/>
                <a:cs typeface="+mn-cs"/>
              </a:rPr>
              <a:t>system is running. These include:</a:t>
            </a:r>
          </a:p>
          <a:p>
            <a:pPr marL="1085850" lvl="2" indent="-171450">
              <a:buFont typeface="Arial"/>
              <a:buChar char="•"/>
            </a:pPr>
            <a:r>
              <a:rPr lang="en-US" sz="1200" kern="1200" baseline="0" dirty="0" smtClean="0">
                <a:solidFill>
                  <a:schemeClr val="tx1"/>
                </a:solidFill>
                <a:latin typeface="+mn-lt"/>
                <a:ea typeface="+mn-ea"/>
                <a:cs typeface="+mn-cs"/>
              </a:rPr>
              <a:t> internal and external hardware errors, such as a memory error, </a:t>
            </a:r>
          </a:p>
          <a:p>
            <a:pPr marL="1085850" lvl="2" indent="-171450">
              <a:buFont typeface="Arial"/>
              <a:buChar char="•"/>
            </a:pPr>
            <a:r>
              <a:rPr lang="en-US" sz="1200" kern="1200" baseline="0" dirty="0" smtClean="0">
                <a:solidFill>
                  <a:schemeClr val="tx1"/>
                </a:solidFill>
                <a:latin typeface="+mn-lt"/>
                <a:ea typeface="+mn-ea"/>
                <a:cs typeface="+mn-cs"/>
              </a:rPr>
              <a:t>or a device failure or malfunction; </a:t>
            </a:r>
          </a:p>
          <a:p>
            <a:pPr marL="1085850" lvl="2" indent="-171450">
              <a:buFont typeface="Arial"/>
              <a:buChar char="•"/>
            </a:pPr>
            <a:r>
              <a:rPr lang="en-US" sz="1200" kern="1200" baseline="0" dirty="0" smtClean="0">
                <a:solidFill>
                  <a:schemeClr val="tx1"/>
                </a:solidFill>
                <a:latin typeface="+mn-lt"/>
                <a:ea typeface="+mn-ea"/>
                <a:cs typeface="+mn-cs"/>
              </a:rPr>
              <a:t>and various software errors, such as division by zero, attempt to access forbidden memory location, and inability of the OS to grant the request of an application. </a:t>
            </a:r>
          </a:p>
          <a:p>
            <a:pPr marL="628650" lvl="1" indent="-171450">
              <a:buFont typeface="Arial"/>
              <a:buChar char="•"/>
            </a:pPr>
            <a:r>
              <a:rPr lang="en-US" sz="1200" kern="1200" baseline="0" dirty="0" smtClean="0">
                <a:solidFill>
                  <a:schemeClr val="tx1"/>
                </a:solidFill>
                <a:latin typeface="+mn-lt"/>
                <a:ea typeface="+mn-ea"/>
                <a:cs typeface="+mn-cs"/>
              </a:rPr>
              <a:t>In each case, the OS must provide a response that clears the error condition with the least impact on running applications. </a:t>
            </a:r>
          </a:p>
          <a:p>
            <a:pPr marL="628650" lvl="1" indent="-171450">
              <a:buFont typeface="Arial"/>
              <a:buChar char="•"/>
            </a:pPr>
            <a:r>
              <a:rPr lang="en-US" sz="1200" kern="1200" baseline="0" dirty="0" smtClean="0">
                <a:solidFill>
                  <a:schemeClr val="tx1"/>
                </a:solidFill>
                <a:latin typeface="+mn-lt"/>
                <a:ea typeface="+mn-ea"/>
                <a:cs typeface="+mn-cs"/>
              </a:rPr>
              <a:t>The response may range from ending the program that caused the error, to retrying the operation, to simply reporting the error to the application.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Accounting: </a:t>
            </a:r>
          </a:p>
          <a:p>
            <a:pPr marL="628650" lvl="1" indent="-171450">
              <a:buFont typeface="Arial"/>
              <a:buChar char="•"/>
            </a:pPr>
            <a:r>
              <a:rPr lang="en-US" sz="1200" b="0" kern="1200" baseline="0" dirty="0" smtClean="0">
                <a:solidFill>
                  <a:schemeClr val="tx1"/>
                </a:solidFill>
                <a:latin typeface="+mn-lt"/>
                <a:ea typeface="+mn-ea"/>
                <a:cs typeface="+mn-cs"/>
              </a:rPr>
              <a:t>A good OS will collect usage statistics for various resources and </a:t>
            </a:r>
            <a:r>
              <a:rPr lang="en-US" sz="1200" kern="1200" baseline="0" dirty="0" smtClean="0">
                <a:solidFill>
                  <a:schemeClr val="tx1"/>
                </a:solidFill>
                <a:latin typeface="+mn-lt"/>
                <a:ea typeface="+mn-ea"/>
                <a:cs typeface="+mn-cs"/>
              </a:rPr>
              <a:t>monitor performance parameters such as response time.</a:t>
            </a:r>
          </a:p>
          <a:p>
            <a:pPr marL="628650" lvl="1" indent="-171450">
              <a:buFont typeface="Arial"/>
              <a:buChar char="•"/>
            </a:pPr>
            <a:r>
              <a:rPr lang="en-US" sz="1200" kern="1200" baseline="0" dirty="0" smtClean="0">
                <a:solidFill>
                  <a:schemeClr val="tx1"/>
                </a:solidFill>
                <a:latin typeface="+mn-lt"/>
                <a:ea typeface="+mn-ea"/>
                <a:cs typeface="+mn-cs"/>
              </a:rPr>
              <a:t>On any system, this information is useful in anticipating the need for future enhancements and in tuning the system to improve performance. </a:t>
            </a:r>
          </a:p>
          <a:p>
            <a:pPr marL="628650" lvl="1" indent="-171450">
              <a:buFont typeface="Arial"/>
              <a:buChar char="•"/>
            </a:pPr>
            <a:r>
              <a:rPr lang="en-US" sz="1200" kern="1200" baseline="0" dirty="0" smtClean="0">
                <a:solidFill>
                  <a:schemeClr val="tx1"/>
                </a:solidFill>
                <a:latin typeface="+mn-lt"/>
                <a:ea typeface="+mn-ea"/>
                <a:cs typeface="+mn-cs"/>
              </a:rPr>
              <a:t>On a multiuser system, the information can be used for billing purposes.</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With dynamic mapping hardware available, the next logical step was to</a:t>
            </a:r>
          </a:p>
          <a:p>
            <a:r>
              <a:rPr lang="en-US" sz="1200" kern="1200" baseline="0" dirty="0" smtClean="0">
                <a:solidFill>
                  <a:schemeClr val="tx1"/>
                </a:solidFill>
                <a:latin typeface="+mn-lt"/>
                <a:ea typeface="+mn-ea"/>
                <a:cs typeface="+mn-cs"/>
              </a:rPr>
              <a:t>eliminate the requirement that all pages of a process reside in main memory simultaneously.</a:t>
            </a:r>
          </a:p>
          <a:p>
            <a:r>
              <a:rPr lang="en-US" sz="1200" kern="1200" baseline="0" dirty="0" smtClean="0">
                <a:solidFill>
                  <a:schemeClr val="tx1"/>
                </a:solidFill>
                <a:latin typeface="+mn-lt"/>
                <a:ea typeface="+mn-ea"/>
                <a:cs typeface="+mn-cs"/>
              </a:rPr>
              <a:t>All the pages of a process are maintained on disk. When a process is</a:t>
            </a:r>
          </a:p>
          <a:p>
            <a:r>
              <a:rPr lang="en-US" sz="1200" kern="1200" baseline="0" dirty="0" smtClean="0">
                <a:solidFill>
                  <a:schemeClr val="tx1"/>
                </a:solidFill>
                <a:latin typeface="+mn-lt"/>
                <a:ea typeface="+mn-ea"/>
                <a:cs typeface="+mn-cs"/>
              </a:rPr>
              <a:t>executing, some of its pages are in main memory. If reference is made to a page</a:t>
            </a:r>
          </a:p>
          <a:p>
            <a:r>
              <a:rPr lang="en-US" sz="1200" kern="1200" baseline="0" dirty="0" smtClean="0">
                <a:solidFill>
                  <a:schemeClr val="tx1"/>
                </a:solidFill>
                <a:latin typeface="+mn-lt"/>
                <a:ea typeface="+mn-ea"/>
                <a:cs typeface="+mn-cs"/>
              </a:rPr>
              <a:t>that is not in main memory, the memory management hardware detects this and</a:t>
            </a:r>
          </a:p>
          <a:p>
            <a:r>
              <a:rPr lang="en-US" sz="1200" kern="1200" baseline="0" dirty="0" smtClean="0">
                <a:solidFill>
                  <a:schemeClr val="tx1"/>
                </a:solidFill>
                <a:latin typeface="+mn-lt"/>
                <a:ea typeface="+mn-ea"/>
                <a:cs typeface="+mn-cs"/>
              </a:rPr>
              <a:t>arranges for the missing page to be loaded. Such a scheme is referred to as </a:t>
            </a:r>
            <a:r>
              <a:rPr lang="en-US" sz="1200" b="1" kern="1200" baseline="0" dirty="0" smtClean="0">
                <a:solidFill>
                  <a:schemeClr val="tx1"/>
                </a:solidFill>
                <a:latin typeface="+mn-lt"/>
                <a:ea typeface="+mn-ea"/>
                <a:cs typeface="+mn-cs"/>
              </a:rPr>
              <a:t>virtual</a:t>
            </a:r>
          </a:p>
          <a:p>
            <a:r>
              <a:rPr lang="en-US" sz="1200" b="1" kern="1200" baseline="0" dirty="0" smtClean="0">
                <a:solidFill>
                  <a:schemeClr val="tx1"/>
                </a:solidFill>
                <a:latin typeface="+mn-lt"/>
                <a:ea typeface="+mn-ea"/>
                <a:cs typeface="+mn-cs"/>
              </a:rPr>
              <a:t>memory and is depicted in Figure 2.9 .</a:t>
            </a:r>
          </a:p>
          <a:p>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processor hardware, together with the OS, provides the user with a</a:t>
            </a:r>
          </a:p>
          <a:p>
            <a:r>
              <a:rPr lang="en-US" sz="1200" kern="1200" baseline="0" dirty="0" smtClean="0">
                <a:solidFill>
                  <a:schemeClr val="tx1"/>
                </a:solidFill>
                <a:latin typeface="+mn-lt"/>
                <a:ea typeface="+mn-ea"/>
                <a:cs typeface="+mn-cs"/>
              </a:rPr>
              <a:t>“virtual processor” that has access to a virtual memory. This memory may be a</a:t>
            </a:r>
          </a:p>
          <a:p>
            <a:r>
              <a:rPr lang="en-US" sz="1200" kern="1200" baseline="0" dirty="0" smtClean="0">
                <a:solidFill>
                  <a:schemeClr val="tx1"/>
                </a:solidFill>
                <a:latin typeface="+mn-lt"/>
                <a:ea typeface="+mn-ea"/>
                <a:cs typeface="+mn-cs"/>
              </a:rPr>
              <a:t>linear address space or a collection of segments, which are variable-length blocks</a:t>
            </a:r>
          </a:p>
          <a:p>
            <a:r>
              <a:rPr lang="en-US" sz="1200" kern="1200" baseline="0" dirty="0" smtClean="0">
                <a:solidFill>
                  <a:schemeClr val="tx1"/>
                </a:solidFill>
                <a:latin typeface="+mn-lt"/>
                <a:ea typeface="+mn-ea"/>
                <a:cs typeface="+mn-cs"/>
              </a:rPr>
              <a:t>of contiguous addresses. In either case, programming language instructions can</a:t>
            </a:r>
          </a:p>
          <a:p>
            <a:r>
              <a:rPr lang="en-US" sz="1200" kern="1200" baseline="0" dirty="0" smtClean="0">
                <a:solidFill>
                  <a:schemeClr val="tx1"/>
                </a:solidFill>
                <a:latin typeface="+mn-lt"/>
                <a:ea typeface="+mn-ea"/>
                <a:cs typeface="+mn-cs"/>
              </a:rPr>
              <a:t>reference program and data locations in the virtual memory area. Process isolation</a:t>
            </a:r>
          </a:p>
          <a:p>
            <a:r>
              <a:rPr lang="en-US" sz="1200" kern="1200" baseline="0" dirty="0" smtClean="0">
                <a:solidFill>
                  <a:schemeClr val="tx1"/>
                </a:solidFill>
                <a:latin typeface="+mn-lt"/>
                <a:ea typeface="+mn-ea"/>
                <a:cs typeface="+mn-cs"/>
              </a:rPr>
              <a:t>can be achieved by giving each process a unique, nonoverlapping virtual memory.</a:t>
            </a:r>
          </a:p>
          <a:p>
            <a:r>
              <a:rPr lang="en-US" sz="1200" kern="1200" baseline="0" dirty="0" smtClean="0">
                <a:solidFill>
                  <a:schemeClr val="tx1"/>
                </a:solidFill>
                <a:latin typeface="+mn-lt"/>
                <a:ea typeface="+mn-ea"/>
                <a:cs typeface="+mn-cs"/>
              </a:rPr>
              <a:t>Memory sharing can be achieved by overlapping portions of two virtual memory</a:t>
            </a:r>
          </a:p>
          <a:p>
            <a:r>
              <a:rPr lang="en-US" sz="1200" kern="1200" baseline="0" dirty="0" smtClean="0">
                <a:solidFill>
                  <a:schemeClr val="tx1"/>
                </a:solidFill>
                <a:latin typeface="+mn-lt"/>
                <a:ea typeface="+mn-ea"/>
                <a:cs typeface="+mn-cs"/>
              </a:rPr>
              <a:t>spaces. Files are maintained in a long-term store. Files and portions of files may be</a:t>
            </a:r>
          </a:p>
          <a:p>
            <a:r>
              <a:rPr lang="en-US" sz="1200" kern="1200" baseline="0" dirty="0" smtClean="0">
                <a:solidFill>
                  <a:schemeClr val="tx1"/>
                </a:solidFill>
                <a:latin typeface="+mn-lt"/>
                <a:ea typeface="+mn-ea"/>
                <a:cs typeface="+mn-cs"/>
              </a:rPr>
              <a:t>copied into the virtual memory for manipulation by programs.</a:t>
            </a:r>
            <a:endParaRPr lang="en-US" sz="1200" b="1"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Figure 2.10 highlights the addressing concerns in a virtual memory scheme.</a:t>
            </a:r>
          </a:p>
          <a:p>
            <a:r>
              <a:rPr lang="en-US" sz="1200" kern="1200" baseline="0" dirty="0" smtClean="0">
                <a:solidFill>
                  <a:schemeClr val="tx1"/>
                </a:solidFill>
                <a:latin typeface="+mn-lt"/>
                <a:ea typeface="+mn-ea"/>
                <a:cs typeface="+mn-cs"/>
              </a:rPr>
              <a:t>Storage consists of directly addressable (by machine instructions) main memory</a:t>
            </a:r>
          </a:p>
          <a:p>
            <a:r>
              <a:rPr lang="en-US" sz="1200" kern="1200" baseline="0" dirty="0" smtClean="0">
                <a:solidFill>
                  <a:schemeClr val="tx1"/>
                </a:solidFill>
                <a:latin typeface="+mn-lt"/>
                <a:ea typeface="+mn-ea"/>
                <a:cs typeface="+mn-cs"/>
              </a:rPr>
              <a:t>and lower-speed auxiliary memory that is accessed indirectly by loading blocks</a:t>
            </a:r>
          </a:p>
          <a:p>
            <a:r>
              <a:rPr lang="en-US" sz="1200" kern="1200" baseline="0" dirty="0" smtClean="0">
                <a:solidFill>
                  <a:schemeClr val="tx1"/>
                </a:solidFill>
                <a:latin typeface="+mn-lt"/>
                <a:ea typeface="+mn-ea"/>
                <a:cs typeface="+mn-cs"/>
              </a:rPr>
              <a:t>into main memory. Address translation hardware (memory management unit) is</a:t>
            </a:r>
          </a:p>
          <a:p>
            <a:r>
              <a:rPr lang="en-US" sz="1200" kern="1200" baseline="0" dirty="0" smtClean="0">
                <a:solidFill>
                  <a:schemeClr val="tx1"/>
                </a:solidFill>
                <a:latin typeface="+mn-lt"/>
                <a:ea typeface="+mn-ea"/>
                <a:cs typeface="+mn-cs"/>
              </a:rPr>
              <a:t>interposed between the processor and memory. Programs reference locations using</a:t>
            </a:r>
          </a:p>
          <a:p>
            <a:r>
              <a:rPr lang="en-US" sz="1200" kern="1200" baseline="0" dirty="0" smtClean="0">
                <a:solidFill>
                  <a:schemeClr val="tx1"/>
                </a:solidFill>
                <a:latin typeface="+mn-lt"/>
                <a:ea typeface="+mn-ea"/>
                <a:cs typeface="+mn-cs"/>
              </a:rPr>
              <a:t>virtual addresses, which are mapped into real main memory addresses. If a reference</a:t>
            </a:r>
          </a:p>
          <a:p>
            <a:r>
              <a:rPr lang="en-US" sz="1200" kern="1200" baseline="0" dirty="0" smtClean="0">
                <a:solidFill>
                  <a:schemeClr val="tx1"/>
                </a:solidFill>
                <a:latin typeface="+mn-lt"/>
                <a:ea typeface="+mn-ea"/>
                <a:cs typeface="+mn-cs"/>
              </a:rPr>
              <a:t>is made to a virtual address not in real memory, then a portion of the contents</a:t>
            </a:r>
          </a:p>
          <a:p>
            <a:r>
              <a:rPr lang="en-US" sz="1200" kern="1200" baseline="0" dirty="0" smtClean="0">
                <a:solidFill>
                  <a:schemeClr val="tx1"/>
                </a:solidFill>
                <a:latin typeface="+mn-lt"/>
                <a:ea typeface="+mn-ea"/>
                <a:cs typeface="+mn-cs"/>
              </a:rPr>
              <a:t>of real memory is swapped out to auxiliary memory and the desired block of data</a:t>
            </a:r>
          </a:p>
          <a:p>
            <a:r>
              <a:rPr lang="en-US" sz="1200" kern="1200" baseline="0" dirty="0" smtClean="0">
                <a:solidFill>
                  <a:schemeClr val="tx1"/>
                </a:solidFill>
                <a:latin typeface="+mn-lt"/>
                <a:ea typeface="+mn-ea"/>
                <a:cs typeface="+mn-cs"/>
              </a:rPr>
              <a:t>is swapped in. During this activity, the process that generated the address reference</a:t>
            </a:r>
          </a:p>
          <a:p>
            <a:r>
              <a:rPr lang="en-US" sz="1200" kern="1200" baseline="0" dirty="0" smtClean="0">
                <a:solidFill>
                  <a:schemeClr val="tx1"/>
                </a:solidFill>
                <a:latin typeface="+mn-lt"/>
                <a:ea typeface="+mn-ea"/>
                <a:cs typeface="+mn-cs"/>
              </a:rPr>
              <a:t>must be suspended. The OS designer needs to develop an address translation mechanism</a:t>
            </a:r>
          </a:p>
          <a:p>
            <a:r>
              <a:rPr lang="en-US" sz="1200" kern="1200" baseline="0" dirty="0" smtClean="0">
                <a:solidFill>
                  <a:schemeClr val="tx1"/>
                </a:solidFill>
                <a:latin typeface="+mn-lt"/>
                <a:ea typeface="+mn-ea"/>
                <a:cs typeface="+mn-cs"/>
              </a:rPr>
              <a:t>that generates little overhead and a storage allocation policy that minimizes</a:t>
            </a:r>
          </a:p>
          <a:p>
            <a:r>
              <a:rPr lang="en-US" sz="1200" kern="1200" baseline="0" dirty="0" smtClean="0">
                <a:solidFill>
                  <a:schemeClr val="tx1"/>
                </a:solidFill>
                <a:latin typeface="+mn-lt"/>
                <a:ea typeface="+mn-ea"/>
                <a:cs typeface="+mn-cs"/>
              </a:rPr>
              <a:t>the traffic between memory levels.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The growth in the use of time-sharing systems and, more recently, computer networks</a:t>
            </a:r>
          </a:p>
          <a:p>
            <a:r>
              <a:rPr lang="en-US" sz="1200" kern="1200" baseline="0" dirty="0" smtClean="0">
                <a:solidFill>
                  <a:schemeClr val="tx1"/>
                </a:solidFill>
                <a:latin typeface="+mn-lt"/>
                <a:ea typeface="+mn-ea"/>
                <a:cs typeface="+mn-cs"/>
              </a:rPr>
              <a:t>has brought with it a growth in concern for the protection of information.</a:t>
            </a:r>
          </a:p>
          <a:p>
            <a:r>
              <a:rPr lang="en-US" sz="1200" kern="1200" baseline="0" dirty="0" smtClean="0">
                <a:solidFill>
                  <a:schemeClr val="tx1"/>
                </a:solidFill>
                <a:latin typeface="+mn-lt"/>
                <a:ea typeface="+mn-ea"/>
                <a:cs typeface="+mn-cs"/>
              </a:rPr>
              <a:t>The nature of the threat that concerns an organization will vary greatly depending</a:t>
            </a:r>
          </a:p>
          <a:p>
            <a:r>
              <a:rPr lang="en-US" sz="1200" kern="1200" baseline="0" dirty="0" smtClean="0">
                <a:solidFill>
                  <a:schemeClr val="tx1"/>
                </a:solidFill>
                <a:latin typeface="+mn-lt"/>
                <a:ea typeface="+mn-ea"/>
                <a:cs typeface="+mn-cs"/>
              </a:rPr>
              <a:t>on the circumstances. However, there are some general-purpose tools that can be</a:t>
            </a:r>
          </a:p>
          <a:p>
            <a:r>
              <a:rPr lang="en-US" sz="1200" kern="1200" baseline="0" dirty="0" smtClean="0">
                <a:solidFill>
                  <a:schemeClr val="tx1"/>
                </a:solidFill>
                <a:latin typeface="+mn-lt"/>
                <a:ea typeface="+mn-ea"/>
                <a:cs typeface="+mn-cs"/>
              </a:rPr>
              <a:t>built into computers and operating systems that support a variety of protection and</a:t>
            </a:r>
          </a:p>
          <a:p>
            <a:r>
              <a:rPr lang="en-US" sz="1200" kern="1200" baseline="0" dirty="0" smtClean="0">
                <a:solidFill>
                  <a:schemeClr val="tx1"/>
                </a:solidFill>
                <a:latin typeface="+mn-lt"/>
                <a:ea typeface="+mn-ea"/>
                <a:cs typeface="+mn-cs"/>
              </a:rPr>
              <a:t>security mechanisms. In general, we are concerned with the problem of controlling</a:t>
            </a:r>
          </a:p>
          <a:p>
            <a:r>
              <a:rPr lang="en-US" sz="1200" kern="1200" baseline="0" dirty="0" smtClean="0">
                <a:solidFill>
                  <a:schemeClr val="tx1"/>
                </a:solidFill>
                <a:latin typeface="+mn-lt"/>
                <a:ea typeface="+mn-ea"/>
                <a:cs typeface="+mn-cs"/>
              </a:rPr>
              <a:t>access to computer systems and the information stored in them.</a:t>
            </a:r>
          </a:p>
          <a:p>
            <a:r>
              <a:rPr lang="en-US" sz="1200" kern="1200" baseline="0" dirty="0" smtClean="0">
                <a:solidFill>
                  <a:schemeClr val="tx1"/>
                </a:solidFill>
                <a:latin typeface="+mn-lt"/>
                <a:ea typeface="+mn-ea"/>
                <a:cs typeface="+mn-cs"/>
              </a:rPr>
              <a:t>Much of the work in security and protection as it relates to operating systems</a:t>
            </a:r>
          </a:p>
          <a:p>
            <a:r>
              <a:rPr lang="en-US" sz="1200" kern="1200" baseline="0" dirty="0" smtClean="0">
                <a:solidFill>
                  <a:schemeClr val="tx1"/>
                </a:solidFill>
                <a:latin typeface="+mn-lt"/>
                <a:ea typeface="+mn-ea"/>
                <a:cs typeface="+mn-cs"/>
              </a:rPr>
              <a:t>can be roughly grouped into four categories:</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Availability: Concerned with protecting the system against interruption.</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Confidentiality: Assures that users cannot read data for which access is</a:t>
            </a:r>
          </a:p>
          <a:p>
            <a:r>
              <a:rPr lang="en-US" sz="1200" kern="1200" baseline="0" dirty="0" smtClean="0">
                <a:solidFill>
                  <a:schemeClr val="tx1"/>
                </a:solidFill>
                <a:latin typeface="+mn-lt"/>
                <a:ea typeface="+mn-ea"/>
                <a:cs typeface="+mn-cs"/>
              </a:rPr>
              <a:t>unauthorized.</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Data integrity: Protection of data from unauthorized modification.</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Authenticity: Concerned with the proper verification of the identity of users</a:t>
            </a:r>
          </a:p>
          <a:p>
            <a:r>
              <a:rPr lang="en-US" sz="1200" kern="1200" baseline="0" dirty="0" smtClean="0">
                <a:solidFill>
                  <a:schemeClr val="tx1"/>
                </a:solidFill>
                <a:latin typeface="+mn-lt"/>
                <a:ea typeface="+mn-ea"/>
                <a:cs typeface="+mn-cs"/>
              </a:rPr>
              <a:t>and the validity of messages or data.</a:t>
            </a:r>
            <a:endParaRPr lang="en-NZ" b="1"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43</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NZ" dirty="0" smtClean="0"/>
              <a:t>A key responsibility of the OS is to manage the various resources available to it (main memory space, I/O devices, processors) and to schedule their use by the various active processes. </a:t>
            </a:r>
          </a:p>
          <a:p>
            <a:endParaRPr lang="en-NZ" dirty="0" smtClean="0"/>
          </a:p>
          <a:p>
            <a:r>
              <a:rPr lang="en-NZ" dirty="0" smtClean="0"/>
              <a:t>Any resource allocation and scheduling policy must consider three factors:</a:t>
            </a:r>
          </a:p>
          <a:p>
            <a:r>
              <a:rPr lang="en-NZ" b="1" dirty="0" smtClean="0"/>
              <a:t>Fairness: </a:t>
            </a:r>
          </a:p>
          <a:p>
            <a:pPr lvl="1">
              <a:buFont typeface="Arial" pitchFamily="34" charset="0"/>
              <a:buChar char="•"/>
            </a:pPr>
            <a:r>
              <a:rPr lang="en-NZ" b="1" dirty="0" smtClean="0"/>
              <a:t> </a:t>
            </a:r>
            <a:r>
              <a:rPr lang="en-NZ" dirty="0" smtClean="0"/>
              <a:t>Typically, we would like all processes that are competing for the use of a particular resource to be given approximately equal and fair access to that resource. </a:t>
            </a:r>
          </a:p>
          <a:p>
            <a:pPr lvl="1">
              <a:buFont typeface="Arial" pitchFamily="34" charset="0"/>
              <a:buChar char="•"/>
            </a:pPr>
            <a:r>
              <a:rPr lang="en-NZ" dirty="0" smtClean="0"/>
              <a:t> This is especially so for jobs of the same class, that is, jobs of similar demands.</a:t>
            </a:r>
          </a:p>
          <a:p>
            <a:pPr lvl="1">
              <a:buFont typeface="Arial" pitchFamily="34" charset="0"/>
              <a:buChar char="•"/>
            </a:pPr>
            <a:endParaRPr lang="en-NZ" dirty="0" smtClean="0"/>
          </a:p>
          <a:p>
            <a:r>
              <a:rPr lang="en-NZ" b="1" dirty="0" smtClean="0"/>
              <a:t>Differential responsiveness: </a:t>
            </a:r>
          </a:p>
          <a:p>
            <a:pPr lvl="1">
              <a:buFont typeface="Arial" pitchFamily="34" charset="0"/>
              <a:buChar char="•"/>
            </a:pPr>
            <a:r>
              <a:rPr lang="en-NZ" b="1" dirty="0" smtClean="0"/>
              <a:t> </a:t>
            </a:r>
            <a:r>
              <a:rPr lang="en-NZ" dirty="0" smtClean="0"/>
              <a:t>On the other hand, the OS may need to discriminate among different classes of jobs with different service requirements. </a:t>
            </a:r>
          </a:p>
          <a:p>
            <a:pPr lvl="1">
              <a:buFont typeface="Arial" pitchFamily="34" charset="0"/>
              <a:buChar char="•"/>
            </a:pPr>
            <a:r>
              <a:rPr lang="en-NZ" dirty="0" smtClean="0"/>
              <a:t> The OS should attempt to make allocation and scheduling decisions to meet the total set of requirements. </a:t>
            </a:r>
          </a:p>
          <a:p>
            <a:pPr lvl="1">
              <a:buFont typeface="Arial" pitchFamily="34" charset="0"/>
              <a:buChar char="•"/>
            </a:pPr>
            <a:r>
              <a:rPr lang="en-NZ" dirty="0" smtClean="0"/>
              <a:t> The OS should also make these decisions dynamically. </a:t>
            </a:r>
          </a:p>
          <a:p>
            <a:pPr lvl="1">
              <a:buFont typeface="Arial" pitchFamily="34" charset="0"/>
              <a:buChar char="•"/>
            </a:pPr>
            <a:r>
              <a:rPr lang="en-NZ" dirty="0" smtClean="0"/>
              <a:t> e.g. if a process is waiting for the use of an I/O device, the OS may wish to schedule that process for execution as soon as possible to free up the device for later demands from other processes.</a:t>
            </a:r>
          </a:p>
          <a:p>
            <a:pPr lvl="1">
              <a:buFont typeface="Arial" pitchFamily="34" charset="0"/>
              <a:buChar char="•"/>
            </a:pPr>
            <a:endParaRPr lang="en-NZ" dirty="0" smtClean="0"/>
          </a:p>
          <a:p>
            <a:r>
              <a:rPr lang="en-NZ" b="1" dirty="0" smtClean="0"/>
              <a:t>Efficiency: </a:t>
            </a:r>
          </a:p>
          <a:p>
            <a:pPr lvl="1">
              <a:buFont typeface="Arial" pitchFamily="34" charset="0"/>
              <a:buChar char="•"/>
            </a:pPr>
            <a:r>
              <a:rPr lang="en-NZ" b="1" dirty="0" smtClean="0"/>
              <a:t> </a:t>
            </a:r>
            <a:r>
              <a:rPr lang="en-NZ" dirty="0" smtClean="0"/>
              <a:t>The OS should attempt to </a:t>
            </a:r>
          </a:p>
          <a:p>
            <a:pPr lvl="2">
              <a:buFont typeface="Arial" pitchFamily="34" charset="0"/>
              <a:buChar char="•"/>
            </a:pPr>
            <a:r>
              <a:rPr lang="en-NZ" dirty="0" smtClean="0"/>
              <a:t> maximize throughput, </a:t>
            </a:r>
          </a:p>
          <a:p>
            <a:pPr lvl="2">
              <a:buFont typeface="Arial" pitchFamily="34" charset="0"/>
              <a:buChar char="•"/>
            </a:pPr>
            <a:r>
              <a:rPr lang="en-NZ" dirty="0" smtClean="0"/>
              <a:t> minimize response time, and</a:t>
            </a:r>
          </a:p>
          <a:p>
            <a:pPr lvl="2">
              <a:buFont typeface="Arial" pitchFamily="34" charset="0"/>
              <a:buChar char="•"/>
            </a:pPr>
            <a:r>
              <a:rPr lang="en-NZ" dirty="0" smtClean="0"/>
              <a:t> accommodate as many users as possible.</a:t>
            </a:r>
          </a:p>
          <a:p>
            <a:pPr lvl="1">
              <a:buFont typeface="Arial" pitchFamily="34" charset="0"/>
              <a:buChar char="•"/>
            </a:pPr>
            <a:r>
              <a:rPr lang="en-NZ" dirty="0" smtClean="0"/>
              <a:t>These criteria conflict; </a:t>
            </a:r>
          </a:p>
          <a:p>
            <a:pPr lvl="1">
              <a:buFont typeface="Arial" pitchFamily="34" charset="0"/>
              <a:buChar char="•"/>
            </a:pPr>
            <a:r>
              <a:rPr lang="en-NZ" dirty="0" smtClean="0"/>
              <a:t> Finding the right balance for a particular situation is an ongoing problem for operating system research.</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mn-lt"/>
                <a:ea typeface="+mn-ea"/>
                <a:cs typeface="+mn-cs"/>
              </a:rPr>
              <a:t>Figure 2.11 suggests the major elements of the OS involved in the scheduling</a:t>
            </a:r>
          </a:p>
          <a:p>
            <a:r>
              <a:rPr lang="en-US" sz="1200" kern="1200" baseline="0" dirty="0" smtClean="0">
                <a:solidFill>
                  <a:schemeClr val="tx1"/>
                </a:solidFill>
                <a:latin typeface="+mn-lt"/>
                <a:ea typeface="+mn-ea"/>
                <a:cs typeface="+mn-cs"/>
              </a:rPr>
              <a:t>of processes and the allocation of resources in a multiprogramming environment.</a:t>
            </a:r>
          </a:p>
          <a:p>
            <a:r>
              <a:rPr lang="en-US" sz="1200" kern="1200" baseline="0" dirty="0" smtClean="0">
                <a:solidFill>
                  <a:schemeClr val="tx1"/>
                </a:solidFill>
                <a:latin typeface="+mn-lt"/>
                <a:ea typeface="+mn-ea"/>
                <a:cs typeface="+mn-cs"/>
              </a:rPr>
              <a:t>The OS maintains a number of queues, each of which is simply a list of processes</a:t>
            </a:r>
          </a:p>
          <a:p>
            <a:r>
              <a:rPr lang="en-US" sz="1200" kern="1200" baseline="0" dirty="0" smtClean="0">
                <a:solidFill>
                  <a:schemeClr val="tx1"/>
                </a:solidFill>
                <a:latin typeface="+mn-lt"/>
                <a:ea typeface="+mn-ea"/>
                <a:cs typeface="+mn-cs"/>
              </a:rPr>
              <a:t>waiting for some resource. The short-term queue consists of processes that are in</a:t>
            </a:r>
          </a:p>
          <a:p>
            <a:r>
              <a:rPr lang="en-US" sz="1200" kern="1200" baseline="0" dirty="0" smtClean="0">
                <a:solidFill>
                  <a:schemeClr val="tx1"/>
                </a:solidFill>
                <a:latin typeface="+mn-lt"/>
                <a:ea typeface="+mn-ea"/>
                <a:cs typeface="+mn-cs"/>
              </a:rPr>
              <a:t>main memory (or at least an essential minimum portion of each is in main memory)</a:t>
            </a:r>
          </a:p>
          <a:p>
            <a:r>
              <a:rPr lang="en-US" sz="1200" kern="1200" baseline="0" dirty="0" smtClean="0">
                <a:solidFill>
                  <a:schemeClr val="tx1"/>
                </a:solidFill>
                <a:latin typeface="+mn-lt"/>
                <a:ea typeface="+mn-ea"/>
                <a:cs typeface="+mn-cs"/>
              </a:rPr>
              <a:t>and are ready to run as soon as the processor is made available. Any one of these</a:t>
            </a:r>
          </a:p>
          <a:p>
            <a:r>
              <a:rPr lang="en-US" sz="1200" kern="1200" baseline="0" dirty="0" smtClean="0">
                <a:solidFill>
                  <a:schemeClr val="tx1"/>
                </a:solidFill>
                <a:latin typeface="+mn-lt"/>
                <a:ea typeface="+mn-ea"/>
                <a:cs typeface="+mn-cs"/>
              </a:rPr>
              <a:t>processes could use the processor next. It is up to the short-term scheduler, or</a:t>
            </a:r>
          </a:p>
          <a:p>
            <a:r>
              <a:rPr lang="en-US" sz="1200" kern="1200" baseline="0" dirty="0" smtClean="0">
                <a:solidFill>
                  <a:schemeClr val="tx1"/>
                </a:solidFill>
                <a:latin typeface="+mn-lt"/>
                <a:ea typeface="+mn-ea"/>
                <a:cs typeface="+mn-cs"/>
              </a:rPr>
              <a:t>dispatcher, to pick one. A common strategy is to give each process in the queue</a:t>
            </a:r>
          </a:p>
          <a:p>
            <a:r>
              <a:rPr lang="en-US" sz="1200" kern="1200" baseline="0" dirty="0" smtClean="0">
                <a:solidFill>
                  <a:schemeClr val="tx1"/>
                </a:solidFill>
                <a:latin typeface="+mn-lt"/>
                <a:ea typeface="+mn-ea"/>
                <a:cs typeface="+mn-cs"/>
              </a:rPr>
              <a:t>some time in turn; this is referred to as a </a:t>
            </a:r>
            <a:r>
              <a:rPr lang="en-US" sz="1200" b="1" kern="1200" baseline="0" dirty="0" smtClean="0">
                <a:solidFill>
                  <a:schemeClr val="tx1"/>
                </a:solidFill>
                <a:latin typeface="+mn-lt"/>
                <a:ea typeface="+mn-ea"/>
                <a:cs typeface="+mn-cs"/>
              </a:rPr>
              <a:t>round-robin technique. In effect, the</a:t>
            </a:r>
          </a:p>
          <a:p>
            <a:r>
              <a:rPr lang="en-US" sz="1200" kern="1200" baseline="0" dirty="0" smtClean="0">
                <a:solidFill>
                  <a:schemeClr val="tx1"/>
                </a:solidFill>
                <a:latin typeface="+mn-lt"/>
                <a:ea typeface="+mn-ea"/>
                <a:cs typeface="+mn-cs"/>
              </a:rPr>
              <a:t>round-robin technique employs a circular queue. Another strategy is to assign</a:t>
            </a:r>
          </a:p>
          <a:p>
            <a:r>
              <a:rPr lang="en-US" sz="1200" kern="1200" baseline="0" dirty="0" smtClean="0">
                <a:solidFill>
                  <a:schemeClr val="tx1"/>
                </a:solidFill>
                <a:latin typeface="+mn-lt"/>
                <a:ea typeface="+mn-ea"/>
                <a:cs typeface="+mn-cs"/>
              </a:rPr>
              <a:t>priority levels to the various processes, with the scheduler selecting processes in</a:t>
            </a:r>
          </a:p>
          <a:p>
            <a:r>
              <a:rPr lang="en-US" sz="1200" kern="1200" baseline="0" dirty="0" smtClean="0">
                <a:solidFill>
                  <a:schemeClr val="tx1"/>
                </a:solidFill>
                <a:latin typeface="+mn-lt"/>
                <a:ea typeface="+mn-ea"/>
                <a:cs typeface="+mn-cs"/>
              </a:rPr>
              <a:t>priority order.</a:t>
            </a:r>
          </a:p>
          <a:p>
            <a:r>
              <a:rPr lang="en-US" sz="1200" kern="1200" baseline="0" dirty="0" smtClean="0">
                <a:solidFill>
                  <a:schemeClr val="tx1"/>
                </a:solidFill>
                <a:latin typeface="+mn-lt"/>
                <a:ea typeface="+mn-ea"/>
                <a:cs typeface="+mn-cs"/>
              </a:rPr>
              <a:t>The long-term queue is a list of new jobs waiting to use the processor. The</a:t>
            </a:r>
          </a:p>
          <a:p>
            <a:r>
              <a:rPr lang="en-US" sz="1200" kern="1200" baseline="0" dirty="0" smtClean="0">
                <a:solidFill>
                  <a:schemeClr val="tx1"/>
                </a:solidFill>
                <a:latin typeface="+mn-lt"/>
                <a:ea typeface="+mn-ea"/>
                <a:cs typeface="+mn-cs"/>
              </a:rPr>
              <a:t>OS adds jobs to the system by transferring a process from the long-term queue to</a:t>
            </a:r>
          </a:p>
          <a:p>
            <a:r>
              <a:rPr lang="en-US" sz="1200" kern="1200" baseline="0" dirty="0" smtClean="0">
                <a:solidFill>
                  <a:schemeClr val="tx1"/>
                </a:solidFill>
                <a:latin typeface="+mn-lt"/>
                <a:ea typeface="+mn-ea"/>
                <a:cs typeface="+mn-cs"/>
              </a:rPr>
              <a:t>the short-term queue. At that time, a portion of main memory must be allocated</a:t>
            </a:r>
          </a:p>
          <a:p>
            <a:r>
              <a:rPr lang="en-US" sz="1200" kern="1200" baseline="0" dirty="0" smtClean="0">
                <a:solidFill>
                  <a:schemeClr val="tx1"/>
                </a:solidFill>
                <a:latin typeface="+mn-lt"/>
                <a:ea typeface="+mn-ea"/>
                <a:cs typeface="+mn-cs"/>
              </a:rPr>
              <a:t>to the incoming process. Thus, the OS must be sure that it does not overcommit</a:t>
            </a:r>
          </a:p>
          <a:p>
            <a:r>
              <a:rPr lang="en-US" sz="1200" kern="1200" baseline="0" dirty="0" smtClean="0">
                <a:solidFill>
                  <a:schemeClr val="tx1"/>
                </a:solidFill>
                <a:latin typeface="+mn-lt"/>
                <a:ea typeface="+mn-ea"/>
                <a:cs typeface="+mn-cs"/>
              </a:rPr>
              <a:t>memory or processing time by admitting too many processes to the system. There</a:t>
            </a:r>
          </a:p>
          <a:p>
            <a:r>
              <a:rPr lang="en-US" sz="1200" kern="1200" baseline="0" dirty="0" smtClean="0">
                <a:solidFill>
                  <a:schemeClr val="tx1"/>
                </a:solidFill>
                <a:latin typeface="+mn-lt"/>
                <a:ea typeface="+mn-ea"/>
                <a:cs typeface="+mn-cs"/>
              </a:rPr>
              <a:t>is an I/O queue for each I/O device. More than one process may request the use of</a:t>
            </a:r>
          </a:p>
          <a:p>
            <a:r>
              <a:rPr lang="en-US" sz="1200" kern="1200" baseline="0" dirty="0" smtClean="0">
                <a:solidFill>
                  <a:schemeClr val="tx1"/>
                </a:solidFill>
                <a:latin typeface="+mn-lt"/>
                <a:ea typeface="+mn-ea"/>
                <a:cs typeface="+mn-cs"/>
              </a:rPr>
              <a:t>the same I/O device. All processes waiting to use each device are lined up in that</a:t>
            </a:r>
          </a:p>
          <a:p>
            <a:r>
              <a:rPr lang="en-US" sz="1200" kern="1200" baseline="0" dirty="0" smtClean="0">
                <a:solidFill>
                  <a:schemeClr val="tx1"/>
                </a:solidFill>
                <a:latin typeface="+mn-lt"/>
                <a:ea typeface="+mn-ea"/>
                <a:cs typeface="+mn-cs"/>
              </a:rPr>
              <a:t>device’s queue. Again, the OS must determine which process to assign to an available</a:t>
            </a:r>
          </a:p>
          <a:p>
            <a:r>
              <a:rPr lang="en-US" sz="1200" kern="1200" baseline="0" dirty="0" smtClean="0">
                <a:solidFill>
                  <a:schemeClr val="tx1"/>
                </a:solidFill>
                <a:latin typeface="+mn-lt"/>
                <a:ea typeface="+mn-ea"/>
                <a:cs typeface="+mn-cs"/>
              </a:rPr>
              <a:t>I/O device.</a:t>
            </a:r>
          </a:p>
          <a:p>
            <a:r>
              <a:rPr lang="en-US" sz="1200" kern="1200" baseline="0" dirty="0" smtClean="0">
                <a:solidFill>
                  <a:schemeClr val="tx1"/>
                </a:solidFill>
                <a:latin typeface="+mn-lt"/>
                <a:ea typeface="+mn-ea"/>
                <a:cs typeface="+mn-cs"/>
              </a:rPr>
              <a:t>The OS receives control of the processor at the interrupt handler if an interrupt</a:t>
            </a:r>
          </a:p>
          <a:p>
            <a:r>
              <a:rPr lang="en-US" sz="1200" kern="1200" baseline="0" dirty="0" smtClean="0">
                <a:solidFill>
                  <a:schemeClr val="tx1"/>
                </a:solidFill>
                <a:latin typeface="+mn-lt"/>
                <a:ea typeface="+mn-ea"/>
                <a:cs typeface="+mn-cs"/>
              </a:rPr>
              <a:t>occurs. A process may specifically invoke some OS service, such as an I/O</a:t>
            </a:r>
          </a:p>
          <a:p>
            <a:r>
              <a:rPr lang="en-US" sz="1200" kern="1200" baseline="0" dirty="0" smtClean="0">
                <a:solidFill>
                  <a:schemeClr val="tx1"/>
                </a:solidFill>
                <a:latin typeface="+mn-lt"/>
                <a:ea typeface="+mn-ea"/>
                <a:cs typeface="+mn-cs"/>
              </a:rPr>
              <a:t>device handler by means of a service call. In this case, a service call handler is the</a:t>
            </a:r>
          </a:p>
          <a:p>
            <a:r>
              <a:rPr lang="en-US" sz="1200" kern="1200" baseline="0" dirty="0" smtClean="0">
                <a:solidFill>
                  <a:schemeClr val="tx1"/>
                </a:solidFill>
                <a:latin typeface="+mn-lt"/>
                <a:ea typeface="+mn-ea"/>
                <a:cs typeface="+mn-cs"/>
              </a:rPr>
              <a:t>entry point into the OS. In any case, once the interrupt or service call is handled, the</a:t>
            </a:r>
          </a:p>
          <a:p>
            <a:r>
              <a:rPr lang="en-US" sz="1200" kern="1200" baseline="0" dirty="0" smtClean="0">
                <a:solidFill>
                  <a:schemeClr val="tx1"/>
                </a:solidFill>
                <a:latin typeface="+mn-lt"/>
                <a:ea typeface="+mn-ea"/>
                <a:cs typeface="+mn-cs"/>
              </a:rPr>
              <a:t>short-term scheduler is invoked to pick a process for execution.</a:t>
            </a:r>
          </a:p>
          <a:p>
            <a:r>
              <a:rPr lang="en-US" sz="1200" kern="1200" baseline="0" dirty="0" smtClean="0">
                <a:solidFill>
                  <a:schemeClr val="tx1"/>
                </a:solidFill>
                <a:latin typeface="+mn-lt"/>
                <a:ea typeface="+mn-ea"/>
                <a:cs typeface="+mn-cs"/>
              </a:rPr>
              <a:t>The foregoing is a functional description; details and modular design of this</a:t>
            </a:r>
          </a:p>
          <a:p>
            <a:r>
              <a:rPr lang="en-US" sz="1200" kern="1200" baseline="0" dirty="0" smtClean="0">
                <a:solidFill>
                  <a:schemeClr val="tx1"/>
                </a:solidFill>
                <a:latin typeface="+mn-lt"/>
                <a:ea typeface="+mn-ea"/>
                <a:cs typeface="+mn-cs"/>
              </a:rPr>
              <a:t>portion of the OS will differ in various systems. Much of the research and development</a:t>
            </a:r>
          </a:p>
          <a:p>
            <a:r>
              <a:rPr lang="en-US" sz="1200" kern="1200" baseline="0" dirty="0" smtClean="0">
                <a:solidFill>
                  <a:schemeClr val="tx1"/>
                </a:solidFill>
                <a:latin typeface="+mn-lt"/>
                <a:ea typeface="+mn-ea"/>
                <a:cs typeface="+mn-cs"/>
              </a:rPr>
              <a:t>effort in operating systems has been directed at picking algorithms and data</a:t>
            </a:r>
          </a:p>
          <a:p>
            <a:r>
              <a:rPr lang="en-US" sz="1200" kern="1200" baseline="0" dirty="0" smtClean="0">
                <a:solidFill>
                  <a:schemeClr val="tx1"/>
                </a:solidFill>
                <a:latin typeface="+mn-lt"/>
                <a:ea typeface="+mn-ea"/>
                <a:cs typeface="+mn-cs"/>
              </a:rPr>
              <a:t>structures for this function that provide fairness, differential responsiveness, and</a:t>
            </a:r>
          </a:p>
          <a:p>
            <a:r>
              <a:rPr lang="en-US" sz="1200" kern="1200" baseline="0" dirty="0" smtClean="0">
                <a:solidFill>
                  <a:schemeClr val="tx1"/>
                </a:solidFill>
                <a:latin typeface="+mn-lt"/>
                <a:ea typeface="+mn-ea"/>
                <a:cs typeface="+mn-cs"/>
              </a:rPr>
              <a:t>efficiency.</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45</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rate of change in the demands on operating systems requires not just modifications and enhancements to existing architectures but new ways of organizing the OS. </a:t>
            </a:r>
          </a:p>
          <a:p>
            <a:endParaRPr lang="en-NZ" dirty="0" smtClean="0"/>
          </a:p>
          <a:p>
            <a:r>
              <a:rPr lang="en-NZ" dirty="0" smtClean="0"/>
              <a:t>A wide range of different approaches and design elements has been tried in both experimental and commercial operating systems, but much of the work fits into the following categories:</a:t>
            </a:r>
          </a:p>
          <a:p>
            <a:pPr lvl="1"/>
            <a:r>
              <a:rPr lang="en-NZ" dirty="0" smtClean="0"/>
              <a:t>• Microkernel architecture</a:t>
            </a:r>
          </a:p>
          <a:p>
            <a:pPr lvl="1"/>
            <a:r>
              <a:rPr lang="en-NZ" dirty="0" smtClean="0"/>
              <a:t>• Multithreading</a:t>
            </a:r>
          </a:p>
          <a:p>
            <a:pPr lvl="1"/>
            <a:r>
              <a:rPr lang="en-NZ" dirty="0" smtClean="0"/>
              <a:t>• Symmetric multiprocessing</a:t>
            </a:r>
          </a:p>
          <a:p>
            <a:pPr lvl="1"/>
            <a:r>
              <a:rPr lang="en-NZ" dirty="0" smtClean="0"/>
              <a:t>• Distributed operating systems</a:t>
            </a:r>
          </a:p>
          <a:p>
            <a:pPr lvl="1"/>
            <a:r>
              <a:rPr lang="en-NZ" dirty="0" smtClean="0"/>
              <a:t>• Object-oriented design</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46</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mn-lt"/>
                <a:ea typeface="+mn-ea"/>
                <a:cs typeface="+mn-cs"/>
              </a:rPr>
              <a:t>Most operating systems, until recently, featured a large </a:t>
            </a:r>
            <a:r>
              <a:rPr lang="en-US" sz="1200" b="1" kern="1200" baseline="0" dirty="0" smtClean="0">
                <a:solidFill>
                  <a:schemeClr val="tx1"/>
                </a:solidFill>
                <a:latin typeface="+mn-lt"/>
                <a:ea typeface="+mn-ea"/>
                <a:cs typeface="+mn-cs"/>
              </a:rPr>
              <a:t>monolithic kernel .</a:t>
            </a:r>
          </a:p>
          <a:p>
            <a:r>
              <a:rPr lang="en-US" sz="1200" kern="1200" baseline="0" dirty="0" smtClean="0">
                <a:solidFill>
                  <a:schemeClr val="tx1"/>
                </a:solidFill>
                <a:latin typeface="+mn-lt"/>
                <a:ea typeface="+mn-ea"/>
                <a:cs typeface="+mn-cs"/>
              </a:rPr>
              <a:t>Most of what is thought of as OS functionality is provided in these large kernels,</a:t>
            </a:r>
          </a:p>
          <a:p>
            <a:r>
              <a:rPr lang="en-US" sz="1200" kern="1200" baseline="0" dirty="0" smtClean="0">
                <a:solidFill>
                  <a:schemeClr val="tx1"/>
                </a:solidFill>
                <a:latin typeface="+mn-lt"/>
                <a:ea typeface="+mn-ea"/>
                <a:cs typeface="+mn-cs"/>
              </a:rPr>
              <a:t>including scheduling, file system, networking, device drivers, memory management,</a:t>
            </a:r>
          </a:p>
          <a:p>
            <a:r>
              <a:rPr lang="en-US" sz="1200" kern="1200" baseline="0" dirty="0" smtClean="0">
                <a:solidFill>
                  <a:schemeClr val="tx1"/>
                </a:solidFill>
                <a:latin typeface="+mn-lt"/>
                <a:ea typeface="+mn-ea"/>
                <a:cs typeface="+mn-cs"/>
              </a:rPr>
              <a:t>and more. Typically, a monolithic kernel is implemented as a single process, with</a:t>
            </a:r>
          </a:p>
          <a:p>
            <a:r>
              <a:rPr lang="en-US" sz="1200" kern="1200" baseline="0" dirty="0" smtClean="0">
                <a:solidFill>
                  <a:schemeClr val="tx1"/>
                </a:solidFill>
                <a:latin typeface="+mn-lt"/>
                <a:ea typeface="+mn-ea"/>
                <a:cs typeface="+mn-cs"/>
              </a:rPr>
              <a:t>all elements sharing the same address space. A </a:t>
            </a:r>
            <a:r>
              <a:rPr lang="en-US" sz="1200" b="1" kern="1200" baseline="0" dirty="0" smtClean="0">
                <a:solidFill>
                  <a:schemeClr val="tx1"/>
                </a:solidFill>
                <a:latin typeface="+mn-lt"/>
                <a:ea typeface="+mn-ea"/>
                <a:cs typeface="+mn-cs"/>
              </a:rPr>
              <a:t>microkernel architecture assigns</a:t>
            </a:r>
          </a:p>
          <a:p>
            <a:r>
              <a:rPr lang="en-US" sz="1200" kern="1200" baseline="0" dirty="0" smtClean="0">
                <a:solidFill>
                  <a:schemeClr val="tx1"/>
                </a:solidFill>
                <a:latin typeface="+mn-lt"/>
                <a:ea typeface="+mn-ea"/>
                <a:cs typeface="+mn-cs"/>
              </a:rPr>
              <a:t>only a few essential functions to the kernel, including address spaces, interprocess</a:t>
            </a:r>
          </a:p>
          <a:p>
            <a:r>
              <a:rPr lang="en-US" sz="1200" kern="1200" baseline="0" dirty="0" smtClean="0">
                <a:solidFill>
                  <a:schemeClr val="tx1"/>
                </a:solidFill>
                <a:latin typeface="+mn-lt"/>
                <a:ea typeface="+mn-ea"/>
                <a:cs typeface="+mn-cs"/>
              </a:rPr>
              <a:t>communication (IPC), and basic scheduling. Other OS services are provided by</a:t>
            </a:r>
          </a:p>
          <a:p>
            <a:r>
              <a:rPr lang="en-US" sz="1200" kern="1200" baseline="0" dirty="0" smtClean="0">
                <a:solidFill>
                  <a:schemeClr val="tx1"/>
                </a:solidFill>
                <a:latin typeface="+mn-lt"/>
                <a:ea typeface="+mn-ea"/>
                <a:cs typeface="+mn-cs"/>
              </a:rPr>
              <a:t>processes, sometimes called servers, that run in user mode and are treated like any</a:t>
            </a:r>
          </a:p>
          <a:p>
            <a:r>
              <a:rPr lang="en-US" sz="1200" kern="1200" baseline="0" dirty="0" smtClean="0">
                <a:solidFill>
                  <a:schemeClr val="tx1"/>
                </a:solidFill>
                <a:latin typeface="+mn-lt"/>
                <a:ea typeface="+mn-ea"/>
                <a:cs typeface="+mn-cs"/>
              </a:rPr>
              <a:t>other application by the microkernel. This approach decouples kernel and server</a:t>
            </a:r>
          </a:p>
          <a:p>
            <a:r>
              <a:rPr lang="en-US" sz="1200" kern="1200" baseline="0" dirty="0" smtClean="0">
                <a:solidFill>
                  <a:schemeClr val="tx1"/>
                </a:solidFill>
                <a:latin typeface="+mn-lt"/>
                <a:ea typeface="+mn-ea"/>
                <a:cs typeface="+mn-cs"/>
              </a:rPr>
              <a:t>development. Servers may be customized to specific application or environment</a:t>
            </a:r>
          </a:p>
          <a:p>
            <a:r>
              <a:rPr lang="en-US" sz="1200" kern="1200" baseline="0" dirty="0" smtClean="0">
                <a:solidFill>
                  <a:schemeClr val="tx1"/>
                </a:solidFill>
                <a:latin typeface="+mn-lt"/>
                <a:ea typeface="+mn-ea"/>
                <a:cs typeface="+mn-cs"/>
              </a:rPr>
              <a:t>requirements. The microkernel approach simplifies implementation, provides flexibility,</a:t>
            </a:r>
          </a:p>
          <a:p>
            <a:r>
              <a:rPr lang="en-US" sz="1200" kern="1200" baseline="0" dirty="0" smtClean="0">
                <a:solidFill>
                  <a:schemeClr val="tx1"/>
                </a:solidFill>
                <a:latin typeface="+mn-lt"/>
                <a:ea typeface="+mn-ea"/>
                <a:cs typeface="+mn-cs"/>
              </a:rPr>
              <a:t>and is well suited to a distributed environment. In essence, a microkernel</a:t>
            </a:r>
          </a:p>
          <a:p>
            <a:r>
              <a:rPr lang="en-US" sz="1200" kern="1200" baseline="0" dirty="0" smtClean="0">
                <a:solidFill>
                  <a:schemeClr val="tx1"/>
                </a:solidFill>
                <a:latin typeface="+mn-lt"/>
                <a:ea typeface="+mn-ea"/>
                <a:cs typeface="+mn-cs"/>
              </a:rPr>
              <a:t>interacts with local and remote server processes in the same way, facilitating construction</a:t>
            </a:r>
          </a:p>
          <a:p>
            <a:r>
              <a:rPr lang="en-US" sz="1200" kern="1200" baseline="0" dirty="0" smtClean="0">
                <a:solidFill>
                  <a:schemeClr val="tx1"/>
                </a:solidFill>
                <a:latin typeface="+mn-lt"/>
                <a:ea typeface="+mn-ea"/>
                <a:cs typeface="+mn-cs"/>
              </a:rPr>
              <a:t>of distributed systems.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47</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1" kern="1200" baseline="0" dirty="0" smtClean="0">
                <a:solidFill>
                  <a:schemeClr val="tx1"/>
                </a:solidFill>
                <a:latin typeface="+mn-lt"/>
                <a:ea typeface="+mn-ea"/>
                <a:cs typeface="+mn-cs"/>
              </a:rPr>
              <a:t>Multithreading is a technique in which a process, executing an application, is</a:t>
            </a:r>
          </a:p>
          <a:p>
            <a:r>
              <a:rPr lang="en-US" sz="1200" kern="1200" baseline="0" dirty="0" smtClean="0">
                <a:solidFill>
                  <a:schemeClr val="tx1"/>
                </a:solidFill>
                <a:latin typeface="+mn-lt"/>
                <a:ea typeface="+mn-ea"/>
                <a:cs typeface="+mn-cs"/>
              </a:rPr>
              <a:t>divided into threads that can run concurrently. We can make the following distinction: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Thread: A dispatchable unit of work. It includes a processor context (which</a:t>
            </a:r>
          </a:p>
          <a:p>
            <a:r>
              <a:rPr lang="en-US" sz="1200" kern="1200" baseline="0" dirty="0" smtClean="0">
                <a:solidFill>
                  <a:schemeClr val="tx1"/>
                </a:solidFill>
                <a:latin typeface="+mn-lt"/>
                <a:ea typeface="+mn-ea"/>
                <a:cs typeface="+mn-cs"/>
              </a:rPr>
              <a:t>includes the program counter and stack pointer) and its own data area for a</a:t>
            </a:r>
          </a:p>
          <a:p>
            <a:r>
              <a:rPr lang="en-US" sz="1200" kern="1200" baseline="0" dirty="0" smtClean="0">
                <a:solidFill>
                  <a:schemeClr val="tx1"/>
                </a:solidFill>
                <a:latin typeface="+mn-lt"/>
                <a:ea typeface="+mn-ea"/>
                <a:cs typeface="+mn-cs"/>
              </a:rPr>
              <a:t>stack (to enable subroutine branching). A thread executes sequentially and is</a:t>
            </a:r>
          </a:p>
          <a:p>
            <a:r>
              <a:rPr lang="en-US" sz="1200" kern="1200" baseline="0" dirty="0" smtClean="0">
                <a:solidFill>
                  <a:schemeClr val="tx1"/>
                </a:solidFill>
                <a:latin typeface="+mn-lt"/>
                <a:ea typeface="+mn-ea"/>
                <a:cs typeface="+mn-cs"/>
              </a:rPr>
              <a:t>interruptible so that the processor can turn to another thread.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Process : A collection of one or more threads and associated system resources</a:t>
            </a:r>
          </a:p>
          <a:p>
            <a:r>
              <a:rPr lang="en-US" sz="1200" kern="1200" baseline="0" dirty="0" smtClean="0">
                <a:solidFill>
                  <a:schemeClr val="tx1"/>
                </a:solidFill>
                <a:latin typeface="+mn-lt"/>
                <a:ea typeface="+mn-ea"/>
                <a:cs typeface="+mn-cs"/>
              </a:rPr>
              <a:t>(such as memory containing both code and data, open files, and devices). This</a:t>
            </a:r>
          </a:p>
          <a:p>
            <a:r>
              <a:rPr lang="en-US" sz="1200" kern="1200" baseline="0" dirty="0" smtClean="0">
                <a:solidFill>
                  <a:schemeClr val="tx1"/>
                </a:solidFill>
                <a:latin typeface="+mn-lt"/>
                <a:ea typeface="+mn-ea"/>
                <a:cs typeface="+mn-cs"/>
              </a:rPr>
              <a:t>corresponds closely to the concept of a program in execution. By breaking</a:t>
            </a:r>
          </a:p>
          <a:p>
            <a:r>
              <a:rPr lang="en-US" sz="1200" kern="1200" baseline="0" dirty="0" smtClean="0">
                <a:solidFill>
                  <a:schemeClr val="tx1"/>
                </a:solidFill>
                <a:latin typeface="+mn-lt"/>
                <a:ea typeface="+mn-ea"/>
                <a:cs typeface="+mn-cs"/>
              </a:rPr>
              <a:t>a single application into multiple threads, the programmer has great control</a:t>
            </a:r>
          </a:p>
          <a:p>
            <a:r>
              <a:rPr lang="en-US" sz="1200" kern="1200" baseline="0" dirty="0" smtClean="0">
                <a:solidFill>
                  <a:schemeClr val="tx1"/>
                </a:solidFill>
                <a:latin typeface="+mn-lt"/>
                <a:ea typeface="+mn-ea"/>
                <a:cs typeface="+mn-cs"/>
              </a:rPr>
              <a:t>over the modularity of the application and the timing of application-related</a:t>
            </a:r>
          </a:p>
          <a:p>
            <a:r>
              <a:rPr lang="en-US" sz="1200" kern="1200" baseline="0" dirty="0" smtClean="0">
                <a:solidFill>
                  <a:schemeClr val="tx1"/>
                </a:solidFill>
                <a:latin typeface="+mn-lt"/>
                <a:ea typeface="+mn-ea"/>
                <a:cs typeface="+mn-cs"/>
              </a:rPr>
              <a:t>events.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Multithreading is useful for applications that perform a number of essentially</a:t>
            </a:r>
          </a:p>
          <a:p>
            <a:r>
              <a:rPr lang="en-US" sz="1200" kern="1200" baseline="0" dirty="0" smtClean="0">
                <a:solidFill>
                  <a:schemeClr val="tx1"/>
                </a:solidFill>
                <a:latin typeface="+mn-lt"/>
                <a:ea typeface="+mn-ea"/>
                <a:cs typeface="+mn-cs"/>
              </a:rPr>
              <a:t>independent tasks that do not need to be serialized. An example is a database server</a:t>
            </a:r>
          </a:p>
          <a:p>
            <a:r>
              <a:rPr lang="en-US" sz="1200" kern="1200" baseline="0" dirty="0" smtClean="0">
                <a:solidFill>
                  <a:schemeClr val="tx1"/>
                </a:solidFill>
                <a:latin typeface="+mn-lt"/>
                <a:ea typeface="+mn-ea"/>
                <a:cs typeface="+mn-cs"/>
              </a:rPr>
              <a:t>that listens for and processes numerous client requests. With multiple threads running</a:t>
            </a:r>
          </a:p>
          <a:p>
            <a:r>
              <a:rPr lang="en-US" sz="1200" kern="1200" baseline="0" dirty="0" smtClean="0">
                <a:solidFill>
                  <a:schemeClr val="tx1"/>
                </a:solidFill>
                <a:latin typeface="+mn-lt"/>
                <a:ea typeface="+mn-ea"/>
                <a:cs typeface="+mn-cs"/>
              </a:rPr>
              <a:t>within the same process, switching back and forth among threads involves</a:t>
            </a:r>
          </a:p>
          <a:p>
            <a:r>
              <a:rPr lang="en-US" sz="1200" kern="1200" baseline="0" dirty="0" smtClean="0">
                <a:solidFill>
                  <a:schemeClr val="tx1"/>
                </a:solidFill>
                <a:latin typeface="+mn-lt"/>
                <a:ea typeface="+mn-ea"/>
                <a:cs typeface="+mn-cs"/>
              </a:rPr>
              <a:t>less processor overhead than a major process switch between different processes.</a:t>
            </a:r>
          </a:p>
          <a:p>
            <a:r>
              <a:rPr lang="en-US" sz="1200" kern="1200" baseline="0" dirty="0" smtClean="0">
                <a:solidFill>
                  <a:schemeClr val="tx1"/>
                </a:solidFill>
                <a:latin typeface="+mn-lt"/>
                <a:ea typeface="+mn-ea"/>
                <a:cs typeface="+mn-cs"/>
              </a:rPr>
              <a:t>Threads are also useful for structuring processes that are part of the OS kernel as</a:t>
            </a:r>
          </a:p>
          <a:p>
            <a:r>
              <a:rPr lang="en-US" sz="1200" kern="1200" baseline="0" dirty="0" smtClean="0">
                <a:solidFill>
                  <a:schemeClr val="tx1"/>
                </a:solidFill>
                <a:latin typeface="+mn-lt"/>
                <a:ea typeface="+mn-ea"/>
                <a:cs typeface="+mn-cs"/>
              </a:rPr>
              <a:t>described in subsequent chapters.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48</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Symmetric multiprocessing (SMP) is a term that refers to a computer hardware</a:t>
            </a:r>
          </a:p>
          <a:p>
            <a:r>
              <a:rPr lang="en-US" sz="1200" kern="1200" baseline="0" dirty="0" smtClean="0">
                <a:solidFill>
                  <a:schemeClr val="tx1"/>
                </a:solidFill>
                <a:latin typeface="+mn-lt"/>
                <a:ea typeface="+mn-ea"/>
                <a:cs typeface="+mn-cs"/>
              </a:rPr>
              <a:t>architecture (described in Chapter 1 ) and also to the OS behavior that exploits</a:t>
            </a:r>
          </a:p>
          <a:p>
            <a:r>
              <a:rPr lang="en-US" sz="1200" kern="1200" baseline="0" dirty="0" smtClean="0">
                <a:solidFill>
                  <a:schemeClr val="tx1"/>
                </a:solidFill>
                <a:latin typeface="+mn-lt"/>
                <a:ea typeface="+mn-ea"/>
                <a:cs typeface="+mn-cs"/>
              </a:rPr>
              <a:t>that architecture. The OS of an SMP schedules processes or threads across all of the</a:t>
            </a:r>
          </a:p>
          <a:p>
            <a:r>
              <a:rPr lang="en-US" sz="1200" kern="1200" baseline="0" dirty="0" smtClean="0">
                <a:solidFill>
                  <a:schemeClr val="tx1"/>
                </a:solidFill>
                <a:latin typeface="+mn-lt"/>
                <a:ea typeface="+mn-ea"/>
                <a:cs typeface="+mn-cs"/>
              </a:rPr>
              <a:t>processors.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Multithreading and SMP are often discussed together, but the two are</a:t>
            </a:r>
          </a:p>
          <a:p>
            <a:r>
              <a:rPr lang="en-US" sz="1200" kern="1200" baseline="0" dirty="0" smtClean="0">
                <a:solidFill>
                  <a:schemeClr val="tx1"/>
                </a:solidFill>
                <a:latin typeface="+mn-lt"/>
                <a:ea typeface="+mn-ea"/>
                <a:cs typeface="+mn-cs"/>
              </a:rPr>
              <a:t>independent facilities. Even on a uniprocessor system, multithreading is useful for</a:t>
            </a:r>
          </a:p>
          <a:p>
            <a:r>
              <a:rPr lang="en-US" sz="1200" kern="1200" baseline="0" dirty="0" smtClean="0">
                <a:solidFill>
                  <a:schemeClr val="tx1"/>
                </a:solidFill>
                <a:latin typeface="+mn-lt"/>
                <a:ea typeface="+mn-ea"/>
                <a:cs typeface="+mn-cs"/>
              </a:rPr>
              <a:t>structuring applications and kernel processes. An SMP system is useful even for</a:t>
            </a:r>
          </a:p>
          <a:p>
            <a:r>
              <a:rPr lang="en-US" sz="1200" kern="1200" baseline="0" dirty="0" smtClean="0">
                <a:solidFill>
                  <a:schemeClr val="tx1"/>
                </a:solidFill>
                <a:latin typeface="+mn-lt"/>
                <a:ea typeface="+mn-ea"/>
                <a:cs typeface="+mn-cs"/>
              </a:rPr>
              <a:t>nonthreaded processes, because several processes can run in parallel. However, the</a:t>
            </a:r>
          </a:p>
          <a:p>
            <a:r>
              <a:rPr lang="en-US" sz="1200" kern="1200" baseline="0" dirty="0" smtClean="0">
                <a:solidFill>
                  <a:schemeClr val="tx1"/>
                </a:solidFill>
                <a:latin typeface="+mn-lt"/>
                <a:ea typeface="+mn-ea"/>
                <a:cs typeface="+mn-cs"/>
              </a:rPr>
              <a:t>two facilities complement each other and can be used effectively together.</a:t>
            </a:r>
          </a:p>
          <a:p>
            <a:r>
              <a:rPr lang="en-US" sz="1200" kern="1200" baseline="0" dirty="0" smtClean="0">
                <a:solidFill>
                  <a:schemeClr val="tx1"/>
                </a:solidFill>
                <a:latin typeface="+mn-lt"/>
                <a:ea typeface="+mn-ea"/>
                <a:cs typeface="+mn-cs"/>
              </a:rPr>
              <a:t>An attractive feature of an SMP is that the existence of multiple processors is</a:t>
            </a:r>
          </a:p>
          <a:p>
            <a:r>
              <a:rPr lang="en-US" sz="1200" kern="1200" baseline="0" dirty="0" smtClean="0">
                <a:solidFill>
                  <a:schemeClr val="tx1"/>
                </a:solidFill>
                <a:latin typeface="+mn-lt"/>
                <a:ea typeface="+mn-ea"/>
                <a:cs typeface="+mn-cs"/>
              </a:rPr>
              <a:t>transparent to the user. The OS takes care of scheduling of threads or processes on</a:t>
            </a:r>
          </a:p>
          <a:p>
            <a:r>
              <a:rPr lang="en-US" sz="1200" kern="1200" baseline="0" dirty="0" smtClean="0">
                <a:solidFill>
                  <a:schemeClr val="tx1"/>
                </a:solidFill>
                <a:latin typeface="+mn-lt"/>
                <a:ea typeface="+mn-ea"/>
                <a:cs typeface="+mn-cs"/>
              </a:rPr>
              <a:t>individual processors and of synchronization among processors.</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49</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SMP has a number of potential advantages over uniprocessor architecture,</a:t>
            </a:r>
          </a:p>
          <a:p>
            <a:r>
              <a:rPr lang="en-US" sz="1200" kern="1200" baseline="0" dirty="0" smtClean="0">
                <a:solidFill>
                  <a:schemeClr val="tx1"/>
                </a:solidFill>
                <a:latin typeface="+mn-lt"/>
                <a:ea typeface="+mn-ea"/>
                <a:cs typeface="+mn-cs"/>
              </a:rPr>
              <a:t>including the following: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Performance: If the work to be done by a computer can be organized so that</a:t>
            </a:r>
          </a:p>
          <a:p>
            <a:r>
              <a:rPr lang="en-US" sz="1200" kern="1200" baseline="0" dirty="0" smtClean="0">
                <a:solidFill>
                  <a:schemeClr val="tx1"/>
                </a:solidFill>
                <a:latin typeface="+mn-lt"/>
                <a:ea typeface="+mn-ea"/>
                <a:cs typeface="+mn-cs"/>
              </a:rPr>
              <a:t>some portions of the work can be done in parallel, then a system with multiple</a:t>
            </a:r>
          </a:p>
          <a:p>
            <a:r>
              <a:rPr lang="en-US" sz="1200" kern="1200" baseline="0" dirty="0" smtClean="0">
                <a:solidFill>
                  <a:schemeClr val="tx1"/>
                </a:solidFill>
                <a:latin typeface="+mn-lt"/>
                <a:ea typeface="+mn-ea"/>
                <a:cs typeface="+mn-cs"/>
              </a:rPr>
              <a:t>processors will yield greater performance than one with a single processor of</a:t>
            </a:r>
          </a:p>
          <a:p>
            <a:r>
              <a:rPr lang="en-US" sz="1200" kern="1200" baseline="0" dirty="0" smtClean="0">
                <a:solidFill>
                  <a:schemeClr val="tx1"/>
                </a:solidFill>
                <a:latin typeface="+mn-lt"/>
                <a:ea typeface="+mn-ea"/>
                <a:cs typeface="+mn-cs"/>
              </a:rPr>
              <a:t>the same type. This is illustrated in Figure 2.12 . With multiprogramming, only</a:t>
            </a:r>
          </a:p>
          <a:p>
            <a:r>
              <a:rPr lang="en-US" sz="1200" kern="1200" baseline="0" dirty="0" smtClean="0">
                <a:solidFill>
                  <a:schemeClr val="tx1"/>
                </a:solidFill>
                <a:latin typeface="+mn-lt"/>
                <a:ea typeface="+mn-ea"/>
                <a:cs typeface="+mn-cs"/>
              </a:rPr>
              <a:t>one process can execute at a time; meanwhile all other processes are waiting</a:t>
            </a:r>
          </a:p>
          <a:p>
            <a:r>
              <a:rPr lang="en-US" sz="1200" kern="1200" baseline="0" dirty="0" smtClean="0">
                <a:solidFill>
                  <a:schemeClr val="tx1"/>
                </a:solidFill>
                <a:latin typeface="+mn-lt"/>
                <a:ea typeface="+mn-ea"/>
                <a:cs typeface="+mn-cs"/>
              </a:rPr>
              <a:t>for the processor. With multiprocessing, more than one process can be running</a:t>
            </a:r>
          </a:p>
          <a:p>
            <a:r>
              <a:rPr lang="en-US" sz="1200" kern="1200" baseline="0" dirty="0" smtClean="0">
                <a:solidFill>
                  <a:schemeClr val="tx1"/>
                </a:solidFill>
                <a:latin typeface="+mn-lt"/>
                <a:ea typeface="+mn-ea"/>
                <a:cs typeface="+mn-cs"/>
              </a:rPr>
              <a:t>simultaneously, each on a different processor.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Availability: In a symmetric multiprocessor, because all processors can perform</a:t>
            </a:r>
          </a:p>
          <a:p>
            <a:r>
              <a:rPr lang="en-US" sz="1200" kern="1200" baseline="0" dirty="0" smtClean="0">
                <a:solidFill>
                  <a:schemeClr val="tx1"/>
                </a:solidFill>
                <a:latin typeface="+mn-lt"/>
                <a:ea typeface="+mn-ea"/>
                <a:cs typeface="+mn-cs"/>
              </a:rPr>
              <a:t>the same functions, the failure of a single processor does not halt the</a:t>
            </a:r>
          </a:p>
          <a:p>
            <a:r>
              <a:rPr lang="en-US" sz="1200" kern="1200" baseline="0" dirty="0" smtClean="0">
                <a:solidFill>
                  <a:schemeClr val="tx1"/>
                </a:solidFill>
                <a:latin typeface="+mn-lt"/>
                <a:ea typeface="+mn-ea"/>
                <a:cs typeface="+mn-cs"/>
              </a:rPr>
              <a:t>system. Instead, the system can continue to function at reduced performance.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Incremental growth: A user can enhance the performance of a system by adding</a:t>
            </a:r>
          </a:p>
          <a:p>
            <a:r>
              <a:rPr lang="en-US" sz="1200" kern="1200" baseline="0" dirty="0" smtClean="0">
                <a:solidFill>
                  <a:schemeClr val="tx1"/>
                </a:solidFill>
                <a:latin typeface="+mn-lt"/>
                <a:ea typeface="+mn-ea"/>
                <a:cs typeface="+mn-cs"/>
              </a:rPr>
              <a:t>an additional processor.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Scaling: Vendors can offer a range of products with different price and performance</a:t>
            </a:r>
          </a:p>
          <a:p>
            <a:r>
              <a:rPr lang="en-US" sz="1200" kern="1200" baseline="0" dirty="0" smtClean="0">
                <a:solidFill>
                  <a:schemeClr val="tx1"/>
                </a:solidFill>
                <a:latin typeface="+mn-lt"/>
                <a:ea typeface="+mn-ea"/>
                <a:cs typeface="+mn-cs"/>
              </a:rPr>
              <a:t>characteristics based on the number of processors configured in the</a:t>
            </a:r>
          </a:p>
          <a:p>
            <a:r>
              <a:rPr lang="en-US" sz="1200" kern="1200" baseline="0" dirty="0" smtClean="0">
                <a:solidFill>
                  <a:schemeClr val="tx1"/>
                </a:solidFill>
                <a:latin typeface="+mn-lt"/>
                <a:ea typeface="+mn-ea"/>
                <a:cs typeface="+mn-cs"/>
              </a:rPr>
              <a:t>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It is important to note that these are potential, rather than guaranteed, benefits. The</a:t>
            </a:r>
          </a:p>
          <a:p>
            <a:r>
              <a:rPr lang="en-US" sz="1200" kern="1200" baseline="0" dirty="0" smtClean="0">
                <a:solidFill>
                  <a:schemeClr val="tx1"/>
                </a:solidFill>
                <a:latin typeface="+mn-lt"/>
                <a:ea typeface="+mn-ea"/>
                <a:cs typeface="+mn-cs"/>
              </a:rPr>
              <a:t>OS must provide tools and functions to exploit the parallelism in an SMP system.</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50</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Figure 2.1 also indicates three key interfaces in a typical computer 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Instruction set architecture (ISA) : </a:t>
            </a:r>
          </a:p>
          <a:p>
            <a:pPr marL="628650" lvl="1" indent="-171450">
              <a:buFont typeface="Arial"/>
              <a:buChar char="•"/>
            </a:pPr>
            <a:r>
              <a:rPr lang="en-US" sz="1200" b="0" kern="1200" baseline="0" dirty="0" smtClean="0">
                <a:solidFill>
                  <a:schemeClr val="tx1"/>
                </a:solidFill>
                <a:latin typeface="+mn-lt"/>
                <a:ea typeface="+mn-ea"/>
                <a:cs typeface="+mn-cs"/>
              </a:rPr>
              <a:t>The ISA defines the repertoire of machine </a:t>
            </a:r>
            <a:r>
              <a:rPr lang="en-US" sz="1200" kern="1200" baseline="0" dirty="0" smtClean="0">
                <a:solidFill>
                  <a:schemeClr val="tx1"/>
                </a:solidFill>
                <a:latin typeface="+mn-lt"/>
                <a:ea typeface="+mn-ea"/>
                <a:cs typeface="+mn-cs"/>
              </a:rPr>
              <a:t>language instructions that a computer can follow. </a:t>
            </a:r>
          </a:p>
          <a:p>
            <a:pPr marL="628650" lvl="1" indent="-171450">
              <a:buFont typeface="Arial"/>
              <a:buChar char="•"/>
            </a:pPr>
            <a:r>
              <a:rPr lang="en-US" sz="1200" kern="1200" baseline="0" dirty="0" smtClean="0">
                <a:solidFill>
                  <a:schemeClr val="tx1"/>
                </a:solidFill>
                <a:latin typeface="+mn-lt"/>
                <a:ea typeface="+mn-ea"/>
                <a:cs typeface="+mn-cs"/>
              </a:rPr>
              <a:t>This interface is the boundary between hardware and software. </a:t>
            </a:r>
          </a:p>
          <a:p>
            <a:pPr marL="628650" lvl="1" indent="-171450">
              <a:buFont typeface="Arial"/>
              <a:buChar char="•"/>
            </a:pPr>
            <a:r>
              <a:rPr lang="en-US" sz="1200" kern="1200" baseline="0" dirty="0" smtClean="0">
                <a:solidFill>
                  <a:schemeClr val="tx1"/>
                </a:solidFill>
                <a:latin typeface="+mn-lt"/>
                <a:ea typeface="+mn-ea"/>
                <a:cs typeface="+mn-cs"/>
              </a:rPr>
              <a:t>Note that both application programs and utilities may access the ISA directly. </a:t>
            </a:r>
          </a:p>
          <a:p>
            <a:pPr marL="1085850" lvl="2" indent="-171450">
              <a:buFont typeface="Arial"/>
              <a:buChar char="•"/>
            </a:pPr>
            <a:r>
              <a:rPr lang="en-US" sz="1200" kern="1200" baseline="0" dirty="0" smtClean="0">
                <a:solidFill>
                  <a:schemeClr val="tx1"/>
                </a:solidFill>
                <a:latin typeface="+mn-lt"/>
                <a:ea typeface="+mn-ea"/>
                <a:cs typeface="+mn-cs"/>
              </a:rPr>
              <a:t>For these programs, a subset of the instruction repertoire is available (</a:t>
            </a:r>
            <a:r>
              <a:rPr lang="en-US" sz="1200" b="1" kern="1200" baseline="0" dirty="0" smtClean="0">
                <a:solidFill>
                  <a:schemeClr val="tx1"/>
                </a:solidFill>
                <a:latin typeface="+mn-lt"/>
                <a:ea typeface="+mn-ea"/>
                <a:cs typeface="+mn-cs"/>
              </a:rPr>
              <a:t>user ISA</a:t>
            </a:r>
            <a:r>
              <a:rPr lang="en-US" sz="1200" kern="1200" baseline="0" dirty="0" smtClean="0">
                <a:solidFill>
                  <a:schemeClr val="tx1"/>
                </a:solidFill>
                <a:latin typeface="+mn-lt"/>
                <a:ea typeface="+mn-ea"/>
                <a:cs typeface="+mn-cs"/>
              </a:rPr>
              <a:t>). </a:t>
            </a:r>
          </a:p>
          <a:p>
            <a:pPr marL="1085850" lvl="2" indent="-171450">
              <a:buFont typeface="Arial"/>
              <a:buChar char="•"/>
            </a:pPr>
            <a:r>
              <a:rPr lang="en-US" sz="1200" kern="1200" baseline="0" dirty="0" smtClean="0">
                <a:solidFill>
                  <a:schemeClr val="tx1"/>
                </a:solidFill>
                <a:latin typeface="+mn-lt"/>
                <a:ea typeface="+mn-ea"/>
                <a:cs typeface="+mn-cs"/>
              </a:rPr>
              <a:t>The OS has access to additional machine language instructions that deal with managing system resources (</a:t>
            </a:r>
            <a:r>
              <a:rPr lang="en-US" sz="1200" b="1" kern="1200" baseline="0" dirty="0" smtClean="0">
                <a:solidFill>
                  <a:schemeClr val="tx1"/>
                </a:solidFill>
                <a:latin typeface="+mn-lt"/>
                <a:ea typeface="+mn-ea"/>
                <a:cs typeface="+mn-cs"/>
              </a:rPr>
              <a:t>system ISA</a:t>
            </a:r>
            <a:r>
              <a:rPr lang="en-US" sz="1200" kern="1200" baseline="0" dirty="0" smtClean="0">
                <a:solidFill>
                  <a:schemeClr val="tx1"/>
                </a:solidFill>
                <a:latin typeface="+mn-lt"/>
                <a:ea typeface="+mn-ea"/>
                <a:cs typeface="+mn-cs"/>
              </a:rPr>
              <a: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Application binary interface (ABI) : </a:t>
            </a:r>
          </a:p>
          <a:p>
            <a:pPr marL="628650" lvl="1" indent="-171450">
              <a:buFont typeface="Arial"/>
              <a:buChar char="•"/>
            </a:pPr>
            <a:r>
              <a:rPr lang="en-US" sz="1200" b="0" kern="1200" baseline="0" dirty="0" smtClean="0">
                <a:solidFill>
                  <a:schemeClr val="tx1"/>
                </a:solidFill>
                <a:latin typeface="+mn-lt"/>
                <a:ea typeface="+mn-ea"/>
                <a:cs typeface="+mn-cs"/>
              </a:rPr>
              <a:t>The ABI defines a standard for binary </a:t>
            </a:r>
            <a:r>
              <a:rPr lang="en-US" sz="1200" kern="1200" baseline="0" dirty="0" smtClean="0">
                <a:solidFill>
                  <a:schemeClr val="tx1"/>
                </a:solidFill>
                <a:latin typeface="+mn-lt"/>
                <a:ea typeface="+mn-ea"/>
                <a:cs typeface="+mn-cs"/>
              </a:rPr>
              <a:t>portability across programs. </a:t>
            </a:r>
          </a:p>
          <a:p>
            <a:pPr marL="628650" lvl="1" indent="-171450">
              <a:buFont typeface="Arial"/>
              <a:buChar char="•"/>
            </a:pPr>
            <a:r>
              <a:rPr lang="en-US" sz="1200" kern="1200" baseline="0" dirty="0" smtClean="0">
                <a:solidFill>
                  <a:schemeClr val="tx1"/>
                </a:solidFill>
                <a:latin typeface="+mn-lt"/>
                <a:ea typeface="+mn-ea"/>
                <a:cs typeface="+mn-cs"/>
              </a:rPr>
              <a:t>The ABI defines the system call interface to the operating system and the hardware resources and services available in a system through the user ISA.</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Application programming interface (API) : </a:t>
            </a:r>
          </a:p>
          <a:p>
            <a:pPr marL="628650" lvl="1" indent="-171450">
              <a:buFont typeface="Arial"/>
              <a:buChar char="•"/>
            </a:pPr>
            <a:r>
              <a:rPr lang="en-US" sz="1200" b="0" kern="1200" baseline="0" dirty="0" smtClean="0">
                <a:solidFill>
                  <a:schemeClr val="tx1"/>
                </a:solidFill>
                <a:latin typeface="+mn-lt"/>
                <a:ea typeface="+mn-ea"/>
                <a:cs typeface="+mn-cs"/>
              </a:rPr>
              <a:t>The API gives a program access </a:t>
            </a:r>
            <a:r>
              <a:rPr lang="en-US" sz="1200" kern="1200" baseline="0" dirty="0" smtClean="0">
                <a:solidFill>
                  <a:schemeClr val="tx1"/>
                </a:solidFill>
                <a:latin typeface="+mn-lt"/>
                <a:ea typeface="+mn-ea"/>
                <a:cs typeface="+mn-cs"/>
              </a:rPr>
              <a:t>to the hardware resources and services available in a system through the user ISA supplemented with high-level language (HLL) library calls.</a:t>
            </a:r>
          </a:p>
          <a:p>
            <a:pPr marL="628650" lvl="1" indent="-171450">
              <a:buFont typeface="Arial"/>
              <a:buChar char="•"/>
            </a:pPr>
            <a:r>
              <a:rPr lang="en-US" sz="1200" kern="1200" baseline="0" dirty="0" smtClean="0">
                <a:solidFill>
                  <a:schemeClr val="tx1"/>
                </a:solidFill>
                <a:latin typeface="+mn-lt"/>
                <a:ea typeface="+mn-ea"/>
                <a:cs typeface="+mn-cs"/>
              </a:rPr>
              <a:t> Any system calls are usually performed through libraries. </a:t>
            </a:r>
          </a:p>
          <a:p>
            <a:pPr marL="628650" lvl="1" indent="-171450">
              <a:buFont typeface="Arial"/>
              <a:buChar char="•"/>
            </a:pPr>
            <a:r>
              <a:rPr lang="en-US" sz="1200" kern="1200" baseline="0" dirty="0" smtClean="0">
                <a:solidFill>
                  <a:schemeClr val="tx1"/>
                </a:solidFill>
                <a:latin typeface="+mn-lt"/>
                <a:ea typeface="+mn-ea"/>
                <a:cs typeface="+mn-cs"/>
              </a:rPr>
              <a:t>Using an API enables application software to be ported easily, through recompilation, to other systems that support the same API.</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If the work to be done by a computer can be organized so that</a:t>
            </a:r>
          </a:p>
          <a:p>
            <a:r>
              <a:rPr lang="en-US" sz="1200" kern="1200" baseline="0" dirty="0" smtClean="0">
                <a:solidFill>
                  <a:schemeClr val="tx1"/>
                </a:solidFill>
                <a:latin typeface="+mn-lt"/>
                <a:ea typeface="+mn-ea"/>
                <a:cs typeface="+mn-cs"/>
              </a:rPr>
              <a:t>some portions of the work can be done in parallel, then a system with multiple</a:t>
            </a:r>
          </a:p>
          <a:p>
            <a:r>
              <a:rPr lang="en-US" sz="1200" kern="1200" baseline="0" dirty="0" smtClean="0">
                <a:solidFill>
                  <a:schemeClr val="tx1"/>
                </a:solidFill>
                <a:latin typeface="+mn-lt"/>
                <a:ea typeface="+mn-ea"/>
                <a:cs typeface="+mn-cs"/>
              </a:rPr>
              <a:t>processors will yield greater performance than one with a single processor of</a:t>
            </a:r>
          </a:p>
          <a:p>
            <a:r>
              <a:rPr lang="en-US" sz="1200" kern="1200" baseline="0" dirty="0" smtClean="0">
                <a:solidFill>
                  <a:schemeClr val="tx1"/>
                </a:solidFill>
                <a:latin typeface="+mn-lt"/>
                <a:ea typeface="+mn-ea"/>
                <a:cs typeface="+mn-cs"/>
              </a:rPr>
              <a:t>the same type. This is illustrated in Figure 2.12 . With multiprogramming, only</a:t>
            </a:r>
          </a:p>
          <a:p>
            <a:r>
              <a:rPr lang="en-US" sz="1200" kern="1200" baseline="0" dirty="0" smtClean="0">
                <a:solidFill>
                  <a:schemeClr val="tx1"/>
                </a:solidFill>
                <a:latin typeface="+mn-lt"/>
                <a:ea typeface="+mn-ea"/>
                <a:cs typeface="+mn-cs"/>
              </a:rPr>
              <a:t>one process can execute at a time; meanwhile all other processes are waiting</a:t>
            </a:r>
          </a:p>
          <a:p>
            <a:r>
              <a:rPr lang="en-US" sz="1200" kern="1200" baseline="0" dirty="0" smtClean="0">
                <a:solidFill>
                  <a:schemeClr val="tx1"/>
                </a:solidFill>
                <a:latin typeface="+mn-lt"/>
                <a:ea typeface="+mn-ea"/>
                <a:cs typeface="+mn-cs"/>
              </a:rPr>
              <a:t>for the processor. With multiprocessing, more than one process can be running</a:t>
            </a:r>
          </a:p>
          <a:p>
            <a:r>
              <a:rPr lang="en-US" sz="1200" kern="1200" baseline="0" dirty="0" smtClean="0">
                <a:solidFill>
                  <a:schemeClr val="tx1"/>
                </a:solidFill>
                <a:latin typeface="+mn-lt"/>
                <a:ea typeface="+mn-ea"/>
                <a:cs typeface="+mn-cs"/>
              </a:rPr>
              <a:t>simultaneously, each on a different processor.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51</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different problem is to provide the appearance of a single</a:t>
            </a:r>
          </a:p>
          <a:p>
            <a:r>
              <a:rPr lang="en-US" sz="1200" kern="1200" baseline="0" dirty="0" smtClean="0">
                <a:solidFill>
                  <a:schemeClr val="tx1"/>
                </a:solidFill>
                <a:latin typeface="+mn-lt"/>
                <a:ea typeface="+mn-ea"/>
                <a:cs typeface="+mn-cs"/>
              </a:rPr>
              <a:t>system for a cluster of separate computers—a multicomputer system. In this</a:t>
            </a:r>
          </a:p>
          <a:p>
            <a:r>
              <a:rPr lang="en-US" sz="1200" kern="1200" baseline="0" dirty="0" smtClean="0">
                <a:solidFill>
                  <a:schemeClr val="tx1"/>
                </a:solidFill>
                <a:latin typeface="+mn-lt"/>
                <a:ea typeface="+mn-ea"/>
                <a:cs typeface="+mn-cs"/>
              </a:rPr>
              <a:t>case, we are dealing with a collection of entities (computers), each with its own</a:t>
            </a:r>
          </a:p>
          <a:p>
            <a:r>
              <a:rPr lang="en-US" sz="1200" kern="1200" baseline="0" dirty="0" smtClean="0">
                <a:solidFill>
                  <a:schemeClr val="tx1"/>
                </a:solidFill>
                <a:latin typeface="+mn-lt"/>
                <a:ea typeface="+mn-ea"/>
                <a:cs typeface="+mn-cs"/>
              </a:rPr>
              <a:t>main memory, secondary memory, and other I/O modules. A </a:t>
            </a:r>
            <a:r>
              <a:rPr lang="en-US" sz="1200" b="1" kern="1200" baseline="0" dirty="0" smtClean="0">
                <a:solidFill>
                  <a:schemeClr val="tx1"/>
                </a:solidFill>
                <a:latin typeface="+mn-lt"/>
                <a:ea typeface="+mn-ea"/>
                <a:cs typeface="+mn-cs"/>
              </a:rPr>
              <a:t>distributed operating</a:t>
            </a:r>
          </a:p>
          <a:p>
            <a:r>
              <a:rPr lang="en-US" sz="1200" b="1" kern="1200" baseline="0" dirty="0" smtClean="0">
                <a:solidFill>
                  <a:schemeClr val="tx1"/>
                </a:solidFill>
                <a:latin typeface="+mn-lt"/>
                <a:ea typeface="+mn-ea"/>
                <a:cs typeface="+mn-cs"/>
              </a:rPr>
              <a:t>system provides the illusion of a single main memory space and a single secondary</a:t>
            </a:r>
          </a:p>
          <a:p>
            <a:r>
              <a:rPr lang="en-US" sz="1200" kern="1200" baseline="0" dirty="0" smtClean="0">
                <a:solidFill>
                  <a:schemeClr val="tx1"/>
                </a:solidFill>
                <a:latin typeface="+mn-lt"/>
                <a:ea typeface="+mn-ea"/>
                <a:cs typeface="+mn-cs"/>
              </a:rPr>
              <a:t>memory space, plus other unified access facilities, such as a distributed file system.</a:t>
            </a:r>
          </a:p>
          <a:p>
            <a:r>
              <a:rPr lang="en-US" sz="1200" kern="1200" baseline="0" dirty="0" smtClean="0">
                <a:solidFill>
                  <a:schemeClr val="tx1"/>
                </a:solidFill>
                <a:latin typeface="+mn-lt"/>
                <a:ea typeface="+mn-ea"/>
                <a:cs typeface="+mn-cs"/>
              </a:rPr>
              <a:t>Although clusters are becoming increasingly popular, and there are many cluster</a:t>
            </a:r>
          </a:p>
          <a:p>
            <a:r>
              <a:rPr lang="en-US" sz="1200" kern="1200" baseline="0" dirty="0" smtClean="0">
                <a:solidFill>
                  <a:schemeClr val="tx1"/>
                </a:solidFill>
                <a:latin typeface="+mn-lt"/>
                <a:ea typeface="+mn-ea"/>
                <a:cs typeface="+mn-cs"/>
              </a:rPr>
              <a:t>products on the market, the state of the art for distributed operating systems lags</a:t>
            </a:r>
          </a:p>
          <a:p>
            <a:r>
              <a:rPr lang="en-US" sz="1200" kern="1200" baseline="0" dirty="0" smtClean="0">
                <a:solidFill>
                  <a:schemeClr val="tx1"/>
                </a:solidFill>
                <a:latin typeface="+mn-lt"/>
                <a:ea typeface="+mn-ea"/>
                <a:cs typeface="+mn-cs"/>
              </a:rPr>
              <a:t>that of uniprocessor and SMP operating systems. We examine such systems in</a:t>
            </a:r>
          </a:p>
          <a:p>
            <a:r>
              <a:rPr lang="en-US" sz="1200" kern="1200" baseline="0" dirty="0" smtClean="0">
                <a:solidFill>
                  <a:schemeClr val="tx1"/>
                </a:solidFill>
                <a:latin typeface="+mn-lt"/>
                <a:ea typeface="+mn-ea"/>
                <a:cs typeface="+mn-cs"/>
              </a:rPr>
              <a:t>Part Eight.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Another innovation in OS design is the use of object-oriented technologies.</a:t>
            </a:r>
          </a:p>
          <a:p>
            <a:r>
              <a:rPr lang="en-US" sz="1200" b="1" kern="1200" baseline="0" dirty="0" smtClean="0">
                <a:solidFill>
                  <a:schemeClr val="tx1"/>
                </a:solidFill>
                <a:latin typeface="+mn-lt"/>
                <a:ea typeface="+mn-ea"/>
                <a:cs typeface="+mn-cs"/>
              </a:rPr>
              <a:t>Object-oriented design lends discipline to the process of adding modular extensions</a:t>
            </a:r>
          </a:p>
          <a:p>
            <a:r>
              <a:rPr lang="en-US" sz="1200" kern="1200" baseline="0" dirty="0" smtClean="0">
                <a:solidFill>
                  <a:schemeClr val="tx1"/>
                </a:solidFill>
                <a:latin typeface="+mn-lt"/>
                <a:ea typeface="+mn-ea"/>
                <a:cs typeface="+mn-cs"/>
              </a:rPr>
              <a:t>to a small kernel. At the OS level, an object-based structure enables programmers</a:t>
            </a:r>
          </a:p>
          <a:p>
            <a:r>
              <a:rPr lang="en-US" sz="1200" kern="1200" baseline="0" dirty="0" smtClean="0">
                <a:solidFill>
                  <a:schemeClr val="tx1"/>
                </a:solidFill>
                <a:latin typeface="+mn-lt"/>
                <a:ea typeface="+mn-ea"/>
                <a:cs typeface="+mn-cs"/>
              </a:rPr>
              <a:t>to customize an OS without disrupting system integrity. Object orientation also</a:t>
            </a:r>
          </a:p>
          <a:p>
            <a:r>
              <a:rPr lang="en-US" sz="1200" kern="1200" baseline="0" dirty="0" smtClean="0">
                <a:solidFill>
                  <a:schemeClr val="tx1"/>
                </a:solidFill>
                <a:latin typeface="+mn-lt"/>
                <a:ea typeface="+mn-ea"/>
                <a:cs typeface="+mn-cs"/>
              </a:rPr>
              <a:t>eases the development of distributed tools and full-blown distributed operating</a:t>
            </a:r>
          </a:p>
          <a:p>
            <a:r>
              <a:rPr lang="en-US" sz="1200" kern="1200" baseline="0" dirty="0" smtClean="0">
                <a:solidFill>
                  <a:schemeClr val="tx1"/>
                </a:solidFill>
                <a:latin typeface="+mn-lt"/>
                <a:ea typeface="+mn-ea"/>
                <a:cs typeface="+mn-cs"/>
              </a:rPr>
              <a:t>systems.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52</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Fault tolerance refers to the ability of a system or component to continue normal</a:t>
            </a:r>
          </a:p>
          <a:p>
            <a:r>
              <a:rPr lang="en-US" sz="1200" kern="1200" baseline="0" dirty="0" smtClean="0">
                <a:solidFill>
                  <a:schemeClr val="tx1"/>
                </a:solidFill>
                <a:latin typeface="+mn-lt"/>
                <a:ea typeface="+mn-ea"/>
                <a:cs typeface="+mn-cs"/>
              </a:rPr>
              <a:t>operation despite the presence of hardware or software faults. This typically involves</a:t>
            </a:r>
          </a:p>
          <a:p>
            <a:r>
              <a:rPr lang="en-US" sz="1200" kern="1200" baseline="0" dirty="0" smtClean="0">
                <a:solidFill>
                  <a:schemeClr val="tx1"/>
                </a:solidFill>
                <a:latin typeface="+mn-lt"/>
                <a:ea typeface="+mn-ea"/>
                <a:cs typeface="+mn-cs"/>
              </a:rPr>
              <a:t>some degree of redundancy. Fault tolerance is intended to increase the reliability</a:t>
            </a:r>
          </a:p>
          <a:p>
            <a:r>
              <a:rPr lang="en-US" sz="1200" kern="1200" baseline="0" dirty="0" smtClean="0">
                <a:solidFill>
                  <a:schemeClr val="tx1"/>
                </a:solidFill>
                <a:latin typeface="+mn-lt"/>
                <a:ea typeface="+mn-ea"/>
                <a:cs typeface="+mn-cs"/>
              </a:rPr>
              <a:t>of a system. Typically, increased fault tolerance, and therefore increased reliability,</a:t>
            </a:r>
          </a:p>
          <a:p>
            <a:r>
              <a:rPr lang="en-US" sz="1200" kern="1200" baseline="0" dirty="0" smtClean="0">
                <a:solidFill>
                  <a:schemeClr val="tx1"/>
                </a:solidFill>
                <a:latin typeface="+mn-lt"/>
                <a:ea typeface="+mn-ea"/>
                <a:cs typeface="+mn-cs"/>
              </a:rPr>
              <a:t>comes with a cost, either in financial terms or performance, or both. Thus, the extent</a:t>
            </a:r>
          </a:p>
          <a:p>
            <a:r>
              <a:rPr lang="en-US" sz="1200" kern="1200" baseline="0" dirty="0" smtClean="0">
                <a:solidFill>
                  <a:schemeClr val="tx1"/>
                </a:solidFill>
                <a:latin typeface="+mn-lt"/>
                <a:ea typeface="+mn-ea"/>
                <a:cs typeface="+mn-cs"/>
              </a:rPr>
              <a:t>adoption of fault tolerance measures must be determined by how critical the</a:t>
            </a:r>
          </a:p>
          <a:p>
            <a:r>
              <a:rPr lang="en-US" sz="1200" kern="1200" baseline="0" dirty="0" smtClean="0">
                <a:solidFill>
                  <a:schemeClr val="tx1"/>
                </a:solidFill>
                <a:latin typeface="+mn-lt"/>
                <a:ea typeface="+mn-ea"/>
                <a:cs typeface="+mn-cs"/>
              </a:rPr>
              <a:t>resource is.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53</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kern="1200" baseline="0" dirty="0" smtClean="0">
                <a:solidFill>
                  <a:schemeClr val="tx1"/>
                </a:solidFill>
                <a:latin typeface="+mn-lt"/>
                <a:ea typeface="+mn-ea"/>
                <a:cs typeface="+mn-cs"/>
              </a:rPr>
              <a:t>The basic measures of the quality of the operation of a system that relate to fault</a:t>
            </a:r>
          </a:p>
          <a:p>
            <a:r>
              <a:rPr lang="en-US" sz="1200" b="0" kern="1200" baseline="0" dirty="0" smtClean="0">
                <a:solidFill>
                  <a:schemeClr val="tx1"/>
                </a:solidFill>
                <a:latin typeface="+mn-lt"/>
                <a:ea typeface="+mn-ea"/>
                <a:cs typeface="+mn-cs"/>
              </a:rPr>
              <a:t>tolerance are reliability, mean time to failure (MTTF), and availability. These concepts</a:t>
            </a:r>
          </a:p>
          <a:p>
            <a:r>
              <a:rPr lang="en-US" sz="1200" b="0" kern="1200" baseline="0" dirty="0" smtClean="0">
                <a:solidFill>
                  <a:schemeClr val="tx1"/>
                </a:solidFill>
                <a:latin typeface="+mn-lt"/>
                <a:ea typeface="+mn-ea"/>
                <a:cs typeface="+mn-cs"/>
              </a:rPr>
              <a:t>were developed with reference to hardware faults but apply more generally to</a:t>
            </a:r>
          </a:p>
          <a:p>
            <a:r>
              <a:rPr lang="en-US" sz="1200" b="0" kern="1200" baseline="0" dirty="0" smtClean="0">
                <a:solidFill>
                  <a:schemeClr val="tx1"/>
                </a:solidFill>
                <a:latin typeface="+mn-lt"/>
                <a:ea typeface="+mn-ea"/>
                <a:cs typeface="+mn-cs"/>
              </a:rPr>
              <a:t>hardware of software faults.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The reliability R (</a:t>
            </a:r>
            <a:r>
              <a:rPr lang="en-US" sz="1200" b="0" kern="1200" baseline="0" dirty="0" err="1" smtClean="0">
                <a:solidFill>
                  <a:schemeClr val="tx1"/>
                </a:solidFill>
                <a:latin typeface="+mn-lt"/>
                <a:ea typeface="+mn-ea"/>
                <a:cs typeface="+mn-cs"/>
              </a:rPr>
              <a:t>t</a:t>
            </a:r>
            <a:r>
              <a:rPr lang="en-US" sz="1200" b="0" kern="1200" baseline="0" dirty="0" smtClean="0">
                <a:solidFill>
                  <a:schemeClr val="tx1"/>
                </a:solidFill>
                <a:latin typeface="+mn-lt"/>
                <a:ea typeface="+mn-ea"/>
                <a:cs typeface="+mn-cs"/>
              </a:rPr>
              <a:t> ) of a system is defined as the probability of its correction</a:t>
            </a:r>
          </a:p>
          <a:p>
            <a:r>
              <a:rPr lang="en-US" sz="1200" b="0" kern="1200" baseline="0" dirty="0" smtClean="0">
                <a:solidFill>
                  <a:schemeClr val="tx1"/>
                </a:solidFill>
                <a:latin typeface="+mn-lt"/>
                <a:ea typeface="+mn-ea"/>
                <a:cs typeface="+mn-cs"/>
              </a:rPr>
              <a:t>operation up to time </a:t>
            </a:r>
            <a:r>
              <a:rPr lang="en-US" sz="1200" b="0" kern="1200" baseline="0" dirty="0" err="1" smtClean="0">
                <a:solidFill>
                  <a:schemeClr val="tx1"/>
                </a:solidFill>
                <a:latin typeface="+mn-lt"/>
                <a:ea typeface="+mn-ea"/>
                <a:cs typeface="+mn-cs"/>
              </a:rPr>
              <a:t>t</a:t>
            </a:r>
            <a:r>
              <a:rPr lang="en-US" sz="1200" b="0" kern="1200" baseline="0" dirty="0" smtClean="0">
                <a:solidFill>
                  <a:schemeClr val="tx1"/>
                </a:solidFill>
                <a:latin typeface="+mn-lt"/>
                <a:ea typeface="+mn-ea"/>
                <a:cs typeface="+mn-cs"/>
              </a:rPr>
              <a:t>  given that the system was operating correctly at time </a:t>
            </a:r>
            <a:r>
              <a:rPr lang="en-US" sz="1200" b="0" kern="1200" baseline="0" dirty="0" err="1" smtClean="0">
                <a:solidFill>
                  <a:schemeClr val="tx1"/>
                </a:solidFill>
                <a:latin typeface="+mn-lt"/>
                <a:ea typeface="+mn-ea"/>
                <a:cs typeface="+mn-cs"/>
              </a:rPr>
              <a:t>t</a:t>
            </a:r>
            <a:r>
              <a:rPr lang="en-US" sz="1200" b="0" kern="1200" baseline="0" dirty="0" smtClean="0">
                <a:solidFill>
                  <a:schemeClr val="tx1"/>
                </a:solidFill>
                <a:latin typeface="+mn-lt"/>
                <a:ea typeface="+mn-ea"/>
                <a:cs typeface="+mn-cs"/>
              </a:rPr>
              <a:t>  = 0.</a:t>
            </a:r>
          </a:p>
          <a:p>
            <a:r>
              <a:rPr lang="en-US" sz="1200" b="0" kern="1200" baseline="0" dirty="0" smtClean="0">
                <a:solidFill>
                  <a:schemeClr val="tx1"/>
                </a:solidFill>
                <a:latin typeface="+mn-lt"/>
                <a:ea typeface="+mn-ea"/>
                <a:cs typeface="+mn-cs"/>
              </a:rPr>
              <a:t>For computer systems and operating systems, the term correct operation  means the</a:t>
            </a:r>
          </a:p>
          <a:p>
            <a:r>
              <a:rPr lang="en-US" sz="1200" b="0" kern="1200" baseline="0" dirty="0" smtClean="0">
                <a:solidFill>
                  <a:schemeClr val="tx1"/>
                </a:solidFill>
                <a:latin typeface="+mn-lt"/>
                <a:ea typeface="+mn-ea"/>
                <a:cs typeface="+mn-cs"/>
              </a:rPr>
              <a:t>correct execution of a set of programs and the protection of data from unintended</a:t>
            </a:r>
          </a:p>
          <a:p>
            <a:r>
              <a:rPr lang="en-US" sz="1200" b="0" kern="1200" baseline="0" dirty="0" smtClean="0">
                <a:solidFill>
                  <a:schemeClr val="tx1"/>
                </a:solidFill>
                <a:latin typeface="+mn-lt"/>
                <a:ea typeface="+mn-ea"/>
                <a:cs typeface="+mn-cs"/>
              </a:rPr>
              <a:t>modification.</a:t>
            </a:r>
          </a:p>
          <a:p>
            <a:endParaRPr lang="en-US" sz="1200" b="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mean time to repair (MTTR)  is the average time it takes to repair or</a:t>
            </a:r>
          </a:p>
          <a:p>
            <a:r>
              <a:rPr lang="en-US" sz="1200" kern="1200" baseline="0" dirty="0" smtClean="0">
                <a:solidFill>
                  <a:schemeClr val="tx1"/>
                </a:solidFill>
                <a:latin typeface="+mn-lt"/>
                <a:ea typeface="+mn-ea"/>
                <a:cs typeface="+mn-cs"/>
              </a:rPr>
              <a:t>replace a faulty element.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availability  of a system or service is defined as the fraction of time the</a:t>
            </a:r>
          </a:p>
          <a:p>
            <a:r>
              <a:rPr lang="en-US" sz="1200" kern="1200" baseline="0" dirty="0" smtClean="0">
                <a:solidFill>
                  <a:schemeClr val="tx1"/>
                </a:solidFill>
                <a:latin typeface="+mn-lt"/>
                <a:ea typeface="+mn-ea"/>
                <a:cs typeface="+mn-cs"/>
              </a:rPr>
              <a:t>system is available to service users’ requests. Equivalently, availability is the probability</a:t>
            </a:r>
          </a:p>
          <a:p>
            <a:r>
              <a:rPr lang="en-US" sz="1200" kern="1200" baseline="0" dirty="0" smtClean="0">
                <a:solidFill>
                  <a:schemeClr val="tx1"/>
                </a:solidFill>
                <a:latin typeface="+mn-lt"/>
                <a:ea typeface="+mn-ea"/>
                <a:cs typeface="+mn-cs"/>
              </a:rPr>
              <a:t>that an entity is operating correctly under given conditions at a given instant</a:t>
            </a:r>
          </a:p>
          <a:p>
            <a:r>
              <a:rPr lang="en-US" sz="1200" kern="1200" baseline="0" dirty="0" smtClean="0">
                <a:solidFill>
                  <a:schemeClr val="tx1"/>
                </a:solidFill>
                <a:latin typeface="+mn-lt"/>
                <a:ea typeface="+mn-ea"/>
                <a:cs typeface="+mn-cs"/>
              </a:rPr>
              <a:t>of time. The time during which the system is not available is called downtime ; the</a:t>
            </a:r>
          </a:p>
          <a:p>
            <a:r>
              <a:rPr lang="en-US" sz="1200" kern="1200" baseline="0" dirty="0" smtClean="0">
                <a:solidFill>
                  <a:schemeClr val="tx1"/>
                </a:solidFill>
                <a:latin typeface="+mn-lt"/>
                <a:ea typeface="+mn-ea"/>
                <a:cs typeface="+mn-cs"/>
              </a:rPr>
              <a:t> time during which the system is available is called uptime .</a:t>
            </a:r>
          </a:p>
          <a:p>
            <a:endParaRPr lang="en-US" sz="1200" b="0" kern="1200" baseline="0" dirty="0" smtClean="0">
              <a:solidFill>
                <a:schemeClr val="tx1"/>
              </a:solidFill>
              <a:latin typeface="+mn-lt"/>
              <a:ea typeface="+mn-ea"/>
              <a:cs typeface="+mn-cs"/>
            </a:endParaRPr>
          </a:p>
          <a:p>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54</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2.13 illustrates the relationship among these three</a:t>
            </a:r>
          </a:p>
          <a:p>
            <a:r>
              <a:rPr lang="en-US" sz="1200" kern="1200" baseline="0" dirty="0" smtClean="0">
                <a:solidFill>
                  <a:schemeClr val="tx1"/>
                </a:solidFill>
                <a:latin typeface="+mn-lt"/>
                <a:ea typeface="+mn-ea"/>
                <a:cs typeface="+mn-cs"/>
              </a:rPr>
              <a:t>parameters.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55</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Table 2.4 shows some commonly identified availability levels and the corresponding</a:t>
            </a:r>
          </a:p>
          <a:p>
            <a:r>
              <a:rPr lang="en-US" sz="1200" kern="1200" baseline="0" dirty="0" smtClean="0">
                <a:solidFill>
                  <a:schemeClr val="tx1"/>
                </a:solidFill>
                <a:latin typeface="+mn-lt"/>
                <a:ea typeface="+mn-ea"/>
                <a:cs typeface="+mn-cs"/>
              </a:rPr>
              <a:t>annual downtime.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56</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mn-lt"/>
                <a:ea typeface="+mn-ea"/>
                <a:cs typeface="+mn-cs"/>
              </a:rPr>
              <a:t>The IEEE Standards Dictionary defines a fault as an erroneous hardware or software</a:t>
            </a:r>
          </a:p>
          <a:p>
            <a:r>
              <a:rPr lang="en-US" sz="1200" kern="1200" baseline="0" dirty="0" smtClean="0">
                <a:solidFill>
                  <a:schemeClr val="tx1"/>
                </a:solidFill>
                <a:latin typeface="+mn-lt"/>
                <a:ea typeface="+mn-ea"/>
                <a:cs typeface="+mn-cs"/>
              </a:rPr>
              <a:t>state resulting from component failure, operator error, physical interference</a:t>
            </a:r>
          </a:p>
          <a:p>
            <a:r>
              <a:rPr lang="en-US" sz="1200" kern="1200" baseline="0" dirty="0" smtClean="0">
                <a:solidFill>
                  <a:schemeClr val="tx1"/>
                </a:solidFill>
                <a:latin typeface="+mn-lt"/>
                <a:ea typeface="+mn-ea"/>
                <a:cs typeface="+mn-cs"/>
              </a:rPr>
              <a:t>from the environment, design error, program error, or data structure error. The</a:t>
            </a:r>
          </a:p>
          <a:p>
            <a:r>
              <a:rPr lang="en-US" sz="1200" kern="1200" baseline="0" dirty="0" smtClean="0">
                <a:solidFill>
                  <a:schemeClr val="tx1"/>
                </a:solidFill>
                <a:latin typeface="+mn-lt"/>
                <a:ea typeface="+mn-ea"/>
                <a:cs typeface="+mn-cs"/>
              </a:rPr>
              <a:t>standard also states that a fault manifests itself as (1) a defect in a hardware device</a:t>
            </a:r>
          </a:p>
          <a:p>
            <a:r>
              <a:rPr lang="en-US" sz="1200" kern="1200" baseline="0" dirty="0" smtClean="0">
                <a:solidFill>
                  <a:schemeClr val="tx1"/>
                </a:solidFill>
                <a:latin typeface="+mn-lt"/>
                <a:ea typeface="+mn-ea"/>
                <a:cs typeface="+mn-cs"/>
              </a:rPr>
              <a:t>or component; for example, a short circuit or broken wire, or (2) an incorrect step,</a:t>
            </a:r>
          </a:p>
          <a:p>
            <a:r>
              <a:rPr lang="en-US" sz="1200" kern="1200" baseline="0" dirty="0" smtClean="0">
                <a:solidFill>
                  <a:schemeClr val="tx1"/>
                </a:solidFill>
                <a:latin typeface="+mn-lt"/>
                <a:ea typeface="+mn-ea"/>
                <a:cs typeface="+mn-cs"/>
              </a:rPr>
              <a:t>process, or data definition in a computer program.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We can group faults into the following categories: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Permanent:  A fault that, after it occurs, is always present. The fault persists</a:t>
            </a:r>
          </a:p>
          <a:p>
            <a:r>
              <a:rPr lang="en-US" sz="1200" kern="1200" baseline="0" dirty="0" smtClean="0">
                <a:solidFill>
                  <a:schemeClr val="tx1"/>
                </a:solidFill>
                <a:latin typeface="+mn-lt"/>
                <a:ea typeface="+mn-ea"/>
                <a:cs typeface="+mn-cs"/>
              </a:rPr>
              <a:t>until the faulty component is replaced or repaired. Examples include disk</a:t>
            </a:r>
          </a:p>
          <a:p>
            <a:r>
              <a:rPr lang="en-US" sz="1200" kern="1200" baseline="0" dirty="0" smtClean="0">
                <a:solidFill>
                  <a:schemeClr val="tx1"/>
                </a:solidFill>
                <a:latin typeface="+mn-lt"/>
                <a:ea typeface="+mn-ea"/>
                <a:cs typeface="+mn-cs"/>
              </a:rPr>
              <a:t>head crashes, software bugs, and a burnt-out communications component.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Temporary:  A fault that is not present all the time for all operating conditions.</a:t>
            </a:r>
          </a:p>
          <a:p>
            <a:r>
              <a:rPr lang="en-US" sz="1200" kern="1200" baseline="0" dirty="0" smtClean="0">
                <a:solidFill>
                  <a:schemeClr val="tx1"/>
                </a:solidFill>
                <a:latin typeface="+mn-lt"/>
                <a:ea typeface="+mn-ea"/>
                <a:cs typeface="+mn-cs"/>
              </a:rPr>
              <a:t>Temporary faults can be further classified as follows: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Transient:  A fault that occurs only once. Examples include bit transmission</a:t>
            </a:r>
          </a:p>
          <a:p>
            <a:r>
              <a:rPr lang="en-US" sz="1200" kern="1200" baseline="0" dirty="0" smtClean="0">
                <a:solidFill>
                  <a:schemeClr val="tx1"/>
                </a:solidFill>
                <a:latin typeface="+mn-lt"/>
                <a:ea typeface="+mn-ea"/>
                <a:cs typeface="+mn-cs"/>
              </a:rPr>
              <a:t>errors due to an impulse noise, power supply disturbances, and radiation</a:t>
            </a:r>
          </a:p>
          <a:p>
            <a:r>
              <a:rPr lang="en-US" sz="1200" kern="1200" baseline="0" dirty="0" smtClean="0">
                <a:solidFill>
                  <a:schemeClr val="tx1"/>
                </a:solidFill>
                <a:latin typeface="+mn-lt"/>
                <a:ea typeface="+mn-ea"/>
                <a:cs typeface="+mn-cs"/>
              </a:rPr>
              <a:t>that alters a memory bit.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Intermittent:  A fault that occurs at multiple, unpredictable times. An example</a:t>
            </a:r>
          </a:p>
          <a:p>
            <a:r>
              <a:rPr lang="en-US" sz="1200" kern="1200" baseline="0" dirty="0" smtClean="0">
                <a:solidFill>
                  <a:schemeClr val="tx1"/>
                </a:solidFill>
                <a:latin typeface="+mn-lt"/>
                <a:ea typeface="+mn-ea"/>
                <a:cs typeface="+mn-cs"/>
              </a:rPr>
              <a:t>of an intermittent fault is one caused by a loose connection.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In general, fault tolerance is built into a system by adding redundancy.</a:t>
            </a:r>
          </a:p>
          <a:p>
            <a:r>
              <a:rPr lang="en-US" sz="1200" kern="1200" baseline="0" dirty="0" smtClean="0">
                <a:solidFill>
                  <a:schemeClr val="tx1"/>
                </a:solidFill>
                <a:latin typeface="+mn-lt"/>
                <a:ea typeface="+mn-ea"/>
                <a:cs typeface="+mn-cs"/>
              </a:rPr>
              <a:t>Methods of redundancy include the following: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Spatial (physical) redundancy:  Physical redundancy involves the use of multiple</a:t>
            </a:r>
          </a:p>
          <a:p>
            <a:r>
              <a:rPr lang="en-US" sz="1200" kern="1200" baseline="0" dirty="0" smtClean="0">
                <a:solidFill>
                  <a:schemeClr val="tx1"/>
                </a:solidFill>
                <a:latin typeface="+mn-lt"/>
                <a:ea typeface="+mn-ea"/>
                <a:cs typeface="+mn-cs"/>
              </a:rPr>
              <a:t>components that either perform the same function simultaneously or are</a:t>
            </a:r>
          </a:p>
          <a:p>
            <a:r>
              <a:rPr lang="en-US" sz="1200" kern="1200" baseline="0" dirty="0" smtClean="0">
                <a:solidFill>
                  <a:schemeClr val="tx1"/>
                </a:solidFill>
                <a:latin typeface="+mn-lt"/>
                <a:ea typeface="+mn-ea"/>
                <a:cs typeface="+mn-cs"/>
              </a:rPr>
              <a:t> configured so that one component is available as a backup in case of the failure</a:t>
            </a:r>
          </a:p>
          <a:p>
            <a:r>
              <a:rPr lang="en-US" sz="1200" kern="1200" baseline="0" dirty="0" smtClean="0">
                <a:solidFill>
                  <a:schemeClr val="tx1"/>
                </a:solidFill>
                <a:latin typeface="+mn-lt"/>
                <a:ea typeface="+mn-ea"/>
                <a:cs typeface="+mn-cs"/>
              </a:rPr>
              <a:t>of another component. An example of the former is the use of multiple</a:t>
            </a:r>
          </a:p>
          <a:p>
            <a:r>
              <a:rPr lang="en-US" sz="1200" kern="1200" baseline="0" dirty="0" smtClean="0">
                <a:solidFill>
                  <a:schemeClr val="tx1"/>
                </a:solidFill>
                <a:latin typeface="+mn-lt"/>
                <a:ea typeface="+mn-ea"/>
                <a:cs typeface="+mn-cs"/>
              </a:rPr>
              <a:t>parallel circuitry with the majority result produced as output. An example of</a:t>
            </a:r>
          </a:p>
          <a:p>
            <a:r>
              <a:rPr lang="en-US" sz="1200" kern="1200" baseline="0" dirty="0" smtClean="0">
                <a:solidFill>
                  <a:schemeClr val="tx1"/>
                </a:solidFill>
                <a:latin typeface="+mn-lt"/>
                <a:ea typeface="+mn-ea"/>
                <a:cs typeface="+mn-cs"/>
              </a:rPr>
              <a:t>the latter is a backup name server on the Internet.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Temporal redundancy:  Temporal redundancy involves repeating a function or</a:t>
            </a:r>
          </a:p>
          <a:p>
            <a:r>
              <a:rPr lang="en-US" sz="1200" kern="1200" baseline="0" dirty="0" smtClean="0">
                <a:solidFill>
                  <a:schemeClr val="tx1"/>
                </a:solidFill>
                <a:latin typeface="+mn-lt"/>
                <a:ea typeface="+mn-ea"/>
                <a:cs typeface="+mn-cs"/>
              </a:rPr>
              <a:t>operation when an error is detected. This approach is effective with temporary</a:t>
            </a:r>
          </a:p>
          <a:p>
            <a:r>
              <a:rPr lang="en-US" sz="1200" kern="1200" baseline="0" dirty="0" smtClean="0">
                <a:solidFill>
                  <a:schemeClr val="tx1"/>
                </a:solidFill>
                <a:latin typeface="+mn-lt"/>
                <a:ea typeface="+mn-ea"/>
                <a:cs typeface="+mn-cs"/>
              </a:rPr>
              <a:t>faults but not useful for permanent faults. An example is the retransmission of</a:t>
            </a:r>
          </a:p>
          <a:p>
            <a:r>
              <a:rPr lang="en-US" sz="1200" kern="1200" baseline="0" dirty="0" smtClean="0">
                <a:solidFill>
                  <a:schemeClr val="tx1"/>
                </a:solidFill>
                <a:latin typeface="+mn-lt"/>
                <a:ea typeface="+mn-ea"/>
                <a:cs typeface="+mn-cs"/>
              </a:rPr>
              <a:t>a block of data when an error is detected, such as is done with data link control</a:t>
            </a:r>
          </a:p>
          <a:p>
            <a:r>
              <a:rPr lang="en-US" sz="1200" kern="1200" baseline="0" dirty="0" smtClean="0">
                <a:solidFill>
                  <a:schemeClr val="tx1"/>
                </a:solidFill>
                <a:latin typeface="+mn-lt"/>
                <a:ea typeface="+mn-ea"/>
                <a:cs typeface="+mn-cs"/>
              </a:rPr>
              <a:t>protocols.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Information redundancy:  Information redundancy provides fault tolerance by</a:t>
            </a:r>
          </a:p>
          <a:p>
            <a:r>
              <a:rPr lang="en-US" sz="1200" kern="1200" baseline="0" dirty="0" smtClean="0">
                <a:solidFill>
                  <a:schemeClr val="tx1"/>
                </a:solidFill>
                <a:latin typeface="+mn-lt"/>
                <a:ea typeface="+mn-ea"/>
                <a:cs typeface="+mn-cs"/>
              </a:rPr>
              <a:t>replicating or coding data in such a way that bit errors can be both detected and</a:t>
            </a:r>
          </a:p>
          <a:p>
            <a:r>
              <a:rPr lang="en-US" sz="1200" kern="1200" baseline="0" dirty="0" smtClean="0">
                <a:solidFill>
                  <a:schemeClr val="tx1"/>
                </a:solidFill>
                <a:latin typeface="+mn-lt"/>
                <a:ea typeface="+mn-ea"/>
                <a:cs typeface="+mn-cs"/>
              </a:rPr>
              <a:t>corrected. An example is the error-control coding circuitry used with memory</a:t>
            </a:r>
          </a:p>
          <a:p>
            <a:r>
              <a:rPr lang="en-US" sz="1200" kern="1200" baseline="0" dirty="0" smtClean="0">
                <a:solidFill>
                  <a:schemeClr val="tx1"/>
                </a:solidFill>
                <a:latin typeface="+mn-lt"/>
                <a:ea typeface="+mn-ea"/>
                <a:cs typeface="+mn-cs"/>
              </a:rPr>
              <a:t>systems, and error-correction techniques used with RAID disks, described in</a:t>
            </a:r>
          </a:p>
          <a:p>
            <a:r>
              <a:rPr lang="en-US" sz="1200" kern="1200" baseline="0" dirty="0" smtClean="0">
                <a:solidFill>
                  <a:schemeClr val="tx1"/>
                </a:solidFill>
                <a:latin typeface="+mn-lt"/>
                <a:ea typeface="+mn-ea"/>
                <a:cs typeface="+mn-cs"/>
              </a:rPr>
              <a:t>subsequent chapters.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57</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mn-lt"/>
                <a:ea typeface="+mn-ea"/>
                <a:cs typeface="+mn-cs"/>
              </a:rPr>
              <a:t>A number of techniques can be incorporated into OS software to support fault tolerance.</a:t>
            </a:r>
          </a:p>
          <a:p>
            <a:r>
              <a:rPr lang="en-US" sz="1200" kern="1200" baseline="0" dirty="0" smtClean="0">
                <a:solidFill>
                  <a:schemeClr val="tx1"/>
                </a:solidFill>
                <a:latin typeface="+mn-lt"/>
                <a:ea typeface="+mn-ea"/>
                <a:cs typeface="+mn-cs"/>
              </a:rPr>
              <a:t>A number of examples will be evident throughout the book. The following</a:t>
            </a:r>
          </a:p>
          <a:p>
            <a:r>
              <a:rPr lang="en-US" sz="1200" kern="1200" baseline="0" dirty="0" smtClean="0">
                <a:solidFill>
                  <a:schemeClr val="tx1"/>
                </a:solidFill>
                <a:latin typeface="+mn-lt"/>
                <a:ea typeface="+mn-ea"/>
                <a:cs typeface="+mn-cs"/>
              </a:rPr>
              <a:t>list provides examples: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Process isolation:  As was mentioned earlier in this chapter, processes are</a:t>
            </a:r>
          </a:p>
          <a:p>
            <a:r>
              <a:rPr lang="en-US" sz="1200" kern="1200" baseline="0" dirty="0" smtClean="0">
                <a:solidFill>
                  <a:schemeClr val="tx1"/>
                </a:solidFill>
                <a:latin typeface="+mn-lt"/>
                <a:ea typeface="+mn-ea"/>
                <a:cs typeface="+mn-cs"/>
              </a:rPr>
              <a:t>generally isolated from one another in terms main memory, file access, and</a:t>
            </a:r>
          </a:p>
          <a:p>
            <a:r>
              <a:rPr lang="en-US" sz="1200" kern="1200" baseline="0" dirty="0" smtClean="0">
                <a:solidFill>
                  <a:schemeClr val="tx1"/>
                </a:solidFill>
                <a:latin typeface="+mn-lt"/>
                <a:ea typeface="+mn-ea"/>
                <a:cs typeface="+mn-cs"/>
              </a:rPr>
              <a:t>flow of execution. The structure provided by the OS for managing processes</a:t>
            </a:r>
          </a:p>
          <a:p>
            <a:r>
              <a:rPr lang="en-US" sz="1200" kern="1200" baseline="0" dirty="0" smtClean="0">
                <a:solidFill>
                  <a:schemeClr val="tx1"/>
                </a:solidFill>
                <a:latin typeface="+mn-lt"/>
                <a:ea typeface="+mn-ea"/>
                <a:cs typeface="+mn-cs"/>
              </a:rPr>
              <a:t>provides a certain level of protection for other processes from a process that</a:t>
            </a:r>
          </a:p>
          <a:p>
            <a:r>
              <a:rPr lang="en-US" sz="1200" kern="1200" baseline="0" dirty="0" smtClean="0">
                <a:solidFill>
                  <a:schemeClr val="tx1"/>
                </a:solidFill>
                <a:latin typeface="+mn-lt"/>
                <a:ea typeface="+mn-ea"/>
                <a:cs typeface="+mn-cs"/>
              </a:rPr>
              <a:t>produces a fault.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Concurrency controls:  Chapters 5 and 6 discuss of the difficulties and faults</a:t>
            </a:r>
          </a:p>
          <a:p>
            <a:r>
              <a:rPr lang="en-US" sz="1200" kern="1200" baseline="0" dirty="0" smtClean="0">
                <a:solidFill>
                  <a:schemeClr val="tx1"/>
                </a:solidFill>
                <a:latin typeface="+mn-lt"/>
                <a:ea typeface="+mn-ea"/>
                <a:cs typeface="+mn-cs"/>
              </a:rPr>
              <a:t>that can occur when processes communicate or cooperate. These chapters also</a:t>
            </a:r>
          </a:p>
          <a:p>
            <a:r>
              <a:rPr lang="en-US" sz="1200" kern="1200" baseline="0" dirty="0" smtClean="0">
                <a:solidFill>
                  <a:schemeClr val="tx1"/>
                </a:solidFill>
                <a:latin typeface="+mn-lt"/>
                <a:ea typeface="+mn-ea"/>
                <a:cs typeface="+mn-cs"/>
              </a:rPr>
              <a:t>discuss techniques used to ensure correct operation and to recover from fault</a:t>
            </a:r>
          </a:p>
          <a:p>
            <a:r>
              <a:rPr lang="en-US" sz="1200" kern="1200" baseline="0" dirty="0" smtClean="0">
                <a:solidFill>
                  <a:schemeClr val="tx1"/>
                </a:solidFill>
                <a:latin typeface="+mn-lt"/>
                <a:ea typeface="+mn-ea"/>
                <a:cs typeface="+mn-cs"/>
              </a:rPr>
              <a:t>conditions, such as deadlock.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Virtual machines:  Virtual machines, discussed in Chapter 14, provide a greater</a:t>
            </a:r>
          </a:p>
          <a:p>
            <a:r>
              <a:rPr lang="en-US" sz="1200" kern="1200" baseline="0" dirty="0" smtClean="0">
                <a:solidFill>
                  <a:schemeClr val="tx1"/>
                </a:solidFill>
                <a:latin typeface="+mn-lt"/>
                <a:ea typeface="+mn-ea"/>
                <a:cs typeface="+mn-cs"/>
              </a:rPr>
              <a:t>degree of application isolation and hence fault isolation. Virtual machines can</a:t>
            </a:r>
          </a:p>
          <a:p>
            <a:r>
              <a:rPr lang="en-US" sz="1200" kern="1200" baseline="0" dirty="0" smtClean="0">
                <a:solidFill>
                  <a:schemeClr val="tx1"/>
                </a:solidFill>
                <a:latin typeface="+mn-lt"/>
                <a:ea typeface="+mn-ea"/>
                <a:cs typeface="+mn-cs"/>
              </a:rPr>
              <a:t>also be used to provide redundancy, with one virtual machine serving as a</a:t>
            </a:r>
          </a:p>
          <a:p>
            <a:r>
              <a:rPr lang="en-US" sz="1200" kern="1200" baseline="0" dirty="0" smtClean="0">
                <a:solidFill>
                  <a:schemeClr val="tx1"/>
                </a:solidFill>
                <a:latin typeface="+mn-lt"/>
                <a:ea typeface="+mn-ea"/>
                <a:cs typeface="+mn-cs"/>
              </a:rPr>
              <a:t>backup for another.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Checkpoints and rollbacks:  A checkpoint is a copy of an application’s state</a:t>
            </a:r>
          </a:p>
          <a:p>
            <a:r>
              <a:rPr lang="en-US" sz="1200" kern="1200" baseline="0" dirty="0" smtClean="0">
                <a:solidFill>
                  <a:schemeClr val="tx1"/>
                </a:solidFill>
                <a:latin typeface="+mn-lt"/>
                <a:ea typeface="+mn-ea"/>
                <a:cs typeface="+mn-cs"/>
              </a:rPr>
              <a:t>saved in some storage that is immune to the failures under consideration. A</a:t>
            </a:r>
          </a:p>
          <a:p>
            <a:r>
              <a:rPr lang="en-US" sz="1200" kern="1200" baseline="0" dirty="0" smtClean="0">
                <a:solidFill>
                  <a:schemeClr val="tx1"/>
                </a:solidFill>
                <a:latin typeface="+mn-lt"/>
                <a:ea typeface="+mn-ea"/>
                <a:cs typeface="+mn-cs"/>
              </a:rPr>
              <a:t>rollback restarts the execution from a previously saved checkpoint. When a</a:t>
            </a:r>
          </a:p>
          <a:p>
            <a:r>
              <a:rPr lang="en-US" sz="1200" kern="1200" baseline="0" dirty="0" smtClean="0">
                <a:solidFill>
                  <a:schemeClr val="tx1"/>
                </a:solidFill>
                <a:latin typeface="+mn-lt"/>
                <a:ea typeface="+mn-ea"/>
                <a:cs typeface="+mn-cs"/>
              </a:rPr>
              <a:t>failure occurs, the application’s state is rolled back to the previous checkpoint</a:t>
            </a:r>
          </a:p>
          <a:p>
            <a:r>
              <a:rPr lang="en-US" sz="1200" kern="1200" baseline="0" dirty="0" smtClean="0">
                <a:solidFill>
                  <a:schemeClr val="tx1"/>
                </a:solidFill>
                <a:latin typeface="+mn-lt"/>
                <a:ea typeface="+mn-ea"/>
                <a:cs typeface="+mn-cs"/>
              </a:rPr>
              <a:t>and restarted from there. This technique can be used to recover from transient</a:t>
            </a:r>
          </a:p>
          <a:p>
            <a:r>
              <a:rPr lang="en-US" sz="1200" kern="1200" baseline="0" dirty="0" smtClean="0">
                <a:solidFill>
                  <a:schemeClr val="tx1"/>
                </a:solidFill>
                <a:latin typeface="+mn-lt"/>
                <a:ea typeface="+mn-ea"/>
                <a:cs typeface="+mn-cs"/>
              </a:rPr>
              <a:t>as well as permanent hardware failures and certain types of software failures.</a:t>
            </a:r>
          </a:p>
          <a:p>
            <a:r>
              <a:rPr lang="en-US" sz="1200" kern="1200" baseline="0" dirty="0" smtClean="0">
                <a:solidFill>
                  <a:schemeClr val="tx1"/>
                </a:solidFill>
                <a:latin typeface="+mn-lt"/>
                <a:ea typeface="+mn-ea"/>
                <a:cs typeface="+mn-cs"/>
              </a:rPr>
              <a:t>Database and transaction processing systems typically have such capabilities</a:t>
            </a:r>
          </a:p>
          <a:p>
            <a:r>
              <a:rPr lang="en-US" sz="1200" kern="1200" baseline="0" dirty="0" smtClean="0">
                <a:solidFill>
                  <a:schemeClr val="tx1"/>
                </a:solidFill>
                <a:latin typeface="+mn-lt"/>
                <a:ea typeface="+mn-ea"/>
                <a:cs typeface="+mn-cs"/>
              </a:rPr>
              <a:t>built in.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much wider array of techniques could be discussed, but a full treatment </a:t>
            </a:r>
            <a:r>
              <a:rPr lang="en-US" sz="1200" kern="1200" baseline="0" dirty="0" err="1" smtClean="0">
                <a:solidFill>
                  <a:schemeClr val="tx1"/>
                </a:solidFill>
                <a:latin typeface="+mn-lt"/>
                <a:ea typeface="+mn-ea"/>
                <a:cs typeface="+mn-cs"/>
              </a:rPr>
              <a:t>oOS</a:t>
            </a:r>
            <a:r>
              <a:rPr lang="en-US" sz="1200" kern="1200" baseline="0" dirty="0" smtClean="0">
                <a:solidFill>
                  <a:schemeClr val="tx1"/>
                </a:solidFill>
                <a:latin typeface="+mn-lt"/>
                <a:ea typeface="+mn-ea"/>
                <a:cs typeface="+mn-cs"/>
              </a:rPr>
              <a:t> fault tolerance is beyond our scope.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58</a:t>
            </a:fld>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1200" kern="1200" baseline="0" dirty="0" smtClean="0">
                <a:solidFill>
                  <a:schemeClr val="tx1"/>
                </a:solidFill>
                <a:latin typeface="+mn-lt"/>
                <a:ea typeface="+mn-ea"/>
                <a:cs typeface="+mn-cs"/>
              </a:rPr>
              <a:t>In an SMP system, the kernel can execute on any processor, and typically each</a:t>
            </a:r>
          </a:p>
          <a:p>
            <a:r>
              <a:rPr lang="en-US" sz="1200" kern="1200" baseline="0" dirty="0" smtClean="0">
                <a:solidFill>
                  <a:schemeClr val="tx1"/>
                </a:solidFill>
                <a:latin typeface="+mn-lt"/>
                <a:ea typeface="+mn-ea"/>
                <a:cs typeface="+mn-cs"/>
              </a:rPr>
              <a:t>processor does self-scheduling from the pool of available processes or threads.</a:t>
            </a:r>
          </a:p>
          <a:p>
            <a:r>
              <a:rPr lang="en-US" sz="1200" kern="1200" baseline="0" dirty="0" smtClean="0">
                <a:solidFill>
                  <a:schemeClr val="tx1"/>
                </a:solidFill>
                <a:latin typeface="+mn-lt"/>
                <a:ea typeface="+mn-ea"/>
                <a:cs typeface="+mn-cs"/>
              </a:rPr>
              <a:t>The kernel can be constructed as multiple processes or multiple threads, allowing</a:t>
            </a:r>
          </a:p>
          <a:p>
            <a:r>
              <a:rPr lang="en-US" sz="1200" kern="1200" baseline="0" dirty="0" smtClean="0">
                <a:solidFill>
                  <a:schemeClr val="tx1"/>
                </a:solidFill>
                <a:latin typeface="+mn-lt"/>
                <a:ea typeface="+mn-ea"/>
                <a:cs typeface="+mn-cs"/>
              </a:rPr>
              <a:t>portions of the kernel to execute in parallel. The SMP approach complicates the OS.</a:t>
            </a:r>
          </a:p>
          <a:p>
            <a:r>
              <a:rPr lang="en-US" sz="1200" kern="1200" baseline="0" dirty="0" smtClean="0">
                <a:solidFill>
                  <a:schemeClr val="tx1"/>
                </a:solidFill>
                <a:latin typeface="+mn-lt"/>
                <a:ea typeface="+mn-ea"/>
                <a:cs typeface="+mn-cs"/>
              </a:rPr>
              <a:t>The OS designer must deal with the complexity due to sharing resources (like data</a:t>
            </a:r>
          </a:p>
          <a:p>
            <a:r>
              <a:rPr lang="en-US" sz="1200" kern="1200" baseline="0" dirty="0" smtClean="0">
                <a:solidFill>
                  <a:schemeClr val="tx1"/>
                </a:solidFill>
                <a:latin typeface="+mn-lt"/>
                <a:ea typeface="+mn-ea"/>
                <a:cs typeface="+mn-cs"/>
              </a:rPr>
              <a:t>structures) and coordinating actions (like accessing devices) from multiple parts of</a:t>
            </a:r>
          </a:p>
          <a:p>
            <a:r>
              <a:rPr lang="en-US" sz="1200" kern="1200" baseline="0" dirty="0" smtClean="0">
                <a:solidFill>
                  <a:schemeClr val="tx1"/>
                </a:solidFill>
                <a:latin typeface="+mn-lt"/>
                <a:ea typeface="+mn-ea"/>
                <a:cs typeface="+mn-cs"/>
              </a:rPr>
              <a:t>the OS executing at the same time. Techniques must be employed to resolve and</a:t>
            </a:r>
          </a:p>
          <a:p>
            <a:r>
              <a:rPr lang="en-US" sz="1200" kern="1200" baseline="0" dirty="0" smtClean="0">
                <a:solidFill>
                  <a:schemeClr val="tx1"/>
                </a:solidFill>
                <a:latin typeface="+mn-lt"/>
                <a:ea typeface="+mn-ea"/>
                <a:cs typeface="+mn-cs"/>
              </a:rPr>
              <a:t>synchronize claims to resources.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An SMP operating system manages processor and other computer resources</a:t>
            </a:r>
          </a:p>
          <a:p>
            <a:r>
              <a:rPr lang="en-US" sz="1200" kern="1200" baseline="0" dirty="0" smtClean="0">
                <a:solidFill>
                  <a:schemeClr val="tx1"/>
                </a:solidFill>
                <a:latin typeface="+mn-lt"/>
                <a:ea typeface="+mn-ea"/>
                <a:cs typeface="+mn-cs"/>
              </a:rPr>
              <a:t>so that the user may view the system in the same fashion as a multiprogramming</a:t>
            </a:r>
          </a:p>
          <a:p>
            <a:r>
              <a:rPr lang="en-US" sz="1200" kern="1200" baseline="0" dirty="0" smtClean="0">
                <a:solidFill>
                  <a:schemeClr val="tx1"/>
                </a:solidFill>
                <a:latin typeface="+mn-lt"/>
                <a:ea typeface="+mn-ea"/>
                <a:cs typeface="+mn-cs"/>
              </a:rPr>
              <a:t>uniprocessor system. A user may construct applications that use multiple processes</a:t>
            </a:r>
          </a:p>
          <a:p>
            <a:r>
              <a:rPr lang="en-US" sz="1200" kern="1200" baseline="0" dirty="0" smtClean="0">
                <a:solidFill>
                  <a:schemeClr val="tx1"/>
                </a:solidFill>
                <a:latin typeface="+mn-lt"/>
                <a:ea typeface="+mn-ea"/>
                <a:cs typeface="+mn-cs"/>
              </a:rPr>
              <a:t>or multiple threads within processes without regard to whether a single processor</a:t>
            </a:r>
          </a:p>
          <a:p>
            <a:r>
              <a:rPr lang="en-US" sz="1200" kern="1200" baseline="0" dirty="0" smtClean="0">
                <a:solidFill>
                  <a:schemeClr val="tx1"/>
                </a:solidFill>
                <a:latin typeface="+mn-lt"/>
                <a:ea typeface="+mn-ea"/>
                <a:cs typeface="+mn-cs"/>
              </a:rPr>
              <a:t>or multiple processors will be available. Thus, a multiprocessor OS must provide all</a:t>
            </a:r>
          </a:p>
          <a:p>
            <a:r>
              <a:rPr lang="en-US" sz="1200" kern="1200" baseline="0" dirty="0" smtClean="0">
                <a:solidFill>
                  <a:schemeClr val="tx1"/>
                </a:solidFill>
                <a:latin typeface="+mn-lt"/>
                <a:ea typeface="+mn-ea"/>
                <a:cs typeface="+mn-cs"/>
              </a:rPr>
              <a:t>the functionality of a multiprogramming system plus additional features to accommodate</a:t>
            </a:r>
          </a:p>
          <a:p>
            <a:r>
              <a:rPr lang="en-US" sz="1200" kern="1200" baseline="0" dirty="0" smtClean="0">
                <a:solidFill>
                  <a:schemeClr val="tx1"/>
                </a:solidFill>
                <a:latin typeface="+mn-lt"/>
                <a:ea typeface="+mn-ea"/>
                <a:cs typeface="+mn-cs"/>
              </a:rPr>
              <a:t>multiple processors. The key design issues include the following: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Simultaneous concurrent processes or threads: Kernel routines need to be</a:t>
            </a:r>
          </a:p>
          <a:p>
            <a:r>
              <a:rPr lang="en-US" sz="1200" kern="1200" baseline="0" dirty="0" smtClean="0">
                <a:solidFill>
                  <a:schemeClr val="tx1"/>
                </a:solidFill>
                <a:latin typeface="+mn-lt"/>
                <a:ea typeface="+mn-ea"/>
                <a:cs typeface="+mn-cs"/>
              </a:rPr>
              <a:t>reentrant to allow several processors to execute the same kernel code simultaneously.</a:t>
            </a:r>
          </a:p>
          <a:p>
            <a:r>
              <a:rPr lang="en-US" sz="1200" kern="1200" baseline="0" dirty="0" smtClean="0">
                <a:solidFill>
                  <a:schemeClr val="tx1"/>
                </a:solidFill>
                <a:latin typeface="+mn-lt"/>
                <a:ea typeface="+mn-ea"/>
                <a:cs typeface="+mn-cs"/>
              </a:rPr>
              <a:t>With multiple processors executing the same or different parts of the</a:t>
            </a:r>
          </a:p>
          <a:p>
            <a:r>
              <a:rPr lang="en-US" sz="1200" kern="1200" baseline="0" dirty="0" smtClean="0">
                <a:solidFill>
                  <a:schemeClr val="tx1"/>
                </a:solidFill>
                <a:latin typeface="+mn-lt"/>
                <a:ea typeface="+mn-ea"/>
                <a:cs typeface="+mn-cs"/>
              </a:rPr>
              <a:t>kernel, kernel tables and management structures must be managed properly</a:t>
            </a:r>
          </a:p>
          <a:p>
            <a:r>
              <a:rPr lang="en-US" sz="1200" kern="1200" baseline="0" dirty="0" smtClean="0">
                <a:solidFill>
                  <a:schemeClr val="tx1"/>
                </a:solidFill>
                <a:latin typeface="+mn-lt"/>
                <a:ea typeface="+mn-ea"/>
                <a:cs typeface="+mn-cs"/>
              </a:rPr>
              <a:t>to avoid data corruption or invalid operations.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Scheduling: Any processor may perform scheduling, which complicates the</a:t>
            </a:r>
          </a:p>
          <a:p>
            <a:r>
              <a:rPr lang="en-US" sz="1200" kern="1200" baseline="0" dirty="0" smtClean="0">
                <a:solidFill>
                  <a:schemeClr val="tx1"/>
                </a:solidFill>
                <a:latin typeface="+mn-lt"/>
                <a:ea typeface="+mn-ea"/>
                <a:cs typeface="+mn-cs"/>
              </a:rPr>
              <a:t>task of enforcing a scheduling policy and assuring that corruption of the scheduler</a:t>
            </a:r>
          </a:p>
          <a:p>
            <a:r>
              <a:rPr lang="en-US" sz="1200" kern="1200" baseline="0" dirty="0" smtClean="0">
                <a:solidFill>
                  <a:schemeClr val="tx1"/>
                </a:solidFill>
                <a:latin typeface="+mn-lt"/>
                <a:ea typeface="+mn-ea"/>
                <a:cs typeface="+mn-cs"/>
              </a:rPr>
              <a:t>data structures is avoided. If kernel-level multithreading is used, then the</a:t>
            </a:r>
          </a:p>
          <a:p>
            <a:r>
              <a:rPr lang="en-US" sz="1200" kern="1200" baseline="0" dirty="0" smtClean="0">
                <a:solidFill>
                  <a:schemeClr val="tx1"/>
                </a:solidFill>
                <a:latin typeface="+mn-lt"/>
                <a:ea typeface="+mn-ea"/>
                <a:cs typeface="+mn-cs"/>
              </a:rPr>
              <a:t>opportunity exists to schedule multiple threads from the same process simultaneously</a:t>
            </a:r>
          </a:p>
          <a:p>
            <a:r>
              <a:rPr lang="en-US" sz="1200" kern="1200" baseline="0" dirty="0" smtClean="0">
                <a:solidFill>
                  <a:schemeClr val="tx1"/>
                </a:solidFill>
                <a:latin typeface="+mn-lt"/>
                <a:ea typeface="+mn-ea"/>
                <a:cs typeface="+mn-cs"/>
              </a:rPr>
              <a:t>on multiple processors. Multiprocessor scheduling is examined in</a:t>
            </a:r>
          </a:p>
          <a:p>
            <a:r>
              <a:rPr lang="en-US" sz="1200" kern="1200" baseline="0" dirty="0" smtClean="0">
                <a:solidFill>
                  <a:schemeClr val="tx1"/>
                </a:solidFill>
                <a:latin typeface="+mn-lt"/>
                <a:ea typeface="+mn-ea"/>
                <a:cs typeface="+mn-cs"/>
              </a:rPr>
              <a:t>Chapter 10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Synchronization: With multiple active processes having potential access to</a:t>
            </a:r>
          </a:p>
          <a:p>
            <a:r>
              <a:rPr lang="en-US" sz="1200" kern="1200" baseline="0" dirty="0" smtClean="0">
                <a:solidFill>
                  <a:schemeClr val="tx1"/>
                </a:solidFill>
                <a:latin typeface="+mn-lt"/>
                <a:ea typeface="+mn-ea"/>
                <a:cs typeface="+mn-cs"/>
              </a:rPr>
              <a:t>shared address spaces or shared I/O resources, care must be taken to provide</a:t>
            </a:r>
          </a:p>
          <a:p>
            <a:r>
              <a:rPr lang="en-US" sz="1200" kern="1200" baseline="0" dirty="0" smtClean="0">
                <a:solidFill>
                  <a:schemeClr val="tx1"/>
                </a:solidFill>
                <a:latin typeface="+mn-lt"/>
                <a:ea typeface="+mn-ea"/>
                <a:cs typeface="+mn-cs"/>
              </a:rPr>
              <a:t>effective synchronization. Synchronization is a facility that enforces mutual</a:t>
            </a:r>
          </a:p>
          <a:p>
            <a:r>
              <a:rPr lang="en-US" sz="1200" kern="1200" baseline="0" dirty="0" smtClean="0">
                <a:solidFill>
                  <a:schemeClr val="tx1"/>
                </a:solidFill>
                <a:latin typeface="+mn-lt"/>
                <a:ea typeface="+mn-ea"/>
                <a:cs typeface="+mn-cs"/>
              </a:rPr>
              <a:t>exclusion and event ordering. A common synchronization mechanism used in</a:t>
            </a:r>
          </a:p>
          <a:p>
            <a:r>
              <a:rPr lang="en-US" sz="1200" kern="1200" baseline="0" dirty="0" smtClean="0">
                <a:solidFill>
                  <a:schemeClr val="tx1"/>
                </a:solidFill>
                <a:latin typeface="+mn-lt"/>
                <a:ea typeface="+mn-ea"/>
                <a:cs typeface="+mn-cs"/>
              </a:rPr>
              <a:t>multiprocessor operating systems is locks, described in Chapter 5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Memory management: Memory management on a multiprocessor must deal</a:t>
            </a:r>
          </a:p>
          <a:p>
            <a:r>
              <a:rPr lang="en-US" sz="1200" kern="1200" baseline="0" dirty="0" smtClean="0">
                <a:solidFill>
                  <a:schemeClr val="tx1"/>
                </a:solidFill>
                <a:latin typeface="+mn-lt"/>
                <a:ea typeface="+mn-ea"/>
                <a:cs typeface="+mn-cs"/>
              </a:rPr>
              <a:t>with all of the issues found on uniprocessor computers and is discussed in Part</a:t>
            </a:r>
          </a:p>
          <a:p>
            <a:r>
              <a:rPr lang="en-US" sz="1200" kern="1200" baseline="0" dirty="0" smtClean="0">
                <a:solidFill>
                  <a:schemeClr val="tx1"/>
                </a:solidFill>
                <a:latin typeface="+mn-lt"/>
                <a:ea typeface="+mn-ea"/>
                <a:cs typeface="+mn-cs"/>
              </a:rPr>
              <a:t>Three. In addition, the OS needs to exploit the available hardware parallelism</a:t>
            </a:r>
          </a:p>
          <a:p>
            <a:r>
              <a:rPr lang="en-US" sz="1200" kern="1200" baseline="0" dirty="0" smtClean="0">
                <a:solidFill>
                  <a:schemeClr val="tx1"/>
                </a:solidFill>
                <a:latin typeface="+mn-lt"/>
                <a:ea typeface="+mn-ea"/>
                <a:cs typeface="+mn-cs"/>
              </a:rPr>
              <a:t>to achieve the best performance. The paging mechanisms on different processors</a:t>
            </a:r>
          </a:p>
          <a:p>
            <a:r>
              <a:rPr lang="en-US" sz="1200" kern="1200" baseline="0" dirty="0" smtClean="0">
                <a:solidFill>
                  <a:schemeClr val="tx1"/>
                </a:solidFill>
                <a:latin typeface="+mn-lt"/>
                <a:ea typeface="+mn-ea"/>
                <a:cs typeface="+mn-cs"/>
              </a:rPr>
              <a:t>must be coordinated to enforce consistency when several processors</a:t>
            </a:r>
          </a:p>
          <a:p>
            <a:r>
              <a:rPr lang="en-US" sz="1200" kern="1200" baseline="0" dirty="0" smtClean="0">
                <a:solidFill>
                  <a:schemeClr val="tx1"/>
                </a:solidFill>
                <a:latin typeface="+mn-lt"/>
                <a:ea typeface="+mn-ea"/>
                <a:cs typeface="+mn-cs"/>
              </a:rPr>
              <a:t>share a page or segment and to decide on page replacement. The reuse of</a:t>
            </a:r>
          </a:p>
          <a:p>
            <a:r>
              <a:rPr lang="en-US" sz="1200" kern="1200" baseline="0" dirty="0" smtClean="0">
                <a:solidFill>
                  <a:schemeClr val="tx1"/>
                </a:solidFill>
                <a:latin typeface="+mn-lt"/>
                <a:ea typeface="+mn-ea"/>
                <a:cs typeface="+mn-cs"/>
              </a:rPr>
              <a:t>physical pages is the biggest problem of concern; that is, it must be guaranteed</a:t>
            </a:r>
          </a:p>
          <a:p>
            <a:r>
              <a:rPr lang="en-US" sz="1200" kern="1200" baseline="0" dirty="0" smtClean="0">
                <a:solidFill>
                  <a:schemeClr val="tx1"/>
                </a:solidFill>
                <a:latin typeface="+mn-lt"/>
                <a:ea typeface="+mn-ea"/>
                <a:cs typeface="+mn-cs"/>
              </a:rPr>
              <a:t>that a physical page can no longer be accessed with its old contents before the</a:t>
            </a:r>
          </a:p>
          <a:p>
            <a:r>
              <a:rPr lang="en-US" sz="1200" kern="1200" baseline="0" dirty="0" smtClean="0">
                <a:solidFill>
                  <a:schemeClr val="tx1"/>
                </a:solidFill>
                <a:latin typeface="+mn-lt"/>
                <a:ea typeface="+mn-ea"/>
                <a:cs typeface="+mn-cs"/>
              </a:rPr>
              <a:t>page is put to a new use.</a:t>
            </a: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Reliability and fault tolerance: The OS should provide graceful degradation</a:t>
            </a:r>
          </a:p>
          <a:p>
            <a:r>
              <a:rPr lang="en-US" sz="1200" kern="1200" baseline="0" dirty="0" smtClean="0">
                <a:solidFill>
                  <a:schemeClr val="tx1"/>
                </a:solidFill>
                <a:latin typeface="+mn-lt"/>
                <a:ea typeface="+mn-ea"/>
                <a:cs typeface="+mn-cs"/>
              </a:rPr>
              <a:t>in the face of processor failure. The scheduler and other portions of the OS</a:t>
            </a:r>
          </a:p>
          <a:p>
            <a:r>
              <a:rPr lang="en-US" sz="1200" kern="1200" baseline="0" dirty="0" smtClean="0">
                <a:solidFill>
                  <a:schemeClr val="tx1"/>
                </a:solidFill>
                <a:latin typeface="+mn-lt"/>
                <a:ea typeface="+mn-ea"/>
                <a:cs typeface="+mn-cs"/>
              </a:rPr>
              <a:t>must recognize the loss of a processor and restructure management tables</a:t>
            </a:r>
          </a:p>
          <a:p>
            <a:r>
              <a:rPr lang="en-US" sz="1200" kern="1200" baseline="0" dirty="0" smtClean="0">
                <a:solidFill>
                  <a:schemeClr val="tx1"/>
                </a:solidFill>
                <a:latin typeface="+mn-lt"/>
                <a:ea typeface="+mn-ea"/>
                <a:cs typeface="+mn-cs"/>
              </a:rPr>
              <a:t>accordingly.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Because multiprocessor OS design issues generally involve extensions to</a:t>
            </a:r>
          </a:p>
          <a:p>
            <a:r>
              <a:rPr lang="en-US" sz="1200" kern="1200" baseline="0" dirty="0" smtClean="0">
                <a:solidFill>
                  <a:schemeClr val="tx1"/>
                </a:solidFill>
                <a:latin typeface="+mn-lt"/>
                <a:ea typeface="+mn-ea"/>
                <a:cs typeface="+mn-cs"/>
              </a:rPr>
              <a:t>solutions to multiprogramming uniprocessor design problems, we do not treat</a:t>
            </a:r>
          </a:p>
          <a:p>
            <a:r>
              <a:rPr lang="en-US" sz="1200" kern="1200" baseline="0" dirty="0" smtClean="0">
                <a:solidFill>
                  <a:schemeClr val="tx1"/>
                </a:solidFill>
                <a:latin typeface="+mn-lt"/>
                <a:ea typeface="+mn-ea"/>
                <a:cs typeface="+mn-cs"/>
              </a:rPr>
              <a:t>multiprocessor operating systems separately. Rather, specific multiprocessor issues</a:t>
            </a:r>
          </a:p>
          <a:p>
            <a:r>
              <a:rPr lang="en-US" sz="1200" kern="1200" baseline="0" dirty="0" smtClean="0">
                <a:solidFill>
                  <a:schemeClr val="tx1"/>
                </a:solidFill>
                <a:latin typeface="+mn-lt"/>
                <a:ea typeface="+mn-ea"/>
                <a:cs typeface="+mn-cs"/>
              </a:rPr>
              <a:t>are addressed in the proper context throughout this book.</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59</a:t>
            </a:fld>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b="0" kern="1200" baseline="0" dirty="0" smtClean="0">
                <a:solidFill>
                  <a:schemeClr val="tx1"/>
                </a:solidFill>
                <a:latin typeface="+mn-lt"/>
                <a:ea typeface="+mn-ea"/>
                <a:cs typeface="+mn-cs"/>
              </a:rPr>
              <a:t> The considerations for </a:t>
            </a:r>
            <a:r>
              <a:rPr lang="en-US" sz="1200" b="0" kern="1200" baseline="0" dirty="0" err="1" smtClean="0">
                <a:solidFill>
                  <a:schemeClr val="tx1"/>
                </a:solidFill>
                <a:latin typeface="+mn-lt"/>
                <a:ea typeface="+mn-ea"/>
                <a:cs typeface="+mn-cs"/>
              </a:rPr>
              <a:t>multicore</a:t>
            </a:r>
            <a:r>
              <a:rPr lang="en-US" sz="1200" b="0" kern="1200" baseline="0" dirty="0" smtClean="0">
                <a:solidFill>
                  <a:schemeClr val="tx1"/>
                </a:solidFill>
                <a:latin typeface="+mn-lt"/>
                <a:ea typeface="+mn-ea"/>
                <a:cs typeface="+mn-cs"/>
              </a:rPr>
              <a:t> systems include all the design issues discussed so</a:t>
            </a:r>
          </a:p>
          <a:p>
            <a:r>
              <a:rPr lang="en-US" sz="1200" b="0" kern="1200" baseline="0" dirty="0" smtClean="0">
                <a:solidFill>
                  <a:schemeClr val="tx1"/>
                </a:solidFill>
                <a:latin typeface="+mn-lt"/>
                <a:ea typeface="+mn-ea"/>
                <a:cs typeface="+mn-cs"/>
              </a:rPr>
              <a:t>far in this section for SMP systems. But additional concerns arise. The issue is one</a:t>
            </a:r>
          </a:p>
          <a:p>
            <a:r>
              <a:rPr lang="en-US" sz="1200" b="0" kern="1200" baseline="0" dirty="0" smtClean="0">
                <a:solidFill>
                  <a:schemeClr val="tx1"/>
                </a:solidFill>
                <a:latin typeface="+mn-lt"/>
                <a:ea typeface="+mn-ea"/>
                <a:cs typeface="+mn-cs"/>
              </a:rPr>
              <a:t>of the scale of the potential parallelism. Current </a:t>
            </a:r>
            <a:r>
              <a:rPr lang="en-US" sz="1200" b="0" kern="1200" baseline="0" dirty="0" err="1" smtClean="0">
                <a:solidFill>
                  <a:schemeClr val="tx1"/>
                </a:solidFill>
                <a:latin typeface="+mn-lt"/>
                <a:ea typeface="+mn-ea"/>
                <a:cs typeface="+mn-cs"/>
              </a:rPr>
              <a:t>multicore</a:t>
            </a:r>
            <a:r>
              <a:rPr lang="en-US" sz="1200" b="0" kern="1200" baseline="0" dirty="0" smtClean="0">
                <a:solidFill>
                  <a:schemeClr val="tx1"/>
                </a:solidFill>
                <a:latin typeface="+mn-lt"/>
                <a:ea typeface="+mn-ea"/>
                <a:cs typeface="+mn-cs"/>
              </a:rPr>
              <a:t> vendors offer systems</a:t>
            </a:r>
          </a:p>
          <a:p>
            <a:r>
              <a:rPr lang="en-US" sz="1200" b="0" kern="1200" baseline="0" dirty="0" smtClean="0">
                <a:solidFill>
                  <a:schemeClr val="tx1"/>
                </a:solidFill>
                <a:latin typeface="+mn-lt"/>
                <a:ea typeface="+mn-ea"/>
                <a:cs typeface="+mn-cs"/>
              </a:rPr>
              <a:t>with up to eight cores on a single chip. With each succeeding processor technology</a:t>
            </a:r>
          </a:p>
          <a:p>
            <a:r>
              <a:rPr lang="en-US" sz="1200" b="0" kern="1200" baseline="0" dirty="0" smtClean="0">
                <a:solidFill>
                  <a:schemeClr val="tx1"/>
                </a:solidFill>
                <a:latin typeface="+mn-lt"/>
                <a:ea typeface="+mn-ea"/>
                <a:cs typeface="+mn-cs"/>
              </a:rPr>
              <a:t>generation, the number of cores and the amount of shared and dedicated cache</a:t>
            </a:r>
          </a:p>
          <a:p>
            <a:r>
              <a:rPr lang="en-US" sz="1200" b="0" kern="1200" baseline="0" dirty="0" smtClean="0">
                <a:solidFill>
                  <a:schemeClr val="tx1"/>
                </a:solidFill>
                <a:latin typeface="+mn-lt"/>
                <a:ea typeface="+mn-ea"/>
                <a:cs typeface="+mn-cs"/>
              </a:rPr>
              <a:t>memory increases, so that we are now entering the era of “many-core” systems.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design challenge for a many-core multicore system is to efficiently</a:t>
            </a:r>
          </a:p>
          <a:p>
            <a:r>
              <a:rPr lang="en-US" sz="1200" kern="1200" baseline="0" dirty="0" smtClean="0">
                <a:solidFill>
                  <a:schemeClr val="tx1"/>
                </a:solidFill>
                <a:latin typeface="+mn-lt"/>
                <a:ea typeface="+mn-ea"/>
                <a:cs typeface="+mn-cs"/>
              </a:rPr>
              <a:t>harness the multicore processing power and intelligently manage the substantial</a:t>
            </a:r>
          </a:p>
          <a:p>
            <a:r>
              <a:rPr lang="en-US" sz="1200" kern="1200" baseline="0" dirty="0" smtClean="0">
                <a:solidFill>
                  <a:schemeClr val="tx1"/>
                </a:solidFill>
                <a:latin typeface="+mn-lt"/>
                <a:ea typeface="+mn-ea"/>
                <a:cs typeface="+mn-cs"/>
              </a:rPr>
              <a:t>on-chip resources efficiently. A central concern is how to match the inherent parallelism</a:t>
            </a:r>
          </a:p>
          <a:p>
            <a:r>
              <a:rPr lang="en-US" sz="1200" kern="1200" baseline="0" dirty="0" smtClean="0">
                <a:solidFill>
                  <a:schemeClr val="tx1"/>
                </a:solidFill>
                <a:latin typeface="+mn-lt"/>
                <a:ea typeface="+mn-ea"/>
                <a:cs typeface="+mn-cs"/>
              </a:rPr>
              <a:t>of a many-core system with the performance requirements of applications.</a:t>
            </a:r>
          </a:p>
          <a:p>
            <a:r>
              <a:rPr lang="en-US" sz="1200" kern="1200" baseline="0" dirty="0" smtClean="0">
                <a:solidFill>
                  <a:schemeClr val="tx1"/>
                </a:solidFill>
                <a:latin typeface="+mn-lt"/>
                <a:ea typeface="+mn-ea"/>
                <a:cs typeface="+mn-cs"/>
              </a:rPr>
              <a:t>The potential for parallelism in fact exists at three levels in contemporary multicore</a:t>
            </a:r>
          </a:p>
          <a:p>
            <a:r>
              <a:rPr lang="en-US" sz="1200" kern="1200" baseline="0" dirty="0" smtClean="0">
                <a:solidFill>
                  <a:schemeClr val="tx1"/>
                </a:solidFill>
                <a:latin typeface="+mn-lt"/>
                <a:ea typeface="+mn-ea"/>
                <a:cs typeface="+mn-cs"/>
              </a:rPr>
              <a:t>system. First, there is hardware parallelism within each core processor, known as</a:t>
            </a:r>
          </a:p>
          <a:p>
            <a:r>
              <a:rPr lang="en-US" sz="1200" kern="1200" baseline="0" dirty="0" smtClean="0">
                <a:solidFill>
                  <a:schemeClr val="tx1"/>
                </a:solidFill>
                <a:latin typeface="+mn-lt"/>
                <a:ea typeface="+mn-ea"/>
                <a:cs typeface="+mn-cs"/>
              </a:rPr>
              <a:t>instruction level parallelism, which may or may not be exploited by application programmers</a:t>
            </a:r>
          </a:p>
          <a:p>
            <a:r>
              <a:rPr lang="en-US" sz="1200" kern="1200" baseline="0" dirty="0" smtClean="0">
                <a:solidFill>
                  <a:schemeClr val="tx1"/>
                </a:solidFill>
                <a:latin typeface="+mn-lt"/>
                <a:ea typeface="+mn-ea"/>
                <a:cs typeface="+mn-cs"/>
              </a:rPr>
              <a:t>and compilers. Second, there is the potential for multiprogramming and</a:t>
            </a:r>
          </a:p>
          <a:p>
            <a:r>
              <a:rPr lang="en-US" sz="1200" kern="1200" baseline="0" dirty="0" smtClean="0">
                <a:solidFill>
                  <a:schemeClr val="tx1"/>
                </a:solidFill>
                <a:latin typeface="+mn-lt"/>
                <a:ea typeface="+mn-ea"/>
                <a:cs typeface="+mn-cs"/>
              </a:rPr>
              <a:t>multithreaded execution within each processor. Finally, there is the potential for</a:t>
            </a:r>
          </a:p>
          <a:p>
            <a:r>
              <a:rPr lang="en-US" sz="1200" kern="1200" baseline="0" dirty="0" smtClean="0">
                <a:solidFill>
                  <a:schemeClr val="tx1"/>
                </a:solidFill>
                <a:latin typeface="+mn-lt"/>
                <a:ea typeface="+mn-ea"/>
                <a:cs typeface="+mn-cs"/>
              </a:rPr>
              <a:t>a single application to execute in concurrent processes or threads across multiple</a:t>
            </a:r>
          </a:p>
          <a:p>
            <a:r>
              <a:rPr lang="en-US" sz="1200" kern="1200" baseline="0" dirty="0" smtClean="0">
                <a:solidFill>
                  <a:schemeClr val="tx1"/>
                </a:solidFill>
                <a:latin typeface="+mn-lt"/>
                <a:ea typeface="+mn-ea"/>
                <a:cs typeface="+mn-cs"/>
              </a:rPr>
              <a:t>cores. Without strong and effective OS support for the last two types of parallelism</a:t>
            </a:r>
          </a:p>
          <a:p>
            <a:r>
              <a:rPr lang="en-US" sz="1200" kern="1200" baseline="0" dirty="0" smtClean="0">
                <a:solidFill>
                  <a:schemeClr val="tx1"/>
                </a:solidFill>
                <a:latin typeface="+mn-lt"/>
                <a:ea typeface="+mn-ea"/>
                <a:cs typeface="+mn-cs"/>
              </a:rPr>
              <a:t>just mentioned, hardware resources will not be efficiently used.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essence, then, since the advent of multicore technology, OS designers have</a:t>
            </a:r>
          </a:p>
          <a:p>
            <a:r>
              <a:rPr lang="en-US" sz="1200" kern="1200" baseline="0" dirty="0" smtClean="0">
                <a:solidFill>
                  <a:schemeClr val="tx1"/>
                </a:solidFill>
                <a:latin typeface="+mn-lt"/>
                <a:ea typeface="+mn-ea"/>
                <a:cs typeface="+mn-cs"/>
              </a:rPr>
              <a:t>been struggling with the problem of how best to extract parallelism from computing</a:t>
            </a:r>
          </a:p>
          <a:p>
            <a:r>
              <a:rPr lang="en-US" sz="1200" kern="1200" baseline="0" dirty="0" smtClean="0">
                <a:solidFill>
                  <a:schemeClr val="tx1"/>
                </a:solidFill>
                <a:latin typeface="+mn-lt"/>
                <a:ea typeface="+mn-ea"/>
                <a:cs typeface="+mn-cs"/>
              </a:rPr>
              <a:t>workloads. A variety of approaches are being explored for next-generation operating</a:t>
            </a:r>
          </a:p>
          <a:p>
            <a:r>
              <a:rPr lang="en-US" sz="1200" kern="1200" baseline="0" dirty="0" smtClean="0">
                <a:solidFill>
                  <a:schemeClr val="tx1"/>
                </a:solidFill>
                <a:latin typeface="+mn-lt"/>
                <a:ea typeface="+mn-ea"/>
                <a:cs typeface="+mn-cs"/>
              </a:rPr>
              <a:t>systems. We introduce two general strategies in this section and consider some</a:t>
            </a:r>
          </a:p>
          <a:p>
            <a:r>
              <a:rPr lang="en-US" sz="1200" kern="1200" baseline="0" dirty="0" smtClean="0">
                <a:solidFill>
                  <a:schemeClr val="tx1"/>
                </a:solidFill>
                <a:latin typeface="+mn-lt"/>
                <a:ea typeface="+mn-ea"/>
                <a:cs typeface="+mn-cs"/>
              </a:rPr>
              <a:t>details in later chapters.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60</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u="sng" dirty="0" smtClean="0"/>
              <a:t>Instruction Set Architecture</a:t>
            </a:r>
            <a:r>
              <a:rPr lang="en-US" dirty="0" smtClean="0"/>
              <a:t> (</a:t>
            </a:r>
            <a:r>
              <a:rPr lang="en-US" b="1" i="1" dirty="0" smtClean="0">
                <a:latin typeface="Courier New"/>
                <a:cs typeface="Courier New"/>
              </a:rPr>
              <a:t>ISA</a:t>
            </a:r>
            <a:r>
              <a:rPr lang="en-US" dirty="0" smtClean="0"/>
              <a:t> ) refers to the instructions that a processor can execute. </a:t>
            </a:r>
          </a:p>
          <a:p>
            <a:endParaRPr lang="en-US" dirty="0" smtClean="0"/>
          </a:p>
          <a:p>
            <a:pPr marL="285750" indent="-285750">
              <a:buFont typeface="Arial"/>
              <a:buChar char="•"/>
            </a:pPr>
            <a:r>
              <a:rPr lang="en-US" b="1" dirty="0" smtClean="0"/>
              <a:t>Old days</a:t>
            </a:r>
            <a:r>
              <a:rPr lang="en-US" dirty="0" smtClean="0"/>
              <a:t>, each computer had its own instruction set and had to be programmed differently. </a:t>
            </a:r>
          </a:p>
          <a:p>
            <a:endParaRPr lang="en-US" dirty="0" smtClean="0"/>
          </a:p>
          <a:p>
            <a:pPr marL="285750" indent="-285750">
              <a:buFont typeface="Arial"/>
              <a:buChar char="•"/>
            </a:pPr>
            <a:r>
              <a:rPr lang="en-US" dirty="0" smtClean="0"/>
              <a:t>In1964 IBM introduced the IBM System/360, </a:t>
            </a:r>
            <a:r>
              <a:rPr lang="en-US" b="1" dirty="0" smtClean="0"/>
              <a:t>a family of computers that shared the same ISA. </a:t>
            </a:r>
          </a:p>
          <a:p>
            <a:pPr marL="285750" indent="-285750">
              <a:buFont typeface="Arial"/>
              <a:buChar char="•"/>
            </a:pPr>
            <a:r>
              <a:rPr lang="en-US" dirty="0" smtClean="0"/>
              <a:t>This allowed IBM to sell big and small machines and use the same software on all of them. A mayor breakthrough. The idea was soon adopted by its competitors. </a:t>
            </a:r>
          </a:p>
          <a:p>
            <a:endParaRPr lang="en-US" dirty="0" smtClean="0"/>
          </a:p>
          <a:p>
            <a:pPr marL="285750" indent="-285750">
              <a:buFont typeface="Arial"/>
              <a:buChar char="•"/>
            </a:pPr>
            <a:r>
              <a:rPr lang="en-US" dirty="0" smtClean="0"/>
              <a:t>Today, some common ISAs are for example </a:t>
            </a:r>
            <a:r>
              <a:rPr lang="en-US" b="1" i="1" dirty="0" smtClean="0"/>
              <a:t>Intel x86</a:t>
            </a:r>
            <a:r>
              <a:rPr lang="en-US" dirty="0" smtClean="0"/>
              <a:t>, </a:t>
            </a:r>
            <a:r>
              <a:rPr lang="en-US" b="1" i="1" dirty="0" smtClean="0"/>
              <a:t>ARM</a:t>
            </a:r>
            <a:r>
              <a:rPr lang="en-US" dirty="0" smtClean="0"/>
              <a:t> and </a:t>
            </a:r>
            <a:r>
              <a:rPr lang="en-US" b="1" i="1" dirty="0" smtClean="0"/>
              <a:t>PowerPC</a:t>
            </a:r>
            <a:r>
              <a:rPr lang="en-US" dirty="0" smtClean="0"/>
              <a:t>. </a:t>
            </a:r>
          </a:p>
          <a:p>
            <a:pPr marL="285750" indent="-285750">
              <a:buFont typeface="Arial"/>
              <a:buChar char="•"/>
            </a:pPr>
            <a:endParaRPr lang="en-US" dirty="0" smtClean="0"/>
          </a:p>
          <a:p>
            <a:pPr marL="285750" indent="-285750">
              <a:buFont typeface="Arial"/>
              <a:buChar char="•"/>
            </a:pPr>
            <a:r>
              <a:rPr lang="en-US" dirty="0" smtClean="0"/>
              <a:t>Because they use the same ISA, you can use the same software with processors by Intel or AMD in your Windows PC.</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extLst>
      <p:ext uri="{BB962C8B-B14F-4D97-AF65-F5344CB8AC3E}">
        <p14:creationId xmlns:p14="http://schemas.microsoft.com/office/powerpoint/2010/main" val="265644645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kern="1200" baseline="0" dirty="0" smtClean="0">
                <a:solidFill>
                  <a:schemeClr val="tx1"/>
                </a:solidFill>
                <a:latin typeface="+mn-lt"/>
                <a:ea typeface="+mn-ea"/>
                <a:cs typeface="+mn-cs"/>
              </a:rPr>
              <a:t>Most applications can, in principle, be</a:t>
            </a:r>
          </a:p>
          <a:p>
            <a:r>
              <a:rPr lang="en-US" sz="1200" kern="1200" baseline="0" dirty="0" smtClean="0">
                <a:solidFill>
                  <a:schemeClr val="tx1"/>
                </a:solidFill>
                <a:latin typeface="+mn-lt"/>
                <a:ea typeface="+mn-ea"/>
                <a:cs typeface="+mn-cs"/>
              </a:rPr>
              <a:t>subdivided into multiple tasks that can execute in parallel, with these tasks then</a:t>
            </a:r>
          </a:p>
          <a:p>
            <a:r>
              <a:rPr lang="en-US" sz="1200" kern="1200" baseline="0" dirty="0" smtClean="0">
                <a:solidFill>
                  <a:schemeClr val="tx1"/>
                </a:solidFill>
                <a:latin typeface="+mn-lt"/>
                <a:ea typeface="+mn-ea"/>
                <a:cs typeface="+mn-cs"/>
              </a:rPr>
              <a:t>being implemented as multiple processes, perhaps each with multiple threads. The</a:t>
            </a:r>
          </a:p>
          <a:p>
            <a:r>
              <a:rPr lang="en-US" sz="1200" kern="1200" baseline="0" dirty="0" smtClean="0">
                <a:solidFill>
                  <a:schemeClr val="tx1"/>
                </a:solidFill>
                <a:latin typeface="+mn-lt"/>
                <a:ea typeface="+mn-ea"/>
                <a:cs typeface="+mn-cs"/>
              </a:rPr>
              <a:t>difficulty is that the developer must decide how to split up the application work into</a:t>
            </a:r>
          </a:p>
          <a:p>
            <a:r>
              <a:rPr lang="en-US" sz="1200" kern="1200" baseline="0" dirty="0" smtClean="0">
                <a:solidFill>
                  <a:schemeClr val="tx1"/>
                </a:solidFill>
                <a:latin typeface="+mn-lt"/>
                <a:ea typeface="+mn-ea"/>
                <a:cs typeface="+mn-cs"/>
              </a:rPr>
              <a:t>independently executable tasks. That is, the developer must decide what pieces can</a:t>
            </a:r>
          </a:p>
          <a:p>
            <a:r>
              <a:rPr lang="en-US" sz="1200" kern="1200" baseline="0" dirty="0" smtClean="0">
                <a:solidFill>
                  <a:schemeClr val="tx1"/>
                </a:solidFill>
                <a:latin typeface="+mn-lt"/>
                <a:ea typeface="+mn-ea"/>
                <a:cs typeface="+mn-cs"/>
              </a:rPr>
              <a:t>or should be executed asynchronously or in parallel. It is primarily the compiler and</a:t>
            </a:r>
          </a:p>
          <a:p>
            <a:r>
              <a:rPr lang="en-US" sz="1200" kern="1200" baseline="0" dirty="0" smtClean="0">
                <a:solidFill>
                  <a:schemeClr val="tx1"/>
                </a:solidFill>
                <a:latin typeface="+mn-lt"/>
                <a:ea typeface="+mn-ea"/>
                <a:cs typeface="+mn-cs"/>
              </a:rPr>
              <a:t>the programming language features that support the parallel programming design</a:t>
            </a:r>
          </a:p>
          <a:p>
            <a:r>
              <a:rPr lang="en-US" sz="1200" kern="1200" baseline="0" dirty="0" smtClean="0">
                <a:solidFill>
                  <a:schemeClr val="tx1"/>
                </a:solidFill>
                <a:latin typeface="+mn-lt"/>
                <a:ea typeface="+mn-ea"/>
                <a:cs typeface="+mn-cs"/>
              </a:rPr>
              <a:t>process. But, the OS can support this design process, at minimum, by efficiently</a:t>
            </a:r>
          </a:p>
          <a:p>
            <a:r>
              <a:rPr lang="en-US" sz="1200" kern="1200" baseline="0" dirty="0" smtClean="0">
                <a:solidFill>
                  <a:schemeClr val="tx1"/>
                </a:solidFill>
                <a:latin typeface="+mn-lt"/>
                <a:ea typeface="+mn-ea"/>
                <a:cs typeface="+mn-cs"/>
              </a:rPr>
              <a:t>allocating resources among parallel tasks as defined by the developer.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Perhaps the most effective initiative to support developers is implemented in</a:t>
            </a:r>
          </a:p>
          <a:p>
            <a:r>
              <a:rPr lang="en-US" sz="1200" kern="1200" baseline="0" dirty="0" smtClean="0">
                <a:solidFill>
                  <a:schemeClr val="tx1"/>
                </a:solidFill>
                <a:latin typeface="+mn-lt"/>
                <a:ea typeface="+mn-ea"/>
                <a:cs typeface="+mn-cs"/>
              </a:rPr>
              <a:t>the latest release of the UNIX-based Mac OS X operating system. Mac OS X 10.6</a:t>
            </a:r>
          </a:p>
          <a:p>
            <a:r>
              <a:rPr lang="en-US" sz="1200" kern="1200" baseline="0" dirty="0" smtClean="0">
                <a:solidFill>
                  <a:schemeClr val="tx1"/>
                </a:solidFill>
                <a:latin typeface="+mn-lt"/>
                <a:ea typeface="+mn-ea"/>
                <a:cs typeface="+mn-cs"/>
              </a:rPr>
              <a:t>includes a multicore support capability known as Grand Central Dispatch (GCD).</a:t>
            </a:r>
          </a:p>
          <a:p>
            <a:r>
              <a:rPr lang="en-US" sz="1200" kern="1200" baseline="0" dirty="0" smtClean="0">
                <a:solidFill>
                  <a:schemeClr val="tx1"/>
                </a:solidFill>
                <a:latin typeface="+mn-lt"/>
                <a:ea typeface="+mn-ea"/>
                <a:cs typeface="+mn-cs"/>
              </a:rPr>
              <a:t>GCD does not help the developer decide how to break up a task or application into</a:t>
            </a:r>
          </a:p>
          <a:p>
            <a:r>
              <a:rPr lang="en-US" sz="1200" kern="1200" baseline="0" dirty="0" smtClean="0">
                <a:solidFill>
                  <a:schemeClr val="tx1"/>
                </a:solidFill>
                <a:latin typeface="+mn-lt"/>
                <a:ea typeface="+mn-ea"/>
                <a:cs typeface="+mn-cs"/>
              </a:rPr>
              <a:t>separate concurrent parts. But once a developer has identified something that can</a:t>
            </a:r>
          </a:p>
          <a:p>
            <a:r>
              <a:rPr lang="en-US" sz="1200" kern="1200" baseline="0" dirty="0" smtClean="0">
                <a:solidFill>
                  <a:schemeClr val="tx1"/>
                </a:solidFill>
                <a:latin typeface="+mn-lt"/>
                <a:ea typeface="+mn-ea"/>
                <a:cs typeface="+mn-cs"/>
              </a:rPr>
              <a:t>be split off into a separate task, GCD makes it as easy and noninvasive as possible</a:t>
            </a:r>
          </a:p>
          <a:p>
            <a:r>
              <a:rPr lang="en-US" sz="1200" kern="1200" baseline="0" dirty="0" smtClean="0">
                <a:solidFill>
                  <a:schemeClr val="tx1"/>
                </a:solidFill>
                <a:latin typeface="+mn-lt"/>
                <a:ea typeface="+mn-ea"/>
                <a:cs typeface="+mn-cs"/>
              </a:rPr>
              <a:t>to actually do so.</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essence, GCD is a thread pool mechanism, in which the OS maps tasks onto</a:t>
            </a:r>
          </a:p>
          <a:p>
            <a:r>
              <a:rPr lang="en-US" sz="1200" kern="1200" baseline="0" dirty="0" smtClean="0">
                <a:solidFill>
                  <a:schemeClr val="tx1"/>
                </a:solidFill>
                <a:latin typeface="+mn-lt"/>
                <a:ea typeface="+mn-ea"/>
                <a:cs typeface="+mn-cs"/>
              </a:rPr>
              <a:t>threads representing an available degree of concurrency (plus threads for blocking</a:t>
            </a:r>
          </a:p>
          <a:p>
            <a:r>
              <a:rPr lang="en-US" sz="1200" kern="1200" baseline="0" dirty="0" smtClean="0">
                <a:solidFill>
                  <a:schemeClr val="tx1"/>
                </a:solidFill>
                <a:latin typeface="+mn-lt"/>
                <a:ea typeface="+mn-ea"/>
                <a:cs typeface="+mn-cs"/>
              </a:rPr>
              <a:t>on I/O). Windows also has a thread pool mechanism (since 2000), and thread</a:t>
            </a:r>
          </a:p>
          <a:p>
            <a:r>
              <a:rPr lang="en-US" sz="1200" kern="1200" baseline="0" dirty="0" smtClean="0">
                <a:solidFill>
                  <a:schemeClr val="tx1"/>
                </a:solidFill>
                <a:latin typeface="+mn-lt"/>
                <a:ea typeface="+mn-ea"/>
                <a:cs typeface="+mn-cs"/>
              </a:rPr>
              <a:t>pools have been heavily used in server applications for years. What is new in GCD</a:t>
            </a:r>
          </a:p>
          <a:p>
            <a:r>
              <a:rPr lang="en-US" sz="1200" kern="1200" baseline="0" dirty="0" smtClean="0">
                <a:solidFill>
                  <a:schemeClr val="tx1"/>
                </a:solidFill>
                <a:latin typeface="+mn-lt"/>
                <a:ea typeface="+mn-ea"/>
                <a:cs typeface="+mn-cs"/>
              </a:rPr>
              <a:t>is the extension to programming languages to allow anonymous functions (called</a:t>
            </a:r>
          </a:p>
          <a:p>
            <a:r>
              <a:rPr lang="en-US" sz="1200" kern="1200" baseline="0" dirty="0" smtClean="0">
                <a:solidFill>
                  <a:schemeClr val="tx1"/>
                </a:solidFill>
                <a:latin typeface="+mn-lt"/>
                <a:ea typeface="+mn-ea"/>
                <a:cs typeface="+mn-cs"/>
              </a:rPr>
              <a:t>blocks) as a way of specifying tasks. GCD is hence not a major evolutionary step.</a:t>
            </a:r>
          </a:p>
          <a:p>
            <a:r>
              <a:rPr lang="en-US" sz="1200" kern="1200" baseline="0" dirty="0" smtClean="0">
                <a:solidFill>
                  <a:schemeClr val="tx1"/>
                </a:solidFill>
                <a:latin typeface="+mn-lt"/>
                <a:ea typeface="+mn-ea"/>
                <a:cs typeface="+mn-cs"/>
              </a:rPr>
              <a:t>Nevertheless, it is a new and valuable tool for exploiting the available parallelism of</a:t>
            </a:r>
          </a:p>
          <a:p>
            <a:r>
              <a:rPr lang="en-US" sz="1200" kern="1200" baseline="0" dirty="0" smtClean="0">
                <a:solidFill>
                  <a:schemeClr val="tx1"/>
                </a:solidFill>
                <a:latin typeface="+mn-lt"/>
                <a:ea typeface="+mn-ea"/>
                <a:cs typeface="+mn-cs"/>
              </a:rPr>
              <a:t>a multicore 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One of Apple’s slogans for GCD is “islands of serialization in a sea of concurrency.”</a:t>
            </a:r>
          </a:p>
          <a:p>
            <a:r>
              <a:rPr lang="en-US" sz="1200" kern="1200" baseline="0" dirty="0" smtClean="0">
                <a:solidFill>
                  <a:schemeClr val="tx1"/>
                </a:solidFill>
                <a:latin typeface="+mn-lt"/>
                <a:ea typeface="+mn-ea"/>
                <a:cs typeface="+mn-cs"/>
              </a:rPr>
              <a:t>That captures the practical reality of adding more concurrency to run-of-the-mill</a:t>
            </a:r>
          </a:p>
          <a:p>
            <a:r>
              <a:rPr lang="en-US" sz="1200" kern="1200" baseline="0" dirty="0" smtClean="0">
                <a:solidFill>
                  <a:schemeClr val="tx1"/>
                </a:solidFill>
                <a:latin typeface="+mn-lt"/>
                <a:ea typeface="+mn-ea"/>
                <a:cs typeface="+mn-cs"/>
              </a:rPr>
              <a:t>desktop applications. Those islands are what isolate developers from the thorny</a:t>
            </a:r>
          </a:p>
          <a:p>
            <a:r>
              <a:rPr lang="en-US" sz="1200" kern="1200" baseline="0" dirty="0" smtClean="0">
                <a:solidFill>
                  <a:schemeClr val="tx1"/>
                </a:solidFill>
                <a:latin typeface="+mn-lt"/>
                <a:ea typeface="+mn-ea"/>
                <a:cs typeface="+mn-cs"/>
              </a:rPr>
              <a:t>problems of simultaneous data access, deadlock, and other pitfalls of multithreading.</a:t>
            </a:r>
          </a:p>
          <a:p>
            <a:r>
              <a:rPr lang="en-US" sz="1200" kern="1200" baseline="0" dirty="0" smtClean="0">
                <a:solidFill>
                  <a:schemeClr val="tx1"/>
                </a:solidFill>
                <a:latin typeface="+mn-lt"/>
                <a:ea typeface="+mn-ea"/>
                <a:cs typeface="+mn-cs"/>
              </a:rPr>
              <a:t>Developers are encouraged to identify functions of their applications that would be</a:t>
            </a:r>
          </a:p>
          <a:p>
            <a:r>
              <a:rPr lang="en-US" sz="1200" kern="1200" baseline="0" dirty="0" smtClean="0">
                <a:solidFill>
                  <a:schemeClr val="tx1"/>
                </a:solidFill>
                <a:latin typeface="+mn-lt"/>
                <a:ea typeface="+mn-ea"/>
                <a:cs typeface="+mn-cs"/>
              </a:rPr>
              <a:t>better executed off the main thread, even if they are made up of several sequential or</a:t>
            </a:r>
          </a:p>
          <a:p>
            <a:r>
              <a:rPr lang="en-US" sz="1200" kern="1200" baseline="0" dirty="0" smtClean="0">
                <a:solidFill>
                  <a:schemeClr val="tx1"/>
                </a:solidFill>
                <a:latin typeface="+mn-lt"/>
                <a:ea typeface="+mn-ea"/>
                <a:cs typeface="+mn-cs"/>
              </a:rPr>
              <a:t>otherwise partially interdependent tasks. GCD makes it easy to break off the entire</a:t>
            </a:r>
          </a:p>
          <a:p>
            <a:r>
              <a:rPr lang="en-US" sz="1200" kern="1200" baseline="0" dirty="0" smtClean="0">
                <a:solidFill>
                  <a:schemeClr val="tx1"/>
                </a:solidFill>
                <a:latin typeface="+mn-lt"/>
                <a:ea typeface="+mn-ea"/>
                <a:cs typeface="+mn-cs"/>
              </a:rPr>
              <a:t>unit of work while maintaining the existing order and dependencies between subtasks.</a:t>
            </a:r>
          </a:p>
          <a:p>
            <a:r>
              <a:rPr lang="en-US" sz="1200" kern="1200" baseline="0" dirty="0" smtClean="0">
                <a:solidFill>
                  <a:schemeClr val="tx1"/>
                </a:solidFill>
                <a:latin typeface="+mn-lt"/>
                <a:ea typeface="+mn-ea"/>
                <a:cs typeface="+mn-cs"/>
              </a:rPr>
              <a:t>In later chapters, we look at some of the details of GCD.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61</a:t>
            </a:fld>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smtClean="0">
                <a:solidFill>
                  <a:schemeClr val="tx1"/>
                </a:solidFill>
                <a:latin typeface="+mn-lt"/>
                <a:ea typeface="+mn-ea"/>
                <a:cs typeface="+mn-cs"/>
              </a:rPr>
              <a:t>An alternative approach is to recognize that</a:t>
            </a:r>
          </a:p>
          <a:p>
            <a:r>
              <a:rPr lang="en-US" sz="1200" kern="1200" baseline="0" dirty="0" smtClean="0">
                <a:solidFill>
                  <a:schemeClr val="tx1"/>
                </a:solidFill>
                <a:latin typeface="+mn-lt"/>
                <a:ea typeface="+mn-ea"/>
                <a:cs typeface="+mn-cs"/>
              </a:rPr>
              <a:t>with the ever-increasing number of cores on a chip, the attempt to multiprogram</a:t>
            </a:r>
          </a:p>
          <a:p>
            <a:r>
              <a:rPr lang="en-US" sz="1200" kern="1200" baseline="0" dirty="0" smtClean="0">
                <a:solidFill>
                  <a:schemeClr val="tx1"/>
                </a:solidFill>
                <a:latin typeface="+mn-lt"/>
                <a:ea typeface="+mn-ea"/>
                <a:cs typeface="+mn-cs"/>
              </a:rPr>
              <a:t>individual cores to support multiple applications may be a misplaced use of</a:t>
            </a:r>
          </a:p>
          <a:p>
            <a:r>
              <a:rPr lang="en-US" sz="1200" kern="1200" baseline="0" dirty="0" smtClean="0">
                <a:solidFill>
                  <a:schemeClr val="tx1"/>
                </a:solidFill>
                <a:latin typeface="+mn-lt"/>
                <a:ea typeface="+mn-ea"/>
                <a:cs typeface="+mn-cs"/>
              </a:rPr>
              <a:t>resources [JACK10]. If instead, we allow one or more cores to be dedicated to a</a:t>
            </a:r>
          </a:p>
          <a:p>
            <a:r>
              <a:rPr lang="en-US" sz="1200" kern="1200" baseline="0" dirty="0" smtClean="0">
                <a:solidFill>
                  <a:schemeClr val="tx1"/>
                </a:solidFill>
                <a:latin typeface="+mn-lt"/>
                <a:ea typeface="+mn-ea"/>
                <a:cs typeface="+mn-cs"/>
              </a:rPr>
              <a:t>particular process and then leave the processor alone to devote its efforts to that</a:t>
            </a:r>
          </a:p>
          <a:p>
            <a:r>
              <a:rPr lang="en-US" sz="1200" kern="1200" baseline="0" dirty="0" smtClean="0">
                <a:solidFill>
                  <a:schemeClr val="tx1"/>
                </a:solidFill>
                <a:latin typeface="+mn-lt"/>
                <a:ea typeface="+mn-ea"/>
                <a:cs typeface="+mn-cs"/>
              </a:rPr>
              <a:t>process, we avoid much of the overhead of task switching and scheduling decisions.</a:t>
            </a:r>
          </a:p>
          <a:p>
            <a:r>
              <a:rPr lang="en-US" sz="1200" kern="1200" baseline="0" dirty="0" smtClean="0">
                <a:solidFill>
                  <a:schemeClr val="tx1"/>
                </a:solidFill>
                <a:latin typeface="+mn-lt"/>
                <a:ea typeface="+mn-ea"/>
                <a:cs typeface="+mn-cs"/>
              </a:rPr>
              <a:t>The multicore OS could then act as a hypervisor that makes a high-level decision</a:t>
            </a:r>
          </a:p>
          <a:p>
            <a:r>
              <a:rPr lang="en-US" sz="1200" kern="1200" baseline="0" dirty="0" smtClean="0">
                <a:solidFill>
                  <a:schemeClr val="tx1"/>
                </a:solidFill>
                <a:latin typeface="+mn-lt"/>
                <a:ea typeface="+mn-ea"/>
                <a:cs typeface="+mn-cs"/>
              </a:rPr>
              <a:t>to allocate cores to applications but does little in the way of resource allocation</a:t>
            </a:r>
          </a:p>
          <a:p>
            <a:r>
              <a:rPr lang="en-US" sz="1200" kern="1200" baseline="0" dirty="0" smtClean="0">
                <a:solidFill>
                  <a:schemeClr val="tx1"/>
                </a:solidFill>
                <a:latin typeface="+mn-lt"/>
                <a:ea typeface="+mn-ea"/>
                <a:cs typeface="+mn-cs"/>
              </a:rPr>
              <a:t>beyond that.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reasoning behind this approach is as follows. In the early days of computing,</a:t>
            </a:r>
          </a:p>
          <a:p>
            <a:r>
              <a:rPr lang="en-US" sz="1200" kern="1200" baseline="0" dirty="0" smtClean="0">
                <a:solidFill>
                  <a:schemeClr val="tx1"/>
                </a:solidFill>
                <a:latin typeface="+mn-lt"/>
                <a:ea typeface="+mn-ea"/>
                <a:cs typeface="+mn-cs"/>
              </a:rPr>
              <a:t>one program was run on a single processor. With multiprogramming,</a:t>
            </a:r>
          </a:p>
          <a:p>
            <a:r>
              <a:rPr lang="en-US" sz="1200" kern="1200" baseline="0" dirty="0" smtClean="0">
                <a:solidFill>
                  <a:schemeClr val="tx1"/>
                </a:solidFill>
                <a:latin typeface="+mn-lt"/>
                <a:ea typeface="+mn-ea"/>
                <a:cs typeface="+mn-cs"/>
              </a:rPr>
              <a:t>each application is given the illusion that it is running on a dedicated processor.</a:t>
            </a:r>
          </a:p>
          <a:p>
            <a:r>
              <a:rPr lang="en-US" sz="1200" kern="1200" baseline="0" dirty="0" smtClean="0">
                <a:solidFill>
                  <a:schemeClr val="tx1"/>
                </a:solidFill>
                <a:latin typeface="+mn-lt"/>
                <a:ea typeface="+mn-ea"/>
                <a:cs typeface="+mn-cs"/>
              </a:rPr>
              <a:t>Multiprogramming is based on the concept of a process, which is an abstraction of</a:t>
            </a:r>
          </a:p>
          <a:p>
            <a:r>
              <a:rPr lang="en-US" sz="1200" kern="1200" baseline="0" dirty="0" smtClean="0">
                <a:solidFill>
                  <a:schemeClr val="tx1"/>
                </a:solidFill>
                <a:latin typeface="+mn-lt"/>
                <a:ea typeface="+mn-ea"/>
                <a:cs typeface="+mn-cs"/>
              </a:rPr>
              <a:t>an execution environment. To manage processes, the OS requires protected space,</a:t>
            </a:r>
          </a:p>
          <a:p>
            <a:r>
              <a:rPr lang="en-US" sz="1200" kern="1200" baseline="0" dirty="0" smtClean="0">
                <a:solidFill>
                  <a:schemeClr val="tx1"/>
                </a:solidFill>
                <a:latin typeface="+mn-lt"/>
                <a:ea typeface="+mn-ea"/>
                <a:cs typeface="+mn-cs"/>
              </a:rPr>
              <a:t>free from user and program interference. For this purpose, the distinction between</a:t>
            </a:r>
          </a:p>
          <a:p>
            <a:r>
              <a:rPr lang="en-US" sz="1200" kern="1200" baseline="0" dirty="0" smtClean="0">
                <a:solidFill>
                  <a:schemeClr val="tx1"/>
                </a:solidFill>
                <a:latin typeface="+mn-lt"/>
                <a:ea typeface="+mn-ea"/>
                <a:cs typeface="+mn-cs"/>
              </a:rPr>
              <a:t>kernel mode and user mode was developed. In effect, kernel mode and user mode</a:t>
            </a:r>
          </a:p>
          <a:p>
            <a:r>
              <a:rPr lang="en-US" sz="1200" kern="1200" baseline="0" dirty="0" smtClean="0">
                <a:solidFill>
                  <a:schemeClr val="tx1"/>
                </a:solidFill>
                <a:latin typeface="+mn-lt"/>
                <a:ea typeface="+mn-ea"/>
                <a:cs typeface="+mn-cs"/>
              </a:rPr>
              <a:t>abstracted the processor into two processors. With all these virtual processors, however,</a:t>
            </a:r>
          </a:p>
          <a:p>
            <a:r>
              <a:rPr lang="en-US" sz="1200" kern="1200" baseline="0" dirty="0" smtClean="0">
                <a:solidFill>
                  <a:schemeClr val="tx1"/>
                </a:solidFill>
                <a:latin typeface="+mn-lt"/>
                <a:ea typeface="+mn-ea"/>
                <a:cs typeface="+mn-cs"/>
              </a:rPr>
              <a:t>come struggles over who gets the attention of the real processor. The overhead</a:t>
            </a:r>
          </a:p>
          <a:p>
            <a:r>
              <a:rPr lang="en-US" sz="1200" kern="1200" baseline="0" dirty="0" smtClean="0">
                <a:solidFill>
                  <a:schemeClr val="tx1"/>
                </a:solidFill>
                <a:latin typeface="+mn-lt"/>
                <a:ea typeface="+mn-ea"/>
                <a:cs typeface="+mn-cs"/>
              </a:rPr>
              <a:t>of switching between all these processors starts to grow to the point where responsiveness</a:t>
            </a:r>
          </a:p>
          <a:p>
            <a:r>
              <a:rPr lang="en-US" sz="1200" kern="1200" baseline="0" dirty="0" smtClean="0">
                <a:solidFill>
                  <a:schemeClr val="tx1"/>
                </a:solidFill>
                <a:latin typeface="+mn-lt"/>
                <a:ea typeface="+mn-ea"/>
                <a:cs typeface="+mn-cs"/>
              </a:rPr>
              <a:t>suffers, especially when multiple cores are introduced. But with many-core</a:t>
            </a:r>
          </a:p>
          <a:p>
            <a:r>
              <a:rPr lang="en-US" sz="1200" kern="1200" baseline="0" dirty="0" smtClean="0">
                <a:solidFill>
                  <a:schemeClr val="tx1"/>
                </a:solidFill>
                <a:latin typeface="+mn-lt"/>
                <a:ea typeface="+mn-ea"/>
                <a:cs typeface="+mn-cs"/>
              </a:rPr>
              <a:t>systems, we can consider dropping the distinction between kernel and user mode.</a:t>
            </a:r>
          </a:p>
          <a:p>
            <a:r>
              <a:rPr lang="en-US" sz="1200" kern="1200" baseline="0" dirty="0" smtClean="0">
                <a:solidFill>
                  <a:schemeClr val="tx1"/>
                </a:solidFill>
                <a:latin typeface="+mn-lt"/>
                <a:ea typeface="+mn-ea"/>
                <a:cs typeface="+mn-cs"/>
              </a:rPr>
              <a:t>In this approach, the OS acts more like a hypervisor. The programs themselves take</a:t>
            </a:r>
          </a:p>
          <a:p>
            <a:r>
              <a:rPr lang="en-US" sz="1200" kern="1200" baseline="0" dirty="0" smtClean="0">
                <a:solidFill>
                  <a:schemeClr val="tx1"/>
                </a:solidFill>
                <a:latin typeface="+mn-lt"/>
                <a:ea typeface="+mn-ea"/>
                <a:cs typeface="+mn-cs"/>
              </a:rPr>
              <a:t>on many of the duties of resource management. The OS assigns an application a</a:t>
            </a:r>
          </a:p>
          <a:p>
            <a:r>
              <a:rPr lang="en-US" sz="1200" kern="1200" baseline="0" dirty="0" smtClean="0">
                <a:solidFill>
                  <a:schemeClr val="tx1"/>
                </a:solidFill>
                <a:latin typeface="+mn-lt"/>
                <a:ea typeface="+mn-ea"/>
                <a:cs typeface="+mn-cs"/>
              </a:rPr>
              <a:t>processor and some memory, and the program itself, using metadata generated by</a:t>
            </a:r>
          </a:p>
          <a:p>
            <a:r>
              <a:rPr lang="en-US" sz="1200" kern="1200" baseline="0" dirty="0" smtClean="0">
                <a:solidFill>
                  <a:schemeClr val="tx1"/>
                </a:solidFill>
                <a:latin typeface="+mn-lt"/>
                <a:ea typeface="+mn-ea"/>
                <a:cs typeface="+mn-cs"/>
              </a:rPr>
              <a:t>the compiler, would best know how to use these resources.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62</a:t>
            </a:fld>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mn-lt"/>
                <a:ea typeface="+mn-ea"/>
                <a:cs typeface="+mn-cs"/>
              </a:rPr>
              <a:t> Figure 2.14 illustrates the overall structure of Windows 8. As with virtually all operating</a:t>
            </a:r>
          </a:p>
          <a:p>
            <a:r>
              <a:rPr lang="en-US" sz="1200" kern="1200" baseline="0" dirty="0" smtClean="0">
                <a:solidFill>
                  <a:schemeClr val="tx1"/>
                </a:solidFill>
                <a:latin typeface="+mn-lt"/>
                <a:ea typeface="+mn-ea"/>
                <a:cs typeface="+mn-cs"/>
              </a:rPr>
              <a:t>systems, Windows separates application-oriented software from the core OS</a:t>
            </a:r>
          </a:p>
          <a:p>
            <a:r>
              <a:rPr lang="en-US" sz="1200" kern="1200" baseline="0" dirty="0" smtClean="0">
                <a:solidFill>
                  <a:schemeClr val="tx1"/>
                </a:solidFill>
                <a:latin typeface="+mn-lt"/>
                <a:ea typeface="+mn-ea"/>
                <a:cs typeface="+mn-cs"/>
              </a:rPr>
              <a:t>software. The latter, which includes the Executive, the Kernel, device drivers, and</a:t>
            </a:r>
          </a:p>
          <a:p>
            <a:r>
              <a:rPr lang="en-US" sz="1200" kern="1200" baseline="0" dirty="0" smtClean="0">
                <a:solidFill>
                  <a:schemeClr val="tx1"/>
                </a:solidFill>
                <a:latin typeface="+mn-lt"/>
                <a:ea typeface="+mn-ea"/>
                <a:cs typeface="+mn-cs"/>
              </a:rPr>
              <a:t>the hardware abstraction layer, runs in kernel mode. Kernel mode software has access</a:t>
            </a:r>
          </a:p>
          <a:p>
            <a:r>
              <a:rPr lang="en-US" sz="1200" kern="1200" baseline="0" dirty="0" smtClean="0">
                <a:solidFill>
                  <a:schemeClr val="tx1"/>
                </a:solidFill>
                <a:latin typeface="+mn-lt"/>
                <a:ea typeface="+mn-ea"/>
                <a:cs typeface="+mn-cs"/>
              </a:rPr>
              <a:t>to system data and to the hardware. The remaining software, running in user</a:t>
            </a:r>
          </a:p>
          <a:p>
            <a:r>
              <a:rPr lang="en-US" sz="1200" kern="1200" baseline="0" dirty="0" smtClean="0">
                <a:solidFill>
                  <a:schemeClr val="tx1"/>
                </a:solidFill>
                <a:latin typeface="+mn-lt"/>
                <a:ea typeface="+mn-ea"/>
                <a:cs typeface="+mn-cs"/>
              </a:rPr>
              <a:t>mode, has limited access to system data.</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Windows has a highly modular architecture.</a:t>
            </a:r>
          </a:p>
          <a:p>
            <a:r>
              <a:rPr lang="en-US" sz="1200" kern="1200" baseline="0" dirty="0" smtClean="0">
                <a:solidFill>
                  <a:schemeClr val="tx1"/>
                </a:solidFill>
                <a:latin typeface="+mn-lt"/>
                <a:ea typeface="+mn-ea"/>
                <a:cs typeface="+mn-cs"/>
              </a:rPr>
              <a:t>Each system function is managed by just one component of the OS. The rest of the</a:t>
            </a:r>
          </a:p>
          <a:p>
            <a:r>
              <a:rPr lang="en-US" sz="1200" kern="1200" baseline="0" dirty="0" smtClean="0">
                <a:solidFill>
                  <a:schemeClr val="tx1"/>
                </a:solidFill>
                <a:latin typeface="+mn-lt"/>
                <a:ea typeface="+mn-ea"/>
                <a:cs typeface="+mn-cs"/>
              </a:rPr>
              <a:t>OS and all applications access that function through the responsible component using</a:t>
            </a:r>
          </a:p>
          <a:p>
            <a:r>
              <a:rPr lang="en-US" sz="1200" kern="1200" baseline="0" dirty="0" smtClean="0">
                <a:solidFill>
                  <a:schemeClr val="tx1"/>
                </a:solidFill>
                <a:latin typeface="+mn-lt"/>
                <a:ea typeface="+mn-ea"/>
                <a:cs typeface="+mn-cs"/>
              </a:rPr>
              <a:t>standard interfaces. Key system data can only be accessed through the appropriate</a:t>
            </a:r>
          </a:p>
          <a:p>
            <a:r>
              <a:rPr lang="en-US" sz="1200" kern="1200" baseline="0" dirty="0" smtClean="0">
                <a:solidFill>
                  <a:schemeClr val="tx1"/>
                </a:solidFill>
                <a:latin typeface="+mn-lt"/>
                <a:ea typeface="+mn-ea"/>
                <a:cs typeface="+mn-cs"/>
              </a:rPr>
              <a:t>function. In principle, any module can be removed, upgraded, or replaced without</a:t>
            </a:r>
          </a:p>
          <a:p>
            <a:r>
              <a:rPr lang="en-US" sz="1200" kern="1200" baseline="0" dirty="0" smtClean="0">
                <a:solidFill>
                  <a:schemeClr val="tx1"/>
                </a:solidFill>
                <a:latin typeface="+mn-lt"/>
                <a:ea typeface="+mn-ea"/>
                <a:cs typeface="+mn-cs"/>
              </a:rPr>
              <a:t>rewriting the entire system or its standard application program interfaces (APIs)</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63</a:t>
            </a:fld>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smtClean="0">
                <a:solidFill>
                  <a:schemeClr val="tx1"/>
                </a:solidFill>
                <a:latin typeface="+mn-lt"/>
                <a:ea typeface="+mn-ea"/>
                <a:cs typeface="+mn-cs"/>
              </a:rPr>
              <a:t>The kernel-mode components of Windows are the following: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Executive: Contains the core OS services, such as memory management, process</a:t>
            </a:r>
          </a:p>
          <a:p>
            <a:r>
              <a:rPr lang="en-US" sz="1200" kern="1200" baseline="0" dirty="0" smtClean="0">
                <a:solidFill>
                  <a:schemeClr val="tx1"/>
                </a:solidFill>
                <a:latin typeface="+mn-lt"/>
                <a:ea typeface="+mn-ea"/>
                <a:cs typeface="+mn-cs"/>
              </a:rPr>
              <a:t>and thread management, security, I/O, and interprocess communication.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Kernel: Controls execution of the processors. The Kernel manages thread</a:t>
            </a:r>
          </a:p>
          <a:p>
            <a:r>
              <a:rPr lang="en-US" sz="1200" kern="1200" baseline="0" dirty="0" smtClean="0">
                <a:solidFill>
                  <a:schemeClr val="tx1"/>
                </a:solidFill>
                <a:latin typeface="+mn-lt"/>
                <a:ea typeface="+mn-ea"/>
                <a:cs typeface="+mn-cs"/>
              </a:rPr>
              <a:t>scheduling, process switching, exception and interrupt handling, and multiprocessor</a:t>
            </a:r>
          </a:p>
          <a:p>
            <a:r>
              <a:rPr lang="en-US" sz="1200" kern="1200" baseline="0" dirty="0" smtClean="0">
                <a:solidFill>
                  <a:schemeClr val="tx1"/>
                </a:solidFill>
                <a:latin typeface="+mn-lt"/>
                <a:ea typeface="+mn-ea"/>
                <a:cs typeface="+mn-cs"/>
              </a:rPr>
              <a:t>synchronization. Unlike the rest of the Executive and the user level,</a:t>
            </a:r>
          </a:p>
          <a:p>
            <a:r>
              <a:rPr lang="en-US" sz="1200" kern="1200" baseline="0" dirty="0" smtClean="0">
                <a:solidFill>
                  <a:schemeClr val="tx1"/>
                </a:solidFill>
                <a:latin typeface="+mn-lt"/>
                <a:ea typeface="+mn-ea"/>
                <a:cs typeface="+mn-cs"/>
              </a:rPr>
              <a:t>the Kernel’s own code does not run in threads.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Hardware abstraction layer (HAL): Maps between generic hardware commands</a:t>
            </a:r>
          </a:p>
          <a:p>
            <a:r>
              <a:rPr lang="en-US" sz="1200" kern="1200" baseline="0" dirty="0" smtClean="0">
                <a:solidFill>
                  <a:schemeClr val="tx1"/>
                </a:solidFill>
                <a:latin typeface="+mn-lt"/>
                <a:ea typeface="+mn-ea"/>
                <a:cs typeface="+mn-cs"/>
              </a:rPr>
              <a:t>and responses and those unique to a specific platform. It isolates</a:t>
            </a:r>
          </a:p>
          <a:p>
            <a:r>
              <a:rPr lang="en-US" sz="1200" kern="1200" baseline="0" dirty="0" smtClean="0">
                <a:solidFill>
                  <a:schemeClr val="tx1"/>
                </a:solidFill>
                <a:latin typeface="+mn-lt"/>
                <a:ea typeface="+mn-ea"/>
                <a:cs typeface="+mn-cs"/>
              </a:rPr>
              <a:t>the OS from platform-specific hardware differences. The HAL makes each</a:t>
            </a:r>
          </a:p>
          <a:p>
            <a:r>
              <a:rPr lang="en-US" sz="1200" kern="1200" baseline="0" dirty="0" smtClean="0">
                <a:solidFill>
                  <a:schemeClr val="tx1"/>
                </a:solidFill>
                <a:latin typeface="+mn-lt"/>
                <a:ea typeface="+mn-ea"/>
                <a:cs typeface="+mn-cs"/>
              </a:rPr>
              <a:t>computer’s system bus, direct memory access (DMA) controller, interrupt</a:t>
            </a:r>
          </a:p>
          <a:p>
            <a:r>
              <a:rPr lang="en-US" sz="1200" kern="1200" baseline="0" dirty="0" smtClean="0">
                <a:solidFill>
                  <a:schemeClr val="tx1"/>
                </a:solidFill>
                <a:latin typeface="+mn-lt"/>
                <a:ea typeface="+mn-ea"/>
                <a:cs typeface="+mn-cs"/>
              </a:rPr>
              <a:t>controller, system timers, and memory controller look the same to the</a:t>
            </a:r>
          </a:p>
          <a:p>
            <a:r>
              <a:rPr lang="en-US" sz="1200" kern="1200" baseline="0" dirty="0" smtClean="0">
                <a:solidFill>
                  <a:schemeClr val="tx1"/>
                </a:solidFill>
                <a:latin typeface="+mn-lt"/>
                <a:ea typeface="+mn-ea"/>
                <a:cs typeface="+mn-cs"/>
              </a:rPr>
              <a:t>Executive and Kernel components. It also delivers the support needed for</a:t>
            </a:r>
          </a:p>
          <a:p>
            <a:r>
              <a:rPr lang="en-US" sz="1200" kern="1200" baseline="0" dirty="0" smtClean="0">
                <a:solidFill>
                  <a:schemeClr val="tx1"/>
                </a:solidFill>
                <a:latin typeface="+mn-lt"/>
                <a:ea typeface="+mn-ea"/>
                <a:cs typeface="+mn-cs"/>
              </a:rPr>
              <a:t>SMP, explained subsequently.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Device drivers: Dynamic libraries that extend the functionality of the</a:t>
            </a:r>
          </a:p>
          <a:p>
            <a:r>
              <a:rPr lang="en-US" sz="1200" kern="1200" baseline="0" dirty="0" smtClean="0">
                <a:solidFill>
                  <a:schemeClr val="tx1"/>
                </a:solidFill>
                <a:latin typeface="+mn-lt"/>
                <a:ea typeface="+mn-ea"/>
                <a:cs typeface="+mn-cs"/>
              </a:rPr>
              <a:t>Executive. These include hardware device drivers that translate user I/O function</a:t>
            </a:r>
          </a:p>
          <a:p>
            <a:r>
              <a:rPr lang="en-US" sz="1200" kern="1200" baseline="0" dirty="0" smtClean="0">
                <a:solidFill>
                  <a:schemeClr val="tx1"/>
                </a:solidFill>
                <a:latin typeface="+mn-lt"/>
                <a:ea typeface="+mn-ea"/>
                <a:cs typeface="+mn-cs"/>
              </a:rPr>
              <a:t>calls into specific hardware device I/O requests and software components</a:t>
            </a:r>
          </a:p>
          <a:p>
            <a:r>
              <a:rPr lang="en-US" sz="1200" kern="1200" baseline="0" dirty="0" smtClean="0">
                <a:solidFill>
                  <a:schemeClr val="tx1"/>
                </a:solidFill>
                <a:latin typeface="+mn-lt"/>
                <a:ea typeface="+mn-ea"/>
                <a:cs typeface="+mn-cs"/>
              </a:rPr>
              <a:t>for implementing file systems, network protocols, and any other system extensions</a:t>
            </a:r>
          </a:p>
          <a:p>
            <a:r>
              <a:rPr lang="en-US" sz="1200" kern="1200" baseline="0" dirty="0" smtClean="0">
                <a:solidFill>
                  <a:schemeClr val="tx1"/>
                </a:solidFill>
                <a:latin typeface="+mn-lt"/>
                <a:ea typeface="+mn-ea"/>
                <a:cs typeface="+mn-cs"/>
              </a:rPr>
              <a:t>that need to run in kernel mode.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Windowing and graphics system: Implements the GUI functions, such as dealing</a:t>
            </a:r>
          </a:p>
          <a:p>
            <a:r>
              <a:rPr lang="en-US" sz="1200" kern="1200" baseline="0" dirty="0" smtClean="0">
                <a:solidFill>
                  <a:schemeClr val="tx1"/>
                </a:solidFill>
                <a:latin typeface="+mn-lt"/>
                <a:ea typeface="+mn-ea"/>
                <a:cs typeface="+mn-cs"/>
              </a:rPr>
              <a:t>with windows, user interface controls, and drawing.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Windows Executive includes components for specific system functions</a:t>
            </a:r>
          </a:p>
          <a:p>
            <a:r>
              <a:rPr lang="en-US" sz="1200" kern="1200" baseline="0" dirty="0" smtClean="0">
                <a:solidFill>
                  <a:schemeClr val="tx1"/>
                </a:solidFill>
                <a:latin typeface="+mn-lt"/>
                <a:ea typeface="+mn-ea"/>
                <a:cs typeface="+mn-cs"/>
              </a:rPr>
              <a:t>and provides an API for user-mode software. Following is a brief description of</a:t>
            </a:r>
          </a:p>
          <a:p>
            <a:r>
              <a:rPr lang="en-US" sz="1200" kern="1200" baseline="0" dirty="0" smtClean="0">
                <a:solidFill>
                  <a:schemeClr val="tx1"/>
                </a:solidFill>
                <a:latin typeface="+mn-lt"/>
                <a:ea typeface="+mn-ea"/>
                <a:cs typeface="+mn-cs"/>
              </a:rPr>
              <a:t>each of the Executive modules: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I/O manager: Provides a framework through which I/O devices are accessible</a:t>
            </a:r>
          </a:p>
          <a:p>
            <a:r>
              <a:rPr lang="en-US" sz="1200" kern="1200" baseline="0" dirty="0" smtClean="0">
                <a:solidFill>
                  <a:schemeClr val="tx1"/>
                </a:solidFill>
                <a:latin typeface="+mn-lt"/>
                <a:ea typeface="+mn-ea"/>
                <a:cs typeface="+mn-cs"/>
              </a:rPr>
              <a:t>to applications, and is responsible for dispatching to the appropriate device</a:t>
            </a:r>
          </a:p>
          <a:p>
            <a:r>
              <a:rPr lang="en-US" sz="1200" kern="1200" baseline="0" dirty="0" smtClean="0">
                <a:solidFill>
                  <a:schemeClr val="tx1"/>
                </a:solidFill>
                <a:latin typeface="+mn-lt"/>
                <a:ea typeface="+mn-ea"/>
                <a:cs typeface="+mn-cs"/>
              </a:rPr>
              <a:t>drivers for further processing. The I/O manager implements all the Windows</a:t>
            </a:r>
          </a:p>
          <a:p>
            <a:r>
              <a:rPr lang="en-US" sz="1200" kern="1200" baseline="0" dirty="0" smtClean="0">
                <a:solidFill>
                  <a:schemeClr val="tx1"/>
                </a:solidFill>
                <a:latin typeface="+mn-lt"/>
                <a:ea typeface="+mn-ea"/>
                <a:cs typeface="+mn-cs"/>
              </a:rPr>
              <a:t>I/O APIs and enforces security and naming for devices, network protocols,</a:t>
            </a:r>
          </a:p>
          <a:p>
            <a:r>
              <a:rPr lang="en-US" sz="1200" kern="1200" baseline="0" dirty="0" smtClean="0">
                <a:solidFill>
                  <a:schemeClr val="tx1"/>
                </a:solidFill>
                <a:latin typeface="+mn-lt"/>
                <a:ea typeface="+mn-ea"/>
                <a:cs typeface="+mn-cs"/>
              </a:rPr>
              <a:t>and file systems (using the object manager). Windows I/O is discussed in</a:t>
            </a:r>
          </a:p>
          <a:p>
            <a:r>
              <a:rPr lang="en-US" sz="1200" kern="1200" baseline="0" dirty="0" smtClean="0">
                <a:solidFill>
                  <a:schemeClr val="tx1"/>
                </a:solidFill>
                <a:latin typeface="+mn-lt"/>
                <a:ea typeface="+mn-ea"/>
                <a:cs typeface="+mn-cs"/>
              </a:rPr>
              <a:t>Chapter 11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Cache manager: Improves the performance of file-based I/O by causing</a:t>
            </a:r>
          </a:p>
          <a:p>
            <a:r>
              <a:rPr lang="en-US" sz="1200" kern="1200" baseline="0" dirty="0" smtClean="0">
                <a:solidFill>
                  <a:schemeClr val="tx1"/>
                </a:solidFill>
                <a:latin typeface="+mn-lt"/>
                <a:ea typeface="+mn-ea"/>
                <a:cs typeface="+mn-cs"/>
              </a:rPr>
              <a:t>recently referenced file data to reside in main memory for quick access, and</a:t>
            </a:r>
          </a:p>
          <a:p>
            <a:r>
              <a:rPr lang="en-US" sz="1200" kern="1200" baseline="0" dirty="0" smtClean="0">
                <a:solidFill>
                  <a:schemeClr val="tx1"/>
                </a:solidFill>
                <a:latin typeface="+mn-lt"/>
                <a:ea typeface="+mn-ea"/>
                <a:cs typeface="+mn-cs"/>
              </a:rPr>
              <a:t>deferring disk writes by holding the updates in memory for a short time before</a:t>
            </a:r>
          </a:p>
          <a:p>
            <a:r>
              <a:rPr lang="en-US" sz="1200" kern="1200" baseline="0" dirty="0" smtClean="0">
                <a:solidFill>
                  <a:schemeClr val="tx1"/>
                </a:solidFill>
                <a:latin typeface="+mn-lt"/>
                <a:ea typeface="+mn-ea"/>
                <a:cs typeface="+mn-cs"/>
              </a:rPr>
              <a:t>sending them to the disk in more efficient batches.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Object manager: Creates, manages, and deletes Windows Executive objects</a:t>
            </a:r>
          </a:p>
          <a:p>
            <a:r>
              <a:rPr lang="en-US" sz="1200" kern="1200" baseline="0" dirty="0" smtClean="0">
                <a:solidFill>
                  <a:schemeClr val="tx1"/>
                </a:solidFill>
                <a:latin typeface="+mn-lt"/>
                <a:ea typeface="+mn-ea"/>
                <a:cs typeface="+mn-cs"/>
              </a:rPr>
              <a:t>that are used to represent resources such as processes, threads, and synchronization</a:t>
            </a:r>
          </a:p>
          <a:p>
            <a:r>
              <a:rPr lang="en-US" sz="1200" kern="1200" baseline="0" dirty="0" smtClean="0">
                <a:solidFill>
                  <a:schemeClr val="tx1"/>
                </a:solidFill>
                <a:latin typeface="+mn-lt"/>
                <a:ea typeface="+mn-ea"/>
                <a:cs typeface="+mn-cs"/>
              </a:rPr>
              <a:t>objects. It enforces uniform rules for retaining, naming, and setting the</a:t>
            </a:r>
          </a:p>
          <a:p>
            <a:r>
              <a:rPr lang="en-US" sz="1200" kern="1200" baseline="0" dirty="0" smtClean="0">
                <a:solidFill>
                  <a:schemeClr val="tx1"/>
                </a:solidFill>
                <a:latin typeface="+mn-lt"/>
                <a:ea typeface="+mn-ea"/>
                <a:cs typeface="+mn-cs"/>
              </a:rPr>
              <a:t>security of objects. The object manager also creates the entries in each processes’</a:t>
            </a:r>
          </a:p>
          <a:p>
            <a:r>
              <a:rPr lang="en-US" sz="1200" kern="1200" baseline="0" dirty="0" smtClean="0">
                <a:solidFill>
                  <a:schemeClr val="tx1"/>
                </a:solidFill>
                <a:latin typeface="+mn-lt"/>
                <a:ea typeface="+mn-ea"/>
                <a:cs typeface="+mn-cs"/>
              </a:rPr>
              <a:t>handle table, which consist of access control information and a pointer</a:t>
            </a:r>
          </a:p>
          <a:p>
            <a:r>
              <a:rPr lang="en-US" sz="1200" kern="1200" baseline="0" dirty="0" smtClean="0">
                <a:solidFill>
                  <a:schemeClr val="tx1"/>
                </a:solidFill>
                <a:latin typeface="+mn-lt"/>
                <a:ea typeface="+mn-ea"/>
                <a:cs typeface="+mn-cs"/>
              </a:rPr>
              <a:t>to the object. Windows objects are discussed later in this section.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Plug-and-play manager: Determines which drivers are required to support a</a:t>
            </a:r>
          </a:p>
          <a:p>
            <a:r>
              <a:rPr lang="en-US" sz="1200" kern="1200" baseline="0" dirty="0" smtClean="0">
                <a:solidFill>
                  <a:schemeClr val="tx1"/>
                </a:solidFill>
                <a:latin typeface="+mn-lt"/>
                <a:ea typeface="+mn-ea"/>
                <a:cs typeface="+mn-cs"/>
              </a:rPr>
              <a:t>particular device and loads those drivers.</a:t>
            </a: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Power manager: Coordinates power management among various devices</a:t>
            </a:r>
          </a:p>
          <a:p>
            <a:r>
              <a:rPr lang="en-US" sz="1200" kern="1200" baseline="0" dirty="0" smtClean="0">
                <a:solidFill>
                  <a:schemeClr val="tx1"/>
                </a:solidFill>
                <a:latin typeface="+mn-lt"/>
                <a:ea typeface="+mn-ea"/>
                <a:cs typeface="+mn-cs"/>
              </a:rPr>
              <a:t>and can be configured to reduce power consumption by shutting down idle</a:t>
            </a:r>
          </a:p>
          <a:p>
            <a:r>
              <a:rPr lang="en-US" sz="1200" kern="1200" baseline="0" dirty="0" smtClean="0">
                <a:solidFill>
                  <a:schemeClr val="tx1"/>
                </a:solidFill>
                <a:latin typeface="+mn-lt"/>
                <a:ea typeface="+mn-ea"/>
                <a:cs typeface="+mn-cs"/>
              </a:rPr>
              <a:t>devices, putting the processor to sleep, and even writing all of memory to disk</a:t>
            </a:r>
          </a:p>
          <a:p>
            <a:r>
              <a:rPr lang="en-US" sz="1200" kern="1200" baseline="0" dirty="0" smtClean="0">
                <a:solidFill>
                  <a:schemeClr val="tx1"/>
                </a:solidFill>
                <a:latin typeface="+mn-lt"/>
                <a:ea typeface="+mn-ea"/>
                <a:cs typeface="+mn-cs"/>
              </a:rPr>
              <a:t>and shutting off power to the entire 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Security reference monitor: Enforces access-validation and audit-generation</a:t>
            </a:r>
          </a:p>
          <a:p>
            <a:r>
              <a:rPr lang="en-US" sz="1200" kern="1200" baseline="0" dirty="0" smtClean="0">
                <a:solidFill>
                  <a:schemeClr val="tx1"/>
                </a:solidFill>
                <a:latin typeface="+mn-lt"/>
                <a:ea typeface="+mn-ea"/>
                <a:cs typeface="+mn-cs"/>
              </a:rPr>
              <a:t>rules. The Windows object-oriented model allows for a consistent and uniform</a:t>
            </a:r>
          </a:p>
          <a:p>
            <a:r>
              <a:rPr lang="en-US" sz="1200" kern="1200" baseline="0" dirty="0" smtClean="0">
                <a:solidFill>
                  <a:schemeClr val="tx1"/>
                </a:solidFill>
                <a:latin typeface="+mn-lt"/>
                <a:ea typeface="+mn-ea"/>
                <a:cs typeface="+mn-cs"/>
              </a:rPr>
              <a:t>view of security, right down to the fundamental entities that make up the</a:t>
            </a:r>
          </a:p>
          <a:p>
            <a:r>
              <a:rPr lang="en-US" sz="1200" kern="1200" baseline="0" dirty="0" smtClean="0">
                <a:solidFill>
                  <a:schemeClr val="tx1"/>
                </a:solidFill>
                <a:latin typeface="+mn-lt"/>
                <a:ea typeface="+mn-ea"/>
                <a:cs typeface="+mn-cs"/>
              </a:rPr>
              <a:t>Executive. Thus, Windows uses the same routines for access validation and</a:t>
            </a:r>
          </a:p>
          <a:p>
            <a:r>
              <a:rPr lang="en-US" sz="1200" kern="1200" baseline="0" dirty="0" smtClean="0">
                <a:solidFill>
                  <a:schemeClr val="tx1"/>
                </a:solidFill>
                <a:latin typeface="+mn-lt"/>
                <a:ea typeface="+mn-ea"/>
                <a:cs typeface="+mn-cs"/>
              </a:rPr>
              <a:t>for audit checks for all protected objects, including files, processes, address</a:t>
            </a:r>
          </a:p>
          <a:p>
            <a:r>
              <a:rPr lang="en-US" sz="1200" kern="1200" baseline="0" dirty="0" smtClean="0">
                <a:solidFill>
                  <a:schemeClr val="tx1"/>
                </a:solidFill>
                <a:latin typeface="+mn-lt"/>
                <a:ea typeface="+mn-ea"/>
                <a:cs typeface="+mn-cs"/>
              </a:rPr>
              <a:t>spaces, and I/O devices. Windows security is discussed in Chapter 15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Virtual memory manager: Manages virtual addresses, physical memory, and</a:t>
            </a:r>
          </a:p>
          <a:p>
            <a:r>
              <a:rPr lang="en-US" sz="1200" kern="1200" baseline="0" dirty="0" smtClean="0">
                <a:solidFill>
                  <a:schemeClr val="tx1"/>
                </a:solidFill>
                <a:latin typeface="+mn-lt"/>
                <a:ea typeface="+mn-ea"/>
                <a:cs typeface="+mn-cs"/>
              </a:rPr>
              <a:t>the paging files on disk. Controls the memory management hardware and data</a:t>
            </a:r>
          </a:p>
          <a:p>
            <a:r>
              <a:rPr lang="en-US" sz="1200" kern="1200" baseline="0" dirty="0" smtClean="0">
                <a:solidFill>
                  <a:schemeClr val="tx1"/>
                </a:solidFill>
                <a:latin typeface="+mn-lt"/>
                <a:ea typeface="+mn-ea"/>
                <a:cs typeface="+mn-cs"/>
              </a:rPr>
              <a:t>structures which map virtual addresses in the process’s address space to physical</a:t>
            </a:r>
          </a:p>
          <a:p>
            <a:r>
              <a:rPr lang="en-US" sz="1200" kern="1200" baseline="0" dirty="0" smtClean="0">
                <a:solidFill>
                  <a:schemeClr val="tx1"/>
                </a:solidFill>
                <a:latin typeface="+mn-lt"/>
                <a:ea typeface="+mn-ea"/>
                <a:cs typeface="+mn-cs"/>
              </a:rPr>
              <a:t>pages in the computer’s memory. Windows virtual memory management is</a:t>
            </a:r>
          </a:p>
          <a:p>
            <a:r>
              <a:rPr lang="en-US" sz="1200" kern="1200" baseline="0" dirty="0" smtClean="0">
                <a:solidFill>
                  <a:schemeClr val="tx1"/>
                </a:solidFill>
                <a:latin typeface="+mn-lt"/>
                <a:ea typeface="+mn-ea"/>
                <a:cs typeface="+mn-cs"/>
              </a:rPr>
              <a:t>described in Chapter 8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Process/thread manager: Creates, manages, and deletes process and thread</a:t>
            </a:r>
          </a:p>
          <a:p>
            <a:r>
              <a:rPr lang="en-US" sz="1200" kern="1200" baseline="0" dirty="0" smtClean="0">
                <a:solidFill>
                  <a:schemeClr val="tx1"/>
                </a:solidFill>
                <a:latin typeface="+mn-lt"/>
                <a:ea typeface="+mn-ea"/>
                <a:cs typeface="+mn-cs"/>
              </a:rPr>
              <a:t>objects. Windows process and thread management are described in Chapter 4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Configuration manager: Responsible for implementing and managing the</a:t>
            </a:r>
          </a:p>
          <a:p>
            <a:r>
              <a:rPr lang="en-US" sz="1200" kern="1200" baseline="0" dirty="0" smtClean="0">
                <a:solidFill>
                  <a:schemeClr val="tx1"/>
                </a:solidFill>
                <a:latin typeface="+mn-lt"/>
                <a:ea typeface="+mn-ea"/>
                <a:cs typeface="+mn-cs"/>
              </a:rPr>
              <a:t>system registry, which is the repository for both system-wide and per-user</a:t>
            </a:r>
          </a:p>
          <a:p>
            <a:r>
              <a:rPr lang="en-US" sz="1200" kern="1200" baseline="0" dirty="0" smtClean="0">
                <a:solidFill>
                  <a:schemeClr val="tx1"/>
                </a:solidFill>
                <a:latin typeface="+mn-lt"/>
                <a:ea typeface="+mn-ea"/>
                <a:cs typeface="+mn-cs"/>
              </a:rPr>
              <a:t>settings of various parameters.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Advanced local procedure call (ALPC) facility: Implements an efficient crossprocess</a:t>
            </a:r>
          </a:p>
          <a:p>
            <a:r>
              <a:rPr lang="en-US" sz="1200" kern="1200" baseline="0" dirty="0" smtClean="0">
                <a:solidFill>
                  <a:schemeClr val="tx1"/>
                </a:solidFill>
                <a:latin typeface="+mn-lt"/>
                <a:ea typeface="+mn-ea"/>
                <a:cs typeface="+mn-cs"/>
              </a:rPr>
              <a:t>procedure call mechanism for communication between local processes</a:t>
            </a:r>
          </a:p>
          <a:p>
            <a:r>
              <a:rPr lang="en-US" sz="1200" kern="1200" baseline="0" dirty="0" smtClean="0">
                <a:solidFill>
                  <a:schemeClr val="tx1"/>
                </a:solidFill>
                <a:latin typeface="+mn-lt"/>
                <a:ea typeface="+mn-ea"/>
                <a:cs typeface="+mn-cs"/>
              </a:rPr>
              <a:t>implementing services and subsystems. Similar to the remote procedure call</a:t>
            </a:r>
          </a:p>
          <a:p>
            <a:r>
              <a:rPr lang="en-US" sz="1200" kern="1200" baseline="0" dirty="0" smtClean="0">
                <a:solidFill>
                  <a:schemeClr val="tx1"/>
                </a:solidFill>
                <a:latin typeface="+mn-lt"/>
                <a:ea typeface="+mn-ea"/>
                <a:cs typeface="+mn-cs"/>
              </a:rPr>
              <a:t>(RPC) facility used for distributed processing.</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64</a:t>
            </a:fld>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b="0" i="1" kern="1200" baseline="0" dirty="0" smtClean="0">
                <a:solidFill>
                  <a:schemeClr val="tx1"/>
                </a:solidFill>
                <a:latin typeface="+mn-lt"/>
                <a:ea typeface="+mn-ea"/>
                <a:cs typeface="+mn-cs"/>
              </a:rPr>
              <a:t>USER-MODE PROCESSES Four basic types of user-mode processes are supported</a:t>
            </a:r>
          </a:p>
          <a:p>
            <a:r>
              <a:rPr lang="en-US" sz="1200" b="0" kern="1200" baseline="0" dirty="0" smtClean="0">
                <a:solidFill>
                  <a:schemeClr val="tx1"/>
                </a:solidFill>
                <a:latin typeface="+mn-lt"/>
                <a:ea typeface="+mn-ea"/>
                <a:cs typeface="+mn-cs"/>
              </a:rPr>
              <a:t>by Windows: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Special system processes: User-mode services needed to manage the system,</a:t>
            </a:r>
          </a:p>
          <a:p>
            <a:r>
              <a:rPr lang="en-US" sz="1200" kern="1200" baseline="0" dirty="0" smtClean="0">
                <a:solidFill>
                  <a:schemeClr val="tx1"/>
                </a:solidFill>
                <a:latin typeface="+mn-lt"/>
                <a:ea typeface="+mn-ea"/>
                <a:cs typeface="+mn-cs"/>
              </a:rPr>
              <a:t>such as the session manager, the authentication subsystem, the service manager,</a:t>
            </a:r>
          </a:p>
          <a:p>
            <a:r>
              <a:rPr lang="en-US" sz="1200" kern="1200" baseline="0" dirty="0" smtClean="0">
                <a:solidFill>
                  <a:schemeClr val="tx1"/>
                </a:solidFill>
                <a:latin typeface="+mn-lt"/>
                <a:ea typeface="+mn-ea"/>
                <a:cs typeface="+mn-cs"/>
              </a:rPr>
              <a:t>and the logon process.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Service processes: The printer spooler, the event logger, user-mode components</a:t>
            </a:r>
          </a:p>
          <a:p>
            <a:r>
              <a:rPr lang="en-US" sz="1200" kern="1200" baseline="0" dirty="0" smtClean="0">
                <a:solidFill>
                  <a:schemeClr val="tx1"/>
                </a:solidFill>
                <a:latin typeface="+mn-lt"/>
                <a:ea typeface="+mn-ea"/>
                <a:cs typeface="+mn-cs"/>
              </a:rPr>
              <a:t>that cooperate with device drivers, various network services, and many,</a:t>
            </a:r>
          </a:p>
          <a:p>
            <a:r>
              <a:rPr lang="en-US" sz="1200" kern="1200" baseline="0" dirty="0" smtClean="0">
                <a:solidFill>
                  <a:schemeClr val="tx1"/>
                </a:solidFill>
                <a:latin typeface="+mn-lt"/>
                <a:ea typeface="+mn-ea"/>
                <a:cs typeface="+mn-cs"/>
              </a:rPr>
              <a:t>many others. Services are used by both Microsoft and external software developers</a:t>
            </a:r>
          </a:p>
          <a:p>
            <a:r>
              <a:rPr lang="en-US" sz="1200" kern="1200" baseline="0" dirty="0" smtClean="0">
                <a:solidFill>
                  <a:schemeClr val="tx1"/>
                </a:solidFill>
                <a:latin typeface="+mn-lt"/>
                <a:ea typeface="+mn-ea"/>
                <a:cs typeface="+mn-cs"/>
              </a:rPr>
              <a:t>to extend system functionality as they are the only way to run background</a:t>
            </a:r>
          </a:p>
          <a:p>
            <a:r>
              <a:rPr lang="en-US" sz="1200" kern="1200" baseline="0" dirty="0" smtClean="0">
                <a:solidFill>
                  <a:schemeClr val="tx1"/>
                </a:solidFill>
                <a:latin typeface="+mn-lt"/>
                <a:ea typeface="+mn-ea"/>
                <a:cs typeface="+mn-cs"/>
              </a:rPr>
              <a:t>user-mode activity on a Windows 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Environment subsystems: Provide different OS personalities (environments).</a:t>
            </a:r>
          </a:p>
          <a:p>
            <a:r>
              <a:rPr lang="en-US" sz="1200" kern="1200" baseline="0" dirty="0" smtClean="0">
                <a:solidFill>
                  <a:schemeClr val="tx1"/>
                </a:solidFill>
                <a:latin typeface="+mn-lt"/>
                <a:ea typeface="+mn-ea"/>
                <a:cs typeface="+mn-cs"/>
              </a:rPr>
              <a:t>The supported subsystems are Win32 and POSIX. Each environment subsystem</a:t>
            </a:r>
          </a:p>
          <a:p>
            <a:r>
              <a:rPr lang="en-US" sz="1200" kern="1200" baseline="0" dirty="0" smtClean="0">
                <a:solidFill>
                  <a:schemeClr val="tx1"/>
                </a:solidFill>
                <a:latin typeface="+mn-lt"/>
                <a:ea typeface="+mn-ea"/>
                <a:cs typeface="+mn-cs"/>
              </a:rPr>
              <a:t>includes a subsystem process shared among all applications using the</a:t>
            </a:r>
          </a:p>
          <a:p>
            <a:r>
              <a:rPr lang="en-US" sz="1200" kern="1200" baseline="0" dirty="0" smtClean="0">
                <a:solidFill>
                  <a:schemeClr val="tx1"/>
                </a:solidFill>
                <a:latin typeface="+mn-lt"/>
                <a:ea typeface="+mn-ea"/>
                <a:cs typeface="+mn-cs"/>
              </a:rPr>
              <a:t>subsystem and dynamic link libraries (DLLs) that convert the user application</a:t>
            </a:r>
          </a:p>
          <a:p>
            <a:r>
              <a:rPr lang="en-US" sz="1200" kern="1200" baseline="0" dirty="0" smtClean="0">
                <a:solidFill>
                  <a:schemeClr val="tx1"/>
                </a:solidFill>
                <a:latin typeface="+mn-lt"/>
                <a:ea typeface="+mn-ea"/>
                <a:cs typeface="+mn-cs"/>
              </a:rPr>
              <a:t>calls to ALPC calls on the subsystem process, and/or native Windows calls.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User applications: Executables (EXEs) and DLLs that provide the functionality</a:t>
            </a:r>
          </a:p>
          <a:p>
            <a:r>
              <a:rPr lang="en-US" sz="1200" kern="1200" baseline="0" dirty="0" smtClean="0">
                <a:solidFill>
                  <a:schemeClr val="tx1"/>
                </a:solidFill>
                <a:latin typeface="+mn-lt"/>
                <a:ea typeface="+mn-ea"/>
                <a:cs typeface="+mn-cs"/>
              </a:rPr>
              <a:t>users run to make use of the system. EXEs and DLLs are generally targeted</a:t>
            </a:r>
          </a:p>
          <a:p>
            <a:r>
              <a:rPr lang="en-US" sz="1200" kern="1200" baseline="0" dirty="0" smtClean="0">
                <a:solidFill>
                  <a:schemeClr val="tx1"/>
                </a:solidFill>
                <a:latin typeface="+mn-lt"/>
                <a:ea typeface="+mn-ea"/>
                <a:cs typeface="+mn-cs"/>
              </a:rPr>
              <a:t>at a specific environment subsystem; although some of the programs that are</a:t>
            </a:r>
          </a:p>
          <a:p>
            <a:r>
              <a:rPr lang="en-US" sz="1200" kern="1200" baseline="0" dirty="0" smtClean="0">
                <a:solidFill>
                  <a:schemeClr val="tx1"/>
                </a:solidFill>
                <a:latin typeface="+mn-lt"/>
                <a:ea typeface="+mn-ea"/>
                <a:cs typeface="+mn-cs"/>
              </a:rPr>
              <a:t>provided as part of the OS use the native system interfaces (NT API). There is</a:t>
            </a:r>
          </a:p>
          <a:p>
            <a:r>
              <a:rPr lang="en-US" sz="1200" kern="1200" baseline="0" dirty="0" smtClean="0">
                <a:solidFill>
                  <a:schemeClr val="tx1"/>
                </a:solidFill>
                <a:latin typeface="+mn-lt"/>
                <a:ea typeface="+mn-ea"/>
                <a:cs typeface="+mn-cs"/>
              </a:rPr>
              <a:t>also support for running 32-bit programs on 64-bit systems.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65</a:t>
            </a:fld>
            <a:endParaRPr 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mn-lt"/>
                <a:ea typeface="+mn-ea"/>
                <a:cs typeface="+mn-cs"/>
              </a:rPr>
              <a:t>The Windows OS services, the environment subsystems, and the applications are</a:t>
            </a:r>
          </a:p>
          <a:p>
            <a:r>
              <a:rPr lang="en-US" sz="1200" kern="1200" baseline="0" dirty="0" smtClean="0">
                <a:solidFill>
                  <a:schemeClr val="tx1"/>
                </a:solidFill>
                <a:latin typeface="+mn-lt"/>
                <a:ea typeface="+mn-ea"/>
                <a:cs typeface="+mn-cs"/>
              </a:rPr>
              <a:t>structured using the client/server computing model, which is a common model for</a:t>
            </a:r>
          </a:p>
          <a:p>
            <a:r>
              <a:rPr lang="en-US" sz="1200" kern="1200" baseline="0" dirty="0" smtClean="0">
                <a:solidFill>
                  <a:schemeClr val="tx1"/>
                </a:solidFill>
                <a:latin typeface="+mn-lt"/>
                <a:ea typeface="+mn-ea"/>
                <a:cs typeface="+mn-cs"/>
              </a:rPr>
              <a:t>distributed computing and which is discussed in Part Six. This same architecture can</a:t>
            </a:r>
          </a:p>
          <a:p>
            <a:r>
              <a:rPr lang="en-US" sz="1200" kern="1200" baseline="0" dirty="0" smtClean="0">
                <a:solidFill>
                  <a:schemeClr val="tx1"/>
                </a:solidFill>
                <a:latin typeface="+mn-lt"/>
                <a:ea typeface="+mn-ea"/>
                <a:cs typeface="+mn-cs"/>
              </a:rPr>
              <a:t>be adopted for use internally to a single system, as is the case with Windows.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native NT API is a set of kernel-based services which provide the core</a:t>
            </a:r>
          </a:p>
          <a:p>
            <a:r>
              <a:rPr lang="en-US" sz="1200" kern="1200" baseline="0" dirty="0" smtClean="0">
                <a:solidFill>
                  <a:schemeClr val="tx1"/>
                </a:solidFill>
                <a:latin typeface="+mn-lt"/>
                <a:ea typeface="+mn-ea"/>
                <a:cs typeface="+mn-cs"/>
              </a:rPr>
              <a:t>abstractions used by the system, such as processes, threads, virtual memory, I/O,</a:t>
            </a:r>
          </a:p>
          <a:p>
            <a:r>
              <a:rPr lang="en-US" sz="1200" kern="1200" baseline="0" dirty="0" smtClean="0">
                <a:solidFill>
                  <a:schemeClr val="tx1"/>
                </a:solidFill>
                <a:latin typeface="+mn-lt"/>
                <a:ea typeface="+mn-ea"/>
                <a:cs typeface="+mn-cs"/>
              </a:rPr>
              <a:t>and communication. Windows provides a far richer set of services by using the</a:t>
            </a:r>
          </a:p>
          <a:p>
            <a:r>
              <a:rPr lang="en-US" sz="1200" kern="1200" baseline="0" dirty="0" smtClean="0">
                <a:solidFill>
                  <a:schemeClr val="tx1"/>
                </a:solidFill>
                <a:latin typeface="+mn-lt"/>
                <a:ea typeface="+mn-ea"/>
                <a:cs typeface="+mn-cs"/>
              </a:rPr>
              <a:t>client/server model to implement functionality in user-mode processes. Both the</a:t>
            </a:r>
          </a:p>
          <a:p>
            <a:r>
              <a:rPr lang="en-US" sz="1200" kern="1200" baseline="0" dirty="0" smtClean="0">
                <a:solidFill>
                  <a:schemeClr val="tx1"/>
                </a:solidFill>
                <a:latin typeface="+mn-lt"/>
                <a:ea typeface="+mn-ea"/>
                <a:cs typeface="+mn-cs"/>
              </a:rPr>
              <a:t>environment subsystems and the Windows user-mode services are implemented as</a:t>
            </a:r>
          </a:p>
          <a:p>
            <a:r>
              <a:rPr lang="en-US" sz="1200" kern="1200" baseline="0" dirty="0" smtClean="0">
                <a:solidFill>
                  <a:schemeClr val="tx1"/>
                </a:solidFill>
                <a:latin typeface="+mn-lt"/>
                <a:ea typeface="+mn-ea"/>
                <a:cs typeface="+mn-cs"/>
              </a:rPr>
              <a:t>processes that communicate with clients via RPC. Each server process waits for a</a:t>
            </a:r>
          </a:p>
          <a:p>
            <a:r>
              <a:rPr lang="en-US" sz="1200" kern="1200" baseline="0" dirty="0" smtClean="0">
                <a:solidFill>
                  <a:schemeClr val="tx1"/>
                </a:solidFill>
                <a:latin typeface="+mn-lt"/>
                <a:ea typeface="+mn-ea"/>
                <a:cs typeface="+mn-cs"/>
              </a:rPr>
              <a:t>request from a client for one of its services (e.g., memory services, process creation</a:t>
            </a:r>
          </a:p>
          <a:p>
            <a:r>
              <a:rPr lang="en-US" sz="1200" kern="1200" baseline="0" dirty="0" smtClean="0">
                <a:solidFill>
                  <a:schemeClr val="tx1"/>
                </a:solidFill>
                <a:latin typeface="+mn-lt"/>
                <a:ea typeface="+mn-ea"/>
                <a:cs typeface="+mn-cs"/>
              </a:rPr>
              <a:t>services, or networking services). A client, which can be an application program</a:t>
            </a:r>
          </a:p>
          <a:p>
            <a:r>
              <a:rPr lang="en-US" sz="1200" kern="1200" baseline="0" dirty="0" smtClean="0">
                <a:solidFill>
                  <a:schemeClr val="tx1"/>
                </a:solidFill>
                <a:latin typeface="+mn-lt"/>
                <a:ea typeface="+mn-ea"/>
                <a:cs typeface="+mn-cs"/>
              </a:rPr>
              <a:t>or another server program, requests a service by sending a message. The message</a:t>
            </a:r>
          </a:p>
          <a:p>
            <a:r>
              <a:rPr lang="en-US" sz="1200" kern="1200" baseline="0" dirty="0" smtClean="0">
                <a:solidFill>
                  <a:schemeClr val="tx1"/>
                </a:solidFill>
                <a:latin typeface="+mn-lt"/>
                <a:ea typeface="+mn-ea"/>
                <a:cs typeface="+mn-cs"/>
              </a:rPr>
              <a:t>is routed through the Executive to the appropriate server. The server performs</a:t>
            </a:r>
          </a:p>
          <a:p>
            <a:r>
              <a:rPr lang="en-US" sz="1200" kern="1200" baseline="0" dirty="0" smtClean="0">
                <a:solidFill>
                  <a:schemeClr val="tx1"/>
                </a:solidFill>
                <a:latin typeface="+mn-lt"/>
                <a:ea typeface="+mn-ea"/>
                <a:cs typeface="+mn-cs"/>
              </a:rPr>
              <a:t>the requested operation and returns the results or status information by means of</a:t>
            </a:r>
          </a:p>
          <a:p>
            <a:r>
              <a:rPr lang="en-US" sz="1200" kern="1200" baseline="0" dirty="0" smtClean="0">
                <a:solidFill>
                  <a:schemeClr val="tx1"/>
                </a:solidFill>
                <a:latin typeface="+mn-lt"/>
                <a:ea typeface="+mn-ea"/>
                <a:cs typeface="+mn-cs"/>
              </a:rPr>
              <a:t>another message, which is routed through the Executive back to the client.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Advantages of a client/server architecture include the following: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It simplifies the Executive. It is possible to construct a variety of APIs implemented</a:t>
            </a:r>
          </a:p>
          <a:p>
            <a:r>
              <a:rPr lang="en-US" sz="1200" kern="1200" baseline="0" dirty="0" smtClean="0">
                <a:solidFill>
                  <a:schemeClr val="tx1"/>
                </a:solidFill>
                <a:latin typeface="+mn-lt"/>
                <a:ea typeface="+mn-ea"/>
                <a:cs typeface="+mn-cs"/>
              </a:rPr>
              <a:t>in user-mode servers without any conflicts or duplications in the</a:t>
            </a:r>
          </a:p>
          <a:p>
            <a:r>
              <a:rPr lang="en-US" sz="1200" kern="1200" baseline="0" dirty="0" smtClean="0">
                <a:solidFill>
                  <a:schemeClr val="tx1"/>
                </a:solidFill>
                <a:latin typeface="+mn-lt"/>
                <a:ea typeface="+mn-ea"/>
                <a:cs typeface="+mn-cs"/>
              </a:rPr>
              <a:t>Executive. New APIs can be added easily.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It improves reliability. Each new server runs outside of the kernel, with its</a:t>
            </a:r>
          </a:p>
          <a:p>
            <a:r>
              <a:rPr lang="en-US" sz="1200" kern="1200" baseline="0" dirty="0" smtClean="0">
                <a:solidFill>
                  <a:schemeClr val="tx1"/>
                </a:solidFill>
                <a:latin typeface="+mn-lt"/>
                <a:ea typeface="+mn-ea"/>
                <a:cs typeface="+mn-cs"/>
              </a:rPr>
              <a:t>own partition of memory, protected from other servers. A single server can</a:t>
            </a:r>
          </a:p>
          <a:p>
            <a:r>
              <a:rPr lang="en-US" sz="1200" kern="1200" baseline="0" dirty="0" smtClean="0">
                <a:solidFill>
                  <a:schemeClr val="tx1"/>
                </a:solidFill>
                <a:latin typeface="+mn-lt"/>
                <a:ea typeface="+mn-ea"/>
                <a:cs typeface="+mn-cs"/>
              </a:rPr>
              <a:t>fail without crashing or corrupting the rest of the OS.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It provides a uniform means for applications to communicate with services via</a:t>
            </a:r>
          </a:p>
          <a:p>
            <a:r>
              <a:rPr lang="en-US" sz="1200" kern="1200" baseline="0" dirty="0" smtClean="0">
                <a:solidFill>
                  <a:schemeClr val="tx1"/>
                </a:solidFill>
                <a:latin typeface="+mn-lt"/>
                <a:ea typeface="+mn-ea"/>
                <a:cs typeface="+mn-cs"/>
              </a:rPr>
              <a:t>RPCs without restricting flexibility. The message-passing process is hidden</a:t>
            </a:r>
          </a:p>
          <a:p>
            <a:r>
              <a:rPr lang="en-US" sz="1200" kern="1200" baseline="0" dirty="0" smtClean="0">
                <a:solidFill>
                  <a:schemeClr val="tx1"/>
                </a:solidFill>
                <a:latin typeface="+mn-lt"/>
                <a:ea typeface="+mn-ea"/>
                <a:cs typeface="+mn-cs"/>
              </a:rPr>
              <a:t>from the client applications by function stubs, which are small pieces of code</a:t>
            </a:r>
          </a:p>
          <a:p>
            <a:r>
              <a:rPr lang="en-US" sz="1200" kern="1200" baseline="0" dirty="0" smtClean="0">
                <a:solidFill>
                  <a:schemeClr val="tx1"/>
                </a:solidFill>
                <a:latin typeface="+mn-lt"/>
                <a:ea typeface="+mn-ea"/>
                <a:cs typeface="+mn-cs"/>
              </a:rPr>
              <a:t>which wrap the RPC call. When an application makes an API call to an environment</a:t>
            </a:r>
          </a:p>
          <a:p>
            <a:r>
              <a:rPr lang="en-US" sz="1200" kern="1200" baseline="0" dirty="0" smtClean="0">
                <a:solidFill>
                  <a:schemeClr val="tx1"/>
                </a:solidFill>
                <a:latin typeface="+mn-lt"/>
                <a:ea typeface="+mn-ea"/>
                <a:cs typeface="+mn-cs"/>
              </a:rPr>
              <a:t>subsystem or a service, the stub in the client application packages the</a:t>
            </a:r>
          </a:p>
          <a:p>
            <a:r>
              <a:rPr lang="en-US" sz="1200" kern="1200" baseline="0" dirty="0" smtClean="0">
                <a:solidFill>
                  <a:schemeClr val="tx1"/>
                </a:solidFill>
                <a:latin typeface="+mn-lt"/>
                <a:ea typeface="+mn-ea"/>
                <a:cs typeface="+mn-cs"/>
              </a:rPr>
              <a:t>parameters for the call and sends them as a message to the server process that</a:t>
            </a:r>
          </a:p>
          <a:p>
            <a:r>
              <a:rPr lang="en-US" sz="1200" kern="1200" baseline="0" dirty="0" smtClean="0">
                <a:solidFill>
                  <a:schemeClr val="tx1"/>
                </a:solidFill>
                <a:latin typeface="+mn-lt"/>
                <a:ea typeface="+mn-ea"/>
                <a:cs typeface="+mn-cs"/>
              </a:rPr>
              <a:t>implements the call.</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66</a:t>
            </a:fld>
            <a:endParaRPr 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Two important characteristics of Windows are its support for threads and for</a:t>
            </a:r>
          </a:p>
          <a:p>
            <a:r>
              <a:rPr lang="en-US" sz="1200" kern="1200" baseline="0" dirty="0" smtClean="0">
                <a:solidFill>
                  <a:schemeClr val="tx1"/>
                </a:solidFill>
                <a:latin typeface="+mn-lt"/>
                <a:ea typeface="+mn-ea"/>
                <a:cs typeface="+mn-cs"/>
              </a:rPr>
              <a:t>symmetric multiprocessing (SMP), both of which were introduced in Section 2.4 .</a:t>
            </a:r>
          </a:p>
          <a:p>
            <a:r>
              <a:rPr lang="en-US" sz="1200" kern="1200" baseline="0" dirty="0" smtClean="0">
                <a:solidFill>
                  <a:schemeClr val="tx1"/>
                </a:solidFill>
                <a:latin typeface="+mn-lt"/>
                <a:ea typeface="+mn-ea"/>
                <a:cs typeface="+mn-cs"/>
              </a:rPr>
              <a:t>[RUSS11] lists the following features of Windows that support threads and SMP:</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OS routines can run on any available processor, and different routines can</a:t>
            </a:r>
          </a:p>
          <a:p>
            <a:r>
              <a:rPr lang="en-US" sz="1200" kern="1200" baseline="0" dirty="0" smtClean="0">
                <a:solidFill>
                  <a:schemeClr val="tx1"/>
                </a:solidFill>
                <a:latin typeface="+mn-lt"/>
                <a:ea typeface="+mn-ea"/>
                <a:cs typeface="+mn-cs"/>
              </a:rPr>
              <a:t>execute simultaneously on different processors.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Windows supports the use of multiple threads of execution within a single</a:t>
            </a:r>
          </a:p>
          <a:p>
            <a:r>
              <a:rPr lang="en-US" sz="1200" kern="1200" baseline="0" dirty="0" smtClean="0">
                <a:solidFill>
                  <a:schemeClr val="tx1"/>
                </a:solidFill>
                <a:latin typeface="+mn-lt"/>
                <a:ea typeface="+mn-ea"/>
                <a:cs typeface="+mn-cs"/>
              </a:rPr>
              <a:t>process. Multiple threads within the same process may execute on different</a:t>
            </a:r>
          </a:p>
          <a:p>
            <a:r>
              <a:rPr lang="en-US" sz="1200" kern="1200" baseline="0" dirty="0" smtClean="0">
                <a:solidFill>
                  <a:schemeClr val="tx1"/>
                </a:solidFill>
                <a:latin typeface="+mn-lt"/>
                <a:ea typeface="+mn-ea"/>
                <a:cs typeface="+mn-cs"/>
              </a:rPr>
              <a:t>processors simultaneously.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Server processes may use multiple threads to process requests from more than</a:t>
            </a:r>
          </a:p>
          <a:p>
            <a:r>
              <a:rPr lang="en-US" sz="1200" kern="1200" baseline="0" dirty="0" smtClean="0">
                <a:solidFill>
                  <a:schemeClr val="tx1"/>
                </a:solidFill>
                <a:latin typeface="+mn-lt"/>
                <a:ea typeface="+mn-ea"/>
                <a:cs typeface="+mn-cs"/>
              </a:rPr>
              <a:t>one client simultaneously.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Windows provides mechanisms for sharing data and resources between processes</a:t>
            </a:r>
          </a:p>
          <a:p>
            <a:r>
              <a:rPr lang="en-US" sz="1200" kern="1200" baseline="0" dirty="0" smtClean="0">
                <a:solidFill>
                  <a:schemeClr val="tx1"/>
                </a:solidFill>
                <a:latin typeface="+mn-lt"/>
                <a:ea typeface="+mn-ea"/>
                <a:cs typeface="+mn-cs"/>
              </a:rPr>
              <a:t>and flexible interprocess communication capabilities.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67</a:t>
            </a:fld>
            <a:endParaRPr 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mn-lt"/>
                <a:ea typeface="+mn-ea"/>
                <a:cs typeface="+mn-cs"/>
              </a:rPr>
              <a:t>Though the core of Windows is written in C, the design principles followed draw</a:t>
            </a:r>
          </a:p>
          <a:p>
            <a:r>
              <a:rPr lang="en-US" sz="1200" kern="1200" baseline="0" dirty="0" smtClean="0">
                <a:solidFill>
                  <a:schemeClr val="tx1"/>
                </a:solidFill>
                <a:latin typeface="+mn-lt"/>
                <a:ea typeface="+mn-ea"/>
                <a:cs typeface="+mn-cs"/>
              </a:rPr>
              <a:t>heavily on the concepts of object-oriented design. This approach facilitates the sharing</a:t>
            </a:r>
          </a:p>
          <a:p>
            <a:r>
              <a:rPr lang="en-US" sz="1200" kern="1200" baseline="0" dirty="0" smtClean="0">
                <a:solidFill>
                  <a:schemeClr val="tx1"/>
                </a:solidFill>
                <a:latin typeface="+mn-lt"/>
                <a:ea typeface="+mn-ea"/>
                <a:cs typeface="+mn-cs"/>
              </a:rPr>
              <a:t>of resources and data among processes and the protection of resources from</a:t>
            </a:r>
          </a:p>
          <a:p>
            <a:r>
              <a:rPr lang="en-US" sz="1200" kern="1200" baseline="0" dirty="0" smtClean="0">
                <a:solidFill>
                  <a:schemeClr val="tx1"/>
                </a:solidFill>
                <a:latin typeface="+mn-lt"/>
                <a:ea typeface="+mn-ea"/>
                <a:cs typeface="+mn-cs"/>
              </a:rPr>
              <a:t>unauthorized access. Among the key object-oriented concepts used by Windows are</a:t>
            </a:r>
          </a:p>
          <a:p>
            <a:r>
              <a:rPr lang="en-US" sz="1200" kern="1200" baseline="0" dirty="0" smtClean="0">
                <a:solidFill>
                  <a:schemeClr val="tx1"/>
                </a:solidFill>
                <a:latin typeface="+mn-lt"/>
                <a:ea typeface="+mn-ea"/>
                <a:cs typeface="+mn-cs"/>
              </a:rPr>
              <a:t>the following: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Encapsulation: An object consists of one or more items of data, called</a:t>
            </a:r>
          </a:p>
          <a:p>
            <a:r>
              <a:rPr lang="en-US" sz="1200" kern="1200" baseline="0" dirty="0" smtClean="0">
                <a:solidFill>
                  <a:schemeClr val="tx1"/>
                </a:solidFill>
                <a:latin typeface="+mn-lt"/>
                <a:ea typeface="+mn-ea"/>
                <a:cs typeface="+mn-cs"/>
              </a:rPr>
              <a:t>attributes, and one or more procedures that may be performed on those data,</a:t>
            </a:r>
          </a:p>
          <a:p>
            <a:r>
              <a:rPr lang="en-US" sz="1200" kern="1200" baseline="0" dirty="0" smtClean="0">
                <a:solidFill>
                  <a:schemeClr val="tx1"/>
                </a:solidFill>
                <a:latin typeface="+mn-lt"/>
                <a:ea typeface="+mn-ea"/>
                <a:cs typeface="+mn-cs"/>
              </a:rPr>
              <a:t>called services. The only way to access the data in an object is by invoking one</a:t>
            </a:r>
          </a:p>
          <a:p>
            <a:r>
              <a:rPr lang="en-US" sz="1200" kern="1200" baseline="0" dirty="0" smtClean="0">
                <a:solidFill>
                  <a:schemeClr val="tx1"/>
                </a:solidFill>
                <a:latin typeface="+mn-lt"/>
                <a:ea typeface="+mn-ea"/>
                <a:cs typeface="+mn-cs"/>
              </a:rPr>
              <a:t>of the object’s services. Thus, the data in the object can easily be protected</a:t>
            </a:r>
          </a:p>
          <a:p>
            <a:r>
              <a:rPr lang="en-US" sz="1200" kern="1200" baseline="0" dirty="0" smtClean="0">
                <a:solidFill>
                  <a:schemeClr val="tx1"/>
                </a:solidFill>
                <a:latin typeface="+mn-lt"/>
                <a:ea typeface="+mn-ea"/>
                <a:cs typeface="+mn-cs"/>
              </a:rPr>
              <a:t>from unauthorized use and from incorrect use (e.g., trying to execute a nonexecutable</a:t>
            </a:r>
          </a:p>
          <a:p>
            <a:r>
              <a:rPr lang="en-US" sz="1200" kern="1200" baseline="0" dirty="0" smtClean="0">
                <a:solidFill>
                  <a:schemeClr val="tx1"/>
                </a:solidFill>
                <a:latin typeface="+mn-lt"/>
                <a:ea typeface="+mn-ea"/>
                <a:cs typeface="+mn-cs"/>
              </a:rPr>
              <a:t>piece of data).</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Object class and instance: An object class is a template that lists the attributes</a:t>
            </a:r>
          </a:p>
          <a:p>
            <a:r>
              <a:rPr lang="en-US" sz="1200" kern="1200" baseline="0" dirty="0" smtClean="0">
                <a:solidFill>
                  <a:schemeClr val="tx1"/>
                </a:solidFill>
                <a:latin typeface="+mn-lt"/>
                <a:ea typeface="+mn-ea"/>
                <a:cs typeface="+mn-cs"/>
              </a:rPr>
              <a:t>and services of an object and defines certain object characteristics. The OS can</a:t>
            </a:r>
          </a:p>
          <a:p>
            <a:r>
              <a:rPr lang="en-US" sz="1200" kern="1200" baseline="0" dirty="0" smtClean="0">
                <a:solidFill>
                  <a:schemeClr val="tx1"/>
                </a:solidFill>
                <a:latin typeface="+mn-lt"/>
                <a:ea typeface="+mn-ea"/>
                <a:cs typeface="+mn-cs"/>
              </a:rPr>
              <a:t>create specific instances of an object class as needed. For example, there is a</a:t>
            </a:r>
          </a:p>
          <a:p>
            <a:r>
              <a:rPr lang="en-US" sz="1200" kern="1200" baseline="0" dirty="0" smtClean="0">
                <a:solidFill>
                  <a:schemeClr val="tx1"/>
                </a:solidFill>
                <a:latin typeface="+mn-lt"/>
                <a:ea typeface="+mn-ea"/>
                <a:cs typeface="+mn-cs"/>
              </a:rPr>
              <a:t>single process object class and one process object for every currently active</a:t>
            </a:r>
          </a:p>
          <a:p>
            <a:r>
              <a:rPr lang="en-US" sz="1200" kern="1200" baseline="0" dirty="0" smtClean="0">
                <a:solidFill>
                  <a:schemeClr val="tx1"/>
                </a:solidFill>
                <a:latin typeface="+mn-lt"/>
                <a:ea typeface="+mn-ea"/>
                <a:cs typeface="+mn-cs"/>
              </a:rPr>
              <a:t>process. This approach simplifies object creation and management.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Inheritance: Although the implementation is hand coded, the Executive uses</a:t>
            </a:r>
          </a:p>
          <a:p>
            <a:r>
              <a:rPr lang="en-US" sz="1200" kern="1200" baseline="0" dirty="0" smtClean="0">
                <a:solidFill>
                  <a:schemeClr val="tx1"/>
                </a:solidFill>
                <a:latin typeface="+mn-lt"/>
                <a:ea typeface="+mn-ea"/>
                <a:cs typeface="+mn-cs"/>
              </a:rPr>
              <a:t>inheritance to extend object classes by adding new features. Every Executive</a:t>
            </a:r>
          </a:p>
          <a:p>
            <a:r>
              <a:rPr lang="en-US" sz="1200" kern="1200" baseline="0" dirty="0" smtClean="0">
                <a:solidFill>
                  <a:schemeClr val="tx1"/>
                </a:solidFill>
                <a:latin typeface="+mn-lt"/>
                <a:ea typeface="+mn-ea"/>
                <a:cs typeface="+mn-cs"/>
              </a:rPr>
              <a:t>class is based on a base class which specifies virtual methods that support</a:t>
            </a:r>
          </a:p>
          <a:p>
            <a:r>
              <a:rPr lang="en-US" sz="1200" kern="1200" baseline="0" dirty="0" smtClean="0">
                <a:solidFill>
                  <a:schemeClr val="tx1"/>
                </a:solidFill>
                <a:latin typeface="+mn-lt"/>
                <a:ea typeface="+mn-ea"/>
                <a:cs typeface="+mn-cs"/>
              </a:rPr>
              <a:t>creating, naming, securing, and deleting objects. Dispatcher objects are</a:t>
            </a:r>
          </a:p>
          <a:p>
            <a:r>
              <a:rPr lang="en-US" sz="1200" kern="1200" baseline="0" dirty="0" smtClean="0">
                <a:solidFill>
                  <a:schemeClr val="tx1"/>
                </a:solidFill>
                <a:latin typeface="+mn-lt"/>
                <a:ea typeface="+mn-ea"/>
                <a:cs typeface="+mn-cs"/>
              </a:rPr>
              <a:t>Executive objects that inherit the properties of an event object, so they can</a:t>
            </a:r>
          </a:p>
          <a:p>
            <a:r>
              <a:rPr lang="en-US" sz="1200" kern="1200" baseline="0" dirty="0" smtClean="0">
                <a:solidFill>
                  <a:schemeClr val="tx1"/>
                </a:solidFill>
                <a:latin typeface="+mn-lt"/>
                <a:ea typeface="+mn-ea"/>
                <a:cs typeface="+mn-cs"/>
              </a:rPr>
              <a:t>use common synchronization methods. Other specific object types, such as the</a:t>
            </a:r>
          </a:p>
          <a:p>
            <a:r>
              <a:rPr lang="en-US" sz="1200" kern="1200" baseline="0" dirty="0" smtClean="0">
                <a:solidFill>
                  <a:schemeClr val="tx1"/>
                </a:solidFill>
                <a:latin typeface="+mn-lt"/>
                <a:ea typeface="+mn-ea"/>
                <a:cs typeface="+mn-cs"/>
              </a:rPr>
              <a:t>device class, allow classes for specific devices to inherit from the base class,</a:t>
            </a:r>
          </a:p>
          <a:p>
            <a:r>
              <a:rPr lang="en-US" sz="1200" kern="1200" baseline="0" dirty="0" smtClean="0">
                <a:solidFill>
                  <a:schemeClr val="tx1"/>
                </a:solidFill>
                <a:latin typeface="+mn-lt"/>
                <a:ea typeface="+mn-ea"/>
                <a:cs typeface="+mn-cs"/>
              </a:rPr>
              <a:t>and add additional data and methods.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Polymorphism: Internally, Windows uses a common set of API functions to</a:t>
            </a:r>
          </a:p>
          <a:p>
            <a:r>
              <a:rPr lang="en-US" sz="1200" kern="1200" baseline="0" dirty="0" smtClean="0">
                <a:solidFill>
                  <a:schemeClr val="tx1"/>
                </a:solidFill>
                <a:latin typeface="+mn-lt"/>
                <a:ea typeface="+mn-ea"/>
                <a:cs typeface="+mn-cs"/>
              </a:rPr>
              <a:t>manipulate objects of any type; this is a feature of polymorphism, as defined</a:t>
            </a:r>
          </a:p>
          <a:p>
            <a:r>
              <a:rPr lang="en-US" sz="1200" kern="1200" baseline="0" dirty="0" smtClean="0">
                <a:solidFill>
                  <a:schemeClr val="tx1"/>
                </a:solidFill>
                <a:latin typeface="+mn-lt"/>
                <a:ea typeface="+mn-ea"/>
                <a:cs typeface="+mn-cs"/>
              </a:rPr>
              <a:t>in Appendix D . However, Windows is not completely polymorphic because</a:t>
            </a:r>
          </a:p>
          <a:p>
            <a:r>
              <a:rPr lang="en-US" sz="1200" kern="1200" baseline="0" dirty="0" smtClean="0">
                <a:solidFill>
                  <a:schemeClr val="tx1"/>
                </a:solidFill>
                <a:latin typeface="+mn-lt"/>
                <a:ea typeface="+mn-ea"/>
                <a:cs typeface="+mn-cs"/>
              </a:rPr>
              <a:t>there are many APIs that are specific to a single object type.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68</a:t>
            </a:fld>
            <a:endParaRPr 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There are two categories of objects used by Windows for synchronizing the</a:t>
            </a:r>
          </a:p>
          <a:p>
            <a:r>
              <a:rPr lang="en-US" sz="1200" kern="1200" baseline="0" dirty="0" smtClean="0">
                <a:solidFill>
                  <a:schemeClr val="tx1"/>
                </a:solidFill>
                <a:latin typeface="+mn-lt"/>
                <a:ea typeface="+mn-ea"/>
                <a:cs typeface="+mn-cs"/>
              </a:rPr>
              <a:t>use of the processor: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Dispatcher objects: The subset of Executive objects which threads can wait on</a:t>
            </a:r>
          </a:p>
          <a:p>
            <a:r>
              <a:rPr lang="en-US" sz="1200" kern="1200" baseline="0" dirty="0" smtClean="0">
                <a:solidFill>
                  <a:schemeClr val="tx1"/>
                </a:solidFill>
                <a:latin typeface="+mn-lt"/>
                <a:ea typeface="+mn-ea"/>
                <a:cs typeface="+mn-cs"/>
              </a:rPr>
              <a:t>to control the dispatching and synchronization of thread-based system operations.</a:t>
            </a:r>
          </a:p>
          <a:p>
            <a:r>
              <a:rPr lang="en-US" sz="1200" kern="1200" baseline="0" dirty="0" smtClean="0">
                <a:solidFill>
                  <a:schemeClr val="tx1"/>
                </a:solidFill>
                <a:latin typeface="+mn-lt"/>
                <a:ea typeface="+mn-ea"/>
                <a:cs typeface="+mn-cs"/>
              </a:rPr>
              <a:t>These are described in Chapter 6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Control objects: Used by the Kernel component to manage the operation of</a:t>
            </a:r>
          </a:p>
          <a:p>
            <a:r>
              <a:rPr lang="en-US" sz="1200" kern="1200" baseline="0" dirty="0" smtClean="0">
                <a:solidFill>
                  <a:schemeClr val="tx1"/>
                </a:solidFill>
                <a:latin typeface="+mn-lt"/>
                <a:ea typeface="+mn-ea"/>
                <a:cs typeface="+mn-cs"/>
              </a:rPr>
              <a:t>the processor in areas not managed by normal thread scheduling. Table 2.5</a:t>
            </a:r>
          </a:p>
          <a:p>
            <a:r>
              <a:rPr lang="en-US" sz="1200" kern="1200" baseline="0" dirty="0" smtClean="0">
                <a:solidFill>
                  <a:schemeClr val="tx1"/>
                </a:solidFill>
                <a:latin typeface="+mn-lt"/>
                <a:ea typeface="+mn-ea"/>
                <a:cs typeface="+mn-cs"/>
              </a:rPr>
              <a:t>lists the Kernel control objects.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Windows is not a full-blown object-oriented OS. It is not implemented in</a:t>
            </a:r>
          </a:p>
          <a:p>
            <a:r>
              <a:rPr lang="en-US" sz="1200" kern="1200" baseline="0" dirty="0" smtClean="0">
                <a:solidFill>
                  <a:schemeClr val="tx1"/>
                </a:solidFill>
                <a:latin typeface="+mn-lt"/>
                <a:ea typeface="+mn-ea"/>
                <a:cs typeface="+mn-cs"/>
              </a:rPr>
              <a:t>an object-oriented language. Data structures that reside completely within one</a:t>
            </a:r>
          </a:p>
          <a:p>
            <a:r>
              <a:rPr lang="en-US" sz="1200" kern="1200" baseline="0" dirty="0" smtClean="0">
                <a:solidFill>
                  <a:schemeClr val="tx1"/>
                </a:solidFill>
                <a:latin typeface="+mn-lt"/>
                <a:ea typeface="+mn-ea"/>
                <a:cs typeface="+mn-cs"/>
              </a:rPr>
              <a:t>Executive component are not represented as objects. Nevertheless, Windows illustrates</a:t>
            </a:r>
          </a:p>
          <a:p>
            <a:r>
              <a:rPr lang="en-US" sz="1200" kern="1200" baseline="0" dirty="0" smtClean="0">
                <a:solidFill>
                  <a:schemeClr val="tx1"/>
                </a:solidFill>
                <a:latin typeface="+mn-lt"/>
                <a:ea typeface="+mn-ea"/>
                <a:cs typeface="+mn-cs"/>
              </a:rPr>
              <a:t>the power of object-oriented technology and represents the increasing trend</a:t>
            </a:r>
          </a:p>
          <a:p>
            <a:r>
              <a:rPr lang="en-US" sz="1200" kern="1200" baseline="0" dirty="0" smtClean="0">
                <a:solidFill>
                  <a:schemeClr val="tx1"/>
                </a:solidFill>
                <a:latin typeface="+mn-lt"/>
                <a:ea typeface="+mn-ea"/>
                <a:cs typeface="+mn-cs"/>
              </a:rPr>
              <a:t>toward the use of this technology in OS design.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69</a:t>
            </a:fld>
            <a:endParaRPr 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1200" kern="1200" baseline="0" dirty="0" smtClean="0">
                <a:solidFill>
                  <a:schemeClr val="tx1"/>
                </a:solidFill>
                <a:latin typeface="+mn-lt"/>
                <a:ea typeface="+mn-ea"/>
                <a:cs typeface="+mn-cs"/>
              </a:rPr>
              <a:t> The history of UNIX is an oft-told tale and will not be repeated in great detail here.</a:t>
            </a:r>
          </a:p>
          <a:p>
            <a:r>
              <a:rPr lang="en-US" sz="1200" kern="1200" baseline="0" dirty="0" smtClean="0">
                <a:solidFill>
                  <a:schemeClr val="tx1"/>
                </a:solidFill>
                <a:latin typeface="+mn-lt"/>
                <a:ea typeface="+mn-ea"/>
                <a:cs typeface="+mn-cs"/>
              </a:rPr>
              <a:t>Instead, we provide a brief summary.</a:t>
            </a:r>
          </a:p>
          <a:p>
            <a:r>
              <a:rPr lang="en-US" sz="1200" kern="1200" baseline="0" dirty="0" smtClean="0">
                <a:solidFill>
                  <a:schemeClr val="tx1"/>
                </a:solidFill>
                <a:latin typeface="+mn-lt"/>
                <a:ea typeface="+mn-ea"/>
                <a:cs typeface="+mn-cs"/>
              </a:rPr>
              <a:t>UNIX was initially developed at Bell Labs and became operational on a</a:t>
            </a:r>
          </a:p>
          <a:p>
            <a:r>
              <a:rPr lang="en-US" sz="1200" kern="1200" baseline="0" dirty="0" smtClean="0">
                <a:solidFill>
                  <a:schemeClr val="tx1"/>
                </a:solidFill>
                <a:latin typeface="+mn-lt"/>
                <a:ea typeface="+mn-ea"/>
                <a:cs typeface="+mn-cs"/>
              </a:rPr>
              <a:t>PDP-7 in 1970. Some of the people involved at Bell Labs had also participated in</a:t>
            </a:r>
          </a:p>
          <a:p>
            <a:r>
              <a:rPr lang="en-US" sz="1200" kern="1200" baseline="0" dirty="0" smtClean="0">
                <a:solidFill>
                  <a:schemeClr val="tx1"/>
                </a:solidFill>
                <a:latin typeface="+mn-lt"/>
                <a:ea typeface="+mn-ea"/>
                <a:cs typeface="+mn-cs"/>
              </a:rPr>
              <a:t>the time-sharing work being done at MIT’s Project MAC. That project led to the</a:t>
            </a:r>
          </a:p>
          <a:p>
            <a:r>
              <a:rPr lang="en-US" sz="1200" kern="1200" baseline="0" dirty="0" smtClean="0">
                <a:solidFill>
                  <a:schemeClr val="tx1"/>
                </a:solidFill>
                <a:latin typeface="+mn-lt"/>
                <a:ea typeface="+mn-ea"/>
                <a:cs typeface="+mn-cs"/>
              </a:rPr>
              <a:t>development of first CTSS and then </a:t>
            </a:r>
            <a:r>
              <a:rPr lang="en-US" sz="1200" kern="1200" baseline="0" dirty="0" err="1" smtClean="0">
                <a:solidFill>
                  <a:schemeClr val="tx1"/>
                </a:solidFill>
                <a:latin typeface="+mn-lt"/>
                <a:ea typeface="+mn-ea"/>
                <a:cs typeface="+mn-cs"/>
              </a:rPr>
              <a:t>Multics</a:t>
            </a:r>
            <a:r>
              <a:rPr lang="en-US" sz="1200" kern="1200" baseline="0" dirty="0" smtClean="0">
                <a:solidFill>
                  <a:schemeClr val="tx1"/>
                </a:solidFill>
                <a:latin typeface="+mn-lt"/>
                <a:ea typeface="+mn-ea"/>
                <a:cs typeface="+mn-cs"/>
              </a:rPr>
              <a:t>. Although it is common to say that</a:t>
            </a:r>
          </a:p>
          <a:p>
            <a:r>
              <a:rPr lang="en-US" sz="1200" kern="1200" baseline="0" dirty="0" smtClean="0">
                <a:solidFill>
                  <a:schemeClr val="tx1"/>
                </a:solidFill>
                <a:latin typeface="+mn-lt"/>
                <a:ea typeface="+mn-ea"/>
                <a:cs typeface="+mn-cs"/>
              </a:rPr>
              <a:t>the original UNIX was a scaled-down version of </a:t>
            </a:r>
            <a:r>
              <a:rPr lang="en-US" sz="1200" kern="1200" baseline="0" dirty="0" err="1" smtClean="0">
                <a:solidFill>
                  <a:schemeClr val="tx1"/>
                </a:solidFill>
                <a:latin typeface="+mn-lt"/>
                <a:ea typeface="+mn-ea"/>
                <a:cs typeface="+mn-cs"/>
              </a:rPr>
              <a:t>Multics</a:t>
            </a:r>
            <a:r>
              <a:rPr lang="en-US" sz="1200" kern="1200" baseline="0" dirty="0" smtClean="0">
                <a:solidFill>
                  <a:schemeClr val="tx1"/>
                </a:solidFill>
                <a:latin typeface="+mn-lt"/>
                <a:ea typeface="+mn-ea"/>
                <a:cs typeface="+mn-cs"/>
              </a:rPr>
              <a:t>, the developers of UNIX</a:t>
            </a:r>
          </a:p>
          <a:p>
            <a:r>
              <a:rPr lang="en-US" sz="1200" kern="1200" baseline="0" dirty="0" smtClean="0">
                <a:solidFill>
                  <a:schemeClr val="tx1"/>
                </a:solidFill>
                <a:latin typeface="+mn-lt"/>
                <a:ea typeface="+mn-ea"/>
                <a:cs typeface="+mn-cs"/>
              </a:rPr>
              <a:t>actually claimed to be more influenced by CTSS [RITC78]. Nevertheless, UNIX</a:t>
            </a:r>
          </a:p>
          <a:p>
            <a:r>
              <a:rPr lang="en-US" sz="1200" kern="1200" baseline="0" dirty="0" smtClean="0">
                <a:solidFill>
                  <a:schemeClr val="tx1"/>
                </a:solidFill>
                <a:latin typeface="+mn-lt"/>
                <a:ea typeface="+mn-ea"/>
                <a:cs typeface="+mn-cs"/>
              </a:rPr>
              <a:t>incorporated many ideas from </a:t>
            </a:r>
            <a:r>
              <a:rPr lang="en-US" sz="1200" kern="1200" baseline="0" dirty="0" err="1" smtClean="0">
                <a:solidFill>
                  <a:schemeClr val="tx1"/>
                </a:solidFill>
                <a:latin typeface="+mn-lt"/>
                <a:ea typeface="+mn-ea"/>
                <a:cs typeface="+mn-cs"/>
              </a:rPr>
              <a:t>Multics</a:t>
            </a:r>
            <a:r>
              <a:rPr lang="en-US" sz="1200" kern="1200" baseline="0" dirty="0" smtClean="0">
                <a:solidFill>
                  <a:schemeClr val="tx1"/>
                </a:solidFill>
                <a:latin typeface="+mn-lt"/>
                <a:ea typeface="+mn-ea"/>
                <a:cs typeface="+mn-cs"/>
              </a:rPr>
              <a: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Work on UNIX at Bell Labs, and later elsewhere, produced a series of versions</a:t>
            </a:r>
          </a:p>
          <a:p>
            <a:r>
              <a:rPr lang="en-US" sz="1200" kern="1200" baseline="0" dirty="0" smtClean="0">
                <a:solidFill>
                  <a:schemeClr val="tx1"/>
                </a:solidFill>
                <a:latin typeface="+mn-lt"/>
                <a:ea typeface="+mn-ea"/>
                <a:cs typeface="+mn-cs"/>
              </a:rPr>
              <a:t>of UNIX. The first notable milestone was porting the UNIX system from the PDP-7 to</a:t>
            </a:r>
          </a:p>
          <a:p>
            <a:r>
              <a:rPr lang="en-US" sz="1200" kern="1200" baseline="0" dirty="0" smtClean="0">
                <a:solidFill>
                  <a:schemeClr val="tx1"/>
                </a:solidFill>
                <a:latin typeface="+mn-lt"/>
                <a:ea typeface="+mn-ea"/>
                <a:cs typeface="+mn-cs"/>
              </a:rPr>
              <a:t>the PDP-11. This was the first hint that UNIX would be an OS for all computers. The</a:t>
            </a:r>
          </a:p>
          <a:p>
            <a:r>
              <a:rPr lang="en-US" sz="1200" kern="1200" baseline="0" dirty="0" smtClean="0">
                <a:solidFill>
                  <a:schemeClr val="tx1"/>
                </a:solidFill>
                <a:latin typeface="+mn-lt"/>
                <a:ea typeface="+mn-ea"/>
                <a:cs typeface="+mn-cs"/>
              </a:rPr>
              <a:t>next important milestone was the rewriting of UNIX in the programming language</a:t>
            </a:r>
          </a:p>
          <a:p>
            <a:r>
              <a:rPr lang="en-US" sz="1200" kern="1200" baseline="0" dirty="0" smtClean="0">
                <a:solidFill>
                  <a:schemeClr val="tx1"/>
                </a:solidFill>
                <a:latin typeface="+mn-lt"/>
                <a:ea typeface="+mn-ea"/>
                <a:cs typeface="+mn-cs"/>
              </a:rPr>
              <a:t>C. This was an unheard-of strategy at the time. It was generally felt that something as</a:t>
            </a:r>
          </a:p>
          <a:p>
            <a:r>
              <a:rPr lang="en-US" sz="1200" kern="1200" baseline="0" dirty="0" smtClean="0">
                <a:solidFill>
                  <a:schemeClr val="tx1"/>
                </a:solidFill>
                <a:latin typeface="+mn-lt"/>
                <a:ea typeface="+mn-ea"/>
                <a:cs typeface="+mn-cs"/>
              </a:rPr>
              <a:t>complex as an OS, which must deal with time-critical events, had to be written exclusively</a:t>
            </a:r>
          </a:p>
          <a:p>
            <a:r>
              <a:rPr lang="en-US" sz="1200" kern="1200" baseline="0" dirty="0" smtClean="0">
                <a:solidFill>
                  <a:schemeClr val="tx1"/>
                </a:solidFill>
                <a:latin typeface="+mn-lt"/>
                <a:ea typeface="+mn-ea"/>
                <a:cs typeface="+mn-cs"/>
              </a:rPr>
              <a:t>in assembly language. Reasons for this attitude include the following: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Memory (both RAM and secondary store) was small and expensive by today’s</a:t>
            </a:r>
          </a:p>
          <a:p>
            <a:r>
              <a:rPr lang="en-US" sz="1200" kern="1200" baseline="0" dirty="0" smtClean="0">
                <a:solidFill>
                  <a:schemeClr val="tx1"/>
                </a:solidFill>
                <a:latin typeface="+mn-lt"/>
                <a:ea typeface="+mn-ea"/>
                <a:cs typeface="+mn-cs"/>
              </a:rPr>
              <a:t>standards, so effective use was important. This included various techniques for</a:t>
            </a:r>
          </a:p>
          <a:p>
            <a:r>
              <a:rPr lang="en-US" sz="1200" kern="1200" baseline="0" dirty="0" smtClean="0">
                <a:solidFill>
                  <a:schemeClr val="tx1"/>
                </a:solidFill>
                <a:latin typeface="+mn-lt"/>
                <a:ea typeface="+mn-ea"/>
                <a:cs typeface="+mn-cs"/>
              </a:rPr>
              <a:t>overlaying memory with different code and data segments, and self-modifying</a:t>
            </a:r>
          </a:p>
          <a:p>
            <a:r>
              <a:rPr lang="en-US" sz="1200" kern="1200" baseline="0" dirty="0" smtClean="0">
                <a:solidFill>
                  <a:schemeClr val="tx1"/>
                </a:solidFill>
                <a:latin typeface="+mn-lt"/>
                <a:ea typeface="+mn-ea"/>
                <a:cs typeface="+mn-cs"/>
              </a:rPr>
              <a:t>code.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Even though compilers had been available since the 1950s, the computer</a:t>
            </a:r>
          </a:p>
          <a:p>
            <a:r>
              <a:rPr lang="en-US" sz="1200" kern="1200" baseline="0" dirty="0" smtClean="0">
                <a:solidFill>
                  <a:schemeClr val="tx1"/>
                </a:solidFill>
                <a:latin typeface="+mn-lt"/>
                <a:ea typeface="+mn-ea"/>
                <a:cs typeface="+mn-cs"/>
              </a:rPr>
              <a:t>industry was generally skeptical of the quality of automatically generated</a:t>
            </a:r>
          </a:p>
          <a:p>
            <a:r>
              <a:rPr lang="en-US" sz="1200" kern="1200" baseline="0" dirty="0" smtClean="0">
                <a:solidFill>
                  <a:schemeClr val="tx1"/>
                </a:solidFill>
                <a:latin typeface="+mn-lt"/>
                <a:ea typeface="+mn-ea"/>
                <a:cs typeface="+mn-cs"/>
              </a:rPr>
              <a:t>code. With resource capacity small, efficient code, both in terms of time and</a:t>
            </a:r>
          </a:p>
          <a:p>
            <a:r>
              <a:rPr lang="en-US" sz="1200" kern="1200" baseline="0" dirty="0" smtClean="0">
                <a:solidFill>
                  <a:schemeClr val="tx1"/>
                </a:solidFill>
                <a:latin typeface="+mn-lt"/>
                <a:ea typeface="+mn-ea"/>
                <a:cs typeface="+mn-cs"/>
              </a:rPr>
              <a:t>space, was essential.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Processor and bus speeds were relatively slow, so saving clock cycles could</a:t>
            </a:r>
          </a:p>
          <a:p>
            <a:r>
              <a:rPr lang="en-US" sz="1200" kern="1200" baseline="0" dirty="0" smtClean="0">
                <a:solidFill>
                  <a:schemeClr val="tx1"/>
                </a:solidFill>
                <a:latin typeface="+mn-lt"/>
                <a:ea typeface="+mn-ea"/>
                <a:cs typeface="+mn-cs"/>
              </a:rPr>
              <a:t>make a substantial difference in execution time.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C implementation demonstrated the advantages of using a high-level</a:t>
            </a:r>
          </a:p>
          <a:p>
            <a:r>
              <a:rPr lang="en-US" sz="1200" kern="1200" baseline="0" dirty="0" smtClean="0">
                <a:solidFill>
                  <a:schemeClr val="tx1"/>
                </a:solidFill>
                <a:latin typeface="+mn-lt"/>
                <a:ea typeface="+mn-ea"/>
                <a:cs typeface="+mn-cs"/>
              </a:rPr>
              <a:t>language for most if not all of the system code. Today, virtually all UNIX implementations</a:t>
            </a:r>
          </a:p>
          <a:p>
            <a:r>
              <a:rPr lang="en-US" sz="1200" kern="1200" baseline="0" dirty="0" smtClean="0">
                <a:solidFill>
                  <a:schemeClr val="tx1"/>
                </a:solidFill>
                <a:latin typeface="+mn-lt"/>
                <a:ea typeface="+mn-ea"/>
                <a:cs typeface="+mn-cs"/>
              </a:rPr>
              <a:t>are written in C.</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These early versions of UNIX were popular within Bell Labs. In 1974, the</a:t>
            </a:r>
          </a:p>
          <a:p>
            <a:r>
              <a:rPr lang="en-US" sz="1200" kern="1200" baseline="0" dirty="0" smtClean="0">
                <a:solidFill>
                  <a:schemeClr val="tx1"/>
                </a:solidFill>
                <a:latin typeface="+mn-lt"/>
                <a:ea typeface="+mn-ea"/>
                <a:cs typeface="+mn-cs"/>
              </a:rPr>
              <a:t>UNIX system was described in a technical journal for the first time [RITC74]. This</a:t>
            </a:r>
          </a:p>
          <a:p>
            <a:r>
              <a:rPr lang="en-US" sz="1200" kern="1200" baseline="0" dirty="0" smtClean="0">
                <a:solidFill>
                  <a:schemeClr val="tx1"/>
                </a:solidFill>
                <a:latin typeface="+mn-lt"/>
                <a:ea typeface="+mn-ea"/>
                <a:cs typeface="+mn-cs"/>
              </a:rPr>
              <a:t>spurred great interest in the system. Licenses for UNIX were provided to commercial</a:t>
            </a:r>
          </a:p>
          <a:p>
            <a:r>
              <a:rPr lang="en-US" sz="1200" kern="1200" baseline="0" dirty="0" smtClean="0">
                <a:solidFill>
                  <a:schemeClr val="tx1"/>
                </a:solidFill>
                <a:latin typeface="+mn-lt"/>
                <a:ea typeface="+mn-ea"/>
                <a:cs typeface="+mn-cs"/>
              </a:rPr>
              <a:t>institutions as well as universities. The first widely available version outside Bell</a:t>
            </a:r>
          </a:p>
          <a:p>
            <a:r>
              <a:rPr lang="en-US" sz="1200" kern="1200" baseline="0" dirty="0" smtClean="0">
                <a:solidFill>
                  <a:schemeClr val="tx1"/>
                </a:solidFill>
                <a:latin typeface="+mn-lt"/>
                <a:ea typeface="+mn-ea"/>
                <a:cs typeface="+mn-cs"/>
              </a:rPr>
              <a:t>Labs was Version 6, in 1976. The follow-on Version 7, released in 1978, is the ancestor</a:t>
            </a:r>
          </a:p>
          <a:p>
            <a:r>
              <a:rPr lang="en-US" sz="1200" kern="1200" baseline="0" dirty="0" smtClean="0">
                <a:solidFill>
                  <a:schemeClr val="tx1"/>
                </a:solidFill>
                <a:latin typeface="+mn-lt"/>
                <a:ea typeface="+mn-ea"/>
                <a:cs typeface="+mn-cs"/>
              </a:rPr>
              <a:t>of most modern UNIX systems. The most important of the non-AT&amp;T systems</a:t>
            </a:r>
          </a:p>
          <a:p>
            <a:r>
              <a:rPr lang="en-US" sz="1200" kern="1200" baseline="0" dirty="0" smtClean="0">
                <a:solidFill>
                  <a:schemeClr val="tx1"/>
                </a:solidFill>
                <a:latin typeface="+mn-lt"/>
                <a:ea typeface="+mn-ea"/>
                <a:cs typeface="+mn-cs"/>
              </a:rPr>
              <a:t>to be developed was done at the University of California at Berkeley, called UNIX</a:t>
            </a:r>
          </a:p>
          <a:p>
            <a:r>
              <a:rPr lang="en-US" sz="1200" kern="1200" baseline="0" dirty="0" smtClean="0">
                <a:solidFill>
                  <a:schemeClr val="tx1"/>
                </a:solidFill>
                <a:latin typeface="+mn-lt"/>
                <a:ea typeface="+mn-ea"/>
                <a:cs typeface="+mn-cs"/>
              </a:rPr>
              <a:t>BSD (Berkeley Software Distribution), running first on PDP and then VAX computers.</a:t>
            </a:r>
          </a:p>
          <a:p>
            <a:r>
              <a:rPr lang="en-US" sz="1200" kern="1200" baseline="0" dirty="0" smtClean="0">
                <a:solidFill>
                  <a:schemeClr val="tx1"/>
                </a:solidFill>
                <a:latin typeface="+mn-lt"/>
                <a:ea typeface="+mn-ea"/>
                <a:cs typeface="+mn-cs"/>
              </a:rPr>
              <a:t>AT&amp;T continued to develop and refine the system. By 1982, Bell Labs had</a:t>
            </a:r>
          </a:p>
          <a:p>
            <a:r>
              <a:rPr lang="en-US" sz="1200" kern="1200" baseline="0" dirty="0" smtClean="0">
                <a:solidFill>
                  <a:schemeClr val="tx1"/>
                </a:solidFill>
                <a:latin typeface="+mn-lt"/>
                <a:ea typeface="+mn-ea"/>
                <a:cs typeface="+mn-cs"/>
              </a:rPr>
              <a:t>combined several AT&amp;T variants of UNIX into a single system, marketed commercially</a:t>
            </a:r>
          </a:p>
          <a:p>
            <a:r>
              <a:rPr lang="en-US" sz="1200" kern="1200" baseline="0" dirty="0" smtClean="0">
                <a:solidFill>
                  <a:schemeClr val="tx1"/>
                </a:solidFill>
                <a:latin typeface="+mn-lt"/>
                <a:ea typeface="+mn-ea"/>
                <a:cs typeface="+mn-cs"/>
              </a:rPr>
              <a:t>as UNIX System III. A number of features was later added to the OS to</a:t>
            </a:r>
          </a:p>
          <a:p>
            <a:r>
              <a:rPr lang="en-US" sz="1200" kern="1200" baseline="0" dirty="0" smtClean="0">
                <a:solidFill>
                  <a:schemeClr val="tx1"/>
                </a:solidFill>
                <a:latin typeface="+mn-lt"/>
                <a:ea typeface="+mn-ea"/>
                <a:cs typeface="+mn-cs"/>
              </a:rPr>
              <a:t>produce UNIX System V.</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70</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a:buChar char="•"/>
            </a:pPr>
            <a:r>
              <a:rPr lang="en-US" sz="1200" kern="1200" baseline="0" dirty="0" smtClean="0">
                <a:solidFill>
                  <a:schemeClr val="tx1"/>
                </a:solidFill>
                <a:latin typeface="+mn-lt"/>
                <a:ea typeface="+mn-ea"/>
                <a:cs typeface="+mn-cs"/>
              </a:rPr>
              <a:t>A computer is a set of resources for the </a:t>
            </a:r>
          </a:p>
          <a:p>
            <a:pPr marL="628650" lvl="1" indent="-171450">
              <a:buFont typeface="Arial"/>
              <a:buChar char="•"/>
            </a:pPr>
            <a:r>
              <a:rPr lang="en-US" sz="1200" kern="1200" baseline="0" dirty="0" smtClean="0">
                <a:solidFill>
                  <a:schemeClr val="tx1"/>
                </a:solidFill>
                <a:latin typeface="+mn-lt"/>
                <a:ea typeface="+mn-ea"/>
                <a:cs typeface="+mn-cs"/>
              </a:rPr>
              <a:t>movement, storage, and </a:t>
            </a:r>
          </a:p>
          <a:p>
            <a:pPr marL="628650" lvl="1" indent="-171450">
              <a:buFont typeface="Arial"/>
              <a:buChar char="•"/>
            </a:pPr>
            <a:r>
              <a:rPr lang="en-US" sz="1200" kern="1200" baseline="0" dirty="0" smtClean="0">
                <a:solidFill>
                  <a:schemeClr val="tx1"/>
                </a:solidFill>
                <a:latin typeface="+mn-lt"/>
                <a:ea typeface="+mn-ea"/>
                <a:cs typeface="+mn-cs"/>
              </a:rPr>
              <a:t>processing of data and </a:t>
            </a:r>
          </a:p>
          <a:p>
            <a:pPr marL="628650" lvl="1" indent="-171450">
              <a:buFont typeface="Arial"/>
              <a:buChar char="•"/>
            </a:pPr>
            <a:r>
              <a:rPr lang="en-US" sz="1200" kern="1200" baseline="0" dirty="0" smtClean="0">
                <a:solidFill>
                  <a:schemeClr val="tx1"/>
                </a:solidFill>
                <a:latin typeface="+mn-lt"/>
                <a:ea typeface="+mn-ea"/>
                <a:cs typeface="+mn-cs"/>
              </a:rPr>
              <a:t>for the control of these functions. </a:t>
            </a:r>
          </a:p>
          <a:p>
            <a:endParaRPr lang="en-US" sz="1200" kern="1200" baseline="0" dirty="0" smtClean="0">
              <a:solidFill>
                <a:schemeClr val="tx1"/>
              </a:solidFill>
              <a:latin typeface="+mn-lt"/>
              <a:ea typeface="+mn-ea"/>
              <a:cs typeface="+mn-cs"/>
            </a:endParaRPr>
          </a:p>
          <a:p>
            <a:pPr marL="171450" indent="-171450">
              <a:buFont typeface="Arial"/>
              <a:buChar char="•"/>
            </a:pPr>
            <a:r>
              <a:rPr lang="en-US" sz="1200" kern="1200" baseline="0" dirty="0" smtClean="0">
                <a:solidFill>
                  <a:schemeClr val="tx1"/>
                </a:solidFill>
                <a:latin typeface="+mn-lt"/>
                <a:ea typeface="+mn-ea"/>
                <a:cs typeface="+mn-cs"/>
              </a:rPr>
              <a:t>The OS is responsible for managing these resources.</a:t>
            </a:r>
          </a:p>
          <a:p>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2.15 provides a general description of the classic UNIX architecture. The</a:t>
            </a:r>
          </a:p>
          <a:p>
            <a:r>
              <a:rPr lang="en-US" sz="1200" kern="1200" baseline="0" dirty="0" smtClean="0">
                <a:solidFill>
                  <a:schemeClr val="tx1"/>
                </a:solidFill>
                <a:latin typeface="+mn-lt"/>
                <a:ea typeface="+mn-ea"/>
                <a:cs typeface="+mn-cs"/>
              </a:rPr>
              <a:t>underlying hardware is surrounded by the OS software. The OS is often called the</a:t>
            </a:r>
          </a:p>
          <a:p>
            <a:r>
              <a:rPr lang="en-US" sz="1200" kern="1200" baseline="0" dirty="0" smtClean="0">
                <a:solidFill>
                  <a:schemeClr val="tx1"/>
                </a:solidFill>
                <a:latin typeface="+mn-lt"/>
                <a:ea typeface="+mn-ea"/>
                <a:cs typeface="+mn-cs"/>
              </a:rPr>
              <a:t>system kernel, or simply the kernel, to emphasize its isolation from the user and applications.</a:t>
            </a:r>
          </a:p>
          <a:p>
            <a:r>
              <a:rPr lang="en-US" sz="1200" kern="1200" baseline="0" dirty="0" smtClean="0">
                <a:solidFill>
                  <a:schemeClr val="tx1"/>
                </a:solidFill>
                <a:latin typeface="+mn-lt"/>
                <a:ea typeface="+mn-ea"/>
                <a:cs typeface="+mn-cs"/>
              </a:rPr>
              <a:t>It is the UNIX kernel that we will be concerned with in our use of UNIX as</a:t>
            </a:r>
          </a:p>
          <a:p>
            <a:r>
              <a:rPr lang="en-US" sz="1200" kern="1200" baseline="0" dirty="0" smtClean="0">
                <a:solidFill>
                  <a:schemeClr val="tx1"/>
                </a:solidFill>
                <a:latin typeface="+mn-lt"/>
                <a:ea typeface="+mn-ea"/>
                <a:cs typeface="+mn-cs"/>
              </a:rPr>
              <a:t>an example in this book. UNIX also comes equipped with a number of user services</a:t>
            </a:r>
          </a:p>
          <a:p>
            <a:r>
              <a:rPr lang="en-US" sz="1200" kern="1200" baseline="0" dirty="0" smtClean="0">
                <a:solidFill>
                  <a:schemeClr val="tx1"/>
                </a:solidFill>
                <a:latin typeface="+mn-lt"/>
                <a:ea typeface="+mn-ea"/>
                <a:cs typeface="+mn-cs"/>
              </a:rPr>
              <a:t>and interfaces that are considered part of the system. These can be grouped into</a:t>
            </a:r>
          </a:p>
          <a:p>
            <a:r>
              <a:rPr lang="en-US" sz="1200" kern="1200" baseline="0" dirty="0" smtClean="0">
                <a:solidFill>
                  <a:schemeClr val="tx1"/>
                </a:solidFill>
                <a:latin typeface="+mn-lt"/>
                <a:ea typeface="+mn-ea"/>
                <a:cs typeface="+mn-cs"/>
              </a:rPr>
              <a:t>the shell, other interface software, and the components of the C compiler (compiler,</a:t>
            </a:r>
          </a:p>
          <a:p>
            <a:r>
              <a:rPr lang="en-US" sz="1200" kern="1200" baseline="0" dirty="0" smtClean="0">
                <a:solidFill>
                  <a:schemeClr val="tx1"/>
                </a:solidFill>
                <a:latin typeface="+mn-lt"/>
                <a:ea typeface="+mn-ea"/>
                <a:cs typeface="+mn-cs"/>
              </a:rPr>
              <a:t>assembler, loader). The layer outside of this consists of user applications and the user</a:t>
            </a:r>
          </a:p>
          <a:p>
            <a:r>
              <a:rPr lang="en-US" sz="1200" kern="1200" baseline="0" dirty="0" smtClean="0">
                <a:solidFill>
                  <a:schemeClr val="tx1"/>
                </a:solidFill>
                <a:latin typeface="+mn-lt"/>
                <a:ea typeface="+mn-ea"/>
                <a:cs typeface="+mn-cs"/>
              </a:rPr>
              <a:t>interface to the C compiler.</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71</a:t>
            </a:fld>
            <a:endParaRPr lang="en-US"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A closer look at the kernel is provided in Figure 2.16 . User programs can</a:t>
            </a:r>
          </a:p>
          <a:p>
            <a:r>
              <a:rPr lang="en-US" sz="1200" kern="1200" baseline="0" dirty="0" smtClean="0">
                <a:solidFill>
                  <a:schemeClr val="tx1"/>
                </a:solidFill>
                <a:latin typeface="+mn-lt"/>
                <a:ea typeface="+mn-ea"/>
                <a:cs typeface="+mn-cs"/>
              </a:rPr>
              <a:t>invoke OS services either directly or through library programs. The system call</a:t>
            </a:r>
          </a:p>
          <a:p>
            <a:r>
              <a:rPr lang="en-US" sz="1200" kern="1200" baseline="0" dirty="0" smtClean="0">
                <a:solidFill>
                  <a:schemeClr val="tx1"/>
                </a:solidFill>
                <a:latin typeface="+mn-lt"/>
                <a:ea typeface="+mn-ea"/>
                <a:cs typeface="+mn-cs"/>
              </a:rPr>
              <a:t>interface is the boundary with the user and allows higher-level software to gain</a:t>
            </a:r>
          </a:p>
          <a:p>
            <a:r>
              <a:rPr lang="en-US" sz="1200" kern="1200" baseline="0" dirty="0" smtClean="0">
                <a:solidFill>
                  <a:schemeClr val="tx1"/>
                </a:solidFill>
                <a:latin typeface="+mn-lt"/>
                <a:ea typeface="+mn-ea"/>
                <a:cs typeface="+mn-cs"/>
              </a:rPr>
              <a:t>access to specific kernel functions. At the other end, the OS contains primitive routines</a:t>
            </a:r>
          </a:p>
          <a:p>
            <a:r>
              <a:rPr lang="en-US" sz="1200" kern="1200" baseline="0" dirty="0" smtClean="0">
                <a:solidFill>
                  <a:schemeClr val="tx1"/>
                </a:solidFill>
                <a:latin typeface="+mn-lt"/>
                <a:ea typeface="+mn-ea"/>
                <a:cs typeface="+mn-cs"/>
              </a:rPr>
              <a:t>that interact directly with the hardware. Between these two interfaces, the</a:t>
            </a:r>
          </a:p>
          <a:p>
            <a:r>
              <a:rPr lang="en-US" sz="1200" kern="1200" baseline="0" dirty="0" smtClean="0">
                <a:solidFill>
                  <a:schemeClr val="tx1"/>
                </a:solidFill>
                <a:latin typeface="+mn-lt"/>
                <a:ea typeface="+mn-ea"/>
                <a:cs typeface="+mn-cs"/>
              </a:rPr>
              <a:t>system is divided into two main parts, one concerned with process control and the</a:t>
            </a:r>
          </a:p>
          <a:p>
            <a:r>
              <a:rPr lang="en-US" sz="1200" kern="1200" baseline="0" dirty="0" smtClean="0">
                <a:solidFill>
                  <a:schemeClr val="tx1"/>
                </a:solidFill>
                <a:latin typeface="+mn-lt"/>
                <a:ea typeface="+mn-ea"/>
                <a:cs typeface="+mn-cs"/>
              </a:rPr>
              <a:t>other concerned with file management and I/O. The process control subsystem is</a:t>
            </a:r>
          </a:p>
          <a:p>
            <a:r>
              <a:rPr lang="en-US" sz="1200" kern="1200" baseline="0" dirty="0" smtClean="0">
                <a:solidFill>
                  <a:schemeClr val="tx1"/>
                </a:solidFill>
                <a:latin typeface="+mn-lt"/>
                <a:ea typeface="+mn-ea"/>
                <a:cs typeface="+mn-cs"/>
              </a:rPr>
              <a:t>responsible for memory management, the scheduling and dispatching of processes,</a:t>
            </a:r>
          </a:p>
          <a:p>
            <a:r>
              <a:rPr lang="en-US" sz="1200" kern="1200" baseline="0" dirty="0" smtClean="0">
                <a:solidFill>
                  <a:schemeClr val="tx1"/>
                </a:solidFill>
                <a:latin typeface="+mn-lt"/>
                <a:ea typeface="+mn-ea"/>
                <a:cs typeface="+mn-cs"/>
              </a:rPr>
              <a:t>and the synchronization and interprocess communication of processes. The file system</a:t>
            </a:r>
          </a:p>
          <a:p>
            <a:r>
              <a:rPr lang="en-US" sz="1200" kern="1200" baseline="0" dirty="0" smtClean="0">
                <a:solidFill>
                  <a:schemeClr val="tx1"/>
                </a:solidFill>
                <a:latin typeface="+mn-lt"/>
                <a:ea typeface="+mn-ea"/>
                <a:cs typeface="+mn-cs"/>
              </a:rPr>
              <a:t>exchanges data between memory and external devices either as a stream of</a:t>
            </a:r>
          </a:p>
          <a:p>
            <a:r>
              <a:rPr lang="en-US" sz="1200" kern="1200" baseline="0" dirty="0" smtClean="0">
                <a:solidFill>
                  <a:schemeClr val="tx1"/>
                </a:solidFill>
                <a:latin typeface="+mn-lt"/>
                <a:ea typeface="+mn-ea"/>
                <a:cs typeface="+mn-cs"/>
              </a:rPr>
              <a:t>characters or in blocks. To achieve this, a variety of device drivers are used. For</a:t>
            </a:r>
          </a:p>
          <a:p>
            <a:r>
              <a:rPr lang="en-US" sz="1200" kern="1200" baseline="0" dirty="0" smtClean="0">
                <a:solidFill>
                  <a:schemeClr val="tx1"/>
                </a:solidFill>
                <a:latin typeface="+mn-lt"/>
                <a:ea typeface="+mn-ea"/>
                <a:cs typeface="+mn-cs"/>
              </a:rPr>
              <a:t>block-oriented transfers, a disk cache approach is used: A system buffer in main</a:t>
            </a:r>
          </a:p>
          <a:p>
            <a:r>
              <a:rPr lang="en-US" sz="1200" kern="1200" baseline="0" dirty="0" smtClean="0">
                <a:solidFill>
                  <a:schemeClr val="tx1"/>
                </a:solidFill>
                <a:latin typeface="+mn-lt"/>
                <a:ea typeface="+mn-ea"/>
                <a:cs typeface="+mn-cs"/>
              </a:rPr>
              <a:t>memory is interposed between the user address space and the external device.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72</a:t>
            </a:fld>
            <a:endParaRPr lang="en-US"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As UNIX evolved, the number of different implementations proliferated, each providing</a:t>
            </a:r>
          </a:p>
          <a:p>
            <a:r>
              <a:rPr lang="en-US" sz="1200" kern="1200" baseline="0" dirty="0" smtClean="0">
                <a:solidFill>
                  <a:schemeClr val="tx1"/>
                </a:solidFill>
                <a:latin typeface="+mn-lt"/>
                <a:ea typeface="+mn-ea"/>
                <a:cs typeface="+mn-cs"/>
              </a:rPr>
              <a:t>some useful features. There was a need to produce a new implementation that</a:t>
            </a:r>
          </a:p>
          <a:p>
            <a:r>
              <a:rPr lang="en-US" sz="1200" kern="1200" baseline="0" dirty="0" smtClean="0">
                <a:solidFill>
                  <a:schemeClr val="tx1"/>
                </a:solidFill>
                <a:latin typeface="+mn-lt"/>
                <a:ea typeface="+mn-ea"/>
                <a:cs typeface="+mn-cs"/>
              </a:rPr>
              <a:t>unified many of the important innovations, added other modern OS design features,</a:t>
            </a:r>
          </a:p>
          <a:p>
            <a:r>
              <a:rPr lang="en-US" sz="1200" kern="1200" baseline="0" dirty="0" smtClean="0">
                <a:solidFill>
                  <a:schemeClr val="tx1"/>
                </a:solidFill>
                <a:latin typeface="+mn-lt"/>
                <a:ea typeface="+mn-ea"/>
                <a:cs typeface="+mn-cs"/>
              </a:rPr>
              <a:t>and produced a more modular architecture. Typical of the modern UNIX kernel is</a:t>
            </a:r>
          </a:p>
          <a:p>
            <a:r>
              <a:rPr lang="en-US" sz="1200" kern="1200" baseline="0" dirty="0" smtClean="0">
                <a:solidFill>
                  <a:schemeClr val="tx1"/>
                </a:solidFill>
                <a:latin typeface="+mn-lt"/>
                <a:ea typeface="+mn-ea"/>
                <a:cs typeface="+mn-cs"/>
              </a:rPr>
              <a:t>the architecture depicted in Figure 2.17 . There is a small core of facilities, written in</a:t>
            </a:r>
          </a:p>
          <a:p>
            <a:r>
              <a:rPr lang="en-US" sz="1200" kern="1200" baseline="0" dirty="0" smtClean="0">
                <a:solidFill>
                  <a:schemeClr val="tx1"/>
                </a:solidFill>
                <a:latin typeface="+mn-lt"/>
                <a:ea typeface="+mn-ea"/>
                <a:cs typeface="+mn-cs"/>
              </a:rPr>
              <a:t>a modular fashion, that provide functions and services needed by a number of OS</a:t>
            </a:r>
          </a:p>
          <a:p>
            <a:r>
              <a:rPr lang="en-US" sz="1200" kern="1200" baseline="0" dirty="0" smtClean="0">
                <a:solidFill>
                  <a:schemeClr val="tx1"/>
                </a:solidFill>
                <a:latin typeface="+mn-lt"/>
                <a:ea typeface="+mn-ea"/>
                <a:cs typeface="+mn-cs"/>
              </a:rPr>
              <a:t>processes. Each of the outer circles represents functions and an interface that may</a:t>
            </a:r>
          </a:p>
          <a:p>
            <a:r>
              <a:rPr lang="en-US" sz="1200" kern="1200" baseline="0" dirty="0" smtClean="0">
                <a:solidFill>
                  <a:schemeClr val="tx1"/>
                </a:solidFill>
                <a:latin typeface="+mn-lt"/>
                <a:ea typeface="+mn-ea"/>
                <a:cs typeface="+mn-cs"/>
              </a:rPr>
              <a:t>be implemented in a variety of ways.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73</a:t>
            </a:fld>
            <a:endParaRPr lang="en-US"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SVR4, developed jointly by AT&amp;T and Sun Microsystems, combines features from</a:t>
            </a:r>
          </a:p>
          <a:p>
            <a:r>
              <a:rPr lang="en-US" sz="1200" kern="1200" baseline="0" dirty="0" smtClean="0">
                <a:solidFill>
                  <a:schemeClr val="tx1"/>
                </a:solidFill>
                <a:latin typeface="+mn-lt"/>
                <a:ea typeface="+mn-ea"/>
                <a:cs typeface="+mn-cs"/>
              </a:rPr>
              <a:t>SVR3, 4.3BSD, Microsoft </a:t>
            </a:r>
            <a:r>
              <a:rPr lang="en-US" sz="1200" kern="1200" baseline="0" dirty="0" err="1" smtClean="0">
                <a:solidFill>
                  <a:schemeClr val="tx1"/>
                </a:solidFill>
                <a:latin typeface="+mn-lt"/>
                <a:ea typeface="+mn-ea"/>
                <a:cs typeface="+mn-cs"/>
              </a:rPr>
              <a:t>Xenix</a:t>
            </a:r>
            <a:r>
              <a:rPr lang="en-US" sz="1200" kern="1200" baseline="0" dirty="0" smtClean="0">
                <a:solidFill>
                  <a:schemeClr val="tx1"/>
                </a:solidFill>
                <a:latin typeface="+mn-lt"/>
                <a:ea typeface="+mn-ea"/>
                <a:cs typeface="+mn-cs"/>
              </a:rPr>
              <a:t> System V, and SunOS. It was almost a total rewrite</a:t>
            </a:r>
          </a:p>
          <a:p>
            <a:r>
              <a:rPr lang="en-US" sz="1200" kern="1200" baseline="0" dirty="0" smtClean="0">
                <a:solidFill>
                  <a:schemeClr val="tx1"/>
                </a:solidFill>
                <a:latin typeface="+mn-lt"/>
                <a:ea typeface="+mn-ea"/>
                <a:cs typeface="+mn-cs"/>
              </a:rPr>
              <a:t>of the System V kernel and produced a clean, if complex, implementation. New features</a:t>
            </a:r>
          </a:p>
          <a:p>
            <a:r>
              <a:rPr lang="en-US" sz="1200" kern="1200" baseline="0" dirty="0" smtClean="0">
                <a:solidFill>
                  <a:schemeClr val="tx1"/>
                </a:solidFill>
                <a:latin typeface="+mn-lt"/>
                <a:ea typeface="+mn-ea"/>
                <a:cs typeface="+mn-cs"/>
              </a:rPr>
              <a:t>in the release include real-time processing support, process scheduling classes,</a:t>
            </a:r>
          </a:p>
          <a:p>
            <a:r>
              <a:rPr lang="en-US" sz="1200" kern="1200" baseline="0" dirty="0" smtClean="0">
                <a:solidFill>
                  <a:schemeClr val="tx1"/>
                </a:solidFill>
                <a:latin typeface="+mn-lt"/>
                <a:ea typeface="+mn-ea"/>
                <a:cs typeface="+mn-cs"/>
              </a:rPr>
              <a:t>dynamically allocated data structures, virtual memory management, virtual file system,</a:t>
            </a:r>
          </a:p>
          <a:p>
            <a:r>
              <a:rPr lang="en-US" sz="1200" kern="1200" baseline="0" dirty="0" smtClean="0">
                <a:solidFill>
                  <a:schemeClr val="tx1"/>
                </a:solidFill>
                <a:latin typeface="+mn-lt"/>
                <a:ea typeface="+mn-ea"/>
                <a:cs typeface="+mn-cs"/>
              </a:rPr>
              <a:t>and a preemptive kernel.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SVR4 draws on the efforts of both commercial and academic designers and</a:t>
            </a:r>
          </a:p>
          <a:p>
            <a:r>
              <a:rPr lang="en-US" sz="1200" kern="1200" baseline="0" dirty="0" smtClean="0">
                <a:solidFill>
                  <a:schemeClr val="tx1"/>
                </a:solidFill>
                <a:latin typeface="+mn-lt"/>
                <a:ea typeface="+mn-ea"/>
                <a:cs typeface="+mn-cs"/>
              </a:rPr>
              <a:t>was developed to provide a uniform platform for commercial UNIX deployment. It</a:t>
            </a:r>
          </a:p>
          <a:p>
            <a:r>
              <a:rPr lang="en-US" sz="1200" kern="1200" baseline="0" dirty="0" smtClean="0">
                <a:solidFill>
                  <a:schemeClr val="tx1"/>
                </a:solidFill>
                <a:latin typeface="+mn-lt"/>
                <a:ea typeface="+mn-ea"/>
                <a:cs typeface="+mn-cs"/>
              </a:rPr>
              <a:t>has succeeded in this objective and is perhaps the most important UNIX variant. It</a:t>
            </a:r>
          </a:p>
          <a:p>
            <a:r>
              <a:rPr lang="en-US" sz="1200" kern="1200" baseline="0" dirty="0" smtClean="0">
                <a:solidFill>
                  <a:schemeClr val="tx1"/>
                </a:solidFill>
                <a:latin typeface="+mn-lt"/>
                <a:ea typeface="+mn-ea"/>
                <a:cs typeface="+mn-cs"/>
              </a:rPr>
              <a:t>incorporates most of the important features ever developed on any UNIX system</a:t>
            </a:r>
          </a:p>
          <a:p>
            <a:r>
              <a:rPr lang="en-US" sz="1200" kern="1200" baseline="0" dirty="0" smtClean="0">
                <a:solidFill>
                  <a:schemeClr val="tx1"/>
                </a:solidFill>
                <a:latin typeface="+mn-lt"/>
                <a:ea typeface="+mn-ea"/>
                <a:cs typeface="+mn-cs"/>
              </a:rPr>
              <a:t>and does so in an integrated, commercially viable fashion. SVR4 runs on processors</a:t>
            </a:r>
          </a:p>
          <a:p>
            <a:r>
              <a:rPr lang="en-US" sz="1200" kern="1200" baseline="0" dirty="0" smtClean="0">
                <a:solidFill>
                  <a:schemeClr val="tx1"/>
                </a:solidFill>
                <a:latin typeface="+mn-lt"/>
                <a:ea typeface="+mn-ea"/>
                <a:cs typeface="+mn-cs"/>
              </a:rPr>
              <a:t>ranging from 32-bit microprocessors up to supercomputers.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74</a:t>
            </a:fld>
            <a:endParaRPr lang="en-US"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The Berkeley Software Distribution (BSD) series of UNIX releases have played</a:t>
            </a:r>
          </a:p>
          <a:p>
            <a:r>
              <a:rPr lang="en-US" sz="1200" kern="1200" baseline="0" dirty="0" smtClean="0">
                <a:solidFill>
                  <a:schemeClr val="tx1"/>
                </a:solidFill>
                <a:latin typeface="+mn-lt"/>
                <a:ea typeface="+mn-ea"/>
                <a:cs typeface="+mn-cs"/>
              </a:rPr>
              <a:t>a key role in the development of OS design theory. 4.xBSD is widely used in academic</a:t>
            </a:r>
          </a:p>
          <a:p>
            <a:r>
              <a:rPr lang="en-US" sz="1200" kern="1200" baseline="0" dirty="0" smtClean="0">
                <a:solidFill>
                  <a:schemeClr val="tx1"/>
                </a:solidFill>
                <a:latin typeface="+mn-lt"/>
                <a:ea typeface="+mn-ea"/>
                <a:cs typeface="+mn-cs"/>
              </a:rPr>
              <a:t>installations and has served as the basis of a number of commercial UNIX</a:t>
            </a:r>
          </a:p>
          <a:p>
            <a:r>
              <a:rPr lang="en-US" sz="1200" kern="1200" baseline="0" dirty="0" smtClean="0">
                <a:solidFill>
                  <a:schemeClr val="tx1"/>
                </a:solidFill>
                <a:latin typeface="+mn-lt"/>
                <a:ea typeface="+mn-ea"/>
                <a:cs typeface="+mn-cs"/>
              </a:rPr>
              <a:t> products. It is probably safe to say that BSD is responsible for much of the popularity</a:t>
            </a:r>
          </a:p>
          <a:p>
            <a:r>
              <a:rPr lang="en-US" sz="1200" kern="1200" baseline="0" dirty="0" smtClean="0">
                <a:solidFill>
                  <a:schemeClr val="tx1"/>
                </a:solidFill>
                <a:latin typeface="+mn-lt"/>
                <a:ea typeface="+mn-ea"/>
                <a:cs typeface="+mn-cs"/>
              </a:rPr>
              <a:t>of UNIX and that most enhancements to UNIX first appeared in BSD versions.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4.4BSD was the final version of BSD to be released by Berkeley, with the design</a:t>
            </a:r>
          </a:p>
          <a:p>
            <a:r>
              <a:rPr lang="en-US" sz="1200" kern="1200" baseline="0" dirty="0" smtClean="0">
                <a:solidFill>
                  <a:schemeClr val="tx1"/>
                </a:solidFill>
                <a:latin typeface="+mn-lt"/>
                <a:ea typeface="+mn-ea"/>
                <a:cs typeface="+mn-cs"/>
              </a:rPr>
              <a:t>and implementation organization subsequently dissolved. It is a major upgrade</a:t>
            </a:r>
          </a:p>
          <a:p>
            <a:r>
              <a:rPr lang="en-US" sz="1200" kern="1200" baseline="0" dirty="0" smtClean="0">
                <a:solidFill>
                  <a:schemeClr val="tx1"/>
                </a:solidFill>
                <a:latin typeface="+mn-lt"/>
                <a:ea typeface="+mn-ea"/>
                <a:cs typeface="+mn-cs"/>
              </a:rPr>
              <a:t>to 4.3BSD and includes a new virtual memory system, changes in the kernel structure,</a:t>
            </a:r>
          </a:p>
          <a:p>
            <a:r>
              <a:rPr lang="en-US" sz="1200" kern="1200" baseline="0" dirty="0" smtClean="0">
                <a:solidFill>
                  <a:schemeClr val="tx1"/>
                </a:solidFill>
                <a:latin typeface="+mn-lt"/>
                <a:ea typeface="+mn-ea"/>
                <a:cs typeface="+mn-cs"/>
              </a:rPr>
              <a:t>and a long list of other feature enhancements.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One of the most widely used and best documented versions of BSD is</a:t>
            </a:r>
          </a:p>
          <a:p>
            <a:r>
              <a:rPr lang="en-US" sz="1200" kern="1200" baseline="0" dirty="0" smtClean="0">
                <a:solidFill>
                  <a:schemeClr val="tx1"/>
                </a:solidFill>
                <a:latin typeface="+mn-lt"/>
                <a:ea typeface="+mn-ea"/>
                <a:cs typeface="+mn-cs"/>
              </a:rPr>
              <a:t>FreeBSD. FreeBSD is popular for Internet-based servers and firewalls and is used</a:t>
            </a:r>
          </a:p>
          <a:p>
            <a:r>
              <a:rPr lang="en-US" sz="1200" kern="1200" baseline="0" dirty="0" smtClean="0">
                <a:solidFill>
                  <a:schemeClr val="tx1"/>
                </a:solidFill>
                <a:latin typeface="+mn-lt"/>
                <a:ea typeface="+mn-ea"/>
                <a:cs typeface="+mn-cs"/>
              </a:rPr>
              <a:t>in a number of embedded systems.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latest version of the Macintosh OS, Mac OS X, is based on FreeBSD 5.0</a:t>
            </a:r>
          </a:p>
          <a:p>
            <a:r>
              <a:rPr lang="en-US" sz="1200" kern="1200" baseline="0" dirty="0" smtClean="0">
                <a:solidFill>
                  <a:schemeClr val="tx1"/>
                </a:solidFill>
                <a:latin typeface="+mn-lt"/>
                <a:ea typeface="+mn-ea"/>
                <a:cs typeface="+mn-cs"/>
              </a:rPr>
              <a:t>and the Mach 3.0 microkernel.</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75</a:t>
            </a:fld>
            <a:endParaRPr lang="en-US"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Solaris is Sun’s SVR4-based UNIX release, with the latest version being 10. Solaris</a:t>
            </a:r>
          </a:p>
          <a:p>
            <a:r>
              <a:rPr lang="en-US" sz="1200" kern="1200" baseline="0" dirty="0" smtClean="0">
                <a:solidFill>
                  <a:schemeClr val="tx1"/>
                </a:solidFill>
                <a:latin typeface="+mn-lt"/>
                <a:ea typeface="+mn-ea"/>
                <a:cs typeface="+mn-cs"/>
              </a:rPr>
              <a:t>provides all of the features of SVR4 plus a number of more advanced features, such</a:t>
            </a:r>
          </a:p>
          <a:p>
            <a:r>
              <a:rPr lang="en-US" sz="1200" kern="1200" baseline="0" dirty="0" smtClean="0">
                <a:solidFill>
                  <a:schemeClr val="tx1"/>
                </a:solidFill>
                <a:latin typeface="+mn-lt"/>
                <a:ea typeface="+mn-ea"/>
                <a:cs typeface="+mn-cs"/>
              </a:rPr>
              <a:t> as a fully preemptable, multithreaded kernel, full support for SMP, and an object oriented</a:t>
            </a:r>
          </a:p>
          <a:p>
            <a:r>
              <a:rPr lang="en-US" sz="1200" kern="1200" baseline="0" dirty="0" smtClean="0">
                <a:solidFill>
                  <a:schemeClr val="tx1"/>
                </a:solidFill>
                <a:latin typeface="+mn-lt"/>
                <a:ea typeface="+mn-ea"/>
                <a:cs typeface="+mn-cs"/>
              </a:rPr>
              <a:t>interface to file systems. Solaris is the most widely used and most successful</a:t>
            </a:r>
          </a:p>
          <a:p>
            <a:r>
              <a:rPr lang="en-US" sz="1200" kern="1200" baseline="0" dirty="0" smtClean="0">
                <a:solidFill>
                  <a:schemeClr val="tx1"/>
                </a:solidFill>
                <a:latin typeface="+mn-lt"/>
                <a:ea typeface="+mn-ea"/>
                <a:cs typeface="+mn-cs"/>
              </a:rPr>
              <a:t>commercial UNIX implementation.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76</a:t>
            </a:fld>
            <a:endParaRPr lang="en-US"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mn-lt"/>
                <a:ea typeface="+mn-ea"/>
                <a:cs typeface="+mn-cs"/>
              </a:rPr>
              <a:t>Linux started out as a UNIX variant for the IBM PC (Intel 80386) architecture.</a:t>
            </a:r>
          </a:p>
          <a:p>
            <a:r>
              <a:rPr lang="en-US" sz="1200" kern="1200" baseline="0" dirty="0" smtClean="0">
                <a:solidFill>
                  <a:schemeClr val="tx1"/>
                </a:solidFill>
                <a:latin typeface="+mn-lt"/>
                <a:ea typeface="+mn-ea"/>
                <a:cs typeface="+mn-cs"/>
              </a:rPr>
              <a:t>Linus Torvalds, a Finnish student of computer science, wrote the initial version.</a:t>
            </a:r>
          </a:p>
          <a:p>
            <a:r>
              <a:rPr lang="en-US" sz="1200" kern="1200" baseline="0" dirty="0" smtClean="0">
                <a:solidFill>
                  <a:schemeClr val="tx1"/>
                </a:solidFill>
                <a:latin typeface="+mn-lt"/>
                <a:ea typeface="+mn-ea"/>
                <a:cs typeface="+mn-cs"/>
              </a:rPr>
              <a:t>Torvalds posted an early version of Linux on the Internet in 1991. Since then, a</a:t>
            </a:r>
          </a:p>
          <a:p>
            <a:r>
              <a:rPr lang="en-US" sz="1200" kern="1200" baseline="0" dirty="0" smtClean="0">
                <a:solidFill>
                  <a:schemeClr val="tx1"/>
                </a:solidFill>
                <a:latin typeface="+mn-lt"/>
                <a:ea typeface="+mn-ea"/>
                <a:cs typeface="+mn-cs"/>
              </a:rPr>
              <a:t>number of people, collaborating over the Internet, have contributed to the development</a:t>
            </a:r>
          </a:p>
          <a:p>
            <a:r>
              <a:rPr lang="en-US" sz="1200" kern="1200" baseline="0" dirty="0" smtClean="0">
                <a:solidFill>
                  <a:schemeClr val="tx1"/>
                </a:solidFill>
                <a:latin typeface="+mn-lt"/>
                <a:ea typeface="+mn-ea"/>
                <a:cs typeface="+mn-cs"/>
              </a:rPr>
              <a:t>of Linux, all under the control of Torvalds. Because Linux is free and the</a:t>
            </a:r>
          </a:p>
          <a:p>
            <a:r>
              <a:rPr lang="en-US" sz="1200" kern="1200" baseline="0" dirty="0" smtClean="0">
                <a:solidFill>
                  <a:schemeClr val="tx1"/>
                </a:solidFill>
                <a:latin typeface="+mn-lt"/>
                <a:ea typeface="+mn-ea"/>
                <a:cs typeface="+mn-cs"/>
              </a:rPr>
              <a:t>source code is available, it became an early alternative to other UNIX workstations,</a:t>
            </a:r>
          </a:p>
          <a:p>
            <a:r>
              <a:rPr lang="en-US" sz="1200" kern="1200" baseline="0" dirty="0" smtClean="0">
                <a:solidFill>
                  <a:schemeClr val="tx1"/>
                </a:solidFill>
                <a:latin typeface="+mn-lt"/>
                <a:ea typeface="+mn-ea"/>
                <a:cs typeface="+mn-cs"/>
              </a:rPr>
              <a:t>such as those offered by Sun Microsystems and IBM. Today, Linux is a full-featured</a:t>
            </a:r>
          </a:p>
          <a:p>
            <a:r>
              <a:rPr lang="en-US" sz="1200" kern="1200" baseline="0" dirty="0" smtClean="0">
                <a:solidFill>
                  <a:schemeClr val="tx1"/>
                </a:solidFill>
                <a:latin typeface="+mn-lt"/>
                <a:ea typeface="+mn-ea"/>
                <a:cs typeface="+mn-cs"/>
              </a:rPr>
              <a:t>UNIX system that runs on all of these platforms and more, including Intel Pentium</a:t>
            </a:r>
          </a:p>
          <a:p>
            <a:r>
              <a:rPr lang="en-US" sz="1200" kern="1200" baseline="0" dirty="0" smtClean="0">
                <a:solidFill>
                  <a:schemeClr val="tx1"/>
                </a:solidFill>
                <a:latin typeface="+mn-lt"/>
                <a:ea typeface="+mn-ea"/>
                <a:cs typeface="+mn-cs"/>
              </a:rPr>
              <a:t>and Itanium, and the Motorola/IBM PowerPC.</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Key to the success of Linux has been the availability of free software packages</a:t>
            </a:r>
          </a:p>
          <a:p>
            <a:r>
              <a:rPr lang="en-US" sz="1200" kern="1200" baseline="0" dirty="0" smtClean="0">
                <a:solidFill>
                  <a:schemeClr val="tx1"/>
                </a:solidFill>
                <a:latin typeface="+mn-lt"/>
                <a:ea typeface="+mn-ea"/>
                <a:cs typeface="+mn-cs"/>
              </a:rPr>
              <a:t>under the auspices of the Free Software Foundation (FSF). FSF’s goal is stable,</a:t>
            </a:r>
          </a:p>
          <a:p>
            <a:r>
              <a:rPr lang="en-US" sz="1200" kern="1200" baseline="0" dirty="0" smtClean="0">
                <a:solidFill>
                  <a:schemeClr val="tx1"/>
                </a:solidFill>
                <a:latin typeface="+mn-lt"/>
                <a:ea typeface="+mn-ea"/>
                <a:cs typeface="+mn-cs"/>
              </a:rPr>
              <a:t>platform-independent software that is free, high quality, and embraced by the user</a:t>
            </a:r>
          </a:p>
          <a:p>
            <a:r>
              <a:rPr lang="en-US" sz="1200" kern="1200" baseline="0" dirty="0" smtClean="0">
                <a:solidFill>
                  <a:schemeClr val="tx1"/>
                </a:solidFill>
                <a:latin typeface="+mn-lt"/>
                <a:ea typeface="+mn-ea"/>
                <a:cs typeface="+mn-cs"/>
              </a:rPr>
              <a:t>community. FSF’s GNU project 3 provides tools for software developers, and the</a:t>
            </a:r>
          </a:p>
          <a:p>
            <a:r>
              <a:rPr lang="en-US" sz="1200" kern="1200" baseline="0" dirty="0" smtClean="0">
                <a:solidFill>
                  <a:schemeClr val="tx1"/>
                </a:solidFill>
                <a:latin typeface="+mn-lt"/>
                <a:ea typeface="+mn-ea"/>
                <a:cs typeface="+mn-cs"/>
              </a:rPr>
              <a:t>GNU Public License (GPL) is the FSF seal of approval. Torvalds used GNU tools</a:t>
            </a:r>
          </a:p>
          <a:p>
            <a:r>
              <a:rPr lang="en-US" sz="1200" kern="1200" baseline="0" dirty="0" smtClean="0">
                <a:solidFill>
                  <a:schemeClr val="tx1"/>
                </a:solidFill>
                <a:latin typeface="+mn-lt"/>
                <a:ea typeface="+mn-ea"/>
                <a:cs typeface="+mn-cs"/>
              </a:rPr>
              <a:t>in developing his kernel, which he then released under the GPL. Thus, the Linux</a:t>
            </a:r>
          </a:p>
          <a:p>
            <a:r>
              <a:rPr lang="en-US" sz="1200" kern="1200" baseline="0" dirty="0" smtClean="0">
                <a:solidFill>
                  <a:schemeClr val="tx1"/>
                </a:solidFill>
                <a:latin typeface="+mn-lt"/>
                <a:ea typeface="+mn-ea"/>
                <a:cs typeface="+mn-cs"/>
              </a:rPr>
              <a:t>distributions that you see today are the product of FSF’s GNU project, Torvald’s</a:t>
            </a:r>
          </a:p>
          <a:p>
            <a:r>
              <a:rPr lang="en-US" sz="1200" kern="1200" baseline="0" dirty="0" smtClean="0">
                <a:solidFill>
                  <a:schemeClr val="tx1"/>
                </a:solidFill>
                <a:latin typeface="+mn-lt"/>
                <a:ea typeface="+mn-ea"/>
                <a:cs typeface="+mn-cs"/>
              </a:rPr>
              <a:t>individual effort, and the efforts of many collaborators all over the world.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addition to its use by many individual programmers, Linux has now made</a:t>
            </a:r>
          </a:p>
          <a:p>
            <a:r>
              <a:rPr lang="en-US" sz="1200" kern="1200" baseline="0" dirty="0" smtClean="0">
                <a:solidFill>
                  <a:schemeClr val="tx1"/>
                </a:solidFill>
                <a:latin typeface="+mn-lt"/>
                <a:ea typeface="+mn-ea"/>
                <a:cs typeface="+mn-cs"/>
              </a:rPr>
              <a:t>significant penetration into the corporate world. This is not only because of the</a:t>
            </a:r>
          </a:p>
          <a:p>
            <a:r>
              <a:rPr lang="en-US" sz="1200" kern="1200" baseline="0" dirty="0" smtClean="0">
                <a:solidFill>
                  <a:schemeClr val="tx1"/>
                </a:solidFill>
                <a:latin typeface="+mn-lt"/>
                <a:ea typeface="+mn-ea"/>
                <a:cs typeface="+mn-cs"/>
              </a:rPr>
              <a:t>free software, but also because of the quality of the Linux kernel. Many talented</a:t>
            </a:r>
          </a:p>
          <a:p>
            <a:r>
              <a:rPr lang="en-US" sz="1200" kern="1200" baseline="0" dirty="0" smtClean="0">
                <a:solidFill>
                  <a:schemeClr val="tx1"/>
                </a:solidFill>
                <a:latin typeface="+mn-lt"/>
                <a:ea typeface="+mn-ea"/>
                <a:cs typeface="+mn-cs"/>
              </a:rPr>
              <a:t>programmers have contributed to the current version, resulting in a technically</a:t>
            </a:r>
          </a:p>
          <a:p>
            <a:r>
              <a:rPr lang="en-US" sz="1200" kern="1200" baseline="0" dirty="0" smtClean="0">
                <a:solidFill>
                  <a:schemeClr val="tx1"/>
                </a:solidFill>
                <a:latin typeface="+mn-lt"/>
                <a:ea typeface="+mn-ea"/>
                <a:cs typeface="+mn-cs"/>
              </a:rPr>
              <a:t>impressive product. Moreover, Linux is highly modular and easily configured. This</a:t>
            </a:r>
          </a:p>
          <a:p>
            <a:r>
              <a:rPr lang="en-US" sz="1200" kern="1200" baseline="0" dirty="0" smtClean="0">
                <a:solidFill>
                  <a:schemeClr val="tx1"/>
                </a:solidFill>
                <a:latin typeface="+mn-lt"/>
                <a:ea typeface="+mn-ea"/>
                <a:cs typeface="+mn-cs"/>
              </a:rPr>
              <a:t>makes it easy to squeeze optimal performance from a variety of hardware platforms.</a:t>
            </a:r>
          </a:p>
          <a:p>
            <a:r>
              <a:rPr lang="en-US" sz="1200" kern="1200" baseline="0" dirty="0" smtClean="0">
                <a:solidFill>
                  <a:schemeClr val="tx1"/>
                </a:solidFill>
                <a:latin typeface="+mn-lt"/>
                <a:ea typeface="+mn-ea"/>
                <a:cs typeface="+mn-cs"/>
              </a:rPr>
              <a:t>Plus, with the source code available, vendors can tweak applications and utilities to</a:t>
            </a:r>
          </a:p>
          <a:p>
            <a:r>
              <a:rPr lang="en-US" sz="1200" kern="1200" baseline="0" dirty="0" smtClean="0">
                <a:solidFill>
                  <a:schemeClr val="tx1"/>
                </a:solidFill>
                <a:latin typeface="+mn-lt"/>
                <a:ea typeface="+mn-ea"/>
                <a:cs typeface="+mn-cs"/>
              </a:rPr>
              <a:t>meet specific requirements. Throughout this book, we will provide details of Linux</a:t>
            </a:r>
          </a:p>
          <a:p>
            <a:r>
              <a:rPr lang="en-US" sz="1200" kern="1200" baseline="0" dirty="0" smtClean="0">
                <a:solidFill>
                  <a:schemeClr val="tx1"/>
                </a:solidFill>
                <a:latin typeface="+mn-lt"/>
                <a:ea typeface="+mn-ea"/>
                <a:cs typeface="+mn-cs"/>
              </a:rPr>
              <a:t>kernel internals based on the most recent version, Linux 3.10, released in June of 2013.</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77</a:t>
            </a:fld>
            <a:endParaRPr lang="en-US"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dirty="0" smtClean="0"/>
              <a:t>Although Linux does not use a microkernel approach, it achieves many of the potential advantages of this approach by means of its particular modular architecture.</a:t>
            </a:r>
          </a:p>
          <a:p>
            <a:endParaRPr lang="en-NZ" dirty="0" smtClean="0"/>
          </a:p>
          <a:p>
            <a:r>
              <a:rPr lang="en-NZ" dirty="0" smtClean="0"/>
              <a:t>Linux is structured as a collection of modules, a number of which can be automatically loaded and unloaded on demand.</a:t>
            </a:r>
          </a:p>
          <a:p>
            <a:pPr lvl="1">
              <a:buFont typeface="Arial" pitchFamily="34" charset="0"/>
              <a:buChar char="•"/>
            </a:pPr>
            <a:r>
              <a:rPr lang="en-NZ" dirty="0" smtClean="0"/>
              <a:t> These relatively independent blocks are referred to as loadable modules.</a:t>
            </a:r>
          </a:p>
          <a:p>
            <a:pPr lvl="1">
              <a:buFont typeface="Arial" pitchFamily="34" charset="0"/>
              <a:buChar char="•"/>
            </a:pPr>
            <a:r>
              <a:rPr lang="en-NZ" dirty="0" smtClean="0"/>
              <a:t> In essence, a module is an object file whose code can be linked to and unlinked from the kernel at runtime.</a:t>
            </a:r>
          </a:p>
          <a:p>
            <a:endParaRPr lang="en-NZ" dirty="0" smtClean="0"/>
          </a:p>
          <a:p>
            <a:r>
              <a:rPr lang="en-NZ" dirty="0" smtClean="0"/>
              <a:t>The Linux loadable modules have two important characteristics:</a:t>
            </a:r>
          </a:p>
          <a:p>
            <a:r>
              <a:rPr lang="en-NZ" b="1" dirty="0" smtClean="0"/>
              <a:t>Dynamic linking:</a:t>
            </a:r>
            <a:r>
              <a:rPr lang="en-NZ" dirty="0" smtClean="0"/>
              <a:t> A kernel module can be loaded and linked into the kernel while the kernel is already in memory and executing.</a:t>
            </a:r>
          </a:p>
          <a:p>
            <a:pPr lvl="1">
              <a:buFont typeface="Arial" pitchFamily="34" charset="0"/>
              <a:buChar char="•"/>
            </a:pPr>
            <a:r>
              <a:rPr lang="en-NZ" dirty="0" smtClean="0"/>
              <a:t> A module can also be unlinked and removed from memory at any time.</a:t>
            </a:r>
          </a:p>
          <a:p>
            <a:pPr lvl="1">
              <a:buFont typeface="Arial" pitchFamily="34" charset="0"/>
              <a:buChar char="•"/>
            </a:pPr>
            <a:r>
              <a:rPr lang="en-NZ" dirty="0" smtClean="0"/>
              <a:t> Saves kernel memory.</a:t>
            </a:r>
          </a:p>
          <a:p>
            <a:pPr lvl="1">
              <a:buFont typeface="Arial" pitchFamily="34" charset="0"/>
              <a:buChar char="•"/>
            </a:pPr>
            <a:endParaRPr lang="en-NZ" dirty="0" smtClean="0"/>
          </a:p>
          <a:p>
            <a:r>
              <a:rPr lang="en-NZ" b="1" dirty="0" smtClean="0"/>
              <a:t>Stackable modules: </a:t>
            </a:r>
            <a:r>
              <a:rPr lang="en-NZ" dirty="0" smtClean="0"/>
              <a:t>The modules are arranged in a hierarchy. </a:t>
            </a:r>
          </a:p>
          <a:p>
            <a:pPr lvl="1">
              <a:buFont typeface="Arial" pitchFamily="34" charset="0"/>
              <a:buChar char="•"/>
            </a:pPr>
            <a:r>
              <a:rPr lang="en-NZ" dirty="0" smtClean="0"/>
              <a:t> Individual modules serve as libraries when they are referenced by client modules higher up in the hierarchy, and as clients when they reference modules further down.</a:t>
            </a:r>
          </a:p>
          <a:p>
            <a:pPr lvl="1">
              <a:buFont typeface="Arial" pitchFamily="34" charset="0"/>
              <a:buChar char="•"/>
            </a:pP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78</a:t>
            </a:fld>
            <a:endParaRPr lang="en-US"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mn-lt"/>
                <a:ea typeface="+mn-ea"/>
                <a:cs typeface="+mn-cs"/>
              </a:rPr>
              <a:t>Figure 2.18 is an example that illustrates the structures used by Linux to</a:t>
            </a:r>
          </a:p>
          <a:p>
            <a:r>
              <a:rPr lang="en-US" sz="1200" kern="1200" baseline="0" dirty="0" smtClean="0">
                <a:solidFill>
                  <a:schemeClr val="tx1"/>
                </a:solidFill>
                <a:latin typeface="+mn-lt"/>
                <a:ea typeface="+mn-ea"/>
                <a:cs typeface="+mn-cs"/>
              </a:rPr>
              <a:t>manage modules. The figure shows the list of kernel modules after only two modules</a:t>
            </a:r>
          </a:p>
          <a:p>
            <a:r>
              <a:rPr lang="en-US" sz="1200" kern="1200" baseline="0" dirty="0" smtClean="0">
                <a:solidFill>
                  <a:schemeClr val="tx1"/>
                </a:solidFill>
                <a:latin typeface="+mn-lt"/>
                <a:ea typeface="+mn-ea"/>
                <a:cs typeface="+mn-cs"/>
              </a:rPr>
              <a:t>have been loaded: FAT and VFAT. Each module is defined by two tables, the module</a:t>
            </a:r>
          </a:p>
          <a:p>
            <a:r>
              <a:rPr lang="en-US" sz="1200" kern="1200" baseline="0" dirty="0" smtClean="0">
                <a:solidFill>
                  <a:schemeClr val="tx1"/>
                </a:solidFill>
                <a:latin typeface="+mn-lt"/>
                <a:ea typeface="+mn-ea"/>
                <a:cs typeface="+mn-cs"/>
              </a:rPr>
              <a:t>table and the symbol table. The module table includes the following elements: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a:t>
            </a:r>
            <a:r>
              <a:rPr lang="en-US" sz="1200" b="1" kern="1200" baseline="0" dirty="0" smtClean="0">
                <a:solidFill>
                  <a:schemeClr val="tx1"/>
                </a:solidFill>
                <a:latin typeface="+mn-lt"/>
                <a:ea typeface="+mn-ea"/>
                <a:cs typeface="+mn-cs"/>
              </a:rPr>
              <a:t>next: Pointer to the following module. All modules are organized into a</a:t>
            </a:r>
          </a:p>
          <a:p>
            <a:r>
              <a:rPr lang="en-US" sz="1200" kern="1200" baseline="0" dirty="0" smtClean="0">
                <a:solidFill>
                  <a:schemeClr val="tx1"/>
                </a:solidFill>
                <a:latin typeface="+mn-lt"/>
                <a:ea typeface="+mn-ea"/>
                <a:cs typeface="+mn-cs"/>
              </a:rPr>
              <a:t>linked list. The list begins with a pseudomodule (not shown in Figure 2.19 ).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a:t>
            </a:r>
            <a:r>
              <a:rPr lang="en-US" sz="1200" b="1" kern="1200" baseline="0" dirty="0" smtClean="0">
                <a:solidFill>
                  <a:schemeClr val="tx1"/>
                </a:solidFill>
                <a:latin typeface="+mn-lt"/>
                <a:ea typeface="+mn-ea"/>
                <a:cs typeface="+mn-cs"/>
              </a:rPr>
              <a:t>name: Pointer to module name</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size: Module size in memory pages</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usecount: Module usage counter. The counter is incremented when an operation</a:t>
            </a:r>
          </a:p>
          <a:p>
            <a:r>
              <a:rPr lang="en-US" sz="1200" kern="1200" baseline="0" dirty="0" smtClean="0">
                <a:solidFill>
                  <a:schemeClr val="tx1"/>
                </a:solidFill>
                <a:latin typeface="+mn-lt"/>
                <a:ea typeface="+mn-ea"/>
                <a:cs typeface="+mn-cs"/>
              </a:rPr>
              <a:t>involving the module’s functions is started and decremented when the</a:t>
            </a:r>
          </a:p>
          <a:p>
            <a:r>
              <a:rPr lang="en-US" sz="1200" kern="1200" baseline="0" dirty="0" smtClean="0">
                <a:solidFill>
                  <a:schemeClr val="tx1"/>
                </a:solidFill>
                <a:latin typeface="+mn-lt"/>
                <a:ea typeface="+mn-ea"/>
                <a:cs typeface="+mn-cs"/>
              </a:rPr>
              <a:t>operation terminates.</a:t>
            </a:r>
          </a:p>
          <a:p>
            <a:r>
              <a:rPr lang="en-US" sz="1200" b="1" kern="1200" baseline="0" dirty="0" smtClean="0">
                <a:solidFill>
                  <a:schemeClr val="tx1"/>
                </a:solidFill>
                <a:latin typeface="+mn-lt"/>
                <a:ea typeface="+mn-ea"/>
                <a:cs typeface="+mn-cs"/>
              </a:rPr>
              <a:t>flags: Module flags</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nsyms: Number of exported symbols</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ndeps: Number of referenced modules</a:t>
            </a:r>
          </a:p>
          <a:p>
            <a:r>
              <a:rPr lang="en-US" sz="1200" kern="1200" baseline="0" dirty="0" smtClean="0">
                <a:solidFill>
                  <a:schemeClr val="tx1"/>
                </a:solidFill>
                <a:latin typeface="+mn-lt"/>
                <a:ea typeface="+mn-ea"/>
                <a:cs typeface="+mn-cs"/>
              </a:rPr>
              <a:t>• * </a:t>
            </a:r>
            <a:r>
              <a:rPr lang="en-US" sz="1200" b="1" kern="1200" baseline="0" dirty="0" smtClean="0">
                <a:solidFill>
                  <a:schemeClr val="tx1"/>
                </a:solidFill>
                <a:latin typeface="+mn-lt"/>
                <a:ea typeface="+mn-ea"/>
                <a:cs typeface="+mn-cs"/>
              </a:rPr>
              <a:t>syms: Pointer to this module’s symbol table.</a:t>
            </a:r>
          </a:p>
          <a:p>
            <a:r>
              <a:rPr lang="en-US" sz="1200" kern="1200" baseline="0" dirty="0" smtClean="0">
                <a:solidFill>
                  <a:schemeClr val="tx1"/>
                </a:solidFill>
                <a:latin typeface="+mn-lt"/>
                <a:ea typeface="+mn-ea"/>
                <a:cs typeface="+mn-cs"/>
              </a:rPr>
              <a:t>• * </a:t>
            </a:r>
            <a:r>
              <a:rPr lang="en-US" sz="1200" b="1" kern="1200" baseline="0" dirty="0" smtClean="0">
                <a:solidFill>
                  <a:schemeClr val="tx1"/>
                </a:solidFill>
                <a:latin typeface="+mn-lt"/>
                <a:ea typeface="+mn-ea"/>
                <a:cs typeface="+mn-cs"/>
              </a:rPr>
              <a:t>deps: Pointer to list of modules that are referenced by this module.</a:t>
            </a:r>
          </a:p>
          <a:p>
            <a:r>
              <a:rPr lang="en-US" sz="1200" kern="1200" baseline="0" dirty="0" smtClean="0">
                <a:solidFill>
                  <a:schemeClr val="tx1"/>
                </a:solidFill>
                <a:latin typeface="+mn-lt"/>
                <a:ea typeface="+mn-ea"/>
                <a:cs typeface="+mn-cs"/>
              </a:rPr>
              <a:t>• * </a:t>
            </a:r>
            <a:r>
              <a:rPr lang="en-US" sz="1200" b="1" kern="1200" baseline="0" dirty="0" smtClean="0">
                <a:solidFill>
                  <a:schemeClr val="tx1"/>
                </a:solidFill>
                <a:latin typeface="+mn-lt"/>
                <a:ea typeface="+mn-ea"/>
                <a:cs typeface="+mn-cs"/>
              </a:rPr>
              <a:t>refs: Pointer to list of modules that use this module.</a:t>
            </a:r>
          </a:p>
          <a:p>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symbol table defines those symbols controlled by this module that are</a:t>
            </a:r>
          </a:p>
          <a:p>
            <a:r>
              <a:rPr lang="en-US" sz="1200" kern="1200" baseline="0" dirty="0" smtClean="0">
                <a:solidFill>
                  <a:schemeClr val="tx1"/>
                </a:solidFill>
                <a:latin typeface="+mn-lt"/>
                <a:ea typeface="+mn-ea"/>
                <a:cs typeface="+mn-cs"/>
              </a:rPr>
              <a:t>used elsewhere.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Figure 2.18 shows that the VFAT module was loaded after the FAT module</a:t>
            </a:r>
          </a:p>
          <a:p>
            <a:r>
              <a:rPr lang="en-US" sz="1200" kern="1200" baseline="0" dirty="0" smtClean="0">
                <a:solidFill>
                  <a:schemeClr val="tx1"/>
                </a:solidFill>
                <a:latin typeface="+mn-lt"/>
                <a:ea typeface="+mn-ea"/>
                <a:cs typeface="+mn-cs"/>
              </a:rPr>
              <a:t>and that the VFAT module is dependent on the FAT module.</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79</a:t>
            </a:fld>
            <a:endParaRPr lang="en-US"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2.19 , taken from [MOSB02], shows the main components of the Linux kernel</a:t>
            </a:r>
          </a:p>
          <a:p>
            <a:r>
              <a:rPr lang="en-US" sz="1200" kern="1200" baseline="0" dirty="0" smtClean="0">
                <a:solidFill>
                  <a:schemeClr val="tx1"/>
                </a:solidFill>
                <a:latin typeface="+mn-lt"/>
                <a:ea typeface="+mn-ea"/>
                <a:cs typeface="+mn-cs"/>
              </a:rPr>
              <a:t>as implemented on an IA-64 architecture (e.g., Intel Itanium). The figure shows</a:t>
            </a:r>
          </a:p>
          <a:p>
            <a:r>
              <a:rPr lang="en-US" sz="1200" kern="1200" baseline="0" dirty="0" smtClean="0">
                <a:solidFill>
                  <a:schemeClr val="tx1"/>
                </a:solidFill>
                <a:latin typeface="+mn-lt"/>
                <a:ea typeface="+mn-ea"/>
                <a:cs typeface="+mn-cs"/>
              </a:rPr>
              <a:t>several processes running on top of the kernel. Each box indicates a separate process,</a:t>
            </a:r>
          </a:p>
          <a:p>
            <a:r>
              <a:rPr lang="en-US" sz="1200" kern="1200" baseline="0" dirty="0" smtClean="0">
                <a:solidFill>
                  <a:schemeClr val="tx1"/>
                </a:solidFill>
                <a:latin typeface="+mn-lt"/>
                <a:ea typeface="+mn-ea"/>
                <a:cs typeface="+mn-cs"/>
              </a:rPr>
              <a:t>while each squiggly line with an arrowhead represents a thread of execution. 4</a:t>
            </a:r>
          </a:p>
          <a:p>
            <a:r>
              <a:rPr lang="en-US" sz="1200" kern="1200" baseline="0" dirty="0" smtClean="0">
                <a:solidFill>
                  <a:schemeClr val="tx1"/>
                </a:solidFill>
                <a:latin typeface="+mn-lt"/>
                <a:ea typeface="+mn-ea"/>
                <a:cs typeface="+mn-cs"/>
              </a:rPr>
              <a:t>The kernel itself consists of an interacting collection of components, with arrows</a:t>
            </a:r>
          </a:p>
          <a:p>
            <a:r>
              <a:rPr lang="en-US" sz="1200" kern="1200" baseline="0" dirty="0" smtClean="0">
                <a:solidFill>
                  <a:schemeClr val="tx1"/>
                </a:solidFill>
                <a:latin typeface="+mn-lt"/>
                <a:ea typeface="+mn-ea"/>
                <a:cs typeface="+mn-cs"/>
              </a:rPr>
              <a:t>indicating the main interactions. The underlying hardware is also depicted as a</a:t>
            </a:r>
          </a:p>
          <a:p>
            <a:r>
              <a:rPr lang="en-US" sz="1200" kern="1200" baseline="0" dirty="0" smtClean="0">
                <a:solidFill>
                  <a:schemeClr val="tx1"/>
                </a:solidFill>
                <a:latin typeface="+mn-lt"/>
                <a:ea typeface="+mn-ea"/>
                <a:cs typeface="+mn-cs"/>
              </a:rPr>
              <a:t>set of components with arrows indicating which kernel components use or control</a:t>
            </a:r>
          </a:p>
          <a:p>
            <a:r>
              <a:rPr lang="en-US" sz="1200" kern="1200" baseline="0" dirty="0" smtClean="0">
                <a:solidFill>
                  <a:schemeClr val="tx1"/>
                </a:solidFill>
                <a:latin typeface="+mn-lt"/>
                <a:ea typeface="+mn-ea"/>
                <a:cs typeface="+mn-cs"/>
              </a:rPr>
              <a:t>which hardware components. All of the kernel components, of course, execute on</a:t>
            </a:r>
          </a:p>
          <a:p>
            <a:r>
              <a:rPr lang="en-US" sz="1200" kern="1200" baseline="0" dirty="0" smtClean="0">
                <a:solidFill>
                  <a:schemeClr val="tx1"/>
                </a:solidFill>
                <a:latin typeface="+mn-lt"/>
                <a:ea typeface="+mn-ea"/>
                <a:cs typeface="+mn-cs"/>
              </a:rPr>
              <a:t>the processor but, for simplicity, these relationships are not shown.</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80</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u="sng" kern="1200" baseline="0" dirty="0" smtClean="0">
                <a:solidFill>
                  <a:schemeClr val="tx1"/>
                </a:solidFill>
                <a:latin typeface="+mn-lt"/>
                <a:ea typeface="+mn-ea"/>
                <a:cs typeface="+mn-cs"/>
              </a:rPr>
              <a:t>The OS, as a control mechanism is unusual in two respects: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OS functions in the same way as ordinary computer software; that is, it is a program or suite of programs executed by the processor.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OS frequently relinquishes control and must depend on the processor to allow it to regain control.</a:t>
            </a:r>
          </a:p>
          <a:p>
            <a:endParaRPr lang="en-US" sz="1200" kern="1200" baseline="0" dirty="0" smtClean="0">
              <a:solidFill>
                <a:schemeClr val="tx1"/>
              </a:solidFill>
              <a:latin typeface="+mn-lt"/>
              <a:ea typeface="+mn-ea"/>
              <a:cs typeface="+mn-cs"/>
            </a:endParaRPr>
          </a:p>
          <a:p>
            <a:r>
              <a:rPr lang="en-US" sz="1200" u="sng" kern="1200" baseline="0" dirty="0" smtClean="0">
                <a:solidFill>
                  <a:schemeClr val="tx1"/>
                </a:solidFill>
                <a:latin typeface="+mn-lt"/>
                <a:ea typeface="+mn-ea"/>
                <a:cs typeface="+mn-cs"/>
              </a:rPr>
              <a:t>Explanation</a:t>
            </a:r>
          </a:p>
          <a:p>
            <a:endParaRPr lang="en-US" sz="1200" kern="1200" baseline="0" dirty="0" smtClean="0">
              <a:solidFill>
                <a:schemeClr val="tx1"/>
              </a:solidFill>
              <a:latin typeface="+mn-lt"/>
              <a:ea typeface="+mn-ea"/>
              <a:cs typeface="+mn-cs"/>
            </a:endParaRPr>
          </a:p>
          <a:p>
            <a:pPr marL="171450" indent="-171450">
              <a:buFont typeface="Arial"/>
              <a:buChar char="•"/>
            </a:pPr>
            <a:r>
              <a:rPr lang="en-US" sz="1200" kern="1200" baseline="0" dirty="0" smtClean="0">
                <a:solidFill>
                  <a:schemeClr val="tx1"/>
                </a:solidFill>
                <a:latin typeface="+mn-lt"/>
                <a:ea typeface="+mn-ea"/>
                <a:cs typeface="+mn-cs"/>
              </a:rPr>
              <a:t>Like other computer programs, the OS provides instructions for the processor.</a:t>
            </a:r>
            <a:br>
              <a:rPr lang="en-US" sz="1200" kern="1200" baseline="0" dirty="0" smtClean="0">
                <a:solidFill>
                  <a:schemeClr val="tx1"/>
                </a:solidFill>
                <a:latin typeface="+mn-lt"/>
                <a:ea typeface="+mn-ea"/>
                <a:cs typeface="+mn-cs"/>
              </a:rPr>
            </a:br>
            <a:endParaRPr lang="en-US" sz="1200" kern="1200" baseline="0" dirty="0" smtClean="0">
              <a:solidFill>
                <a:schemeClr val="tx1"/>
              </a:solidFill>
              <a:latin typeface="+mn-lt"/>
              <a:ea typeface="+mn-ea"/>
              <a:cs typeface="+mn-cs"/>
            </a:endParaRPr>
          </a:p>
          <a:p>
            <a:pPr marL="171450" indent="-171450">
              <a:buFont typeface="Arial"/>
              <a:buChar char="•"/>
            </a:pPr>
            <a:r>
              <a:rPr lang="en-US" sz="1200" kern="1200" baseline="0" dirty="0" smtClean="0">
                <a:solidFill>
                  <a:schemeClr val="tx1"/>
                </a:solidFill>
                <a:latin typeface="+mn-lt"/>
                <a:ea typeface="+mn-ea"/>
                <a:cs typeface="+mn-cs"/>
              </a:rPr>
              <a:t>The key difference is in the intent of the program. </a:t>
            </a:r>
            <a:br>
              <a:rPr lang="en-US" sz="1200" kern="1200" baseline="0" dirty="0" smtClean="0">
                <a:solidFill>
                  <a:schemeClr val="tx1"/>
                </a:solidFill>
                <a:latin typeface="+mn-lt"/>
                <a:ea typeface="+mn-ea"/>
                <a:cs typeface="+mn-cs"/>
              </a:rPr>
            </a:br>
            <a:endParaRPr lang="en-US" sz="1200" kern="1200" baseline="0" dirty="0" smtClean="0">
              <a:solidFill>
                <a:schemeClr val="tx1"/>
              </a:solidFill>
              <a:latin typeface="+mn-lt"/>
              <a:ea typeface="+mn-ea"/>
              <a:cs typeface="+mn-cs"/>
            </a:endParaRPr>
          </a:p>
          <a:p>
            <a:pPr marL="171450" indent="-171450">
              <a:buFont typeface="Arial"/>
              <a:buChar char="•"/>
            </a:pPr>
            <a:r>
              <a:rPr lang="en-US" sz="1200" kern="1200" baseline="0" dirty="0" smtClean="0">
                <a:solidFill>
                  <a:schemeClr val="tx1"/>
                </a:solidFill>
                <a:latin typeface="+mn-lt"/>
                <a:ea typeface="+mn-ea"/>
                <a:cs typeface="+mn-cs"/>
              </a:rPr>
              <a:t>The OS directs the processor in the use of the other system resources and in the timing of its execution of other programs. But in order for the processor to do any of these things, it must cease executing the OS program and execute other programs. </a:t>
            </a:r>
            <a:br>
              <a:rPr lang="en-US" sz="1200" kern="1200" baseline="0" dirty="0" smtClean="0">
                <a:solidFill>
                  <a:schemeClr val="tx1"/>
                </a:solidFill>
                <a:latin typeface="+mn-lt"/>
                <a:ea typeface="+mn-ea"/>
                <a:cs typeface="+mn-cs"/>
              </a:rPr>
            </a:br>
            <a:endParaRPr lang="en-US" sz="1200" kern="1200" baseline="0" dirty="0" smtClean="0">
              <a:solidFill>
                <a:schemeClr val="tx1"/>
              </a:solidFill>
              <a:latin typeface="+mn-lt"/>
              <a:ea typeface="+mn-ea"/>
              <a:cs typeface="+mn-cs"/>
            </a:endParaRPr>
          </a:p>
          <a:p>
            <a:pPr marL="171450" indent="-171450">
              <a:buFont typeface="Arial"/>
              <a:buChar char="•"/>
            </a:pPr>
            <a:r>
              <a:rPr lang="en-US" sz="1200" kern="1200" baseline="0" dirty="0" smtClean="0">
                <a:solidFill>
                  <a:schemeClr val="tx1"/>
                </a:solidFill>
                <a:latin typeface="+mn-lt"/>
                <a:ea typeface="+mn-ea"/>
                <a:cs typeface="+mn-cs"/>
              </a:rPr>
              <a:t>Thus, the OS relinquishes control for the processor to do some “useful” work and then resumes control long enough to prepare the processor to do the next piece of work. </a:t>
            </a:r>
            <a:br>
              <a:rPr lang="en-US" sz="1200" kern="1200" baseline="0" dirty="0" smtClean="0">
                <a:solidFill>
                  <a:schemeClr val="tx1"/>
                </a:solidFill>
                <a:latin typeface="+mn-lt"/>
                <a:ea typeface="+mn-ea"/>
                <a:cs typeface="+mn-cs"/>
              </a:rPr>
            </a:br>
            <a:endParaRPr lang="en-US" sz="1200" kern="1200" baseline="0" dirty="0" smtClean="0">
              <a:solidFill>
                <a:schemeClr val="tx1"/>
              </a:solidFill>
              <a:latin typeface="+mn-lt"/>
              <a:ea typeface="+mn-ea"/>
              <a:cs typeface="+mn-cs"/>
            </a:endParaRPr>
          </a:p>
          <a:p>
            <a:pPr marL="171450" indent="-171450">
              <a:buFont typeface="Arial"/>
              <a:buChar char="•"/>
            </a:pPr>
            <a:r>
              <a:rPr lang="en-US" sz="1200" kern="1200" baseline="0" dirty="0" smtClean="0">
                <a:solidFill>
                  <a:schemeClr val="tx1"/>
                </a:solidFill>
                <a:latin typeface="+mn-lt"/>
                <a:ea typeface="+mn-ea"/>
                <a:cs typeface="+mn-cs"/>
              </a:rPr>
              <a:t>The mechanisms involved in all this should become clear as the chapter proceeds.</a:t>
            </a:r>
            <a:endParaRPr lang="en-US" b="1"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kernel uses signals to call into a process. For example, signals are</a:t>
            </a:r>
          </a:p>
          <a:p>
            <a:r>
              <a:rPr lang="en-US" sz="1200" kern="1200" baseline="0" dirty="0" smtClean="0">
                <a:solidFill>
                  <a:schemeClr val="tx1"/>
                </a:solidFill>
                <a:latin typeface="+mn-lt"/>
                <a:ea typeface="+mn-ea"/>
                <a:cs typeface="+mn-cs"/>
              </a:rPr>
              <a:t>used to notify a process of certain faults, such as division by zero. Table 2.6</a:t>
            </a:r>
          </a:p>
          <a:p>
            <a:r>
              <a:rPr lang="en-US" sz="1200" kern="1200" baseline="0" dirty="0" smtClean="0">
                <a:solidFill>
                  <a:schemeClr val="tx1"/>
                </a:solidFill>
                <a:latin typeface="+mn-lt"/>
                <a:ea typeface="+mn-ea"/>
                <a:cs typeface="+mn-cs"/>
              </a:rPr>
              <a:t>gives a few examples of signals.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81</a:t>
            </a:fld>
            <a:endParaRPr lang="en-US"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smtClean="0">
                <a:solidFill>
                  <a:schemeClr val="tx1"/>
                </a:solidFill>
                <a:latin typeface="+mn-lt"/>
                <a:ea typeface="+mn-ea"/>
                <a:cs typeface="+mn-cs"/>
              </a:rPr>
              <a:t>System calls: The system call is the means by which a process requests a specific</a:t>
            </a:r>
          </a:p>
          <a:p>
            <a:r>
              <a:rPr lang="en-US" sz="1200" kern="1200" baseline="0" dirty="0" smtClean="0">
                <a:solidFill>
                  <a:schemeClr val="tx1"/>
                </a:solidFill>
                <a:latin typeface="+mn-lt"/>
                <a:ea typeface="+mn-ea"/>
                <a:cs typeface="+mn-cs"/>
              </a:rPr>
              <a:t>kernel service. There are several hundred system calls, which can be roughly</a:t>
            </a:r>
          </a:p>
          <a:p>
            <a:r>
              <a:rPr lang="en-US" sz="1200" kern="1200" baseline="0" dirty="0" smtClean="0">
                <a:solidFill>
                  <a:schemeClr val="tx1"/>
                </a:solidFill>
                <a:latin typeface="+mn-lt"/>
                <a:ea typeface="+mn-ea"/>
                <a:cs typeface="+mn-cs"/>
              </a:rPr>
              <a:t>grouped into six categories: file system, process, scheduling, </a:t>
            </a:r>
            <a:r>
              <a:rPr lang="en-US" sz="1200" kern="1200" baseline="0" dirty="0" err="1" smtClean="0">
                <a:solidFill>
                  <a:schemeClr val="tx1"/>
                </a:solidFill>
                <a:latin typeface="+mn-lt"/>
                <a:ea typeface="+mn-ea"/>
                <a:cs typeface="+mn-cs"/>
              </a:rPr>
              <a:t>interprocess</a:t>
            </a:r>
            <a:r>
              <a:rPr lang="en-US" sz="1200" kern="1200" baseline="0" dirty="0" smtClean="0">
                <a:solidFill>
                  <a:schemeClr val="tx1"/>
                </a:solidFill>
                <a:latin typeface="+mn-lt"/>
                <a:ea typeface="+mn-ea"/>
                <a:cs typeface="+mn-cs"/>
              </a:rPr>
              <a:t> communication,</a:t>
            </a:r>
          </a:p>
          <a:p>
            <a:r>
              <a:rPr lang="en-US" sz="1200" kern="1200" baseline="0" dirty="0" smtClean="0">
                <a:solidFill>
                  <a:schemeClr val="tx1"/>
                </a:solidFill>
                <a:latin typeface="+mn-lt"/>
                <a:ea typeface="+mn-ea"/>
                <a:cs typeface="+mn-cs"/>
              </a:rPr>
              <a:t>socket (networking), and miscellaneous. Table 2.7 defines a few</a:t>
            </a:r>
          </a:p>
          <a:p>
            <a:r>
              <a:rPr lang="en-US" sz="1200" kern="1200" baseline="0" dirty="0" smtClean="0">
                <a:solidFill>
                  <a:schemeClr val="tx1"/>
                </a:solidFill>
                <a:latin typeface="+mn-lt"/>
                <a:ea typeface="+mn-ea"/>
                <a:cs typeface="+mn-cs"/>
              </a:rPr>
              <a:t>examples in each category.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Processes and scheduler: </a:t>
            </a:r>
            <a:r>
              <a:rPr lang="en-US" sz="1200" kern="1200" baseline="0" dirty="0" err="1" smtClean="0">
                <a:solidFill>
                  <a:schemeClr val="tx1"/>
                </a:solidFill>
                <a:latin typeface="+mn-lt"/>
                <a:ea typeface="+mn-ea"/>
                <a:cs typeface="+mn-cs"/>
              </a:rPr>
              <a:t>tes</a:t>
            </a:r>
            <a:r>
              <a:rPr lang="en-US" sz="1200" kern="1200" baseline="0" dirty="0" smtClean="0">
                <a:solidFill>
                  <a:schemeClr val="tx1"/>
                </a:solidFill>
                <a:latin typeface="+mn-lt"/>
                <a:ea typeface="+mn-ea"/>
                <a:cs typeface="+mn-cs"/>
              </a:rPr>
              <a:t>, manages, and schedules processes.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Virtual memory: Allocates and manages virtual memory for processes.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File systems: Provide a global, hierarchical namespace for files, directories,</a:t>
            </a:r>
          </a:p>
          <a:p>
            <a:r>
              <a:rPr lang="en-US" sz="1200" kern="1200" baseline="0" dirty="0" smtClean="0">
                <a:solidFill>
                  <a:schemeClr val="tx1"/>
                </a:solidFill>
                <a:latin typeface="+mn-lt"/>
                <a:ea typeface="+mn-ea"/>
                <a:cs typeface="+mn-cs"/>
              </a:rPr>
              <a:t>and other file-related objects and provide file system functions.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Network protocols: Support the Sockets interface to users for the TCP/IP protocol</a:t>
            </a:r>
          </a:p>
          <a:p>
            <a:r>
              <a:rPr lang="en-US" sz="1200" kern="1200" baseline="0" dirty="0" smtClean="0">
                <a:solidFill>
                  <a:schemeClr val="tx1"/>
                </a:solidFill>
                <a:latin typeface="+mn-lt"/>
                <a:ea typeface="+mn-ea"/>
                <a:cs typeface="+mn-cs"/>
              </a:rPr>
              <a:t>suite.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Character device drivers: Manage devices that require the kernel to send or</a:t>
            </a:r>
          </a:p>
          <a:p>
            <a:r>
              <a:rPr lang="en-US" sz="1200" kern="1200" baseline="0" dirty="0" smtClean="0">
                <a:solidFill>
                  <a:schemeClr val="tx1"/>
                </a:solidFill>
                <a:latin typeface="+mn-lt"/>
                <a:ea typeface="+mn-ea"/>
                <a:cs typeface="+mn-cs"/>
              </a:rPr>
              <a:t>receive data one byte at a time, such as terminals, modems, and printers.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Block device drivers: Manage devices that read and write data in blocks, such</a:t>
            </a:r>
          </a:p>
          <a:p>
            <a:r>
              <a:rPr lang="en-US" sz="1200" kern="1200" baseline="0" dirty="0" smtClean="0">
                <a:solidFill>
                  <a:schemeClr val="tx1"/>
                </a:solidFill>
                <a:latin typeface="+mn-lt"/>
                <a:ea typeface="+mn-ea"/>
                <a:cs typeface="+mn-cs"/>
              </a:rPr>
              <a:t>as various forms of secondary memory (magnetic disks, CD-ROMs, etc.).</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Network device drivers: Manage network interface cards and communications</a:t>
            </a:r>
          </a:p>
          <a:p>
            <a:r>
              <a:rPr lang="en-US" sz="1200" kern="1200" baseline="0" dirty="0" smtClean="0">
                <a:solidFill>
                  <a:schemeClr val="tx1"/>
                </a:solidFill>
                <a:latin typeface="+mn-lt"/>
                <a:ea typeface="+mn-ea"/>
                <a:cs typeface="+mn-cs"/>
              </a:rPr>
              <a:t>ports that connect to network devices, such as bridges and routers.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Traps and faults: Handle traps and faults generated by the processor, such as a</a:t>
            </a:r>
          </a:p>
          <a:p>
            <a:r>
              <a:rPr lang="en-US" sz="1200" kern="1200" baseline="0" dirty="0" smtClean="0">
                <a:solidFill>
                  <a:schemeClr val="tx1"/>
                </a:solidFill>
                <a:latin typeface="+mn-lt"/>
                <a:ea typeface="+mn-ea"/>
                <a:cs typeface="+mn-cs"/>
              </a:rPr>
              <a:t>memory fault.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Physical memory: Manages the pool of page frames in real memory and allocates</a:t>
            </a:r>
          </a:p>
          <a:p>
            <a:r>
              <a:rPr lang="en-US" sz="1200" kern="1200" baseline="0" dirty="0" smtClean="0">
                <a:solidFill>
                  <a:schemeClr val="tx1"/>
                </a:solidFill>
                <a:latin typeface="+mn-lt"/>
                <a:ea typeface="+mn-ea"/>
                <a:cs typeface="+mn-cs"/>
              </a:rPr>
              <a:t>pages for virtual memory.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Interrupts Handle interrupts from peripheral devices.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82</a:t>
            </a:fld>
            <a:endParaRPr lang="en-US"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83</a:t>
            </a:fld>
            <a:endParaRPr lang="en-US" dirty="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The Android operating system is a Linux-based system originally designed for</a:t>
            </a:r>
          </a:p>
          <a:p>
            <a:r>
              <a:rPr lang="en-US" sz="1200" kern="1200" baseline="0" dirty="0" err="1" smtClean="0">
                <a:solidFill>
                  <a:schemeClr val="tx1"/>
                </a:solidFill>
                <a:latin typeface="+mn-lt"/>
                <a:ea typeface="+mn-ea"/>
                <a:cs typeface="+mn-cs"/>
              </a:rPr>
              <a:t>touchscreen</a:t>
            </a:r>
            <a:r>
              <a:rPr lang="en-US" sz="1200" kern="1200" baseline="0" dirty="0" smtClean="0">
                <a:solidFill>
                  <a:schemeClr val="tx1"/>
                </a:solidFill>
                <a:latin typeface="+mn-lt"/>
                <a:ea typeface="+mn-ea"/>
                <a:cs typeface="+mn-cs"/>
              </a:rPr>
              <a:t> mobile devices such as smartphones and tablet computers. It is the most</a:t>
            </a:r>
          </a:p>
          <a:p>
            <a:r>
              <a:rPr lang="en-US" sz="1200" kern="1200" baseline="0" dirty="0" smtClean="0">
                <a:solidFill>
                  <a:schemeClr val="tx1"/>
                </a:solidFill>
                <a:latin typeface="+mn-lt"/>
                <a:ea typeface="+mn-ea"/>
                <a:cs typeface="+mn-cs"/>
              </a:rPr>
              <a:t>popular mobile OS by a wide margin: Android handsets outsell Apple’s </a:t>
            </a:r>
            <a:r>
              <a:rPr lang="en-US" sz="1200" kern="1200" baseline="0" dirty="0" err="1" smtClean="0">
                <a:solidFill>
                  <a:schemeClr val="tx1"/>
                </a:solidFill>
                <a:latin typeface="+mn-lt"/>
                <a:ea typeface="+mn-ea"/>
                <a:cs typeface="+mn-cs"/>
              </a:rPr>
              <a:t>iPhones</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globally by about 4 to 1 [VANC13]. But this is just one element in the increasing</a:t>
            </a:r>
          </a:p>
          <a:p>
            <a:r>
              <a:rPr lang="en-US" sz="1200" kern="1200" baseline="0" dirty="0" smtClean="0">
                <a:solidFill>
                  <a:schemeClr val="tx1"/>
                </a:solidFill>
                <a:latin typeface="+mn-lt"/>
                <a:ea typeface="+mn-ea"/>
                <a:cs typeface="+mn-cs"/>
              </a:rPr>
              <a:t> dominance of Android: Increasingly, it is the OS behind virtually any device with a</a:t>
            </a:r>
          </a:p>
          <a:p>
            <a:r>
              <a:rPr lang="en-US" sz="1200" kern="1200" baseline="0" dirty="0" smtClean="0">
                <a:solidFill>
                  <a:schemeClr val="tx1"/>
                </a:solidFill>
                <a:latin typeface="+mn-lt"/>
                <a:ea typeface="+mn-ea"/>
                <a:cs typeface="+mn-cs"/>
              </a:rPr>
              <a:t>computer chip other than servers and PCs. Android is becoming the standard OS</a:t>
            </a:r>
          </a:p>
          <a:p>
            <a:r>
              <a:rPr lang="en-US" sz="1200" kern="1200" baseline="0" dirty="0" smtClean="0">
                <a:solidFill>
                  <a:schemeClr val="tx1"/>
                </a:solidFill>
                <a:latin typeface="+mn-lt"/>
                <a:ea typeface="+mn-ea"/>
                <a:cs typeface="+mn-cs"/>
              </a:rPr>
              <a:t>for the “Internet of things,” a term that refers to the expanding interconnection of</a:t>
            </a:r>
          </a:p>
          <a:p>
            <a:r>
              <a:rPr lang="en-US" sz="1200" kern="1200" baseline="0" dirty="0" smtClean="0">
                <a:solidFill>
                  <a:schemeClr val="tx1"/>
                </a:solidFill>
                <a:latin typeface="+mn-lt"/>
                <a:ea typeface="+mn-ea"/>
                <a:cs typeface="+mn-cs"/>
              </a:rPr>
              <a:t>smart devices, ranging from appliances to tiny sensors.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Initial Android OS development was done by Android, Inc., which was bought</a:t>
            </a:r>
          </a:p>
          <a:p>
            <a:r>
              <a:rPr lang="en-US" sz="1200" kern="1200" baseline="0" dirty="0" smtClean="0">
                <a:solidFill>
                  <a:schemeClr val="tx1"/>
                </a:solidFill>
                <a:latin typeface="+mn-lt"/>
                <a:ea typeface="+mn-ea"/>
                <a:cs typeface="+mn-cs"/>
              </a:rPr>
              <a:t>by Google in 2005. The first commercial version, Android 1.0, was released in 2008.</a:t>
            </a:r>
          </a:p>
          <a:p>
            <a:r>
              <a:rPr lang="en-US" sz="1200" kern="1200" baseline="0" dirty="0" smtClean="0">
                <a:solidFill>
                  <a:schemeClr val="tx1"/>
                </a:solidFill>
                <a:latin typeface="+mn-lt"/>
                <a:ea typeface="+mn-ea"/>
                <a:cs typeface="+mn-cs"/>
              </a:rPr>
              <a:t>As of this writing, the most recent version is Android 4.3 (Jelly Bean). In 2007, the</a:t>
            </a:r>
          </a:p>
          <a:p>
            <a:r>
              <a:rPr lang="en-US" sz="1200" kern="1200" baseline="0" dirty="0" smtClean="0">
                <a:solidFill>
                  <a:schemeClr val="tx1"/>
                </a:solidFill>
                <a:latin typeface="+mn-lt"/>
                <a:ea typeface="+mn-ea"/>
                <a:cs typeface="+mn-cs"/>
              </a:rPr>
              <a:t>Open Handset Alliance (OHA) was formed. OHA is a consortium of 84 firms to</a:t>
            </a:r>
          </a:p>
          <a:p>
            <a:r>
              <a:rPr lang="en-US" sz="1200" kern="1200" baseline="0" dirty="0" smtClean="0">
                <a:solidFill>
                  <a:schemeClr val="tx1"/>
                </a:solidFill>
                <a:latin typeface="+mn-lt"/>
                <a:ea typeface="+mn-ea"/>
                <a:cs typeface="+mn-cs"/>
              </a:rPr>
              <a:t>develop open standards for mobile devices. Specifically, OHA is responsible for the</a:t>
            </a:r>
          </a:p>
          <a:p>
            <a:r>
              <a:rPr lang="en-US" sz="1200" kern="1200" baseline="0" dirty="0" smtClean="0">
                <a:solidFill>
                  <a:schemeClr val="tx1"/>
                </a:solidFill>
                <a:latin typeface="+mn-lt"/>
                <a:ea typeface="+mn-ea"/>
                <a:cs typeface="+mn-cs"/>
              </a:rPr>
              <a:t>Android OS releases as an open platform. The open-source nature of Android has</a:t>
            </a:r>
          </a:p>
          <a:p>
            <a:r>
              <a:rPr lang="en-US" sz="1200" kern="1200" baseline="0" dirty="0" smtClean="0">
                <a:solidFill>
                  <a:schemeClr val="tx1"/>
                </a:solidFill>
                <a:latin typeface="+mn-lt"/>
                <a:ea typeface="+mn-ea"/>
                <a:cs typeface="+mn-cs"/>
              </a:rPr>
              <a:t>been the key to its success.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84</a:t>
            </a:fld>
            <a:endParaRPr lang="en-US" dirty="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Android is defined as a software stack that includes the OS kernel, middleware, and</a:t>
            </a:r>
          </a:p>
          <a:p>
            <a:r>
              <a:rPr lang="en-US" sz="1200" kern="1200" baseline="0" dirty="0" smtClean="0">
                <a:solidFill>
                  <a:schemeClr val="tx1"/>
                </a:solidFill>
                <a:latin typeface="+mn-lt"/>
                <a:ea typeface="+mn-ea"/>
                <a:cs typeface="+mn-cs"/>
              </a:rPr>
              <a:t>key applications. Figure 2.20 shows the Android software architecture in some detail.</a:t>
            </a:r>
          </a:p>
          <a:p>
            <a:r>
              <a:rPr lang="en-US" sz="1200" kern="1200" baseline="0" dirty="0" smtClean="0">
                <a:solidFill>
                  <a:schemeClr val="tx1"/>
                </a:solidFill>
                <a:latin typeface="+mn-lt"/>
                <a:ea typeface="+mn-ea"/>
                <a:cs typeface="+mn-cs"/>
              </a:rPr>
              <a:t>Thus, Android should be viewed as a complete software stack—not just an OS.</a:t>
            </a:r>
          </a:p>
          <a:p>
            <a:r>
              <a:rPr lang="en-US" sz="1200" kern="1200" baseline="0" dirty="0" smtClean="0">
                <a:solidFill>
                  <a:schemeClr val="tx1"/>
                </a:solidFill>
                <a:latin typeface="+mn-lt"/>
                <a:ea typeface="+mn-ea"/>
                <a:cs typeface="+mn-cs"/>
              </a:rPr>
              <a:t>In a sense, Android is a form of embedded Linux. However, it provides much more</a:t>
            </a:r>
          </a:p>
          <a:p>
            <a:r>
              <a:rPr lang="en-US" sz="1200" kern="1200" baseline="0" dirty="0" smtClean="0">
                <a:solidFill>
                  <a:schemeClr val="tx1"/>
                </a:solidFill>
                <a:latin typeface="+mn-lt"/>
                <a:ea typeface="+mn-ea"/>
                <a:cs typeface="+mn-cs"/>
              </a:rPr>
              <a:t>than just the embedded kernel functionality, as Figure 2.20 illustrates.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All the applications that the user interacts with directly are part</a:t>
            </a:r>
          </a:p>
          <a:p>
            <a:r>
              <a:rPr lang="en-US" sz="1200" kern="1200" baseline="0" dirty="0" smtClean="0">
                <a:solidFill>
                  <a:schemeClr val="tx1"/>
                </a:solidFill>
                <a:latin typeface="+mn-lt"/>
                <a:ea typeface="+mn-ea"/>
                <a:cs typeface="+mn-cs"/>
              </a:rPr>
              <a:t>of the application layer. This includes a core set of general-purpose applications,</a:t>
            </a:r>
          </a:p>
          <a:p>
            <a:r>
              <a:rPr lang="en-US" sz="1200" kern="1200" baseline="0" dirty="0" smtClean="0">
                <a:solidFill>
                  <a:schemeClr val="tx1"/>
                </a:solidFill>
                <a:latin typeface="+mn-lt"/>
                <a:ea typeface="+mn-ea"/>
                <a:cs typeface="+mn-cs"/>
              </a:rPr>
              <a:t>such as an e-mail client, SMS program, calendar, maps, browser, contacts, and other</a:t>
            </a:r>
          </a:p>
          <a:p>
            <a:r>
              <a:rPr lang="en-US" sz="1200" kern="1200" baseline="0" dirty="0" smtClean="0">
                <a:solidFill>
                  <a:schemeClr val="tx1"/>
                </a:solidFill>
                <a:latin typeface="+mn-lt"/>
                <a:ea typeface="+mn-ea"/>
                <a:cs typeface="+mn-cs"/>
              </a:rPr>
              <a:t>applications commonly standard with any mobile device. Applications are typically</a:t>
            </a:r>
          </a:p>
          <a:p>
            <a:r>
              <a:rPr lang="en-US" sz="1200" kern="1200" baseline="0" dirty="0" smtClean="0">
                <a:solidFill>
                  <a:schemeClr val="tx1"/>
                </a:solidFill>
                <a:latin typeface="+mn-lt"/>
                <a:ea typeface="+mn-ea"/>
                <a:cs typeface="+mn-cs"/>
              </a:rPr>
              <a:t>implemented in Java. A key goal of the open-source Android architecture is to make</a:t>
            </a:r>
          </a:p>
          <a:p>
            <a:r>
              <a:rPr lang="en-US" sz="1200" kern="1200" baseline="0" dirty="0" smtClean="0">
                <a:solidFill>
                  <a:schemeClr val="tx1"/>
                </a:solidFill>
                <a:latin typeface="+mn-lt"/>
                <a:ea typeface="+mn-ea"/>
                <a:cs typeface="+mn-cs"/>
              </a:rPr>
              <a:t>it easy for developers to implement new applications for specific devices and specific</a:t>
            </a:r>
          </a:p>
          <a:p>
            <a:r>
              <a:rPr lang="en-US" sz="1200" kern="1200" baseline="0" dirty="0" smtClean="0">
                <a:solidFill>
                  <a:schemeClr val="tx1"/>
                </a:solidFill>
                <a:latin typeface="+mn-lt"/>
                <a:ea typeface="+mn-ea"/>
                <a:cs typeface="+mn-cs"/>
              </a:rPr>
              <a:t>end user requirements. Using Java enables developers to be relieved of hardware specific</a:t>
            </a:r>
          </a:p>
          <a:p>
            <a:r>
              <a:rPr lang="en-US" sz="1200" kern="1200" baseline="0" dirty="0" smtClean="0">
                <a:solidFill>
                  <a:schemeClr val="tx1"/>
                </a:solidFill>
                <a:latin typeface="+mn-lt"/>
                <a:ea typeface="+mn-ea"/>
                <a:cs typeface="+mn-cs"/>
              </a:rPr>
              <a:t>considerations and idiosyncrasies, as well as tap into Java’s higher-level</a:t>
            </a:r>
          </a:p>
          <a:p>
            <a:r>
              <a:rPr lang="en-US" sz="1200" kern="1200" baseline="0" dirty="0" smtClean="0">
                <a:solidFill>
                  <a:schemeClr val="tx1"/>
                </a:solidFill>
                <a:latin typeface="+mn-lt"/>
                <a:ea typeface="+mn-ea"/>
                <a:cs typeface="+mn-cs"/>
              </a:rPr>
              <a:t>language features, such as predefined classes. Figure 2.20 shows examples of the</a:t>
            </a:r>
          </a:p>
          <a:p>
            <a:r>
              <a:rPr lang="en-US" sz="1200" kern="1200" baseline="0" dirty="0" smtClean="0">
                <a:solidFill>
                  <a:schemeClr val="tx1"/>
                </a:solidFill>
                <a:latin typeface="+mn-lt"/>
                <a:ea typeface="+mn-ea"/>
                <a:cs typeface="+mn-cs"/>
              </a:rPr>
              <a:t>types of base applications found on an Android platform.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85</a:t>
            </a:fld>
            <a:endParaRPr lang="en-US" dirty="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The Application Framework layer provides high-level</a:t>
            </a:r>
          </a:p>
          <a:p>
            <a:r>
              <a:rPr lang="en-US" sz="1200" kern="1200" baseline="0" dirty="0" smtClean="0">
                <a:solidFill>
                  <a:schemeClr val="tx1"/>
                </a:solidFill>
                <a:latin typeface="+mn-lt"/>
                <a:ea typeface="+mn-ea"/>
                <a:cs typeface="+mn-cs"/>
              </a:rPr>
              <a:t>building blocks, accessible through standardized APIs, that programmers use to</a:t>
            </a:r>
          </a:p>
          <a:p>
            <a:r>
              <a:rPr lang="en-US" sz="1200" kern="1200" baseline="0" dirty="0" smtClean="0">
                <a:solidFill>
                  <a:schemeClr val="tx1"/>
                </a:solidFill>
                <a:latin typeface="+mn-lt"/>
                <a:ea typeface="+mn-ea"/>
                <a:cs typeface="+mn-cs"/>
              </a:rPr>
              <a:t>create new apps. The architecture is designed to simplify the reuse of components.</a:t>
            </a:r>
          </a:p>
          <a:p>
            <a:r>
              <a:rPr lang="en-US" sz="1200" kern="1200" baseline="0" dirty="0" smtClean="0">
                <a:solidFill>
                  <a:schemeClr val="tx1"/>
                </a:solidFill>
                <a:latin typeface="+mn-lt"/>
                <a:ea typeface="+mn-ea"/>
                <a:cs typeface="+mn-cs"/>
              </a:rPr>
              <a:t>Some of the key Application Framework components are: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Activity Manager:  Manages lifecycle of applications. It is responsible for starting,</a:t>
            </a:r>
          </a:p>
          <a:p>
            <a:r>
              <a:rPr lang="en-US" sz="1200" kern="1200" baseline="0" dirty="0" smtClean="0">
                <a:solidFill>
                  <a:schemeClr val="tx1"/>
                </a:solidFill>
                <a:latin typeface="+mn-lt"/>
                <a:ea typeface="+mn-ea"/>
                <a:cs typeface="+mn-cs"/>
              </a:rPr>
              <a:t>stopping, and resuming the various applications.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Window Manager:  Java abstraction of the underlying Surface Manager. The</a:t>
            </a:r>
          </a:p>
          <a:p>
            <a:r>
              <a:rPr lang="en-US" sz="1200" kern="1200" baseline="0" dirty="0" smtClean="0">
                <a:solidFill>
                  <a:schemeClr val="tx1"/>
                </a:solidFill>
                <a:latin typeface="+mn-lt"/>
                <a:ea typeface="+mn-ea"/>
                <a:cs typeface="+mn-cs"/>
              </a:rPr>
              <a:t>Surface Manager handles the frame buffer interaction and low-level drawing,</a:t>
            </a:r>
          </a:p>
          <a:p>
            <a:r>
              <a:rPr lang="en-US" sz="1200" kern="1200" baseline="0" dirty="0" smtClean="0">
                <a:solidFill>
                  <a:schemeClr val="tx1"/>
                </a:solidFill>
                <a:latin typeface="+mn-lt"/>
                <a:ea typeface="+mn-ea"/>
                <a:cs typeface="+mn-cs"/>
              </a:rPr>
              <a:t>whereas the Window Manager provides a layer on top of it, to allow applications</a:t>
            </a:r>
          </a:p>
          <a:p>
            <a:r>
              <a:rPr lang="en-US" sz="1200" kern="1200" baseline="0" dirty="0" smtClean="0">
                <a:solidFill>
                  <a:schemeClr val="tx1"/>
                </a:solidFill>
                <a:latin typeface="+mn-lt"/>
                <a:ea typeface="+mn-ea"/>
                <a:cs typeface="+mn-cs"/>
              </a:rPr>
              <a:t>to declare their client area and use features like the status bar.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Package Manager:  Installs and removes applications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Telephony Manager:  Allows interaction with phone, SMS, and MMS services</a:t>
            </a:r>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86</a:t>
            </a:fld>
            <a:endParaRPr lang="en-US" dirty="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 Content Providers:  These functions encapsulate application data that need to</a:t>
            </a:r>
          </a:p>
          <a:p>
            <a:r>
              <a:rPr lang="en-US" sz="1200" kern="1200" baseline="0" dirty="0" smtClean="0">
                <a:solidFill>
                  <a:schemeClr val="tx1"/>
                </a:solidFill>
                <a:latin typeface="+mn-lt"/>
                <a:ea typeface="+mn-ea"/>
                <a:cs typeface="+mn-cs"/>
              </a:rPr>
              <a:t>be shared between applications, such as contacts.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Resource Manager: Manages application resources, such as localized strings</a:t>
            </a:r>
          </a:p>
          <a:p>
            <a:r>
              <a:rPr lang="en-US" sz="1200" kern="1200" baseline="0" dirty="0" smtClean="0">
                <a:solidFill>
                  <a:schemeClr val="tx1"/>
                </a:solidFill>
                <a:latin typeface="+mn-lt"/>
                <a:ea typeface="+mn-ea"/>
                <a:cs typeface="+mn-cs"/>
              </a:rPr>
              <a:t>and bitmaps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View System: Provides the user interface (UI) primitives, such as Buttons, </a:t>
            </a:r>
            <a:r>
              <a:rPr lang="en-US" sz="1200" kern="1200" baseline="0" dirty="0" err="1" smtClean="0">
                <a:solidFill>
                  <a:schemeClr val="tx1"/>
                </a:solidFill>
                <a:latin typeface="+mn-lt"/>
                <a:ea typeface="+mn-ea"/>
                <a:cs typeface="+mn-cs"/>
              </a:rPr>
              <a:t>listboxes</a:t>
            </a:r>
            <a:r>
              <a:rPr lang="en-US" sz="1200" kern="1200" baseline="0" dirty="0" smtClean="0">
                <a:solidFill>
                  <a:schemeClr val="tx1"/>
                </a:solidFill>
                <a:latin typeface="+mn-lt"/>
                <a:ea typeface="+mn-ea"/>
                <a:cs typeface="+mn-cs"/>
              </a:rPr>
              <a:t>,</a:t>
            </a:r>
          </a:p>
          <a:p>
            <a:r>
              <a:rPr lang="en-US" sz="1200" kern="1200" baseline="0" dirty="0" smtClean="0">
                <a:solidFill>
                  <a:schemeClr val="tx1"/>
                </a:solidFill>
                <a:latin typeface="+mn-lt"/>
                <a:ea typeface="+mn-ea"/>
                <a:cs typeface="+mn-cs"/>
              </a:rPr>
              <a:t>date pickers, and other controls, as well as UI Events (such as touch</a:t>
            </a:r>
          </a:p>
          <a:p>
            <a:r>
              <a:rPr lang="en-US" sz="1200" kern="1200" baseline="0" dirty="0" smtClean="0">
                <a:solidFill>
                  <a:schemeClr val="tx1"/>
                </a:solidFill>
                <a:latin typeface="+mn-lt"/>
                <a:ea typeface="+mn-ea"/>
                <a:cs typeface="+mn-cs"/>
              </a:rPr>
              <a:t>and gestures)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Location Manager: Allows developers to tap into location-based services,</a:t>
            </a:r>
          </a:p>
          <a:p>
            <a:r>
              <a:rPr lang="en-US" sz="1200" kern="1200" baseline="0" dirty="0" smtClean="0">
                <a:solidFill>
                  <a:schemeClr val="tx1"/>
                </a:solidFill>
                <a:latin typeface="+mn-lt"/>
                <a:ea typeface="+mn-ea"/>
                <a:cs typeface="+mn-cs"/>
              </a:rPr>
              <a:t>whether by GPS, cell tower IDs, or local Wi-Fi databases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Notification Manager: Manages events, such as arriving messages and</a:t>
            </a:r>
          </a:p>
          <a:p>
            <a:r>
              <a:rPr lang="en-US" sz="1200" kern="1200" baseline="0" dirty="0" smtClean="0">
                <a:solidFill>
                  <a:schemeClr val="tx1"/>
                </a:solidFill>
                <a:latin typeface="+mn-lt"/>
                <a:ea typeface="+mn-ea"/>
                <a:cs typeface="+mn-cs"/>
              </a:rPr>
              <a:t>appointments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XMPP: Provides standardized messaging (also, Chat) functions between</a:t>
            </a:r>
          </a:p>
          <a:p>
            <a:r>
              <a:rPr lang="en-US" sz="1200" kern="1200" baseline="0" dirty="0" smtClean="0">
                <a:solidFill>
                  <a:schemeClr val="tx1"/>
                </a:solidFill>
                <a:latin typeface="+mn-lt"/>
                <a:ea typeface="+mn-ea"/>
                <a:cs typeface="+mn-cs"/>
              </a:rPr>
              <a:t>applications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87</a:t>
            </a:fld>
            <a:endParaRPr lang="en-US" dirty="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smtClean="0">
                <a:solidFill>
                  <a:schemeClr val="tx1"/>
                </a:solidFill>
                <a:latin typeface="+mn-lt"/>
                <a:ea typeface="+mn-ea"/>
                <a:cs typeface="+mn-cs"/>
              </a:rPr>
              <a:t>The layer below the Application Framework consists of two</a:t>
            </a:r>
          </a:p>
          <a:p>
            <a:r>
              <a:rPr lang="en-US" sz="1200" kern="1200" baseline="0" dirty="0" smtClean="0">
                <a:solidFill>
                  <a:schemeClr val="tx1"/>
                </a:solidFill>
                <a:latin typeface="+mn-lt"/>
                <a:ea typeface="+mn-ea"/>
                <a:cs typeface="+mn-cs"/>
              </a:rPr>
              <a:t>parts: System Libraries and Android Runtime. The System Libraries component</a:t>
            </a:r>
          </a:p>
          <a:p>
            <a:r>
              <a:rPr lang="en-US" sz="1200" kern="1200" baseline="0" dirty="0" smtClean="0">
                <a:solidFill>
                  <a:schemeClr val="tx1"/>
                </a:solidFill>
                <a:latin typeface="+mn-lt"/>
                <a:ea typeface="+mn-ea"/>
                <a:cs typeface="+mn-cs"/>
              </a:rPr>
              <a:t>is a collection of useful system functions, written in C or C++ and used by various</a:t>
            </a:r>
          </a:p>
          <a:p>
            <a:r>
              <a:rPr lang="en-US" sz="1200" kern="1200" baseline="0" dirty="0" smtClean="0">
                <a:solidFill>
                  <a:schemeClr val="tx1"/>
                </a:solidFill>
                <a:latin typeface="+mn-lt"/>
                <a:ea typeface="+mn-ea"/>
                <a:cs typeface="+mn-cs"/>
              </a:rPr>
              <a:t>components of the Android system. They are called from the application framework</a:t>
            </a:r>
          </a:p>
          <a:p>
            <a:r>
              <a:rPr lang="en-US" sz="1200" kern="1200" baseline="0" dirty="0" smtClean="0">
                <a:solidFill>
                  <a:schemeClr val="tx1"/>
                </a:solidFill>
                <a:latin typeface="+mn-lt"/>
                <a:ea typeface="+mn-ea"/>
                <a:cs typeface="+mn-cs"/>
              </a:rPr>
              <a:t>and applications through a Java interface. These features are exposed to developers</a:t>
            </a:r>
          </a:p>
          <a:p>
            <a:r>
              <a:rPr lang="en-US" sz="1200" kern="1200" baseline="0" dirty="0" smtClean="0">
                <a:solidFill>
                  <a:schemeClr val="tx1"/>
                </a:solidFill>
                <a:latin typeface="+mn-lt"/>
                <a:ea typeface="+mn-ea"/>
                <a:cs typeface="+mn-cs"/>
              </a:rPr>
              <a:t>through the Android application framework. Some of the key system libraries</a:t>
            </a:r>
          </a:p>
          <a:p>
            <a:r>
              <a:rPr lang="en-US" sz="1200" kern="1200" baseline="0" dirty="0" smtClean="0">
                <a:solidFill>
                  <a:schemeClr val="tx1"/>
                </a:solidFill>
                <a:latin typeface="+mn-lt"/>
                <a:ea typeface="+mn-ea"/>
                <a:cs typeface="+mn-cs"/>
              </a:rPr>
              <a:t>include the following: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Surface Manager:  Android uses a compositing window manager similar to</a:t>
            </a:r>
          </a:p>
          <a:p>
            <a:r>
              <a:rPr lang="en-US" sz="1200" kern="1200" baseline="0" dirty="0" smtClean="0">
                <a:solidFill>
                  <a:schemeClr val="tx1"/>
                </a:solidFill>
                <a:latin typeface="+mn-lt"/>
                <a:ea typeface="+mn-ea"/>
                <a:cs typeface="+mn-cs"/>
              </a:rPr>
              <a:t>Vista or </a:t>
            </a:r>
            <a:r>
              <a:rPr lang="en-US" sz="1200" kern="1200" baseline="0" dirty="0" err="1" smtClean="0">
                <a:solidFill>
                  <a:schemeClr val="tx1"/>
                </a:solidFill>
                <a:latin typeface="+mn-lt"/>
                <a:ea typeface="+mn-ea"/>
                <a:cs typeface="+mn-cs"/>
              </a:rPr>
              <a:t>Compiz</a:t>
            </a:r>
            <a:r>
              <a:rPr lang="en-US" sz="1200" kern="1200" baseline="0" dirty="0" smtClean="0">
                <a:solidFill>
                  <a:schemeClr val="tx1"/>
                </a:solidFill>
                <a:latin typeface="+mn-lt"/>
                <a:ea typeface="+mn-ea"/>
                <a:cs typeface="+mn-cs"/>
              </a:rPr>
              <a:t>, but it is much simpler. Instead of drawing directly to the</a:t>
            </a:r>
          </a:p>
          <a:p>
            <a:r>
              <a:rPr lang="en-US" sz="1200" kern="1200" baseline="0" dirty="0" smtClean="0">
                <a:solidFill>
                  <a:schemeClr val="tx1"/>
                </a:solidFill>
                <a:latin typeface="+mn-lt"/>
                <a:ea typeface="+mn-ea"/>
                <a:cs typeface="+mn-cs"/>
              </a:rPr>
              <a:t>screen buffer, your drawing commands go into off-screen bitmaps that are then</a:t>
            </a:r>
          </a:p>
          <a:p>
            <a:r>
              <a:rPr lang="en-US" sz="1200" kern="1200" baseline="0" dirty="0" smtClean="0">
                <a:solidFill>
                  <a:schemeClr val="tx1"/>
                </a:solidFill>
                <a:latin typeface="+mn-lt"/>
                <a:ea typeface="+mn-ea"/>
                <a:cs typeface="+mn-cs"/>
              </a:rPr>
              <a:t>combined with other bitmaps to form the display the user sees. This lets the</a:t>
            </a:r>
          </a:p>
          <a:p>
            <a:r>
              <a:rPr lang="en-US" sz="1200" kern="1200" baseline="0" dirty="0" smtClean="0">
                <a:solidFill>
                  <a:schemeClr val="tx1"/>
                </a:solidFill>
                <a:latin typeface="+mn-lt"/>
                <a:ea typeface="+mn-ea"/>
                <a:cs typeface="+mn-cs"/>
              </a:rPr>
              <a:t>system create all sorts of interesting effects such as see-through windows and</a:t>
            </a:r>
          </a:p>
          <a:p>
            <a:r>
              <a:rPr lang="en-US" sz="1200" kern="1200" baseline="0" dirty="0" smtClean="0">
                <a:solidFill>
                  <a:schemeClr val="tx1"/>
                </a:solidFill>
                <a:latin typeface="+mn-lt"/>
                <a:ea typeface="+mn-ea"/>
                <a:cs typeface="+mn-cs"/>
              </a:rPr>
              <a:t>fancy transitions.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OpenGL:  OpenGL (Open Graphics Library) is a cross-language, multiplatform</a:t>
            </a:r>
          </a:p>
          <a:p>
            <a:r>
              <a:rPr lang="en-US" sz="1200" kern="1200" baseline="0" dirty="0" smtClean="0">
                <a:solidFill>
                  <a:schemeClr val="tx1"/>
                </a:solidFill>
                <a:latin typeface="+mn-lt"/>
                <a:ea typeface="+mn-ea"/>
                <a:cs typeface="+mn-cs"/>
              </a:rPr>
              <a:t>API for rendering 2D and 3D computer graphics. OpenGL/ES (OpenGL for</a:t>
            </a:r>
          </a:p>
          <a:p>
            <a:r>
              <a:rPr lang="en-US" sz="1200" kern="1200" baseline="0" dirty="0" smtClean="0">
                <a:solidFill>
                  <a:schemeClr val="tx1"/>
                </a:solidFill>
                <a:latin typeface="+mn-lt"/>
                <a:ea typeface="+mn-ea"/>
                <a:cs typeface="+mn-cs"/>
              </a:rPr>
              <a:t>embedded systems) is a subset of OpenGL designed for embedded systems.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Media Framework:  The Media Framework supports video recording and playing</a:t>
            </a:r>
          </a:p>
          <a:p>
            <a:r>
              <a:rPr lang="en-US" sz="1200" kern="1200" baseline="0" dirty="0" smtClean="0">
                <a:solidFill>
                  <a:schemeClr val="tx1"/>
                </a:solidFill>
                <a:latin typeface="+mn-lt"/>
                <a:ea typeface="+mn-ea"/>
                <a:cs typeface="+mn-cs"/>
              </a:rPr>
              <a:t>in many formats, including AAC, AVC (H.264), H.263, MP3, and MPEG-4.</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SQL Database:  Android includes a lightweight </a:t>
            </a:r>
            <a:r>
              <a:rPr lang="en-US" sz="1200" kern="1200" baseline="0" dirty="0" err="1" smtClean="0">
                <a:solidFill>
                  <a:schemeClr val="tx1"/>
                </a:solidFill>
                <a:latin typeface="+mn-lt"/>
                <a:ea typeface="+mn-ea"/>
                <a:cs typeface="+mn-cs"/>
              </a:rPr>
              <a:t>SQLite</a:t>
            </a:r>
            <a:r>
              <a:rPr lang="en-US" sz="1200" kern="1200" baseline="0" dirty="0" smtClean="0">
                <a:solidFill>
                  <a:schemeClr val="tx1"/>
                </a:solidFill>
                <a:latin typeface="+mn-lt"/>
                <a:ea typeface="+mn-ea"/>
                <a:cs typeface="+mn-cs"/>
              </a:rPr>
              <a:t> database engine, for</a:t>
            </a:r>
          </a:p>
          <a:p>
            <a:r>
              <a:rPr lang="en-US" sz="1200" kern="1200" baseline="0" dirty="0" smtClean="0">
                <a:solidFill>
                  <a:schemeClr val="tx1"/>
                </a:solidFill>
                <a:latin typeface="+mn-lt"/>
                <a:ea typeface="+mn-ea"/>
                <a:cs typeface="+mn-cs"/>
              </a:rPr>
              <a:t>storing persistent data. </a:t>
            </a:r>
            <a:r>
              <a:rPr lang="en-US" sz="1200" kern="1200" baseline="0" dirty="0" err="1" smtClean="0">
                <a:solidFill>
                  <a:schemeClr val="tx1"/>
                </a:solidFill>
                <a:latin typeface="+mn-lt"/>
                <a:ea typeface="+mn-ea"/>
                <a:cs typeface="+mn-cs"/>
              </a:rPr>
              <a:t>SQLite</a:t>
            </a:r>
            <a:r>
              <a:rPr lang="en-US" sz="1200" kern="1200" baseline="0" dirty="0" smtClean="0">
                <a:solidFill>
                  <a:schemeClr val="tx1"/>
                </a:solidFill>
                <a:latin typeface="+mn-lt"/>
                <a:ea typeface="+mn-ea"/>
                <a:cs typeface="+mn-cs"/>
              </a:rPr>
              <a:t> is discussed in a subsequent section.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Browser Engine:  For fast display of HTML content, Android uses the </a:t>
            </a:r>
            <a:r>
              <a:rPr lang="en-US" sz="1200" kern="1200" baseline="0" dirty="0" err="1" smtClean="0">
                <a:solidFill>
                  <a:schemeClr val="tx1"/>
                </a:solidFill>
                <a:latin typeface="+mn-lt"/>
                <a:ea typeface="+mn-ea"/>
                <a:cs typeface="+mn-cs"/>
              </a:rPr>
              <a:t>WebKit</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library, which is essentially the same library used in Safari and </a:t>
            </a:r>
            <a:r>
              <a:rPr lang="en-US" sz="1200" kern="1200" baseline="0" dirty="0" err="1" smtClean="0">
                <a:solidFill>
                  <a:schemeClr val="tx1"/>
                </a:solidFill>
                <a:latin typeface="+mn-lt"/>
                <a:ea typeface="+mn-ea"/>
                <a:cs typeface="+mn-cs"/>
              </a:rPr>
              <a:t>iPhone</a:t>
            </a:r>
            <a:r>
              <a:rPr lang="en-US" sz="1200" kern="1200" baseline="0" dirty="0" smtClean="0">
                <a:solidFill>
                  <a:schemeClr val="tx1"/>
                </a:solidFill>
                <a:latin typeface="+mn-lt"/>
                <a:ea typeface="+mn-ea"/>
                <a:cs typeface="+mn-cs"/>
              </a:rPr>
              <a:t>. It was also</a:t>
            </a:r>
          </a:p>
          <a:p>
            <a:r>
              <a:rPr lang="en-US" sz="1200" kern="1200" baseline="0" dirty="0" smtClean="0">
                <a:solidFill>
                  <a:schemeClr val="tx1"/>
                </a:solidFill>
                <a:latin typeface="+mn-lt"/>
                <a:ea typeface="+mn-ea"/>
                <a:cs typeface="+mn-cs"/>
              </a:rPr>
              <a:t>the library used for the Google Chrome browser until Google switched to Blink.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Bionic </a:t>
            </a:r>
            <a:r>
              <a:rPr lang="en-US" sz="1200" kern="1200" baseline="0" dirty="0" err="1" smtClean="0">
                <a:solidFill>
                  <a:schemeClr val="tx1"/>
                </a:solidFill>
                <a:latin typeface="+mn-lt"/>
                <a:ea typeface="+mn-ea"/>
                <a:cs typeface="+mn-cs"/>
              </a:rPr>
              <a:t>LibC</a:t>
            </a:r>
            <a:r>
              <a:rPr lang="en-US" sz="1200" kern="1200" baseline="0" dirty="0" smtClean="0">
                <a:solidFill>
                  <a:schemeClr val="tx1"/>
                </a:solidFill>
                <a:latin typeface="+mn-lt"/>
                <a:ea typeface="+mn-ea"/>
                <a:cs typeface="+mn-cs"/>
              </a:rPr>
              <a:t>:  This is a stripped-down version of the standard C system library,</a:t>
            </a:r>
          </a:p>
          <a:p>
            <a:r>
              <a:rPr lang="en-US" sz="1200" kern="1200" baseline="0" dirty="0" smtClean="0">
                <a:solidFill>
                  <a:schemeClr val="tx1"/>
                </a:solidFill>
                <a:latin typeface="+mn-lt"/>
                <a:ea typeface="+mn-ea"/>
                <a:cs typeface="+mn-cs"/>
              </a:rPr>
              <a:t>tuned for embedded Linux-based devices. The interface is the standard Java</a:t>
            </a:r>
          </a:p>
          <a:p>
            <a:r>
              <a:rPr lang="en-US" sz="1200" kern="1200" baseline="0" dirty="0" smtClean="0">
                <a:solidFill>
                  <a:schemeClr val="tx1"/>
                </a:solidFill>
                <a:latin typeface="+mn-lt"/>
                <a:ea typeface="+mn-ea"/>
                <a:cs typeface="+mn-cs"/>
              </a:rPr>
              <a:t>Native Interface (JNI).</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88</a:t>
            </a:fld>
            <a:endParaRPr lang="en-US" dirty="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Every Android application runs in its own process, with its</a:t>
            </a:r>
          </a:p>
          <a:p>
            <a:r>
              <a:rPr lang="en-US" sz="1200" kern="1200" baseline="0" dirty="0" smtClean="0">
                <a:solidFill>
                  <a:schemeClr val="tx1"/>
                </a:solidFill>
                <a:latin typeface="+mn-lt"/>
                <a:ea typeface="+mn-ea"/>
                <a:cs typeface="+mn-cs"/>
              </a:rPr>
              <a:t>own instance of the </a:t>
            </a:r>
            <a:r>
              <a:rPr lang="en-US" sz="1200" kern="1200" baseline="0" dirty="0" err="1" smtClean="0">
                <a:solidFill>
                  <a:schemeClr val="tx1"/>
                </a:solidFill>
                <a:latin typeface="+mn-lt"/>
                <a:ea typeface="+mn-ea"/>
                <a:cs typeface="+mn-cs"/>
              </a:rPr>
              <a:t>Dalvik</a:t>
            </a:r>
            <a:r>
              <a:rPr lang="en-US" sz="1200" kern="1200" baseline="0" dirty="0" smtClean="0">
                <a:solidFill>
                  <a:schemeClr val="tx1"/>
                </a:solidFill>
                <a:latin typeface="+mn-lt"/>
                <a:ea typeface="+mn-ea"/>
                <a:cs typeface="+mn-cs"/>
              </a:rPr>
              <a:t> virtual machine (DVM). The DVM executes files in the</a:t>
            </a:r>
          </a:p>
          <a:p>
            <a:r>
              <a:rPr lang="en-US" sz="1200" kern="1200" baseline="0" dirty="0" err="1" smtClean="0">
                <a:solidFill>
                  <a:schemeClr val="tx1"/>
                </a:solidFill>
                <a:latin typeface="+mn-lt"/>
                <a:ea typeface="+mn-ea"/>
                <a:cs typeface="+mn-cs"/>
              </a:rPr>
              <a:t>Dalvik</a:t>
            </a:r>
            <a:r>
              <a:rPr lang="en-US" sz="1200" kern="1200" baseline="0" dirty="0" smtClean="0">
                <a:solidFill>
                  <a:schemeClr val="tx1"/>
                </a:solidFill>
                <a:latin typeface="+mn-lt"/>
                <a:ea typeface="+mn-ea"/>
                <a:cs typeface="+mn-cs"/>
              </a:rPr>
              <a:t> Executable (.</a:t>
            </a:r>
            <a:r>
              <a:rPr lang="en-US" sz="1200" kern="1200" baseline="0" dirty="0" err="1" smtClean="0">
                <a:solidFill>
                  <a:schemeClr val="tx1"/>
                </a:solidFill>
                <a:latin typeface="+mn-lt"/>
                <a:ea typeface="+mn-ea"/>
                <a:cs typeface="+mn-cs"/>
              </a:rPr>
              <a:t>dex</a:t>
            </a:r>
            <a:r>
              <a:rPr lang="en-US" sz="1200" kern="1200" baseline="0" dirty="0" smtClean="0">
                <a:solidFill>
                  <a:schemeClr val="tx1"/>
                </a:solidFill>
                <a:latin typeface="+mn-lt"/>
                <a:ea typeface="+mn-ea"/>
                <a:cs typeface="+mn-cs"/>
              </a:rPr>
              <a:t>) format, which is optimized for minimal memory footprint</a:t>
            </a:r>
          </a:p>
          <a:p>
            <a:r>
              <a:rPr lang="en-US" sz="1200" kern="1200" baseline="0" dirty="0" smtClean="0">
                <a:solidFill>
                  <a:schemeClr val="tx1"/>
                </a:solidFill>
                <a:latin typeface="+mn-lt"/>
                <a:ea typeface="+mn-ea"/>
                <a:cs typeface="+mn-cs"/>
              </a:rPr>
              <a:t>and efficient processor usage. The DVM is examined in Chapter 14.</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Android Runtime component includes a set of core libraries that provides</a:t>
            </a:r>
          </a:p>
          <a:p>
            <a:r>
              <a:rPr lang="en-US" sz="1200" kern="1200" baseline="0" dirty="0" smtClean="0">
                <a:solidFill>
                  <a:schemeClr val="tx1"/>
                </a:solidFill>
                <a:latin typeface="+mn-lt"/>
                <a:ea typeface="+mn-ea"/>
                <a:cs typeface="+mn-cs"/>
              </a:rPr>
              <a:t>most of the functionality available in the core libraries of the Java programming</a:t>
            </a:r>
          </a:p>
          <a:p>
            <a:r>
              <a:rPr lang="en-US" sz="1200" kern="1200" baseline="0" dirty="0" smtClean="0">
                <a:solidFill>
                  <a:schemeClr val="tx1"/>
                </a:solidFill>
                <a:latin typeface="+mn-lt"/>
                <a:ea typeface="+mn-ea"/>
                <a:cs typeface="+mn-cs"/>
              </a:rPr>
              <a:t>language. To execute an operation, the DVM calls on the corresponding C/C++</a:t>
            </a:r>
          </a:p>
          <a:p>
            <a:r>
              <a:rPr lang="en-US" sz="1200" kern="1200" baseline="0" dirty="0" smtClean="0">
                <a:solidFill>
                  <a:schemeClr val="tx1"/>
                </a:solidFill>
                <a:latin typeface="+mn-lt"/>
                <a:ea typeface="+mn-ea"/>
                <a:cs typeface="+mn-cs"/>
              </a:rPr>
              <a:t>library using the JNI.</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89</a:t>
            </a:fld>
            <a:endParaRPr lang="en-US" dirty="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smtClean="0">
                <a:solidFill>
                  <a:schemeClr val="tx1"/>
                </a:solidFill>
                <a:latin typeface="+mn-lt"/>
                <a:ea typeface="+mn-ea"/>
                <a:cs typeface="+mn-cs"/>
              </a:rPr>
              <a:t>It is useful to illustrate Android from the perspective of an application developer,</a:t>
            </a:r>
          </a:p>
          <a:p>
            <a:r>
              <a:rPr lang="en-US" sz="1200" kern="1200" baseline="0" dirty="0" smtClean="0">
                <a:solidFill>
                  <a:schemeClr val="tx1"/>
                </a:solidFill>
                <a:latin typeface="+mn-lt"/>
                <a:ea typeface="+mn-ea"/>
                <a:cs typeface="+mn-cs"/>
              </a:rPr>
              <a:t>as shown in Figure 2.21. This system architecture is a simplified abstraction of the</a:t>
            </a:r>
          </a:p>
          <a:p>
            <a:r>
              <a:rPr lang="en-US" sz="1200" kern="1200" baseline="0" dirty="0" smtClean="0">
                <a:solidFill>
                  <a:schemeClr val="tx1"/>
                </a:solidFill>
                <a:latin typeface="+mn-lt"/>
                <a:ea typeface="+mn-ea"/>
                <a:cs typeface="+mn-cs"/>
              </a:rPr>
              <a:t>software architecture shown in Figure 2.20. Viewed in this fashion, Android consists</a:t>
            </a:r>
          </a:p>
          <a:p>
            <a:r>
              <a:rPr lang="en-US" sz="1200" kern="1200" baseline="0" dirty="0" smtClean="0">
                <a:solidFill>
                  <a:schemeClr val="tx1"/>
                </a:solidFill>
                <a:latin typeface="+mn-lt"/>
                <a:ea typeface="+mn-ea"/>
                <a:cs typeface="+mn-cs"/>
              </a:rPr>
              <a:t>of the following layers: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Applications and Framework:  Application developers are primarily concerned</a:t>
            </a:r>
          </a:p>
          <a:p>
            <a:r>
              <a:rPr lang="en-US" sz="1200" kern="1200" baseline="0" dirty="0" smtClean="0">
                <a:solidFill>
                  <a:schemeClr val="tx1"/>
                </a:solidFill>
                <a:latin typeface="+mn-lt"/>
                <a:ea typeface="+mn-ea"/>
                <a:cs typeface="+mn-cs"/>
              </a:rPr>
              <a:t>with this layer and the APIs that allow access to lower-layer services.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Binder IPC:  The Binder Inter-Process Communication mechanism allows the</a:t>
            </a:r>
          </a:p>
          <a:p>
            <a:r>
              <a:rPr lang="en-US" sz="1200" kern="1200" baseline="0" dirty="0" smtClean="0">
                <a:solidFill>
                  <a:schemeClr val="tx1"/>
                </a:solidFill>
                <a:latin typeface="+mn-lt"/>
                <a:ea typeface="+mn-ea"/>
                <a:cs typeface="+mn-cs"/>
              </a:rPr>
              <a:t>application framework to cross process boundaries and call into the Android</a:t>
            </a:r>
          </a:p>
          <a:p>
            <a:r>
              <a:rPr lang="en-US" sz="1200" kern="1200" baseline="0" dirty="0" smtClean="0">
                <a:solidFill>
                  <a:schemeClr val="tx1"/>
                </a:solidFill>
                <a:latin typeface="+mn-lt"/>
                <a:ea typeface="+mn-ea"/>
                <a:cs typeface="+mn-cs"/>
              </a:rPr>
              <a:t> system services code. This basically allows high-level framework APIs to interact</a:t>
            </a:r>
          </a:p>
          <a:p>
            <a:r>
              <a:rPr lang="en-US" sz="1200" kern="1200" baseline="0" dirty="0" smtClean="0">
                <a:solidFill>
                  <a:schemeClr val="tx1"/>
                </a:solidFill>
                <a:latin typeface="+mn-lt"/>
                <a:ea typeface="+mn-ea"/>
                <a:cs typeface="+mn-cs"/>
              </a:rPr>
              <a:t>with Android’s system services.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Android System Services:  Most of the functionality exposed through the application</a:t>
            </a:r>
          </a:p>
          <a:p>
            <a:r>
              <a:rPr lang="en-US" sz="1200" kern="1200" baseline="0" dirty="0" smtClean="0">
                <a:solidFill>
                  <a:schemeClr val="tx1"/>
                </a:solidFill>
                <a:latin typeface="+mn-lt"/>
                <a:ea typeface="+mn-ea"/>
                <a:cs typeface="+mn-cs"/>
              </a:rPr>
              <a:t>framework APIs invokes system services that in turn access the underlying</a:t>
            </a:r>
          </a:p>
          <a:p>
            <a:r>
              <a:rPr lang="en-US" sz="1200" kern="1200" baseline="0" dirty="0" smtClean="0">
                <a:solidFill>
                  <a:schemeClr val="tx1"/>
                </a:solidFill>
                <a:latin typeface="+mn-lt"/>
                <a:ea typeface="+mn-ea"/>
                <a:cs typeface="+mn-cs"/>
              </a:rPr>
              <a:t>hardware and kernel functions. Services can be seen as being organized</a:t>
            </a:r>
          </a:p>
          <a:p>
            <a:r>
              <a:rPr lang="en-US" sz="1200" kern="1200" baseline="0" dirty="0" smtClean="0">
                <a:solidFill>
                  <a:schemeClr val="tx1"/>
                </a:solidFill>
                <a:latin typeface="+mn-lt"/>
                <a:ea typeface="+mn-ea"/>
                <a:cs typeface="+mn-cs"/>
              </a:rPr>
              <a:t>in two groups. Media services deal with playing and recording media. System</a:t>
            </a:r>
          </a:p>
          <a:p>
            <a:r>
              <a:rPr lang="en-US" sz="1200" kern="1200" baseline="0" dirty="0" smtClean="0">
                <a:solidFill>
                  <a:schemeClr val="tx1"/>
                </a:solidFill>
                <a:latin typeface="+mn-lt"/>
                <a:ea typeface="+mn-ea"/>
                <a:cs typeface="+mn-cs"/>
              </a:rPr>
              <a:t>services deal with system functions visible to the application.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Hardware Abstraction Layer (HAL):  The HAL provides a standard interface</a:t>
            </a:r>
          </a:p>
          <a:p>
            <a:r>
              <a:rPr lang="en-US" sz="1200" kern="1200" baseline="0" dirty="0" smtClean="0">
                <a:solidFill>
                  <a:schemeClr val="tx1"/>
                </a:solidFill>
                <a:latin typeface="+mn-lt"/>
                <a:ea typeface="+mn-ea"/>
                <a:cs typeface="+mn-cs"/>
              </a:rPr>
              <a:t>to kernel-layer device drivers, so that upper-layer code need not be concerned</a:t>
            </a:r>
          </a:p>
          <a:p>
            <a:r>
              <a:rPr lang="en-US" sz="1200" kern="1200" baseline="0" dirty="0" smtClean="0">
                <a:solidFill>
                  <a:schemeClr val="tx1"/>
                </a:solidFill>
                <a:latin typeface="+mn-lt"/>
                <a:ea typeface="+mn-ea"/>
                <a:cs typeface="+mn-cs"/>
              </a:rPr>
              <a:t>with the details of the implementation of specific drivers and hardware. The</a:t>
            </a:r>
          </a:p>
          <a:p>
            <a:r>
              <a:rPr lang="en-US" sz="1200" kern="1200" baseline="0" dirty="0" smtClean="0">
                <a:solidFill>
                  <a:schemeClr val="tx1"/>
                </a:solidFill>
                <a:latin typeface="+mn-lt"/>
                <a:ea typeface="+mn-ea"/>
                <a:cs typeface="+mn-cs"/>
              </a:rPr>
              <a:t>HAL is virtually unchanged from that in a standard Linux distribution.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Linux Kernel:  Linux kernel is tailored to meet the demands of a mobile</a:t>
            </a:r>
          </a:p>
          <a:p>
            <a:r>
              <a:rPr lang="en-US" sz="1200" kern="1200" baseline="0" dirty="0" smtClean="0">
                <a:solidFill>
                  <a:schemeClr val="tx1"/>
                </a:solidFill>
                <a:latin typeface="+mn-lt"/>
                <a:ea typeface="+mn-ea"/>
                <a:cs typeface="+mn-cs"/>
              </a:rPr>
              <a:t>environment.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90</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a:buChar char="•"/>
            </a:pPr>
            <a:r>
              <a:rPr lang="en-US" sz="1200" kern="1200" baseline="0" dirty="0" smtClean="0">
                <a:solidFill>
                  <a:schemeClr val="tx1"/>
                </a:solidFill>
                <a:latin typeface="+mn-lt"/>
                <a:ea typeface="+mn-ea"/>
                <a:cs typeface="+mn-cs"/>
              </a:rPr>
              <a:t>The main resources that are managed by the OS. </a:t>
            </a:r>
            <a:br>
              <a:rPr lang="en-US" sz="1200" kern="1200" baseline="0" dirty="0" smtClean="0">
                <a:solidFill>
                  <a:schemeClr val="tx1"/>
                </a:solidFill>
                <a:latin typeface="+mn-lt"/>
                <a:ea typeface="+mn-ea"/>
                <a:cs typeface="+mn-cs"/>
              </a:rPr>
            </a:br>
            <a:endParaRPr lang="en-US" sz="1200" kern="1200" baseline="0" dirty="0" smtClean="0">
              <a:solidFill>
                <a:schemeClr val="tx1"/>
              </a:solidFill>
              <a:latin typeface="+mn-lt"/>
              <a:ea typeface="+mn-ea"/>
              <a:cs typeface="+mn-cs"/>
            </a:endParaRPr>
          </a:p>
          <a:p>
            <a:pPr marL="171450" indent="-171450">
              <a:buFont typeface="Arial"/>
              <a:buChar char="•"/>
            </a:pPr>
            <a:r>
              <a:rPr lang="en-US" sz="1200" kern="1200" baseline="0" dirty="0" smtClean="0">
                <a:solidFill>
                  <a:schemeClr val="tx1"/>
                </a:solidFill>
                <a:latin typeface="+mn-lt"/>
                <a:ea typeface="+mn-ea"/>
                <a:cs typeface="+mn-cs"/>
              </a:rPr>
              <a:t>A portion of the OS is in main memory. This includes the:</a:t>
            </a:r>
          </a:p>
          <a:p>
            <a:pPr marL="628650" lvl="1" indent="-171450">
              <a:buFont typeface="Arial"/>
              <a:buChar char="•"/>
            </a:pPr>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kernel , or nucleus </a:t>
            </a:r>
          </a:p>
          <a:p>
            <a:pPr marL="628650" lvl="1" indent="-171450">
              <a:buFont typeface="Arial"/>
              <a:buChar char="•"/>
            </a:pPr>
            <a:r>
              <a:rPr lang="en-US" sz="1200" b="0" kern="1200" baseline="0" dirty="0" smtClean="0">
                <a:solidFill>
                  <a:schemeClr val="tx1"/>
                </a:solidFill>
                <a:latin typeface="+mn-lt"/>
                <a:ea typeface="+mn-ea"/>
                <a:cs typeface="+mn-cs"/>
              </a:rPr>
              <a:t>which contains </a:t>
            </a:r>
            <a:r>
              <a:rPr lang="en-US" sz="1200" kern="1200" baseline="0" dirty="0" smtClean="0">
                <a:solidFill>
                  <a:schemeClr val="tx1"/>
                </a:solidFill>
                <a:latin typeface="+mn-lt"/>
                <a:ea typeface="+mn-ea"/>
                <a:cs typeface="+mn-cs"/>
              </a:rPr>
              <a:t>the most frequently used functions in the OS and, at a given time, other portions of the OS currently in use. </a:t>
            </a:r>
            <a:br>
              <a:rPr lang="en-US" sz="1200" kern="1200" baseline="0" dirty="0" smtClean="0">
                <a:solidFill>
                  <a:schemeClr val="tx1"/>
                </a:solidFill>
                <a:latin typeface="+mn-lt"/>
                <a:ea typeface="+mn-ea"/>
                <a:cs typeface="+mn-cs"/>
              </a:rPr>
            </a:br>
            <a:endParaRPr lang="en-US" sz="1200" kern="1200" baseline="0" dirty="0" smtClean="0">
              <a:solidFill>
                <a:schemeClr val="tx1"/>
              </a:solidFill>
              <a:latin typeface="+mn-lt"/>
              <a:ea typeface="+mn-ea"/>
              <a:cs typeface="+mn-cs"/>
            </a:endParaRPr>
          </a:p>
          <a:p>
            <a:pPr marL="171450" lvl="0" indent="-171450">
              <a:buFont typeface="Arial"/>
              <a:buChar char="•"/>
            </a:pPr>
            <a:r>
              <a:rPr lang="en-US" sz="1200" kern="1200" baseline="0" dirty="0" smtClean="0">
                <a:solidFill>
                  <a:schemeClr val="tx1"/>
                </a:solidFill>
                <a:latin typeface="+mn-lt"/>
                <a:ea typeface="+mn-ea"/>
                <a:cs typeface="+mn-cs"/>
              </a:rPr>
              <a:t>The remainder of main memory contains user programs and data. </a:t>
            </a:r>
            <a:br>
              <a:rPr lang="en-US" sz="1200" kern="1200" baseline="0" dirty="0" smtClean="0">
                <a:solidFill>
                  <a:schemeClr val="tx1"/>
                </a:solidFill>
                <a:latin typeface="+mn-lt"/>
                <a:ea typeface="+mn-ea"/>
                <a:cs typeface="+mn-cs"/>
              </a:rPr>
            </a:br>
            <a:endParaRPr lang="en-US" sz="1200" kern="1200" baseline="0" dirty="0" smtClean="0">
              <a:solidFill>
                <a:schemeClr val="tx1"/>
              </a:solidFill>
              <a:latin typeface="+mn-lt"/>
              <a:ea typeface="+mn-ea"/>
              <a:cs typeface="+mn-cs"/>
            </a:endParaRPr>
          </a:p>
          <a:p>
            <a:pPr marL="171450" lvl="0" indent="-171450">
              <a:buFont typeface="Arial"/>
              <a:buChar char="•"/>
            </a:pPr>
            <a:r>
              <a:rPr lang="en-US" sz="1200" kern="1200" baseline="0" dirty="0" smtClean="0">
                <a:solidFill>
                  <a:schemeClr val="tx1"/>
                </a:solidFill>
                <a:latin typeface="+mn-lt"/>
                <a:ea typeface="+mn-ea"/>
                <a:cs typeface="+mn-cs"/>
              </a:rPr>
              <a:t>The memory management hardware in the processor and the OS jointly control the allocation of main memory, as we shall see. </a:t>
            </a:r>
            <a:br>
              <a:rPr lang="en-US" sz="1200" kern="1200" baseline="0" dirty="0" smtClean="0">
                <a:solidFill>
                  <a:schemeClr val="tx1"/>
                </a:solidFill>
                <a:latin typeface="+mn-lt"/>
                <a:ea typeface="+mn-ea"/>
                <a:cs typeface="+mn-cs"/>
              </a:rPr>
            </a:br>
            <a:endParaRPr lang="en-US" sz="1200" kern="1200" baseline="0" dirty="0" smtClean="0">
              <a:solidFill>
                <a:schemeClr val="tx1"/>
              </a:solidFill>
              <a:latin typeface="+mn-lt"/>
              <a:ea typeface="+mn-ea"/>
              <a:cs typeface="+mn-cs"/>
            </a:endParaRPr>
          </a:p>
          <a:p>
            <a:pPr marL="171450" lvl="0" indent="-171450">
              <a:buFont typeface="Arial"/>
              <a:buChar char="•"/>
            </a:pPr>
            <a:r>
              <a:rPr lang="en-US" sz="1200" kern="1200" baseline="0" dirty="0" smtClean="0">
                <a:solidFill>
                  <a:schemeClr val="tx1"/>
                </a:solidFill>
                <a:latin typeface="+mn-lt"/>
                <a:ea typeface="+mn-ea"/>
                <a:cs typeface="+mn-cs"/>
              </a:rPr>
              <a:t>The OS decides when an I/O device can be used by a program in execution and controls access to and use of files.</a:t>
            </a:r>
            <a:br>
              <a:rPr lang="en-US" sz="1200" kern="1200" baseline="0" dirty="0" smtClean="0">
                <a:solidFill>
                  <a:schemeClr val="tx1"/>
                </a:solidFill>
                <a:latin typeface="+mn-lt"/>
                <a:ea typeface="+mn-ea"/>
                <a:cs typeface="+mn-cs"/>
              </a:rPr>
            </a:br>
            <a:endParaRPr lang="en-US" sz="1200" kern="1200" baseline="0" dirty="0" smtClean="0">
              <a:solidFill>
                <a:schemeClr val="tx1"/>
              </a:solidFill>
              <a:latin typeface="+mn-lt"/>
              <a:ea typeface="+mn-ea"/>
              <a:cs typeface="+mn-cs"/>
            </a:endParaRPr>
          </a:p>
          <a:p>
            <a:pPr marL="171450" lvl="0" indent="-171450">
              <a:buFont typeface="Arial"/>
              <a:buChar char="•"/>
            </a:pPr>
            <a:r>
              <a:rPr lang="en-US" sz="1200" b="1" kern="1200" baseline="0" dirty="0" smtClean="0">
                <a:solidFill>
                  <a:schemeClr val="tx1"/>
                </a:solidFill>
                <a:latin typeface="+mn-lt"/>
                <a:ea typeface="+mn-ea"/>
                <a:cs typeface="+mn-cs"/>
              </a:rPr>
              <a:t>The processor itself is a resource</a:t>
            </a:r>
            <a:r>
              <a:rPr lang="en-US" sz="1200" kern="1200" baseline="0" dirty="0" smtClean="0">
                <a:solidFill>
                  <a:schemeClr val="tx1"/>
                </a:solidFill>
                <a:latin typeface="+mn-lt"/>
                <a:ea typeface="+mn-ea"/>
                <a:cs typeface="+mn-cs"/>
              </a:rPr>
              <a:t>, and the OS must determine how much processor time is to be devoted to the execution of a particular user program. </a:t>
            </a:r>
            <a:br>
              <a:rPr lang="en-US" sz="1200" kern="1200" baseline="0" dirty="0" smtClean="0">
                <a:solidFill>
                  <a:schemeClr val="tx1"/>
                </a:solidFill>
                <a:latin typeface="+mn-lt"/>
                <a:ea typeface="+mn-ea"/>
                <a:cs typeface="+mn-cs"/>
              </a:rPr>
            </a:br>
            <a:endParaRPr lang="en-US" sz="1200" kern="1200" baseline="0" dirty="0" smtClean="0">
              <a:solidFill>
                <a:schemeClr val="tx1"/>
              </a:solidFill>
              <a:latin typeface="+mn-lt"/>
              <a:ea typeface="+mn-ea"/>
              <a:cs typeface="+mn-cs"/>
            </a:endParaRPr>
          </a:p>
          <a:p>
            <a:pPr marL="171450" lvl="0" indent="-171450">
              <a:buFont typeface="Arial"/>
              <a:buChar char="•"/>
            </a:pPr>
            <a:r>
              <a:rPr lang="en-US" sz="1200" kern="1200" baseline="0" dirty="0" smtClean="0">
                <a:solidFill>
                  <a:schemeClr val="tx1"/>
                </a:solidFill>
                <a:latin typeface="+mn-lt"/>
                <a:ea typeface="+mn-ea"/>
                <a:cs typeface="+mn-cs"/>
              </a:rPr>
              <a:t>In the case of a multiple-processor system, this decision must span all of the processors.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An activity is a single visual user interface component, including things such as</a:t>
            </a:r>
          </a:p>
          <a:p>
            <a:r>
              <a:rPr lang="en-US" sz="1200" kern="1200" baseline="0" dirty="0" smtClean="0">
                <a:solidFill>
                  <a:schemeClr val="tx1"/>
                </a:solidFill>
                <a:latin typeface="+mn-lt"/>
                <a:ea typeface="+mn-ea"/>
                <a:cs typeface="+mn-cs"/>
              </a:rPr>
              <a:t>menu selections, icons, and checkboxes. Every screen in an application is an extension</a:t>
            </a:r>
          </a:p>
          <a:p>
            <a:r>
              <a:rPr lang="en-US" sz="1200" kern="1200" baseline="0" dirty="0" smtClean="0">
                <a:solidFill>
                  <a:schemeClr val="tx1"/>
                </a:solidFill>
                <a:latin typeface="+mn-lt"/>
                <a:ea typeface="+mn-ea"/>
                <a:cs typeface="+mn-cs"/>
              </a:rPr>
              <a:t>of the Activity class. Activities use Views to form graphical user interfaces that</a:t>
            </a:r>
          </a:p>
          <a:p>
            <a:r>
              <a:rPr lang="en-US" sz="1200" kern="1200" baseline="0" dirty="0" smtClean="0">
                <a:solidFill>
                  <a:schemeClr val="tx1"/>
                </a:solidFill>
                <a:latin typeface="+mn-lt"/>
                <a:ea typeface="+mn-ea"/>
                <a:cs typeface="+mn-cs"/>
              </a:rPr>
              <a:t>display information and respond to user actions. We discuss Activities in Chapter 4.</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91</a:t>
            </a:fld>
            <a:endParaRPr lang="en-US" dirty="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mn-lt"/>
                <a:ea typeface="+mn-ea"/>
                <a:cs typeface="+mn-cs"/>
              </a:rPr>
              <a:t>Android adds two features to the Linux kernel to enhance the ability to perform</a:t>
            </a:r>
          </a:p>
          <a:p>
            <a:r>
              <a:rPr lang="en-US" sz="1200" kern="1200" baseline="0" dirty="0" smtClean="0">
                <a:solidFill>
                  <a:schemeClr val="tx1"/>
                </a:solidFill>
                <a:latin typeface="+mn-lt"/>
                <a:ea typeface="+mn-ea"/>
                <a:cs typeface="+mn-cs"/>
              </a:rPr>
              <a:t>power management: alarms and </a:t>
            </a:r>
            <a:r>
              <a:rPr lang="en-US" sz="1200" kern="1200" baseline="0" dirty="0" err="1" smtClean="0">
                <a:solidFill>
                  <a:schemeClr val="tx1"/>
                </a:solidFill>
                <a:latin typeface="+mn-lt"/>
                <a:ea typeface="+mn-ea"/>
                <a:cs typeface="+mn-cs"/>
              </a:rPr>
              <a:t>wakelocks</a:t>
            </a:r>
            <a:r>
              <a:rPr lang="en-US" sz="1200" kern="1200" baseline="0" dirty="0" smtClean="0">
                <a:solidFill>
                  <a:schemeClr val="tx1"/>
                </a:solidFill>
                <a:latin typeface="+mn-lt"/>
                <a:ea typeface="+mn-ea"/>
                <a:cs typeface="+mn-cs"/>
              </a:rPr>
              <a: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Alarms capability is implemented in the Linux kernel and is visible to the</a:t>
            </a:r>
          </a:p>
          <a:p>
            <a:r>
              <a:rPr lang="en-US" sz="1200" kern="1200" baseline="0" dirty="0" smtClean="0">
                <a:solidFill>
                  <a:schemeClr val="tx1"/>
                </a:solidFill>
                <a:latin typeface="+mn-lt"/>
                <a:ea typeface="+mn-ea"/>
                <a:cs typeface="+mn-cs"/>
              </a:rPr>
              <a:t>app developer through the </a:t>
            </a:r>
            <a:r>
              <a:rPr lang="en-US" sz="1200" kern="1200" baseline="0" dirty="0" err="1" smtClean="0">
                <a:solidFill>
                  <a:schemeClr val="tx1"/>
                </a:solidFill>
                <a:latin typeface="+mn-lt"/>
                <a:ea typeface="+mn-ea"/>
                <a:cs typeface="+mn-cs"/>
              </a:rPr>
              <a:t>AlarmManager</a:t>
            </a:r>
            <a:r>
              <a:rPr lang="en-US" sz="1200" kern="1200" baseline="0" dirty="0" smtClean="0">
                <a:solidFill>
                  <a:schemeClr val="tx1"/>
                </a:solidFill>
                <a:latin typeface="+mn-lt"/>
                <a:ea typeface="+mn-ea"/>
                <a:cs typeface="+mn-cs"/>
              </a:rPr>
              <a:t> in the </a:t>
            </a:r>
            <a:r>
              <a:rPr lang="en-US" sz="1200" kern="1200" baseline="0" dirty="0" err="1" smtClean="0">
                <a:solidFill>
                  <a:schemeClr val="tx1"/>
                </a:solidFill>
                <a:latin typeface="+mn-lt"/>
                <a:ea typeface="+mn-ea"/>
                <a:cs typeface="+mn-cs"/>
              </a:rPr>
              <a:t>RunTime</a:t>
            </a:r>
            <a:r>
              <a:rPr lang="en-US" sz="1200" kern="1200" baseline="0" dirty="0" smtClean="0">
                <a:solidFill>
                  <a:schemeClr val="tx1"/>
                </a:solidFill>
                <a:latin typeface="+mn-lt"/>
                <a:ea typeface="+mn-ea"/>
                <a:cs typeface="+mn-cs"/>
              </a:rPr>
              <a:t> core libraries. Through</a:t>
            </a:r>
          </a:p>
          <a:p>
            <a:r>
              <a:rPr lang="en-US" sz="1200" kern="1200" baseline="0" dirty="0" smtClean="0">
                <a:solidFill>
                  <a:schemeClr val="tx1"/>
                </a:solidFill>
                <a:latin typeface="+mn-lt"/>
                <a:ea typeface="+mn-ea"/>
                <a:cs typeface="+mn-cs"/>
              </a:rPr>
              <a:t>the </a:t>
            </a:r>
            <a:r>
              <a:rPr lang="en-US" sz="1200" kern="1200" baseline="0" dirty="0" err="1" smtClean="0">
                <a:solidFill>
                  <a:schemeClr val="tx1"/>
                </a:solidFill>
                <a:latin typeface="+mn-lt"/>
                <a:ea typeface="+mn-ea"/>
                <a:cs typeface="+mn-cs"/>
              </a:rPr>
              <a:t>AlarmManager</a:t>
            </a:r>
            <a:r>
              <a:rPr lang="en-US" sz="1200" kern="1200" baseline="0" dirty="0" smtClean="0">
                <a:solidFill>
                  <a:schemeClr val="tx1"/>
                </a:solidFill>
                <a:latin typeface="+mn-lt"/>
                <a:ea typeface="+mn-ea"/>
                <a:cs typeface="+mn-cs"/>
              </a:rPr>
              <a:t>, an app can request a timed wake-up service. The Alarms facility</a:t>
            </a:r>
          </a:p>
          <a:p>
            <a:r>
              <a:rPr lang="en-US" sz="1200" kern="1200" baseline="0" dirty="0" smtClean="0">
                <a:solidFill>
                  <a:schemeClr val="tx1"/>
                </a:solidFill>
                <a:latin typeface="+mn-lt"/>
                <a:ea typeface="+mn-ea"/>
                <a:cs typeface="+mn-cs"/>
              </a:rPr>
              <a:t>is implemented in the kernel so that an alarm can trigger even if the system is</a:t>
            </a:r>
          </a:p>
          <a:p>
            <a:r>
              <a:rPr lang="en-US" sz="1200" kern="1200" baseline="0" dirty="0" smtClean="0">
                <a:solidFill>
                  <a:schemeClr val="tx1"/>
                </a:solidFill>
                <a:latin typeface="+mn-lt"/>
                <a:ea typeface="+mn-ea"/>
                <a:cs typeface="+mn-cs"/>
              </a:rPr>
              <a:t>in sleep mode. This allows the system to go into sleep mode, saving power, even</a:t>
            </a:r>
          </a:p>
          <a:p>
            <a:r>
              <a:rPr lang="en-US" sz="1200" kern="1200" baseline="0" dirty="0" smtClean="0">
                <a:solidFill>
                  <a:schemeClr val="tx1"/>
                </a:solidFill>
                <a:latin typeface="+mn-lt"/>
                <a:ea typeface="+mn-ea"/>
                <a:cs typeface="+mn-cs"/>
              </a:rPr>
              <a:t>though there is a process that requires a wake up.</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a:t>
            </a:r>
            <a:r>
              <a:rPr lang="en-US" sz="1200" kern="1200" baseline="0" dirty="0" err="1" smtClean="0">
                <a:solidFill>
                  <a:schemeClr val="tx1"/>
                </a:solidFill>
                <a:latin typeface="+mn-lt"/>
                <a:ea typeface="+mn-ea"/>
                <a:cs typeface="+mn-cs"/>
              </a:rPr>
              <a:t>wakelock</a:t>
            </a:r>
            <a:r>
              <a:rPr lang="en-US" sz="1200" kern="1200" baseline="0" dirty="0" smtClean="0">
                <a:solidFill>
                  <a:schemeClr val="tx1"/>
                </a:solidFill>
                <a:latin typeface="+mn-lt"/>
                <a:ea typeface="+mn-ea"/>
                <a:cs typeface="+mn-cs"/>
              </a:rPr>
              <a:t> facility prevents an Android system from entering into sleep</a:t>
            </a:r>
          </a:p>
          <a:p>
            <a:r>
              <a:rPr lang="en-US" sz="1200" kern="1200" baseline="0" dirty="0" smtClean="0">
                <a:solidFill>
                  <a:schemeClr val="tx1"/>
                </a:solidFill>
                <a:latin typeface="+mn-lt"/>
                <a:ea typeface="+mn-ea"/>
                <a:cs typeface="+mn-cs"/>
              </a:rPr>
              <a:t>mode. An application can hold one of the following </a:t>
            </a:r>
            <a:r>
              <a:rPr lang="en-US" sz="1200" kern="1200" baseline="0" dirty="0" err="1" smtClean="0">
                <a:solidFill>
                  <a:schemeClr val="tx1"/>
                </a:solidFill>
                <a:latin typeface="+mn-lt"/>
                <a:ea typeface="+mn-ea"/>
                <a:cs typeface="+mn-cs"/>
              </a:rPr>
              <a:t>wakelocks</a:t>
            </a:r>
            <a:r>
              <a:rPr lang="en-US" sz="1200" kern="1200" baseline="0" dirty="0" smtClean="0">
                <a:solidFill>
                  <a:schemeClr val="tx1"/>
                </a:solidFill>
                <a:latin typeface="+mn-lt"/>
                <a:ea typeface="+mn-ea"/>
                <a:cs typeface="+mn-cs"/>
              </a:rPr>
              <a: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Full_Wake_Lock</a:t>
            </a:r>
            <a:r>
              <a:rPr lang="en-US" sz="1200" kern="1200" baseline="0" dirty="0" smtClean="0">
                <a:solidFill>
                  <a:schemeClr val="tx1"/>
                </a:solidFill>
                <a:latin typeface="+mn-lt"/>
                <a:ea typeface="+mn-ea"/>
                <a:cs typeface="+mn-cs"/>
              </a:rPr>
              <a:t>:  Processor on, full screen brightness, keyboard bright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Partial_Wake_Lock</a:t>
            </a:r>
            <a:r>
              <a:rPr lang="en-US" sz="1200" kern="1200" baseline="0" dirty="0" smtClean="0">
                <a:solidFill>
                  <a:schemeClr val="tx1"/>
                </a:solidFill>
                <a:latin typeface="+mn-lt"/>
                <a:ea typeface="+mn-ea"/>
                <a:cs typeface="+mn-cs"/>
              </a:rPr>
              <a:t>:  Processor on, screen off, keyboard off</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Screen_Dim_Wake_Lock</a:t>
            </a:r>
            <a:r>
              <a:rPr lang="en-US" sz="1200" kern="1200" baseline="0" dirty="0" smtClean="0">
                <a:solidFill>
                  <a:schemeClr val="tx1"/>
                </a:solidFill>
                <a:latin typeface="+mn-lt"/>
                <a:ea typeface="+mn-ea"/>
                <a:cs typeface="+mn-cs"/>
              </a:rPr>
              <a:t>:  Processor on, screen dim, keyboard off</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Screen_Bright_Wake_Lock</a:t>
            </a:r>
            <a:r>
              <a:rPr lang="en-US" sz="1200" kern="1200" baseline="0" dirty="0" smtClean="0">
                <a:solidFill>
                  <a:schemeClr val="tx1"/>
                </a:solidFill>
                <a:latin typeface="+mn-lt"/>
                <a:ea typeface="+mn-ea"/>
                <a:cs typeface="+mn-cs"/>
              </a:rPr>
              <a:t>:  Processor on, screen bright, keyboard off</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These locks are requested through the API whenever an application requires</a:t>
            </a:r>
          </a:p>
          <a:p>
            <a:r>
              <a:rPr lang="en-US" sz="1200" kern="1200" baseline="0" dirty="0" smtClean="0">
                <a:solidFill>
                  <a:schemeClr val="tx1"/>
                </a:solidFill>
                <a:latin typeface="+mn-lt"/>
                <a:ea typeface="+mn-ea"/>
                <a:cs typeface="+mn-cs"/>
              </a:rPr>
              <a:t>one of the managed peripherals to remain powered on. If no </a:t>
            </a:r>
            <a:r>
              <a:rPr lang="en-US" sz="1200" kern="1200" baseline="0" dirty="0" err="1" smtClean="0">
                <a:solidFill>
                  <a:schemeClr val="tx1"/>
                </a:solidFill>
                <a:latin typeface="+mn-lt"/>
                <a:ea typeface="+mn-ea"/>
                <a:cs typeface="+mn-cs"/>
              </a:rPr>
              <a:t>wakelock</a:t>
            </a:r>
            <a:r>
              <a:rPr lang="en-US" sz="1200" kern="1200" baseline="0" dirty="0" smtClean="0">
                <a:solidFill>
                  <a:schemeClr val="tx1"/>
                </a:solidFill>
                <a:latin typeface="+mn-lt"/>
                <a:ea typeface="+mn-ea"/>
                <a:cs typeface="+mn-cs"/>
              </a:rPr>
              <a:t> exists, which</a:t>
            </a:r>
          </a:p>
          <a:p>
            <a:r>
              <a:rPr lang="en-US" sz="1200" kern="1200" baseline="0" dirty="0" smtClean="0">
                <a:solidFill>
                  <a:schemeClr val="tx1"/>
                </a:solidFill>
                <a:latin typeface="+mn-lt"/>
                <a:ea typeface="+mn-ea"/>
                <a:cs typeface="+mn-cs"/>
              </a:rPr>
              <a:t>locks the device, then it is powered off to conserve battery life.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These kernel objects are made visible to apps in user space by means of /sys/</a:t>
            </a:r>
          </a:p>
          <a:p>
            <a:r>
              <a:rPr lang="en-US" sz="1200" kern="1200" baseline="0" dirty="0" smtClean="0">
                <a:solidFill>
                  <a:schemeClr val="tx1"/>
                </a:solidFill>
                <a:latin typeface="+mn-lt"/>
                <a:ea typeface="+mn-ea"/>
                <a:cs typeface="+mn-cs"/>
              </a:rPr>
              <a:t>power/</a:t>
            </a:r>
            <a:r>
              <a:rPr lang="en-US" sz="1200" kern="1200" baseline="0" dirty="0" err="1" smtClean="0">
                <a:solidFill>
                  <a:schemeClr val="tx1"/>
                </a:solidFill>
                <a:latin typeface="+mn-lt"/>
                <a:ea typeface="+mn-ea"/>
                <a:cs typeface="+mn-cs"/>
              </a:rPr>
              <a:t>wavelock</a:t>
            </a:r>
            <a:r>
              <a:rPr lang="en-US" sz="1200" kern="1200" baseline="0" dirty="0" smtClean="0">
                <a:solidFill>
                  <a:schemeClr val="tx1"/>
                </a:solidFill>
                <a:latin typeface="+mn-lt"/>
                <a:ea typeface="+mn-ea"/>
                <a:cs typeface="+mn-cs"/>
              </a:rPr>
              <a:t> files. The </a:t>
            </a:r>
            <a:r>
              <a:rPr lang="en-US" sz="1200" kern="1200" baseline="0" dirty="0" err="1" smtClean="0">
                <a:solidFill>
                  <a:schemeClr val="tx1"/>
                </a:solidFill>
                <a:latin typeface="+mn-lt"/>
                <a:ea typeface="+mn-ea"/>
                <a:cs typeface="+mn-cs"/>
              </a:rPr>
              <a:t>wake_lock</a:t>
            </a:r>
            <a:r>
              <a:rPr lang="en-US" sz="1200" kern="1200" baseline="0" dirty="0" smtClean="0">
                <a:solidFill>
                  <a:schemeClr val="tx1"/>
                </a:solidFill>
                <a:latin typeface="+mn-lt"/>
                <a:ea typeface="+mn-ea"/>
                <a:cs typeface="+mn-cs"/>
              </a:rPr>
              <a:t> and </a:t>
            </a:r>
            <a:r>
              <a:rPr lang="en-US" sz="1200" kern="1200" baseline="0" dirty="0" err="1" smtClean="0">
                <a:solidFill>
                  <a:schemeClr val="tx1"/>
                </a:solidFill>
                <a:latin typeface="+mn-lt"/>
                <a:ea typeface="+mn-ea"/>
                <a:cs typeface="+mn-cs"/>
              </a:rPr>
              <a:t>wake_unlock</a:t>
            </a:r>
            <a:r>
              <a:rPr lang="en-US" sz="1200" kern="1200" baseline="0" dirty="0" smtClean="0">
                <a:solidFill>
                  <a:schemeClr val="tx1"/>
                </a:solidFill>
                <a:latin typeface="+mn-lt"/>
                <a:ea typeface="+mn-ea"/>
                <a:cs typeface="+mn-cs"/>
              </a:rPr>
              <a:t> files can be used to define</a:t>
            </a:r>
          </a:p>
          <a:p>
            <a:r>
              <a:rPr lang="en-US" sz="1200" kern="1200" baseline="0" dirty="0" smtClean="0">
                <a:solidFill>
                  <a:schemeClr val="tx1"/>
                </a:solidFill>
                <a:latin typeface="+mn-lt"/>
                <a:ea typeface="+mn-ea"/>
                <a:cs typeface="+mn-cs"/>
              </a:rPr>
              <a:t>and toggle a lock by writing to the corresponding file.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92</a:t>
            </a:fld>
            <a:endParaRPr lang="en-US" dirty="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Summary of</a:t>
            </a:r>
            <a:r>
              <a:rPr lang="en-US" baseline="0" dirty="0" smtClean="0"/>
              <a:t> Chapter 2.</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9/13/16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9/13/16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9/13/16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pPr>
              <a:defRPr/>
            </a:pPr>
            <a:fld id="{EF5D2D3F-B0F1-446B-B7CC-19B90EB0017B}" type="datetimeFigureOut">
              <a:rPr lang="en-US" smtClean="0"/>
              <a:pPr>
                <a:defRPr/>
              </a:pPr>
              <a:t>9/13/16</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pPr>
              <a:defRPr/>
            </a:pPr>
            <a:fld id="{46FA4F69-47FA-46CC-8030-E13D0EF9E852}" type="slidenum">
              <a:rPr lang="en-US" smtClean="0"/>
              <a:pPr>
                <a:defRPr/>
              </a:pPr>
              <a:t>‹#›</a:t>
            </a:fld>
            <a:endParaRPr lang="en-US" dirty="0"/>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20D744-A176-4DCB-9147-2AE7B7E87481}" type="datetimeFigureOut">
              <a:rPr lang="bg-BG" smtClean="0"/>
              <a:pPr/>
              <a:t>9/13/16</a:t>
            </a:fld>
            <a:endParaRPr lang="bg-BG"/>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FF1679-83E0-4571-98D7-4BB535B5F505}" type="slidenum">
              <a:rPr lang="uk-UA" smtClean="0"/>
              <a:pPr/>
              <a:t>‹#›</a:t>
            </a:fld>
            <a:endParaRPr lang="uk-UA"/>
          </a:p>
        </p:txBody>
      </p:sp>
      <p:pic>
        <p:nvPicPr>
          <p:cNvPr id="7" name="Picture 6" descr="green.gif"/>
          <p:cNvPicPr>
            <a:picLocks noChangeAspect="1"/>
          </p:cNvPicPr>
          <p:nvPr userDrawn="1"/>
        </p:nvPicPr>
        <p:blipFill>
          <a:blip r:embed="rId2" cstate="print"/>
          <a:srcRect/>
          <a:stretch>
            <a:fillRect/>
          </a:stretch>
        </p:blipFill>
        <p:spPr bwMode="auto">
          <a:xfrm>
            <a:off x="8429625" y="5562600"/>
            <a:ext cx="714375" cy="838200"/>
          </a:xfrm>
          <a:prstGeom prst="rect">
            <a:avLst/>
          </a:prstGeom>
          <a:noFill/>
          <a:ln w="9525">
            <a:noFill/>
            <a:miter lim="800000"/>
            <a:headEnd/>
            <a:tailEnd/>
          </a:ln>
        </p:spPr>
      </p:pic>
      <p:pic>
        <p:nvPicPr>
          <p:cNvPr id="8" name="Picture 7" descr="hand.gif"/>
          <p:cNvPicPr>
            <a:picLocks noChangeAspect="1"/>
          </p:cNvPicPr>
          <p:nvPr userDrawn="1"/>
        </p:nvPicPr>
        <p:blipFill>
          <a:blip r:embed="rId3" cstate="print"/>
          <a:srcRect/>
          <a:stretch>
            <a:fillRect/>
          </a:stretch>
        </p:blipFill>
        <p:spPr bwMode="auto">
          <a:xfrm>
            <a:off x="0" y="6115050"/>
            <a:ext cx="1190625" cy="742950"/>
          </a:xfrm>
          <a:prstGeom prst="rect">
            <a:avLst/>
          </a:prstGeom>
          <a:noFill/>
          <a:ln w="9525">
            <a:noFill/>
            <a:miter lim="800000"/>
            <a:headEnd/>
            <a:tailEnd/>
          </a:ln>
        </p:spPr>
      </p:pic>
      <p:sp>
        <p:nvSpPr>
          <p:cNvPr id="9" name="Freeform 8"/>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10" name="Picture 9" descr="top.gif"/>
          <p:cNvPicPr>
            <a:picLocks noChangeAspect="1"/>
          </p:cNvPicPr>
          <p:nvPr userDrawn="1"/>
        </p:nvPicPr>
        <p:blipFill>
          <a:blip r:embed="rId4" cstate="print"/>
          <a:srcRect/>
          <a:stretch>
            <a:fillRect/>
          </a:stretch>
        </p:blipFill>
        <p:spPr bwMode="auto">
          <a:xfrm rot="18850181">
            <a:off x="-155575" y="330200"/>
            <a:ext cx="2000250" cy="1047750"/>
          </a:xfrm>
          <a:prstGeom prst="rect">
            <a:avLst/>
          </a:prstGeom>
          <a:noFill/>
          <a:ln w="9525">
            <a:noFill/>
            <a:miter lim="800000"/>
            <a:headEnd/>
            <a:tailEnd/>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pPr>
              <a:defRPr/>
            </a:pPr>
            <a:fld id="{60F29AB0-274B-47BE-985F-46164E2F9B8D}" type="datetimeFigureOut">
              <a:rPr lang="en-US" smtClean="0"/>
              <a:pPr>
                <a:defRPr/>
              </a:pPr>
              <a:t>9/13/16</a:t>
            </a:fld>
            <a:endParaRPr lang="en-US" dirty="0"/>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93238FDB-2D8C-4804-B582-7DB90366B95F}" type="slidenum">
              <a:rPr lang="en-US" smtClean="0"/>
              <a:pPr>
                <a:defRPr/>
              </a:pPr>
              <a:t>‹#›</a:t>
            </a:fld>
            <a:endParaRPr lang="en-US" dirty="0"/>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76F0B030-1580-4866-BCBB-5B9DCBDFAB68}" type="datetimeFigureOut">
              <a:rPr lang="en-US" smtClean="0"/>
              <a:pPr>
                <a:defRPr/>
              </a:pPr>
              <a:t>9/13/16</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FD77EB8B-B6EB-443D-9CB4-B019CEC8F476}" type="slidenum">
              <a:rPr lang="en-US" smtClean="0"/>
              <a:pPr>
                <a:defRPr/>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70FF0F97-1060-4EBF-B543-874A8397FCDC}" type="datetimeFigureOut">
              <a:rPr lang="en-US" smtClean="0"/>
              <a:pPr>
                <a:defRPr/>
              </a:pPr>
              <a:t>9/13/16</a:t>
            </a:fld>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D56104A5-FF6A-4891-8FE3-D539A7A66E05}" type="slidenum">
              <a:rPr lang="en-US" smtClean="0"/>
              <a:pPr>
                <a:defRPr/>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E848A180-20FC-43E6-ACF2-E4D2D7D4238C}" type="datetimeFigureOut">
              <a:rPr lang="en-US" smtClean="0"/>
              <a:pPr>
                <a:defRPr/>
              </a:pPr>
              <a:t>9/13/16</a:t>
            </a:fld>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pPr>
              <a:defRPr/>
            </a:pPr>
            <a:fld id="{5B242E86-E886-49FE-9E81-CBA74FDF21F4}" type="datetimeFigureOut">
              <a:rPr lang="en-US" smtClean="0"/>
              <a:pPr>
                <a:defRPr/>
              </a:pPr>
              <a:t>9/13/16</a:t>
            </a:fld>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0A9A6F0D-A611-4358-861D-7B01E8303898}" type="slidenum">
              <a:rPr lang="en-US" smtClean="0"/>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35E854A5-A6D3-4FF2-A83D-4A92E35723B6}" type="datetimeFigureOut">
              <a:rPr lang="en-US" smtClean="0"/>
              <a:pPr>
                <a:defRPr/>
              </a:pPr>
              <a:t>9/13/16</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BAB79F47-3AF0-4617-BC60-2E592392BB48}" type="slidenum">
              <a:rPr lang="en-US" smtClean="0"/>
              <a:pPr>
                <a:defRPr/>
              </a:pPr>
              <a:t>‹#›</a:t>
            </a:fld>
            <a:endParaRPr lang="en-US" dirty="0"/>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9/13/16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5" name="Date Placeholder 4"/>
          <p:cNvSpPr>
            <a:spLocks noGrp="1"/>
          </p:cNvSpPr>
          <p:nvPr>
            <p:ph type="dt" sz="half" idx="10"/>
          </p:nvPr>
        </p:nvSpPr>
        <p:spPr/>
        <p:txBody>
          <a:bodyPr/>
          <a:lstStyle/>
          <a:p>
            <a:pPr>
              <a:defRPr/>
            </a:pPr>
            <a:fld id="{4BFCA2E3-A4EC-4D3C-A723-C30C7527518B}" type="datetimeFigureOut">
              <a:rPr lang="en-US" smtClean="0"/>
              <a:pPr>
                <a:defRPr/>
              </a:pPr>
              <a:t>9/13/16</a:t>
            </a:fld>
            <a:endParaRPr lang="en-US" dirty="0"/>
          </a:p>
        </p:txBody>
      </p:sp>
      <p:sp>
        <p:nvSpPr>
          <p:cNvPr id="7" name="Slide Number Placeholder 6"/>
          <p:cNvSpPr>
            <a:spLocks noGrp="1"/>
          </p:cNvSpPr>
          <p:nvPr>
            <p:ph type="sldNum" sz="quarter" idx="12"/>
          </p:nvPr>
        </p:nvSpPr>
        <p:spPr/>
        <p:txBody>
          <a:bodyPr/>
          <a:lstStyle/>
          <a:p>
            <a:pPr>
              <a:defRPr/>
            </a:pPr>
            <a:fld id="{CADF8B95-FD24-4BC4-B430-69A3136D11E0}" type="slidenum">
              <a:rPr lang="en-US" smtClean="0"/>
              <a:pPr>
                <a:defRPr/>
              </a:pPr>
              <a:t>‹#›</a:t>
            </a:fld>
            <a:endParaRPr lang="en-US" dirty="0"/>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pPr>
              <a:defRPr/>
            </a:pPr>
            <a:endParaRPr lang="en-US" dirty="0"/>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C2AEB11F-C391-4BDD-82EB-6F3E13A9F9E1}" type="datetimeFigureOut">
              <a:rPr lang="en-US" smtClean="0"/>
              <a:pPr>
                <a:defRPr/>
              </a:pPr>
              <a:t>9/13/16</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BF0D068-AB96-40B8-9FAA-4228627632C0}" type="slidenum">
              <a:rPr lang="en-US" smtClean="0"/>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042669FE-0345-4152-A335-E3D8B60CD5FA}" type="datetimeFigureOut">
              <a:rPr lang="en-US" smtClean="0"/>
              <a:pPr>
                <a:defRPr/>
              </a:pPr>
              <a:t>9/13/16</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0E7040A0-6A5C-4BDA-AED7-03967CF0473B}" type="slidenum">
              <a:rPr lang="en-US" smtClean="0"/>
              <a:pPr>
                <a:defRPr/>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4050" y="2286001"/>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9/13/16</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654050" y="4302966"/>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9/13/16</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0" name="Content Placeholder 2"/>
          <p:cNvSpPr>
            <a:spLocks noGrp="1"/>
          </p:cNvSpPr>
          <p:nvPr>
            <p:ph sz="half" idx="14"/>
          </p:nvPr>
        </p:nvSpPr>
        <p:spPr>
          <a:xfrm>
            <a:off x="658906"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1" name="Content Placeholder 2"/>
          <p:cNvSpPr>
            <a:spLocks noGrp="1"/>
          </p:cNvSpPr>
          <p:nvPr>
            <p:ph sz="half" idx="15"/>
          </p:nvPr>
        </p:nvSpPr>
        <p:spPr>
          <a:xfrm>
            <a:off x="658906"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9/13/16</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Content Placeholder 2"/>
          <p:cNvSpPr>
            <a:spLocks noGrp="1"/>
          </p:cNvSpPr>
          <p:nvPr>
            <p:ph sz="half" idx="14"/>
          </p:nvPr>
        </p:nvSpPr>
        <p:spPr>
          <a:xfrm>
            <a:off x="654085"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9/13/16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9/13/16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9/13/16</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9/13/16</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9/13/16</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9/13/16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9/13/16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slideLayout" Target="../slideLayouts/slideLayout25.xml"/><Relationship Id="rId15"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9/13/16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xmlns:p14="http://schemas.microsoft.com/office/powerpoint/2010/mai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pPr>
              <a:defRPr/>
            </a:pPr>
            <a:fld id="{201CF5B1-68BC-4F44-89BE-2F24F67B5729}" type="datetimeFigureOut">
              <a:rPr lang="en-US" smtClean="0"/>
              <a:pPr>
                <a:defRPr/>
              </a:pPr>
              <a:t>9/13/16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pPr>
              <a:defRPr/>
            </a:pPr>
            <a:fld id="{F69DAB5F-4C32-47E8-A254-E438E2D0D3F6}" type="slidenum">
              <a:rPr lang="en-US" smtClean="0"/>
              <a:pPr>
                <a:defRPr/>
              </a:pPr>
              <a:t>‹#›</a:t>
            </a:fld>
            <a:endParaRPr lang="en-US" dirty="0"/>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 Id="rId3" Type="http://schemas.openxmlformats.org/officeDocument/2006/relationships/image" Target="../media/image13.emf"/></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8" Type="http://schemas.openxmlformats.org/officeDocument/2006/relationships/image" Target="../media/image14.wmf"/><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17.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15.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 Id="rId3" Type="http://schemas.openxmlformats.org/officeDocument/2006/relationships/image" Target="../media/image16.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8" Type="http://schemas.openxmlformats.org/officeDocument/2006/relationships/image" Target="../media/image17.wmf"/><Relationship Id="rId1" Type="http://schemas.openxmlformats.org/officeDocument/2006/relationships/slideLayout" Target="../slideLayouts/slideLayout17.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8" Type="http://schemas.openxmlformats.org/officeDocument/2006/relationships/image" Target="../media/image18.png"/><Relationship Id="rId1" Type="http://schemas.openxmlformats.org/officeDocument/2006/relationships/slideLayout" Target="../slideLayouts/slideLayout17.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6.xml"/><Relationship Id="rId4" Type="http://schemas.openxmlformats.org/officeDocument/2006/relationships/diagramLayout" Target="../diagrams/layout6.xml"/><Relationship Id="rId5" Type="http://schemas.openxmlformats.org/officeDocument/2006/relationships/diagramQuickStyle" Target="../diagrams/quickStyle6.xml"/><Relationship Id="rId6" Type="http://schemas.openxmlformats.org/officeDocument/2006/relationships/diagramColors" Target="../diagrams/colors6.xml"/><Relationship Id="rId7" Type="http://schemas.microsoft.com/office/2007/relationships/diagramDrawing" Target="../diagrams/drawing6.xml"/><Relationship Id="rId1" Type="http://schemas.openxmlformats.org/officeDocument/2006/relationships/slideLayout" Target="../slideLayouts/slideLayout17.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1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9.xml"/><Relationship Id="rId3" Type="http://schemas.openxmlformats.org/officeDocument/2006/relationships/image" Target="../media/image19.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0.xml"/><Relationship Id="rId3" Type="http://schemas.openxmlformats.org/officeDocument/2006/relationships/image" Target="../media/image20.gi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1.xml"/><Relationship Id="rId3" Type="http://schemas.openxmlformats.org/officeDocument/2006/relationships/image" Target="../media/image21.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2.xml"/><Relationship Id="rId3" Type="http://schemas.openxmlformats.org/officeDocument/2006/relationships/image" Target="../media/image22.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3.xml"/><Relationship Id="rId3" Type="http://schemas.openxmlformats.org/officeDocument/2006/relationships/image" Target="../media/image23.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4.xml"/><Relationship Id="rId3" Type="http://schemas.openxmlformats.org/officeDocument/2006/relationships/image" Target="../media/image24.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5.xml"/><Relationship Id="rId3" Type="http://schemas.openxmlformats.org/officeDocument/2006/relationships/image" Target="../media/image25.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6.xml"/><Relationship Id="rId3" Type="http://schemas.openxmlformats.org/officeDocument/2006/relationships/image" Target="../media/image26.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8.xml"/><Relationship Id="rId3" Type="http://schemas.openxmlformats.org/officeDocument/2006/relationships/image" Target="../media/image27.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 Id="rId3" Type="http://schemas.openxmlformats.org/officeDocument/2006/relationships/image" Target="../media/image6.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0.xml"/><Relationship Id="rId3" Type="http://schemas.openxmlformats.org/officeDocument/2006/relationships/image" Target="../media/image28.emf"/></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7.xml"/><Relationship Id="rId4" Type="http://schemas.openxmlformats.org/officeDocument/2006/relationships/diagramLayout" Target="../diagrams/layout7.xml"/><Relationship Id="rId5" Type="http://schemas.openxmlformats.org/officeDocument/2006/relationships/diagramQuickStyle" Target="../diagrams/quickStyle7.xml"/><Relationship Id="rId6" Type="http://schemas.openxmlformats.org/officeDocument/2006/relationships/diagramColors" Target="../diagrams/colors7.xml"/><Relationship Id="rId7" Type="http://schemas.microsoft.com/office/2007/relationships/diagramDrawing" Target="../diagrams/drawing7.xml"/><Relationship Id="rId1" Type="http://schemas.openxmlformats.org/officeDocument/2006/relationships/slideLayout" Target="../slideLayouts/slideLayout23.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3" Type="http://schemas.openxmlformats.org/officeDocument/2006/relationships/image" Target="../media/image29.wmf"/><Relationship Id="rId4" Type="http://schemas.openxmlformats.org/officeDocument/2006/relationships/diagramData" Target="../diagrams/data8.xml"/><Relationship Id="rId5" Type="http://schemas.openxmlformats.org/officeDocument/2006/relationships/diagramLayout" Target="../diagrams/layout8.xml"/><Relationship Id="rId6" Type="http://schemas.openxmlformats.org/officeDocument/2006/relationships/diagramQuickStyle" Target="../diagrams/quickStyle8.xml"/><Relationship Id="rId7" Type="http://schemas.openxmlformats.org/officeDocument/2006/relationships/diagramColors" Target="../diagrams/colors8.xml"/><Relationship Id="rId8" Type="http://schemas.microsoft.com/office/2007/relationships/diagramDrawing" Target="../diagrams/drawing8.xml"/><Relationship Id="rId1" Type="http://schemas.openxmlformats.org/officeDocument/2006/relationships/slideLayout" Target="../slideLayouts/slideLayout17.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9.xml"/><Relationship Id="rId4" Type="http://schemas.openxmlformats.org/officeDocument/2006/relationships/diagramLayout" Target="../diagrams/layout9.xml"/><Relationship Id="rId5" Type="http://schemas.openxmlformats.org/officeDocument/2006/relationships/diagramQuickStyle" Target="../diagrams/quickStyle9.xml"/><Relationship Id="rId6" Type="http://schemas.openxmlformats.org/officeDocument/2006/relationships/diagramColors" Target="../diagrams/colors9.xml"/><Relationship Id="rId7" Type="http://schemas.microsoft.com/office/2007/relationships/diagramDrawing" Target="../diagrams/drawing9.xml"/><Relationship Id="rId1" Type="http://schemas.openxmlformats.org/officeDocument/2006/relationships/slideLayout" Target="../slideLayouts/slideLayout17.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4.xml"/><Relationship Id="rId3" Type="http://schemas.openxmlformats.org/officeDocument/2006/relationships/image" Target="../media/image3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5.xml"/><Relationship Id="rId3" Type="http://schemas.openxmlformats.org/officeDocument/2006/relationships/image" Target="../media/image31.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6.xml"/><Relationship Id="rId3" Type="http://schemas.openxmlformats.org/officeDocument/2006/relationships/image" Target="../media/image32.emf"/></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10.xml"/><Relationship Id="rId4" Type="http://schemas.openxmlformats.org/officeDocument/2006/relationships/diagramLayout" Target="../diagrams/layout10.xml"/><Relationship Id="rId5" Type="http://schemas.openxmlformats.org/officeDocument/2006/relationships/diagramQuickStyle" Target="../diagrams/quickStyle10.xml"/><Relationship Id="rId6" Type="http://schemas.openxmlformats.org/officeDocument/2006/relationships/diagramColors" Target="../diagrams/colors10.xml"/><Relationship Id="rId7" Type="http://schemas.microsoft.com/office/2007/relationships/diagramDrawing" Target="../diagrams/drawing10.xml"/><Relationship Id="rId1" Type="http://schemas.openxmlformats.org/officeDocument/2006/relationships/slideLayout" Target="../slideLayouts/slideLayout15.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0.xml"/><Relationship Id="rId3" Type="http://schemas.openxmlformats.org/officeDocument/2006/relationships/image" Target="../media/image33.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1.xml"/><Relationship Id="rId3" Type="http://schemas.openxmlformats.org/officeDocument/2006/relationships/image" Target="../media/image34.emf"/></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11.xml"/><Relationship Id="rId4" Type="http://schemas.openxmlformats.org/officeDocument/2006/relationships/diagramLayout" Target="../diagrams/layout11.xml"/><Relationship Id="rId5" Type="http://schemas.openxmlformats.org/officeDocument/2006/relationships/diagramQuickStyle" Target="../diagrams/quickStyle11.xml"/><Relationship Id="rId6" Type="http://schemas.openxmlformats.org/officeDocument/2006/relationships/diagramColors" Target="../diagrams/colors11.xml"/><Relationship Id="rId7" Type="http://schemas.microsoft.com/office/2007/relationships/diagramDrawing" Target="../diagrams/drawing11.xml"/><Relationship Id="rId1" Type="http://schemas.openxmlformats.org/officeDocument/2006/relationships/slideLayout" Target="../slideLayouts/slideLayout15.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12.xml"/><Relationship Id="rId4" Type="http://schemas.openxmlformats.org/officeDocument/2006/relationships/diagramLayout" Target="../diagrams/layout12.xml"/><Relationship Id="rId5" Type="http://schemas.openxmlformats.org/officeDocument/2006/relationships/diagramQuickStyle" Target="../diagrams/quickStyle12.xml"/><Relationship Id="rId6" Type="http://schemas.openxmlformats.org/officeDocument/2006/relationships/diagramColors" Target="../diagrams/colors12.xml"/><Relationship Id="rId7" Type="http://schemas.microsoft.com/office/2007/relationships/diagramDrawing" Target="../diagrams/drawing12.xml"/><Relationship Id="rId1" Type="http://schemas.openxmlformats.org/officeDocument/2006/relationships/slideLayout" Target="../slideLayouts/slideLayout17.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4.xml"/><Relationship Id="rId3" Type="http://schemas.openxmlformats.org/officeDocument/2006/relationships/image" Target="../media/image35.emf"/></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13.xml"/><Relationship Id="rId4" Type="http://schemas.openxmlformats.org/officeDocument/2006/relationships/diagramLayout" Target="../diagrams/layout13.xml"/><Relationship Id="rId5" Type="http://schemas.openxmlformats.org/officeDocument/2006/relationships/diagramQuickStyle" Target="../diagrams/quickStyle13.xml"/><Relationship Id="rId6" Type="http://schemas.openxmlformats.org/officeDocument/2006/relationships/diagramColors" Target="../diagrams/colors13.xml"/><Relationship Id="rId7" Type="http://schemas.microsoft.com/office/2007/relationships/diagramDrawing" Target="../diagrams/drawing13.xml"/><Relationship Id="rId1" Type="http://schemas.openxmlformats.org/officeDocument/2006/relationships/slideLayout" Target="../slideLayouts/slideLayout17.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1" Type="http://schemas.openxmlformats.org/officeDocument/2006/relationships/diagramColors" Target="../diagrams/colors15.xml"/><Relationship Id="rId12" Type="http://schemas.microsoft.com/office/2007/relationships/diagramDrawing" Target="../diagrams/drawing15.xml"/><Relationship Id="rId1" Type="http://schemas.openxmlformats.org/officeDocument/2006/relationships/slideLayout" Target="../slideLayouts/slideLayout23.xml"/><Relationship Id="rId2" Type="http://schemas.openxmlformats.org/officeDocument/2006/relationships/notesSlide" Target="../notesSlides/notesSlide46.xml"/><Relationship Id="rId3" Type="http://schemas.openxmlformats.org/officeDocument/2006/relationships/diagramData" Target="../diagrams/data14.xml"/><Relationship Id="rId4" Type="http://schemas.openxmlformats.org/officeDocument/2006/relationships/diagramLayout" Target="../diagrams/layout14.xml"/><Relationship Id="rId5" Type="http://schemas.openxmlformats.org/officeDocument/2006/relationships/diagramQuickStyle" Target="../diagrams/quickStyle14.xml"/><Relationship Id="rId6" Type="http://schemas.openxmlformats.org/officeDocument/2006/relationships/diagramColors" Target="../diagrams/colors14.xml"/><Relationship Id="rId7" Type="http://schemas.microsoft.com/office/2007/relationships/diagramDrawing" Target="../diagrams/drawing14.xml"/><Relationship Id="rId8" Type="http://schemas.openxmlformats.org/officeDocument/2006/relationships/diagramData" Target="../diagrams/data15.xml"/><Relationship Id="rId9" Type="http://schemas.openxmlformats.org/officeDocument/2006/relationships/diagramLayout" Target="../diagrams/layout15.xml"/><Relationship Id="rId10" Type="http://schemas.openxmlformats.org/officeDocument/2006/relationships/diagramQuickStyle" Target="../diagrams/quickStyle15.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16.xml"/><Relationship Id="rId4" Type="http://schemas.openxmlformats.org/officeDocument/2006/relationships/diagramLayout" Target="../diagrams/layout16.xml"/><Relationship Id="rId5" Type="http://schemas.openxmlformats.org/officeDocument/2006/relationships/diagramQuickStyle" Target="../diagrams/quickStyle16.xml"/><Relationship Id="rId6" Type="http://schemas.openxmlformats.org/officeDocument/2006/relationships/diagramColors" Target="../diagrams/colors16.xml"/><Relationship Id="rId7" Type="http://schemas.microsoft.com/office/2007/relationships/diagramDrawing" Target="../diagrams/drawing16.xml"/><Relationship Id="rId1" Type="http://schemas.openxmlformats.org/officeDocument/2006/relationships/slideLayout" Target="../slideLayouts/slideLayout15.xml"/><Relationship Id="rId2"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 Id="rId3" Type="http://schemas.openxmlformats.org/officeDocument/2006/relationships/image" Target="../media/image8.emf"/></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17.xml"/><Relationship Id="rId4" Type="http://schemas.openxmlformats.org/officeDocument/2006/relationships/diagramLayout" Target="../diagrams/layout17.xml"/><Relationship Id="rId5" Type="http://schemas.openxmlformats.org/officeDocument/2006/relationships/diagramQuickStyle" Target="../diagrams/quickStyle17.xml"/><Relationship Id="rId6" Type="http://schemas.openxmlformats.org/officeDocument/2006/relationships/diagramColors" Target="../diagrams/colors17.xml"/><Relationship Id="rId7" Type="http://schemas.microsoft.com/office/2007/relationships/diagramDrawing" Target="../diagrams/drawing17.xml"/><Relationship Id="rId1" Type="http://schemas.openxmlformats.org/officeDocument/2006/relationships/slideLayout" Target="../slideLayouts/slideLayout15.xml"/><Relationship Id="rId2" Type="http://schemas.openxmlformats.org/officeDocument/2006/relationships/notesSlide" Target="../notesSlides/notesSlide4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0.xml"/><Relationship Id="rId3" Type="http://schemas.openxmlformats.org/officeDocument/2006/relationships/image" Target="../media/image36.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4.xml"/><Relationship Id="rId3" Type="http://schemas.openxmlformats.org/officeDocument/2006/relationships/image" Target="../media/image37.e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5.xml"/><Relationship Id="rId3" Type="http://schemas.openxmlformats.org/officeDocument/2006/relationships/image" Target="../media/image38.emf"/></Relationships>
</file>

<file path=ppt/slides/_rels/slide57.xml.rels><?xml version="1.0" encoding="UTF-8" standalone="yes"?>
<Relationships xmlns="http://schemas.openxmlformats.org/package/2006/relationships"><Relationship Id="rId3" Type="http://schemas.openxmlformats.org/officeDocument/2006/relationships/diagramData" Target="../diagrams/data18.xml"/><Relationship Id="rId4" Type="http://schemas.openxmlformats.org/officeDocument/2006/relationships/diagramLayout" Target="../diagrams/layout18.xml"/><Relationship Id="rId5" Type="http://schemas.openxmlformats.org/officeDocument/2006/relationships/diagramQuickStyle" Target="../diagrams/quickStyle18.xml"/><Relationship Id="rId6" Type="http://schemas.openxmlformats.org/officeDocument/2006/relationships/diagramColors" Target="../diagrams/colors18.xml"/><Relationship Id="rId7" Type="http://schemas.microsoft.com/office/2007/relationships/diagramDrawing" Target="../diagrams/drawing18.xml"/><Relationship Id="rId1" Type="http://schemas.openxmlformats.org/officeDocument/2006/relationships/slideLayout" Target="../slideLayouts/slideLayout15.xml"/><Relationship Id="rId2" Type="http://schemas.openxmlformats.org/officeDocument/2006/relationships/notesSlide" Target="../notesSlides/notesSlide5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7.xml"/></Relationships>
</file>

<file path=ppt/slides/_rels/slide59.xml.rels><?xml version="1.0" encoding="UTF-8" standalone="yes"?>
<Relationships xmlns="http://schemas.openxmlformats.org/package/2006/relationships"><Relationship Id="rId3" Type="http://schemas.openxmlformats.org/officeDocument/2006/relationships/diagramData" Target="../diagrams/data19.xml"/><Relationship Id="rId4" Type="http://schemas.openxmlformats.org/officeDocument/2006/relationships/diagramLayout" Target="../diagrams/layout19.xml"/><Relationship Id="rId5" Type="http://schemas.openxmlformats.org/officeDocument/2006/relationships/diagramQuickStyle" Target="../diagrams/quickStyle19.xml"/><Relationship Id="rId6" Type="http://schemas.openxmlformats.org/officeDocument/2006/relationships/diagramColors" Target="../diagrams/colors19.xml"/><Relationship Id="rId7" Type="http://schemas.microsoft.com/office/2007/relationships/diagramDrawing" Target="../diagrams/drawing19.xml"/><Relationship Id="rId1" Type="http://schemas.openxmlformats.org/officeDocument/2006/relationships/slideLayout" Target="../slideLayouts/slideLayout15.xml"/><Relationship Id="rId2"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3" Type="http://schemas.openxmlformats.org/officeDocument/2006/relationships/diagramData" Target="../diagrams/data20.xml"/><Relationship Id="rId4" Type="http://schemas.openxmlformats.org/officeDocument/2006/relationships/diagramLayout" Target="../diagrams/layout20.xml"/><Relationship Id="rId5" Type="http://schemas.openxmlformats.org/officeDocument/2006/relationships/diagramQuickStyle" Target="../diagrams/quickStyle20.xml"/><Relationship Id="rId6" Type="http://schemas.openxmlformats.org/officeDocument/2006/relationships/diagramColors" Target="../diagrams/colors20.xml"/><Relationship Id="rId7" Type="http://schemas.microsoft.com/office/2007/relationships/diagramDrawing" Target="../diagrams/drawing20.xml"/><Relationship Id="rId1" Type="http://schemas.openxmlformats.org/officeDocument/2006/relationships/slideLayout" Target="../slideLayouts/slideLayout15.xml"/><Relationship Id="rId2" Type="http://schemas.openxmlformats.org/officeDocument/2006/relationships/notesSlide" Target="../notesSlides/notesSlide59.xml"/></Relationships>
</file>

<file path=ppt/slides/_rels/slide61.xml.rels><?xml version="1.0" encoding="UTF-8" standalone="yes"?>
<Relationships xmlns="http://schemas.openxmlformats.org/package/2006/relationships"><Relationship Id="rId3" Type="http://schemas.openxmlformats.org/officeDocument/2006/relationships/diagramData" Target="../diagrams/data21.xml"/><Relationship Id="rId4" Type="http://schemas.openxmlformats.org/officeDocument/2006/relationships/diagramLayout" Target="../diagrams/layout21.xml"/><Relationship Id="rId5" Type="http://schemas.openxmlformats.org/officeDocument/2006/relationships/diagramQuickStyle" Target="../diagrams/quickStyle21.xml"/><Relationship Id="rId6" Type="http://schemas.openxmlformats.org/officeDocument/2006/relationships/diagramColors" Target="../diagrams/colors21.xml"/><Relationship Id="rId7" Type="http://schemas.microsoft.com/office/2007/relationships/diagramDrawing" Target="../diagrams/drawing21.xml"/><Relationship Id="rId1" Type="http://schemas.openxmlformats.org/officeDocument/2006/relationships/slideLayout" Target="../slideLayouts/slideLayout23.xml"/><Relationship Id="rId2" Type="http://schemas.openxmlformats.org/officeDocument/2006/relationships/notesSlide" Target="../notesSlides/notesSlide6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1.xml"/><Relationship Id="rId3" Type="http://schemas.openxmlformats.org/officeDocument/2006/relationships/image" Target="../media/image39.w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2.xml"/><Relationship Id="rId3" Type="http://schemas.openxmlformats.org/officeDocument/2006/relationships/image" Target="../media/image40.e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3.xml"/></Relationships>
</file>

<file path=ppt/slides/_rels/slide65.xml.rels><?xml version="1.0" encoding="UTF-8" standalone="yes"?>
<Relationships xmlns="http://schemas.openxmlformats.org/package/2006/relationships"><Relationship Id="rId3" Type="http://schemas.openxmlformats.org/officeDocument/2006/relationships/diagramData" Target="../diagrams/data22.xml"/><Relationship Id="rId4" Type="http://schemas.openxmlformats.org/officeDocument/2006/relationships/diagramLayout" Target="../diagrams/layout22.xml"/><Relationship Id="rId5" Type="http://schemas.openxmlformats.org/officeDocument/2006/relationships/diagramQuickStyle" Target="../diagrams/quickStyle22.xml"/><Relationship Id="rId6" Type="http://schemas.openxmlformats.org/officeDocument/2006/relationships/diagramColors" Target="../diagrams/colors22.xml"/><Relationship Id="rId7" Type="http://schemas.microsoft.com/office/2007/relationships/diagramDrawing" Target="../diagrams/drawing22.xml"/><Relationship Id="rId1" Type="http://schemas.openxmlformats.org/officeDocument/2006/relationships/slideLayout" Target="../slideLayouts/slideLayout15.xml"/><Relationship Id="rId2" Type="http://schemas.openxmlformats.org/officeDocument/2006/relationships/notesSlide" Target="../notesSlides/notesSlide6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6.xml"/></Relationships>
</file>

<file path=ppt/slides/_rels/slide68.xml.rels><?xml version="1.0" encoding="UTF-8" standalone="yes"?>
<Relationships xmlns="http://schemas.openxmlformats.org/package/2006/relationships"><Relationship Id="rId3" Type="http://schemas.openxmlformats.org/officeDocument/2006/relationships/diagramData" Target="../diagrams/data23.xml"/><Relationship Id="rId4" Type="http://schemas.openxmlformats.org/officeDocument/2006/relationships/diagramLayout" Target="../diagrams/layout23.xml"/><Relationship Id="rId5" Type="http://schemas.openxmlformats.org/officeDocument/2006/relationships/diagramQuickStyle" Target="../diagrams/quickStyle23.xml"/><Relationship Id="rId6" Type="http://schemas.openxmlformats.org/officeDocument/2006/relationships/diagramColors" Target="../diagrams/colors23.xml"/><Relationship Id="rId7" Type="http://schemas.microsoft.com/office/2007/relationships/diagramDrawing" Target="../diagrams/drawing23.xml"/><Relationship Id="rId1" Type="http://schemas.openxmlformats.org/officeDocument/2006/relationships/slideLayout" Target="../slideLayouts/slideLayout17.xml"/><Relationship Id="rId2" Type="http://schemas.openxmlformats.org/officeDocument/2006/relationships/notesSlide" Target="../notesSlides/notesSlide6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8.xml"/><Relationship Id="rId3" Type="http://schemas.openxmlformats.org/officeDocument/2006/relationships/image" Target="../media/image41.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0.xml"/><Relationship Id="rId3" Type="http://schemas.openxmlformats.org/officeDocument/2006/relationships/image" Target="../media/image42.emf"/></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1.xml"/><Relationship Id="rId3" Type="http://schemas.openxmlformats.org/officeDocument/2006/relationships/image" Target="../media/image43.em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2.xml"/><Relationship Id="rId3" Type="http://schemas.openxmlformats.org/officeDocument/2006/relationships/image" Target="../media/image44.emf"/></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5.xml"/><Relationship Id="rId3" Type="http://schemas.openxmlformats.org/officeDocument/2006/relationships/image" Target="../media/image45.wmf"/></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8.xml"/><Relationship Id="rId3" Type="http://schemas.openxmlformats.org/officeDocument/2006/relationships/image" Target="../media/image46.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9.xml"/><Relationship Id="rId3" Type="http://schemas.openxmlformats.org/officeDocument/2006/relationships/image" Target="../media/image47.emf"/></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0.xml"/><Relationship Id="rId3" Type="http://schemas.openxmlformats.org/officeDocument/2006/relationships/image" Target="../media/image48.emf"/></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1.xml"/><Relationship Id="rId3" Type="http://schemas.openxmlformats.org/officeDocument/2006/relationships/image" Target="../media/image49.emf"/></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2.xml"/><Relationship Id="rId3" Type="http://schemas.openxmlformats.org/officeDocument/2006/relationships/image" Target="../media/image50.emf"/></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4.xml"/><Relationship Id="rId3" Type="http://schemas.openxmlformats.org/officeDocument/2006/relationships/image" Target="../media/image51.emf"/></Relationships>
</file>

<file path=ppt/slides/_rels/slide86.xml.rels><?xml version="1.0" encoding="UTF-8" standalone="yes"?>
<Relationships xmlns="http://schemas.openxmlformats.org/package/2006/relationships"><Relationship Id="rId3" Type="http://schemas.openxmlformats.org/officeDocument/2006/relationships/diagramData" Target="../diagrams/data24.xml"/><Relationship Id="rId4" Type="http://schemas.openxmlformats.org/officeDocument/2006/relationships/diagramLayout" Target="../diagrams/layout24.xml"/><Relationship Id="rId5" Type="http://schemas.openxmlformats.org/officeDocument/2006/relationships/diagramQuickStyle" Target="../diagrams/quickStyle24.xml"/><Relationship Id="rId6" Type="http://schemas.openxmlformats.org/officeDocument/2006/relationships/diagramColors" Target="../diagrams/colors24.xml"/><Relationship Id="rId7" Type="http://schemas.microsoft.com/office/2007/relationships/diagramDrawing" Target="../diagrams/drawing24.xml"/><Relationship Id="rId1" Type="http://schemas.openxmlformats.org/officeDocument/2006/relationships/slideLayout" Target="../slideLayouts/slideLayout15.xml"/><Relationship Id="rId2" Type="http://schemas.openxmlformats.org/officeDocument/2006/relationships/notesSlide" Target="../notesSlides/notesSlide8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8.xml"/><Relationship Id="rId3" Type="http://schemas.openxmlformats.org/officeDocument/2006/relationships/image" Target="../media/image5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9.xml"/><Relationship Id="rId3" Type="http://schemas.openxmlformats.org/officeDocument/2006/relationships/image" Target="../media/image53.emf"/></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0.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p:nvPr>
        </p:nvSpPr>
        <p:spPr>
          <a:xfrm>
            <a:off x="736456" y="2590801"/>
            <a:ext cx="7696200" cy="1905000"/>
          </a:xfrm>
        </p:spPr>
        <p:txBody>
          <a:bodyPr/>
          <a:lstStyle/>
          <a:p>
            <a:r>
              <a:rPr lang="en-US" dirty="0" smtClean="0"/>
              <a:t/>
            </a:r>
            <a:br>
              <a:rPr lang="en-US" dirty="0" smtClean="0"/>
            </a:br>
            <a:r>
              <a:rPr lang="en-US" dirty="0" smtClean="0"/>
              <a:t>Operating System Overview</a:t>
            </a:r>
          </a:p>
        </p:txBody>
      </p:sp>
      <p:sp>
        <p:nvSpPr>
          <p:cNvPr id="2" name="Text Placeholder 1"/>
          <p:cNvSpPr>
            <a:spLocks noGrp="1"/>
          </p:cNvSpPr>
          <p:nvPr>
            <p:ph type="body" idx="1"/>
          </p:nvPr>
        </p:nvSpPr>
        <p:spPr/>
        <p:txBody>
          <a:bodyPr/>
          <a:lstStyle/>
          <a:p>
            <a:r>
              <a:rPr lang="en-US" dirty="0"/>
              <a:t>Chapter 2</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2.pdf"/>
          <p:cNvPicPr>
            <a:picLocks noChangeAspect="1"/>
          </p:cNvPicPr>
          <p:nvPr/>
        </p:nvPicPr>
        <p:blipFill>
          <a:blip r:embed="rId3"/>
          <a:stretch>
            <a:fillRect/>
          </a:stretch>
        </p:blipFill>
        <p:spPr>
          <a:xfrm>
            <a:off x="152400" y="228600"/>
            <a:ext cx="8875059"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xmlns:mv="urn:schemas-microsoft-com:mac:vml">
      <p:transition spd="slow">
        <p:fade/>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smtClean="0">
                <a:solidFill>
                  <a:schemeClr val="accent1">
                    <a:lumMod val="75000"/>
                  </a:schemeClr>
                </a:solidFill>
              </a:rPr>
              <a:t>Evolution of Operating Systems</a:t>
            </a:r>
            <a:endParaRPr lang="en-US" sz="3200" b="1" dirty="0">
              <a:solidFill>
                <a:schemeClr val="accent1">
                  <a:lumMod val="75000"/>
                </a:schemeClr>
              </a:solidFill>
            </a:endParaRPr>
          </a:p>
        </p:txBody>
      </p:sp>
      <p:sp>
        <p:nvSpPr>
          <p:cNvPr id="3" name="Content Placeholder 2"/>
          <p:cNvSpPr>
            <a:spLocks noGrp="1"/>
          </p:cNvSpPr>
          <p:nvPr>
            <p:ph idx="4294967295"/>
          </p:nvPr>
        </p:nvSpPr>
        <p:spPr>
          <a:xfrm>
            <a:off x="838200" y="2286000"/>
            <a:ext cx="8305800" cy="4267200"/>
          </a:xfrm>
        </p:spPr>
        <p:txBody>
          <a:bodyPr>
            <a:normAutofit/>
          </a:bodyPr>
          <a:lstStyle/>
          <a:p>
            <a:pPr>
              <a:buSzPct val="95000"/>
              <a:buFont typeface="Wingdings" charset="2"/>
              <a:buChar char="§"/>
            </a:pPr>
            <a:r>
              <a:rPr lang="en-NZ" sz="3600" dirty="0" smtClean="0"/>
              <a:t>A major OS will evolve over time for a number of reasons:</a:t>
            </a:r>
            <a:endParaRPr lang="en-US" sz="3600" dirty="0" smtClean="0"/>
          </a:p>
        </p:txBody>
      </p:sp>
      <p:graphicFrame>
        <p:nvGraphicFramePr>
          <p:cNvPr id="6" name="Diagram 5"/>
          <p:cNvGraphicFramePr/>
          <p:nvPr/>
        </p:nvGraphicFramePr>
        <p:xfrm>
          <a:off x="457200" y="3657600"/>
          <a:ext cx="8229600" cy="2514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p:cNvPicPr>
            <a:picLocks noChangeAspect="1"/>
          </p:cNvPicPr>
          <p:nvPr/>
        </p:nvPicPr>
        <p:blipFill>
          <a:blip r:embed="rId8"/>
          <a:stretch>
            <a:fillRect/>
          </a:stretch>
        </p:blipFill>
        <p:spPr>
          <a:xfrm>
            <a:off x="6553200" y="3429000"/>
            <a:ext cx="1991050" cy="283297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400" dirty="0" smtClean="0">
                <a:solidFill>
                  <a:schemeClr val="accent1">
                    <a:lumMod val="75000"/>
                  </a:schemeClr>
                </a:solidFill>
              </a:rPr>
              <a:t>Evolution of </a:t>
            </a:r>
            <a:br>
              <a:rPr lang="en-US" sz="4400" dirty="0" smtClean="0">
                <a:solidFill>
                  <a:schemeClr val="accent1">
                    <a:lumMod val="75000"/>
                  </a:schemeClr>
                </a:solidFill>
              </a:rPr>
            </a:br>
            <a:r>
              <a:rPr lang="en-US" sz="4400" dirty="0" smtClean="0">
                <a:solidFill>
                  <a:schemeClr val="accent1">
                    <a:lumMod val="75000"/>
                  </a:schemeClr>
                </a:solidFill>
              </a:rPr>
              <a:t>Operating Systems</a:t>
            </a:r>
            <a:endParaRPr lang="en-NZ" sz="4400" dirty="0">
              <a:solidFill>
                <a:schemeClr val="accent1">
                  <a:lumMod val="75000"/>
                </a:schemeClr>
              </a:solidFill>
            </a:endParaRPr>
          </a:p>
        </p:txBody>
      </p:sp>
      <p:sp>
        <p:nvSpPr>
          <p:cNvPr id="3" name="Content Placeholder 2"/>
          <p:cNvSpPr>
            <a:spLocks noGrp="1"/>
          </p:cNvSpPr>
          <p:nvPr>
            <p:ph idx="4294967295"/>
          </p:nvPr>
        </p:nvSpPr>
        <p:spPr>
          <a:xfrm>
            <a:off x="0" y="1981200"/>
            <a:ext cx="8077200" cy="4038600"/>
          </a:xfrm>
        </p:spPr>
        <p:txBody>
          <a:bodyPr>
            <a:normAutofit/>
          </a:bodyPr>
          <a:lstStyle/>
          <a:p>
            <a:pPr>
              <a:buSzPct val="100000"/>
              <a:buFont typeface="Wingdings" charset="2"/>
              <a:buChar char="§"/>
            </a:pPr>
            <a:r>
              <a:rPr lang="en-NZ" sz="4000" dirty="0" smtClean="0"/>
              <a:t> Stages include:</a:t>
            </a:r>
          </a:p>
          <a:p>
            <a:pPr lvl="1">
              <a:buSzPct val="55000"/>
            </a:pPr>
            <a:endParaRPr lang="en-NZ" dirty="0"/>
          </a:p>
        </p:txBody>
      </p:sp>
      <p:graphicFrame>
        <p:nvGraphicFramePr>
          <p:cNvPr id="5" name="Diagram 4"/>
          <p:cNvGraphicFramePr/>
          <p:nvPr>
            <p:extLst>
              <p:ext uri="{D42A27DB-BD31-4B8C-83A1-F6EECF244321}">
                <p14:modId xmlns:p14="http://schemas.microsoft.com/office/powerpoint/2010/main" val="2855590872"/>
              </p:ext>
            </p:extLst>
          </p:nvPr>
        </p:nvGraphicFramePr>
        <p:xfrm>
          <a:off x="914400" y="2133600"/>
          <a:ext cx="7315200" cy="436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905"/>
                <a:solidFill>
                  <a:schemeClr val="accent1">
                    <a:lumMod val="75000"/>
                  </a:schemeClr>
                </a:solidFill>
                <a:effectLst>
                  <a:innerShdw blurRad="69850" dist="43180" dir="5400000">
                    <a:srgbClr val="000000">
                      <a:alpha val="65000"/>
                    </a:srgbClr>
                  </a:innerShdw>
                </a:effectLst>
              </a:rPr>
              <a:t>Serial Processing</a:t>
            </a:r>
            <a:endParaRPr lang="en-US" b="1" dirty="0">
              <a:ln w="1905"/>
              <a:solidFill>
                <a:schemeClr val="accent1">
                  <a:lumMod val="75000"/>
                </a:schemeClr>
              </a:solidFill>
              <a:effectLst>
                <a:innerShdw blurRad="69850" dist="43180" dir="5400000">
                  <a:srgbClr val="000000">
                    <a:alpha val="65000"/>
                  </a:srgbClr>
                </a:innerShdw>
              </a:effectLst>
            </a:endParaRPr>
          </a:p>
        </p:txBody>
      </p:sp>
      <p:sp>
        <p:nvSpPr>
          <p:cNvPr id="4" name="Text Placeholder 3"/>
          <p:cNvSpPr>
            <a:spLocks noGrp="1"/>
          </p:cNvSpPr>
          <p:nvPr>
            <p:ph type="body" idx="1"/>
          </p:nvPr>
        </p:nvSpPr>
        <p:spPr>
          <a:xfrm>
            <a:off x="609600" y="1981200"/>
            <a:ext cx="3657600" cy="730415"/>
          </a:xfrm>
        </p:spPr>
        <p:txBody>
          <a:bodyPr/>
          <a:lstStyle/>
          <a:p>
            <a:r>
              <a:rPr lang="en-US" dirty="0" smtClean="0"/>
              <a:t>Earliest Computers:</a:t>
            </a:r>
          </a:p>
        </p:txBody>
      </p:sp>
      <p:sp>
        <p:nvSpPr>
          <p:cNvPr id="3" name="Content Placeholder 2"/>
          <p:cNvSpPr>
            <a:spLocks noGrp="1"/>
          </p:cNvSpPr>
          <p:nvPr>
            <p:ph sz="half" idx="2"/>
          </p:nvPr>
        </p:nvSpPr>
        <p:spPr>
          <a:xfrm>
            <a:off x="609600" y="2895600"/>
            <a:ext cx="3657600" cy="3328988"/>
          </a:xfrm>
        </p:spPr>
        <p:txBody>
          <a:bodyPr>
            <a:normAutofit fontScale="92500" lnSpcReduction="20000"/>
          </a:bodyPr>
          <a:lstStyle/>
          <a:p>
            <a:r>
              <a:rPr lang="en-US" dirty="0" smtClean="0"/>
              <a:t>No operating system</a:t>
            </a:r>
          </a:p>
          <a:p>
            <a:pPr lvl="2"/>
            <a:r>
              <a:rPr lang="en-US" dirty="0" smtClean="0"/>
              <a:t>programmers interacted directly with the computer hardware</a:t>
            </a:r>
          </a:p>
          <a:p>
            <a:r>
              <a:rPr lang="en-US" dirty="0" smtClean="0"/>
              <a:t>Computers ran from a console with display lights, toggle switches, some form of input device, and a printer</a:t>
            </a:r>
          </a:p>
          <a:p>
            <a:r>
              <a:rPr lang="en-US" dirty="0" smtClean="0"/>
              <a:t>Users have access to the computer in “series”</a:t>
            </a:r>
          </a:p>
        </p:txBody>
      </p:sp>
      <p:sp>
        <p:nvSpPr>
          <p:cNvPr id="5" name="Text Placeholder 4"/>
          <p:cNvSpPr>
            <a:spLocks noGrp="1"/>
          </p:cNvSpPr>
          <p:nvPr>
            <p:ph type="body" sz="quarter" idx="3"/>
          </p:nvPr>
        </p:nvSpPr>
        <p:spPr>
          <a:xfrm>
            <a:off x="4800600" y="1981200"/>
            <a:ext cx="3657600" cy="730415"/>
          </a:xfrm>
        </p:spPr>
        <p:txBody>
          <a:bodyPr/>
          <a:lstStyle/>
          <a:p>
            <a:r>
              <a:rPr lang="en-US" dirty="0" smtClean="0"/>
              <a:t>Problems:</a:t>
            </a:r>
            <a:endParaRPr lang="en-US" dirty="0"/>
          </a:p>
        </p:txBody>
      </p:sp>
      <p:sp>
        <p:nvSpPr>
          <p:cNvPr id="6" name="Content Placeholder 5"/>
          <p:cNvSpPr>
            <a:spLocks noGrp="1"/>
          </p:cNvSpPr>
          <p:nvPr>
            <p:ph sz="quarter" idx="4"/>
          </p:nvPr>
        </p:nvSpPr>
        <p:spPr>
          <a:xfrm>
            <a:off x="4800600" y="2667000"/>
            <a:ext cx="3657600" cy="3962400"/>
          </a:xfrm>
        </p:spPr>
        <p:txBody>
          <a:bodyPr>
            <a:normAutofit fontScale="92500" lnSpcReduction="10000"/>
          </a:bodyPr>
          <a:lstStyle/>
          <a:p>
            <a:r>
              <a:rPr lang="en-US" dirty="0" smtClean="0"/>
              <a:t>Scheduling:</a:t>
            </a:r>
          </a:p>
          <a:p>
            <a:pPr lvl="1"/>
            <a:r>
              <a:rPr lang="en-US" dirty="0" smtClean="0"/>
              <a:t>most installations used a hardcopy sign-up sheet to reserve computer time</a:t>
            </a:r>
          </a:p>
          <a:p>
            <a:pPr lvl="3"/>
            <a:r>
              <a:rPr lang="en-US" dirty="0" smtClean="0"/>
              <a:t>time allocations could run short or long, resulting in wasted computer time</a:t>
            </a:r>
          </a:p>
          <a:p>
            <a:pPr marL="282575" lvl="3">
              <a:spcBef>
                <a:spcPts val="1800"/>
              </a:spcBef>
            </a:pPr>
            <a:r>
              <a:rPr lang="en-US" dirty="0" smtClean="0"/>
              <a:t>Setup time</a:t>
            </a:r>
          </a:p>
          <a:p>
            <a:pPr lvl="1"/>
            <a:r>
              <a:rPr lang="en-US" dirty="0" smtClean="0"/>
              <a:t>a considerable amount of time was spent just on setting up the program to run</a:t>
            </a:r>
          </a:p>
        </p:txBody>
      </p:sp>
      <p:pic>
        <p:nvPicPr>
          <p:cNvPr id="7" name="Picture 6"/>
          <p:cNvPicPr>
            <a:picLocks noChangeAspect="1"/>
          </p:cNvPicPr>
          <p:nvPr/>
        </p:nvPicPr>
        <p:blipFill>
          <a:blip r:embed="rId3"/>
          <a:stretch>
            <a:fillRect/>
          </a:stretch>
        </p:blipFill>
        <p:spPr>
          <a:xfrm>
            <a:off x="609600" y="380400"/>
            <a:ext cx="1531937" cy="15198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ctr"/>
            <a:r>
              <a:rPr lang="en-US" b="1" dirty="0" smtClean="0">
                <a:solidFill>
                  <a:schemeClr val="accent1">
                    <a:lumMod val="75000"/>
                  </a:schemeClr>
                </a:solidFill>
              </a:rPr>
              <a:t>Simple Batch Systems</a:t>
            </a:r>
          </a:p>
        </p:txBody>
      </p:sp>
      <p:sp>
        <p:nvSpPr>
          <p:cNvPr id="3" name="Content Placeholder 2"/>
          <p:cNvSpPr>
            <a:spLocks noGrp="1"/>
          </p:cNvSpPr>
          <p:nvPr>
            <p:ph idx="4294967295"/>
          </p:nvPr>
        </p:nvSpPr>
        <p:spPr>
          <a:xfrm>
            <a:off x="0" y="2438400"/>
            <a:ext cx="8077200" cy="3886200"/>
          </a:xfrm>
        </p:spPr>
        <p:txBody>
          <a:bodyPr>
            <a:noAutofit/>
          </a:bodyPr>
          <a:lstStyle/>
          <a:p>
            <a:r>
              <a:rPr lang="en-US" sz="2800" dirty="0" smtClean="0"/>
              <a:t>Early computers were very expensive</a:t>
            </a:r>
          </a:p>
          <a:p>
            <a:pPr lvl="2"/>
            <a:r>
              <a:rPr lang="en-US" sz="2400" dirty="0" smtClean="0"/>
              <a:t>important to maximize processor utilization</a:t>
            </a:r>
          </a:p>
          <a:p>
            <a:r>
              <a:rPr lang="en-US" sz="2800" dirty="0" smtClean="0"/>
              <a:t>Monitor</a:t>
            </a:r>
          </a:p>
          <a:p>
            <a:pPr lvl="2"/>
            <a:r>
              <a:rPr lang="en-US" sz="2400" dirty="0" smtClean="0"/>
              <a:t>user no longer has direct access to processor</a:t>
            </a:r>
          </a:p>
          <a:p>
            <a:pPr lvl="2"/>
            <a:r>
              <a:rPr lang="en-US" sz="2400" dirty="0" smtClean="0"/>
              <a:t>job is submitted to computer operator who batches them together and places them on an input device</a:t>
            </a:r>
          </a:p>
          <a:p>
            <a:pPr lvl="2"/>
            <a:r>
              <a:rPr lang="en-US" sz="2400" dirty="0" smtClean="0"/>
              <a:t>program branches back to the monitor when finished</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b="1" dirty="0" smtClean="0">
                <a:ln w="1905"/>
                <a:solidFill>
                  <a:schemeClr val="accent1">
                    <a:lumMod val="75000"/>
                  </a:schemeClr>
                </a:solidFill>
                <a:effectLst>
                  <a:innerShdw blurRad="69850" dist="43180" dir="5400000">
                    <a:srgbClr val="000000">
                      <a:alpha val="65000"/>
                    </a:srgbClr>
                  </a:innerShdw>
                </a:effectLst>
              </a:rPr>
              <a:t>Monitor Point of View</a:t>
            </a:r>
            <a:endParaRPr lang="en-NZ" b="1" dirty="0">
              <a:ln w="1905"/>
              <a:solidFill>
                <a:schemeClr val="accent1">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0" y="2590800"/>
            <a:ext cx="4724400" cy="4953000"/>
          </a:xfrm>
        </p:spPr>
        <p:txBody>
          <a:bodyPr>
            <a:normAutofit/>
          </a:bodyPr>
          <a:lstStyle/>
          <a:p>
            <a:r>
              <a:rPr lang="en-NZ" sz="2400" dirty="0" smtClean="0"/>
              <a:t>Monitor controls the sequence of events</a:t>
            </a:r>
          </a:p>
          <a:p>
            <a:r>
              <a:rPr lang="en-NZ" sz="2400" i="1" dirty="0" smtClean="0"/>
              <a:t>Resident Monitor </a:t>
            </a:r>
            <a:r>
              <a:rPr lang="en-NZ" sz="2400" dirty="0" smtClean="0"/>
              <a:t>is software always in memory</a:t>
            </a:r>
          </a:p>
          <a:p>
            <a:r>
              <a:rPr lang="en-NZ" sz="2400" dirty="0" smtClean="0"/>
              <a:t>Monitor reads in job and gives control</a:t>
            </a:r>
          </a:p>
          <a:p>
            <a:r>
              <a:rPr lang="en-NZ" sz="2400" dirty="0" smtClean="0"/>
              <a:t>Job returns control to monitor</a:t>
            </a:r>
            <a:endParaRPr lang="en-NZ" sz="2400" dirty="0"/>
          </a:p>
        </p:txBody>
      </p:sp>
      <p:pic>
        <p:nvPicPr>
          <p:cNvPr id="5" name="Picture 4" descr="f3.pdf"/>
          <p:cNvPicPr>
            <a:picLocks noChangeAspect="1"/>
          </p:cNvPicPr>
          <p:nvPr/>
        </p:nvPicPr>
        <p:blipFill>
          <a:blip r:embed="rId3"/>
          <a:srcRect l="8235" t="15455" r="15294" b="12727"/>
          <a:stretch>
            <a:fillRect/>
          </a:stretch>
        </p:blipFill>
        <p:spPr>
          <a:xfrm>
            <a:off x="5037882" y="2057400"/>
            <a:ext cx="3738918" cy="454421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flash/>
      </p:transition>
    </mc:Choice>
    <mc:Fallback xmlns="" xmlns:mv="urn:schemas-microsoft-com:mac:vml">
      <p:transition spd="slow">
        <p:fade/>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905"/>
                <a:solidFill>
                  <a:schemeClr val="accent1">
                    <a:lumMod val="75000"/>
                  </a:schemeClr>
                </a:solidFill>
                <a:effectLst>
                  <a:innerShdw blurRad="69850" dist="43180" dir="5400000">
                    <a:srgbClr val="000000">
                      <a:alpha val="65000"/>
                    </a:srgbClr>
                  </a:innerShdw>
                </a:effectLst>
              </a:rPr>
              <a:t>Processor Point of View</a:t>
            </a:r>
            <a:endParaRPr lang="en-US" dirty="0">
              <a:solidFill>
                <a:schemeClr val="accent1">
                  <a:lumMod val="75000"/>
                </a:schemeClr>
              </a:solidFill>
            </a:endParaRPr>
          </a:p>
        </p:txBody>
      </p:sp>
      <p:sp>
        <p:nvSpPr>
          <p:cNvPr id="4" name="Content Placeholder 3"/>
          <p:cNvSpPr>
            <a:spLocks noGrp="1"/>
          </p:cNvSpPr>
          <p:nvPr>
            <p:ph sz="half" idx="1"/>
          </p:nvPr>
        </p:nvSpPr>
        <p:spPr>
          <a:xfrm>
            <a:off x="654050" y="2286000"/>
            <a:ext cx="7848600" cy="4190999"/>
          </a:xfrm>
        </p:spPr>
        <p:txBody>
          <a:bodyPr>
            <a:noAutofit/>
          </a:bodyPr>
          <a:lstStyle/>
          <a:p>
            <a:r>
              <a:rPr lang="en-US" sz="2400" dirty="0" smtClean="0"/>
              <a:t>Processor executes instruction from the memory containing the monitor</a:t>
            </a:r>
          </a:p>
          <a:p>
            <a:r>
              <a:rPr lang="en-US" sz="2400" dirty="0" smtClean="0"/>
              <a:t>Executes the instructions in the user program until it encounters an ending or error condition</a:t>
            </a:r>
          </a:p>
          <a:p>
            <a:r>
              <a:rPr lang="en-US" sz="2400" dirty="0" smtClean="0"/>
              <a:t>“</a:t>
            </a:r>
            <a:r>
              <a:rPr lang="en-US" sz="2400" i="1" dirty="0" smtClean="0"/>
              <a:t>control is passed to a job” </a:t>
            </a:r>
            <a:r>
              <a:rPr lang="en-US" sz="2400" dirty="0" smtClean="0"/>
              <a:t> means processor is fetching and executing instructions in a user program</a:t>
            </a:r>
          </a:p>
          <a:p>
            <a:r>
              <a:rPr lang="en-US" sz="2400" dirty="0" smtClean="0"/>
              <a:t>“</a:t>
            </a:r>
            <a:r>
              <a:rPr lang="en-US" sz="2400" i="1" dirty="0" smtClean="0"/>
              <a:t>control is returned to the monitor” </a:t>
            </a:r>
            <a:r>
              <a:rPr lang="en-US" sz="2400" dirty="0" smtClean="0"/>
              <a:t>means that the processor is fetching and executing instructions from the monitor program</a:t>
            </a:r>
            <a:endParaRPr lang="en-US" sz="24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800" b="1" dirty="0" smtClean="0">
                <a:solidFill>
                  <a:schemeClr val="accent1">
                    <a:lumMod val="75000"/>
                  </a:schemeClr>
                </a:solidFill>
              </a:rPr>
              <a:t>Job Control Language (JCL)</a:t>
            </a:r>
            <a:endParaRPr lang="en-US" sz="4800" b="1" dirty="0">
              <a:solidFill>
                <a:schemeClr val="accent1">
                  <a:lumMod val="75000"/>
                </a:schemeClr>
              </a:solidFill>
            </a:endParaRPr>
          </a:p>
        </p:txBody>
      </p:sp>
      <p:graphicFrame>
        <p:nvGraphicFramePr>
          <p:cNvPr id="6" name="Diagram 5"/>
          <p:cNvGraphicFramePr/>
          <p:nvPr>
            <p:extLst>
              <p:ext uri="{D42A27DB-BD31-4B8C-83A1-F6EECF244321}">
                <p14:modId xmlns:p14="http://schemas.microsoft.com/office/powerpoint/2010/main" val="2601587161"/>
              </p:ext>
            </p:extLst>
          </p:nvPr>
        </p:nvGraphicFramePr>
        <p:xfrm>
          <a:off x="-609600" y="2286000"/>
          <a:ext cx="7874000" cy="3840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p:cNvPicPr>
            <a:picLocks noChangeAspect="1"/>
          </p:cNvPicPr>
          <p:nvPr/>
        </p:nvPicPr>
        <p:blipFill>
          <a:blip r:embed="rId8"/>
          <a:stretch>
            <a:fillRect/>
          </a:stretch>
        </p:blipFill>
        <p:spPr>
          <a:xfrm>
            <a:off x="6096000" y="4648200"/>
            <a:ext cx="2516038" cy="1905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4800" b="1" dirty="0" smtClean="0">
                <a:ln w="1905"/>
                <a:solidFill>
                  <a:schemeClr val="accent1">
                    <a:lumMod val="75000"/>
                  </a:schemeClr>
                </a:solidFill>
                <a:effectLst>
                  <a:innerShdw blurRad="69850" dist="43180" dir="5400000">
                    <a:srgbClr val="000000">
                      <a:alpha val="65000"/>
                    </a:srgbClr>
                  </a:innerShdw>
                </a:effectLst>
              </a:rPr>
              <a:t>Desirable Hardware </a:t>
            </a:r>
            <a:br>
              <a:rPr lang="en-US" sz="4800" b="1" dirty="0" smtClean="0">
                <a:ln w="1905"/>
                <a:solidFill>
                  <a:schemeClr val="accent1">
                    <a:lumMod val="75000"/>
                  </a:schemeClr>
                </a:solidFill>
                <a:effectLst>
                  <a:innerShdw blurRad="69850" dist="43180" dir="5400000">
                    <a:srgbClr val="000000">
                      <a:alpha val="65000"/>
                    </a:srgbClr>
                  </a:innerShdw>
                </a:effectLst>
              </a:rPr>
            </a:br>
            <a:r>
              <a:rPr lang="en-US" sz="4800" b="1" dirty="0" smtClean="0">
                <a:ln w="1905"/>
                <a:solidFill>
                  <a:schemeClr val="accent1">
                    <a:lumMod val="75000"/>
                  </a:schemeClr>
                </a:solidFill>
                <a:effectLst>
                  <a:innerShdw blurRad="69850" dist="43180" dir="5400000">
                    <a:srgbClr val="000000">
                      <a:alpha val="65000"/>
                    </a:srgbClr>
                  </a:innerShdw>
                </a:effectLst>
              </a:rPr>
              <a:t>Features</a:t>
            </a:r>
            <a:endParaRPr lang="en-US" sz="4800" b="1" dirty="0">
              <a:ln w="1905"/>
              <a:solidFill>
                <a:schemeClr val="accent1">
                  <a:lumMod val="75000"/>
                </a:schemeClr>
              </a:solidFill>
              <a:effectLst>
                <a:innerShdw blurRad="69850" dist="43180" dir="5400000">
                  <a:srgbClr val="000000">
                    <a:alpha val="65000"/>
                  </a:srgbClr>
                </a:innerShdw>
              </a:effectLst>
            </a:endParaRPr>
          </a:p>
        </p:txBody>
      </p:sp>
      <p:graphicFrame>
        <p:nvGraphicFramePr>
          <p:cNvPr id="4" name="Content Placeholder 3"/>
          <p:cNvGraphicFramePr>
            <a:graphicFrameLocks noGrp="1"/>
          </p:cNvGraphicFramePr>
          <p:nvPr>
            <p:ph idx="4294967295"/>
          </p:nvPr>
        </p:nvGraphicFramePr>
        <p:xfrm>
          <a:off x="0" y="2133600"/>
          <a:ext cx="81534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p:cNvPicPr>
            <a:picLocks noChangeAspect="1"/>
          </p:cNvPicPr>
          <p:nvPr/>
        </p:nvPicPr>
        <p:blipFill>
          <a:blip r:embed="rId8"/>
          <a:stretch>
            <a:fillRect/>
          </a:stretch>
        </p:blipFill>
        <p:spPr>
          <a:xfrm>
            <a:off x="6858000" y="381000"/>
            <a:ext cx="1601980" cy="16126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US" b="1" dirty="0" smtClean="0">
                <a:solidFill>
                  <a:schemeClr val="accent1">
                    <a:lumMod val="75000"/>
                  </a:schemeClr>
                </a:solidFill>
              </a:rPr>
              <a:t>Modes of Operation</a:t>
            </a:r>
            <a:endParaRPr lang="en-US" b="1" dirty="0">
              <a:solidFill>
                <a:schemeClr val="accent1">
                  <a:lumMod val="75000"/>
                </a:schemeClr>
              </a:solidFill>
            </a:endParaRPr>
          </a:p>
        </p:txBody>
      </p:sp>
      <p:graphicFrame>
        <p:nvGraphicFramePr>
          <p:cNvPr id="4" name="Content Placeholder 3"/>
          <p:cNvGraphicFramePr>
            <a:graphicFrameLocks noGrp="1"/>
          </p:cNvGraphicFramePr>
          <p:nvPr>
            <p:ph idx="4294967295"/>
          </p:nvPr>
        </p:nvGraphicFramePr>
        <p:xfrm>
          <a:off x="0" y="2133600"/>
          <a:ext cx="80772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658813" y="456253"/>
            <a:ext cx="7824788" cy="1220148"/>
          </a:xfrm>
        </p:spPr>
        <p:txBody>
          <a:bodyPr/>
          <a:lstStyle/>
          <a:p>
            <a:r>
              <a:rPr lang="en-US" b="1" dirty="0" smtClean="0">
                <a:solidFill>
                  <a:schemeClr val="accent1">
                    <a:lumMod val="75000"/>
                  </a:schemeClr>
                </a:solidFill>
              </a:rPr>
              <a:t>Operating System</a:t>
            </a:r>
          </a:p>
        </p:txBody>
      </p:sp>
      <p:sp>
        <p:nvSpPr>
          <p:cNvPr id="4" name="Content Placeholder 3"/>
          <p:cNvSpPr>
            <a:spLocks noGrp="1"/>
          </p:cNvSpPr>
          <p:nvPr>
            <p:ph idx="4294967295"/>
          </p:nvPr>
        </p:nvSpPr>
        <p:spPr>
          <a:xfrm>
            <a:off x="762000" y="1828800"/>
            <a:ext cx="8229600" cy="2057400"/>
          </a:xfrm>
        </p:spPr>
        <p:txBody>
          <a:bodyPr/>
          <a:lstStyle/>
          <a:p>
            <a:r>
              <a:rPr lang="en-US" sz="2900" dirty="0" smtClean="0"/>
              <a:t>A program that controls the execution of application programs</a:t>
            </a:r>
          </a:p>
          <a:p>
            <a:r>
              <a:rPr lang="en-US" sz="2900" dirty="0" smtClean="0"/>
              <a:t>An interface between applications and hardware</a:t>
            </a:r>
          </a:p>
          <a:p>
            <a:endParaRPr lang="en-US" dirty="0" smtClean="0"/>
          </a:p>
        </p:txBody>
      </p:sp>
      <p:graphicFrame>
        <p:nvGraphicFramePr>
          <p:cNvPr id="5" name="Diagram 4"/>
          <p:cNvGraphicFramePr/>
          <p:nvPr>
            <p:extLst>
              <p:ext uri="{D42A27DB-BD31-4B8C-83A1-F6EECF244321}">
                <p14:modId xmlns:p14="http://schemas.microsoft.com/office/powerpoint/2010/main" val="2088136424"/>
              </p:ext>
            </p:extLst>
          </p:nvPr>
        </p:nvGraphicFramePr>
        <p:xfrm>
          <a:off x="2133600" y="4191000"/>
          <a:ext cx="5257800" cy="226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lgn="l"/>
            <a:r>
              <a:rPr lang="en-US" sz="4800" b="1" dirty="0" smtClean="0">
                <a:ln w="1905"/>
                <a:solidFill>
                  <a:schemeClr val="accent1">
                    <a:lumMod val="75000"/>
                  </a:schemeClr>
                </a:solidFill>
                <a:effectLst>
                  <a:innerShdw blurRad="69850" dist="43180" dir="5400000">
                    <a:srgbClr val="000000">
                      <a:alpha val="65000"/>
                    </a:srgbClr>
                  </a:innerShdw>
                </a:effectLst>
              </a:rPr>
              <a:t>Simple Batch System Overhead</a:t>
            </a:r>
            <a:endParaRPr lang="en-US" sz="4800" b="1" dirty="0">
              <a:ln w="1905"/>
              <a:solidFill>
                <a:schemeClr val="accent1">
                  <a:lumMod val="75000"/>
                </a:schemeClr>
              </a:solidFill>
              <a:effectLst>
                <a:innerShdw blurRad="69850" dist="43180" dir="5400000">
                  <a:srgbClr val="000000">
                    <a:alpha val="65000"/>
                  </a:srgbClr>
                </a:innerShdw>
              </a:effectLst>
            </a:endParaRPr>
          </a:p>
        </p:txBody>
      </p:sp>
      <p:sp>
        <p:nvSpPr>
          <p:cNvPr id="4" name="Content Placeholder 3"/>
          <p:cNvSpPr>
            <a:spLocks noGrp="1"/>
          </p:cNvSpPr>
          <p:nvPr>
            <p:ph sz="half" idx="1"/>
          </p:nvPr>
        </p:nvSpPr>
        <p:spPr>
          <a:xfrm>
            <a:off x="654050" y="2286001"/>
            <a:ext cx="7848600" cy="990599"/>
          </a:xfrm>
        </p:spPr>
        <p:txBody>
          <a:bodyPr>
            <a:normAutofit/>
          </a:bodyPr>
          <a:lstStyle/>
          <a:p>
            <a:r>
              <a:rPr lang="en-US" sz="2400" dirty="0" smtClean="0"/>
              <a:t>Processor time alternates between execution of user programs and execution of the monitor</a:t>
            </a:r>
            <a:endParaRPr lang="en-US" sz="2400" dirty="0"/>
          </a:p>
        </p:txBody>
      </p:sp>
      <p:sp>
        <p:nvSpPr>
          <p:cNvPr id="5" name="Content Placeholder 4"/>
          <p:cNvSpPr>
            <a:spLocks noGrp="1"/>
          </p:cNvSpPr>
          <p:nvPr>
            <p:ph sz="half" idx="13"/>
          </p:nvPr>
        </p:nvSpPr>
        <p:spPr>
          <a:xfrm>
            <a:off x="654050" y="3200400"/>
            <a:ext cx="7848600" cy="3352800"/>
          </a:xfrm>
        </p:spPr>
        <p:txBody>
          <a:bodyPr/>
          <a:lstStyle/>
          <a:p>
            <a:r>
              <a:rPr lang="en-US" sz="2400" dirty="0" smtClean="0"/>
              <a:t>Sacrifices:</a:t>
            </a:r>
          </a:p>
          <a:p>
            <a:pPr lvl="2"/>
            <a:r>
              <a:rPr lang="en-US" sz="2200" dirty="0" smtClean="0"/>
              <a:t>some main memory is now given over to the monitor</a:t>
            </a:r>
          </a:p>
          <a:p>
            <a:pPr lvl="2"/>
            <a:r>
              <a:rPr lang="en-US" sz="2200" dirty="0" smtClean="0"/>
              <a:t>some processor time is consumed by the monitor</a:t>
            </a:r>
            <a:endParaRPr lang="en-US" dirty="0" smtClean="0"/>
          </a:p>
          <a:p>
            <a:pPr marL="282575" lvl="1" indent="-282575">
              <a:spcBef>
                <a:spcPts val="1800"/>
              </a:spcBef>
            </a:pPr>
            <a:r>
              <a:rPr lang="en-US" sz="2400" dirty="0" smtClean="0"/>
              <a:t>Despite overhead, the simple batch system improves utilization of the computer</a:t>
            </a:r>
          </a:p>
        </p:txBody>
      </p:sp>
      <p:pic>
        <p:nvPicPr>
          <p:cNvPr id="6" name="Picture 5"/>
          <p:cNvPicPr>
            <a:picLocks noChangeAspect="1"/>
          </p:cNvPicPr>
          <p:nvPr/>
        </p:nvPicPr>
        <p:blipFill>
          <a:blip r:embed="rId3"/>
          <a:stretch>
            <a:fillRect/>
          </a:stretch>
        </p:blipFill>
        <p:spPr>
          <a:xfrm>
            <a:off x="7543800" y="5029200"/>
            <a:ext cx="1066800" cy="1411458"/>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NZ" sz="4800" b="1" dirty="0" smtClean="0">
                <a:ln w="1905"/>
                <a:solidFill>
                  <a:schemeClr val="accent1">
                    <a:lumMod val="75000"/>
                  </a:schemeClr>
                </a:solidFill>
                <a:effectLst>
                  <a:innerShdw blurRad="69850" dist="43180" dir="5400000">
                    <a:srgbClr val="000000">
                      <a:alpha val="65000"/>
                    </a:srgbClr>
                  </a:innerShdw>
                </a:effectLst>
              </a:rPr>
              <a:t>Multiprogrammed </a:t>
            </a:r>
            <a:br>
              <a:rPr lang="en-NZ" sz="4800" b="1" dirty="0" smtClean="0">
                <a:ln w="1905"/>
                <a:solidFill>
                  <a:schemeClr val="accent1">
                    <a:lumMod val="75000"/>
                  </a:schemeClr>
                </a:solidFill>
                <a:effectLst>
                  <a:innerShdw blurRad="69850" dist="43180" dir="5400000">
                    <a:srgbClr val="000000">
                      <a:alpha val="65000"/>
                    </a:srgbClr>
                  </a:innerShdw>
                </a:effectLst>
              </a:rPr>
            </a:br>
            <a:r>
              <a:rPr lang="en-NZ" sz="4800" b="1" dirty="0" smtClean="0">
                <a:ln w="1905"/>
                <a:solidFill>
                  <a:schemeClr val="accent1">
                    <a:lumMod val="75000"/>
                  </a:schemeClr>
                </a:solidFill>
                <a:effectLst>
                  <a:innerShdw blurRad="69850" dist="43180" dir="5400000">
                    <a:srgbClr val="000000">
                      <a:alpha val="65000"/>
                    </a:srgbClr>
                  </a:innerShdw>
                </a:effectLst>
              </a:rPr>
              <a:t>Batch Systems</a:t>
            </a:r>
            <a:endParaRPr lang="en-NZ" sz="4800" b="1" dirty="0">
              <a:ln w="1905"/>
              <a:solidFill>
                <a:schemeClr val="accent1">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sz="half" idx="4294967295"/>
          </p:nvPr>
        </p:nvSpPr>
        <p:spPr>
          <a:xfrm>
            <a:off x="6477000" y="2438400"/>
            <a:ext cx="2667000" cy="3886200"/>
          </a:xfrm>
        </p:spPr>
        <p:txBody>
          <a:bodyPr>
            <a:normAutofit fontScale="92500"/>
          </a:bodyPr>
          <a:lstStyle/>
          <a:p>
            <a:r>
              <a:rPr lang="en-NZ" sz="2800" dirty="0" smtClean="0"/>
              <a:t>Processor is often idle </a:t>
            </a:r>
          </a:p>
          <a:p>
            <a:pPr lvl="2"/>
            <a:r>
              <a:rPr lang="en-NZ" sz="2200" dirty="0" smtClean="0"/>
              <a:t>even with automatic job sequencing</a:t>
            </a:r>
          </a:p>
          <a:p>
            <a:pPr lvl="2"/>
            <a:r>
              <a:rPr lang="en-NZ" sz="2200" dirty="0" smtClean="0"/>
              <a:t>I/O devices are slow compared to processor</a:t>
            </a:r>
          </a:p>
          <a:p>
            <a:endParaRPr lang="en-NZ" dirty="0"/>
          </a:p>
        </p:txBody>
      </p:sp>
      <p:pic>
        <p:nvPicPr>
          <p:cNvPr id="4" name="Content Placeholder 3" descr="Fig02_04.gif"/>
          <p:cNvPicPr>
            <a:picLocks noChangeAspect="1"/>
          </p:cNvPicPr>
          <p:nvPr/>
        </p:nvPicPr>
        <p:blipFill>
          <a:blip r:embed="rId3" cstate="print"/>
          <a:stretch>
            <a:fillRect/>
          </a:stretch>
        </p:blipFill>
        <p:spPr bwMode="auto">
          <a:xfrm>
            <a:off x="533400" y="2286000"/>
            <a:ext cx="5334000" cy="39624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xmlns:mv="urn:schemas-microsoft-com:mac:vml">
      <p:transition spd="slow">
        <p:circle/>
      </p:transitio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7"/>
          </a:xfrm>
        </p:spPr>
        <p:txBody>
          <a:bodyPr/>
          <a:lstStyle/>
          <a:p>
            <a:pPr algn="ctr"/>
            <a:r>
              <a:rPr lang="en-US" b="1" dirty="0" smtClean="0">
                <a:ln w="1905"/>
                <a:solidFill>
                  <a:schemeClr val="accent1">
                    <a:lumMod val="75000"/>
                  </a:schemeClr>
                </a:solidFill>
                <a:effectLst>
                  <a:innerShdw blurRad="69850" dist="43180" dir="5400000">
                    <a:srgbClr val="000000">
                      <a:alpha val="65000"/>
                    </a:srgbClr>
                  </a:innerShdw>
                </a:effectLst>
              </a:rPr>
              <a:t>Uniprogramming</a:t>
            </a:r>
            <a:endParaRPr lang="en-US" b="1" dirty="0">
              <a:ln w="1905"/>
              <a:solidFill>
                <a:schemeClr val="accent1">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2946400" y="4495800"/>
            <a:ext cx="6197600" cy="2362200"/>
          </a:xfrm>
        </p:spPr>
        <p:txBody>
          <a:bodyPr>
            <a:normAutofit/>
          </a:bodyPr>
          <a:lstStyle/>
          <a:p>
            <a:r>
              <a:rPr lang="en-US" sz="2400" dirty="0" smtClean="0"/>
              <a:t>The processor spends a certain amount of time executing, until it reaches an I/O instruction; it must then wait until that I/O instruction concludes before proceeding</a:t>
            </a:r>
            <a:endParaRPr lang="en-US" sz="2400" dirty="0"/>
          </a:p>
        </p:txBody>
      </p:sp>
      <p:pic>
        <p:nvPicPr>
          <p:cNvPr id="5" name="Picture 4" descr="f5.pdf"/>
          <p:cNvPicPr>
            <a:picLocks noChangeAspect="1"/>
          </p:cNvPicPr>
          <p:nvPr/>
        </p:nvPicPr>
        <p:blipFill>
          <a:blip r:embed="rId3"/>
          <a:srcRect l="7059" t="6364" r="8235" b="80909"/>
          <a:stretch>
            <a:fillRect/>
          </a:stretch>
        </p:blipFill>
        <p:spPr>
          <a:xfrm>
            <a:off x="381000" y="2438400"/>
            <a:ext cx="8621472" cy="16764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US" b="1" dirty="0" smtClean="0">
                <a:ln w="1905"/>
                <a:solidFill>
                  <a:schemeClr val="accent1">
                    <a:lumMod val="75000"/>
                  </a:schemeClr>
                </a:solidFill>
                <a:effectLst>
                  <a:innerShdw blurRad="69850" dist="43180" dir="5400000">
                    <a:srgbClr val="000000">
                      <a:alpha val="65000"/>
                    </a:srgbClr>
                  </a:innerShdw>
                </a:effectLst>
              </a:rPr>
              <a:t>Multiprogramming</a:t>
            </a:r>
            <a:endParaRPr lang="en-US" b="1" dirty="0">
              <a:ln w="1905"/>
              <a:solidFill>
                <a:schemeClr val="accent1">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2438400" y="5105400"/>
            <a:ext cx="6705600" cy="2286000"/>
          </a:xfrm>
        </p:spPr>
        <p:txBody>
          <a:bodyPr>
            <a:noAutofit/>
          </a:bodyPr>
          <a:lstStyle/>
          <a:p>
            <a:pPr>
              <a:spcBef>
                <a:spcPts val="600"/>
              </a:spcBef>
            </a:pPr>
            <a:r>
              <a:rPr lang="en-US" sz="1800" dirty="0" smtClean="0"/>
              <a:t>There must be enough memory to hold the OS (resident monitor) and one user program</a:t>
            </a:r>
          </a:p>
          <a:p>
            <a:pPr>
              <a:spcBef>
                <a:spcPts val="600"/>
              </a:spcBef>
            </a:pPr>
            <a:r>
              <a:rPr lang="en-US" sz="1800" dirty="0" smtClean="0"/>
              <a:t>When one job needs to wait for I/O, the processor can switch to the other job, which is likely not waiting for I/O</a:t>
            </a:r>
            <a:endParaRPr lang="en-US" sz="1800" dirty="0"/>
          </a:p>
        </p:txBody>
      </p:sp>
      <p:pic>
        <p:nvPicPr>
          <p:cNvPr id="5" name="Picture 4" descr="f5.pdf"/>
          <p:cNvPicPr>
            <a:picLocks noChangeAspect="1"/>
          </p:cNvPicPr>
          <p:nvPr/>
        </p:nvPicPr>
        <p:blipFill>
          <a:blip r:embed="rId3"/>
          <a:srcRect l="4706" t="23636" r="7059" b="48182"/>
          <a:stretch>
            <a:fillRect/>
          </a:stretch>
        </p:blipFill>
        <p:spPr>
          <a:xfrm>
            <a:off x="1066800" y="2057400"/>
            <a:ext cx="7122730" cy="294411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xmlns:mv="urn:schemas-microsoft-com:mac:vml">
      <p:transition spd="slow">
        <p:split orient="vert"/>
      </p:transition>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US" b="1" dirty="0" smtClean="0">
                <a:ln w="1905"/>
                <a:solidFill>
                  <a:schemeClr val="accent1">
                    <a:lumMod val="75000"/>
                  </a:schemeClr>
                </a:solidFill>
                <a:effectLst>
                  <a:innerShdw blurRad="69850" dist="43180" dir="5400000">
                    <a:srgbClr val="000000">
                      <a:alpha val="65000"/>
                    </a:srgbClr>
                  </a:innerShdw>
                </a:effectLst>
              </a:rPr>
              <a:t>Multiprogramming</a:t>
            </a:r>
          </a:p>
        </p:txBody>
      </p:sp>
      <p:sp>
        <p:nvSpPr>
          <p:cNvPr id="16" name="Content Placeholder 15"/>
          <p:cNvSpPr>
            <a:spLocks noGrp="1"/>
          </p:cNvSpPr>
          <p:nvPr>
            <p:ph type="body" sz="half" idx="4294967295"/>
          </p:nvPr>
        </p:nvSpPr>
        <p:spPr>
          <a:xfrm>
            <a:off x="0" y="5181600"/>
            <a:ext cx="8001000" cy="1447800"/>
          </a:xfrm>
        </p:spPr>
        <p:txBody>
          <a:bodyPr>
            <a:normAutofit fontScale="92500" lnSpcReduction="10000"/>
          </a:bodyPr>
          <a:lstStyle/>
          <a:p>
            <a:r>
              <a:rPr lang="en-US" sz="2400" dirty="0" smtClean="0"/>
              <a:t>Multiprogramming</a:t>
            </a:r>
          </a:p>
          <a:p>
            <a:pPr lvl="2"/>
            <a:r>
              <a:rPr lang="en-US" sz="2400" dirty="0" smtClean="0"/>
              <a:t>also known as multitasking</a:t>
            </a:r>
          </a:p>
          <a:p>
            <a:pPr lvl="2"/>
            <a:r>
              <a:rPr lang="en-US" sz="2400" dirty="0" smtClean="0"/>
              <a:t>memory is expanded to hold three, four, or more programs and switch among all of them</a:t>
            </a:r>
          </a:p>
        </p:txBody>
      </p:sp>
      <p:pic>
        <p:nvPicPr>
          <p:cNvPr id="5" name="Picture 4" descr="f5.pdf"/>
          <p:cNvPicPr>
            <a:picLocks noChangeAspect="1"/>
          </p:cNvPicPr>
          <p:nvPr/>
        </p:nvPicPr>
        <p:blipFill>
          <a:blip r:embed="rId3"/>
          <a:srcRect l="4706" t="53636" r="7059" b="12727"/>
          <a:stretch>
            <a:fillRect/>
          </a:stretch>
        </p:blipFill>
        <p:spPr>
          <a:xfrm>
            <a:off x="1523999" y="1981200"/>
            <a:ext cx="6178371" cy="3048058"/>
          </a:xfrm>
          <a:prstGeom prst="rect">
            <a:avLst/>
          </a:prstGeom>
        </p:spPr>
      </p:pic>
      <p:sp>
        <p:nvSpPr>
          <p:cNvPr id="6" name="TextBox 5"/>
          <p:cNvSpPr txBox="1"/>
          <p:nvPr/>
        </p:nvSpPr>
        <p:spPr>
          <a:xfrm>
            <a:off x="1535453" y="3876209"/>
            <a:ext cx="184666" cy="369332"/>
          </a:xfrm>
          <a:prstGeom prst="rect">
            <a:avLst/>
          </a:prstGeom>
          <a:noFill/>
        </p:spPr>
        <p:txBody>
          <a:bodyPr wrap="none" rtlCol="0">
            <a:spAutoFit/>
          </a:body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xmlns:mv="urn:schemas-microsoft-com:mac:vml">
      <p:transition spd="slow">
        <p:fade/>
      </p:transitio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n w="1905"/>
                <a:solidFill>
                  <a:schemeClr val="accent1">
                    <a:lumMod val="75000"/>
                  </a:schemeClr>
                </a:solidFill>
                <a:effectLst>
                  <a:innerShdw blurRad="69850" dist="43180" dir="5400000">
                    <a:srgbClr val="000000">
                      <a:alpha val="65000"/>
                    </a:srgbClr>
                  </a:innerShdw>
                </a:effectLst>
              </a:rPr>
              <a:t>Multiprogramming Example</a:t>
            </a:r>
            <a:endParaRPr lang="en-US" b="1" dirty="0">
              <a:ln w="1905"/>
              <a:solidFill>
                <a:schemeClr val="accent1">
                  <a:lumMod val="75000"/>
                </a:schemeClr>
              </a:solidFill>
              <a:effectLst>
                <a:innerShdw blurRad="69850" dist="43180" dir="5400000">
                  <a:srgbClr val="000000">
                    <a:alpha val="65000"/>
                  </a:srgbClr>
                </a:innerShdw>
              </a:effectLst>
            </a:endParaRPr>
          </a:p>
        </p:txBody>
      </p:sp>
      <p:pic>
        <p:nvPicPr>
          <p:cNvPr id="5" name="Picture 4"/>
          <p:cNvPicPr>
            <a:picLocks noChangeAspect="1"/>
          </p:cNvPicPr>
          <p:nvPr/>
        </p:nvPicPr>
        <p:blipFill>
          <a:blip r:embed="rId3"/>
          <a:stretch>
            <a:fillRect/>
          </a:stretch>
        </p:blipFill>
        <p:spPr>
          <a:xfrm>
            <a:off x="381000" y="2819400"/>
            <a:ext cx="8371242" cy="2901950"/>
          </a:xfrm>
          <a:prstGeom prst="rect">
            <a:avLst/>
          </a:prstGeom>
        </p:spPr>
      </p:pic>
      <p:sp>
        <p:nvSpPr>
          <p:cNvPr id="6" name="Rectangle 5"/>
          <p:cNvSpPr/>
          <p:nvPr/>
        </p:nvSpPr>
        <p:spPr>
          <a:xfrm>
            <a:off x="381000" y="5715000"/>
            <a:ext cx="8305800" cy="338554"/>
          </a:xfrm>
          <a:prstGeom prst="rect">
            <a:avLst/>
          </a:prstGeom>
        </p:spPr>
        <p:txBody>
          <a:bodyPr wrap="square">
            <a:spAutoFit/>
          </a:bodyPr>
          <a:lstStyle/>
          <a:p>
            <a:pPr algn="ctr"/>
            <a:r>
              <a:rPr lang="en-US" sz="1600" b="1" dirty="0" smtClean="0">
                <a:latin typeface="+mn-lt"/>
              </a:rPr>
              <a:t>Table 2.1   Sample Program Execution Attributes</a:t>
            </a:r>
            <a:r>
              <a:rPr lang="en-US" sz="1600" dirty="0" smtClean="0">
                <a:latin typeface="+mn-lt"/>
              </a:rPr>
              <a:t> </a:t>
            </a:r>
            <a:endParaRPr lang="en-US" sz="1600" dirty="0">
              <a:latin typeface="+mn-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ln w="1905"/>
                <a:solidFill>
                  <a:schemeClr val="accent1">
                    <a:lumMod val="75000"/>
                  </a:schemeClr>
                </a:solidFill>
                <a:effectLst>
                  <a:innerShdw blurRad="69850" dist="43180" dir="5400000">
                    <a:srgbClr val="000000">
                      <a:alpha val="65000"/>
                    </a:srgbClr>
                  </a:innerShdw>
                </a:effectLst>
              </a:rPr>
              <a:t>Effects on Resource Utilization</a:t>
            </a:r>
            <a:endParaRPr lang="en-US" b="1" dirty="0">
              <a:ln w="1905"/>
              <a:solidFill>
                <a:schemeClr val="accent1">
                  <a:lumMod val="75000"/>
                </a:schemeClr>
              </a:solidFill>
              <a:effectLst>
                <a:innerShdw blurRad="69850" dist="43180" dir="5400000">
                  <a:srgbClr val="000000">
                    <a:alpha val="65000"/>
                  </a:srgbClr>
                </a:innerShdw>
              </a:effectLst>
            </a:endParaRPr>
          </a:p>
        </p:txBody>
      </p:sp>
      <p:pic>
        <p:nvPicPr>
          <p:cNvPr id="6" name="Picture 5"/>
          <p:cNvPicPr>
            <a:picLocks noChangeAspect="1"/>
          </p:cNvPicPr>
          <p:nvPr/>
        </p:nvPicPr>
        <p:blipFill>
          <a:blip r:embed="rId3"/>
          <a:stretch>
            <a:fillRect/>
          </a:stretch>
        </p:blipFill>
        <p:spPr>
          <a:xfrm>
            <a:off x="381000" y="2590800"/>
            <a:ext cx="8458200" cy="3132011"/>
          </a:xfrm>
          <a:prstGeom prst="rect">
            <a:avLst/>
          </a:prstGeom>
        </p:spPr>
      </p:pic>
      <p:sp>
        <p:nvSpPr>
          <p:cNvPr id="7" name="Rectangle 6"/>
          <p:cNvSpPr/>
          <p:nvPr/>
        </p:nvSpPr>
        <p:spPr>
          <a:xfrm>
            <a:off x="381000" y="5867400"/>
            <a:ext cx="8305800" cy="338554"/>
          </a:xfrm>
          <a:prstGeom prst="rect">
            <a:avLst/>
          </a:prstGeom>
        </p:spPr>
        <p:txBody>
          <a:bodyPr wrap="square">
            <a:spAutoFit/>
          </a:bodyPr>
          <a:lstStyle/>
          <a:p>
            <a:pPr algn="ctr"/>
            <a:r>
              <a:rPr lang="en-US" sz="1600" b="1" dirty="0" smtClean="0">
                <a:latin typeface="+mn-lt"/>
              </a:rPr>
              <a:t>Table 2.2   Effects of Multiprogramming on Resource Utilization </a:t>
            </a:r>
          </a:p>
        </p:txBody>
      </p:sp>
    </p:spTree>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6.pdf"/>
          <p:cNvPicPr>
            <a:picLocks noChangeAspect="1"/>
          </p:cNvPicPr>
          <p:nvPr/>
        </p:nvPicPr>
        <p:blipFill>
          <a:blip r:embed="rId3"/>
          <a:stretch>
            <a:fillRect/>
          </a:stretch>
        </p:blipFill>
        <p:spPr>
          <a:xfrm>
            <a:off x="381000" y="308264"/>
            <a:ext cx="8476129" cy="654973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7"/>
          </a:xfrm>
        </p:spPr>
        <p:txBody>
          <a:bodyPr/>
          <a:lstStyle/>
          <a:p>
            <a:pPr algn="ctr"/>
            <a:r>
              <a:rPr lang="en-US" b="1" dirty="0" smtClean="0">
                <a:ln w="1905"/>
                <a:solidFill>
                  <a:schemeClr val="accent1">
                    <a:lumMod val="75000"/>
                  </a:schemeClr>
                </a:solidFill>
                <a:effectLst>
                  <a:innerShdw blurRad="69850" dist="43180" dir="5400000">
                    <a:srgbClr val="000000">
                      <a:alpha val="65000"/>
                    </a:srgbClr>
                  </a:innerShdw>
                </a:effectLst>
              </a:rPr>
              <a:t>Time-Sharing Systems</a:t>
            </a:r>
            <a:endParaRPr lang="en-US" b="1" dirty="0">
              <a:ln w="1905"/>
              <a:solidFill>
                <a:schemeClr val="accent1">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654050" y="2286000"/>
            <a:ext cx="7848600" cy="4114799"/>
          </a:xfrm>
        </p:spPr>
        <p:txBody>
          <a:bodyPr>
            <a:normAutofit lnSpcReduction="10000"/>
          </a:bodyPr>
          <a:lstStyle/>
          <a:p>
            <a:r>
              <a:rPr lang="en-US" sz="2900" dirty="0" smtClean="0"/>
              <a:t>Can be used to handle multiple interactive jobs</a:t>
            </a:r>
          </a:p>
          <a:p>
            <a:r>
              <a:rPr lang="en-US" sz="2900" dirty="0" smtClean="0"/>
              <a:t>Processor time is shared among multiple users</a:t>
            </a:r>
          </a:p>
          <a:p>
            <a:r>
              <a:rPr lang="en-US" sz="2900" dirty="0" smtClean="0"/>
              <a:t>Multiple users simultaneously access the system through terminals, with the OS interleaving the execution of each user program in a short burst or quantum of computation</a:t>
            </a:r>
            <a:endParaRPr lang="en-US" sz="29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400" b="1" dirty="0" smtClean="0">
                <a:ln w="1905"/>
                <a:solidFill>
                  <a:schemeClr val="accent1">
                    <a:lumMod val="75000"/>
                  </a:schemeClr>
                </a:solidFill>
                <a:effectLst>
                  <a:innerShdw blurRad="69850" dist="43180" dir="5400000">
                    <a:srgbClr val="000000">
                      <a:alpha val="65000"/>
                    </a:srgbClr>
                  </a:innerShdw>
                </a:effectLst>
              </a:rPr>
              <a:t>Batch Multiprogramming </a:t>
            </a:r>
            <a:br>
              <a:rPr lang="en-US" sz="4400" b="1" dirty="0" smtClean="0">
                <a:ln w="1905"/>
                <a:solidFill>
                  <a:schemeClr val="accent1">
                    <a:lumMod val="75000"/>
                  </a:schemeClr>
                </a:solidFill>
                <a:effectLst>
                  <a:innerShdw blurRad="69850" dist="43180" dir="5400000">
                    <a:srgbClr val="000000">
                      <a:alpha val="65000"/>
                    </a:srgbClr>
                  </a:innerShdw>
                </a:effectLst>
              </a:rPr>
            </a:br>
            <a:r>
              <a:rPr lang="en-US" sz="4400" b="1" dirty="0" smtClean="0">
                <a:ln w="1905"/>
                <a:solidFill>
                  <a:schemeClr val="accent1">
                    <a:lumMod val="75000"/>
                  </a:schemeClr>
                </a:solidFill>
                <a:effectLst>
                  <a:innerShdw blurRad="69850" dist="43180" dir="5400000">
                    <a:srgbClr val="000000">
                      <a:alpha val="65000"/>
                    </a:srgbClr>
                  </a:innerShdw>
                </a:effectLst>
              </a:rPr>
              <a:t>vs. Time Sharing</a:t>
            </a:r>
            <a:endParaRPr lang="en-US" sz="4400" b="1" dirty="0">
              <a:ln w="1905"/>
              <a:solidFill>
                <a:schemeClr val="accent1">
                  <a:lumMod val="75000"/>
                </a:schemeClr>
              </a:solidFill>
              <a:effectLst>
                <a:innerShdw blurRad="69850" dist="43180" dir="5400000">
                  <a:srgbClr val="000000">
                    <a:alpha val="65000"/>
                  </a:srgbClr>
                </a:innerShdw>
              </a:effectLst>
            </a:endParaRPr>
          </a:p>
        </p:txBody>
      </p:sp>
      <p:pic>
        <p:nvPicPr>
          <p:cNvPr id="5" name="Picture 4"/>
          <p:cNvPicPr>
            <a:picLocks noChangeAspect="1"/>
          </p:cNvPicPr>
          <p:nvPr/>
        </p:nvPicPr>
        <p:blipFill>
          <a:blip r:embed="rId3"/>
          <a:stretch>
            <a:fillRect/>
          </a:stretch>
        </p:blipFill>
        <p:spPr>
          <a:xfrm>
            <a:off x="381000" y="3200400"/>
            <a:ext cx="8537331" cy="1861389"/>
          </a:xfrm>
          <a:prstGeom prst="rect">
            <a:avLst/>
          </a:prstGeom>
        </p:spPr>
      </p:pic>
      <p:sp>
        <p:nvSpPr>
          <p:cNvPr id="7" name="Rectangle 6"/>
          <p:cNvSpPr/>
          <p:nvPr/>
        </p:nvSpPr>
        <p:spPr>
          <a:xfrm>
            <a:off x="381000" y="5410200"/>
            <a:ext cx="8382000" cy="338554"/>
          </a:xfrm>
          <a:prstGeom prst="rect">
            <a:avLst/>
          </a:prstGeom>
        </p:spPr>
        <p:txBody>
          <a:bodyPr wrap="square">
            <a:spAutoFit/>
          </a:bodyPr>
          <a:lstStyle/>
          <a:p>
            <a:pPr algn="ctr"/>
            <a:r>
              <a:rPr lang="en-US" sz="1600" b="1" dirty="0" smtClean="0">
                <a:latin typeface="+mn-lt"/>
              </a:rPr>
              <a:t>Table 2.3   Batch Multiprogramming versus Time Sharing </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xmlns:mv="urn:schemas-microsoft-com:mac:vml">
      <p:transition spd="slow">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1.pdf"/>
          <p:cNvPicPr>
            <a:picLocks noChangeAspect="1"/>
          </p:cNvPicPr>
          <p:nvPr/>
        </p:nvPicPr>
        <p:blipFill>
          <a:blip r:embed="rId3"/>
          <a:srcRect t="20000" b="25455"/>
          <a:stretch>
            <a:fillRect/>
          </a:stretch>
        </p:blipFill>
        <p:spPr>
          <a:xfrm>
            <a:off x="304800" y="685800"/>
            <a:ext cx="8420230" cy="5943600"/>
          </a:xfrm>
          <a:prstGeom prst="rect">
            <a:avLst/>
          </a:prstGeom>
        </p:spPr>
      </p:pic>
    </p:spTree>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NZ" b="1" dirty="0" smtClean="0">
                <a:solidFill>
                  <a:schemeClr val="accent1">
                    <a:lumMod val="75000"/>
                  </a:schemeClr>
                </a:solidFill>
              </a:rPr>
              <a:t>Compatible Time-Sharing Systems</a:t>
            </a:r>
            <a:endParaRPr lang="en-NZ" b="1" dirty="0">
              <a:solidFill>
                <a:schemeClr val="accent1">
                  <a:lumMod val="75000"/>
                </a:schemeClr>
              </a:solidFill>
            </a:endParaRPr>
          </a:p>
        </p:txBody>
      </p:sp>
      <p:sp>
        <p:nvSpPr>
          <p:cNvPr id="5" name="Text Placeholder 4"/>
          <p:cNvSpPr>
            <a:spLocks noGrp="1"/>
          </p:cNvSpPr>
          <p:nvPr>
            <p:ph type="body" idx="1"/>
          </p:nvPr>
        </p:nvSpPr>
        <p:spPr/>
        <p:txBody>
          <a:bodyPr/>
          <a:lstStyle/>
          <a:p>
            <a:r>
              <a:rPr lang="en-US" dirty="0" smtClean="0"/>
              <a:t>CTSS</a:t>
            </a:r>
            <a:endParaRPr lang="en-US" dirty="0"/>
          </a:p>
        </p:txBody>
      </p:sp>
      <p:sp>
        <p:nvSpPr>
          <p:cNvPr id="3" name="Content Placeholder 2"/>
          <p:cNvSpPr>
            <a:spLocks noGrp="1"/>
          </p:cNvSpPr>
          <p:nvPr>
            <p:ph sz="half" idx="2"/>
          </p:nvPr>
        </p:nvSpPr>
        <p:spPr>
          <a:xfrm>
            <a:off x="685800" y="2743200"/>
            <a:ext cx="3810000" cy="3809999"/>
          </a:xfrm>
        </p:spPr>
        <p:txBody>
          <a:bodyPr>
            <a:normAutofit fontScale="92500" lnSpcReduction="20000"/>
          </a:bodyPr>
          <a:lstStyle/>
          <a:p>
            <a:r>
              <a:rPr lang="en-NZ" dirty="0" smtClean="0"/>
              <a:t>One of the first time-sharing operating systems</a:t>
            </a:r>
          </a:p>
          <a:p>
            <a:pPr marL="282575" lvl="1" indent="-282575">
              <a:spcBef>
                <a:spcPts val="1800"/>
              </a:spcBef>
            </a:pPr>
            <a:r>
              <a:rPr lang="en-NZ" sz="1765" dirty="0" smtClean="0"/>
              <a:t>Developed at MIT by a group known as Project MAC</a:t>
            </a:r>
          </a:p>
          <a:p>
            <a:pPr marL="282575" lvl="1" indent="-282575">
              <a:spcBef>
                <a:spcPts val="1800"/>
              </a:spcBef>
            </a:pPr>
            <a:r>
              <a:rPr lang="en-NZ" sz="1765" dirty="0" smtClean="0"/>
              <a:t>Ran on a computer with 32,000     36-bit words of main memory, with the resident monitor consuming 5000 of that</a:t>
            </a:r>
          </a:p>
          <a:p>
            <a:pPr marL="282575" lvl="1" indent="-282575">
              <a:spcBef>
                <a:spcPts val="1800"/>
              </a:spcBef>
            </a:pPr>
            <a:r>
              <a:rPr lang="en-NZ" sz="1765" dirty="0" smtClean="0"/>
              <a:t>To simplify both the monitor and memory management a program was always loaded to start at the location of the 5000</a:t>
            </a:r>
            <a:r>
              <a:rPr lang="en-NZ" sz="1765" baseline="30000" dirty="0" smtClean="0"/>
              <a:t>th</a:t>
            </a:r>
            <a:r>
              <a:rPr lang="en-NZ" sz="1765" dirty="0" smtClean="0"/>
              <a:t> word</a:t>
            </a:r>
          </a:p>
        </p:txBody>
      </p:sp>
      <p:sp>
        <p:nvSpPr>
          <p:cNvPr id="6" name="Text Placeholder 5"/>
          <p:cNvSpPr>
            <a:spLocks noGrp="1"/>
          </p:cNvSpPr>
          <p:nvPr>
            <p:ph type="body" sz="quarter" idx="3"/>
          </p:nvPr>
        </p:nvSpPr>
        <p:spPr>
          <a:xfrm>
            <a:off x="4876800" y="1905000"/>
            <a:ext cx="3657600" cy="806615"/>
          </a:xfrm>
        </p:spPr>
        <p:txBody>
          <a:bodyPr/>
          <a:lstStyle/>
          <a:p>
            <a:r>
              <a:rPr lang="en-US" dirty="0" smtClean="0"/>
              <a:t>Time Slicing</a:t>
            </a:r>
            <a:endParaRPr lang="en-US" dirty="0"/>
          </a:p>
        </p:txBody>
      </p:sp>
      <p:sp>
        <p:nvSpPr>
          <p:cNvPr id="7" name="Content Placeholder 6"/>
          <p:cNvSpPr>
            <a:spLocks noGrp="1"/>
          </p:cNvSpPr>
          <p:nvPr>
            <p:ph sz="quarter" idx="4"/>
          </p:nvPr>
        </p:nvSpPr>
        <p:spPr>
          <a:xfrm>
            <a:off x="4800600" y="2362200"/>
            <a:ext cx="3657600" cy="4267200"/>
          </a:xfrm>
        </p:spPr>
        <p:txBody>
          <a:bodyPr>
            <a:normAutofit fontScale="62500" lnSpcReduction="20000"/>
          </a:bodyPr>
          <a:lstStyle/>
          <a:p>
            <a:endParaRPr lang="en-NZ" dirty="0" smtClean="0"/>
          </a:p>
          <a:p>
            <a:pPr marL="282575" lvl="1" indent="-282575">
              <a:spcBef>
                <a:spcPts val="1800"/>
              </a:spcBef>
            </a:pPr>
            <a:r>
              <a:rPr lang="en-NZ" sz="2286" dirty="0" smtClean="0"/>
              <a:t>System clock generates interrupts at a rate of approximately one every 0.2 seconds</a:t>
            </a:r>
          </a:p>
          <a:p>
            <a:pPr marL="282575" lvl="1" indent="-282575">
              <a:spcBef>
                <a:spcPts val="1800"/>
              </a:spcBef>
            </a:pPr>
            <a:r>
              <a:rPr lang="en-NZ" sz="2323" dirty="0" smtClean="0"/>
              <a:t>At each interrupt OS regained control and could assign processor to another user</a:t>
            </a:r>
          </a:p>
          <a:p>
            <a:pPr marL="282575" lvl="1" indent="-282575">
              <a:spcBef>
                <a:spcPts val="1800"/>
              </a:spcBef>
            </a:pPr>
            <a:r>
              <a:rPr lang="en-NZ" sz="2323" dirty="0" smtClean="0"/>
              <a:t>At regular time intervals the current user would be preempted and another user loaded in</a:t>
            </a:r>
          </a:p>
          <a:p>
            <a:pPr marL="282575" lvl="1" indent="-282575">
              <a:spcBef>
                <a:spcPts val="1800"/>
              </a:spcBef>
            </a:pPr>
            <a:r>
              <a:rPr lang="en-NZ" sz="2323" dirty="0" smtClean="0"/>
              <a:t>Old user programs and data were written out to disk</a:t>
            </a:r>
          </a:p>
          <a:p>
            <a:pPr marL="282575" lvl="1" indent="-282575">
              <a:spcBef>
                <a:spcPts val="1800"/>
              </a:spcBef>
            </a:pPr>
            <a:r>
              <a:rPr lang="en-NZ" sz="2286" dirty="0" smtClean="0"/>
              <a:t>Old user program code and data were restored in main memory when that program was next given a turn</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7.pdf"/>
          <p:cNvPicPr>
            <a:picLocks noChangeAspect="1"/>
          </p:cNvPicPr>
          <p:nvPr/>
        </p:nvPicPr>
        <p:blipFill>
          <a:blip r:embed="rId3"/>
          <a:srcRect l="10000" t="10588" r="7273" b="9412"/>
          <a:stretch>
            <a:fillRect/>
          </a:stretch>
        </p:blipFill>
        <p:spPr>
          <a:xfrm>
            <a:off x="582700" y="725134"/>
            <a:ext cx="7799300" cy="58279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ctr"/>
            <a:r>
              <a:rPr lang="en-NZ" b="1" dirty="0" smtClean="0">
                <a:ln w="1905"/>
                <a:solidFill>
                  <a:schemeClr val="accent1">
                    <a:lumMod val="75000"/>
                  </a:schemeClr>
                </a:solidFill>
                <a:effectLst>
                  <a:innerShdw blurRad="69850" dist="43180" dir="5400000">
                    <a:srgbClr val="000000">
                      <a:alpha val="65000"/>
                    </a:srgbClr>
                  </a:innerShdw>
                </a:effectLst>
              </a:rPr>
              <a:t>Major Achievements</a:t>
            </a:r>
            <a:endParaRPr lang="en-NZ" b="1" dirty="0">
              <a:ln w="1905"/>
              <a:solidFill>
                <a:schemeClr val="accent1">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609600" y="2057400"/>
            <a:ext cx="7848600" cy="4114799"/>
          </a:xfrm>
        </p:spPr>
        <p:txBody>
          <a:bodyPr>
            <a:normAutofit/>
          </a:bodyPr>
          <a:lstStyle/>
          <a:p>
            <a:r>
              <a:rPr lang="en-NZ" sz="3000" dirty="0" smtClean="0"/>
              <a:t>Operating Systems are among the most complex pieces of software ever developed</a:t>
            </a:r>
          </a:p>
        </p:txBody>
      </p:sp>
      <p:graphicFrame>
        <p:nvGraphicFramePr>
          <p:cNvPr id="6" name="Diagram 5"/>
          <p:cNvGraphicFramePr/>
          <p:nvPr>
            <p:extLst>
              <p:ext uri="{D42A27DB-BD31-4B8C-83A1-F6EECF244321}">
                <p14:modId xmlns:p14="http://schemas.microsoft.com/office/powerpoint/2010/main" val="2185213180"/>
              </p:ext>
            </p:extLst>
          </p:nvPr>
        </p:nvGraphicFramePr>
        <p:xfrm>
          <a:off x="457200" y="3276600"/>
          <a:ext cx="8229600" cy="302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2800" y="228600"/>
            <a:ext cx="7519988" cy="1296347"/>
          </a:xfrm>
        </p:spPr>
        <p:txBody>
          <a:bodyPr/>
          <a:lstStyle/>
          <a:p>
            <a:pPr algn="l"/>
            <a:r>
              <a:rPr lang="en-US" b="1" dirty="0" smtClean="0">
                <a:ln w="1905"/>
                <a:solidFill>
                  <a:schemeClr val="accent1">
                    <a:lumMod val="75000"/>
                  </a:schemeClr>
                </a:solidFill>
                <a:effectLst>
                  <a:innerShdw blurRad="69850" dist="43180" dir="5400000">
                    <a:srgbClr val="000000">
                      <a:alpha val="65000"/>
                    </a:srgbClr>
                  </a:innerShdw>
                </a:effectLst>
              </a:rPr>
              <a:t>Process</a:t>
            </a:r>
            <a:endParaRPr lang="en-US" b="1" dirty="0">
              <a:ln w="1905"/>
              <a:solidFill>
                <a:schemeClr val="accent1">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0" y="2133600"/>
            <a:ext cx="8229600" cy="4267200"/>
          </a:xfrm>
        </p:spPr>
        <p:txBody>
          <a:bodyPr>
            <a:noAutofit/>
          </a:bodyPr>
          <a:lstStyle/>
          <a:p>
            <a:r>
              <a:rPr lang="en-US" sz="2800" dirty="0" smtClean="0"/>
              <a:t>Fundamental to the structure of operating systems</a:t>
            </a:r>
          </a:p>
        </p:txBody>
      </p:sp>
      <p:pic>
        <p:nvPicPr>
          <p:cNvPr id="6" name="Picture 5"/>
          <p:cNvPicPr>
            <a:picLocks noChangeAspect="1"/>
          </p:cNvPicPr>
          <p:nvPr/>
        </p:nvPicPr>
        <p:blipFill>
          <a:blip r:embed="rId3"/>
          <a:stretch>
            <a:fillRect/>
          </a:stretch>
        </p:blipFill>
        <p:spPr>
          <a:xfrm>
            <a:off x="7162800" y="381000"/>
            <a:ext cx="1511300" cy="1489237"/>
          </a:xfrm>
          <a:prstGeom prst="rect">
            <a:avLst/>
          </a:prstGeom>
        </p:spPr>
      </p:pic>
      <p:graphicFrame>
        <p:nvGraphicFramePr>
          <p:cNvPr id="5" name="Diagram 4"/>
          <p:cNvGraphicFramePr/>
          <p:nvPr/>
        </p:nvGraphicFramePr>
        <p:xfrm>
          <a:off x="990600" y="3048000"/>
          <a:ext cx="7543800" cy="3352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1">
                    <a:lumMod val="75000"/>
                  </a:schemeClr>
                </a:solidFill>
              </a:rPr>
              <a:t>Development of the Process</a:t>
            </a:r>
            <a:endParaRPr lang="en-US" dirty="0">
              <a:solidFill>
                <a:schemeClr val="accent1">
                  <a:lumMod val="75000"/>
                </a:schemeClr>
              </a:solidFill>
            </a:endParaRPr>
          </a:p>
        </p:txBody>
      </p:sp>
      <p:sp>
        <p:nvSpPr>
          <p:cNvPr id="4" name="TextBox 3"/>
          <p:cNvSpPr txBox="1"/>
          <p:nvPr/>
        </p:nvSpPr>
        <p:spPr>
          <a:xfrm>
            <a:off x="457200" y="2133600"/>
            <a:ext cx="8153400" cy="1538883"/>
          </a:xfrm>
          <a:prstGeom prst="rect">
            <a:avLst/>
          </a:prstGeom>
          <a:noFill/>
        </p:spPr>
        <p:txBody>
          <a:bodyPr wrap="square" rtlCol="0">
            <a:spAutoFit/>
          </a:bodyPr>
          <a:lstStyle/>
          <a:p>
            <a:pPr>
              <a:buClr>
                <a:schemeClr val="accent1">
                  <a:lumMod val="75000"/>
                </a:schemeClr>
              </a:buClr>
              <a:buSzPct val="150000"/>
              <a:buFont typeface="Wingdings" charset="2"/>
              <a:buChar char="§"/>
            </a:pPr>
            <a:r>
              <a:rPr lang="en-US" sz="2400" dirty="0" smtClean="0"/>
              <a:t> </a:t>
            </a:r>
            <a:r>
              <a:rPr lang="en-US" sz="2400" dirty="0" smtClean="0">
                <a:latin typeface="+mn-lt"/>
              </a:rPr>
              <a:t>Three major lines of computer system development created </a:t>
            </a:r>
            <a:r>
              <a:rPr lang="en-US" sz="2400" dirty="0" smtClean="0">
                <a:latin typeface="+mn-lt"/>
              </a:rPr>
              <a:t>problems </a:t>
            </a:r>
            <a:r>
              <a:rPr lang="en-US" sz="2400" dirty="0" smtClean="0">
                <a:latin typeface="+mn-lt"/>
              </a:rPr>
              <a:t>in timing and synchronization that contributed to </a:t>
            </a:r>
            <a:r>
              <a:rPr lang="en-US" sz="2400" dirty="0" smtClean="0">
                <a:latin typeface="+mn-lt"/>
              </a:rPr>
              <a:t>the </a:t>
            </a:r>
            <a:r>
              <a:rPr lang="en-US" sz="2400" dirty="0" smtClean="0">
                <a:latin typeface="+mn-lt"/>
              </a:rPr>
              <a:t>development:</a:t>
            </a:r>
          </a:p>
          <a:p>
            <a:pPr>
              <a:buClr>
                <a:schemeClr val="accent1">
                  <a:lumMod val="75000"/>
                </a:schemeClr>
              </a:buClr>
              <a:buSzPct val="150000"/>
            </a:pPr>
            <a:endParaRPr lang="en-US" sz="2200" dirty="0" smtClean="0"/>
          </a:p>
        </p:txBody>
      </p:sp>
      <p:graphicFrame>
        <p:nvGraphicFramePr>
          <p:cNvPr id="5" name="Diagram 4"/>
          <p:cNvGraphicFramePr/>
          <p:nvPr>
            <p:extLst>
              <p:ext uri="{D42A27DB-BD31-4B8C-83A1-F6EECF244321}">
                <p14:modId xmlns:p14="http://schemas.microsoft.com/office/powerpoint/2010/main" val="317505952"/>
              </p:ext>
            </p:extLst>
          </p:nvPr>
        </p:nvGraphicFramePr>
        <p:xfrm>
          <a:off x="370486" y="3471472"/>
          <a:ext cx="8382000" cy="302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457200"/>
            <a:ext cx="7824788" cy="1143948"/>
          </a:xfrm>
        </p:spPr>
        <p:txBody>
          <a:bodyPr/>
          <a:lstStyle/>
          <a:p>
            <a:pPr algn="l"/>
            <a:r>
              <a:rPr lang="en-US" b="1" dirty="0" smtClean="0">
                <a:solidFill>
                  <a:schemeClr val="accent1">
                    <a:lumMod val="75000"/>
                  </a:schemeClr>
                </a:solidFill>
              </a:rPr>
              <a:t>Causes of Errors</a:t>
            </a:r>
            <a:endParaRPr lang="en-US" b="1" dirty="0">
              <a:solidFill>
                <a:schemeClr val="accent1">
                  <a:lumMod val="75000"/>
                </a:schemeClr>
              </a:solidFill>
            </a:endParaRPr>
          </a:p>
        </p:txBody>
      </p:sp>
      <p:sp>
        <p:nvSpPr>
          <p:cNvPr id="3" name="Content Placeholder 2"/>
          <p:cNvSpPr>
            <a:spLocks noGrp="1"/>
          </p:cNvSpPr>
          <p:nvPr>
            <p:ph sz="half" idx="1"/>
          </p:nvPr>
        </p:nvSpPr>
        <p:spPr>
          <a:xfrm>
            <a:off x="5334000" y="2209800"/>
            <a:ext cx="3505200" cy="2133600"/>
          </a:xfrm>
        </p:spPr>
        <p:txBody>
          <a:bodyPr>
            <a:normAutofit fontScale="85000" lnSpcReduction="20000"/>
          </a:bodyPr>
          <a:lstStyle/>
          <a:p>
            <a:r>
              <a:rPr lang="en-US" sz="2378" b="1" dirty="0" smtClean="0"/>
              <a:t>Nondeterminate program operation</a:t>
            </a:r>
          </a:p>
          <a:p>
            <a:pPr lvl="1"/>
            <a:r>
              <a:rPr lang="en-US" sz="1838" dirty="0" smtClean="0"/>
              <a:t>program execution is interleaved by the processor when memory is shared</a:t>
            </a:r>
          </a:p>
          <a:p>
            <a:pPr lvl="1"/>
            <a:r>
              <a:rPr lang="en-US" sz="1838" dirty="0" smtClean="0"/>
              <a:t>the order in which programs are scheduled may affect their outcome</a:t>
            </a:r>
            <a:endParaRPr lang="en-US" sz="1838" dirty="0"/>
          </a:p>
        </p:txBody>
      </p:sp>
      <p:sp>
        <p:nvSpPr>
          <p:cNvPr id="4" name="Content Placeholder 3"/>
          <p:cNvSpPr>
            <a:spLocks noGrp="1"/>
          </p:cNvSpPr>
          <p:nvPr>
            <p:ph sz="half" idx="13"/>
          </p:nvPr>
        </p:nvSpPr>
        <p:spPr>
          <a:xfrm>
            <a:off x="5410200" y="4267200"/>
            <a:ext cx="3429000" cy="2250234"/>
          </a:xfrm>
        </p:spPr>
        <p:txBody>
          <a:bodyPr>
            <a:normAutofit fontScale="92500"/>
          </a:bodyPr>
          <a:lstStyle/>
          <a:p>
            <a:pPr>
              <a:lnSpc>
                <a:spcPct val="90000"/>
              </a:lnSpc>
            </a:pPr>
            <a:r>
              <a:rPr lang="en-US" sz="2200" b="1" dirty="0" smtClean="0"/>
              <a:t>Deadlocks</a:t>
            </a:r>
          </a:p>
          <a:p>
            <a:pPr lvl="1"/>
            <a:r>
              <a:rPr lang="en-US" sz="1700" dirty="0" smtClean="0"/>
              <a:t>it is possible for two or more programs to be hung up waiting for each other</a:t>
            </a:r>
          </a:p>
          <a:p>
            <a:pPr lvl="1"/>
            <a:r>
              <a:rPr lang="en-US" sz="1700" dirty="0" smtClean="0"/>
              <a:t>may depend on the chance timing of resource allocation and release</a:t>
            </a:r>
          </a:p>
        </p:txBody>
      </p:sp>
      <p:sp>
        <p:nvSpPr>
          <p:cNvPr id="5" name="Content Placeholder 4"/>
          <p:cNvSpPr>
            <a:spLocks noGrp="1"/>
          </p:cNvSpPr>
          <p:nvPr>
            <p:ph sz="half" idx="14"/>
          </p:nvPr>
        </p:nvSpPr>
        <p:spPr>
          <a:xfrm>
            <a:off x="381000" y="2209800"/>
            <a:ext cx="3505200" cy="2057399"/>
          </a:xfrm>
        </p:spPr>
        <p:txBody>
          <a:bodyPr>
            <a:normAutofit fontScale="85000" lnSpcReduction="10000"/>
          </a:bodyPr>
          <a:lstStyle/>
          <a:p>
            <a:pPr>
              <a:lnSpc>
                <a:spcPct val="90000"/>
              </a:lnSpc>
            </a:pPr>
            <a:r>
              <a:rPr lang="en-US" sz="2378" b="1" dirty="0" smtClean="0"/>
              <a:t>Improper synchronization</a:t>
            </a:r>
          </a:p>
          <a:p>
            <a:pPr lvl="1"/>
            <a:r>
              <a:rPr lang="en-US" dirty="0" smtClean="0"/>
              <a:t>a program must wait until the data are available in a buffer</a:t>
            </a:r>
          </a:p>
          <a:p>
            <a:pPr lvl="1"/>
            <a:r>
              <a:rPr lang="en-US" dirty="0" smtClean="0"/>
              <a:t>improper design of the signaling mechanism can result in loss or duplication</a:t>
            </a:r>
          </a:p>
        </p:txBody>
      </p:sp>
      <p:sp>
        <p:nvSpPr>
          <p:cNvPr id="6" name="Content Placeholder 5"/>
          <p:cNvSpPr>
            <a:spLocks noGrp="1"/>
          </p:cNvSpPr>
          <p:nvPr>
            <p:ph sz="half" idx="15"/>
          </p:nvPr>
        </p:nvSpPr>
        <p:spPr>
          <a:xfrm>
            <a:off x="381000" y="4419600"/>
            <a:ext cx="3429000" cy="2097834"/>
          </a:xfrm>
        </p:spPr>
        <p:txBody>
          <a:bodyPr>
            <a:normAutofit fontScale="85000" lnSpcReduction="10000"/>
          </a:bodyPr>
          <a:lstStyle/>
          <a:p>
            <a:r>
              <a:rPr lang="en-US" sz="2353" b="1" dirty="0" smtClean="0"/>
              <a:t>Failed mutual exclusion</a:t>
            </a:r>
          </a:p>
          <a:p>
            <a:pPr lvl="1"/>
            <a:r>
              <a:rPr lang="en-US" dirty="0" smtClean="0"/>
              <a:t>more than one user or program attempts to make use of a shared resource at the same time</a:t>
            </a:r>
          </a:p>
          <a:p>
            <a:pPr lvl="1"/>
            <a:r>
              <a:rPr lang="en-US" dirty="0" smtClean="0"/>
              <a:t>only one routine at a time allowed to perform an update against the file</a:t>
            </a:r>
            <a:endParaRPr lang="en-US" dirty="0"/>
          </a:p>
        </p:txBody>
      </p:sp>
      <p:pic>
        <p:nvPicPr>
          <p:cNvPr id="9" name="Picture 8"/>
          <p:cNvPicPr>
            <a:picLocks noChangeAspect="1"/>
          </p:cNvPicPr>
          <p:nvPr/>
        </p:nvPicPr>
        <p:blipFill>
          <a:blip r:embed="rId3"/>
          <a:stretch>
            <a:fillRect/>
          </a:stretch>
        </p:blipFill>
        <p:spPr>
          <a:xfrm>
            <a:off x="3810000" y="3505200"/>
            <a:ext cx="1538288" cy="14478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153400" cy="1323041"/>
          </a:xfrm>
        </p:spPr>
        <p:txBody>
          <a:bodyPr/>
          <a:lstStyle/>
          <a:p>
            <a:pPr algn="ctr"/>
            <a:r>
              <a:rPr lang="en-US" b="1" dirty="0" smtClean="0">
                <a:ln w="1905"/>
                <a:solidFill>
                  <a:schemeClr val="accent1">
                    <a:lumMod val="75000"/>
                  </a:schemeClr>
                </a:solidFill>
                <a:effectLst>
                  <a:innerShdw blurRad="69850" dist="43180" dir="5400000">
                    <a:srgbClr val="000000">
                      <a:alpha val="65000"/>
                    </a:srgbClr>
                  </a:innerShdw>
                </a:effectLst>
              </a:rPr>
              <a:t>Components of </a:t>
            </a:r>
            <a:br>
              <a:rPr lang="en-US" b="1" dirty="0" smtClean="0">
                <a:ln w="1905"/>
                <a:solidFill>
                  <a:schemeClr val="accent1">
                    <a:lumMod val="75000"/>
                  </a:schemeClr>
                </a:solidFill>
                <a:effectLst>
                  <a:innerShdw blurRad="69850" dist="43180" dir="5400000">
                    <a:srgbClr val="000000">
                      <a:alpha val="65000"/>
                    </a:srgbClr>
                  </a:innerShdw>
                </a:effectLst>
              </a:rPr>
            </a:br>
            <a:r>
              <a:rPr lang="en-US" b="1" dirty="0" smtClean="0">
                <a:ln w="1905"/>
                <a:solidFill>
                  <a:schemeClr val="accent1">
                    <a:lumMod val="75000"/>
                  </a:schemeClr>
                </a:solidFill>
                <a:effectLst>
                  <a:innerShdw blurRad="69850" dist="43180" dir="5400000">
                    <a:srgbClr val="000000">
                      <a:alpha val="65000"/>
                    </a:srgbClr>
                  </a:innerShdw>
                </a:effectLst>
              </a:rPr>
              <a:t>a Process</a:t>
            </a:r>
            <a:endParaRPr lang="en-US" b="1" dirty="0">
              <a:ln w="1905"/>
              <a:solidFill>
                <a:schemeClr val="accent1">
                  <a:lumMod val="75000"/>
                </a:schemeClr>
              </a:solidFill>
              <a:effectLst>
                <a:innerShdw blurRad="69850" dist="43180" dir="5400000">
                  <a:srgbClr val="000000">
                    <a:alpha val="65000"/>
                  </a:srgbClr>
                </a:innerShdw>
              </a:effectLst>
            </a:endParaRPr>
          </a:p>
        </p:txBody>
      </p:sp>
      <p:sp>
        <p:nvSpPr>
          <p:cNvPr id="5" name="Content Placeholder 4"/>
          <p:cNvSpPr>
            <a:spLocks noGrp="1"/>
          </p:cNvSpPr>
          <p:nvPr>
            <p:ph sz="half" idx="1"/>
          </p:nvPr>
        </p:nvSpPr>
        <p:spPr>
          <a:xfrm>
            <a:off x="4648200" y="2133600"/>
            <a:ext cx="4114800" cy="4343400"/>
          </a:xfrm>
        </p:spPr>
        <p:txBody>
          <a:bodyPr>
            <a:normAutofit fontScale="85000" lnSpcReduction="20000"/>
          </a:bodyPr>
          <a:lstStyle/>
          <a:p>
            <a:pPr marL="236538" lvl="1" indent="-236538"/>
            <a:r>
              <a:rPr lang="en-US" sz="3000" dirty="0" smtClean="0"/>
              <a:t>The execution context is   essential:</a:t>
            </a:r>
          </a:p>
          <a:p>
            <a:pPr lvl="1"/>
            <a:r>
              <a:rPr lang="en-US" sz="2400" dirty="0" smtClean="0"/>
              <a:t>it is the internal data by which the OS is able to supervise and control the process</a:t>
            </a:r>
          </a:p>
          <a:p>
            <a:pPr lvl="1"/>
            <a:r>
              <a:rPr lang="en-US" sz="2400" dirty="0" smtClean="0"/>
              <a:t>includes the contents of the various process registers</a:t>
            </a:r>
          </a:p>
          <a:p>
            <a:pPr lvl="1"/>
            <a:r>
              <a:rPr lang="en-US" sz="2400" dirty="0" smtClean="0"/>
              <a:t>includes information such as the priority of the process and whether the process is waiting for the completion of a particular I/O event</a:t>
            </a:r>
          </a:p>
        </p:txBody>
      </p:sp>
      <p:sp>
        <p:nvSpPr>
          <p:cNvPr id="6" name="Content Placeholder 5"/>
          <p:cNvSpPr>
            <a:spLocks noGrp="1"/>
          </p:cNvSpPr>
          <p:nvPr>
            <p:ph sz="half" idx="13"/>
          </p:nvPr>
        </p:nvSpPr>
        <p:spPr>
          <a:xfrm>
            <a:off x="381000" y="2133600"/>
            <a:ext cx="3657600" cy="4267200"/>
          </a:xfrm>
        </p:spPr>
        <p:txBody>
          <a:bodyPr>
            <a:noAutofit/>
          </a:bodyPr>
          <a:lstStyle/>
          <a:p>
            <a:r>
              <a:rPr lang="en-US" sz="2800" dirty="0" smtClean="0"/>
              <a:t>A process contains three components:</a:t>
            </a:r>
          </a:p>
          <a:p>
            <a:pPr lvl="1"/>
            <a:r>
              <a:rPr lang="en-US" sz="2200" dirty="0" smtClean="0"/>
              <a:t>an executable program</a:t>
            </a:r>
          </a:p>
          <a:p>
            <a:pPr lvl="1"/>
            <a:r>
              <a:rPr lang="en-US" sz="2200" dirty="0" smtClean="0"/>
              <a:t>the associated data needed by the program (variables, work space, buffers, etc.)</a:t>
            </a:r>
          </a:p>
          <a:p>
            <a:pPr lvl="1"/>
            <a:r>
              <a:rPr lang="en-US" sz="2200" dirty="0" smtClean="0"/>
              <a:t>the execution context (or “process state”) of the program</a:t>
            </a:r>
            <a:endParaRPr lang="en-US" sz="2200" dirty="0"/>
          </a:p>
        </p:txBody>
      </p:sp>
      <p:pic>
        <p:nvPicPr>
          <p:cNvPr id="15" name="Picture 14"/>
          <p:cNvPicPr>
            <a:picLocks noChangeAspect="1"/>
          </p:cNvPicPr>
          <p:nvPr/>
        </p:nvPicPr>
        <p:blipFill>
          <a:blip r:embed="rId3"/>
          <a:stretch>
            <a:fillRect/>
          </a:stretch>
        </p:blipFill>
        <p:spPr>
          <a:xfrm>
            <a:off x="3810000" y="3581400"/>
            <a:ext cx="1219200" cy="2160337"/>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half" idx="2"/>
          </p:nvPr>
        </p:nvSpPr>
        <p:spPr>
          <a:xfrm>
            <a:off x="658368" y="3200400"/>
            <a:ext cx="2846832" cy="3352800"/>
          </a:xfrm>
        </p:spPr>
        <p:txBody>
          <a:bodyPr/>
          <a:lstStyle/>
          <a:p>
            <a:pPr>
              <a:buSzPct val="150000"/>
              <a:buFont typeface="Wingdings" charset="2"/>
              <a:buChar char="§"/>
            </a:pPr>
            <a:r>
              <a:rPr lang="en-US" dirty="0" smtClean="0"/>
              <a:t> The entire state of the process at any instant is contained in its context</a:t>
            </a:r>
          </a:p>
          <a:p>
            <a:pPr>
              <a:buSzPct val="150000"/>
              <a:buFont typeface="Wingdings" charset="2"/>
              <a:buChar char="§"/>
            </a:pPr>
            <a:r>
              <a:rPr lang="en-US" dirty="0" smtClean="0"/>
              <a:t> New features can be designed and incorporated into the OS by expanding the context to include any new information needed to support the feature</a:t>
            </a:r>
          </a:p>
        </p:txBody>
      </p:sp>
      <p:sp>
        <p:nvSpPr>
          <p:cNvPr id="2" name="Title 1"/>
          <p:cNvSpPr>
            <a:spLocks noGrp="1"/>
          </p:cNvSpPr>
          <p:nvPr>
            <p:ph type="title"/>
          </p:nvPr>
        </p:nvSpPr>
        <p:spPr/>
        <p:txBody>
          <a:bodyPr/>
          <a:lstStyle/>
          <a:p>
            <a:r>
              <a:rPr lang="en-US" dirty="0" smtClean="0"/>
              <a:t>Process Management</a:t>
            </a:r>
            <a:endParaRPr lang="en-US" dirty="0"/>
          </a:p>
        </p:txBody>
      </p:sp>
      <p:pic>
        <p:nvPicPr>
          <p:cNvPr id="7" name="Picture 6" descr="f8.pdf"/>
          <p:cNvPicPr>
            <a:picLocks noChangeAspect="1"/>
          </p:cNvPicPr>
          <p:nvPr/>
        </p:nvPicPr>
        <p:blipFill>
          <a:blip r:embed="rId3"/>
          <a:srcRect l="2353" t="12727" r="24706" b="21818"/>
          <a:stretch>
            <a:fillRect/>
          </a:stretch>
        </p:blipFill>
        <p:spPr>
          <a:xfrm>
            <a:off x="3581400" y="533400"/>
            <a:ext cx="5183643" cy="6019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xmlns:mv="urn:schemas-microsoft-com:mac:vml">
      <p:transition spd="slow">
        <p:fade/>
      </p:transition>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7824788" cy="1143000"/>
          </a:xfrm>
        </p:spPr>
        <p:txBody>
          <a:bodyPr/>
          <a:lstStyle/>
          <a:p>
            <a:pPr algn="ctr"/>
            <a:r>
              <a:rPr lang="en-US" b="1" dirty="0" smtClean="0">
                <a:ln w="1905"/>
                <a:solidFill>
                  <a:schemeClr val="accent1">
                    <a:lumMod val="75000"/>
                  </a:schemeClr>
                </a:solidFill>
                <a:effectLst>
                  <a:innerShdw blurRad="69850" dist="43180" dir="5400000">
                    <a:srgbClr val="000000">
                      <a:alpha val="65000"/>
                    </a:srgbClr>
                  </a:innerShdw>
                </a:effectLst>
              </a:rPr>
              <a:t>Memory Management</a:t>
            </a:r>
            <a:endParaRPr lang="en-US" b="1" dirty="0">
              <a:ln w="1905"/>
              <a:solidFill>
                <a:schemeClr val="accent1">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658904" y="2286000"/>
            <a:ext cx="7875496" cy="3962400"/>
          </a:xfrm>
        </p:spPr>
        <p:txBody>
          <a:bodyPr/>
          <a:lstStyle/>
          <a:p>
            <a:r>
              <a:rPr lang="en-US" sz="3000" dirty="0" smtClean="0"/>
              <a:t>The OS has </a:t>
            </a:r>
            <a:r>
              <a:rPr lang="en-US" sz="3000" dirty="0" smtClean="0">
                <a:solidFill>
                  <a:schemeClr val="accent1"/>
                </a:solidFill>
              </a:rPr>
              <a:t>five</a:t>
            </a:r>
            <a:r>
              <a:rPr lang="en-US" sz="3000" dirty="0" smtClean="0"/>
              <a:t> principal storage management responsibilities:</a:t>
            </a:r>
          </a:p>
          <a:p>
            <a:endParaRPr lang="en-US" dirty="0"/>
          </a:p>
        </p:txBody>
      </p:sp>
      <p:graphicFrame>
        <p:nvGraphicFramePr>
          <p:cNvPr id="6" name="Diagram 5"/>
          <p:cNvGraphicFramePr/>
          <p:nvPr/>
        </p:nvGraphicFramePr>
        <p:xfrm>
          <a:off x="533400" y="3429000"/>
          <a:ext cx="8077200" cy="302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905"/>
                <a:solidFill>
                  <a:schemeClr val="accent1">
                    <a:lumMod val="75000"/>
                  </a:schemeClr>
                </a:solidFill>
                <a:effectLst>
                  <a:innerShdw blurRad="69850" dist="43180" dir="5400000">
                    <a:srgbClr val="000000">
                      <a:alpha val="65000"/>
                    </a:srgbClr>
                  </a:innerShdw>
                </a:effectLst>
              </a:rPr>
              <a:t>Virtual Memory</a:t>
            </a:r>
            <a:endParaRPr lang="en-US" b="1" dirty="0">
              <a:ln w="1905"/>
              <a:solidFill>
                <a:schemeClr val="accent1">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0" y="2209800"/>
            <a:ext cx="8077200" cy="4114800"/>
          </a:xfrm>
        </p:spPr>
        <p:txBody>
          <a:bodyPr/>
          <a:lstStyle/>
          <a:p>
            <a:r>
              <a:rPr lang="en-US" sz="3000" dirty="0" smtClean="0"/>
              <a:t>A facility that allows programs to address memory from a logical point of view, without regard to the amount of main memory physically available</a:t>
            </a:r>
          </a:p>
          <a:p>
            <a:r>
              <a:rPr lang="en-US" sz="3000" dirty="0" smtClean="0"/>
              <a:t>Conceived to meet the requirement of having multiple user jobs reside in main memory concurrently</a:t>
            </a:r>
          </a:p>
          <a:p>
            <a:pPr>
              <a:buNone/>
            </a:pPr>
            <a:endParaRPr lang="en-US"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7"/>
          </a:xfrm>
        </p:spPr>
        <p:txBody>
          <a:bodyPr>
            <a:normAutofit fontScale="90000"/>
          </a:bodyPr>
          <a:lstStyle/>
          <a:p>
            <a:pPr algn="ctr"/>
            <a:r>
              <a:rPr lang="en-US" sz="4800" b="1" dirty="0" smtClean="0">
                <a:ln w="1905"/>
                <a:solidFill>
                  <a:schemeClr val="accent1">
                    <a:lumMod val="75000"/>
                  </a:schemeClr>
                </a:solidFill>
                <a:effectLst>
                  <a:innerShdw blurRad="69850" dist="43180" dir="5400000">
                    <a:srgbClr val="000000">
                      <a:alpha val="65000"/>
                    </a:srgbClr>
                  </a:innerShdw>
                </a:effectLst>
              </a:rPr>
              <a:t>Operating System Services</a:t>
            </a:r>
            <a:endParaRPr lang="en-US" sz="4800" b="1" dirty="0">
              <a:ln w="1905"/>
              <a:solidFill>
                <a:schemeClr val="accent1">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609600" y="1905000"/>
            <a:ext cx="8153400" cy="4495800"/>
          </a:xfrm>
        </p:spPr>
        <p:txBody>
          <a:bodyPr>
            <a:noAutofit/>
          </a:bodyPr>
          <a:lstStyle/>
          <a:p>
            <a:pPr>
              <a:lnSpc>
                <a:spcPts val="4260"/>
              </a:lnSpc>
              <a:spcBef>
                <a:spcPts val="600"/>
              </a:spcBef>
            </a:pPr>
            <a:r>
              <a:rPr lang="en-US" sz="2800" dirty="0" smtClean="0"/>
              <a:t>Program development</a:t>
            </a:r>
          </a:p>
          <a:p>
            <a:pPr>
              <a:lnSpc>
                <a:spcPts val="4260"/>
              </a:lnSpc>
              <a:spcBef>
                <a:spcPts val="600"/>
              </a:spcBef>
            </a:pPr>
            <a:r>
              <a:rPr lang="en-US" sz="2800" dirty="0" smtClean="0"/>
              <a:t>Program execution</a:t>
            </a:r>
          </a:p>
          <a:p>
            <a:pPr>
              <a:lnSpc>
                <a:spcPts val="4260"/>
              </a:lnSpc>
              <a:spcBef>
                <a:spcPts val="600"/>
              </a:spcBef>
            </a:pPr>
            <a:r>
              <a:rPr lang="en-US" sz="2800" dirty="0" smtClean="0"/>
              <a:t>Access I/O devices</a:t>
            </a:r>
          </a:p>
          <a:p>
            <a:pPr>
              <a:lnSpc>
                <a:spcPts val="4260"/>
              </a:lnSpc>
              <a:spcBef>
                <a:spcPts val="600"/>
              </a:spcBef>
            </a:pPr>
            <a:r>
              <a:rPr lang="en-US" sz="2800" dirty="0" smtClean="0"/>
              <a:t>Controlled access to files</a:t>
            </a:r>
          </a:p>
          <a:p>
            <a:pPr>
              <a:lnSpc>
                <a:spcPts val="4260"/>
              </a:lnSpc>
              <a:spcBef>
                <a:spcPts val="600"/>
              </a:spcBef>
            </a:pPr>
            <a:r>
              <a:rPr lang="en-US" sz="2800" dirty="0" smtClean="0"/>
              <a:t>System access</a:t>
            </a:r>
          </a:p>
          <a:p>
            <a:pPr>
              <a:lnSpc>
                <a:spcPts val="4260"/>
              </a:lnSpc>
              <a:spcBef>
                <a:spcPts val="600"/>
              </a:spcBef>
            </a:pPr>
            <a:r>
              <a:rPr lang="en-US" sz="2800" dirty="0" smtClean="0"/>
              <a:t>Error detection and response</a:t>
            </a:r>
          </a:p>
          <a:p>
            <a:pPr>
              <a:lnSpc>
                <a:spcPts val="4260"/>
              </a:lnSpc>
              <a:spcBef>
                <a:spcPts val="600"/>
              </a:spcBef>
            </a:pPr>
            <a:r>
              <a:rPr lang="en-US" sz="2800" dirty="0" smtClean="0"/>
              <a:t>Accounting</a:t>
            </a:r>
          </a:p>
        </p:txBody>
      </p:sp>
      <p:pic>
        <p:nvPicPr>
          <p:cNvPr id="5" name="Picture 4" descr="os_servic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9800" y="2133600"/>
            <a:ext cx="2809875" cy="249766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l"/>
            <a:r>
              <a:rPr lang="en-US" b="1" dirty="0" smtClean="0">
                <a:ln w="1905"/>
                <a:solidFill>
                  <a:schemeClr val="accent1">
                    <a:lumMod val="75000"/>
                  </a:schemeClr>
                </a:solidFill>
                <a:effectLst>
                  <a:innerShdw blurRad="69850" dist="43180" dir="5400000">
                    <a:srgbClr val="000000">
                      <a:alpha val="65000"/>
                    </a:srgbClr>
                  </a:innerShdw>
                </a:effectLst>
              </a:rPr>
              <a:t>Paging</a:t>
            </a:r>
            <a:endParaRPr lang="en-US" b="1" dirty="0">
              <a:ln w="1905"/>
              <a:solidFill>
                <a:schemeClr val="accent1">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658904" y="2286000"/>
            <a:ext cx="7799296" cy="3840163"/>
          </a:xfrm>
        </p:spPr>
        <p:txBody>
          <a:bodyPr>
            <a:noAutofit/>
          </a:bodyPr>
          <a:lstStyle/>
          <a:p>
            <a:r>
              <a:rPr lang="en-US" sz="2400" dirty="0" smtClean="0"/>
              <a:t>Allows processes to be comprised of a number of fixed-size blocks, called pages</a:t>
            </a:r>
          </a:p>
          <a:p>
            <a:r>
              <a:rPr lang="en-US" sz="2400" dirty="0" smtClean="0"/>
              <a:t>Program references a word by means of a virtual address</a:t>
            </a:r>
          </a:p>
          <a:p>
            <a:pPr lvl="2"/>
            <a:r>
              <a:rPr lang="en-US" sz="2200" dirty="0" smtClean="0"/>
              <a:t>consists of a page number and an offset within the page</a:t>
            </a:r>
          </a:p>
          <a:p>
            <a:pPr lvl="2"/>
            <a:r>
              <a:rPr lang="en-US" sz="2200" dirty="0" smtClean="0"/>
              <a:t>each page may be located anywhere in main memory</a:t>
            </a:r>
          </a:p>
          <a:p>
            <a:pPr marL="282575" lvl="2">
              <a:spcBef>
                <a:spcPts val="1800"/>
              </a:spcBef>
            </a:pPr>
            <a:r>
              <a:rPr lang="en-US" sz="2400" dirty="0" smtClean="0"/>
              <a:t>Provides for a dynamic mapping between the virtual address used in the program and a real (or physical) address in main memory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9.pdf"/>
          <p:cNvPicPr>
            <a:picLocks noChangeAspect="1"/>
          </p:cNvPicPr>
          <p:nvPr/>
        </p:nvPicPr>
        <p:blipFill>
          <a:blip r:embed="rId3"/>
          <a:stretch>
            <a:fillRect/>
          </a:stretch>
        </p:blipFill>
        <p:spPr>
          <a:xfrm>
            <a:off x="1922318" y="0"/>
            <a:ext cx="5299364" cy="6858000"/>
          </a:xfrm>
          <a:prstGeom prst="rect">
            <a:avLst/>
          </a:prstGeom>
        </p:spPr>
      </p:pic>
    </p:spTree>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10.pdf"/>
          <p:cNvPicPr>
            <a:picLocks noChangeAspect="1"/>
          </p:cNvPicPr>
          <p:nvPr/>
        </p:nvPicPr>
        <p:blipFill>
          <a:blip r:embed="rId3"/>
          <a:srcRect l="8182" t="15294" r="23636" b="16471"/>
          <a:stretch>
            <a:fillRect/>
          </a:stretch>
        </p:blipFill>
        <p:spPr>
          <a:xfrm>
            <a:off x="762000" y="685800"/>
            <a:ext cx="7673772" cy="5934345"/>
          </a:xfrm>
          <a:prstGeom prst="rect">
            <a:avLst/>
          </a:prstGeom>
        </p:spPr>
      </p:pic>
    </p:spTree>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smtClean="0">
                <a:ln w="1905"/>
                <a:solidFill>
                  <a:schemeClr val="accent1">
                    <a:lumMod val="75000"/>
                  </a:schemeClr>
                </a:solidFill>
                <a:effectLst>
                  <a:innerShdw blurRad="69850" dist="43180" dir="5400000">
                    <a:srgbClr val="000000">
                      <a:alpha val="65000"/>
                    </a:srgbClr>
                  </a:innerShdw>
                </a:effectLst>
              </a:rPr>
              <a:t>Information Protection </a:t>
            </a:r>
            <a:br>
              <a:rPr lang="en-US" b="1" dirty="0" smtClean="0">
                <a:ln w="1905"/>
                <a:solidFill>
                  <a:schemeClr val="accent1">
                    <a:lumMod val="75000"/>
                  </a:schemeClr>
                </a:solidFill>
                <a:effectLst>
                  <a:innerShdw blurRad="69850" dist="43180" dir="5400000">
                    <a:srgbClr val="000000">
                      <a:alpha val="65000"/>
                    </a:srgbClr>
                  </a:innerShdw>
                </a:effectLst>
              </a:rPr>
            </a:br>
            <a:r>
              <a:rPr lang="en-US" b="1" dirty="0" smtClean="0">
                <a:ln w="1905"/>
                <a:solidFill>
                  <a:schemeClr val="accent1">
                    <a:lumMod val="75000"/>
                  </a:schemeClr>
                </a:solidFill>
                <a:effectLst>
                  <a:innerShdw blurRad="69850" dist="43180" dir="5400000">
                    <a:srgbClr val="000000">
                      <a:alpha val="65000"/>
                    </a:srgbClr>
                  </a:innerShdw>
                </a:effectLst>
              </a:rPr>
              <a:t>and Security</a:t>
            </a:r>
            <a:endParaRPr lang="en-US" b="1" dirty="0">
              <a:ln w="1905"/>
              <a:solidFill>
                <a:schemeClr val="accent1">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457200" y="2133600"/>
            <a:ext cx="3074896" cy="4191000"/>
          </a:xfrm>
        </p:spPr>
        <p:txBody>
          <a:bodyPr>
            <a:normAutofit fontScale="92500"/>
          </a:bodyPr>
          <a:lstStyle/>
          <a:p>
            <a:r>
              <a:rPr lang="en-NZ" sz="2200" dirty="0" smtClean="0"/>
              <a:t>The nature of the threat that concerns an organization will vary greatly depending on the circumstances</a:t>
            </a:r>
          </a:p>
          <a:p>
            <a:r>
              <a:rPr lang="en-NZ" sz="2200" dirty="0" smtClean="0"/>
              <a:t>The problem involves controlling access to computer systems and the information stored in them</a:t>
            </a:r>
          </a:p>
          <a:p>
            <a:endParaRPr lang="en-US" dirty="0"/>
          </a:p>
        </p:txBody>
      </p:sp>
      <p:graphicFrame>
        <p:nvGraphicFramePr>
          <p:cNvPr id="5" name="Diagram 4"/>
          <p:cNvGraphicFramePr/>
          <p:nvPr/>
        </p:nvGraphicFramePr>
        <p:xfrm>
          <a:off x="2895600" y="2438400"/>
          <a:ext cx="67818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ln w="1905"/>
                <a:solidFill>
                  <a:schemeClr val="accent1">
                    <a:lumMod val="75000"/>
                  </a:schemeClr>
                </a:solidFill>
                <a:effectLst>
                  <a:innerShdw blurRad="69850" dist="43180" dir="5400000">
                    <a:srgbClr val="000000">
                      <a:alpha val="65000"/>
                    </a:srgbClr>
                  </a:innerShdw>
                </a:effectLst>
              </a:rPr>
              <a:t>Scheduling and</a:t>
            </a:r>
            <a:br>
              <a:rPr lang="en-US" b="1" dirty="0" smtClean="0">
                <a:ln w="1905"/>
                <a:solidFill>
                  <a:schemeClr val="accent1">
                    <a:lumMod val="75000"/>
                  </a:schemeClr>
                </a:solidFill>
                <a:effectLst>
                  <a:innerShdw blurRad="69850" dist="43180" dir="5400000">
                    <a:srgbClr val="000000">
                      <a:alpha val="65000"/>
                    </a:srgbClr>
                  </a:innerShdw>
                </a:effectLst>
              </a:rPr>
            </a:br>
            <a:r>
              <a:rPr lang="en-US" b="1" dirty="0" smtClean="0">
                <a:ln w="1905"/>
                <a:solidFill>
                  <a:schemeClr val="accent1">
                    <a:lumMod val="75000"/>
                  </a:schemeClr>
                </a:solidFill>
                <a:effectLst>
                  <a:innerShdw blurRad="69850" dist="43180" dir="5400000">
                    <a:srgbClr val="000000">
                      <a:alpha val="65000"/>
                    </a:srgbClr>
                  </a:innerShdw>
                </a:effectLst>
              </a:rPr>
              <a:t>Resource Management</a:t>
            </a:r>
            <a:endParaRPr lang="en-US" b="1" dirty="0">
              <a:ln w="1905"/>
              <a:solidFill>
                <a:schemeClr val="accent1">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0" y="2057400"/>
            <a:ext cx="3962400" cy="4038600"/>
          </a:xfrm>
        </p:spPr>
        <p:txBody>
          <a:bodyPr>
            <a:normAutofit/>
          </a:bodyPr>
          <a:lstStyle/>
          <a:p>
            <a:r>
              <a:rPr lang="en-US" sz="3000" dirty="0" smtClean="0"/>
              <a:t>Key responsibility of an OS is managing resources</a:t>
            </a:r>
          </a:p>
          <a:p>
            <a:r>
              <a:rPr lang="en-US" sz="3000" dirty="0" smtClean="0"/>
              <a:t>Resource allocation policies must consider:</a:t>
            </a:r>
          </a:p>
          <a:p>
            <a:pPr lvl="1"/>
            <a:endParaRPr lang="en-US" dirty="0" smtClean="0"/>
          </a:p>
          <a:p>
            <a:endParaRPr lang="en-US" dirty="0"/>
          </a:p>
        </p:txBody>
      </p:sp>
      <p:graphicFrame>
        <p:nvGraphicFramePr>
          <p:cNvPr id="4" name="Diagram 3"/>
          <p:cNvGraphicFramePr/>
          <p:nvPr>
            <p:extLst>
              <p:ext uri="{D42A27DB-BD31-4B8C-83A1-F6EECF244321}">
                <p14:modId xmlns:p14="http://schemas.microsoft.com/office/powerpoint/2010/main" val="1734705505"/>
              </p:ext>
            </p:extLst>
          </p:nvPr>
        </p:nvGraphicFramePr>
        <p:xfrm>
          <a:off x="2895600" y="1981200"/>
          <a:ext cx="7620000" cy="429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11.pdf"/>
          <p:cNvPicPr>
            <a:picLocks noChangeAspect="1"/>
          </p:cNvPicPr>
          <p:nvPr/>
        </p:nvPicPr>
        <p:blipFill>
          <a:blip r:embed="rId3"/>
          <a:srcRect l="11818" t="12941" r="12727" b="10588"/>
          <a:stretch>
            <a:fillRect/>
          </a:stretch>
        </p:blipFill>
        <p:spPr>
          <a:xfrm>
            <a:off x="838200" y="685800"/>
            <a:ext cx="7508147" cy="58797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xmlns:mv="urn:schemas-microsoft-com:mac:vml">
      <p:transition spd="slow">
        <p:fade/>
      </p:transition>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NZ" b="1" dirty="0" smtClean="0">
                <a:solidFill>
                  <a:schemeClr val="accent1">
                    <a:lumMod val="75000"/>
                  </a:schemeClr>
                </a:solidFill>
              </a:rPr>
              <a:t>Different Architectural Approaches</a:t>
            </a:r>
            <a:endParaRPr lang="en-NZ" b="1" dirty="0">
              <a:solidFill>
                <a:schemeClr val="accent1">
                  <a:lumMod val="75000"/>
                </a:schemeClr>
              </a:solidFill>
            </a:endParaRPr>
          </a:p>
        </p:txBody>
      </p:sp>
      <p:sp>
        <p:nvSpPr>
          <p:cNvPr id="3" name="Content Placeholder 2"/>
          <p:cNvSpPr>
            <a:spLocks noGrp="1"/>
          </p:cNvSpPr>
          <p:nvPr>
            <p:ph idx="4294967295"/>
          </p:nvPr>
        </p:nvSpPr>
        <p:spPr>
          <a:xfrm>
            <a:off x="0" y="2286000"/>
            <a:ext cx="8001000" cy="3962400"/>
          </a:xfrm>
        </p:spPr>
        <p:txBody>
          <a:bodyPr>
            <a:normAutofit/>
          </a:bodyPr>
          <a:lstStyle/>
          <a:p>
            <a:r>
              <a:rPr lang="en-NZ" sz="3200" dirty="0" smtClean="0"/>
              <a:t>Demands on operating systems require new ways of organizing the OS</a:t>
            </a:r>
          </a:p>
          <a:p>
            <a:pPr lvl="1"/>
            <a:endParaRPr lang="en-NZ" dirty="0"/>
          </a:p>
        </p:txBody>
      </p:sp>
      <p:graphicFrame>
        <p:nvGraphicFramePr>
          <p:cNvPr id="4" name="Diagram 3"/>
          <p:cNvGraphicFramePr/>
          <p:nvPr/>
        </p:nvGraphicFramePr>
        <p:xfrm>
          <a:off x="762000" y="2209800"/>
          <a:ext cx="7620000" cy="546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ctr"/>
            <a:r>
              <a:rPr lang="en-US" b="1" dirty="0" smtClean="0">
                <a:ln w="1905"/>
                <a:solidFill>
                  <a:schemeClr val="accent1">
                    <a:lumMod val="75000"/>
                  </a:schemeClr>
                </a:solidFill>
                <a:effectLst>
                  <a:innerShdw blurRad="69850" dist="43180" dir="5400000">
                    <a:srgbClr val="000000">
                      <a:alpha val="65000"/>
                    </a:srgbClr>
                  </a:innerShdw>
                </a:effectLst>
              </a:rPr>
              <a:t>Microkernel Architecture</a:t>
            </a:r>
          </a:p>
        </p:txBody>
      </p:sp>
      <p:sp>
        <p:nvSpPr>
          <p:cNvPr id="3" name="Content Placeholder 2"/>
          <p:cNvSpPr>
            <a:spLocks noGrp="1"/>
          </p:cNvSpPr>
          <p:nvPr>
            <p:ph sz="half" idx="1"/>
          </p:nvPr>
        </p:nvSpPr>
        <p:spPr>
          <a:xfrm>
            <a:off x="654050" y="2286000"/>
            <a:ext cx="7848600" cy="3962399"/>
          </a:xfrm>
        </p:spPr>
        <p:txBody>
          <a:bodyPr>
            <a:normAutofit/>
          </a:bodyPr>
          <a:lstStyle/>
          <a:p>
            <a:pPr>
              <a:lnSpc>
                <a:spcPct val="80000"/>
              </a:lnSpc>
            </a:pPr>
            <a:r>
              <a:rPr lang="en-US" sz="3000" dirty="0" smtClean="0"/>
              <a:t>Assigns only a few essential functions to the kernel:</a:t>
            </a:r>
          </a:p>
          <a:p>
            <a:pPr marL="282575" lvl="1" indent="-282575">
              <a:lnSpc>
                <a:spcPct val="80000"/>
              </a:lnSpc>
              <a:spcBef>
                <a:spcPts val="1800"/>
              </a:spcBef>
            </a:pPr>
            <a:endParaRPr lang="en-US" sz="3000" dirty="0" smtClean="0"/>
          </a:p>
          <a:p>
            <a:pPr marL="282575" lvl="1" indent="-282575">
              <a:lnSpc>
                <a:spcPct val="80000"/>
              </a:lnSpc>
              <a:spcBef>
                <a:spcPts val="1800"/>
              </a:spcBef>
            </a:pPr>
            <a:endParaRPr lang="en-US" sz="3000" dirty="0" smtClean="0"/>
          </a:p>
          <a:p>
            <a:pPr marL="282575" lvl="1" indent="-282575">
              <a:lnSpc>
                <a:spcPct val="80000"/>
              </a:lnSpc>
              <a:spcBef>
                <a:spcPts val="1800"/>
              </a:spcBef>
            </a:pPr>
            <a:r>
              <a:rPr lang="en-US" sz="3000" dirty="0" smtClean="0"/>
              <a:t>The approach:</a:t>
            </a:r>
          </a:p>
          <a:p>
            <a:pPr lvl="1"/>
            <a:endParaRPr lang="en-US" dirty="0"/>
          </a:p>
        </p:txBody>
      </p:sp>
      <p:graphicFrame>
        <p:nvGraphicFramePr>
          <p:cNvPr id="4" name="Diagram 3"/>
          <p:cNvGraphicFramePr/>
          <p:nvPr>
            <p:extLst>
              <p:ext uri="{D42A27DB-BD31-4B8C-83A1-F6EECF244321}">
                <p14:modId xmlns:p14="http://schemas.microsoft.com/office/powerpoint/2010/main" val="3230998356"/>
              </p:ext>
            </p:extLst>
          </p:nvPr>
        </p:nvGraphicFramePr>
        <p:xfrm>
          <a:off x="685800" y="2895600"/>
          <a:ext cx="8458200" cy="152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extLst>
              <p:ext uri="{D42A27DB-BD31-4B8C-83A1-F6EECF244321}">
                <p14:modId xmlns:p14="http://schemas.microsoft.com/office/powerpoint/2010/main" val="2449439685"/>
              </p:ext>
            </p:extLst>
          </p:nvPr>
        </p:nvGraphicFramePr>
        <p:xfrm>
          <a:off x="381000" y="4953000"/>
          <a:ext cx="8534400" cy="15494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20148"/>
          </a:xfrm>
        </p:spPr>
        <p:txBody>
          <a:bodyPr/>
          <a:lstStyle/>
          <a:p>
            <a:pPr algn="l"/>
            <a:r>
              <a:rPr lang="en-US" b="1" dirty="0" smtClean="0">
                <a:ln w="1905"/>
                <a:solidFill>
                  <a:schemeClr val="accent1">
                    <a:lumMod val="75000"/>
                  </a:schemeClr>
                </a:solidFill>
                <a:effectLst>
                  <a:innerShdw blurRad="69850" dist="43180" dir="5400000">
                    <a:srgbClr val="000000">
                      <a:alpha val="65000"/>
                    </a:srgbClr>
                  </a:innerShdw>
                </a:effectLst>
              </a:rPr>
              <a:t>Multithreading</a:t>
            </a:r>
            <a:endParaRPr lang="en-US" b="1" dirty="0">
              <a:ln w="1905"/>
              <a:solidFill>
                <a:schemeClr val="accent1">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304800" y="2133600"/>
            <a:ext cx="8382000" cy="4602163"/>
          </a:xfrm>
        </p:spPr>
        <p:txBody>
          <a:bodyPr>
            <a:noAutofit/>
          </a:bodyPr>
          <a:lstStyle/>
          <a:p>
            <a:pPr>
              <a:lnSpc>
                <a:spcPct val="80000"/>
              </a:lnSpc>
            </a:pPr>
            <a:r>
              <a:rPr lang="en-US" sz="2400" dirty="0" smtClean="0"/>
              <a:t>Technique in which a process, executing an application, is divided into threads that can run concurrently</a:t>
            </a:r>
          </a:p>
        </p:txBody>
      </p:sp>
      <p:graphicFrame>
        <p:nvGraphicFramePr>
          <p:cNvPr id="4" name="Diagram 3"/>
          <p:cNvGraphicFramePr/>
          <p:nvPr>
            <p:extLst>
              <p:ext uri="{D42A27DB-BD31-4B8C-83A1-F6EECF244321}">
                <p14:modId xmlns:p14="http://schemas.microsoft.com/office/powerpoint/2010/main" val="515246236"/>
              </p:ext>
            </p:extLst>
          </p:nvPr>
        </p:nvGraphicFramePr>
        <p:xfrm>
          <a:off x="457200" y="2971800"/>
          <a:ext cx="8229600" cy="3429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ln w="1905"/>
                <a:solidFill>
                  <a:schemeClr val="accent1">
                    <a:lumMod val="75000"/>
                  </a:schemeClr>
                </a:solidFill>
                <a:effectLst>
                  <a:innerShdw blurRad="69850" dist="43180" dir="5400000">
                    <a:srgbClr val="000000">
                      <a:alpha val="65000"/>
                    </a:srgbClr>
                  </a:innerShdw>
                </a:effectLst>
              </a:rPr>
              <a:t>Symmetric </a:t>
            </a:r>
            <a:br>
              <a:rPr lang="en-US" b="1" dirty="0" smtClean="0">
                <a:ln w="1905"/>
                <a:solidFill>
                  <a:schemeClr val="accent1">
                    <a:lumMod val="75000"/>
                  </a:schemeClr>
                </a:solidFill>
                <a:effectLst>
                  <a:innerShdw blurRad="69850" dist="43180" dir="5400000">
                    <a:srgbClr val="000000">
                      <a:alpha val="65000"/>
                    </a:srgbClr>
                  </a:innerShdw>
                </a:effectLst>
              </a:rPr>
            </a:br>
            <a:r>
              <a:rPr lang="en-US" b="1" dirty="0" smtClean="0">
                <a:ln w="1905"/>
                <a:solidFill>
                  <a:schemeClr val="accent1">
                    <a:lumMod val="75000"/>
                  </a:schemeClr>
                </a:solidFill>
                <a:effectLst>
                  <a:innerShdw blurRad="69850" dist="43180" dir="5400000">
                    <a:srgbClr val="000000">
                      <a:alpha val="65000"/>
                    </a:srgbClr>
                  </a:innerShdw>
                </a:effectLst>
              </a:rPr>
              <a:t>Multiprocessing (SMP)</a:t>
            </a:r>
          </a:p>
        </p:txBody>
      </p:sp>
      <p:sp>
        <p:nvSpPr>
          <p:cNvPr id="3" name="Content Placeholder 2"/>
          <p:cNvSpPr>
            <a:spLocks noGrp="1"/>
          </p:cNvSpPr>
          <p:nvPr>
            <p:ph sz="half" idx="1"/>
          </p:nvPr>
        </p:nvSpPr>
        <p:spPr>
          <a:xfrm>
            <a:off x="609600" y="2057400"/>
            <a:ext cx="7848600" cy="3657599"/>
          </a:xfrm>
        </p:spPr>
        <p:txBody>
          <a:bodyPr>
            <a:noAutofit/>
          </a:bodyPr>
          <a:lstStyle/>
          <a:p>
            <a:r>
              <a:rPr lang="en-US" sz="2200" dirty="0" smtClean="0"/>
              <a:t>Term that refers to a computer hardware architecture and also to the OS behavior that exploits that architecture</a:t>
            </a:r>
          </a:p>
          <a:p>
            <a:r>
              <a:rPr lang="en-US" sz="2200" dirty="0" smtClean="0"/>
              <a:t>Several processes can run in parallel</a:t>
            </a:r>
          </a:p>
          <a:p>
            <a:r>
              <a:rPr lang="en-US" sz="2200" dirty="0" smtClean="0"/>
              <a:t>Multiple processors are transparent to the user</a:t>
            </a:r>
          </a:p>
          <a:p>
            <a:pPr lvl="2"/>
            <a:r>
              <a:rPr lang="en-US" sz="2200" dirty="0" smtClean="0"/>
              <a:t>these processors share same main memory and I/O facilities</a:t>
            </a:r>
          </a:p>
          <a:p>
            <a:pPr lvl="2"/>
            <a:r>
              <a:rPr lang="en-US" sz="2200" dirty="0" smtClean="0"/>
              <a:t>all processors can perform the same functions</a:t>
            </a:r>
          </a:p>
          <a:p>
            <a:r>
              <a:rPr lang="en-NZ" sz="2200" dirty="0" smtClean="0"/>
              <a:t>The OS takes care of scheduling of threads or processes on individual processors and of synchronization among processors</a:t>
            </a:r>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US" b="1" dirty="0" smtClean="0">
                <a:solidFill>
                  <a:schemeClr val="accent1">
                    <a:lumMod val="75000"/>
                  </a:schemeClr>
                </a:solidFill>
              </a:rPr>
              <a:t>Key Interfaces</a:t>
            </a:r>
            <a:endParaRPr lang="en-US" b="1" dirty="0">
              <a:solidFill>
                <a:schemeClr val="accent1">
                  <a:lumMod val="75000"/>
                </a:schemeClr>
              </a:solidFill>
            </a:endParaRPr>
          </a:p>
        </p:txBody>
      </p:sp>
      <p:sp>
        <p:nvSpPr>
          <p:cNvPr id="4" name="Content Placeholder 3"/>
          <p:cNvSpPr>
            <a:spLocks noGrp="1"/>
          </p:cNvSpPr>
          <p:nvPr>
            <p:ph sz="half" idx="1"/>
          </p:nvPr>
        </p:nvSpPr>
        <p:spPr>
          <a:xfrm>
            <a:off x="381000" y="1752600"/>
            <a:ext cx="7848600" cy="1676400"/>
          </a:xfrm>
        </p:spPr>
        <p:txBody>
          <a:bodyPr>
            <a:noAutofit/>
          </a:bodyPr>
          <a:lstStyle/>
          <a:p>
            <a:r>
              <a:rPr lang="en-US" sz="2800" dirty="0" smtClean="0"/>
              <a:t>Instruction set architecture (</a:t>
            </a:r>
            <a:r>
              <a:rPr lang="en-US" sz="2800" b="1" i="1" dirty="0" smtClean="0">
                <a:latin typeface="Courier New"/>
                <a:cs typeface="Courier New"/>
              </a:rPr>
              <a:t>ISA</a:t>
            </a:r>
            <a:r>
              <a:rPr lang="en-US" sz="2800" dirty="0" smtClean="0"/>
              <a:t>)</a:t>
            </a:r>
          </a:p>
          <a:p>
            <a:r>
              <a:rPr lang="en-US" sz="2800" dirty="0" smtClean="0"/>
              <a:t>Application binary interface (</a:t>
            </a:r>
            <a:r>
              <a:rPr lang="en-US" sz="2800" b="1" i="1" dirty="0">
                <a:latin typeface="Courier New"/>
                <a:cs typeface="Courier New"/>
              </a:rPr>
              <a:t>ABI</a:t>
            </a:r>
            <a:r>
              <a:rPr lang="en-US" sz="2800" dirty="0" smtClean="0"/>
              <a:t>)</a:t>
            </a:r>
          </a:p>
          <a:p>
            <a:r>
              <a:rPr lang="en-US" sz="2800" dirty="0" smtClean="0"/>
              <a:t>Application programming interface (</a:t>
            </a:r>
            <a:r>
              <a:rPr lang="en-US" sz="2800" b="1" i="1" dirty="0">
                <a:latin typeface="Courier New"/>
                <a:cs typeface="Courier New"/>
              </a:rPr>
              <a:t>API</a:t>
            </a:r>
            <a:r>
              <a:rPr lang="en-US" sz="2800" dirty="0" smtClean="0"/>
              <a:t>)</a:t>
            </a:r>
            <a:endParaRPr lang="en-US" sz="2800" dirty="0"/>
          </a:p>
        </p:txBody>
      </p:sp>
      <p:pic>
        <p:nvPicPr>
          <p:cNvPr id="6" name="Picture 5"/>
          <p:cNvPicPr>
            <a:picLocks noChangeAspect="1"/>
          </p:cNvPicPr>
          <p:nvPr/>
        </p:nvPicPr>
        <p:blipFill>
          <a:blip r:embed="rId3"/>
          <a:stretch>
            <a:fillRect/>
          </a:stretch>
        </p:blipFill>
        <p:spPr>
          <a:xfrm>
            <a:off x="1981200" y="3429000"/>
            <a:ext cx="4889500" cy="3012156"/>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7824788" cy="1067748"/>
          </a:xfrm>
        </p:spPr>
        <p:txBody>
          <a:bodyPr/>
          <a:lstStyle/>
          <a:p>
            <a:pPr algn="l"/>
            <a:r>
              <a:rPr lang="en-NZ" b="1" dirty="0" smtClean="0">
                <a:ln w="1905"/>
                <a:solidFill>
                  <a:schemeClr val="accent1">
                    <a:lumMod val="75000"/>
                  </a:schemeClr>
                </a:solidFill>
                <a:effectLst>
                  <a:innerShdw blurRad="69850" dist="43180" dir="5400000">
                    <a:srgbClr val="000000">
                      <a:alpha val="65000"/>
                    </a:srgbClr>
                  </a:innerShdw>
                </a:effectLst>
              </a:rPr>
              <a:t>SMP Advantages</a:t>
            </a:r>
            <a:endParaRPr lang="en-NZ" b="1" dirty="0">
              <a:ln w="1905"/>
              <a:solidFill>
                <a:schemeClr val="accent1">
                  <a:lumMod val="75000"/>
                </a:schemeClr>
              </a:solidFill>
              <a:effectLst>
                <a:innerShdw blurRad="69850" dist="43180" dir="5400000">
                  <a:srgbClr val="000000">
                    <a:alpha val="65000"/>
                  </a:srgbClr>
                </a:innerShdw>
              </a:effectLst>
            </a:endParaRP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3483597447"/>
              </p:ext>
            </p:extLst>
          </p:nvPr>
        </p:nvGraphicFramePr>
        <p:xfrm>
          <a:off x="-609600" y="2133600"/>
          <a:ext cx="104394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12.pdf"/>
          <p:cNvPicPr>
            <a:picLocks noChangeAspect="1"/>
          </p:cNvPicPr>
          <p:nvPr/>
        </p:nvPicPr>
        <p:blipFill>
          <a:blip r:embed="rId3"/>
          <a:srcRect t="19091" b="7273"/>
          <a:stretch>
            <a:fillRect/>
          </a:stretch>
        </p:blipFill>
        <p:spPr>
          <a:xfrm>
            <a:off x="1108157" y="533400"/>
            <a:ext cx="6359443" cy="60601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xmlns:mv="urn:schemas-microsoft-com:mac:vml">
      <p:transition spd="slow">
        <p:fade/>
      </p:transition>
    </mc:Fallback>
  </mc:AlternateContent>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7"/>
          </a:xfrm>
        </p:spPr>
        <p:txBody>
          <a:bodyPr/>
          <a:lstStyle/>
          <a:p>
            <a:pPr algn="ctr"/>
            <a:r>
              <a:rPr lang="en-US" b="1" dirty="0" smtClean="0">
                <a:ln w="1905"/>
                <a:solidFill>
                  <a:schemeClr val="accent1">
                    <a:lumMod val="75000"/>
                  </a:schemeClr>
                </a:solidFill>
                <a:effectLst>
                  <a:innerShdw blurRad="69850" dist="43180" dir="5400000">
                    <a:srgbClr val="000000">
                      <a:alpha val="65000"/>
                    </a:srgbClr>
                  </a:innerShdw>
                </a:effectLst>
              </a:rPr>
              <a:t>OS Design</a:t>
            </a:r>
          </a:p>
        </p:txBody>
      </p:sp>
      <p:sp>
        <p:nvSpPr>
          <p:cNvPr id="4" name="Text Placeholder 3"/>
          <p:cNvSpPr>
            <a:spLocks noGrp="1"/>
          </p:cNvSpPr>
          <p:nvPr>
            <p:ph type="body" idx="1"/>
          </p:nvPr>
        </p:nvSpPr>
        <p:spPr>
          <a:xfrm>
            <a:off x="609600" y="2209800"/>
            <a:ext cx="3657600" cy="730415"/>
          </a:xfrm>
        </p:spPr>
        <p:txBody>
          <a:bodyPr/>
          <a:lstStyle/>
          <a:p>
            <a:r>
              <a:rPr lang="en-US" dirty="0" smtClean="0"/>
              <a:t>Distributed Operating System</a:t>
            </a:r>
            <a:endParaRPr lang="en-US" dirty="0"/>
          </a:p>
        </p:txBody>
      </p:sp>
      <p:sp>
        <p:nvSpPr>
          <p:cNvPr id="3" name="Content Placeholder 2"/>
          <p:cNvSpPr>
            <a:spLocks noGrp="1"/>
          </p:cNvSpPr>
          <p:nvPr>
            <p:ph sz="half" idx="2"/>
          </p:nvPr>
        </p:nvSpPr>
        <p:spPr>
          <a:xfrm>
            <a:off x="685800" y="3276600"/>
            <a:ext cx="3657600" cy="3001963"/>
          </a:xfrm>
        </p:spPr>
        <p:txBody>
          <a:bodyPr>
            <a:normAutofit fontScale="85000" lnSpcReduction="20000"/>
          </a:bodyPr>
          <a:lstStyle/>
          <a:p>
            <a:r>
              <a:rPr lang="en-US" dirty="0" smtClean="0"/>
              <a:t>Provides the illusion of</a:t>
            </a:r>
          </a:p>
          <a:p>
            <a:pPr lvl="1"/>
            <a:r>
              <a:rPr lang="en-US" dirty="0" smtClean="0"/>
              <a:t> a single main memory space </a:t>
            </a:r>
          </a:p>
          <a:p>
            <a:pPr lvl="1"/>
            <a:r>
              <a:rPr lang="en-US" dirty="0" smtClean="0"/>
              <a:t>single secondary memory space</a:t>
            </a:r>
          </a:p>
          <a:p>
            <a:pPr lvl="1"/>
            <a:r>
              <a:rPr lang="en-US" dirty="0" smtClean="0"/>
              <a:t>unified access facilities</a:t>
            </a:r>
          </a:p>
          <a:p>
            <a:r>
              <a:rPr lang="en-US" dirty="0" smtClean="0"/>
              <a:t>State of the art for distributed operating systems lags that of uniprocessor and SMP operating systems</a:t>
            </a:r>
          </a:p>
        </p:txBody>
      </p:sp>
      <p:sp>
        <p:nvSpPr>
          <p:cNvPr id="5" name="Text Placeholder 4"/>
          <p:cNvSpPr>
            <a:spLocks noGrp="1"/>
          </p:cNvSpPr>
          <p:nvPr>
            <p:ph type="body" sz="quarter" idx="3"/>
          </p:nvPr>
        </p:nvSpPr>
        <p:spPr>
          <a:xfrm>
            <a:off x="4800600" y="2209800"/>
            <a:ext cx="3657600" cy="730415"/>
          </a:xfrm>
        </p:spPr>
        <p:txBody>
          <a:bodyPr/>
          <a:lstStyle/>
          <a:p>
            <a:r>
              <a:rPr lang="en-US" dirty="0" smtClean="0"/>
              <a:t>Object-Oriented  Design</a:t>
            </a:r>
            <a:endParaRPr lang="en-US" dirty="0"/>
          </a:p>
        </p:txBody>
      </p:sp>
      <p:sp>
        <p:nvSpPr>
          <p:cNvPr id="6" name="Content Placeholder 5"/>
          <p:cNvSpPr>
            <a:spLocks noGrp="1"/>
          </p:cNvSpPr>
          <p:nvPr>
            <p:ph sz="quarter" idx="4"/>
          </p:nvPr>
        </p:nvSpPr>
        <p:spPr>
          <a:xfrm>
            <a:off x="4800600" y="3200400"/>
            <a:ext cx="3657600" cy="3252788"/>
          </a:xfrm>
        </p:spPr>
        <p:txBody>
          <a:bodyPr>
            <a:normAutofit fontScale="85000" lnSpcReduction="10000"/>
          </a:bodyPr>
          <a:lstStyle/>
          <a:p>
            <a:r>
              <a:rPr lang="en-US" dirty="0" smtClean="0"/>
              <a:t>Used for adding modular extensions to a small kernel</a:t>
            </a:r>
          </a:p>
          <a:p>
            <a:r>
              <a:rPr lang="en-US" dirty="0" smtClean="0"/>
              <a:t>Enables programmers to customize an operating system without disrupting system integrity</a:t>
            </a:r>
          </a:p>
          <a:p>
            <a:r>
              <a:rPr lang="en-US" dirty="0" smtClean="0"/>
              <a:t>Eases the development of distributed tools and full-blown distributed operating systems</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9600" y="304800"/>
            <a:ext cx="7824788" cy="1323041"/>
          </a:xfrm>
        </p:spPr>
        <p:txBody>
          <a:bodyPr/>
          <a:lstStyle/>
          <a:p>
            <a:pPr algn="l"/>
            <a:r>
              <a:rPr lang="en-US" b="1" dirty="0" smtClean="0">
                <a:ln w="1905"/>
                <a:solidFill>
                  <a:schemeClr val="accent1">
                    <a:lumMod val="75000"/>
                  </a:schemeClr>
                </a:solidFill>
                <a:effectLst>
                  <a:innerShdw blurRad="69850" dist="43180" dir="5400000">
                    <a:srgbClr val="000000">
                      <a:alpha val="65000"/>
                    </a:srgbClr>
                  </a:innerShdw>
                </a:effectLst>
              </a:rPr>
              <a:t>Fault Tolerance</a:t>
            </a:r>
          </a:p>
        </p:txBody>
      </p:sp>
      <p:sp>
        <p:nvSpPr>
          <p:cNvPr id="14" name="Content Placeholder 13"/>
          <p:cNvSpPr>
            <a:spLocks noGrp="1"/>
          </p:cNvSpPr>
          <p:nvPr>
            <p:ph sz="half" idx="1"/>
          </p:nvPr>
        </p:nvSpPr>
        <p:spPr>
          <a:xfrm>
            <a:off x="658904" y="2286000"/>
            <a:ext cx="7951696" cy="3962400"/>
          </a:xfrm>
        </p:spPr>
        <p:txBody>
          <a:bodyPr>
            <a:normAutofit/>
          </a:bodyPr>
          <a:lstStyle/>
          <a:p>
            <a:r>
              <a:rPr lang="en-US" sz="2200" dirty="0" smtClean="0"/>
              <a:t>Refers to the ability of a system or component to continue normal operation despite the presence of hardware or software faults</a:t>
            </a:r>
          </a:p>
          <a:p>
            <a:r>
              <a:rPr lang="en-US" sz="2200" dirty="0" smtClean="0"/>
              <a:t>Typically involves some degree of redundancy</a:t>
            </a:r>
          </a:p>
          <a:p>
            <a:r>
              <a:rPr lang="en-US" sz="2200" dirty="0" smtClean="0"/>
              <a:t>Intended to increase the reliability of a system</a:t>
            </a:r>
          </a:p>
          <a:p>
            <a:pPr lvl="2"/>
            <a:r>
              <a:rPr lang="en-US" sz="2200" dirty="0" smtClean="0"/>
              <a:t>typically comes with a cost in financial terms or performance</a:t>
            </a:r>
          </a:p>
          <a:p>
            <a:r>
              <a:rPr lang="en-US" sz="2200" dirty="0" smtClean="0"/>
              <a:t>The extent adoption of fault tolerance measures must be determined by how critical the resource is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824788" cy="1323041"/>
          </a:xfrm>
        </p:spPr>
        <p:txBody>
          <a:bodyPr/>
          <a:lstStyle/>
          <a:p>
            <a:pPr algn="ctr"/>
            <a:r>
              <a:rPr lang="en-US" b="1" dirty="0" smtClean="0">
                <a:ln w="1905"/>
                <a:solidFill>
                  <a:schemeClr val="accent1">
                    <a:lumMod val="75000"/>
                  </a:schemeClr>
                </a:solidFill>
                <a:effectLst>
                  <a:innerShdw blurRad="69850" dist="43180" dir="5400000">
                    <a:srgbClr val="000000">
                      <a:alpha val="65000"/>
                    </a:srgbClr>
                  </a:innerShdw>
                </a:effectLst>
              </a:rPr>
              <a:t>Fundamental Concepts</a:t>
            </a:r>
          </a:p>
        </p:txBody>
      </p:sp>
      <p:sp>
        <p:nvSpPr>
          <p:cNvPr id="3" name="Content Placeholder 2"/>
          <p:cNvSpPr>
            <a:spLocks noGrp="1"/>
          </p:cNvSpPr>
          <p:nvPr>
            <p:ph sz="half" idx="1"/>
          </p:nvPr>
        </p:nvSpPr>
        <p:spPr>
          <a:xfrm>
            <a:off x="654050" y="2286000"/>
            <a:ext cx="7848600" cy="3962399"/>
          </a:xfrm>
        </p:spPr>
        <p:txBody>
          <a:bodyPr>
            <a:normAutofit/>
          </a:bodyPr>
          <a:lstStyle/>
          <a:p>
            <a:r>
              <a:rPr lang="en-US" dirty="0" smtClean="0"/>
              <a:t>The basic measures are:</a:t>
            </a:r>
          </a:p>
          <a:p>
            <a:pPr lvl="1"/>
            <a:r>
              <a:rPr lang="en-US" dirty="0" smtClean="0"/>
              <a:t>Reliability</a:t>
            </a:r>
          </a:p>
          <a:p>
            <a:pPr lvl="3"/>
            <a:r>
              <a:rPr lang="en-US" i="1" dirty="0" err="1" smtClean="0"/>
              <a:t>R(t</a:t>
            </a:r>
            <a:r>
              <a:rPr lang="en-US" i="1" dirty="0" smtClean="0"/>
              <a:t>)</a:t>
            </a:r>
          </a:p>
          <a:p>
            <a:pPr lvl="3"/>
            <a:r>
              <a:rPr lang="en-US" dirty="0" smtClean="0"/>
              <a:t>defined as the probability of its correct operation up to time </a:t>
            </a:r>
            <a:r>
              <a:rPr lang="en-US" i="1" dirty="0" err="1" smtClean="0"/>
              <a:t>t</a:t>
            </a:r>
            <a:r>
              <a:rPr lang="en-US" i="1" dirty="0" smtClean="0"/>
              <a:t> </a:t>
            </a:r>
            <a:r>
              <a:rPr lang="en-US" dirty="0" smtClean="0"/>
              <a:t>given that the system was operating correctly at time </a:t>
            </a:r>
            <a:r>
              <a:rPr lang="en-US" i="1" dirty="0" err="1" smtClean="0"/>
              <a:t>t</a:t>
            </a:r>
            <a:r>
              <a:rPr lang="en-US" i="1" dirty="0" smtClean="0"/>
              <a:t>=</a:t>
            </a:r>
            <a:r>
              <a:rPr lang="en-US" i="1" dirty="0" err="1" smtClean="0"/>
              <a:t>o</a:t>
            </a:r>
            <a:endParaRPr lang="en-US" dirty="0" smtClean="0"/>
          </a:p>
          <a:p>
            <a:pPr lvl="1"/>
            <a:r>
              <a:rPr lang="en-US" dirty="0" smtClean="0"/>
              <a:t>Mean time to failure (MTTF)</a:t>
            </a:r>
          </a:p>
          <a:p>
            <a:pPr lvl="3"/>
            <a:r>
              <a:rPr lang="en-US" dirty="0" smtClean="0"/>
              <a:t>mean time to repair (MTTR) is the average time it takes to repair or replace a faulty element</a:t>
            </a:r>
          </a:p>
          <a:p>
            <a:pPr lvl="1"/>
            <a:r>
              <a:rPr lang="en-US" dirty="0" smtClean="0"/>
              <a:t>Availability</a:t>
            </a:r>
          </a:p>
          <a:p>
            <a:pPr lvl="3"/>
            <a:r>
              <a:rPr lang="en-US" dirty="0" smtClean="0"/>
              <a:t>defined as the fraction of time the system is available to service users’ requests </a:t>
            </a:r>
          </a:p>
          <a:p>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13.pdf"/>
          <p:cNvPicPr>
            <a:picLocks noChangeAspect="1"/>
          </p:cNvPicPr>
          <p:nvPr/>
        </p:nvPicPr>
        <p:blipFill>
          <a:blip r:embed="rId3"/>
          <a:srcRect t="37273" b="22727"/>
          <a:stretch>
            <a:fillRect/>
          </a:stretch>
        </p:blipFill>
        <p:spPr>
          <a:xfrm>
            <a:off x="-152400" y="1295400"/>
            <a:ext cx="9444253" cy="4888775"/>
          </a:xfrm>
          <a:prstGeom prst="rect">
            <a:avLst/>
          </a:prstGeom>
        </p:spPr>
      </p:pic>
    </p:spTree>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533400" y="2971800"/>
            <a:ext cx="8111128" cy="2319884"/>
          </a:xfrm>
          <a:prstGeom prst="rect">
            <a:avLst/>
          </a:prstGeom>
        </p:spPr>
      </p:pic>
      <p:sp>
        <p:nvSpPr>
          <p:cNvPr id="6" name="Rectangle 5"/>
          <p:cNvSpPr/>
          <p:nvPr/>
        </p:nvSpPr>
        <p:spPr>
          <a:xfrm>
            <a:off x="2895600" y="5562600"/>
            <a:ext cx="3288167" cy="369332"/>
          </a:xfrm>
          <a:prstGeom prst="rect">
            <a:avLst/>
          </a:prstGeom>
        </p:spPr>
        <p:txBody>
          <a:bodyPr wrap="none">
            <a:spAutoFit/>
          </a:bodyPr>
          <a:lstStyle/>
          <a:p>
            <a:r>
              <a:rPr lang="en-US" b="1" dirty="0" smtClean="0">
                <a:latin typeface="+mn-lt"/>
              </a:rPr>
              <a:t>Table 2.4   Availability Classes </a:t>
            </a:r>
            <a:endParaRPr lang="en-US" b="1" dirty="0">
              <a:latin typeface="+mn-lt"/>
            </a:endParaRPr>
          </a:p>
        </p:txBody>
      </p:sp>
      <p:sp>
        <p:nvSpPr>
          <p:cNvPr id="7" name="Title 6"/>
          <p:cNvSpPr>
            <a:spLocks noGrp="1"/>
          </p:cNvSpPr>
          <p:nvPr>
            <p:ph type="title"/>
          </p:nvPr>
        </p:nvSpPr>
        <p:spPr>
          <a:xfrm>
            <a:off x="533400" y="304800"/>
            <a:ext cx="7824788" cy="1323041"/>
          </a:xfrm>
        </p:spPr>
        <p:txBody>
          <a:bodyPr/>
          <a:lstStyle/>
          <a:p>
            <a:pPr algn="l"/>
            <a:r>
              <a:rPr lang="en-US" b="1" dirty="0" smtClean="0">
                <a:solidFill>
                  <a:schemeClr val="accent1">
                    <a:lumMod val="75000"/>
                  </a:schemeClr>
                </a:solidFill>
                <a:effectLst/>
              </a:rPr>
              <a:t>Availability Classes</a:t>
            </a: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xmlns:mv="urn:schemas-microsoft-com:mac:vml">
      <p:transition spd="slow">
        <p:fade/>
      </p:transition>
    </mc:Fallback>
  </mc:AlternateContent>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152400"/>
            <a:ext cx="7824788" cy="1323041"/>
          </a:xfrm>
        </p:spPr>
        <p:txBody>
          <a:bodyPr/>
          <a:lstStyle/>
          <a:p>
            <a:pPr algn="ctr"/>
            <a:r>
              <a:rPr lang="en-US" b="1" dirty="0" smtClean="0">
                <a:ln w="1905"/>
                <a:solidFill>
                  <a:schemeClr val="accent1">
                    <a:lumMod val="75000"/>
                  </a:schemeClr>
                </a:solidFill>
                <a:effectLst>
                  <a:innerShdw blurRad="69850" dist="43180" dir="5400000">
                    <a:srgbClr val="000000">
                      <a:alpha val="65000"/>
                    </a:srgbClr>
                  </a:innerShdw>
                </a:effectLst>
              </a:rPr>
              <a:t>Fault Categories</a:t>
            </a:r>
          </a:p>
        </p:txBody>
      </p:sp>
      <p:sp>
        <p:nvSpPr>
          <p:cNvPr id="6" name="Content Placeholder 5"/>
          <p:cNvSpPr>
            <a:spLocks noGrp="1"/>
          </p:cNvSpPr>
          <p:nvPr>
            <p:ph sz="half" idx="1"/>
          </p:nvPr>
        </p:nvSpPr>
        <p:spPr>
          <a:xfrm>
            <a:off x="304800" y="2057400"/>
            <a:ext cx="2971800" cy="1752600"/>
          </a:xfrm>
        </p:spPr>
        <p:txBody>
          <a:bodyPr>
            <a:noAutofit/>
          </a:bodyPr>
          <a:lstStyle/>
          <a:p>
            <a:r>
              <a:rPr lang="en-US" sz="1500" dirty="0" smtClean="0"/>
              <a:t>Permanent</a:t>
            </a:r>
          </a:p>
          <a:p>
            <a:pPr lvl="1"/>
            <a:r>
              <a:rPr lang="en-US" sz="1500" dirty="0" smtClean="0"/>
              <a:t>a fault that, after it occurs, is always present</a:t>
            </a:r>
          </a:p>
          <a:p>
            <a:pPr lvl="1"/>
            <a:r>
              <a:rPr lang="en-US" sz="1500" dirty="0" smtClean="0"/>
              <a:t>the fault persists until the faulty component is replaced or repaired</a:t>
            </a:r>
          </a:p>
          <a:p>
            <a:r>
              <a:rPr lang="en-US" sz="1500" dirty="0" smtClean="0"/>
              <a:t>Temporary</a:t>
            </a:r>
          </a:p>
          <a:p>
            <a:pPr lvl="1"/>
            <a:r>
              <a:rPr lang="en-US" sz="1500" dirty="0" smtClean="0"/>
              <a:t>a fault that is not present all the time for all operating conditions</a:t>
            </a:r>
          </a:p>
          <a:p>
            <a:pPr lvl="1"/>
            <a:r>
              <a:rPr lang="en-US" sz="1500" dirty="0" smtClean="0"/>
              <a:t>can be classified as</a:t>
            </a:r>
          </a:p>
          <a:p>
            <a:pPr lvl="2"/>
            <a:r>
              <a:rPr lang="en-US" sz="1500" dirty="0" smtClean="0"/>
              <a:t>Transient – a fault that occurs only once</a:t>
            </a:r>
          </a:p>
          <a:p>
            <a:pPr lvl="2"/>
            <a:r>
              <a:rPr lang="en-US" sz="1500" dirty="0" smtClean="0"/>
              <a:t>Intermittent – a fault that occurs at multiple, unpredictable times</a:t>
            </a:r>
          </a:p>
        </p:txBody>
      </p:sp>
      <p:graphicFrame>
        <p:nvGraphicFramePr>
          <p:cNvPr id="2" name="Content Placeholder 1"/>
          <p:cNvGraphicFramePr>
            <a:graphicFrameLocks noGrp="1"/>
          </p:cNvGraphicFramePr>
          <p:nvPr>
            <p:ph sz="half" idx="2"/>
            <p:extLst>
              <p:ext uri="{D42A27DB-BD31-4B8C-83A1-F6EECF244321}">
                <p14:modId xmlns:p14="http://schemas.microsoft.com/office/powerpoint/2010/main" val="2795938231"/>
              </p:ext>
            </p:extLst>
          </p:nvPr>
        </p:nvGraphicFramePr>
        <p:xfrm>
          <a:off x="1828800" y="2057400"/>
          <a:ext cx="83820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800" b="1" dirty="0" smtClean="0">
                <a:solidFill>
                  <a:schemeClr val="accent1">
                    <a:lumMod val="75000"/>
                  </a:schemeClr>
                </a:solidFill>
              </a:rPr>
              <a:t>Operating System </a:t>
            </a:r>
            <a:br>
              <a:rPr lang="en-US" sz="4800" b="1" dirty="0" smtClean="0">
                <a:solidFill>
                  <a:schemeClr val="accent1">
                    <a:lumMod val="75000"/>
                  </a:schemeClr>
                </a:solidFill>
              </a:rPr>
            </a:br>
            <a:r>
              <a:rPr lang="en-US" sz="4800" b="1" dirty="0" smtClean="0">
                <a:solidFill>
                  <a:schemeClr val="accent1">
                    <a:lumMod val="75000"/>
                  </a:schemeClr>
                </a:solidFill>
              </a:rPr>
              <a:t>Mechanisms</a:t>
            </a:r>
          </a:p>
        </p:txBody>
      </p:sp>
      <p:sp>
        <p:nvSpPr>
          <p:cNvPr id="5" name="Content Placeholder 4"/>
          <p:cNvSpPr>
            <a:spLocks noGrp="1"/>
          </p:cNvSpPr>
          <p:nvPr>
            <p:ph sz="half" idx="1"/>
          </p:nvPr>
        </p:nvSpPr>
        <p:spPr>
          <a:xfrm>
            <a:off x="654050" y="2286000"/>
            <a:ext cx="7848600" cy="4038599"/>
          </a:xfrm>
        </p:spPr>
        <p:txBody>
          <a:bodyPr>
            <a:normAutofit/>
          </a:bodyPr>
          <a:lstStyle/>
          <a:p>
            <a:r>
              <a:rPr lang="en-US" sz="2400" dirty="0" smtClean="0"/>
              <a:t>A number of techniques can be incorporated into OS software to support fault tolerance:</a:t>
            </a:r>
          </a:p>
          <a:p>
            <a:pPr lvl="2"/>
            <a:r>
              <a:rPr lang="en-US" sz="2400" dirty="0" smtClean="0"/>
              <a:t>process isolation</a:t>
            </a:r>
          </a:p>
          <a:p>
            <a:pPr lvl="2"/>
            <a:r>
              <a:rPr lang="en-US" sz="2400" dirty="0" smtClean="0"/>
              <a:t>concurrency</a:t>
            </a:r>
          </a:p>
          <a:p>
            <a:pPr lvl="2"/>
            <a:r>
              <a:rPr lang="en-US" sz="2400" dirty="0" smtClean="0"/>
              <a:t>virtual machines</a:t>
            </a:r>
          </a:p>
          <a:p>
            <a:pPr lvl="2"/>
            <a:r>
              <a:rPr lang="en-US" sz="2400" dirty="0" smtClean="0"/>
              <a:t>checkpoints and rollbacks</a:t>
            </a:r>
            <a:endParaRPr lang="en-US" sz="24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800" b="1" dirty="0" smtClean="0">
                <a:solidFill>
                  <a:schemeClr val="accent1">
                    <a:lumMod val="50000"/>
                  </a:schemeClr>
                </a:solidFill>
              </a:rPr>
              <a:t>Symmetric Multiprocessor OS Considerations</a:t>
            </a:r>
            <a:endParaRPr lang="en-US" sz="4800" b="1" dirty="0">
              <a:solidFill>
                <a:schemeClr val="accent1">
                  <a:lumMod val="50000"/>
                </a:schemeClr>
              </a:solidFill>
            </a:endParaRPr>
          </a:p>
        </p:txBody>
      </p:sp>
      <p:sp>
        <p:nvSpPr>
          <p:cNvPr id="3" name="Content Placeholder 2"/>
          <p:cNvSpPr>
            <a:spLocks noGrp="1"/>
          </p:cNvSpPr>
          <p:nvPr>
            <p:ph sz="half" idx="1"/>
          </p:nvPr>
        </p:nvSpPr>
        <p:spPr>
          <a:xfrm>
            <a:off x="533400" y="2057400"/>
            <a:ext cx="8153400" cy="4267200"/>
          </a:xfrm>
        </p:spPr>
        <p:txBody>
          <a:bodyPr>
            <a:normAutofit/>
          </a:bodyPr>
          <a:lstStyle/>
          <a:p>
            <a:r>
              <a:rPr lang="en-US" dirty="0" smtClean="0"/>
              <a:t>A multiprocessor OS must provide all the functionality of a multiprogramming system plus additional features to accommodate multiple processors</a:t>
            </a:r>
          </a:p>
          <a:p>
            <a:r>
              <a:rPr lang="en-US" b="1" dirty="0" smtClean="0"/>
              <a:t>Key design issues:</a:t>
            </a:r>
          </a:p>
        </p:txBody>
      </p:sp>
      <p:graphicFrame>
        <p:nvGraphicFramePr>
          <p:cNvPr id="8" name="Diagram 7"/>
          <p:cNvGraphicFramePr/>
          <p:nvPr/>
        </p:nvGraphicFramePr>
        <p:xfrm>
          <a:off x="381000" y="2209800"/>
          <a:ext cx="8534400" cy="563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set architecture</a:t>
            </a:r>
            <a:endParaRPr lang="en-US" dirty="0"/>
          </a:p>
        </p:txBody>
      </p:sp>
      <p:sp>
        <p:nvSpPr>
          <p:cNvPr id="5" name="Rectangle 4"/>
          <p:cNvSpPr/>
          <p:nvPr/>
        </p:nvSpPr>
        <p:spPr>
          <a:xfrm>
            <a:off x="304800" y="1752600"/>
            <a:ext cx="8610600" cy="2810599"/>
          </a:xfrm>
          <a:prstGeom prst="rect">
            <a:avLst/>
          </a:prstGeom>
        </p:spPr>
        <p:txBody>
          <a:bodyPr wrap="square">
            <a:spAutoFit/>
          </a:bodyPr>
          <a:lstStyle/>
          <a:p>
            <a:pPr marL="285750" indent="-285750">
              <a:lnSpc>
                <a:spcPts val="2660"/>
              </a:lnSpc>
              <a:buFont typeface="Arial"/>
              <a:buChar char="•"/>
            </a:pPr>
            <a:r>
              <a:rPr lang="en-US" u="sng" dirty="0" smtClean="0"/>
              <a:t>Instruction </a:t>
            </a:r>
            <a:r>
              <a:rPr lang="en-US" u="sng" dirty="0"/>
              <a:t>Set </a:t>
            </a:r>
            <a:r>
              <a:rPr lang="en-US" u="sng" dirty="0" smtClean="0"/>
              <a:t>Architecture</a:t>
            </a:r>
            <a:r>
              <a:rPr lang="en-US" dirty="0" smtClean="0"/>
              <a:t> (</a:t>
            </a:r>
            <a:r>
              <a:rPr lang="en-US" b="1" i="1" dirty="0">
                <a:latin typeface="Courier New"/>
                <a:cs typeface="Courier New"/>
              </a:rPr>
              <a:t>ISA</a:t>
            </a:r>
            <a:r>
              <a:rPr lang="en-US" dirty="0"/>
              <a:t> </a:t>
            </a:r>
            <a:r>
              <a:rPr lang="en-US" dirty="0" smtClean="0"/>
              <a:t>) </a:t>
            </a:r>
            <a:r>
              <a:rPr lang="en-US" dirty="0"/>
              <a:t>refers to the instructions that a processor can execute. </a:t>
            </a:r>
          </a:p>
          <a:p>
            <a:pPr marL="285750" indent="-285750">
              <a:lnSpc>
                <a:spcPts val="2660"/>
              </a:lnSpc>
              <a:buFont typeface="Arial"/>
              <a:buChar char="•"/>
            </a:pPr>
            <a:r>
              <a:rPr lang="en-US" dirty="0"/>
              <a:t>O</a:t>
            </a:r>
            <a:r>
              <a:rPr lang="en-US" dirty="0" smtClean="0"/>
              <a:t>ld </a:t>
            </a:r>
            <a:r>
              <a:rPr lang="en-US" dirty="0"/>
              <a:t>days, each computer had its own instruction set and had to be programmed differently. </a:t>
            </a:r>
          </a:p>
          <a:p>
            <a:pPr marL="285750" indent="-285750">
              <a:lnSpc>
                <a:spcPts val="2660"/>
              </a:lnSpc>
              <a:buFont typeface="Arial"/>
              <a:buChar char="•"/>
            </a:pPr>
            <a:r>
              <a:rPr lang="en-US" dirty="0" smtClean="0"/>
              <a:t>In1964 </a:t>
            </a:r>
            <a:r>
              <a:rPr lang="en-US" dirty="0"/>
              <a:t>IBM introduced the IBM System/360, a family of computers that shared the same ISA</a:t>
            </a:r>
            <a:r>
              <a:rPr lang="en-US" dirty="0" smtClean="0"/>
              <a:t>.</a:t>
            </a:r>
            <a:endParaRPr lang="en-US" dirty="0"/>
          </a:p>
          <a:p>
            <a:pPr marL="285750" indent="-285750">
              <a:lnSpc>
                <a:spcPts val="2660"/>
              </a:lnSpc>
              <a:buFont typeface="Arial"/>
              <a:buChar char="•"/>
            </a:pPr>
            <a:r>
              <a:rPr lang="en-US" b="1" i="1" dirty="0" smtClean="0"/>
              <a:t>Intel </a:t>
            </a:r>
            <a:r>
              <a:rPr lang="en-US" b="1" i="1" dirty="0"/>
              <a:t>x86</a:t>
            </a:r>
            <a:r>
              <a:rPr lang="en-US" dirty="0"/>
              <a:t>, </a:t>
            </a:r>
            <a:r>
              <a:rPr lang="en-US" b="1" i="1" dirty="0"/>
              <a:t>ARM</a:t>
            </a:r>
            <a:r>
              <a:rPr lang="en-US" dirty="0"/>
              <a:t> and </a:t>
            </a:r>
            <a:r>
              <a:rPr lang="en-US" b="1" i="1" dirty="0"/>
              <a:t>PowerPC</a:t>
            </a:r>
            <a:r>
              <a:rPr lang="en-US" dirty="0"/>
              <a:t>. </a:t>
            </a:r>
          </a:p>
          <a:p>
            <a:pPr marL="285750" indent="-285750">
              <a:lnSpc>
                <a:spcPts val="2660"/>
              </a:lnSpc>
              <a:buFont typeface="Arial"/>
              <a:buChar char="•"/>
            </a:pPr>
            <a:r>
              <a:rPr lang="en-US" dirty="0" smtClean="0"/>
              <a:t>Intel </a:t>
            </a:r>
            <a:r>
              <a:rPr lang="en-US" dirty="0" err="1" smtClean="0"/>
              <a:t>vs</a:t>
            </a:r>
            <a:r>
              <a:rPr lang="en-US" dirty="0" smtClean="0"/>
              <a:t> AMD </a:t>
            </a:r>
            <a:r>
              <a:rPr lang="en-US" dirty="0"/>
              <a:t>in your Windows PC.</a:t>
            </a:r>
          </a:p>
        </p:txBody>
      </p:sp>
      <p:pic>
        <p:nvPicPr>
          <p:cNvPr id="6" name="Picture 5"/>
          <p:cNvPicPr>
            <a:picLocks noChangeAspect="1"/>
          </p:cNvPicPr>
          <p:nvPr/>
        </p:nvPicPr>
        <p:blipFill>
          <a:blip r:embed="rId3"/>
          <a:stretch>
            <a:fillRect/>
          </a:stretch>
        </p:blipFill>
        <p:spPr>
          <a:xfrm>
            <a:off x="5867400" y="4038600"/>
            <a:ext cx="2900855" cy="2628900"/>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4"/>
          <a:stretch>
            <a:fillRect/>
          </a:stretch>
        </p:blipFill>
        <p:spPr>
          <a:xfrm>
            <a:off x="609600" y="4572000"/>
            <a:ext cx="3556000" cy="2146300"/>
          </a:xfrm>
          <a:prstGeom prst="rect">
            <a:avLst/>
          </a:prstGeom>
          <a:ln>
            <a:noFill/>
          </a:ln>
          <a:effectLst>
            <a:outerShdw blurRad="292100" dist="139700" dir="2700000" algn="tl" rotWithShape="0">
              <a:srgbClr val="333333">
                <a:alpha val="65000"/>
              </a:srgbClr>
            </a:outerShdw>
          </a:effectLst>
        </p:spPr>
      </p:pic>
      <p:sp>
        <p:nvSpPr>
          <p:cNvPr id="9" name="TextBox 8"/>
          <p:cNvSpPr txBox="1"/>
          <p:nvPr/>
        </p:nvSpPr>
        <p:spPr>
          <a:xfrm>
            <a:off x="4343400" y="4876800"/>
            <a:ext cx="1529986" cy="923330"/>
          </a:xfrm>
          <a:prstGeom prst="rect">
            <a:avLst/>
          </a:prstGeom>
          <a:noFill/>
        </p:spPr>
        <p:txBody>
          <a:bodyPr wrap="none" rtlCol="0">
            <a:spAutoFit/>
          </a:bodyPr>
          <a:lstStyle/>
          <a:p>
            <a:r>
              <a:rPr lang="en-US" dirty="0" smtClean="0"/>
              <a:t>&lt;- </a:t>
            </a:r>
            <a:r>
              <a:rPr lang="en-US" dirty="0" err="1" smtClean="0"/>
              <a:t>Vax</a:t>
            </a:r>
            <a:r>
              <a:rPr lang="en-US" dirty="0" smtClean="0"/>
              <a:t> 11780</a:t>
            </a:r>
          </a:p>
          <a:p>
            <a:endParaRPr lang="en-US" dirty="0"/>
          </a:p>
          <a:p>
            <a:r>
              <a:rPr lang="en-US" dirty="0" smtClean="0"/>
              <a:t>  IBM 360 -&gt;</a:t>
            </a:r>
            <a:endParaRPr lang="en-US" dirty="0"/>
          </a:p>
        </p:txBody>
      </p:sp>
    </p:spTree>
    <p:extLst>
      <p:ext uri="{BB962C8B-B14F-4D97-AF65-F5344CB8AC3E}">
        <p14:creationId xmlns:p14="http://schemas.microsoft.com/office/powerpoint/2010/main" val="3783103245"/>
      </p:ext>
    </p:extLst>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7824788" cy="1323041"/>
          </a:xfrm>
        </p:spPr>
        <p:txBody>
          <a:bodyPr/>
          <a:lstStyle/>
          <a:p>
            <a:pPr algn="ctr"/>
            <a:r>
              <a:rPr lang="en-US" b="1" dirty="0" smtClean="0">
                <a:solidFill>
                  <a:schemeClr val="accent1">
                    <a:lumMod val="75000"/>
                  </a:schemeClr>
                </a:solidFill>
              </a:rPr>
              <a:t>Multicore OS Considerations</a:t>
            </a:r>
            <a:endParaRPr lang="en-US" b="1" dirty="0">
              <a:solidFill>
                <a:schemeClr val="accent1">
                  <a:lumMod val="75000"/>
                </a:schemeClr>
              </a:solidFill>
            </a:endParaRPr>
          </a:p>
        </p:txBody>
      </p:sp>
      <p:sp>
        <p:nvSpPr>
          <p:cNvPr id="3" name="Content Placeholder 2"/>
          <p:cNvSpPr>
            <a:spLocks noGrp="1"/>
          </p:cNvSpPr>
          <p:nvPr>
            <p:ph sz="half" idx="1"/>
          </p:nvPr>
        </p:nvSpPr>
        <p:spPr>
          <a:xfrm>
            <a:off x="457200" y="2286000"/>
            <a:ext cx="3429000" cy="4191000"/>
          </a:xfrm>
        </p:spPr>
        <p:txBody>
          <a:bodyPr>
            <a:normAutofit fontScale="77500" lnSpcReduction="20000"/>
          </a:bodyPr>
          <a:lstStyle/>
          <a:p>
            <a:r>
              <a:rPr lang="en-US" dirty="0" smtClean="0"/>
              <a:t>The design challenge for a many-core multicore system is to efficiently harness the multicore processing power and intelligently manage the substantial on-chip resources efficiently</a:t>
            </a:r>
          </a:p>
          <a:p>
            <a:r>
              <a:rPr lang="en-US" dirty="0" smtClean="0"/>
              <a:t>Potential for parallelism exists at three levels:</a:t>
            </a:r>
          </a:p>
        </p:txBody>
      </p:sp>
      <p:graphicFrame>
        <p:nvGraphicFramePr>
          <p:cNvPr id="6" name="Diagram 5"/>
          <p:cNvGraphicFramePr/>
          <p:nvPr/>
        </p:nvGraphicFramePr>
        <p:xfrm>
          <a:off x="2667000" y="24384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58813" y="456253"/>
            <a:ext cx="7824788" cy="1143948"/>
          </a:xfrm>
        </p:spPr>
        <p:txBody>
          <a:bodyPr/>
          <a:lstStyle/>
          <a:p>
            <a:pPr algn="ctr"/>
            <a:r>
              <a:rPr lang="en-US" b="1" dirty="0" smtClean="0">
                <a:ln w="1905"/>
                <a:solidFill>
                  <a:schemeClr val="accent1">
                    <a:lumMod val="75000"/>
                  </a:schemeClr>
                </a:solidFill>
                <a:effectLst>
                  <a:innerShdw blurRad="69850" dist="43180" dir="5400000">
                    <a:srgbClr val="000000">
                      <a:alpha val="65000"/>
                    </a:srgbClr>
                  </a:innerShdw>
                </a:effectLst>
              </a:rPr>
              <a:t>Grand Central Dispatch</a:t>
            </a:r>
            <a:endParaRPr lang="en-US" b="1" dirty="0">
              <a:ln w="1905"/>
              <a:solidFill>
                <a:schemeClr val="accent1">
                  <a:lumMod val="75000"/>
                </a:schemeClr>
              </a:solidFill>
              <a:effectLst>
                <a:innerShdw blurRad="69850" dist="43180" dir="5400000">
                  <a:srgbClr val="000000">
                    <a:alpha val="65000"/>
                  </a:srgbClr>
                </a:innerShdw>
              </a:effectLst>
            </a:endParaRPr>
          </a:p>
        </p:txBody>
      </p:sp>
      <p:sp>
        <p:nvSpPr>
          <p:cNvPr id="6" name="Content Placeholder 5"/>
          <p:cNvSpPr>
            <a:spLocks noGrp="1"/>
          </p:cNvSpPr>
          <p:nvPr>
            <p:ph sz="half" idx="1"/>
          </p:nvPr>
        </p:nvSpPr>
        <p:spPr>
          <a:xfrm>
            <a:off x="654050" y="2286000"/>
            <a:ext cx="7848600" cy="4114799"/>
          </a:xfrm>
        </p:spPr>
        <p:txBody>
          <a:bodyPr>
            <a:noAutofit/>
          </a:bodyPr>
          <a:lstStyle/>
          <a:p>
            <a:r>
              <a:rPr lang="en-US" sz="2800" dirty="0" smtClean="0"/>
              <a:t>Developer must decide what pieces can or should be executed simultaneously or in parallel</a:t>
            </a:r>
          </a:p>
        </p:txBody>
      </p:sp>
      <p:graphicFrame>
        <p:nvGraphicFramePr>
          <p:cNvPr id="4" name="Diagram 3"/>
          <p:cNvGraphicFramePr/>
          <p:nvPr>
            <p:extLst>
              <p:ext uri="{D42A27DB-BD31-4B8C-83A1-F6EECF244321}">
                <p14:modId xmlns:p14="http://schemas.microsoft.com/office/powerpoint/2010/main" val="474236390"/>
              </p:ext>
            </p:extLst>
          </p:nvPr>
        </p:nvGraphicFramePr>
        <p:xfrm>
          <a:off x="533400" y="3200400"/>
          <a:ext cx="8077200" cy="309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305800" cy="1143948"/>
          </a:xfrm>
        </p:spPr>
        <p:txBody>
          <a:bodyPr/>
          <a:lstStyle/>
          <a:p>
            <a:pPr algn="ctr"/>
            <a:r>
              <a:rPr lang="en-US" b="1" dirty="0" smtClean="0">
                <a:ln w="1905"/>
                <a:solidFill>
                  <a:schemeClr val="accent1">
                    <a:lumMod val="75000"/>
                  </a:schemeClr>
                </a:solidFill>
                <a:effectLst>
                  <a:innerShdw blurRad="69850" dist="43180" dir="5400000">
                    <a:srgbClr val="000000">
                      <a:alpha val="65000"/>
                    </a:srgbClr>
                  </a:innerShdw>
                </a:effectLst>
              </a:rPr>
              <a:t>Virtual Machine Approach</a:t>
            </a:r>
            <a:endParaRPr lang="en-US" b="1" dirty="0">
              <a:ln w="1905"/>
              <a:solidFill>
                <a:schemeClr val="accent1">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654050" y="2286000"/>
            <a:ext cx="7848600" cy="4038599"/>
          </a:xfrm>
        </p:spPr>
        <p:txBody>
          <a:bodyPr>
            <a:noAutofit/>
          </a:bodyPr>
          <a:lstStyle/>
          <a:p>
            <a:r>
              <a:rPr lang="en-US" sz="2800" dirty="0" smtClean="0"/>
              <a:t>Allows one or more cores to be dedicated to a particular process and then leave the processor alone to devote its efforts to that process</a:t>
            </a:r>
          </a:p>
          <a:p>
            <a:r>
              <a:rPr lang="en-US" sz="2800" dirty="0" smtClean="0"/>
              <a:t>Multicore OS could then act as a hypervisor that makes a high-level decision to allocate cores to applications but does little in the way of resource allocation beyond that</a:t>
            </a:r>
          </a:p>
        </p:txBody>
      </p:sp>
      <p:pic>
        <p:nvPicPr>
          <p:cNvPr id="7" name="Picture 6"/>
          <p:cNvPicPr>
            <a:picLocks noChangeAspect="1"/>
          </p:cNvPicPr>
          <p:nvPr/>
        </p:nvPicPr>
        <p:blipFill>
          <a:blip r:embed="rId3"/>
          <a:stretch>
            <a:fillRect/>
          </a:stretch>
        </p:blipFill>
        <p:spPr>
          <a:xfrm>
            <a:off x="5943600" y="5105400"/>
            <a:ext cx="2349500" cy="1524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f14.pdf"/>
          <p:cNvPicPr>
            <a:picLocks noChangeAspect="1"/>
          </p:cNvPicPr>
          <p:nvPr/>
        </p:nvPicPr>
        <p:blipFill>
          <a:blip r:embed="rId3"/>
          <a:srcRect t="6364" b="17273"/>
          <a:stretch>
            <a:fillRect/>
          </a:stretch>
        </p:blipFill>
        <p:spPr>
          <a:xfrm>
            <a:off x="1524000" y="609600"/>
            <a:ext cx="5985164" cy="591469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xmlns:mv="urn:schemas-microsoft-com:mac:vml">
      <p:transition spd="slow">
        <p:fade/>
      </p:transition>
    </mc:Fallback>
  </mc:AlternateContent>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pPr algn="ctr"/>
            <a:r>
              <a:rPr lang="en-US" dirty="0" smtClean="0">
                <a:solidFill>
                  <a:schemeClr val="accent1">
                    <a:lumMod val="75000"/>
                  </a:schemeClr>
                </a:solidFill>
              </a:rPr>
              <a:t>Kernel-Mode Components of Windows</a:t>
            </a:r>
            <a:endParaRPr lang="en-US" dirty="0">
              <a:solidFill>
                <a:schemeClr val="accent1">
                  <a:lumMod val="75000"/>
                </a:schemeClr>
              </a:solidFill>
            </a:endParaRPr>
          </a:p>
        </p:txBody>
      </p:sp>
      <p:sp>
        <p:nvSpPr>
          <p:cNvPr id="6" name="Content Placeholder 5"/>
          <p:cNvSpPr>
            <a:spLocks noGrp="1"/>
          </p:cNvSpPr>
          <p:nvPr>
            <p:ph sz="half" idx="1"/>
          </p:nvPr>
        </p:nvSpPr>
        <p:spPr>
          <a:xfrm>
            <a:off x="533400" y="2209800"/>
            <a:ext cx="8077200" cy="4191000"/>
          </a:xfrm>
        </p:spPr>
        <p:txBody>
          <a:bodyPr>
            <a:normAutofit fontScale="92500" lnSpcReduction="20000"/>
          </a:bodyPr>
          <a:lstStyle/>
          <a:p>
            <a:r>
              <a:rPr lang="en-US" sz="2595" dirty="0" smtClean="0"/>
              <a:t>Executive</a:t>
            </a:r>
          </a:p>
          <a:p>
            <a:pPr lvl="2"/>
            <a:r>
              <a:rPr lang="en-US" sz="2200" dirty="0" smtClean="0"/>
              <a:t>contains the core OS services</a:t>
            </a:r>
          </a:p>
          <a:p>
            <a:r>
              <a:rPr lang="en-US" sz="2595" dirty="0" smtClean="0"/>
              <a:t>Kernel</a:t>
            </a:r>
          </a:p>
          <a:p>
            <a:pPr lvl="2"/>
            <a:r>
              <a:rPr lang="en-US" sz="2200" dirty="0" smtClean="0"/>
              <a:t>controls execution of the processors</a:t>
            </a:r>
          </a:p>
          <a:p>
            <a:r>
              <a:rPr lang="en-US" sz="2595" dirty="0" smtClean="0"/>
              <a:t>Hardware Abstraction Layer (HAL)</a:t>
            </a:r>
          </a:p>
          <a:p>
            <a:pPr lvl="2"/>
            <a:r>
              <a:rPr lang="en-US" sz="2162" dirty="0" smtClean="0"/>
              <a:t>maps between generic hardware commands and responses and those unique to a specific platform</a:t>
            </a:r>
          </a:p>
          <a:p>
            <a:r>
              <a:rPr lang="en-US" sz="2595" dirty="0" smtClean="0"/>
              <a:t>Device Drivers</a:t>
            </a:r>
          </a:p>
          <a:p>
            <a:pPr lvl="2"/>
            <a:r>
              <a:rPr lang="en-US" sz="2118" dirty="0" smtClean="0"/>
              <a:t>dynamic libraries that extend the functionality of the Executive</a:t>
            </a:r>
          </a:p>
          <a:p>
            <a:r>
              <a:rPr lang="en-US" sz="2595" dirty="0" smtClean="0"/>
              <a:t>Windowing and Graphics System</a:t>
            </a:r>
          </a:p>
          <a:p>
            <a:pPr lvl="2"/>
            <a:r>
              <a:rPr lang="en-US" sz="2118" dirty="0" smtClean="0"/>
              <a:t>implements the GUI functions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US" dirty="0" smtClean="0">
                <a:solidFill>
                  <a:schemeClr val="accent1">
                    <a:lumMod val="75000"/>
                  </a:schemeClr>
                </a:solidFill>
              </a:rPr>
              <a:t>User-Mode Processes</a:t>
            </a:r>
          </a:p>
        </p:txBody>
      </p:sp>
      <p:sp>
        <p:nvSpPr>
          <p:cNvPr id="3" name="Content Placeholder 2"/>
          <p:cNvSpPr>
            <a:spLocks noGrp="1"/>
          </p:cNvSpPr>
          <p:nvPr>
            <p:ph sz="half" idx="1"/>
          </p:nvPr>
        </p:nvSpPr>
        <p:spPr>
          <a:xfrm>
            <a:off x="658904" y="2286000"/>
            <a:ext cx="7799296" cy="4572000"/>
          </a:xfrm>
        </p:spPr>
        <p:txBody>
          <a:bodyPr>
            <a:noAutofit/>
          </a:bodyPr>
          <a:lstStyle/>
          <a:p>
            <a:pPr>
              <a:lnSpc>
                <a:spcPct val="80000"/>
              </a:lnSpc>
            </a:pPr>
            <a:r>
              <a:rPr lang="en-US" sz="2800" dirty="0" smtClean="0"/>
              <a:t>Four basic types are supported by Windows:</a:t>
            </a:r>
          </a:p>
        </p:txBody>
      </p:sp>
      <p:graphicFrame>
        <p:nvGraphicFramePr>
          <p:cNvPr id="4" name="Diagram 3"/>
          <p:cNvGraphicFramePr/>
          <p:nvPr>
            <p:extLst>
              <p:ext uri="{D42A27DB-BD31-4B8C-83A1-F6EECF244321}">
                <p14:modId xmlns:p14="http://schemas.microsoft.com/office/powerpoint/2010/main" val="2785199207"/>
              </p:ext>
            </p:extLst>
          </p:nvPr>
        </p:nvGraphicFramePr>
        <p:xfrm>
          <a:off x="533400" y="2895600"/>
          <a:ext cx="8229600" cy="353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b="1" dirty="0" smtClean="0">
                <a:ln w="1905"/>
                <a:solidFill>
                  <a:schemeClr val="accent1">
                    <a:lumMod val="75000"/>
                  </a:schemeClr>
                </a:solidFill>
                <a:effectLst>
                  <a:innerShdw blurRad="69850" dist="43180" dir="5400000">
                    <a:srgbClr val="000000">
                      <a:alpha val="65000"/>
                    </a:srgbClr>
                  </a:innerShdw>
                </a:effectLst>
              </a:rPr>
              <a:t>Client/Server Model</a:t>
            </a:r>
            <a:endParaRPr lang="en-NZ" b="1" dirty="0">
              <a:ln w="1905"/>
              <a:solidFill>
                <a:schemeClr val="accent1">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658904" y="2286000"/>
            <a:ext cx="3657600" cy="4267200"/>
          </a:xfrm>
        </p:spPr>
        <p:txBody>
          <a:bodyPr>
            <a:normAutofit fontScale="70000" lnSpcReduction="20000"/>
          </a:bodyPr>
          <a:lstStyle/>
          <a:p>
            <a:r>
              <a:rPr lang="en-NZ" sz="3097" dirty="0" smtClean="0"/>
              <a:t>Windows OS services, environmental subsystems, and applications are all structured using the client/server model</a:t>
            </a:r>
          </a:p>
          <a:p>
            <a:pPr marL="282575" lvl="1" indent="-282575">
              <a:spcBef>
                <a:spcPts val="1800"/>
              </a:spcBef>
            </a:pPr>
            <a:r>
              <a:rPr lang="en-NZ" sz="3097" dirty="0" smtClean="0"/>
              <a:t>Common in distributed systems, but can be used internal to a single system</a:t>
            </a:r>
          </a:p>
          <a:p>
            <a:pPr marL="282575" lvl="1" indent="-282575">
              <a:spcBef>
                <a:spcPts val="1800"/>
              </a:spcBef>
            </a:pPr>
            <a:r>
              <a:rPr lang="en-NZ" sz="3097" dirty="0" smtClean="0"/>
              <a:t>Processes communicate via RPC</a:t>
            </a:r>
          </a:p>
          <a:p>
            <a:endParaRPr lang="en-NZ" dirty="0"/>
          </a:p>
        </p:txBody>
      </p:sp>
      <p:sp>
        <p:nvSpPr>
          <p:cNvPr id="9" name="Content Placeholder 8"/>
          <p:cNvSpPr>
            <a:spLocks noGrp="1"/>
          </p:cNvSpPr>
          <p:nvPr>
            <p:ph sz="half" idx="2"/>
          </p:nvPr>
        </p:nvSpPr>
        <p:spPr/>
        <p:txBody>
          <a:bodyPr>
            <a:normAutofit fontScale="70000" lnSpcReduction="20000"/>
          </a:bodyPr>
          <a:lstStyle/>
          <a:p>
            <a:r>
              <a:rPr lang="en-US" sz="3355" dirty="0" smtClean="0"/>
              <a:t>Advantages:</a:t>
            </a:r>
          </a:p>
          <a:p>
            <a:pPr lvl="1">
              <a:spcBef>
                <a:spcPts val="1200"/>
              </a:spcBef>
            </a:pPr>
            <a:r>
              <a:rPr lang="en-US" sz="2968" dirty="0" smtClean="0"/>
              <a:t>it simplifies the Executive</a:t>
            </a:r>
          </a:p>
          <a:p>
            <a:pPr lvl="1">
              <a:spcBef>
                <a:spcPts val="1200"/>
              </a:spcBef>
            </a:pPr>
            <a:r>
              <a:rPr lang="en-US" sz="2968" dirty="0" smtClean="0"/>
              <a:t>it improves reliability</a:t>
            </a:r>
          </a:p>
          <a:p>
            <a:pPr lvl="1">
              <a:spcBef>
                <a:spcPts val="1200"/>
              </a:spcBef>
            </a:pPr>
            <a:r>
              <a:rPr lang="en-US" sz="2968" dirty="0" smtClean="0"/>
              <a:t>it provides a uniform means for applications to communicate with services via RPCs without restricting flexibility</a:t>
            </a:r>
          </a:p>
          <a:p>
            <a:pPr lvl="1">
              <a:spcBef>
                <a:spcPts val="1200"/>
              </a:spcBef>
            </a:pPr>
            <a:r>
              <a:rPr lang="en-US" sz="2968" dirty="0" smtClean="0"/>
              <a:t>it provides a suitable base for distributed computing</a:t>
            </a:r>
            <a:endParaRPr lang="en-US" sz="2968" dirty="0"/>
          </a:p>
        </p:txBody>
      </p:sp>
      <p:cxnSp>
        <p:nvCxnSpPr>
          <p:cNvPr id="11" name="Straight Connector 10"/>
          <p:cNvCxnSpPr/>
          <p:nvPr/>
        </p:nvCxnSpPr>
        <p:spPr>
          <a:xfrm rot="5400000">
            <a:off x="2667794" y="4266406"/>
            <a:ext cx="3657600" cy="1588"/>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905"/>
                <a:solidFill>
                  <a:schemeClr val="accent1">
                    <a:lumMod val="75000"/>
                  </a:schemeClr>
                </a:solidFill>
                <a:effectLst>
                  <a:innerShdw blurRad="69850" dist="43180" dir="5400000">
                    <a:srgbClr val="000000">
                      <a:alpha val="65000"/>
                    </a:srgbClr>
                  </a:innerShdw>
                </a:effectLst>
              </a:rPr>
              <a:t>Threads and SMP</a:t>
            </a:r>
          </a:p>
        </p:txBody>
      </p:sp>
      <p:sp>
        <p:nvSpPr>
          <p:cNvPr id="3" name="Content Placeholder 2"/>
          <p:cNvSpPr>
            <a:spLocks noGrp="1"/>
          </p:cNvSpPr>
          <p:nvPr>
            <p:ph sz="half" idx="1"/>
          </p:nvPr>
        </p:nvSpPr>
        <p:spPr>
          <a:xfrm>
            <a:off x="457200" y="2286000"/>
            <a:ext cx="8001000" cy="3840163"/>
          </a:xfrm>
        </p:spPr>
        <p:txBody>
          <a:bodyPr>
            <a:normAutofit/>
          </a:bodyPr>
          <a:lstStyle/>
          <a:p>
            <a:r>
              <a:rPr lang="en-US" sz="2200" dirty="0" smtClean="0"/>
              <a:t>Two important characteristics of Windows are its support for threads and for symmetric multiprocessing (SMP)</a:t>
            </a:r>
            <a:endParaRPr lang="en-US" sz="2200" dirty="0"/>
          </a:p>
        </p:txBody>
      </p:sp>
      <p:sp>
        <p:nvSpPr>
          <p:cNvPr id="5" name="Rectangle 4"/>
          <p:cNvSpPr/>
          <p:nvPr/>
        </p:nvSpPr>
        <p:spPr>
          <a:xfrm>
            <a:off x="533400" y="3124200"/>
            <a:ext cx="8229600" cy="3277821"/>
          </a:xfrm>
          <a:prstGeom prst="rect">
            <a:avLst/>
          </a:prstGeom>
        </p:spPr>
        <p:txBody>
          <a:bodyPr wrap="square">
            <a:spAutoFit/>
          </a:bodyPr>
          <a:lstStyle/>
          <a:p>
            <a:pPr marL="739775" lvl="1" indent="-282575">
              <a:spcBef>
                <a:spcPts val="1800"/>
              </a:spcBef>
              <a:buClr>
                <a:schemeClr val="accent1"/>
              </a:buClr>
              <a:buSzPct val="75000"/>
              <a:buFont typeface="Wingdings" pitchFamily="2" charset="2"/>
              <a:buChar char="n"/>
            </a:pPr>
            <a:r>
              <a:rPr lang="en-US" dirty="0" smtClean="0">
                <a:solidFill>
                  <a:schemeClr val="tx1">
                    <a:lumMod val="85000"/>
                    <a:lumOff val="15000"/>
                  </a:schemeClr>
                </a:solidFill>
                <a:latin typeface="+mn-lt"/>
              </a:rPr>
              <a:t>OS routines can run on any available processor, and different routines can execute simultaneously on different processors</a:t>
            </a:r>
          </a:p>
          <a:p>
            <a:pPr marL="739775" lvl="1" indent="-282575">
              <a:spcBef>
                <a:spcPts val="1800"/>
              </a:spcBef>
              <a:buClr>
                <a:schemeClr val="accent1"/>
              </a:buClr>
              <a:buSzPct val="75000"/>
              <a:buFont typeface="Wingdings" pitchFamily="2" charset="2"/>
              <a:buChar char="n"/>
            </a:pPr>
            <a:r>
              <a:rPr lang="en-US" dirty="0" smtClean="0">
                <a:solidFill>
                  <a:schemeClr val="tx1">
                    <a:lumMod val="85000"/>
                    <a:lumOff val="15000"/>
                  </a:schemeClr>
                </a:solidFill>
                <a:latin typeface="+mn-lt"/>
              </a:rPr>
              <a:t>Windows supports the use of multiple threads of execution within a single process. Multiple threads within the same process may execute on different processors simultaneously</a:t>
            </a:r>
          </a:p>
          <a:p>
            <a:pPr marL="739775" lvl="1" indent="-282575">
              <a:spcBef>
                <a:spcPts val="1800"/>
              </a:spcBef>
              <a:buClr>
                <a:schemeClr val="accent1"/>
              </a:buClr>
              <a:buSzPct val="75000"/>
              <a:buFont typeface="Wingdings" pitchFamily="2" charset="2"/>
              <a:buChar char="n"/>
            </a:pPr>
            <a:r>
              <a:rPr lang="en-US" dirty="0" smtClean="0">
                <a:solidFill>
                  <a:schemeClr val="tx1">
                    <a:lumMod val="85000"/>
                    <a:lumOff val="15000"/>
                  </a:schemeClr>
                </a:solidFill>
                <a:latin typeface="+mn-lt"/>
              </a:rPr>
              <a:t>server processes may use multiple threads to process requests from more than one client simultaneously</a:t>
            </a:r>
          </a:p>
          <a:p>
            <a:pPr marL="739775" lvl="1" indent="-282575">
              <a:spcBef>
                <a:spcPts val="1800"/>
              </a:spcBef>
              <a:buClr>
                <a:schemeClr val="accent1"/>
              </a:buClr>
              <a:buSzPct val="75000"/>
              <a:buFont typeface="Wingdings" pitchFamily="2" charset="2"/>
              <a:buChar char="n"/>
            </a:pPr>
            <a:r>
              <a:rPr lang="en-US" dirty="0" smtClean="0">
                <a:solidFill>
                  <a:schemeClr val="tx1">
                    <a:lumMod val="85000"/>
                    <a:lumOff val="15000"/>
                  </a:schemeClr>
                </a:solidFill>
                <a:latin typeface="+mn-lt"/>
              </a:rPr>
              <a:t>Windows provides mechanisms for sharing data and resources between processes and flexible interprocess communication capabilities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NZ" b="1" dirty="0" smtClean="0">
                <a:solidFill>
                  <a:schemeClr val="accent1">
                    <a:lumMod val="75000"/>
                  </a:schemeClr>
                </a:solidFill>
              </a:rPr>
              <a:t>Windows Objects</a:t>
            </a:r>
            <a:endParaRPr lang="en-NZ" b="1" dirty="0">
              <a:solidFill>
                <a:schemeClr val="accent1">
                  <a:lumMod val="75000"/>
                </a:schemeClr>
              </a:solidFill>
            </a:endParaRPr>
          </a:p>
        </p:txBody>
      </p:sp>
      <p:sp>
        <p:nvSpPr>
          <p:cNvPr id="3" name="Content Placeholder 2"/>
          <p:cNvSpPr>
            <a:spLocks noGrp="1"/>
          </p:cNvSpPr>
          <p:nvPr>
            <p:ph idx="4294967295"/>
          </p:nvPr>
        </p:nvSpPr>
        <p:spPr>
          <a:xfrm>
            <a:off x="0" y="2209800"/>
            <a:ext cx="8001000" cy="4038600"/>
          </a:xfrm>
        </p:spPr>
        <p:txBody>
          <a:bodyPr/>
          <a:lstStyle/>
          <a:p>
            <a:r>
              <a:rPr lang="en-NZ" sz="2800" dirty="0" smtClean="0"/>
              <a:t>Windows draws heavily on the concepts of object-oriented design</a:t>
            </a:r>
          </a:p>
          <a:p>
            <a:r>
              <a:rPr lang="en-NZ" sz="2800" dirty="0" smtClean="0"/>
              <a:t>Key object-oriented concepts used by Windows are:</a:t>
            </a:r>
          </a:p>
        </p:txBody>
      </p:sp>
      <p:graphicFrame>
        <p:nvGraphicFramePr>
          <p:cNvPr id="4" name="Diagram 3"/>
          <p:cNvGraphicFramePr/>
          <p:nvPr/>
        </p:nvGraphicFramePr>
        <p:xfrm>
          <a:off x="381000" y="2286000"/>
          <a:ext cx="8382000" cy="538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600200" y="685800"/>
            <a:ext cx="6019800" cy="4787900"/>
          </a:xfrm>
          <a:prstGeom prst="rect">
            <a:avLst/>
          </a:prstGeom>
        </p:spPr>
      </p:pic>
      <p:sp>
        <p:nvSpPr>
          <p:cNvPr id="7" name="Rectangle 6"/>
          <p:cNvSpPr/>
          <p:nvPr/>
        </p:nvSpPr>
        <p:spPr>
          <a:xfrm>
            <a:off x="1600200" y="5791200"/>
            <a:ext cx="6096000" cy="369332"/>
          </a:xfrm>
          <a:prstGeom prst="rect">
            <a:avLst/>
          </a:prstGeom>
        </p:spPr>
        <p:txBody>
          <a:bodyPr wrap="square">
            <a:spAutoFit/>
          </a:bodyPr>
          <a:lstStyle/>
          <a:p>
            <a:pPr algn="ctr"/>
            <a:r>
              <a:rPr lang="en-US" b="1" dirty="0" smtClean="0">
                <a:latin typeface="+mn-lt"/>
              </a:rPr>
              <a:t>Table 2.5   Windows Kernel Control Objects</a:t>
            </a:r>
            <a:r>
              <a:rPr lang="en-US" dirty="0" smtClean="0">
                <a:latin typeface="+mn-lt"/>
              </a:rPr>
              <a:t> </a:t>
            </a:r>
            <a:endParaRPr lang="en-US"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xmlns:mv="urn:schemas-microsoft-com:mac:vml">
      <p:transition spd="slow">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Api</a:t>
            </a:r>
            <a:r>
              <a:rPr lang="en-US" b="1" dirty="0" smtClean="0"/>
              <a:t> </a:t>
            </a:r>
            <a:r>
              <a:rPr lang="en-US" b="1" dirty="0" err="1" smtClean="0"/>
              <a:t>vs</a:t>
            </a:r>
            <a:r>
              <a:rPr lang="en-US" b="1" dirty="0" smtClean="0"/>
              <a:t> </a:t>
            </a:r>
            <a:r>
              <a:rPr lang="en-US" b="1" dirty="0" err="1" smtClean="0"/>
              <a:t>abi</a:t>
            </a:r>
            <a:endParaRPr lang="en-US" dirty="0"/>
          </a:p>
        </p:txBody>
      </p:sp>
      <p:sp>
        <p:nvSpPr>
          <p:cNvPr id="5" name="Rectangle 4"/>
          <p:cNvSpPr/>
          <p:nvPr/>
        </p:nvSpPr>
        <p:spPr>
          <a:xfrm>
            <a:off x="914400" y="1905000"/>
            <a:ext cx="7467600" cy="4247317"/>
          </a:xfrm>
          <a:prstGeom prst="rect">
            <a:avLst/>
          </a:prstGeom>
        </p:spPr>
        <p:txBody>
          <a:bodyPr wrap="square">
            <a:spAutoFit/>
          </a:bodyPr>
          <a:lstStyle/>
          <a:p>
            <a:r>
              <a:rPr lang="en-US" b="1" dirty="0"/>
              <a:t>API: Application Program Interface</a:t>
            </a:r>
          </a:p>
          <a:p>
            <a:pPr lvl="1"/>
            <a:r>
              <a:rPr lang="en-US" dirty="0"/>
              <a:t>This is the set of public types/variables/functions that you expose from your application/library.</a:t>
            </a:r>
          </a:p>
          <a:p>
            <a:pPr lvl="1"/>
            <a:endParaRPr lang="en-US" dirty="0"/>
          </a:p>
          <a:p>
            <a:pPr lvl="1"/>
            <a:r>
              <a:rPr lang="en-US" dirty="0"/>
              <a:t>In C/C++ this is what you expose in the header files that you ship with the application.</a:t>
            </a:r>
          </a:p>
          <a:p>
            <a:endParaRPr lang="en-US" dirty="0"/>
          </a:p>
          <a:p>
            <a:r>
              <a:rPr lang="en-US" b="1" dirty="0"/>
              <a:t>ABI: Application Binary Interface</a:t>
            </a:r>
          </a:p>
          <a:p>
            <a:pPr lvl="1"/>
            <a:r>
              <a:rPr lang="en-US" dirty="0"/>
              <a:t>This is how the compiler builds an </a:t>
            </a:r>
            <a:r>
              <a:rPr lang="en-US" dirty="0" smtClean="0"/>
              <a:t>application. It </a:t>
            </a:r>
            <a:r>
              <a:rPr lang="en-US" dirty="0"/>
              <a:t>defines things (but is not limited to):</a:t>
            </a:r>
          </a:p>
          <a:p>
            <a:endParaRPr lang="en-US" dirty="0"/>
          </a:p>
          <a:p>
            <a:pPr marL="742950" lvl="1" indent="-285750">
              <a:buFont typeface="Arial"/>
              <a:buChar char="•"/>
            </a:pPr>
            <a:r>
              <a:rPr lang="en-US" dirty="0"/>
              <a:t>How parameters are passed to functions (registers/stack).</a:t>
            </a:r>
          </a:p>
          <a:p>
            <a:pPr marL="742950" lvl="1" indent="-285750">
              <a:buFont typeface="Arial"/>
              <a:buChar char="•"/>
            </a:pPr>
            <a:r>
              <a:rPr lang="en-US" dirty="0"/>
              <a:t>Who cleans parameters from the stack (caller/</a:t>
            </a:r>
            <a:r>
              <a:rPr lang="en-US" dirty="0" err="1"/>
              <a:t>callee</a:t>
            </a:r>
            <a:r>
              <a:rPr lang="en-US" dirty="0"/>
              <a:t>).</a:t>
            </a:r>
          </a:p>
          <a:p>
            <a:pPr marL="742950" lvl="1" indent="-285750">
              <a:buFont typeface="Arial"/>
              <a:buChar char="•"/>
            </a:pPr>
            <a:r>
              <a:rPr lang="en-US" dirty="0"/>
              <a:t>Where the return value is placed for return.</a:t>
            </a:r>
          </a:p>
          <a:p>
            <a:pPr marL="742950" lvl="1" indent="-285750">
              <a:buFont typeface="Arial"/>
              <a:buChar char="•"/>
            </a:pPr>
            <a:r>
              <a:rPr lang="en-US" dirty="0"/>
              <a:t>How exceptions propagate.</a:t>
            </a:r>
          </a:p>
        </p:txBody>
      </p:sp>
      <p:sp>
        <p:nvSpPr>
          <p:cNvPr id="8" name="Rectangle 7"/>
          <p:cNvSpPr/>
          <p:nvPr/>
        </p:nvSpPr>
        <p:spPr>
          <a:xfrm>
            <a:off x="990600" y="2514600"/>
            <a:ext cx="7543800" cy="2031325"/>
          </a:xfrm>
          <a:prstGeom prst="rect">
            <a:avLst/>
          </a:prstGeom>
        </p:spPr>
        <p:txBody>
          <a:bodyPr wrap="square">
            <a:spAutoFit/>
          </a:bodyPr>
          <a:lstStyle/>
          <a:p>
            <a:pPr algn="ctr"/>
            <a:r>
              <a:rPr lang="en-US" u="sng" dirty="0" smtClean="0">
                <a:latin typeface="+mn-lt"/>
                <a:cs typeface="Courier New"/>
              </a:rPr>
              <a:t>One Way To Look At It:</a:t>
            </a:r>
            <a:r>
              <a:rPr lang="en-US" dirty="0" smtClean="0">
                <a:latin typeface="+mn-lt"/>
                <a:cs typeface="Courier New"/>
              </a:rPr>
              <a:t/>
            </a:r>
            <a:br>
              <a:rPr lang="en-US" dirty="0" smtClean="0">
                <a:latin typeface="+mn-lt"/>
                <a:cs typeface="Courier New"/>
              </a:rPr>
            </a:br>
            <a:endParaRPr lang="en-US" dirty="0" smtClean="0">
              <a:latin typeface="+mn-lt"/>
              <a:cs typeface="Courier New"/>
            </a:endParaRPr>
          </a:p>
          <a:p>
            <a:pPr marL="285750" indent="-285750">
              <a:buFont typeface="Arial"/>
              <a:buChar char="•"/>
            </a:pPr>
            <a:r>
              <a:rPr lang="en-US" b="1" i="1" dirty="0" smtClean="0">
                <a:latin typeface="Courier New"/>
                <a:cs typeface="Courier New"/>
              </a:rPr>
              <a:t>API</a:t>
            </a:r>
            <a:r>
              <a:rPr lang="en-US" dirty="0" smtClean="0"/>
              <a:t> - Think </a:t>
            </a:r>
            <a:r>
              <a:rPr lang="en-US" dirty="0"/>
              <a:t>include files. </a:t>
            </a:r>
            <a:r>
              <a:rPr lang="en-US" dirty="0" smtClean="0"/>
              <a:t>They </a:t>
            </a:r>
            <a:r>
              <a:rPr lang="en-US" dirty="0"/>
              <a:t>provide programming </a:t>
            </a:r>
            <a:r>
              <a:rPr lang="en-US" dirty="0" smtClean="0"/>
              <a:t>interface.</a:t>
            </a:r>
            <a:endParaRPr lang="en-US" dirty="0"/>
          </a:p>
          <a:p>
            <a:pPr marL="285750" indent="-285750">
              <a:buFont typeface="Arial"/>
              <a:buChar char="•"/>
            </a:pPr>
            <a:endParaRPr lang="en-US" b="1" i="1" dirty="0" smtClean="0">
              <a:latin typeface="Courier New"/>
              <a:cs typeface="Courier New"/>
            </a:endParaRPr>
          </a:p>
          <a:p>
            <a:pPr marL="285750" indent="-285750">
              <a:buFont typeface="Arial"/>
              <a:buChar char="•"/>
            </a:pPr>
            <a:r>
              <a:rPr lang="en-US" b="1" i="1" dirty="0" smtClean="0">
                <a:latin typeface="Courier New"/>
                <a:cs typeface="Courier New"/>
              </a:rPr>
              <a:t>ABI</a:t>
            </a:r>
            <a:r>
              <a:rPr lang="en-US" dirty="0" smtClean="0">
                <a:latin typeface="Courier New"/>
                <a:cs typeface="Courier New"/>
              </a:rPr>
              <a:t> </a:t>
            </a:r>
            <a:r>
              <a:rPr lang="en-US" dirty="0" smtClean="0"/>
              <a:t>- Think </a:t>
            </a:r>
            <a:r>
              <a:rPr lang="en-US" dirty="0"/>
              <a:t>kernel module. </a:t>
            </a:r>
            <a:r>
              <a:rPr lang="en-US" dirty="0" smtClean="0"/>
              <a:t>When </a:t>
            </a:r>
            <a:r>
              <a:rPr lang="en-US" dirty="0"/>
              <a:t>you run it on some kernel, they </a:t>
            </a:r>
            <a:r>
              <a:rPr lang="en-US" dirty="0" smtClean="0"/>
              <a:t>have </a:t>
            </a:r>
            <a:r>
              <a:rPr lang="en-US" dirty="0"/>
              <a:t>to agree </a:t>
            </a:r>
            <a:r>
              <a:rPr lang="en-US" dirty="0" smtClean="0"/>
              <a:t>on how </a:t>
            </a:r>
            <a:r>
              <a:rPr lang="en-US" dirty="0"/>
              <a:t>to communicate without include files, </a:t>
            </a:r>
            <a:r>
              <a:rPr lang="en-US" dirty="0" smtClean="0"/>
              <a:t>(i.e. </a:t>
            </a:r>
            <a:r>
              <a:rPr lang="en-US" dirty="0"/>
              <a:t>as low-level binary </a:t>
            </a:r>
            <a:r>
              <a:rPr lang="en-US" dirty="0" smtClean="0"/>
              <a:t>interface)</a:t>
            </a:r>
            <a:endParaRPr lang="en-US" dirty="0"/>
          </a:p>
        </p:txBody>
      </p:sp>
    </p:spTree>
    <p:extLst>
      <p:ext uri="{BB962C8B-B14F-4D97-AF65-F5344CB8AC3E}">
        <p14:creationId xmlns:p14="http://schemas.microsoft.com/office/powerpoint/2010/main" val="4206680692"/>
      </p:ext>
    </p:extLst>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6253"/>
            <a:ext cx="8534400" cy="1143948"/>
          </a:xfrm>
        </p:spPr>
        <p:txBody>
          <a:bodyPr/>
          <a:lstStyle/>
          <a:p>
            <a:pPr algn="ctr"/>
            <a:r>
              <a:rPr lang="en-US" b="1" dirty="0" smtClean="0">
                <a:solidFill>
                  <a:schemeClr val="accent1">
                    <a:lumMod val="50000"/>
                  </a:schemeClr>
                </a:solidFill>
              </a:rPr>
              <a:t>Traditional UNIX Systems</a:t>
            </a:r>
            <a:endParaRPr lang="en-US" b="1" dirty="0">
              <a:solidFill>
                <a:schemeClr val="accent1">
                  <a:lumMod val="50000"/>
                </a:schemeClr>
              </a:solidFill>
            </a:endParaRPr>
          </a:p>
        </p:txBody>
      </p:sp>
      <p:sp>
        <p:nvSpPr>
          <p:cNvPr id="3" name="Content Placeholder 2"/>
          <p:cNvSpPr>
            <a:spLocks noGrp="1"/>
          </p:cNvSpPr>
          <p:nvPr>
            <p:ph sz="half" idx="1"/>
          </p:nvPr>
        </p:nvSpPr>
        <p:spPr>
          <a:xfrm>
            <a:off x="457200" y="2133600"/>
            <a:ext cx="8229600" cy="4343399"/>
          </a:xfrm>
        </p:spPr>
        <p:txBody>
          <a:bodyPr>
            <a:normAutofit fontScale="92500" lnSpcReduction="10000"/>
          </a:bodyPr>
          <a:lstStyle/>
          <a:p>
            <a:r>
              <a:rPr lang="en-US" dirty="0" smtClean="0"/>
              <a:t>Were developed at Bell Labs and became operational on a PDP-7 in 1970</a:t>
            </a:r>
          </a:p>
          <a:p>
            <a:r>
              <a:rPr lang="en-US" dirty="0" smtClean="0"/>
              <a:t>Incorporated many ideas from Multics</a:t>
            </a:r>
          </a:p>
          <a:p>
            <a:r>
              <a:rPr lang="en-US" dirty="0" smtClean="0"/>
              <a:t>PDP-11was a milestone because it first showed that UNIX would be an OS for all computers</a:t>
            </a:r>
          </a:p>
          <a:p>
            <a:r>
              <a:rPr lang="en-US" dirty="0" smtClean="0"/>
              <a:t>Next milestone was rewriting UNIX in the programming language C</a:t>
            </a:r>
          </a:p>
          <a:p>
            <a:pPr lvl="2"/>
            <a:r>
              <a:rPr lang="en-US" dirty="0" smtClean="0"/>
              <a:t>demonstrated the advantages of using a high-level language for system code</a:t>
            </a:r>
          </a:p>
          <a:p>
            <a:pPr marL="282575" lvl="2">
              <a:spcBef>
                <a:spcPts val="1800"/>
              </a:spcBef>
            </a:pPr>
            <a:r>
              <a:rPr lang="en-US" dirty="0" smtClean="0"/>
              <a:t>Was described in a technical journal for the first time in 1974</a:t>
            </a:r>
          </a:p>
          <a:p>
            <a:pPr marL="282575" lvl="2">
              <a:spcBef>
                <a:spcPts val="1800"/>
              </a:spcBef>
            </a:pPr>
            <a:r>
              <a:rPr lang="en-US" dirty="0" smtClean="0"/>
              <a:t>First widely available version outside Bell Labs was Version 6 in 1976</a:t>
            </a:r>
          </a:p>
          <a:p>
            <a:pPr marL="282575" lvl="2">
              <a:spcBef>
                <a:spcPts val="1800"/>
              </a:spcBef>
            </a:pPr>
            <a:r>
              <a:rPr lang="en-US" dirty="0" smtClean="0"/>
              <a:t>Version 7, released in 1978 is the ancestor of most modern UNIX systems</a:t>
            </a:r>
          </a:p>
          <a:p>
            <a:pPr marL="282575" lvl="2">
              <a:spcBef>
                <a:spcPts val="1800"/>
              </a:spcBef>
            </a:pPr>
            <a:r>
              <a:rPr lang="en-US" dirty="0" smtClean="0"/>
              <a:t>Most important of the non-AT&amp;T systems was UNIX BSD (Berkeley Software Distribution)</a:t>
            </a:r>
          </a:p>
          <a:p>
            <a:pPr lvl="2"/>
            <a:endParaRPr lang="en-US" dirty="0" smtClean="0"/>
          </a:p>
          <a:p>
            <a:pPr lvl="2"/>
            <a:endParaRPr lang="en-US" dirty="0" smtClean="0"/>
          </a:p>
          <a:p>
            <a:endParaRPr lang="en-US" dirty="0" smtClean="0"/>
          </a:p>
          <a:p>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f15.pdf"/>
          <p:cNvPicPr>
            <a:picLocks noChangeAspect="1"/>
          </p:cNvPicPr>
          <p:nvPr/>
        </p:nvPicPr>
        <p:blipFill>
          <a:blip r:embed="rId3"/>
          <a:srcRect t="18182" b="12727"/>
          <a:stretch>
            <a:fillRect/>
          </a:stretch>
        </p:blipFill>
        <p:spPr>
          <a:xfrm>
            <a:off x="1209534" y="609600"/>
            <a:ext cx="6791466" cy="607235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16.pdf"/>
          <p:cNvPicPr>
            <a:picLocks noChangeAspect="1"/>
          </p:cNvPicPr>
          <p:nvPr/>
        </p:nvPicPr>
        <p:blipFill>
          <a:blip r:embed="rId3"/>
          <a:srcRect l="16471" t="10909" r="15294" b="15455"/>
          <a:stretch>
            <a:fillRect/>
          </a:stretch>
        </p:blipFill>
        <p:spPr>
          <a:xfrm>
            <a:off x="2438400" y="685800"/>
            <a:ext cx="4211272" cy="5881264"/>
          </a:xfrm>
          <a:prstGeom prst="rect">
            <a:avLst/>
          </a:prstGeom>
        </p:spPr>
      </p:pic>
    </p:spTree>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f17.pdf"/>
          <p:cNvPicPr>
            <a:picLocks noChangeAspect="1"/>
          </p:cNvPicPr>
          <p:nvPr/>
        </p:nvPicPr>
        <p:blipFill>
          <a:blip r:embed="rId3"/>
          <a:stretch>
            <a:fillRect/>
          </a:stretch>
        </p:blipFill>
        <p:spPr>
          <a:xfrm>
            <a:off x="304800" y="308264"/>
            <a:ext cx="8476129" cy="654973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flash/>
      </p:transition>
    </mc:Choice>
    <mc:Fallback xmlns="" xmlns:mv="urn:schemas-microsoft-com:mac:vml">
      <p:transition spd="slow">
        <p:fade/>
      </p:transition>
    </mc:Fallback>
  </mc:AlternateContent>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n w="1905"/>
                <a:solidFill>
                  <a:schemeClr val="accent1">
                    <a:lumMod val="75000"/>
                  </a:schemeClr>
                </a:solidFill>
                <a:effectLst>
                  <a:innerShdw blurRad="69850" dist="43180" dir="5400000">
                    <a:srgbClr val="000000">
                      <a:alpha val="65000"/>
                    </a:srgbClr>
                  </a:innerShdw>
                </a:effectLst>
              </a:rPr>
              <a:t>System V Release 4 (SVR4)</a:t>
            </a:r>
          </a:p>
        </p:txBody>
      </p:sp>
      <p:sp>
        <p:nvSpPr>
          <p:cNvPr id="3" name="Content Placeholder 2"/>
          <p:cNvSpPr>
            <a:spLocks noGrp="1"/>
          </p:cNvSpPr>
          <p:nvPr>
            <p:ph sz="half" idx="1"/>
          </p:nvPr>
        </p:nvSpPr>
        <p:spPr>
          <a:xfrm>
            <a:off x="658904" y="2286000"/>
            <a:ext cx="8027896" cy="4038600"/>
          </a:xfrm>
        </p:spPr>
        <p:txBody>
          <a:bodyPr>
            <a:normAutofit fontScale="92500" lnSpcReduction="10000"/>
          </a:bodyPr>
          <a:lstStyle/>
          <a:p>
            <a:r>
              <a:rPr lang="en-US" dirty="0" smtClean="0"/>
              <a:t>Developed jointly by AT&amp;T and Sun Microsystems</a:t>
            </a:r>
          </a:p>
          <a:p>
            <a:r>
              <a:rPr lang="en-US" dirty="0" smtClean="0"/>
              <a:t>Combines features from SVR3, 4.3BSD, Microsoft </a:t>
            </a:r>
            <a:r>
              <a:rPr lang="en-US" dirty="0" err="1" smtClean="0"/>
              <a:t>Xenix</a:t>
            </a:r>
            <a:r>
              <a:rPr lang="en-US" dirty="0" smtClean="0"/>
              <a:t> System V, and SunOS</a:t>
            </a:r>
          </a:p>
          <a:p>
            <a:r>
              <a:rPr lang="en-US" dirty="0" smtClean="0"/>
              <a:t>New features in the release include:</a:t>
            </a:r>
          </a:p>
          <a:p>
            <a:pPr lvl="2"/>
            <a:r>
              <a:rPr lang="en-US" dirty="0" smtClean="0"/>
              <a:t>real-time processing support</a:t>
            </a:r>
          </a:p>
          <a:p>
            <a:pPr lvl="2"/>
            <a:r>
              <a:rPr lang="en-US" dirty="0" smtClean="0"/>
              <a:t>process scheduling classes</a:t>
            </a:r>
          </a:p>
          <a:p>
            <a:pPr lvl="2"/>
            <a:r>
              <a:rPr lang="en-US" dirty="0" smtClean="0"/>
              <a:t>dynamically allocated data structures</a:t>
            </a:r>
          </a:p>
          <a:p>
            <a:pPr lvl="2"/>
            <a:r>
              <a:rPr lang="en-US" dirty="0" smtClean="0"/>
              <a:t>virtual memory management</a:t>
            </a:r>
          </a:p>
          <a:p>
            <a:pPr lvl="2"/>
            <a:r>
              <a:rPr lang="en-US" dirty="0" smtClean="0"/>
              <a:t>virtual file system</a:t>
            </a:r>
          </a:p>
          <a:p>
            <a:pPr lvl="2"/>
            <a:r>
              <a:rPr lang="en-US" dirty="0" smtClean="0"/>
              <a:t>preemptive kernel</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US" b="1" dirty="0" smtClean="0">
                <a:ln w="1905"/>
                <a:solidFill>
                  <a:schemeClr val="accent1">
                    <a:lumMod val="75000"/>
                  </a:schemeClr>
                </a:solidFill>
                <a:effectLst>
                  <a:innerShdw blurRad="69850" dist="43180" dir="5400000">
                    <a:srgbClr val="000000">
                      <a:alpha val="65000"/>
                    </a:srgbClr>
                  </a:innerShdw>
                </a:effectLst>
              </a:rPr>
              <a:t>BSD</a:t>
            </a:r>
          </a:p>
        </p:txBody>
      </p:sp>
      <p:sp>
        <p:nvSpPr>
          <p:cNvPr id="3" name="Content Placeholder 2"/>
          <p:cNvSpPr>
            <a:spLocks noGrp="1"/>
          </p:cNvSpPr>
          <p:nvPr>
            <p:ph sz="half" idx="1"/>
          </p:nvPr>
        </p:nvSpPr>
        <p:spPr>
          <a:xfrm>
            <a:off x="533400" y="2209800"/>
            <a:ext cx="8077200" cy="4343400"/>
          </a:xfrm>
        </p:spPr>
        <p:txBody>
          <a:bodyPr>
            <a:normAutofit fontScale="77500" lnSpcReduction="20000"/>
          </a:bodyPr>
          <a:lstStyle/>
          <a:p>
            <a:r>
              <a:rPr lang="en-US" dirty="0" smtClean="0"/>
              <a:t>Berkeley Software Distribution</a:t>
            </a:r>
          </a:p>
          <a:p>
            <a:r>
              <a:rPr lang="en-US" dirty="0" smtClean="0"/>
              <a:t>4.xBSD is widely used in academic installations and has served as the basis of a number of commercial UNIX products</a:t>
            </a:r>
          </a:p>
          <a:p>
            <a:r>
              <a:rPr lang="en-US" dirty="0" smtClean="0"/>
              <a:t>4.4BSD was the final version of BSD to be released by Berkeley</a:t>
            </a:r>
          </a:p>
          <a:p>
            <a:pPr lvl="2"/>
            <a:r>
              <a:rPr lang="en-US" dirty="0" smtClean="0"/>
              <a:t>major upgrade to 4.3BSD</a:t>
            </a:r>
          </a:p>
          <a:p>
            <a:pPr lvl="2"/>
            <a:r>
              <a:rPr lang="en-US" dirty="0" smtClean="0"/>
              <a:t>includes </a:t>
            </a:r>
          </a:p>
          <a:p>
            <a:pPr lvl="3"/>
            <a:r>
              <a:rPr lang="en-US" dirty="0" smtClean="0"/>
              <a:t>a new virtual memory system</a:t>
            </a:r>
          </a:p>
          <a:p>
            <a:pPr lvl="3"/>
            <a:r>
              <a:rPr lang="en-US" dirty="0" smtClean="0"/>
              <a:t>changes in the kernel structure</a:t>
            </a:r>
          </a:p>
          <a:p>
            <a:pPr lvl="3"/>
            <a:r>
              <a:rPr lang="en-US" dirty="0" smtClean="0"/>
              <a:t>several other feature enhancements</a:t>
            </a:r>
          </a:p>
          <a:p>
            <a:r>
              <a:rPr lang="en-US" dirty="0" smtClean="0"/>
              <a:t>FreeBSD</a:t>
            </a:r>
          </a:p>
          <a:p>
            <a:pPr lvl="2"/>
            <a:r>
              <a:rPr lang="en-US" dirty="0" smtClean="0"/>
              <a:t>one of the most widely used and best documented versions</a:t>
            </a:r>
          </a:p>
          <a:p>
            <a:pPr lvl="2"/>
            <a:r>
              <a:rPr lang="en-US" dirty="0" smtClean="0"/>
              <a:t>popular for Internet-based servers and firewalls</a:t>
            </a:r>
          </a:p>
          <a:p>
            <a:pPr lvl="2"/>
            <a:r>
              <a:rPr lang="en-US" dirty="0" smtClean="0"/>
              <a:t>used in a number of embedded systems</a:t>
            </a:r>
          </a:p>
          <a:p>
            <a:pPr lvl="2"/>
            <a:r>
              <a:rPr lang="en-US" dirty="0" smtClean="0"/>
              <a:t>Mac OS X is based on FreeBSD 5.0 and the Mach 3.0 microkernel</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ctr"/>
            <a:r>
              <a:rPr lang="en-US" b="1" dirty="0" smtClean="0">
                <a:ln w="1905"/>
                <a:solidFill>
                  <a:schemeClr val="accent1">
                    <a:lumMod val="75000"/>
                  </a:schemeClr>
                </a:solidFill>
                <a:effectLst>
                  <a:innerShdw blurRad="69850" dist="43180" dir="5400000">
                    <a:srgbClr val="000000">
                      <a:alpha val="65000"/>
                    </a:srgbClr>
                  </a:innerShdw>
                </a:effectLst>
              </a:rPr>
              <a:t>Solaris 10</a:t>
            </a:r>
          </a:p>
        </p:txBody>
      </p:sp>
      <p:sp>
        <p:nvSpPr>
          <p:cNvPr id="3" name="Content Placeholder 2"/>
          <p:cNvSpPr>
            <a:spLocks noGrp="1"/>
          </p:cNvSpPr>
          <p:nvPr>
            <p:ph sz="half" idx="1"/>
          </p:nvPr>
        </p:nvSpPr>
        <p:spPr>
          <a:xfrm>
            <a:off x="658904" y="2286000"/>
            <a:ext cx="7951696" cy="3840163"/>
          </a:xfrm>
        </p:spPr>
        <p:txBody>
          <a:bodyPr>
            <a:normAutofit lnSpcReduction="10000"/>
          </a:bodyPr>
          <a:lstStyle/>
          <a:p>
            <a:r>
              <a:rPr lang="en-US" dirty="0" smtClean="0"/>
              <a:t>Sun’s SVR4-based UNIX release</a:t>
            </a:r>
          </a:p>
          <a:p>
            <a:r>
              <a:rPr lang="en-US" dirty="0" smtClean="0"/>
              <a:t>Provides all of the features of SVR4 plus a number of more advanced features such as:</a:t>
            </a:r>
          </a:p>
          <a:p>
            <a:pPr lvl="2"/>
            <a:r>
              <a:rPr lang="en-US" dirty="0" smtClean="0"/>
              <a:t>a fully preemptable, multithreaded kernel</a:t>
            </a:r>
          </a:p>
          <a:p>
            <a:pPr lvl="2"/>
            <a:r>
              <a:rPr lang="en-US" dirty="0" smtClean="0"/>
              <a:t>full support for SMP</a:t>
            </a:r>
          </a:p>
          <a:p>
            <a:pPr lvl="2"/>
            <a:r>
              <a:rPr lang="en-US" dirty="0" smtClean="0"/>
              <a:t>an object-oriented interface to file systems</a:t>
            </a:r>
          </a:p>
          <a:p>
            <a:r>
              <a:rPr lang="en-US" dirty="0" smtClean="0"/>
              <a:t>Most widely used and most successful commercial UNIX implementation</a:t>
            </a:r>
            <a:endParaRPr lang="en-US" dirty="0"/>
          </a:p>
        </p:txBody>
      </p:sp>
      <p:pic>
        <p:nvPicPr>
          <p:cNvPr id="5" name="Picture 4"/>
          <p:cNvPicPr>
            <a:picLocks noChangeAspect="1"/>
          </p:cNvPicPr>
          <p:nvPr/>
        </p:nvPicPr>
        <p:blipFill>
          <a:blip r:embed="rId3"/>
          <a:stretch>
            <a:fillRect/>
          </a:stretch>
        </p:blipFill>
        <p:spPr>
          <a:xfrm rot="718680">
            <a:off x="7154563" y="4947269"/>
            <a:ext cx="1828800" cy="17399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smtClean="0">
                <a:ln w="1905"/>
                <a:solidFill>
                  <a:schemeClr val="accent1">
                    <a:lumMod val="75000"/>
                  </a:schemeClr>
                </a:solidFill>
                <a:effectLst>
                  <a:innerShdw blurRad="69850" dist="43180" dir="5400000">
                    <a:srgbClr val="000000">
                      <a:alpha val="65000"/>
                    </a:srgbClr>
                  </a:innerShdw>
                </a:effectLst>
              </a:rPr>
              <a:t>LINUX Overview</a:t>
            </a:r>
            <a:endParaRPr lang="en-US" b="1" dirty="0">
              <a:ln w="1905"/>
              <a:solidFill>
                <a:schemeClr val="accent1">
                  <a:lumMod val="75000"/>
                </a:schemeClr>
              </a:solidFill>
              <a:effectLst>
                <a:innerShdw blurRad="69850" dist="43180" dir="5400000">
                  <a:srgbClr val="000000">
                    <a:alpha val="65000"/>
                  </a:srgbClr>
                </a:innerShdw>
              </a:effectLst>
            </a:endParaRPr>
          </a:p>
        </p:txBody>
      </p:sp>
      <p:sp>
        <p:nvSpPr>
          <p:cNvPr id="6" name="Content Placeholder 5"/>
          <p:cNvSpPr>
            <a:spLocks noGrp="1"/>
          </p:cNvSpPr>
          <p:nvPr>
            <p:ph sz="half" idx="1"/>
          </p:nvPr>
        </p:nvSpPr>
        <p:spPr>
          <a:xfrm>
            <a:off x="533400" y="2286000"/>
            <a:ext cx="8153400" cy="3962400"/>
          </a:xfrm>
        </p:spPr>
        <p:txBody>
          <a:bodyPr>
            <a:normAutofit/>
          </a:bodyPr>
          <a:lstStyle/>
          <a:p>
            <a:r>
              <a:rPr lang="en-US" sz="2000" dirty="0" smtClean="0"/>
              <a:t>Started out as a UNIX variant for the IBM PC</a:t>
            </a:r>
          </a:p>
          <a:p>
            <a:r>
              <a:rPr lang="en-US" sz="2000" dirty="0" smtClean="0"/>
              <a:t>Linus Torvalds, a Finnish student of computer science, wrote the initial version</a:t>
            </a:r>
          </a:p>
          <a:p>
            <a:r>
              <a:rPr lang="en-US" sz="2000" dirty="0" smtClean="0"/>
              <a:t>Linux was first posted on the Internet in 1991</a:t>
            </a:r>
          </a:p>
          <a:p>
            <a:r>
              <a:rPr lang="en-US" sz="2000" dirty="0" smtClean="0"/>
              <a:t>Today it is a full-featured UNIX system that runs on several platforms</a:t>
            </a:r>
          </a:p>
          <a:p>
            <a:r>
              <a:rPr lang="en-US" sz="2000" dirty="0" smtClean="0"/>
              <a:t>Is free and the source code is available</a:t>
            </a:r>
          </a:p>
          <a:p>
            <a:r>
              <a:rPr lang="en-US" sz="2000" dirty="0" smtClean="0"/>
              <a:t>Key to success has been the availability of free software packages </a:t>
            </a:r>
          </a:p>
          <a:p>
            <a:r>
              <a:rPr lang="en-US" sz="2000" dirty="0" smtClean="0"/>
              <a:t>Highly modular and easily configured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b="1" dirty="0" smtClean="0">
                <a:ln w="1905"/>
                <a:solidFill>
                  <a:schemeClr val="accent1">
                    <a:lumMod val="75000"/>
                  </a:schemeClr>
                </a:solidFill>
                <a:effectLst>
                  <a:innerShdw blurRad="69850" dist="43180" dir="5400000">
                    <a:srgbClr val="000000">
                      <a:alpha val="65000"/>
                    </a:srgbClr>
                  </a:innerShdw>
                </a:effectLst>
              </a:rPr>
              <a:t>Modular </a:t>
            </a:r>
            <a:br>
              <a:rPr lang="en-NZ" b="1" dirty="0" smtClean="0">
                <a:ln w="1905"/>
                <a:solidFill>
                  <a:schemeClr val="accent1">
                    <a:lumMod val="75000"/>
                  </a:schemeClr>
                </a:solidFill>
                <a:effectLst>
                  <a:innerShdw blurRad="69850" dist="43180" dir="5400000">
                    <a:srgbClr val="000000">
                      <a:alpha val="65000"/>
                    </a:srgbClr>
                  </a:innerShdw>
                </a:effectLst>
              </a:rPr>
            </a:br>
            <a:r>
              <a:rPr lang="en-NZ" b="1" dirty="0" smtClean="0">
                <a:ln w="1905"/>
                <a:solidFill>
                  <a:schemeClr val="accent1">
                    <a:lumMod val="75000"/>
                  </a:schemeClr>
                </a:solidFill>
                <a:effectLst>
                  <a:innerShdw blurRad="69850" dist="43180" dir="5400000">
                    <a:srgbClr val="000000">
                      <a:alpha val="65000"/>
                    </a:srgbClr>
                  </a:innerShdw>
                </a:effectLst>
              </a:rPr>
              <a:t>Monolithic Kernel</a:t>
            </a:r>
            <a:endParaRPr lang="en-NZ" b="1" dirty="0">
              <a:ln w="1905"/>
              <a:solidFill>
                <a:schemeClr val="accent1">
                  <a:lumMod val="75000"/>
                </a:schemeClr>
              </a:solidFill>
              <a:effectLst>
                <a:innerShdw blurRad="69850" dist="43180" dir="5400000">
                  <a:srgbClr val="000000">
                    <a:alpha val="65000"/>
                  </a:srgbClr>
                </a:innerShdw>
              </a:effectLst>
            </a:endParaRPr>
          </a:p>
        </p:txBody>
      </p:sp>
      <p:sp>
        <p:nvSpPr>
          <p:cNvPr id="4" name="Text Placeholder 3"/>
          <p:cNvSpPr>
            <a:spLocks noGrp="1"/>
          </p:cNvSpPr>
          <p:nvPr>
            <p:ph type="body" idx="1"/>
          </p:nvPr>
        </p:nvSpPr>
        <p:spPr>
          <a:xfrm>
            <a:off x="533400" y="2133600"/>
            <a:ext cx="3657600" cy="4343400"/>
          </a:xfrm>
        </p:spPr>
        <p:txBody>
          <a:bodyPr/>
          <a:lstStyle/>
          <a:p>
            <a:pPr marL="282575" indent="-282575" algn="l">
              <a:lnSpc>
                <a:spcPts val="1800"/>
              </a:lnSpc>
              <a:spcBef>
                <a:spcPts val="1800"/>
              </a:spcBef>
              <a:buFont typeface="Wingdings" pitchFamily="2" charset="2"/>
              <a:buChar char="n"/>
            </a:pPr>
            <a:r>
              <a:rPr lang="en-US" sz="1800" b="0" dirty="0" smtClean="0">
                <a:solidFill>
                  <a:schemeClr val="tx1">
                    <a:lumMod val="85000"/>
                    <a:lumOff val="15000"/>
                  </a:schemeClr>
                </a:solidFill>
              </a:rPr>
              <a:t>Includes virtually all of the OS  functionality in one large block of code that runs as a single process with a single address space</a:t>
            </a:r>
          </a:p>
          <a:p>
            <a:pPr marL="282575" indent="-282575" algn="l">
              <a:lnSpc>
                <a:spcPts val="1800"/>
              </a:lnSpc>
              <a:spcBef>
                <a:spcPts val="1800"/>
              </a:spcBef>
              <a:buFont typeface="Wingdings" pitchFamily="2" charset="2"/>
              <a:buChar char="n"/>
            </a:pPr>
            <a:r>
              <a:rPr lang="en-US" sz="1800" b="0" dirty="0" smtClean="0">
                <a:solidFill>
                  <a:schemeClr val="tx1">
                    <a:lumMod val="85000"/>
                    <a:lumOff val="15000"/>
                  </a:schemeClr>
                </a:solidFill>
              </a:rPr>
              <a:t>All the functional components of the kernel have access to all of its internal data structures and routines</a:t>
            </a:r>
          </a:p>
          <a:p>
            <a:pPr marL="282575" indent="-282575" algn="l">
              <a:lnSpc>
                <a:spcPts val="1800"/>
              </a:lnSpc>
              <a:spcBef>
                <a:spcPts val="1800"/>
              </a:spcBef>
              <a:buFont typeface="Wingdings" pitchFamily="2" charset="2"/>
              <a:buChar char="n"/>
            </a:pPr>
            <a:r>
              <a:rPr lang="en-US" sz="1800" b="0" dirty="0" smtClean="0">
                <a:solidFill>
                  <a:schemeClr val="tx1">
                    <a:lumMod val="85000"/>
                    <a:lumOff val="15000"/>
                  </a:schemeClr>
                </a:solidFill>
              </a:rPr>
              <a:t>Linux is structured as a collection of modules</a:t>
            </a:r>
          </a:p>
        </p:txBody>
      </p:sp>
      <p:sp>
        <p:nvSpPr>
          <p:cNvPr id="6" name="Content Placeholder 5"/>
          <p:cNvSpPr>
            <a:spLocks noGrp="1"/>
          </p:cNvSpPr>
          <p:nvPr>
            <p:ph sz="half" idx="2"/>
          </p:nvPr>
        </p:nvSpPr>
        <p:spPr>
          <a:xfrm>
            <a:off x="4828032" y="2797174"/>
            <a:ext cx="3657600" cy="3756025"/>
          </a:xfrm>
        </p:spPr>
        <p:txBody>
          <a:bodyPr>
            <a:normAutofit fontScale="85000" lnSpcReduction="20000"/>
          </a:bodyPr>
          <a:lstStyle/>
          <a:p>
            <a:r>
              <a:rPr lang="en-US" dirty="0" smtClean="0"/>
              <a:t>Relatively independent blocks</a:t>
            </a:r>
          </a:p>
          <a:p>
            <a:r>
              <a:rPr lang="en-US" dirty="0" smtClean="0"/>
              <a:t>A module is an object file whose code can be linked to and unlinked from the kernel at runtime</a:t>
            </a:r>
          </a:p>
          <a:p>
            <a:r>
              <a:rPr lang="en-US" dirty="0" smtClean="0"/>
              <a:t>A module is executed in kernel mode on behalf of the current process</a:t>
            </a:r>
          </a:p>
          <a:p>
            <a:r>
              <a:rPr lang="en-US" dirty="0" smtClean="0"/>
              <a:t>Have two important characteristics:</a:t>
            </a:r>
          </a:p>
          <a:p>
            <a:pPr lvl="2"/>
            <a:r>
              <a:rPr lang="en-US" dirty="0" smtClean="0"/>
              <a:t>dynamic linking</a:t>
            </a:r>
          </a:p>
          <a:p>
            <a:pPr lvl="2"/>
            <a:r>
              <a:rPr lang="en-US" dirty="0" smtClean="0"/>
              <a:t>stackable modules</a:t>
            </a:r>
            <a:endParaRPr lang="en-US" dirty="0"/>
          </a:p>
        </p:txBody>
      </p:sp>
      <p:sp>
        <p:nvSpPr>
          <p:cNvPr id="5" name="Text Placeholder 4"/>
          <p:cNvSpPr>
            <a:spLocks noGrp="1"/>
          </p:cNvSpPr>
          <p:nvPr>
            <p:ph type="body" sz="quarter" idx="3"/>
          </p:nvPr>
        </p:nvSpPr>
        <p:spPr/>
        <p:txBody>
          <a:bodyPr/>
          <a:lstStyle/>
          <a:p>
            <a:r>
              <a:rPr lang="en-US" dirty="0" smtClean="0"/>
              <a:t>Loadable Modules</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18.pdf"/>
          <p:cNvPicPr>
            <a:picLocks noChangeAspect="1"/>
          </p:cNvPicPr>
          <p:nvPr/>
        </p:nvPicPr>
        <p:blipFill>
          <a:blip r:embed="rId3"/>
          <a:stretch>
            <a:fillRect/>
          </a:stretch>
        </p:blipFill>
        <p:spPr>
          <a:xfrm>
            <a:off x="268941" y="0"/>
            <a:ext cx="8875059"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xmlns:mv="urn:schemas-microsoft-com:mac:vml">
      <p:transition spd="slow">
        <p:circl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NZ" b="1" dirty="0" smtClean="0">
                <a:ln w="1905"/>
                <a:solidFill>
                  <a:schemeClr val="accent1">
                    <a:lumMod val="75000"/>
                  </a:schemeClr>
                </a:solidFill>
                <a:effectLst>
                  <a:innerShdw blurRad="69850" dist="43180" dir="5400000">
                    <a:srgbClr val="000000">
                      <a:alpha val="65000"/>
                    </a:srgbClr>
                  </a:innerShdw>
                </a:effectLst>
              </a:rPr>
              <a:t>The Role of an OS</a:t>
            </a:r>
            <a:endParaRPr lang="en-NZ" b="1" dirty="0">
              <a:ln w="1905"/>
              <a:solidFill>
                <a:schemeClr val="accent1">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152400" y="1752600"/>
            <a:ext cx="7162800" cy="4267200"/>
          </a:xfrm>
        </p:spPr>
        <p:txBody>
          <a:bodyPr>
            <a:normAutofit/>
          </a:bodyPr>
          <a:lstStyle/>
          <a:p>
            <a:r>
              <a:rPr lang="en-NZ" sz="3200" dirty="0" smtClean="0"/>
              <a:t>A computer is a set of resources for the:</a:t>
            </a:r>
          </a:p>
          <a:p>
            <a:pPr lvl="1"/>
            <a:r>
              <a:rPr lang="en-NZ" sz="2800" dirty="0" smtClean="0"/>
              <a:t>movement, </a:t>
            </a:r>
          </a:p>
          <a:p>
            <a:pPr lvl="1"/>
            <a:r>
              <a:rPr lang="en-NZ" sz="2800" dirty="0" smtClean="0"/>
              <a:t>storage, and </a:t>
            </a:r>
          </a:p>
          <a:p>
            <a:pPr lvl="1"/>
            <a:r>
              <a:rPr lang="en-NZ" sz="2800" dirty="0" smtClean="0"/>
              <a:t>processing of data</a:t>
            </a:r>
          </a:p>
          <a:p>
            <a:endParaRPr lang="en-NZ" sz="3200" dirty="0" smtClean="0"/>
          </a:p>
          <a:p>
            <a:r>
              <a:rPr lang="en-NZ" sz="3200" dirty="0" smtClean="0"/>
              <a:t>The OS is responsible for managing these resources</a:t>
            </a:r>
            <a:endParaRPr lang="en-NZ" sz="3200" dirty="0"/>
          </a:p>
        </p:txBody>
      </p:sp>
      <p:pic>
        <p:nvPicPr>
          <p:cNvPr id="5" name="Picture 4" descr="role_o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9400" y="1752600"/>
            <a:ext cx="2222298" cy="4038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f19.pdf"/>
          <p:cNvPicPr>
            <a:picLocks noChangeAspect="1"/>
          </p:cNvPicPr>
          <p:nvPr/>
        </p:nvPicPr>
        <p:blipFill>
          <a:blip r:embed="rId3"/>
          <a:stretch>
            <a:fillRect/>
          </a:stretch>
        </p:blipFill>
        <p:spPr>
          <a:xfrm>
            <a:off x="134470" y="0"/>
            <a:ext cx="8875059"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536028" y="2508249"/>
            <a:ext cx="8150772" cy="2462213"/>
          </a:xfrm>
          <a:prstGeom prst="rect">
            <a:avLst/>
          </a:prstGeom>
        </p:spPr>
      </p:pic>
      <p:sp>
        <p:nvSpPr>
          <p:cNvPr id="8" name="TextBox 7"/>
          <p:cNvSpPr txBox="1"/>
          <p:nvPr/>
        </p:nvSpPr>
        <p:spPr>
          <a:xfrm>
            <a:off x="2895600" y="5486400"/>
            <a:ext cx="3300904" cy="369332"/>
          </a:xfrm>
          <a:prstGeom prst="rect">
            <a:avLst/>
          </a:prstGeom>
          <a:noFill/>
        </p:spPr>
        <p:txBody>
          <a:bodyPr wrap="none" rtlCol="0">
            <a:spAutoFit/>
          </a:bodyPr>
          <a:lstStyle/>
          <a:p>
            <a:r>
              <a:rPr lang="en-US" b="1" dirty="0" smtClean="0">
                <a:latin typeface="+mn-lt"/>
              </a:rPr>
              <a:t>Table 2.6   Some Linux Signals</a:t>
            </a:r>
            <a:r>
              <a:rPr lang="en-US" dirty="0" smtClean="0">
                <a:latin typeface="+mn-lt"/>
              </a:rPr>
              <a:t> </a:t>
            </a:r>
            <a:endParaRPr lang="en-US" dirty="0">
              <a:latin typeface="+mn-lt"/>
            </a:endParaRPr>
          </a:p>
        </p:txBody>
      </p:sp>
      <p:sp>
        <p:nvSpPr>
          <p:cNvPr id="9" name="Title 8"/>
          <p:cNvSpPr>
            <a:spLocks noGrp="1"/>
          </p:cNvSpPr>
          <p:nvPr>
            <p:ph type="title"/>
          </p:nvPr>
        </p:nvSpPr>
        <p:spPr>
          <a:xfrm>
            <a:off x="658813" y="456253"/>
            <a:ext cx="7824788" cy="1143947"/>
          </a:xfrm>
        </p:spPr>
        <p:txBody>
          <a:bodyPr/>
          <a:lstStyle/>
          <a:p>
            <a:pPr algn="l"/>
            <a:r>
              <a:rPr lang="en-US" sz="4800" b="1" dirty="0" smtClean="0">
                <a:solidFill>
                  <a:schemeClr val="accent1">
                    <a:lumMod val="50000"/>
                  </a:schemeClr>
                </a:solidFill>
              </a:rPr>
              <a:t>Linux Signals</a:t>
            </a:r>
          </a:p>
        </p:txBody>
      </p:sp>
    </p:spTree>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600200" y="685800"/>
            <a:ext cx="6089650" cy="5720965"/>
          </a:xfrm>
          <a:prstGeom prst="rect">
            <a:avLst/>
          </a:prstGeom>
        </p:spPr>
      </p:pic>
      <p:sp>
        <p:nvSpPr>
          <p:cNvPr id="5" name="Rectangle 4"/>
          <p:cNvSpPr/>
          <p:nvPr/>
        </p:nvSpPr>
        <p:spPr>
          <a:xfrm>
            <a:off x="1600200" y="6211669"/>
            <a:ext cx="6096000" cy="369332"/>
          </a:xfrm>
          <a:prstGeom prst="rect">
            <a:avLst/>
          </a:prstGeom>
        </p:spPr>
        <p:txBody>
          <a:bodyPr wrap="square">
            <a:spAutoFit/>
          </a:bodyPr>
          <a:lstStyle/>
          <a:p>
            <a:pPr algn="ctr"/>
            <a:r>
              <a:rPr lang="en-US" b="1" dirty="0" smtClean="0">
                <a:latin typeface="+mn-lt"/>
              </a:rPr>
              <a:t>Table 2.7   Some Linux System Calls </a:t>
            </a:r>
            <a:r>
              <a:rPr lang="en-US" dirty="0" smtClean="0">
                <a:latin typeface="+mn-lt"/>
              </a:rPr>
              <a:t>(page 1 of 2) </a:t>
            </a:r>
            <a:endParaRPr lang="en-US" dirty="0">
              <a:latin typeface="+mn-lt"/>
            </a:endParaRPr>
          </a:p>
        </p:txBody>
      </p:sp>
    </p:spTree>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00200" y="6211669"/>
            <a:ext cx="6096000" cy="369332"/>
          </a:xfrm>
          <a:prstGeom prst="rect">
            <a:avLst/>
          </a:prstGeom>
        </p:spPr>
        <p:txBody>
          <a:bodyPr wrap="square">
            <a:spAutoFit/>
          </a:bodyPr>
          <a:lstStyle/>
          <a:p>
            <a:pPr algn="ctr"/>
            <a:r>
              <a:rPr lang="en-US" b="1" dirty="0" smtClean="0">
                <a:latin typeface="+mn-lt"/>
              </a:rPr>
              <a:t>Table 2.7   Some Linux System Calls </a:t>
            </a:r>
            <a:r>
              <a:rPr lang="en-US" dirty="0" smtClean="0">
                <a:latin typeface="+mn-lt"/>
              </a:rPr>
              <a:t>(page 2 of 2) </a:t>
            </a:r>
            <a:endParaRPr lang="en-US" dirty="0">
              <a:latin typeface="+mn-lt"/>
            </a:endParaRPr>
          </a:p>
        </p:txBody>
      </p:sp>
      <p:pic>
        <p:nvPicPr>
          <p:cNvPr id="6" name="Picture 5"/>
          <p:cNvPicPr>
            <a:picLocks noChangeAspect="1"/>
          </p:cNvPicPr>
          <p:nvPr/>
        </p:nvPicPr>
        <p:blipFill>
          <a:blip r:embed="rId3"/>
          <a:stretch>
            <a:fillRect/>
          </a:stretch>
        </p:blipFill>
        <p:spPr>
          <a:xfrm>
            <a:off x="1530350" y="723899"/>
            <a:ext cx="6242050" cy="555138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xmlns:mv="urn:schemas-microsoft-com:mac:vml">
      <p:transition spd="slow">
        <p:split orient="vert"/>
      </p:transition>
    </mc:Fallback>
  </mc:AlternateContent>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rPr>
              <a:t>Android Operating System</a:t>
            </a:r>
          </a:p>
        </p:txBody>
      </p:sp>
      <p:sp>
        <p:nvSpPr>
          <p:cNvPr id="3" name="Content Placeholder 2"/>
          <p:cNvSpPr>
            <a:spLocks noGrp="1"/>
          </p:cNvSpPr>
          <p:nvPr>
            <p:ph sz="half" idx="1"/>
          </p:nvPr>
        </p:nvSpPr>
        <p:spPr/>
        <p:txBody>
          <a:bodyPr>
            <a:normAutofit fontScale="77500" lnSpcReduction="20000"/>
          </a:bodyPr>
          <a:lstStyle/>
          <a:p>
            <a:r>
              <a:rPr lang="en-US" dirty="0" smtClean="0"/>
              <a:t>A Linux-based system originally designed for </a:t>
            </a:r>
            <a:r>
              <a:rPr lang="en-US" dirty="0" err="1" smtClean="0"/>
              <a:t>touchscreen</a:t>
            </a:r>
            <a:r>
              <a:rPr lang="en-US" dirty="0" smtClean="0"/>
              <a:t> mobile devices such as smartphones and tablet computers</a:t>
            </a:r>
          </a:p>
          <a:p>
            <a:r>
              <a:rPr lang="en-US" dirty="0" smtClean="0"/>
              <a:t>The most popular mobile OS</a:t>
            </a:r>
          </a:p>
          <a:p>
            <a:r>
              <a:rPr lang="en-US" dirty="0" smtClean="0"/>
              <a:t>Development was done by Android Inc., which was bought by Google in 2005</a:t>
            </a:r>
          </a:p>
          <a:p>
            <a:r>
              <a:rPr lang="en-US" dirty="0" smtClean="0"/>
              <a:t>1</a:t>
            </a:r>
            <a:r>
              <a:rPr lang="en-US" baseline="30000" dirty="0" smtClean="0"/>
              <a:t>st</a:t>
            </a:r>
            <a:r>
              <a:rPr lang="en-US" dirty="0" smtClean="0"/>
              <a:t> commercial version (Android 1.0) was released in 2008</a:t>
            </a:r>
          </a:p>
        </p:txBody>
      </p:sp>
      <p:sp>
        <p:nvSpPr>
          <p:cNvPr id="4" name="Content Placeholder 3"/>
          <p:cNvSpPr>
            <a:spLocks noGrp="1"/>
          </p:cNvSpPr>
          <p:nvPr>
            <p:ph sz="half" idx="2"/>
          </p:nvPr>
        </p:nvSpPr>
        <p:spPr/>
        <p:txBody>
          <a:bodyPr>
            <a:normAutofit fontScale="77500" lnSpcReduction="20000"/>
          </a:bodyPr>
          <a:lstStyle/>
          <a:p>
            <a:r>
              <a:rPr lang="en-US" dirty="0" smtClean="0"/>
              <a:t>Most recent version is Android 4.3 (Jelly Bean)</a:t>
            </a:r>
          </a:p>
          <a:p>
            <a:r>
              <a:rPr lang="en-US" dirty="0" smtClean="0"/>
              <a:t>The Open Handset Alliance (OHA) was responsible for the Android OS releases as an open platform</a:t>
            </a:r>
          </a:p>
          <a:p>
            <a:r>
              <a:rPr lang="en-US" dirty="0" smtClean="0"/>
              <a:t>The open-source nature of Android has been the key to its success</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20.pdf"/>
          <p:cNvPicPr>
            <a:picLocks noChangeAspect="1"/>
          </p:cNvPicPr>
          <p:nvPr/>
        </p:nvPicPr>
        <p:blipFill>
          <a:blip r:embed="rId3"/>
          <a:srcRect t="2727" b="20000"/>
          <a:stretch>
            <a:fillRect/>
          </a:stretch>
        </p:blipFill>
        <p:spPr>
          <a:xfrm>
            <a:off x="1524000" y="498764"/>
            <a:ext cx="6019800" cy="6019800"/>
          </a:xfrm>
          <a:prstGeom prst="rect">
            <a:avLst/>
          </a:prstGeom>
        </p:spPr>
      </p:pic>
    </p:spTree>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effectLst>
                  <a:outerShdw blurRad="38100" dist="38100" dir="2700000" algn="tl">
                    <a:srgbClr val="000000">
                      <a:alpha val="43137"/>
                    </a:srgbClr>
                  </a:outerShdw>
                </a:effectLst>
              </a:rPr>
              <a:t>Application Framework</a:t>
            </a:r>
          </a:p>
        </p:txBody>
      </p:sp>
      <p:sp>
        <p:nvSpPr>
          <p:cNvPr id="3" name="Content Placeholder 2"/>
          <p:cNvSpPr>
            <a:spLocks noGrp="1"/>
          </p:cNvSpPr>
          <p:nvPr>
            <p:ph sz="half" idx="1"/>
          </p:nvPr>
        </p:nvSpPr>
        <p:spPr>
          <a:xfrm>
            <a:off x="685800" y="2057400"/>
            <a:ext cx="7951696" cy="4343400"/>
          </a:xfrm>
        </p:spPr>
        <p:txBody>
          <a:bodyPr>
            <a:normAutofit/>
          </a:bodyPr>
          <a:lstStyle/>
          <a:p>
            <a:r>
              <a:rPr lang="en-US" dirty="0" smtClean="0"/>
              <a:t>Provides high-level building blocks accessible through standardized API’s that programmers use to create new apps</a:t>
            </a:r>
          </a:p>
          <a:p>
            <a:pPr lvl="1"/>
            <a:r>
              <a:rPr lang="en-US" dirty="0" smtClean="0"/>
              <a:t>architecture is designed to simplify the reuse of components</a:t>
            </a:r>
          </a:p>
          <a:p>
            <a:r>
              <a:rPr lang="en-US" dirty="0" smtClean="0"/>
              <a:t>Key components:</a:t>
            </a:r>
          </a:p>
        </p:txBody>
      </p:sp>
      <p:graphicFrame>
        <p:nvGraphicFramePr>
          <p:cNvPr id="4" name="Diagram 3"/>
          <p:cNvGraphicFramePr/>
          <p:nvPr>
            <p:extLst>
              <p:ext uri="{D42A27DB-BD31-4B8C-83A1-F6EECF244321}">
                <p14:modId xmlns:p14="http://schemas.microsoft.com/office/powerpoint/2010/main" val="2865913501"/>
              </p:ext>
            </p:extLst>
          </p:nvPr>
        </p:nvGraphicFramePr>
        <p:xfrm>
          <a:off x="381000" y="3657600"/>
          <a:ext cx="8382000" cy="2938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6252"/>
            <a:ext cx="8229600" cy="1323041"/>
          </a:xfrm>
        </p:spPr>
        <p:txBody>
          <a:bodyPr/>
          <a:lstStyle/>
          <a:p>
            <a:r>
              <a:rPr lang="en-US" b="1" dirty="0" smtClean="0">
                <a:solidFill>
                  <a:schemeClr val="accent1">
                    <a:lumMod val="75000"/>
                  </a:schemeClr>
                </a:solidFill>
                <a:effectLst>
                  <a:outerShdw blurRad="38100" dist="38100" dir="2700000" algn="tl">
                    <a:srgbClr val="000000">
                      <a:alpha val="43137"/>
                    </a:srgbClr>
                  </a:outerShdw>
                </a:effectLst>
              </a:rPr>
              <a:t>Application Framework </a:t>
            </a:r>
            <a:br>
              <a:rPr lang="en-US" b="1" dirty="0" smtClean="0">
                <a:solidFill>
                  <a:schemeClr val="accent1">
                    <a:lumMod val="75000"/>
                  </a:schemeClr>
                </a:solidFill>
                <a:effectLst>
                  <a:outerShdw blurRad="38100" dist="38100" dir="2700000" algn="tl">
                    <a:srgbClr val="000000">
                      <a:alpha val="43137"/>
                    </a:srgbClr>
                  </a:outerShdw>
                </a:effectLst>
              </a:rPr>
            </a:br>
            <a:r>
              <a:rPr lang="en-US" sz="2800" b="1" dirty="0" smtClean="0">
                <a:solidFill>
                  <a:schemeClr val="accent1">
                    <a:lumMod val="75000"/>
                  </a:schemeClr>
                </a:solidFill>
                <a:effectLst>
                  <a:outerShdw blurRad="38100" dist="38100" dir="2700000" algn="tl">
                    <a:srgbClr val="000000">
                      <a:alpha val="43137"/>
                    </a:srgbClr>
                  </a:outerShdw>
                </a:effectLst>
              </a:rPr>
              <a:t>(cont.)</a:t>
            </a:r>
            <a:endParaRPr lang="en-US" sz="2800" dirty="0">
              <a:solidFill>
                <a:schemeClr val="accent1">
                  <a:lumMod val="75000"/>
                </a:schemeClr>
              </a:solidFill>
            </a:endParaRPr>
          </a:p>
        </p:txBody>
      </p:sp>
      <p:sp>
        <p:nvSpPr>
          <p:cNvPr id="3" name="Content Placeholder 2"/>
          <p:cNvSpPr>
            <a:spLocks noGrp="1"/>
          </p:cNvSpPr>
          <p:nvPr>
            <p:ph sz="half" idx="1"/>
          </p:nvPr>
        </p:nvSpPr>
        <p:spPr>
          <a:xfrm>
            <a:off x="658904" y="2286000"/>
            <a:ext cx="7951696" cy="4191000"/>
          </a:xfrm>
        </p:spPr>
        <p:txBody>
          <a:bodyPr>
            <a:normAutofit fontScale="77500" lnSpcReduction="20000"/>
          </a:bodyPr>
          <a:lstStyle/>
          <a:p>
            <a:pPr marL="282575" lvl="1" indent="-282575">
              <a:lnSpc>
                <a:spcPct val="80000"/>
              </a:lnSpc>
              <a:spcBef>
                <a:spcPts val="1800"/>
              </a:spcBef>
            </a:pPr>
            <a:r>
              <a:rPr lang="en-US" dirty="0" smtClean="0"/>
              <a:t>Key components: (cont.)</a:t>
            </a:r>
          </a:p>
          <a:p>
            <a:pPr lvl="1"/>
            <a:r>
              <a:rPr lang="en-US" dirty="0" smtClean="0"/>
              <a:t>Content Providers</a:t>
            </a:r>
          </a:p>
          <a:p>
            <a:pPr lvl="2"/>
            <a:r>
              <a:rPr lang="en-US" dirty="0" smtClean="0"/>
              <a:t>these functions encapsulate application data that need to be shared between applications such as contacts</a:t>
            </a:r>
          </a:p>
          <a:p>
            <a:pPr lvl="1"/>
            <a:r>
              <a:rPr lang="en-US" dirty="0" smtClean="0"/>
              <a:t>Resource Manager</a:t>
            </a:r>
          </a:p>
          <a:p>
            <a:pPr lvl="2"/>
            <a:r>
              <a:rPr lang="en-US" dirty="0" smtClean="0"/>
              <a:t>manages application resources, such as localized strings and bitmaps</a:t>
            </a:r>
          </a:p>
          <a:p>
            <a:pPr lvl="1"/>
            <a:r>
              <a:rPr lang="en-US" dirty="0" smtClean="0"/>
              <a:t>View System</a:t>
            </a:r>
          </a:p>
          <a:p>
            <a:pPr lvl="2"/>
            <a:r>
              <a:rPr lang="en-US" dirty="0" smtClean="0"/>
              <a:t>provides the user interface (UI) primitives as well as UI Events</a:t>
            </a:r>
          </a:p>
          <a:p>
            <a:pPr lvl="1"/>
            <a:r>
              <a:rPr lang="en-US" dirty="0" smtClean="0"/>
              <a:t>Location Manager</a:t>
            </a:r>
          </a:p>
          <a:p>
            <a:pPr lvl="2"/>
            <a:r>
              <a:rPr lang="en-US" dirty="0" smtClean="0"/>
              <a:t>allows developers to tap into location-based services, whether by GPS, cell tower IDs, or local Wi-Fi databases</a:t>
            </a:r>
          </a:p>
          <a:p>
            <a:pPr lvl="1"/>
            <a:r>
              <a:rPr lang="en-US" dirty="0" smtClean="0"/>
              <a:t>Notification Manager</a:t>
            </a:r>
          </a:p>
          <a:p>
            <a:pPr lvl="2"/>
            <a:r>
              <a:rPr lang="en-US" dirty="0" smtClean="0"/>
              <a:t>manages events, such as arriving messages and appointments</a:t>
            </a:r>
          </a:p>
          <a:p>
            <a:pPr lvl="1"/>
            <a:r>
              <a:rPr lang="en-US" dirty="0" smtClean="0"/>
              <a:t>XMPP</a:t>
            </a:r>
          </a:p>
          <a:p>
            <a:pPr lvl="2"/>
            <a:r>
              <a:rPr lang="en-US" dirty="0" smtClean="0"/>
              <a:t>provides standardized messaging functions between applications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905"/>
                <a:solidFill>
                  <a:schemeClr val="accent1">
                    <a:lumMod val="75000"/>
                  </a:schemeClr>
                </a:solidFill>
                <a:effectLst>
                  <a:innerShdw blurRad="69850" dist="43180" dir="5400000">
                    <a:srgbClr val="000000">
                      <a:alpha val="65000"/>
                    </a:srgbClr>
                  </a:innerShdw>
                </a:effectLst>
              </a:rPr>
              <a:t>System Libraries</a:t>
            </a:r>
          </a:p>
        </p:txBody>
      </p:sp>
      <p:sp>
        <p:nvSpPr>
          <p:cNvPr id="3" name="Content Placeholder 2"/>
          <p:cNvSpPr>
            <a:spLocks noGrp="1"/>
          </p:cNvSpPr>
          <p:nvPr>
            <p:ph sz="half" idx="1"/>
          </p:nvPr>
        </p:nvSpPr>
        <p:spPr>
          <a:xfrm>
            <a:off x="658904" y="2286000"/>
            <a:ext cx="7875496" cy="3840163"/>
          </a:xfrm>
        </p:spPr>
        <p:txBody>
          <a:bodyPr>
            <a:normAutofit fontScale="70000" lnSpcReduction="20000"/>
          </a:bodyPr>
          <a:lstStyle/>
          <a:p>
            <a:r>
              <a:rPr lang="en-US" dirty="0" smtClean="0"/>
              <a:t>Collection of useful system functions written in C or C++ and used by various components of the Android system</a:t>
            </a:r>
          </a:p>
          <a:p>
            <a:r>
              <a:rPr lang="en-US" dirty="0" smtClean="0"/>
              <a:t>Called from the application framework and applications through a Java interface</a:t>
            </a:r>
          </a:p>
          <a:p>
            <a:r>
              <a:rPr lang="en-US" dirty="0" smtClean="0"/>
              <a:t>Exposed to developers through the Android application framework</a:t>
            </a:r>
          </a:p>
          <a:p>
            <a:r>
              <a:rPr lang="en-US" dirty="0" smtClean="0"/>
              <a:t>Some of the key system libraries include:</a:t>
            </a:r>
          </a:p>
          <a:p>
            <a:pPr lvl="2"/>
            <a:r>
              <a:rPr lang="en-US" dirty="0" smtClean="0"/>
              <a:t>Surface Manager</a:t>
            </a:r>
          </a:p>
          <a:p>
            <a:pPr lvl="2"/>
            <a:r>
              <a:rPr lang="en-US" dirty="0" smtClean="0"/>
              <a:t>OpenGL</a:t>
            </a:r>
          </a:p>
          <a:p>
            <a:pPr lvl="2"/>
            <a:r>
              <a:rPr lang="en-US" dirty="0" smtClean="0"/>
              <a:t>Media Framework</a:t>
            </a:r>
          </a:p>
          <a:p>
            <a:pPr lvl="2"/>
            <a:r>
              <a:rPr lang="en-US" dirty="0" smtClean="0"/>
              <a:t>SQL Database</a:t>
            </a:r>
          </a:p>
          <a:p>
            <a:pPr lvl="2"/>
            <a:r>
              <a:rPr lang="en-US" dirty="0" smtClean="0"/>
              <a:t>Browser Engine</a:t>
            </a:r>
          </a:p>
          <a:p>
            <a:pPr lvl="2"/>
            <a:r>
              <a:rPr lang="en-US" dirty="0" smtClean="0"/>
              <a:t>Bionic </a:t>
            </a:r>
            <a:r>
              <a:rPr lang="en-US" dirty="0" err="1" smtClean="0"/>
              <a:t>LibC</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half" idx="2"/>
          </p:nvPr>
        </p:nvSpPr>
        <p:spPr>
          <a:xfrm>
            <a:off x="4191000" y="533400"/>
            <a:ext cx="3886200" cy="5791200"/>
          </a:xfrm>
        </p:spPr>
        <p:txBody>
          <a:bodyPr/>
          <a:lstStyle/>
          <a:p>
            <a:pPr marL="282575" indent="-282575">
              <a:lnSpc>
                <a:spcPct val="90000"/>
              </a:lnSpc>
              <a:buFont typeface="Wingdings" pitchFamily="2" charset="2"/>
              <a:buChar char="n"/>
            </a:pPr>
            <a:r>
              <a:rPr lang="en-US" sz="1700" dirty="0" smtClean="0"/>
              <a:t>Every Android application runs in its own process with its own instance of the </a:t>
            </a:r>
            <a:r>
              <a:rPr lang="en-US" sz="1700" dirty="0" err="1" smtClean="0"/>
              <a:t>Dalvik</a:t>
            </a:r>
            <a:r>
              <a:rPr lang="en-US" sz="1700" dirty="0" smtClean="0"/>
              <a:t> virtual machine (DVM)</a:t>
            </a:r>
          </a:p>
          <a:p>
            <a:pPr marL="282575" indent="-282575">
              <a:lnSpc>
                <a:spcPct val="90000"/>
              </a:lnSpc>
              <a:buFont typeface="Wingdings" pitchFamily="2" charset="2"/>
              <a:buChar char="n"/>
            </a:pPr>
            <a:r>
              <a:rPr lang="en-US" sz="1700" dirty="0" smtClean="0"/>
              <a:t>DVM executes files in the </a:t>
            </a:r>
            <a:r>
              <a:rPr lang="en-US" sz="1700" dirty="0" err="1" smtClean="0"/>
              <a:t>Dalvik</a:t>
            </a:r>
            <a:r>
              <a:rPr lang="en-US" sz="1700" dirty="0" smtClean="0"/>
              <a:t> Executable (.</a:t>
            </a:r>
            <a:r>
              <a:rPr lang="en-US" sz="1700" dirty="0" err="1" smtClean="0"/>
              <a:t>dex</a:t>
            </a:r>
            <a:r>
              <a:rPr lang="en-US" sz="1700" dirty="0" smtClean="0"/>
              <a:t>) format</a:t>
            </a:r>
          </a:p>
          <a:p>
            <a:pPr marL="282575" indent="-282575">
              <a:lnSpc>
                <a:spcPct val="90000"/>
              </a:lnSpc>
              <a:buFont typeface="Wingdings" pitchFamily="2" charset="2"/>
              <a:buChar char="n"/>
            </a:pPr>
            <a:r>
              <a:rPr lang="en-US" sz="1700" dirty="0" smtClean="0"/>
              <a:t>Component includes a set of core libraries that provides most of the functionality available in the core libraries of the Java programming language</a:t>
            </a:r>
          </a:p>
          <a:p>
            <a:pPr marL="282575" indent="-282575">
              <a:lnSpc>
                <a:spcPct val="90000"/>
              </a:lnSpc>
              <a:buFont typeface="Wingdings" pitchFamily="2" charset="2"/>
              <a:buChar char="n"/>
            </a:pPr>
            <a:r>
              <a:rPr lang="en-US" sz="1700" dirty="0" smtClean="0"/>
              <a:t>To execute an operation the DVM calls on the corresponding C/C++ library using the Java Native Interface (JNI)</a:t>
            </a:r>
          </a:p>
        </p:txBody>
      </p:sp>
      <p:sp>
        <p:nvSpPr>
          <p:cNvPr id="2" name="Title 1"/>
          <p:cNvSpPr>
            <a:spLocks noGrp="1"/>
          </p:cNvSpPr>
          <p:nvPr>
            <p:ph type="title"/>
          </p:nvPr>
        </p:nvSpPr>
        <p:spPr/>
        <p:txBody>
          <a:bodyPr/>
          <a:lstStyle/>
          <a:p>
            <a:r>
              <a:rPr lang="en-US" b="1" dirty="0" smtClean="0">
                <a:ln w="1905"/>
                <a:solidFill>
                  <a:schemeClr val="accent1">
                    <a:lumMod val="75000"/>
                  </a:schemeClr>
                </a:solidFill>
                <a:effectLst>
                  <a:innerShdw blurRad="69850" dist="43180" dir="5400000">
                    <a:srgbClr val="000000">
                      <a:alpha val="65000"/>
                    </a:srgbClr>
                  </a:innerShdw>
                </a:effectLst>
              </a:rPr>
              <a:t>Android Runtime</a:t>
            </a:r>
          </a:p>
        </p:txBody>
      </p:sp>
      <p:pic>
        <p:nvPicPr>
          <p:cNvPr id="15" name="Picture 14" descr="rundroid.jpg"/>
          <p:cNvPicPr>
            <a:picLocks noChangeAspect="1"/>
          </p:cNvPicPr>
          <p:nvPr/>
        </p:nvPicPr>
        <p:blipFill>
          <a:blip r:embed="rId3">
            <a:duotone>
              <a:prstClr val="black"/>
              <a:schemeClr val="tx2">
                <a:tint val="45000"/>
                <a:satMod val="400000"/>
              </a:schemeClr>
            </a:duotone>
            <a:lum bright="-29000" contrast="100000"/>
            <a:alphaModFix amt="10000"/>
          </a:blip>
          <a:stretch>
            <a:fillRect/>
          </a:stretch>
        </p:blipFill>
        <p:spPr>
          <a:xfrm>
            <a:off x="1143000" y="3276600"/>
            <a:ext cx="2209800" cy="246876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smtClean="0">
                <a:ln w="1905"/>
                <a:solidFill>
                  <a:schemeClr val="accent1">
                    <a:lumMod val="75000"/>
                  </a:schemeClr>
                </a:solidFill>
                <a:effectLst>
                  <a:innerShdw blurRad="69850" dist="43180" dir="5400000">
                    <a:srgbClr val="000000">
                      <a:alpha val="65000"/>
                    </a:srgbClr>
                  </a:innerShdw>
                </a:effectLst>
              </a:rPr>
              <a:t>Operating System </a:t>
            </a:r>
            <a:br>
              <a:rPr lang="en-US" b="1" dirty="0" smtClean="0">
                <a:ln w="1905"/>
                <a:solidFill>
                  <a:schemeClr val="accent1">
                    <a:lumMod val="75000"/>
                  </a:schemeClr>
                </a:solidFill>
                <a:effectLst>
                  <a:innerShdw blurRad="69850" dist="43180" dir="5400000">
                    <a:srgbClr val="000000">
                      <a:alpha val="65000"/>
                    </a:srgbClr>
                  </a:innerShdw>
                </a:effectLst>
              </a:rPr>
            </a:br>
            <a:r>
              <a:rPr lang="en-US" b="1" dirty="0" smtClean="0">
                <a:ln w="1905"/>
                <a:solidFill>
                  <a:schemeClr val="accent1">
                    <a:lumMod val="75000"/>
                  </a:schemeClr>
                </a:solidFill>
                <a:effectLst>
                  <a:innerShdw blurRad="69850" dist="43180" dir="5400000">
                    <a:srgbClr val="000000">
                      <a:alpha val="65000"/>
                    </a:srgbClr>
                  </a:innerShdw>
                </a:effectLst>
              </a:rPr>
              <a:t>as Software</a:t>
            </a:r>
            <a:endParaRPr lang="en-US" b="1" dirty="0">
              <a:ln w="1905"/>
              <a:solidFill>
                <a:schemeClr val="accent1">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sz="half" idx="4294967295"/>
          </p:nvPr>
        </p:nvSpPr>
        <p:spPr>
          <a:xfrm>
            <a:off x="18946" y="1981200"/>
            <a:ext cx="8991600" cy="3886200"/>
          </a:xfrm>
        </p:spPr>
        <p:txBody>
          <a:bodyPr>
            <a:noAutofit/>
          </a:bodyPr>
          <a:lstStyle/>
          <a:p>
            <a:r>
              <a:rPr lang="en-US" sz="2800" dirty="0" smtClean="0"/>
              <a:t>Functions in the same way as ordinary computer software</a:t>
            </a:r>
          </a:p>
          <a:p>
            <a:endParaRPr lang="en-US" sz="2800" dirty="0" smtClean="0"/>
          </a:p>
          <a:p>
            <a:r>
              <a:rPr lang="en-US" sz="2800" dirty="0" smtClean="0"/>
              <a:t>Program, or suite of programs, executed by the processor</a:t>
            </a:r>
          </a:p>
          <a:p>
            <a:endParaRPr lang="en-US" sz="2800" dirty="0" smtClean="0"/>
          </a:p>
          <a:p>
            <a:r>
              <a:rPr lang="en-US" sz="2800" dirty="0" smtClean="0"/>
              <a:t>Frequently relinquishes control and must depend on the processor to allow it to regain control</a:t>
            </a:r>
            <a:endParaRPr lang="en-US" sz="2800" dirty="0"/>
          </a:p>
        </p:txBody>
      </p:sp>
      <p:pic>
        <p:nvPicPr>
          <p:cNvPr id="4" name="Picture 3"/>
          <p:cNvPicPr>
            <a:picLocks noChangeAspect="1"/>
          </p:cNvPicPr>
          <p:nvPr/>
        </p:nvPicPr>
        <p:blipFill rotWithShape="1">
          <a:blip r:embed="rId3"/>
          <a:srcRect l="-3229" r="3229" b="16956"/>
          <a:stretch/>
        </p:blipFill>
        <p:spPr>
          <a:xfrm>
            <a:off x="6324600" y="152400"/>
            <a:ext cx="2264726" cy="1447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21.pdf"/>
          <p:cNvPicPr>
            <a:picLocks noChangeAspect="1"/>
          </p:cNvPicPr>
          <p:nvPr/>
        </p:nvPicPr>
        <p:blipFill>
          <a:blip r:embed="rId3"/>
          <a:srcRect t="12727" b="9091"/>
          <a:stretch>
            <a:fillRect/>
          </a:stretch>
        </p:blipFill>
        <p:spPr>
          <a:xfrm>
            <a:off x="1600200" y="624033"/>
            <a:ext cx="5867400" cy="593642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xmlns:mv="urn:schemas-microsoft-com:mac:vml">
      <p:transition spd="slow">
        <p:dissolve/>
      </p:transition>
    </mc:Fallback>
  </mc:AlternateContent>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20148"/>
          </a:xfrm>
        </p:spPr>
        <p:txBody>
          <a:bodyPr/>
          <a:lstStyle/>
          <a:p>
            <a:pPr algn="l"/>
            <a:r>
              <a:rPr lang="en-US" b="1" dirty="0" smtClean="0">
                <a:ln w="1905"/>
                <a:solidFill>
                  <a:schemeClr val="accent1">
                    <a:lumMod val="75000"/>
                  </a:schemeClr>
                </a:solidFill>
                <a:effectLst>
                  <a:innerShdw blurRad="69850" dist="43180" dir="5400000">
                    <a:srgbClr val="000000">
                      <a:alpha val="65000"/>
                    </a:srgbClr>
                  </a:innerShdw>
                </a:effectLst>
              </a:rPr>
              <a:t>Activities</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p>
        </p:txBody>
      </p:sp>
      <p:sp>
        <p:nvSpPr>
          <p:cNvPr id="3" name="Content Placeholder 2"/>
          <p:cNvSpPr>
            <a:spLocks noGrp="1"/>
          </p:cNvSpPr>
          <p:nvPr>
            <p:ph sz="half" idx="1"/>
          </p:nvPr>
        </p:nvSpPr>
        <p:spPr>
          <a:xfrm>
            <a:off x="658904" y="2286000"/>
            <a:ext cx="7875496" cy="3840163"/>
          </a:xfrm>
        </p:spPr>
        <p:txBody>
          <a:bodyPr/>
          <a:lstStyle/>
          <a:p>
            <a:r>
              <a:rPr lang="en-US" dirty="0" smtClean="0"/>
              <a:t>An activity is a single visual user interface component, including things such as menu selections, icons, and checkboxes</a:t>
            </a:r>
          </a:p>
          <a:p>
            <a:r>
              <a:rPr lang="en-US" dirty="0" smtClean="0"/>
              <a:t>Every screen in an application is an extension of the Activity class</a:t>
            </a:r>
          </a:p>
          <a:p>
            <a:r>
              <a:rPr lang="en-US" dirty="0" smtClean="0"/>
              <a:t>Use Views to form graphical user interfaces that display information and respond to user actions</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chemeClr val="accent1">
                    <a:lumMod val="75000"/>
                  </a:schemeClr>
                </a:solidFill>
                <a:effectLst>
                  <a:outerShdw blurRad="38100" dist="38100" dir="2700000" algn="tl">
                    <a:srgbClr val="000000">
                      <a:alpha val="43137"/>
                    </a:srgbClr>
                  </a:outerShdw>
                </a:effectLst>
              </a:rPr>
              <a:t>Power Management</a:t>
            </a:r>
          </a:p>
        </p:txBody>
      </p:sp>
      <p:sp>
        <p:nvSpPr>
          <p:cNvPr id="5" name="Text Placeholder 4"/>
          <p:cNvSpPr>
            <a:spLocks noGrp="1"/>
          </p:cNvSpPr>
          <p:nvPr>
            <p:ph type="body" idx="1"/>
          </p:nvPr>
        </p:nvSpPr>
        <p:spPr/>
        <p:txBody>
          <a:bodyPr/>
          <a:lstStyle/>
          <a:p>
            <a:r>
              <a:rPr lang="en-US" dirty="0" smtClean="0"/>
              <a:t>Alarms</a:t>
            </a:r>
            <a:endParaRPr lang="en-US" dirty="0"/>
          </a:p>
        </p:txBody>
      </p:sp>
      <p:sp>
        <p:nvSpPr>
          <p:cNvPr id="3" name="Content Placeholder 2"/>
          <p:cNvSpPr>
            <a:spLocks noGrp="1"/>
          </p:cNvSpPr>
          <p:nvPr>
            <p:ph sz="half" idx="2"/>
          </p:nvPr>
        </p:nvSpPr>
        <p:spPr/>
        <p:txBody>
          <a:bodyPr>
            <a:normAutofit fontScale="92500" lnSpcReduction="20000"/>
          </a:bodyPr>
          <a:lstStyle/>
          <a:p>
            <a:r>
              <a:rPr lang="en-US" dirty="0" smtClean="0"/>
              <a:t>Implemented in the Linux kernel and is visible to the app developer through the </a:t>
            </a:r>
            <a:r>
              <a:rPr lang="en-US" dirty="0" err="1" smtClean="0"/>
              <a:t>AlarmManager</a:t>
            </a:r>
            <a:r>
              <a:rPr lang="en-US" dirty="0" smtClean="0"/>
              <a:t> in the </a:t>
            </a:r>
            <a:r>
              <a:rPr lang="en-US" dirty="0" err="1" smtClean="0"/>
              <a:t>RunTime</a:t>
            </a:r>
            <a:r>
              <a:rPr lang="en-US" dirty="0" smtClean="0"/>
              <a:t> core libraries</a:t>
            </a:r>
          </a:p>
          <a:p>
            <a:r>
              <a:rPr lang="en-US" dirty="0" smtClean="0"/>
              <a:t>Is implemented in the kernel so that an alarm can trigger even if the system is in sleep mode</a:t>
            </a:r>
          </a:p>
          <a:p>
            <a:pPr lvl="2"/>
            <a:r>
              <a:rPr lang="en-US" dirty="0" smtClean="0"/>
              <a:t>t</a:t>
            </a:r>
            <a:r>
              <a:rPr lang="en-US" smtClean="0"/>
              <a:t>his </a:t>
            </a:r>
            <a:r>
              <a:rPr lang="en-US" dirty="0" smtClean="0"/>
              <a:t>allows the system to go into sleep mode, saving power, even though there is a process that requires a wake up</a:t>
            </a:r>
            <a:endParaRPr lang="en-US" dirty="0"/>
          </a:p>
        </p:txBody>
      </p:sp>
      <p:sp>
        <p:nvSpPr>
          <p:cNvPr id="6" name="Text Placeholder 5"/>
          <p:cNvSpPr>
            <a:spLocks noGrp="1"/>
          </p:cNvSpPr>
          <p:nvPr>
            <p:ph type="body" sz="quarter" idx="3"/>
          </p:nvPr>
        </p:nvSpPr>
        <p:spPr/>
        <p:txBody>
          <a:bodyPr/>
          <a:lstStyle/>
          <a:p>
            <a:r>
              <a:rPr lang="en-US" dirty="0" err="1" smtClean="0"/>
              <a:t>Wakelocks</a:t>
            </a:r>
            <a:endParaRPr lang="en-US" dirty="0"/>
          </a:p>
        </p:txBody>
      </p:sp>
      <p:sp>
        <p:nvSpPr>
          <p:cNvPr id="7" name="Content Placeholder 6"/>
          <p:cNvSpPr>
            <a:spLocks noGrp="1"/>
          </p:cNvSpPr>
          <p:nvPr>
            <p:ph sz="quarter" idx="4"/>
          </p:nvPr>
        </p:nvSpPr>
        <p:spPr>
          <a:xfrm>
            <a:off x="4828032" y="2797174"/>
            <a:ext cx="3657600" cy="3908426"/>
          </a:xfrm>
        </p:spPr>
        <p:txBody>
          <a:bodyPr>
            <a:normAutofit fontScale="77500" lnSpcReduction="20000"/>
          </a:bodyPr>
          <a:lstStyle/>
          <a:p>
            <a:r>
              <a:rPr lang="en-US" dirty="0" smtClean="0"/>
              <a:t>Prevents an Android system from entering into sleep mode</a:t>
            </a:r>
          </a:p>
          <a:p>
            <a:r>
              <a:rPr lang="en-US" dirty="0" smtClean="0"/>
              <a:t>These locks are requested through the API whenever an application requires one of the managed peripherals to remain powered on</a:t>
            </a:r>
          </a:p>
          <a:p>
            <a:r>
              <a:rPr lang="en-US" dirty="0" smtClean="0"/>
              <a:t>An application can hold one of the following </a:t>
            </a:r>
            <a:r>
              <a:rPr lang="en-US" dirty="0" err="1" smtClean="0"/>
              <a:t>wakelocks</a:t>
            </a:r>
            <a:r>
              <a:rPr lang="en-US" dirty="0" smtClean="0"/>
              <a:t>:</a:t>
            </a:r>
          </a:p>
          <a:p>
            <a:pPr lvl="2"/>
            <a:r>
              <a:rPr lang="en-US" dirty="0" err="1" smtClean="0"/>
              <a:t>Full_Wake_Lock</a:t>
            </a:r>
            <a:endParaRPr lang="en-US" dirty="0" smtClean="0"/>
          </a:p>
          <a:p>
            <a:pPr lvl="2"/>
            <a:r>
              <a:rPr lang="en-US" dirty="0" err="1" smtClean="0"/>
              <a:t>Partial_Wake_Lock</a:t>
            </a:r>
            <a:endParaRPr lang="en-US" dirty="0" smtClean="0"/>
          </a:p>
          <a:p>
            <a:pPr lvl="2"/>
            <a:r>
              <a:rPr lang="en-US" dirty="0" err="1" smtClean="0"/>
              <a:t>Screen_Dim_Wake_Lock</a:t>
            </a:r>
            <a:endParaRPr lang="en-US" dirty="0" smtClean="0"/>
          </a:p>
          <a:p>
            <a:pPr lvl="2"/>
            <a:r>
              <a:rPr lang="en-US" dirty="0" err="1" smtClean="0"/>
              <a:t>Screen_Bright_Wake_Lock</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905"/>
                <a:solidFill>
                  <a:schemeClr val="accent1">
                    <a:lumMod val="75000"/>
                  </a:schemeClr>
                </a:solidFill>
                <a:effectLst>
                  <a:innerShdw blurRad="69850" dist="43180" dir="5400000">
                    <a:srgbClr val="000000">
                      <a:alpha val="65000"/>
                    </a:srgbClr>
                  </a:innerShdw>
                </a:effectLst>
              </a:rPr>
              <a:t>Summary</a:t>
            </a:r>
            <a:endParaRPr lang="en-US" b="1" dirty="0">
              <a:ln w="1905"/>
              <a:solidFill>
                <a:schemeClr val="accent1">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457200" y="2286000"/>
            <a:ext cx="3859304" cy="4572000"/>
          </a:xfrm>
        </p:spPr>
        <p:txBody>
          <a:bodyPr>
            <a:normAutofit fontScale="92500" lnSpcReduction="20000"/>
          </a:bodyPr>
          <a:lstStyle/>
          <a:p>
            <a:pPr>
              <a:lnSpc>
                <a:spcPct val="120000"/>
              </a:lnSpc>
              <a:spcBef>
                <a:spcPts val="0"/>
              </a:spcBef>
            </a:pPr>
            <a:r>
              <a:rPr lang="en-US" sz="1882" dirty="0" smtClean="0"/>
              <a:t>Operating system objectives and functions</a:t>
            </a:r>
          </a:p>
          <a:p>
            <a:pPr lvl="1">
              <a:lnSpc>
                <a:spcPct val="120000"/>
              </a:lnSpc>
              <a:spcBef>
                <a:spcPts val="0"/>
              </a:spcBef>
            </a:pPr>
            <a:r>
              <a:rPr lang="en-US" sz="1760" dirty="0" smtClean="0"/>
              <a:t>User/computer interface</a:t>
            </a:r>
          </a:p>
          <a:p>
            <a:pPr lvl="1">
              <a:lnSpc>
                <a:spcPct val="120000"/>
              </a:lnSpc>
              <a:spcBef>
                <a:spcPts val="0"/>
              </a:spcBef>
            </a:pPr>
            <a:r>
              <a:rPr lang="en-US" sz="1760" dirty="0" smtClean="0"/>
              <a:t>Resource manager</a:t>
            </a:r>
          </a:p>
          <a:p>
            <a:pPr marL="282575" lvl="2">
              <a:lnSpc>
                <a:spcPct val="120000"/>
              </a:lnSpc>
              <a:spcBef>
                <a:spcPts val="0"/>
              </a:spcBef>
            </a:pPr>
            <a:r>
              <a:rPr lang="en-US" sz="1882" dirty="0" smtClean="0"/>
              <a:t>Evolution of operating systems</a:t>
            </a:r>
          </a:p>
          <a:p>
            <a:pPr lvl="1">
              <a:lnSpc>
                <a:spcPct val="120000"/>
              </a:lnSpc>
              <a:spcBef>
                <a:spcPts val="0"/>
              </a:spcBef>
            </a:pPr>
            <a:r>
              <a:rPr lang="en-US" sz="1760" dirty="0" smtClean="0"/>
              <a:t>Serial processing</a:t>
            </a:r>
          </a:p>
          <a:p>
            <a:pPr lvl="1">
              <a:lnSpc>
                <a:spcPct val="120000"/>
              </a:lnSpc>
              <a:spcBef>
                <a:spcPts val="0"/>
              </a:spcBef>
            </a:pPr>
            <a:r>
              <a:rPr lang="en-US" sz="1760" dirty="0" smtClean="0"/>
              <a:t>Simple/multiprogrammed/time-sharing batch systems</a:t>
            </a:r>
          </a:p>
          <a:p>
            <a:pPr marL="282575" lvl="2">
              <a:lnSpc>
                <a:spcPct val="120000"/>
              </a:lnSpc>
              <a:spcBef>
                <a:spcPts val="0"/>
              </a:spcBef>
            </a:pPr>
            <a:r>
              <a:rPr lang="en-US" sz="1838" dirty="0" smtClean="0"/>
              <a:t>Major achievements</a:t>
            </a:r>
          </a:p>
          <a:p>
            <a:pPr marL="282575" lvl="2">
              <a:lnSpc>
                <a:spcPct val="120000"/>
              </a:lnSpc>
              <a:spcBef>
                <a:spcPts val="0"/>
              </a:spcBef>
            </a:pPr>
            <a:r>
              <a:rPr lang="en-US" sz="1838" dirty="0" smtClean="0"/>
              <a:t>Developments leading to modern operating systems</a:t>
            </a:r>
          </a:p>
          <a:p>
            <a:pPr marL="282575" lvl="2">
              <a:lnSpc>
                <a:spcPct val="120000"/>
              </a:lnSpc>
              <a:spcBef>
                <a:spcPts val="0"/>
              </a:spcBef>
            </a:pPr>
            <a:r>
              <a:rPr lang="en-US" sz="1838" dirty="0" smtClean="0"/>
              <a:t>Fault tolerance</a:t>
            </a:r>
          </a:p>
          <a:p>
            <a:pPr lvl="1"/>
            <a:r>
              <a:rPr lang="en-US" sz="1750" dirty="0" smtClean="0"/>
              <a:t>Fundamental concepts</a:t>
            </a:r>
          </a:p>
          <a:p>
            <a:pPr lvl="1"/>
            <a:r>
              <a:rPr lang="en-US" sz="1750" dirty="0" smtClean="0"/>
              <a:t>Faults</a:t>
            </a:r>
          </a:p>
          <a:p>
            <a:pPr lvl="1"/>
            <a:r>
              <a:rPr lang="en-US" sz="1750" dirty="0" smtClean="0"/>
              <a:t>OS mechanisms</a:t>
            </a:r>
          </a:p>
        </p:txBody>
      </p:sp>
      <p:sp>
        <p:nvSpPr>
          <p:cNvPr id="4" name="Content Placeholder 3"/>
          <p:cNvSpPr>
            <a:spLocks noGrp="1"/>
          </p:cNvSpPr>
          <p:nvPr>
            <p:ph sz="half" idx="2"/>
          </p:nvPr>
        </p:nvSpPr>
        <p:spPr>
          <a:xfrm>
            <a:off x="4648200" y="2133600"/>
            <a:ext cx="4191000" cy="4419600"/>
          </a:xfrm>
        </p:spPr>
        <p:txBody>
          <a:bodyPr>
            <a:normAutofit fontScale="92500" lnSpcReduction="20000"/>
          </a:bodyPr>
          <a:lstStyle/>
          <a:p>
            <a:pPr marL="282575" lvl="2">
              <a:lnSpc>
                <a:spcPct val="120000"/>
              </a:lnSpc>
              <a:spcBef>
                <a:spcPts val="0"/>
              </a:spcBef>
            </a:pPr>
            <a:r>
              <a:rPr lang="en-US" sz="1838" dirty="0" smtClean="0"/>
              <a:t>OS design considerations for multiprocessor and </a:t>
            </a:r>
            <a:r>
              <a:rPr lang="en-US" sz="1838" dirty="0" err="1" smtClean="0"/>
              <a:t>multicore</a:t>
            </a:r>
            <a:endParaRPr lang="en-US" sz="1838" dirty="0" smtClean="0"/>
          </a:p>
          <a:p>
            <a:pPr marL="282575" lvl="2">
              <a:lnSpc>
                <a:spcPct val="120000"/>
              </a:lnSpc>
              <a:spcBef>
                <a:spcPts val="0"/>
              </a:spcBef>
            </a:pPr>
            <a:r>
              <a:rPr lang="en-US" sz="1838" dirty="0" smtClean="0"/>
              <a:t>Microsoft Windows overview</a:t>
            </a:r>
          </a:p>
          <a:p>
            <a:pPr>
              <a:lnSpc>
                <a:spcPct val="120000"/>
              </a:lnSpc>
              <a:spcBef>
                <a:spcPts val="0"/>
              </a:spcBef>
            </a:pPr>
            <a:r>
              <a:rPr lang="en-US" sz="1765" dirty="0" smtClean="0"/>
              <a:t>Traditional Unix systems</a:t>
            </a:r>
          </a:p>
          <a:p>
            <a:pPr lvl="1">
              <a:lnSpc>
                <a:spcPct val="120000"/>
              </a:lnSpc>
              <a:spcBef>
                <a:spcPts val="0"/>
              </a:spcBef>
            </a:pPr>
            <a:r>
              <a:rPr lang="en-US" sz="1765" dirty="0" smtClean="0"/>
              <a:t>History/description</a:t>
            </a:r>
          </a:p>
          <a:p>
            <a:pPr>
              <a:lnSpc>
                <a:spcPct val="120000"/>
              </a:lnSpc>
              <a:spcBef>
                <a:spcPts val="0"/>
              </a:spcBef>
            </a:pPr>
            <a:r>
              <a:rPr lang="en-US" sz="1765" dirty="0" smtClean="0"/>
              <a:t>Modern Unix systems</a:t>
            </a:r>
          </a:p>
          <a:p>
            <a:pPr lvl="1">
              <a:lnSpc>
                <a:spcPct val="120000"/>
              </a:lnSpc>
              <a:spcBef>
                <a:spcPts val="0"/>
              </a:spcBef>
            </a:pPr>
            <a:r>
              <a:rPr lang="en-US" sz="1765" dirty="0" smtClean="0"/>
              <a:t>System V Release 4 (SVR4)</a:t>
            </a:r>
          </a:p>
          <a:p>
            <a:pPr lvl="1">
              <a:lnSpc>
                <a:spcPct val="120000"/>
              </a:lnSpc>
              <a:spcBef>
                <a:spcPts val="0"/>
              </a:spcBef>
            </a:pPr>
            <a:r>
              <a:rPr lang="en-US" sz="1765" dirty="0" smtClean="0"/>
              <a:t>BSD</a:t>
            </a:r>
          </a:p>
          <a:p>
            <a:pPr lvl="1">
              <a:lnSpc>
                <a:spcPct val="120000"/>
              </a:lnSpc>
              <a:spcBef>
                <a:spcPts val="0"/>
              </a:spcBef>
            </a:pPr>
            <a:r>
              <a:rPr lang="en-US" sz="1765" dirty="0" smtClean="0"/>
              <a:t>Solaris 10</a:t>
            </a:r>
          </a:p>
          <a:p>
            <a:pPr>
              <a:lnSpc>
                <a:spcPct val="120000"/>
              </a:lnSpc>
              <a:spcBef>
                <a:spcPts val="0"/>
              </a:spcBef>
            </a:pPr>
            <a:r>
              <a:rPr lang="en-US" sz="1765" dirty="0" smtClean="0"/>
              <a:t>Linux</a:t>
            </a:r>
          </a:p>
          <a:p>
            <a:pPr lvl="1">
              <a:lnSpc>
                <a:spcPct val="120000"/>
              </a:lnSpc>
              <a:spcBef>
                <a:spcPts val="0"/>
              </a:spcBef>
            </a:pPr>
            <a:r>
              <a:rPr lang="en-US" sz="1765" dirty="0" smtClean="0"/>
              <a:t>History</a:t>
            </a:r>
          </a:p>
          <a:p>
            <a:pPr lvl="1">
              <a:lnSpc>
                <a:spcPct val="120000"/>
              </a:lnSpc>
              <a:spcBef>
                <a:spcPts val="0"/>
              </a:spcBef>
            </a:pPr>
            <a:r>
              <a:rPr lang="en-US" sz="1765" dirty="0" smtClean="0"/>
              <a:t>Modular structure</a:t>
            </a:r>
          </a:p>
          <a:p>
            <a:pPr lvl="1">
              <a:lnSpc>
                <a:spcPct val="120000"/>
              </a:lnSpc>
              <a:spcBef>
                <a:spcPts val="0"/>
              </a:spcBef>
            </a:pPr>
            <a:r>
              <a:rPr lang="en-US" sz="1765" dirty="0" smtClean="0"/>
              <a:t>Kernel components</a:t>
            </a:r>
          </a:p>
          <a:p>
            <a:pPr>
              <a:lnSpc>
                <a:spcPct val="120000"/>
              </a:lnSpc>
              <a:spcBef>
                <a:spcPts val="0"/>
              </a:spcBef>
            </a:pPr>
            <a:r>
              <a:rPr lang="en-US" sz="1765" dirty="0" smtClean="0"/>
              <a:t>Android</a:t>
            </a:r>
          </a:p>
          <a:p>
            <a:pPr lvl="1">
              <a:lnSpc>
                <a:spcPct val="120000"/>
              </a:lnSpc>
              <a:spcBef>
                <a:spcPts val="0"/>
              </a:spcBef>
            </a:pPr>
            <a:r>
              <a:rPr lang="en-US" sz="1765" dirty="0" smtClean="0"/>
              <a:t>Software/system architecture</a:t>
            </a:r>
          </a:p>
          <a:p>
            <a:pPr lvl="1">
              <a:lnSpc>
                <a:spcPct val="120000"/>
              </a:lnSpc>
              <a:spcBef>
                <a:spcPts val="0"/>
              </a:spcBef>
            </a:pPr>
            <a:r>
              <a:rPr lang="en-US" sz="1765" dirty="0" smtClean="0"/>
              <a:t>Activities</a:t>
            </a:r>
          </a:p>
          <a:p>
            <a:pPr lvl="1">
              <a:lnSpc>
                <a:spcPct val="120000"/>
              </a:lnSpc>
              <a:spcBef>
                <a:spcPts val="0"/>
              </a:spcBef>
            </a:pPr>
            <a:r>
              <a:rPr lang="en-US" sz="1765" dirty="0" smtClean="0"/>
              <a:t>Power management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ＭＳ Ｐ明朝"/>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22424</Words>
  <Application>Microsoft Macintosh PowerPoint</Application>
  <PresentationFormat>On-screen Show (4:3)</PresentationFormat>
  <Paragraphs>2236</Paragraphs>
  <Slides>93</Slides>
  <Notes>92</Notes>
  <HiddenSlides>0</HiddenSlides>
  <MMClips>0</MMClips>
  <ScaleCrop>false</ScaleCrop>
  <HeadingPairs>
    <vt:vector size="4" baseType="variant">
      <vt:variant>
        <vt:lpstr>Theme</vt:lpstr>
      </vt:variant>
      <vt:variant>
        <vt:i4>2</vt:i4>
      </vt:variant>
      <vt:variant>
        <vt:lpstr>Slide Titles</vt:lpstr>
      </vt:variant>
      <vt:variant>
        <vt:i4>93</vt:i4>
      </vt:variant>
    </vt:vector>
  </HeadingPairs>
  <TitlesOfParts>
    <vt:vector size="95" baseType="lpstr">
      <vt:lpstr>Custom Design</vt:lpstr>
      <vt:lpstr>Apothecary</vt:lpstr>
      <vt:lpstr> Operating System Overview</vt:lpstr>
      <vt:lpstr>Operating System</vt:lpstr>
      <vt:lpstr>PowerPoint Presentation</vt:lpstr>
      <vt:lpstr>Operating System Services</vt:lpstr>
      <vt:lpstr>Key Interfaces</vt:lpstr>
      <vt:lpstr>Instruction set architecture</vt:lpstr>
      <vt:lpstr>Api vs abi</vt:lpstr>
      <vt:lpstr>The Role of an OS</vt:lpstr>
      <vt:lpstr>Operating System  as Software</vt:lpstr>
      <vt:lpstr>PowerPoint Presentation</vt:lpstr>
      <vt:lpstr>Evolution of Operating Systems</vt:lpstr>
      <vt:lpstr>Evolution of  Operating Systems</vt:lpstr>
      <vt:lpstr>Serial Processing</vt:lpstr>
      <vt:lpstr>Simple Batch Systems</vt:lpstr>
      <vt:lpstr>Monitor Point of View</vt:lpstr>
      <vt:lpstr>Processor Point of View</vt:lpstr>
      <vt:lpstr>Job Control Language (JCL)</vt:lpstr>
      <vt:lpstr>Desirable Hardware  Features</vt:lpstr>
      <vt:lpstr>Modes of Operation</vt:lpstr>
      <vt:lpstr>Simple Batch System Overhead</vt:lpstr>
      <vt:lpstr>Multiprogrammed  Batch Systems</vt:lpstr>
      <vt:lpstr>Uniprogramming</vt:lpstr>
      <vt:lpstr>Multiprogramming</vt:lpstr>
      <vt:lpstr>Multiprogramming</vt:lpstr>
      <vt:lpstr>Multiprogramming Example</vt:lpstr>
      <vt:lpstr>Effects on Resource Utilization</vt:lpstr>
      <vt:lpstr>PowerPoint Presentation</vt:lpstr>
      <vt:lpstr>Time-Sharing Systems</vt:lpstr>
      <vt:lpstr>Batch Multiprogramming  vs. Time Sharing</vt:lpstr>
      <vt:lpstr>Compatible Time-Sharing Systems</vt:lpstr>
      <vt:lpstr>PowerPoint Presentation</vt:lpstr>
      <vt:lpstr>Major Achievements</vt:lpstr>
      <vt:lpstr>Process</vt:lpstr>
      <vt:lpstr>Development of the Process</vt:lpstr>
      <vt:lpstr>Causes of Errors</vt:lpstr>
      <vt:lpstr>Components of  a Process</vt:lpstr>
      <vt:lpstr>Process Management</vt:lpstr>
      <vt:lpstr>Memory Management</vt:lpstr>
      <vt:lpstr>Virtual Memory</vt:lpstr>
      <vt:lpstr>Paging</vt:lpstr>
      <vt:lpstr>PowerPoint Presentation</vt:lpstr>
      <vt:lpstr>PowerPoint Presentation</vt:lpstr>
      <vt:lpstr>Information Protection  and Security</vt:lpstr>
      <vt:lpstr>Scheduling and Resource Management</vt:lpstr>
      <vt:lpstr>PowerPoint Presentation</vt:lpstr>
      <vt:lpstr>Different Architectural Approaches</vt:lpstr>
      <vt:lpstr>Microkernel Architecture</vt:lpstr>
      <vt:lpstr>Multithreading</vt:lpstr>
      <vt:lpstr>Symmetric  Multiprocessing (SMP)</vt:lpstr>
      <vt:lpstr>SMP Advantages</vt:lpstr>
      <vt:lpstr>PowerPoint Presentation</vt:lpstr>
      <vt:lpstr>OS Design</vt:lpstr>
      <vt:lpstr>Fault Tolerance</vt:lpstr>
      <vt:lpstr>Fundamental Concepts</vt:lpstr>
      <vt:lpstr>PowerPoint Presentation</vt:lpstr>
      <vt:lpstr>Availability Classes</vt:lpstr>
      <vt:lpstr>Fault Categories</vt:lpstr>
      <vt:lpstr>Operating System  Mechanisms</vt:lpstr>
      <vt:lpstr>Symmetric Multiprocessor OS Considerations</vt:lpstr>
      <vt:lpstr>Multicore OS Considerations</vt:lpstr>
      <vt:lpstr>Grand Central Dispatch</vt:lpstr>
      <vt:lpstr>Virtual Machine Approach</vt:lpstr>
      <vt:lpstr>PowerPoint Presentation</vt:lpstr>
      <vt:lpstr>Kernel-Mode Components of Windows</vt:lpstr>
      <vt:lpstr>User-Mode Processes</vt:lpstr>
      <vt:lpstr>Client/Server Model</vt:lpstr>
      <vt:lpstr>Threads and SMP</vt:lpstr>
      <vt:lpstr>Windows Objects</vt:lpstr>
      <vt:lpstr>PowerPoint Presentation</vt:lpstr>
      <vt:lpstr>Traditional UNIX Systems</vt:lpstr>
      <vt:lpstr>PowerPoint Presentation</vt:lpstr>
      <vt:lpstr>PowerPoint Presentation</vt:lpstr>
      <vt:lpstr>PowerPoint Presentation</vt:lpstr>
      <vt:lpstr>System V Release 4 (SVR4)</vt:lpstr>
      <vt:lpstr>BSD</vt:lpstr>
      <vt:lpstr>Solaris 10</vt:lpstr>
      <vt:lpstr>LINUX Overview</vt:lpstr>
      <vt:lpstr>Modular  Monolithic Kernel</vt:lpstr>
      <vt:lpstr>PowerPoint Presentation</vt:lpstr>
      <vt:lpstr>PowerPoint Presentation</vt:lpstr>
      <vt:lpstr>Linux Signals</vt:lpstr>
      <vt:lpstr>PowerPoint Presentation</vt:lpstr>
      <vt:lpstr>PowerPoint Presentation</vt:lpstr>
      <vt:lpstr>Android Operating System</vt:lpstr>
      <vt:lpstr>PowerPoint Presentation</vt:lpstr>
      <vt:lpstr>Application Framework</vt:lpstr>
      <vt:lpstr>Application Framework  (cont.)</vt:lpstr>
      <vt:lpstr>System Libraries</vt:lpstr>
      <vt:lpstr>Android Runtime</vt:lpstr>
      <vt:lpstr>PowerPoint Presentation</vt:lpstr>
      <vt:lpstr>Activities </vt:lpstr>
      <vt:lpstr>Power Management</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2014-01-31T05:37:33Z</dcterms:created>
  <dcterms:modified xsi:type="dcterms:W3CDTF">2016-09-13T20:11:57Z</dcterms:modified>
</cp:coreProperties>
</file>