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48" autoAdjust="0"/>
    <p:restoredTop sz="94660"/>
  </p:normalViewPr>
  <p:slideViewPr>
    <p:cSldViewPr snapToGrid="0">
      <p:cViewPr varScale="1">
        <p:scale>
          <a:sx n="81" d="100"/>
          <a:sy n="81" d="100"/>
        </p:scale>
        <p:origin x="2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Demographics of market participation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69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Function and purpose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Relation to the modern financial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Behavior of stock prices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Irrational behavior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Crashes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9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9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vantage.co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sj.com/market-dat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9F8D45-520C-C235-054F-19A882F050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6845" r="16183" b="-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en-CA" sz="2000" b="1" dirty="0">
                <a:solidFill>
                  <a:schemeClr val="bg1"/>
                </a:solidFill>
              </a:rPr>
              <a:t>Stock Market Analyzer</a:t>
            </a:r>
          </a:p>
          <a:p>
            <a:pPr algn="l"/>
            <a:endParaRPr lang="en-CA" sz="2000" b="1" dirty="0">
              <a:solidFill>
                <a:schemeClr val="bg1"/>
              </a:solidFill>
            </a:endParaRPr>
          </a:p>
          <a:p>
            <a:pPr algn="l"/>
            <a:r>
              <a:rPr lang="en-CA" sz="2000" b="1" dirty="0">
                <a:solidFill>
                  <a:schemeClr val="bg1"/>
                </a:solidFill>
              </a:rPr>
              <a:t>Presented BY: Violetta Haveman, </a:t>
            </a:r>
            <a:r>
              <a:rPr lang="en-CA" sz="2000" b="1" dirty="0" err="1">
                <a:solidFill>
                  <a:schemeClr val="bg1"/>
                </a:solidFill>
              </a:rPr>
              <a:t>Romi</a:t>
            </a:r>
            <a:r>
              <a:rPr lang="en-CA" sz="2000" b="1" dirty="0">
                <a:solidFill>
                  <a:schemeClr val="bg1"/>
                </a:solidFill>
              </a:rPr>
              <a:t> </a:t>
            </a:r>
            <a:r>
              <a:rPr lang="en-CA" sz="2000" b="1" dirty="0" err="1">
                <a:solidFill>
                  <a:schemeClr val="bg1"/>
                </a:solidFill>
              </a:rPr>
              <a:t>Oinam</a:t>
            </a:r>
            <a:r>
              <a:rPr lang="en-CA" sz="2000" b="1" dirty="0">
                <a:solidFill>
                  <a:schemeClr val="bg1"/>
                </a:solidFill>
              </a:rPr>
              <a:t>, Alessia </a:t>
            </a:r>
            <a:r>
              <a:rPr lang="en-CA" sz="2000" b="1" dirty="0" err="1">
                <a:solidFill>
                  <a:schemeClr val="bg1"/>
                </a:solidFill>
              </a:rPr>
              <a:t>Presotto</a:t>
            </a:r>
            <a:r>
              <a:rPr lang="en-CA" sz="2000" b="1" dirty="0">
                <a:solidFill>
                  <a:schemeClr val="bg1"/>
                </a:solidFill>
              </a:rPr>
              <a:t> and Wayne Williams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04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b="1" dirty="0">
                <a:solidFill>
                  <a:schemeClr val="bg1"/>
                </a:solidFill>
              </a:rPr>
              <a:t>Contents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1700" b="1" dirty="0">
                <a:solidFill>
                  <a:schemeClr val="bg1"/>
                </a:solidFill>
              </a:rPr>
              <a:t>Executive Summary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Project Background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Solution , Approach and Data Source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Project Timeline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Risk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Office building overlayed with stock market graphs">
            <a:extLst>
              <a:ext uri="{FF2B5EF4-FFF2-40B4-BE49-F238E27FC236}">
                <a16:creationId xmlns:a16="http://schemas.microsoft.com/office/drawing/2014/main" id="{9398C079-E230-CD2B-0DE6-94A1D6732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44" r="1910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5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ngled shot of pen on a graph">
            <a:extLst>
              <a:ext uri="{FF2B5EF4-FFF2-40B4-BE49-F238E27FC236}">
                <a16:creationId xmlns:a16="http://schemas.microsoft.com/office/drawing/2014/main" id="{A85EBFF8-35A4-C721-52CE-477A38ABA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1" r="23289" b="581"/>
          <a:stretch/>
        </p:blipFill>
        <p:spPr>
          <a:xfrm>
            <a:off x="3522468" y="289480"/>
            <a:ext cx="866953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7115" y="447879"/>
            <a:ext cx="5421837" cy="722372"/>
          </a:xfrm>
        </p:spPr>
        <p:txBody>
          <a:bodyPr anchor="b">
            <a:noAutofit/>
          </a:bodyPr>
          <a:lstStyle/>
          <a:p>
            <a:pPr algn="ctr"/>
            <a:r>
              <a:rPr lang="en-US" sz="3600" b="1" dirty="0"/>
              <a:t>Executive 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94" y="2718054"/>
            <a:ext cx="10853954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According to the Ontario Securities Commission (2021), 74% of all Canadian investors have self-directed investments. This project aims to build an App that collects, analyzes, and visualizes stock data in a user-friendly manner.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will take two weeks to complete and will use data from the following two sources: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 Advantage: </a:t>
            </a:r>
            <a:r>
              <a:rPr lang="en-US" sz="1800" b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https://www.alphavantage.co/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Wall Street Journal (WSJ): </a:t>
            </a:r>
            <a:r>
              <a:rPr lang="en-US" sz="1800" b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https://www.wsj.com/market-data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Apparent risks to this project are time constraints and reliable data. Despite these risks and constraints, the team there is a genuine need for such an App and would like to proceed with the project.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109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aintbrushes in a pot">
            <a:extLst>
              <a:ext uri="{FF2B5EF4-FFF2-40B4-BE49-F238E27FC236}">
                <a16:creationId xmlns:a16="http://schemas.microsoft.com/office/drawing/2014/main" id="{FB4B5DC9-8F4D-D609-5469-11B254119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203" b="4527"/>
          <a:stretch/>
        </p:blipFill>
        <p:spPr>
          <a:xfrm>
            <a:off x="20" y="293512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2133"/>
            <a:ext cx="5747657" cy="11708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Project 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EA6BB-8E9B-FFB8-2470-607E347EF696}"/>
              </a:ext>
            </a:extLst>
          </p:cNvPr>
          <p:cNvSpPr txBox="1"/>
          <p:nvPr/>
        </p:nvSpPr>
        <p:spPr>
          <a:xfrm>
            <a:off x="232228" y="2133600"/>
            <a:ext cx="528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According to the Ontario Security Commission, 74 %  of Canadian inventors invest via a self-directed medium.</a:t>
            </a:r>
          </a:p>
          <a:p>
            <a:endParaRPr lang="en-US" b="1" dirty="0"/>
          </a:p>
          <a:p>
            <a:r>
              <a:rPr lang="en-CA" b="1" dirty="0"/>
              <a:t>Almost 2/3 of all self-directed investors will use tools that help assess the performance of their investments.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7953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Magnifying glass on clear background">
            <a:extLst>
              <a:ext uri="{FF2B5EF4-FFF2-40B4-BE49-F238E27FC236}">
                <a16:creationId xmlns:a16="http://schemas.microsoft.com/office/drawing/2014/main" id="{B1722D60-E272-4623-2122-7F982B75D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28" r="-1" b="-1"/>
          <a:stretch/>
        </p:blipFill>
        <p:spPr>
          <a:xfrm>
            <a:off x="6107" y="1"/>
            <a:ext cx="8668492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954" y="349773"/>
            <a:ext cx="10295408" cy="8444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Solution, Approach, and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889" y="4872922"/>
            <a:ext cx="11251071" cy="1598728"/>
          </a:xfr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CA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App will allow investors to analyze their stock performance and make comparisons to market performance.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CA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App will pull data from the WJS and Alpha Advantage and push it to the dashboard</a:t>
            </a:r>
            <a:r>
              <a:rPr lang="en-CA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U</a:t>
            </a:r>
            <a:r>
              <a:rPr lang="en-CA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sers will have the ability to choose a stock. Once a stock is selected, the user can view their stock information on the dashboard.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52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D618A553-B5BB-412D-A774-6D67704B6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9848F91B-FA65-4A06-A177-8CCF7EBC8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78410" cy="6195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14" descr="Hourglass and a calendar">
            <a:extLst>
              <a:ext uri="{FF2B5EF4-FFF2-40B4-BE49-F238E27FC236}">
                <a16:creationId xmlns:a16="http://schemas.microsoft.com/office/drawing/2014/main" id="{ADB10E12-0981-BDD7-BE51-D2CE76D5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t="23994"/>
          <a:stretch/>
        </p:blipFill>
        <p:spPr>
          <a:xfrm>
            <a:off x="39896" y="169343"/>
            <a:ext cx="12165257" cy="6195062"/>
          </a:xfrm>
          <a:prstGeom prst="rect">
            <a:avLst/>
          </a:prstGeom>
        </p:spPr>
      </p:pic>
      <p:sp>
        <p:nvSpPr>
          <p:cNvPr id="33" name="Graphic 14">
            <a:extLst>
              <a:ext uri="{FF2B5EF4-FFF2-40B4-BE49-F238E27FC236}">
                <a16:creationId xmlns:a16="http://schemas.microsoft.com/office/drawing/2014/main" id="{2CF7CF5F-D747-47B3-80B1-839275044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-2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69333"/>
            <a:ext cx="9283781" cy="6096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Project Timeline and Roles</a:t>
            </a:r>
          </a:p>
        </p:txBody>
      </p:sp>
      <p:sp>
        <p:nvSpPr>
          <p:cNvPr id="34" name="Graphic 14">
            <a:extLst>
              <a:ext uri="{FF2B5EF4-FFF2-40B4-BE49-F238E27FC236}">
                <a16:creationId xmlns:a16="http://schemas.microsoft.com/office/drawing/2014/main" id="{820B6604-1FF9-43F5-AC47-3D41CB2F5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448800" y="4111379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8779F6-5395-4B82-BDCB-4ADF6A5B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73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Graphic 14">
            <a:extLst>
              <a:ext uri="{FF2B5EF4-FFF2-40B4-BE49-F238E27FC236}">
                <a16:creationId xmlns:a16="http://schemas.microsoft.com/office/drawing/2014/main" id="{CE1108CD-786E-4304-9504-9C5AD6482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448800" y="-1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0191CD-D48F-4F7A-8077-0380603A2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6118C80-92F8-6958-1992-8954FA1F9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733837"/>
              </p:ext>
            </p:extLst>
          </p:nvPr>
        </p:nvGraphicFramePr>
        <p:xfrm>
          <a:off x="1949489" y="869244"/>
          <a:ext cx="8063754" cy="436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918">
                  <a:extLst>
                    <a:ext uri="{9D8B030D-6E8A-4147-A177-3AD203B41FA5}">
                      <a16:colId xmlns:a16="http://schemas.microsoft.com/office/drawing/2014/main" val="3089627629"/>
                    </a:ext>
                  </a:extLst>
                </a:gridCol>
                <a:gridCol w="2687918">
                  <a:extLst>
                    <a:ext uri="{9D8B030D-6E8A-4147-A177-3AD203B41FA5}">
                      <a16:colId xmlns:a16="http://schemas.microsoft.com/office/drawing/2014/main" val="1362879303"/>
                    </a:ext>
                  </a:extLst>
                </a:gridCol>
                <a:gridCol w="2687918">
                  <a:extLst>
                    <a:ext uri="{9D8B030D-6E8A-4147-A177-3AD203B41FA5}">
                      <a16:colId xmlns:a16="http://schemas.microsoft.com/office/drawing/2014/main" val="2975100793"/>
                    </a:ext>
                  </a:extLst>
                </a:gridCol>
              </a:tblGrid>
              <a:tr h="636068">
                <a:tc>
                  <a:txBody>
                    <a:bodyPr/>
                    <a:lstStyle/>
                    <a:p>
                      <a:r>
                        <a:rPr lang="en-US" b="1" dirty="0"/>
                        <a:t>Responsibility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Team 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Expected Date of Completion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520782"/>
                  </a:ext>
                </a:extLst>
              </a:tr>
              <a:tr h="368516">
                <a:tc>
                  <a:txBody>
                    <a:bodyPr/>
                    <a:lstStyle/>
                    <a:p>
                      <a:r>
                        <a:rPr lang="en-US" b="1" dirty="0"/>
                        <a:t>Git Repo and Proposal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Violetta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Wednesday June 07,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63579"/>
                  </a:ext>
                </a:extLst>
              </a:tr>
              <a:tr h="368516">
                <a:tc>
                  <a:txBody>
                    <a:bodyPr/>
                    <a:lstStyle/>
                    <a:p>
                      <a:r>
                        <a:rPr lang="en-US" b="1" dirty="0"/>
                        <a:t>ETL ( Python, Flask, SQL)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Sunday, June 11,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50359"/>
                  </a:ext>
                </a:extLst>
              </a:tr>
              <a:tr h="429111">
                <a:tc>
                  <a:txBody>
                    <a:bodyPr/>
                    <a:lstStyle/>
                    <a:p>
                      <a:r>
                        <a:rPr lang="en-US" b="1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Violetta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Sunday, June 11,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65736"/>
                  </a:ext>
                </a:extLst>
              </a:tr>
              <a:tr h="428977">
                <a:tc>
                  <a:txBody>
                    <a:bodyPr/>
                    <a:lstStyle/>
                    <a:p>
                      <a:r>
                        <a:rPr lang="en-US" b="1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Alessia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Sunday,  June 11,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84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Romi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Sunday,  June 11,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741098"/>
                  </a:ext>
                </a:extLst>
              </a:tr>
              <a:tr h="390596">
                <a:tc>
                  <a:txBody>
                    <a:bodyPr/>
                    <a:lstStyle/>
                    <a:p>
                      <a:r>
                        <a:rPr lang="en-US" b="1" dirty="0"/>
                        <a:t>Review and Modifications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Sunday,  June 12,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946131"/>
                  </a:ext>
                </a:extLst>
              </a:tr>
              <a:tr h="368516">
                <a:tc>
                  <a:txBody>
                    <a:bodyPr/>
                    <a:lstStyle/>
                    <a:p>
                      <a:r>
                        <a:rPr lang="en-US" b="1" dirty="0"/>
                        <a:t>Presentation Deck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Violetta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Tuesday , June 13,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297133"/>
                  </a:ext>
                </a:extLst>
              </a:tr>
              <a:tr h="587028">
                <a:tc>
                  <a:txBody>
                    <a:bodyPr/>
                    <a:lstStyle/>
                    <a:p>
                      <a:r>
                        <a:rPr lang="en-US" b="1" dirty="0"/>
                        <a:t>Review Presentation and Practice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Wednesday June 14,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15029"/>
                  </a:ext>
                </a:extLst>
              </a:tr>
              <a:tr h="368516">
                <a:tc>
                  <a:txBody>
                    <a:bodyPr/>
                    <a:lstStyle/>
                    <a:p>
                      <a:r>
                        <a:rPr lang="en-US" b="1" dirty="0"/>
                        <a:t>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Thursday, June 15,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315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43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4" descr="Blue arrows pointing at a red button">
            <a:extLst>
              <a:ext uri="{FF2B5EF4-FFF2-40B4-BE49-F238E27FC236}">
                <a16:creationId xmlns:a16="http://schemas.microsoft.com/office/drawing/2014/main" id="{3B5AE3CE-3234-7779-0525-909693568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26" b="4904"/>
          <a:stretch/>
        </p:blipFill>
        <p:spPr>
          <a:xfrm>
            <a:off x="189187" y="359680"/>
            <a:ext cx="12191999" cy="6857990"/>
          </a:xfrm>
          <a:prstGeom prst="rect">
            <a:avLst/>
          </a:prstGeom>
        </p:spPr>
      </p:pic>
      <p:sp>
        <p:nvSpPr>
          <p:cNvPr id="29" name="Rectangle 2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007" y="3216165"/>
            <a:ext cx="1671146" cy="7788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Risk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9238E-9B42-96C6-F444-CBF234C363B3}"/>
              </a:ext>
            </a:extLst>
          </p:cNvPr>
          <p:cNvSpPr txBox="1"/>
          <p:nvPr/>
        </p:nvSpPr>
        <p:spPr>
          <a:xfrm>
            <a:off x="677917" y="2186580"/>
            <a:ext cx="47454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two most inherent risks are reliable data and being able to complete this project within the timeline. </a:t>
            </a:r>
          </a:p>
          <a:p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mitigate these risks, the team will: </a:t>
            </a:r>
          </a:p>
          <a:p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a robust data cleaning process.</a:t>
            </a: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Stick to agreed timelines and ask for help from other team members and the instructor/TA as needed.</a:t>
            </a: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5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4" descr="Light bulb on yellow background with sketched light beams and cord">
            <a:extLst>
              <a:ext uri="{FF2B5EF4-FFF2-40B4-BE49-F238E27FC236}">
                <a16:creationId xmlns:a16="http://schemas.microsoft.com/office/drawing/2014/main" id="{C5F04C23-A7A8-A0BB-805A-A26919F60A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10613"/>
          <a:stretch/>
        </p:blipFill>
        <p:spPr>
          <a:xfrm>
            <a:off x="180975" y="182880"/>
            <a:ext cx="11823637" cy="6499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18" y="540960"/>
            <a:ext cx="3339662" cy="10355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712D33-941D-A384-64FD-40CFAE93CEC3}"/>
              </a:ext>
            </a:extLst>
          </p:cNvPr>
          <p:cNvSpPr txBox="1"/>
          <p:nvPr/>
        </p:nvSpPr>
        <p:spPr>
          <a:xfrm>
            <a:off x="838200" y="3526300"/>
            <a:ext cx="10165218" cy="2588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</a:rPr>
              <a:t>Despite these risks and constraints, the team there is a genuine need for such an App and would like to proceed with the project</a:t>
            </a:r>
            <a:r>
              <a:rPr lang="en-US" sz="2000" dirty="0">
                <a:solidFill>
                  <a:srgbClr val="000000"/>
                </a:solidFill>
                <a:effectLst/>
              </a:rPr>
              <a:t>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96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478</Words>
  <Application>Microsoft Macintosh PowerPoint</Application>
  <PresentationFormat>Widescreen</PresentationFormat>
  <Paragraphs>73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Contents</vt:lpstr>
      <vt:lpstr>Executive Summary</vt:lpstr>
      <vt:lpstr>Project Background</vt:lpstr>
      <vt:lpstr>Solution, Approach, and Data Sources</vt:lpstr>
      <vt:lpstr>Project Timeline and Roles</vt:lpstr>
      <vt:lpstr>Risk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Violetta Haveman</dc:creator>
  <cp:lastModifiedBy>Violetta Haveman</cp:lastModifiedBy>
  <cp:revision>3</cp:revision>
  <dcterms:created xsi:type="dcterms:W3CDTF">2023-06-06T00:01:34Z</dcterms:created>
  <dcterms:modified xsi:type="dcterms:W3CDTF">2023-06-07T16:39:12Z</dcterms:modified>
</cp:coreProperties>
</file>