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3" r:id="rId15"/>
    <p:sldId id="274" r:id="rId16"/>
    <p:sldId id="264"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4C979C-E7B5-43E9-85C0-695CE417B784}" type="datetimeFigureOut">
              <a:rPr lang="en-PH" smtClean="0"/>
              <a:t>11/03/2024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400533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4C979C-E7B5-43E9-85C0-695CE417B784}" type="datetimeFigureOut">
              <a:rPr lang="en-PH" smtClean="0"/>
              <a:t>11/03/2024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300166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4C979C-E7B5-43E9-85C0-695CE417B784}" type="datetimeFigureOut">
              <a:rPr lang="en-PH" smtClean="0"/>
              <a:t>11/03/2024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304545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C979C-E7B5-43E9-85C0-695CE417B784}" type="datetimeFigureOut">
              <a:rPr lang="en-PH" smtClean="0"/>
              <a:t>11/03/2024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39508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C979C-E7B5-43E9-85C0-695CE417B784}" type="datetimeFigureOut">
              <a:rPr lang="en-PH" smtClean="0"/>
              <a:t>11/03/2024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193327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C4C979C-E7B5-43E9-85C0-695CE417B784}" type="datetimeFigureOut">
              <a:rPr lang="en-PH" smtClean="0"/>
              <a:t>11/03/2024</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238771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C4C979C-E7B5-43E9-85C0-695CE417B784}" type="datetimeFigureOut">
              <a:rPr lang="en-PH" smtClean="0"/>
              <a:t>11/03/2024</a:t>
            </a:fld>
            <a:endParaRPr lang="en-PH"/>
          </a:p>
        </p:txBody>
      </p:sp>
      <p:sp>
        <p:nvSpPr>
          <p:cNvPr id="11" name="Footer Placeholder 10"/>
          <p:cNvSpPr>
            <a:spLocks noGrp="1"/>
          </p:cNvSpPr>
          <p:nvPr>
            <p:ph type="ftr" sz="quarter" idx="11"/>
          </p:nvPr>
        </p:nvSpPr>
        <p:spPr/>
        <p:txBody>
          <a:bodyPr/>
          <a:lstStyle/>
          <a:p>
            <a:endParaRPr lang="en-PH"/>
          </a:p>
        </p:txBody>
      </p:sp>
      <p:sp>
        <p:nvSpPr>
          <p:cNvPr id="12" name="Slide Number Placeholder 11"/>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271659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C4C979C-E7B5-43E9-85C0-695CE417B784}" type="datetimeFigureOut">
              <a:rPr lang="en-PH" smtClean="0"/>
              <a:t>11/03/2024</a:t>
            </a:fld>
            <a:endParaRPr lang="en-PH"/>
          </a:p>
        </p:txBody>
      </p:sp>
      <p:sp>
        <p:nvSpPr>
          <p:cNvPr id="7" name="Footer Placeholder 6"/>
          <p:cNvSpPr>
            <a:spLocks noGrp="1"/>
          </p:cNvSpPr>
          <p:nvPr>
            <p:ph type="ftr" sz="quarter" idx="11"/>
          </p:nvPr>
        </p:nvSpPr>
        <p:spPr/>
        <p:txBody>
          <a:bodyPr/>
          <a:lstStyle/>
          <a:p>
            <a:endParaRPr lang="en-PH"/>
          </a:p>
        </p:txBody>
      </p:sp>
      <p:sp>
        <p:nvSpPr>
          <p:cNvPr id="8" name="Slide Number Placeholder 7"/>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93033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C4C979C-E7B5-43E9-85C0-695CE417B784}" type="datetimeFigureOut">
              <a:rPr lang="en-PH" smtClean="0"/>
              <a:t>11/03/2024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88519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C4C979C-E7B5-43E9-85C0-695CE417B784}" type="datetimeFigureOut">
              <a:rPr lang="en-PH" smtClean="0"/>
              <a:t>11/03/2024</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24771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C4C979C-E7B5-43E9-85C0-695CE417B784}" type="datetimeFigureOut">
              <a:rPr lang="en-PH" smtClean="0"/>
              <a:t>11/03/2024</a:t>
            </a:fld>
            <a:endParaRPr lang="en-PH"/>
          </a:p>
        </p:txBody>
      </p:sp>
      <p:sp>
        <p:nvSpPr>
          <p:cNvPr id="9" name="Footer Placeholder 8"/>
          <p:cNvSpPr>
            <a:spLocks noGrp="1"/>
          </p:cNvSpPr>
          <p:nvPr>
            <p:ph type="ftr" sz="quarter" idx="11"/>
          </p:nvPr>
        </p:nvSpPr>
        <p:spPr>
          <a:xfrm>
            <a:off x="3499101" y="6356350"/>
            <a:ext cx="5911517" cy="365125"/>
          </a:xfrm>
        </p:spPr>
        <p:txBody>
          <a:bodyPr/>
          <a:lstStyle/>
          <a:p>
            <a:endParaRPr lang="en-PH"/>
          </a:p>
        </p:txBody>
      </p:sp>
      <p:sp>
        <p:nvSpPr>
          <p:cNvPr id="10" name="Slide Number Placeholder 9"/>
          <p:cNvSpPr>
            <a:spLocks noGrp="1"/>
          </p:cNvSpPr>
          <p:nvPr>
            <p:ph type="sldNum" sz="quarter" idx="12"/>
          </p:nvPr>
        </p:nvSpPr>
        <p:spPr/>
        <p:txBody>
          <a:bodyPr/>
          <a:lstStyle/>
          <a:p>
            <a:fld id="{69939E5F-34FA-4CD6-832D-46739A6A3EDE}" type="slidenum">
              <a:rPr lang="en-PH" smtClean="0"/>
              <a:t>‹#›</a:t>
            </a:fld>
            <a:endParaRPr lang="en-PH"/>
          </a:p>
        </p:txBody>
      </p:sp>
    </p:spTree>
    <p:extLst>
      <p:ext uri="{BB962C8B-B14F-4D97-AF65-F5344CB8AC3E}">
        <p14:creationId xmlns:p14="http://schemas.microsoft.com/office/powerpoint/2010/main" val="378087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C4C979C-E7B5-43E9-85C0-695CE417B784}" type="datetimeFigureOut">
              <a:rPr lang="en-PH" smtClean="0"/>
              <a:t>11/03/2024</a:t>
            </a:fld>
            <a:endParaRPr lang="en-PH"/>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PH"/>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9939E5F-34FA-4CD6-832D-46739A6A3EDE}" type="slidenum">
              <a:rPr lang="en-PH" smtClean="0"/>
              <a:t>‹#›</a:t>
            </a:fld>
            <a:endParaRPr lang="en-PH"/>
          </a:p>
        </p:txBody>
      </p:sp>
    </p:spTree>
    <p:extLst>
      <p:ext uri="{BB962C8B-B14F-4D97-AF65-F5344CB8AC3E}">
        <p14:creationId xmlns:p14="http://schemas.microsoft.com/office/powerpoint/2010/main" val="436312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856CE7-C6FA-72FC-ECCA-23E187AB5E4F}"/>
              </a:ext>
            </a:extLst>
          </p:cNvPr>
          <p:cNvSpPr>
            <a:spLocks noGrp="1"/>
          </p:cNvSpPr>
          <p:nvPr>
            <p:ph type="ctrTitle"/>
          </p:nvPr>
        </p:nvSpPr>
        <p:spPr>
          <a:xfrm>
            <a:off x="372414" y="1983399"/>
            <a:ext cx="3685070" cy="2037483"/>
          </a:xfrm>
        </p:spPr>
        <p:txBody>
          <a:bodyPr>
            <a:normAutofit/>
          </a:bodyPr>
          <a:lstStyle/>
          <a:p>
            <a:r>
              <a:rPr lang="en-PH" b="1" i="0" dirty="0">
                <a:solidFill>
                  <a:schemeClr val="tx1">
                    <a:lumMod val="75000"/>
                    <a:lumOff val="25000"/>
                  </a:schemeClr>
                </a:solidFill>
                <a:effectLst/>
                <a:latin typeface="Söhne"/>
              </a:rPr>
              <a:t>Logistic Regression</a:t>
            </a:r>
            <a:endParaRPr lang="en-PH" b="1" dirty="0">
              <a:solidFill>
                <a:schemeClr val="tx1">
                  <a:lumMod val="75000"/>
                  <a:lumOff val="25000"/>
                </a:schemeClr>
              </a:solidFill>
            </a:endParaRPr>
          </a:p>
        </p:txBody>
      </p:sp>
      <p:sp>
        <p:nvSpPr>
          <p:cNvPr id="3" name="Subtitle 2">
            <a:extLst>
              <a:ext uri="{FF2B5EF4-FFF2-40B4-BE49-F238E27FC236}">
                <a16:creationId xmlns:a16="http://schemas.microsoft.com/office/drawing/2014/main" id="{88F80659-F92B-4ACD-6288-2C0D44C65185}"/>
              </a:ext>
            </a:extLst>
          </p:cNvPr>
          <p:cNvSpPr>
            <a:spLocks noGrp="1"/>
          </p:cNvSpPr>
          <p:nvPr>
            <p:ph type="subTitle" idx="1"/>
          </p:nvPr>
        </p:nvSpPr>
        <p:spPr>
          <a:xfrm>
            <a:off x="380327" y="5336411"/>
            <a:ext cx="3685070" cy="490237"/>
          </a:xfrm>
        </p:spPr>
        <p:txBody>
          <a:bodyPr>
            <a:normAutofit/>
          </a:bodyPr>
          <a:lstStyle/>
          <a:p>
            <a:r>
              <a:rPr lang="en-GB" dirty="0">
                <a:solidFill>
                  <a:schemeClr val="tx1">
                    <a:lumMod val="75000"/>
                    <a:lumOff val="25000"/>
                  </a:schemeClr>
                </a:solidFill>
              </a:rPr>
              <a:t>MARK P. BERNARDINO</a:t>
            </a:r>
            <a:endParaRPr lang="en-PH" dirty="0">
              <a:solidFill>
                <a:schemeClr val="tx1">
                  <a:lumMod val="75000"/>
                  <a:lumOff val="25000"/>
                </a:schemeClr>
              </a:solidFill>
            </a:endParaRPr>
          </a:p>
        </p:txBody>
      </p:sp>
      <p:pic>
        <p:nvPicPr>
          <p:cNvPr id="1026" name="Picture 2" descr="7 most frequently asked Logistic Regression Questions Answered in 1 blog | Logistic  Regression in Machine Learning | (Data Science ss : 10.11) - InfinityCodeX">
            <a:extLst>
              <a:ext uri="{FF2B5EF4-FFF2-40B4-BE49-F238E27FC236}">
                <a16:creationId xmlns:a16="http://schemas.microsoft.com/office/drawing/2014/main" id="{C8E14E99-4D3F-9BC2-0952-553481A370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41" r="24950"/>
          <a:stretch/>
        </p:blipFill>
        <p:spPr bwMode="auto">
          <a:xfrm>
            <a:off x="5120640" y="759599"/>
            <a:ext cx="6367271" cy="533065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8A2196C6-F83C-8AA9-386A-05A48A422F26}"/>
              </a:ext>
            </a:extLst>
          </p:cNvPr>
          <p:cNvSpPr txBox="1">
            <a:spLocks/>
          </p:cNvSpPr>
          <p:nvPr/>
        </p:nvSpPr>
        <p:spPr>
          <a:xfrm>
            <a:off x="478580" y="856944"/>
            <a:ext cx="368507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GB" sz="2400" b="1" dirty="0">
                <a:solidFill>
                  <a:schemeClr val="tx1">
                    <a:lumMod val="65000"/>
                    <a:lumOff val="35000"/>
                  </a:schemeClr>
                </a:solidFill>
                <a:latin typeface="Arial Nova" panose="020F0502020204030204" pitchFamily="34" charset="0"/>
              </a:rPr>
              <a:t>CSEL302-Introduction to Intelligent System </a:t>
            </a:r>
            <a:endParaRPr lang="en-PH" sz="2400" b="1" dirty="0">
              <a:solidFill>
                <a:schemeClr val="tx1">
                  <a:lumMod val="65000"/>
                  <a:lumOff val="35000"/>
                </a:schemeClr>
              </a:solidFill>
              <a:latin typeface="Arial Nova" panose="020F0502020204030204" pitchFamily="34" charset="0"/>
            </a:endParaRPr>
          </a:p>
        </p:txBody>
      </p:sp>
      <p:sp>
        <p:nvSpPr>
          <p:cNvPr id="6" name="Subtitle 2">
            <a:extLst>
              <a:ext uri="{FF2B5EF4-FFF2-40B4-BE49-F238E27FC236}">
                <a16:creationId xmlns:a16="http://schemas.microsoft.com/office/drawing/2014/main" id="{C7D5E279-36B2-E06C-7132-8E930D3CFEB0}"/>
              </a:ext>
            </a:extLst>
          </p:cNvPr>
          <p:cNvSpPr txBox="1">
            <a:spLocks/>
          </p:cNvSpPr>
          <p:nvPr/>
        </p:nvSpPr>
        <p:spPr>
          <a:xfrm>
            <a:off x="380327" y="3989342"/>
            <a:ext cx="4036225"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GB" sz="2000" b="0" i="0" dirty="0">
                <a:solidFill>
                  <a:schemeClr val="tx1">
                    <a:lumMod val="75000"/>
                    <a:lumOff val="25000"/>
                  </a:schemeClr>
                </a:solidFill>
                <a:effectLst/>
                <a:latin typeface="Söhne"/>
              </a:rPr>
              <a:t>Bridging Statistics and Machine Learning</a:t>
            </a:r>
            <a:endParaRPr lang="en-PH" sz="2400" b="1" dirty="0">
              <a:solidFill>
                <a:schemeClr val="tx1">
                  <a:lumMod val="75000"/>
                  <a:lumOff val="25000"/>
                </a:schemeClr>
              </a:solidFill>
              <a:latin typeface="Arial Nova" panose="020F0502020204030204" pitchFamily="34" charset="0"/>
            </a:endParaRPr>
          </a:p>
        </p:txBody>
      </p:sp>
    </p:spTree>
    <p:extLst>
      <p:ext uri="{BB962C8B-B14F-4D97-AF65-F5344CB8AC3E}">
        <p14:creationId xmlns:p14="http://schemas.microsoft.com/office/powerpoint/2010/main" val="73042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C0F966-DD78-3AB4-5A00-7828EC9D332F}"/>
              </a:ext>
            </a:extLst>
          </p:cNvPr>
          <p:cNvSpPr>
            <a:spLocks noGrp="1"/>
          </p:cNvSpPr>
          <p:nvPr>
            <p:ph type="title"/>
          </p:nvPr>
        </p:nvSpPr>
        <p:spPr>
          <a:xfrm>
            <a:off x="494260" y="1683144"/>
            <a:ext cx="2774922" cy="3491712"/>
          </a:xfrm>
        </p:spPr>
        <p:txBody>
          <a:bodyPr>
            <a:normAutofit/>
          </a:bodyPr>
          <a:lstStyle/>
          <a:p>
            <a:r>
              <a:rPr lang="en-PH" b="1" i="0">
                <a:effectLst/>
                <a:latin typeface="Söhne"/>
              </a:rPr>
              <a:t>Applications of Logistic Regression</a:t>
            </a:r>
            <a:br>
              <a:rPr lang="en-PH" b="1" i="0">
                <a:effectLst/>
                <a:latin typeface="Söhne"/>
              </a:rPr>
            </a:br>
            <a:endParaRPr lang="en-PH" dirty="0"/>
          </a:p>
        </p:txBody>
      </p:sp>
      <p:sp>
        <p:nvSpPr>
          <p:cNvPr id="3" name="Content Placeholder 2">
            <a:extLst>
              <a:ext uri="{FF2B5EF4-FFF2-40B4-BE49-F238E27FC236}">
                <a16:creationId xmlns:a16="http://schemas.microsoft.com/office/drawing/2014/main" id="{769F6026-DEAD-4AE0-207A-33E9CB513A96}"/>
              </a:ext>
            </a:extLst>
          </p:cNvPr>
          <p:cNvSpPr>
            <a:spLocks noGrp="1"/>
          </p:cNvSpPr>
          <p:nvPr>
            <p:ph idx="1"/>
          </p:nvPr>
        </p:nvSpPr>
        <p:spPr>
          <a:xfrm>
            <a:off x="4253313" y="1521780"/>
            <a:ext cx="6627377" cy="3491713"/>
          </a:xfrm>
        </p:spPr>
        <p:txBody>
          <a:bodyPr>
            <a:noAutofit/>
          </a:bodyPr>
          <a:lstStyle/>
          <a:p>
            <a:pPr marL="0" indent="0" algn="just">
              <a:buNone/>
            </a:pPr>
            <a:r>
              <a:rPr lang="en-GB" sz="2800" b="1" i="0" dirty="0">
                <a:solidFill>
                  <a:schemeClr val="tx1">
                    <a:lumMod val="50000"/>
                    <a:lumOff val="50000"/>
                  </a:schemeClr>
                </a:solidFill>
                <a:effectLst/>
                <a:latin typeface="Söhne"/>
              </a:rPr>
              <a:t>Finance</a:t>
            </a:r>
          </a:p>
          <a:p>
            <a:pPr algn="just">
              <a:buFont typeface="Arial" panose="020B0604020202020204" pitchFamily="34" charset="0"/>
              <a:buChar char="•"/>
            </a:pPr>
            <a:r>
              <a:rPr lang="en-GB" sz="2800" b="1" i="0" dirty="0">
                <a:solidFill>
                  <a:schemeClr val="tx1">
                    <a:lumMod val="50000"/>
                    <a:lumOff val="50000"/>
                  </a:schemeClr>
                </a:solidFill>
                <a:effectLst/>
                <a:latin typeface="Söhne"/>
              </a:rPr>
              <a:t>Credit Scoring</a:t>
            </a:r>
            <a:r>
              <a:rPr lang="en-GB" sz="2800" b="0" i="0" dirty="0">
                <a:solidFill>
                  <a:schemeClr val="tx1">
                    <a:lumMod val="50000"/>
                    <a:lumOff val="50000"/>
                  </a:schemeClr>
                </a:solidFill>
                <a:effectLst/>
                <a:latin typeface="Söhne"/>
              </a:rPr>
              <a:t>: Assessing the probability that a borrower will default on a loan based on their credit history, income, debt levels, and other financial characteristics.</a:t>
            </a:r>
          </a:p>
          <a:p>
            <a:pPr algn="just">
              <a:buFont typeface="Arial" panose="020B0604020202020204" pitchFamily="34" charset="0"/>
              <a:buChar char="•"/>
            </a:pPr>
            <a:r>
              <a:rPr lang="en-GB" sz="2800" b="1" i="0" dirty="0">
                <a:solidFill>
                  <a:schemeClr val="tx1">
                    <a:lumMod val="50000"/>
                    <a:lumOff val="50000"/>
                  </a:schemeClr>
                </a:solidFill>
                <a:effectLst/>
                <a:latin typeface="Söhne"/>
              </a:rPr>
              <a:t>Fraud Detection</a:t>
            </a:r>
            <a:r>
              <a:rPr lang="en-GB" sz="2800" b="0" i="0" dirty="0">
                <a:solidFill>
                  <a:schemeClr val="tx1">
                    <a:lumMod val="50000"/>
                    <a:lumOff val="50000"/>
                  </a:schemeClr>
                </a:solidFill>
                <a:effectLst/>
                <a:latin typeface="Söhne"/>
              </a:rPr>
              <a:t>: Identifying potentially fraudulent transactions by analyzing patterns and characteristics of transactions, such as amount, location, and frequency.</a:t>
            </a:r>
          </a:p>
        </p:txBody>
      </p:sp>
      <p:sp>
        <p:nvSpPr>
          <p:cNvPr id="20"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019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C0F966-DD78-3AB4-5A00-7828EC9D332F}"/>
              </a:ext>
            </a:extLst>
          </p:cNvPr>
          <p:cNvSpPr>
            <a:spLocks noGrp="1"/>
          </p:cNvSpPr>
          <p:nvPr>
            <p:ph type="title"/>
          </p:nvPr>
        </p:nvSpPr>
        <p:spPr>
          <a:xfrm>
            <a:off x="494260" y="1683144"/>
            <a:ext cx="2774922" cy="3491712"/>
          </a:xfrm>
        </p:spPr>
        <p:txBody>
          <a:bodyPr>
            <a:normAutofit/>
          </a:bodyPr>
          <a:lstStyle/>
          <a:p>
            <a:r>
              <a:rPr lang="en-PH" b="1" i="0">
                <a:effectLst/>
                <a:latin typeface="Söhne"/>
              </a:rPr>
              <a:t>Applications of Logistic Regression</a:t>
            </a:r>
            <a:br>
              <a:rPr lang="en-PH" b="1" i="0">
                <a:effectLst/>
                <a:latin typeface="Söhne"/>
              </a:rPr>
            </a:br>
            <a:endParaRPr lang="en-PH" dirty="0"/>
          </a:p>
        </p:txBody>
      </p:sp>
      <p:sp>
        <p:nvSpPr>
          <p:cNvPr id="3" name="Content Placeholder 2">
            <a:extLst>
              <a:ext uri="{FF2B5EF4-FFF2-40B4-BE49-F238E27FC236}">
                <a16:creationId xmlns:a16="http://schemas.microsoft.com/office/drawing/2014/main" id="{769F6026-DEAD-4AE0-207A-33E9CB513A96}"/>
              </a:ext>
            </a:extLst>
          </p:cNvPr>
          <p:cNvSpPr>
            <a:spLocks noGrp="1"/>
          </p:cNvSpPr>
          <p:nvPr>
            <p:ph idx="1"/>
          </p:nvPr>
        </p:nvSpPr>
        <p:spPr>
          <a:xfrm>
            <a:off x="4253313" y="1521780"/>
            <a:ext cx="6627377" cy="3491713"/>
          </a:xfrm>
        </p:spPr>
        <p:txBody>
          <a:bodyPr>
            <a:noAutofit/>
          </a:bodyPr>
          <a:lstStyle/>
          <a:p>
            <a:pPr marL="0" indent="0" algn="just">
              <a:buNone/>
            </a:pPr>
            <a:r>
              <a:rPr lang="en-GB" sz="2800" b="1" i="0" dirty="0">
                <a:solidFill>
                  <a:schemeClr val="tx1">
                    <a:lumMod val="50000"/>
                    <a:lumOff val="50000"/>
                  </a:schemeClr>
                </a:solidFill>
                <a:effectLst/>
                <a:latin typeface="Söhne"/>
              </a:rPr>
              <a:t>Marketing</a:t>
            </a:r>
          </a:p>
          <a:p>
            <a:pPr algn="just">
              <a:buFont typeface="Arial" panose="020B0604020202020204" pitchFamily="34" charset="0"/>
              <a:buChar char="•"/>
            </a:pPr>
            <a:r>
              <a:rPr lang="en-GB" sz="2800" b="1" i="0" dirty="0">
                <a:solidFill>
                  <a:schemeClr val="tx1">
                    <a:lumMod val="50000"/>
                    <a:lumOff val="50000"/>
                  </a:schemeClr>
                </a:solidFill>
                <a:effectLst/>
                <a:latin typeface="Söhne"/>
              </a:rPr>
              <a:t>Customer Churn Prediction</a:t>
            </a:r>
            <a:r>
              <a:rPr lang="en-GB" sz="2800" b="0" i="0" dirty="0">
                <a:solidFill>
                  <a:schemeClr val="tx1">
                    <a:lumMod val="50000"/>
                    <a:lumOff val="50000"/>
                  </a:schemeClr>
                </a:solidFill>
                <a:effectLst/>
                <a:latin typeface="Söhne"/>
              </a:rPr>
              <a:t>: Predicting whether a customer will leave a service or subscription based on usage patterns, customer service interactions, payment history, and other factors.</a:t>
            </a:r>
          </a:p>
          <a:p>
            <a:pPr algn="just">
              <a:buFont typeface="Arial" panose="020B0604020202020204" pitchFamily="34" charset="0"/>
              <a:buChar char="•"/>
            </a:pPr>
            <a:r>
              <a:rPr lang="en-GB" sz="2800" b="1" i="0" dirty="0">
                <a:solidFill>
                  <a:schemeClr val="tx1">
                    <a:lumMod val="50000"/>
                    <a:lumOff val="50000"/>
                  </a:schemeClr>
                </a:solidFill>
                <a:effectLst/>
                <a:latin typeface="Söhne"/>
              </a:rPr>
              <a:t>Campaign Response </a:t>
            </a:r>
            <a:r>
              <a:rPr lang="en-GB" sz="2800" b="1" i="0" dirty="0" err="1">
                <a:solidFill>
                  <a:schemeClr val="tx1">
                    <a:lumMod val="50000"/>
                    <a:lumOff val="50000"/>
                  </a:schemeClr>
                </a:solidFill>
                <a:effectLst/>
                <a:latin typeface="Söhne"/>
              </a:rPr>
              <a:t>Modeling</a:t>
            </a:r>
            <a:r>
              <a:rPr lang="en-GB" sz="2800" b="0" i="0" dirty="0">
                <a:solidFill>
                  <a:schemeClr val="tx1">
                    <a:lumMod val="50000"/>
                    <a:lumOff val="50000"/>
                  </a:schemeClr>
                </a:solidFill>
                <a:effectLst/>
                <a:latin typeface="Söhne"/>
              </a:rPr>
              <a:t>: Estimating the likelihood that a customer will respond to a marketing campaign, enabling targeted marketing efforts to increase response rates and ROI.</a:t>
            </a:r>
          </a:p>
        </p:txBody>
      </p:sp>
      <p:sp>
        <p:nvSpPr>
          <p:cNvPr id="20"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67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C0F966-DD78-3AB4-5A00-7828EC9D332F}"/>
              </a:ext>
            </a:extLst>
          </p:cNvPr>
          <p:cNvSpPr>
            <a:spLocks noGrp="1"/>
          </p:cNvSpPr>
          <p:nvPr>
            <p:ph type="title"/>
          </p:nvPr>
        </p:nvSpPr>
        <p:spPr>
          <a:xfrm>
            <a:off x="494260" y="1683144"/>
            <a:ext cx="2774922" cy="3491712"/>
          </a:xfrm>
        </p:spPr>
        <p:txBody>
          <a:bodyPr>
            <a:normAutofit/>
          </a:bodyPr>
          <a:lstStyle/>
          <a:p>
            <a:r>
              <a:rPr lang="en-PH" b="1" i="0">
                <a:effectLst/>
                <a:latin typeface="Söhne"/>
              </a:rPr>
              <a:t>Applications of Logistic Regression</a:t>
            </a:r>
            <a:br>
              <a:rPr lang="en-PH" b="1" i="0">
                <a:effectLst/>
                <a:latin typeface="Söhne"/>
              </a:rPr>
            </a:br>
            <a:endParaRPr lang="en-PH" dirty="0"/>
          </a:p>
        </p:txBody>
      </p:sp>
      <p:sp>
        <p:nvSpPr>
          <p:cNvPr id="3" name="Content Placeholder 2">
            <a:extLst>
              <a:ext uri="{FF2B5EF4-FFF2-40B4-BE49-F238E27FC236}">
                <a16:creationId xmlns:a16="http://schemas.microsoft.com/office/drawing/2014/main" id="{769F6026-DEAD-4AE0-207A-33E9CB513A96}"/>
              </a:ext>
            </a:extLst>
          </p:cNvPr>
          <p:cNvSpPr>
            <a:spLocks noGrp="1"/>
          </p:cNvSpPr>
          <p:nvPr>
            <p:ph idx="1"/>
          </p:nvPr>
        </p:nvSpPr>
        <p:spPr>
          <a:xfrm>
            <a:off x="4253313" y="1521780"/>
            <a:ext cx="6627377" cy="3491713"/>
          </a:xfrm>
        </p:spPr>
        <p:txBody>
          <a:bodyPr>
            <a:noAutofit/>
          </a:bodyPr>
          <a:lstStyle/>
          <a:p>
            <a:pPr marL="0" indent="0" algn="just">
              <a:buNone/>
            </a:pPr>
            <a:r>
              <a:rPr lang="en-GB" sz="2800" b="1" i="0" dirty="0">
                <a:solidFill>
                  <a:schemeClr val="tx1">
                    <a:lumMod val="50000"/>
                    <a:lumOff val="50000"/>
                  </a:schemeClr>
                </a:solidFill>
                <a:effectLst/>
                <a:latin typeface="Söhne"/>
              </a:rPr>
              <a:t>Social Sciences</a:t>
            </a:r>
          </a:p>
          <a:p>
            <a:pPr algn="just">
              <a:buFont typeface="Arial" panose="020B0604020202020204" pitchFamily="34" charset="0"/>
              <a:buChar char="•"/>
            </a:pPr>
            <a:r>
              <a:rPr lang="en-GB" sz="2800" b="1" i="0" dirty="0">
                <a:solidFill>
                  <a:schemeClr val="tx1">
                    <a:lumMod val="50000"/>
                    <a:lumOff val="50000"/>
                  </a:schemeClr>
                </a:solidFill>
                <a:effectLst/>
                <a:latin typeface="Söhne"/>
              </a:rPr>
              <a:t>Election Outcomes</a:t>
            </a:r>
            <a:r>
              <a:rPr lang="en-GB" sz="2800" b="0" i="0" dirty="0">
                <a:solidFill>
                  <a:schemeClr val="tx1">
                    <a:lumMod val="50000"/>
                    <a:lumOff val="50000"/>
                  </a:schemeClr>
                </a:solidFill>
                <a:effectLst/>
                <a:latin typeface="Söhne"/>
              </a:rPr>
              <a:t>: Predicting the probability of a candidate winning an election based on polling data, demographic information, and historical voting patterns.</a:t>
            </a:r>
          </a:p>
          <a:p>
            <a:pPr algn="just">
              <a:buFont typeface="Arial" panose="020B0604020202020204" pitchFamily="34" charset="0"/>
              <a:buChar char="•"/>
            </a:pPr>
            <a:r>
              <a:rPr lang="en-GB" sz="2800" b="1" i="0" dirty="0">
                <a:solidFill>
                  <a:schemeClr val="tx1">
                    <a:lumMod val="50000"/>
                    <a:lumOff val="50000"/>
                  </a:schemeClr>
                </a:solidFill>
                <a:effectLst/>
                <a:latin typeface="Söhne"/>
              </a:rPr>
              <a:t>Survey Analysis</a:t>
            </a:r>
            <a:r>
              <a:rPr lang="en-GB" sz="2800" b="0" i="0" dirty="0">
                <a:solidFill>
                  <a:schemeClr val="tx1">
                    <a:lumMod val="50000"/>
                    <a:lumOff val="50000"/>
                  </a:schemeClr>
                </a:solidFill>
                <a:effectLst/>
                <a:latin typeface="Söhne"/>
              </a:rPr>
              <a:t>: Analyzing responses from surveys to determine the factors that influence opinions or decisions on social and political issues.</a:t>
            </a:r>
          </a:p>
        </p:txBody>
      </p:sp>
      <p:sp>
        <p:nvSpPr>
          <p:cNvPr id="20"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343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C0F966-DD78-3AB4-5A00-7828EC9D332F}"/>
              </a:ext>
            </a:extLst>
          </p:cNvPr>
          <p:cNvSpPr>
            <a:spLocks noGrp="1"/>
          </p:cNvSpPr>
          <p:nvPr>
            <p:ph type="title"/>
          </p:nvPr>
        </p:nvSpPr>
        <p:spPr>
          <a:xfrm>
            <a:off x="494260" y="1683144"/>
            <a:ext cx="2774922" cy="3491712"/>
          </a:xfrm>
        </p:spPr>
        <p:txBody>
          <a:bodyPr>
            <a:normAutofit/>
          </a:bodyPr>
          <a:lstStyle/>
          <a:p>
            <a:r>
              <a:rPr lang="en-PH" b="1" i="0">
                <a:effectLst/>
                <a:latin typeface="Söhne"/>
              </a:rPr>
              <a:t>Applications of Logistic Regression</a:t>
            </a:r>
            <a:br>
              <a:rPr lang="en-PH" b="1" i="0">
                <a:effectLst/>
                <a:latin typeface="Söhne"/>
              </a:rPr>
            </a:br>
            <a:endParaRPr lang="en-PH" dirty="0"/>
          </a:p>
        </p:txBody>
      </p:sp>
      <p:sp>
        <p:nvSpPr>
          <p:cNvPr id="3" name="Content Placeholder 2">
            <a:extLst>
              <a:ext uri="{FF2B5EF4-FFF2-40B4-BE49-F238E27FC236}">
                <a16:creationId xmlns:a16="http://schemas.microsoft.com/office/drawing/2014/main" id="{769F6026-DEAD-4AE0-207A-33E9CB513A96}"/>
              </a:ext>
            </a:extLst>
          </p:cNvPr>
          <p:cNvSpPr>
            <a:spLocks noGrp="1"/>
          </p:cNvSpPr>
          <p:nvPr>
            <p:ph idx="1"/>
          </p:nvPr>
        </p:nvSpPr>
        <p:spPr>
          <a:xfrm>
            <a:off x="4253313" y="1521780"/>
            <a:ext cx="6627377" cy="3491713"/>
          </a:xfrm>
        </p:spPr>
        <p:txBody>
          <a:bodyPr>
            <a:noAutofit/>
          </a:bodyPr>
          <a:lstStyle/>
          <a:p>
            <a:pPr marL="0" indent="0" algn="just">
              <a:buNone/>
            </a:pPr>
            <a:r>
              <a:rPr lang="en-GB" sz="2800" b="1" i="0" dirty="0">
                <a:solidFill>
                  <a:schemeClr val="tx1">
                    <a:lumMod val="50000"/>
                    <a:lumOff val="50000"/>
                  </a:schemeClr>
                </a:solidFill>
                <a:effectLst/>
                <a:latin typeface="Söhne"/>
              </a:rPr>
              <a:t>Education</a:t>
            </a:r>
          </a:p>
          <a:p>
            <a:pPr algn="just">
              <a:buFont typeface="Arial" panose="020B0604020202020204" pitchFamily="34" charset="0"/>
              <a:buChar char="•"/>
            </a:pPr>
            <a:r>
              <a:rPr lang="en-GB" sz="2800" b="1" i="0" dirty="0">
                <a:solidFill>
                  <a:schemeClr val="tx1">
                    <a:lumMod val="50000"/>
                    <a:lumOff val="50000"/>
                  </a:schemeClr>
                </a:solidFill>
                <a:effectLst/>
                <a:latin typeface="Söhne"/>
              </a:rPr>
              <a:t>Student Performance Prediction</a:t>
            </a:r>
            <a:r>
              <a:rPr lang="en-GB" sz="2800" b="0" i="0" dirty="0">
                <a:solidFill>
                  <a:schemeClr val="tx1">
                    <a:lumMod val="50000"/>
                    <a:lumOff val="50000"/>
                  </a:schemeClr>
                </a:solidFill>
                <a:effectLst/>
                <a:latin typeface="Söhne"/>
              </a:rPr>
              <a:t>: Estimating the likelihood of a student passing or failing an exam based on study habits, attendance records, and previous grades.</a:t>
            </a:r>
          </a:p>
          <a:p>
            <a:pPr algn="just">
              <a:buFont typeface="Arial" panose="020B0604020202020204" pitchFamily="34" charset="0"/>
              <a:buChar char="•"/>
            </a:pPr>
            <a:r>
              <a:rPr lang="en-GB" sz="2800" b="1" i="0" dirty="0">
                <a:solidFill>
                  <a:schemeClr val="tx1">
                    <a:lumMod val="50000"/>
                    <a:lumOff val="50000"/>
                  </a:schemeClr>
                </a:solidFill>
                <a:effectLst/>
                <a:latin typeface="Söhne"/>
              </a:rPr>
              <a:t>Admission Prediction</a:t>
            </a:r>
            <a:r>
              <a:rPr lang="en-GB" sz="2800" b="0" i="0" dirty="0">
                <a:solidFill>
                  <a:schemeClr val="tx1">
                    <a:lumMod val="50000"/>
                    <a:lumOff val="50000"/>
                  </a:schemeClr>
                </a:solidFill>
                <a:effectLst/>
                <a:latin typeface="Söhne"/>
              </a:rPr>
              <a:t>: Assessing the probability of an applicant being admitted to a college or university based on their grades, test scores, extracurricular activities, and other factors.</a:t>
            </a:r>
          </a:p>
        </p:txBody>
      </p:sp>
      <p:sp>
        <p:nvSpPr>
          <p:cNvPr id="20"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9136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C0F966-DD78-3AB4-5A00-7828EC9D332F}"/>
              </a:ext>
            </a:extLst>
          </p:cNvPr>
          <p:cNvSpPr>
            <a:spLocks noGrp="1"/>
          </p:cNvSpPr>
          <p:nvPr>
            <p:ph type="title"/>
          </p:nvPr>
        </p:nvSpPr>
        <p:spPr>
          <a:xfrm>
            <a:off x="494260" y="1683144"/>
            <a:ext cx="2774922" cy="3491712"/>
          </a:xfrm>
        </p:spPr>
        <p:txBody>
          <a:bodyPr>
            <a:normAutofit/>
          </a:bodyPr>
          <a:lstStyle/>
          <a:p>
            <a:r>
              <a:rPr lang="en-PH" b="1" i="0">
                <a:effectLst/>
                <a:latin typeface="Söhne"/>
              </a:rPr>
              <a:t>Applications of Logistic Regression</a:t>
            </a:r>
            <a:br>
              <a:rPr lang="en-PH" b="1" i="0">
                <a:effectLst/>
                <a:latin typeface="Söhne"/>
              </a:rPr>
            </a:br>
            <a:endParaRPr lang="en-PH" dirty="0"/>
          </a:p>
        </p:txBody>
      </p:sp>
      <p:sp>
        <p:nvSpPr>
          <p:cNvPr id="3" name="Content Placeholder 2">
            <a:extLst>
              <a:ext uri="{FF2B5EF4-FFF2-40B4-BE49-F238E27FC236}">
                <a16:creationId xmlns:a16="http://schemas.microsoft.com/office/drawing/2014/main" id="{769F6026-DEAD-4AE0-207A-33E9CB513A96}"/>
              </a:ext>
            </a:extLst>
          </p:cNvPr>
          <p:cNvSpPr>
            <a:spLocks noGrp="1"/>
          </p:cNvSpPr>
          <p:nvPr>
            <p:ph idx="1"/>
          </p:nvPr>
        </p:nvSpPr>
        <p:spPr>
          <a:xfrm>
            <a:off x="4253313" y="1521780"/>
            <a:ext cx="6627377" cy="3491713"/>
          </a:xfrm>
        </p:spPr>
        <p:txBody>
          <a:bodyPr>
            <a:noAutofit/>
          </a:bodyPr>
          <a:lstStyle/>
          <a:p>
            <a:pPr marL="0" indent="0" algn="just">
              <a:buNone/>
            </a:pPr>
            <a:r>
              <a:rPr lang="en-GB" sz="2800" b="1" i="0" dirty="0">
                <a:solidFill>
                  <a:schemeClr val="tx1">
                    <a:lumMod val="50000"/>
                    <a:lumOff val="50000"/>
                  </a:schemeClr>
                </a:solidFill>
                <a:effectLst/>
                <a:latin typeface="Söhne"/>
              </a:rPr>
              <a:t>Human Resources</a:t>
            </a:r>
          </a:p>
          <a:p>
            <a:pPr algn="just">
              <a:buFont typeface="Arial" panose="020B0604020202020204" pitchFamily="34" charset="0"/>
              <a:buChar char="•"/>
            </a:pPr>
            <a:r>
              <a:rPr lang="en-GB" sz="2800" b="1" i="0" dirty="0">
                <a:solidFill>
                  <a:schemeClr val="tx1">
                    <a:lumMod val="50000"/>
                    <a:lumOff val="50000"/>
                  </a:schemeClr>
                </a:solidFill>
                <a:effectLst/>
                <a:latin typeface="Söhne"/>
              </a:rPr>
              <a:t>Employee Attrition</a:t>
            </a:r>
            <a:r>
              <a:rPr lang="en-GB" sz="2800" b="0" i="0" dirty="0">
                <a:solidFill>
                  <a:schemeClr val="tx1">
                    <a:lumMod val="50000"/>
                    <a:lumOff val="50000"/>
                  </a:schemeClr>
                </a:solidFill>
                <a:effectLst/>
                <a:latin typeface="Söhne"/>
              </a:rPr>
              <a:t>: Predicting the likelihood of an employee leaving the company, helping HR to identify potential leavers early and develop strategies to retain talent.</a:t>
            </a:r>
          </a:p>
          <a:p>
            <a:pPr algn="just">
              <a:buFont typeface="Arial" panose="020B0604020202020204" pitchFamily="34" charset="0"/>
              <a:buChar char="•"/>
            </a:pPr>
            <a:r>
              <a:rPr lang="en-GB" sz="2800" b="1" i="0" dirty="0">
                <a:solidFill>
                  <a:schemeClr val="tx1">
                    <a:lumMod val="50000"/>
                    <a:lumOff val="50000"/>
                  </a:schemeClr>
                </a:solidFill>
                <a:effectLst/>
                <a:latin typeface="Söhne"/>
              </a:rPr>
              <a:t>Candidate Selection</a:t>
            </a:r>
            <a:r>
              <a:rPr lang="en-GB" sz="2800" b="0" i="0" dirty="0">
                <a:solidFill>
                  <a:schemeClr val="tx1">
                    <a:lumMod val="50000"/>
                    <a:lumOff val="50000"/>
                  </a:schemeClr>
                </a:solidFill>
                <a:effectLst/>
                <a:latin typeface="Söhne"/>
              </a:rPr>
              <a:t>: Estimating the suitability of job candidates for positions based on their resumes, interview performance, and test scores.</a:t>
            </a:r>
          </a:p>
        </p:txBody>
      </p:sp>
      <p:sp>
        <p:nvSpPr>
          <p:cNvPr id="20"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6247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C0F966-DD78-3AB4-5A00-7828EC9D332F}"/>
              </a:ext>
            </a:extLst>
          </p:cNvPr>
          <p:cNvSpPr>
            <a:spLocks noGrp="1"/>
          </p:cNvSpPr>
          <p:nvPr>
            <p:ph type="title"/>
          </p:nvPr>
        </p:nvSpPr>
        <p:spPr>
          <a:xfrm>
            <a:off x="494260" y="1683144"/>
            <a:ext cx="2774922" cy="3491712"/>
          </a:xfrm>
        </p:spPr>
        <p:txBody>
          <a:bodyPr>
            <a:normAutofit/>
          </a:bodyPr>
          <a:lstStyle/>
          <a:p>
            <a:r>
              <a:rPr lang="en-PH" b="1" i="0">
                <a:effectLst/>
                <a:latin typeface="Söhne"/>
              </a:rPr>
              <a:t>Applications of Logistic Regression</a:t>
            </a:r>
            <a:br>
              <a:rPr lang="en-PH" b="1" i="0">
                <a:effectLst/>
                <a:latin typeface="Söhne"/>
              </a:rPr>
            </a:br>
            <a:endParaRPr lang="en-PH" dirty="0"/>
          </a:p>
        </p:txBody>
      </p:sp>
      <p:sp>
        <p:nvSpPr>
          <p:cNvPr id="3" name="Content Placeholder 2">
            <a:extLst>
              <a:ext uri="{FF2B5EF4-FFF2-40B4-BE49-F238E27FC236}">
                <a16:creationId xmlns:a16="http://schemas.microsoft.com/office/drawing/2014/main" id="{769F6026-DEAD-4AE0-207A-33E9CB513A96}"/>
              </a:ext>
            </a:extLst>
          </p:cNvPr>
          <p:cNvSpPr>
            <a:spLocks noGrp="1"/>
          </p:cNvSpPr>
          <p:nvPr>
            <p:ph idx="1"/>
          </p:nvPr>
        </p:nvSpPr>
        <p:spPr>
          <a:xfrm>
            <a:off x="4253313" y="1521780"/>
            <a:ext cx="6627377" cy="3491713"/>
          </a:xfrm>
        </p:spPr>
        <p:txBody>
          <a:bodyPr>
            <a:noAutofit/>
          </a:bodyPr>
          <a:lstStyle/>
          <a:p>
            <a:pPr marL="0" indent="0" algn="just">
              <a:buNone/>
            </a:pPr>
            <a:r>
              <a:rPr lang="en-GB" sz="2800" b="1" i="0" dirty="0">
                <a:solidFill>
                  <a:schemeClr val="tx1">
                    <a:lumMod val="50000"/>
                    <a:lumOff val="50000"/>
                  </a:schemeClr>
                </a:solidFill>
                <a:effectLst/>
                <a:latin typeface="Söhne"/>
              </a:rPr>
              <a:t>E-commerce</a:t>
            </a:r>
          </a:p>
          <a:p>
            <a:pPr algn="just">
              <a:buFont typeface="Arial" panose="020B0604020202020204" pitchFamily="34" charset="0"/>
              <a:buChar char="•"/>
            </a:pPr>
            <a:r>
              <a:rPr lang="en-GB" sz="2800" b="1" i="0" dirty="0">
                <a:solidFill>
                  <a:schemeClr val="tx1">
                    <a:lumMod val="50000"/>
                    <a:lumOff val="50000"/>
                  </a:schemeClr>
                </a:solidFill>
                <a:effectLst/>
                <a:latin typeface="Söhne"/>
              </a:rPr>
              <a:t>Product Recommendation</a:t>
            </a:r>
            <a:r>
              <a:rPr lang="en-GB" sz="2800" b="0" i="0" dirty="0">
                <a:solidFill>
                  <a:schemeClr val="tx1">
                    <a:lumMod val="50000"/>
                    <a:lumOff val="50000"/>
                  </a:schemeClr>
                </a:solidFill>
                <a:effectLst/>
                <a:latin typeface="Söhne"/>
              </a:rPr>
              <a:t>: Predicting the likelihood of a customer liking and buying a product based on their browsing and purchase history.</a:t>
            </a:r>
          </a:p>
          <a:p>
            <a:pPr algn="just">
              <a:buFont typeface="Arial" panose="020B0604020202020204" pitchFamily="34" charset="0"/>
              <a:buChar char="•"/>
            </a:pPr>
            <a:r>
              <a:rPr lang="en-GB" sz="2800" b="1" i="0" dirty="0">
                <a:solidFill>
                  <a:schemeClr val="tx1">
                    <a:lumMod val="50000"/>
                    <a:lumOff val="50000"/>
                  </a:schemeClr>
                </a:solidFill>
                <a:effectLst/>
                <a:latin typeface="Söhne"/>
              </a:rPr>
              <a:t>Customer Lifetime Value Prediction</a:t>
            </a:r>
            <a:r>
              <a:rPr lang="en-GB" sz="2800" b="0" i="0" dirty="0">
                <a:solidFill>
                  <a:schemeClr val="tx1">
                    <a:lumMod val="50000"/>
                    <a:lumOff val="50000"/>
                  </a:schemeClr>
                </a:solidFill>
                <a:effectLst/>
                <a:latin typeface="Söhne"/>
              </a:rPr>
              <a:t>: Estimating the probability of long-term engagement and the overall value a customer brings to the business, guiding customer relationship management strategies.</a:t>
            </a:r>
          </a:p>
        </p:txBody>
      </p:sp>
      <p:sp>
        <p:nvSpPr>
          <p:cNvPr id="20"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752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69A13D7-CFDE-4969-9A2D-2A8B4F72282A}"/>
              </a:ext>
            </a:extLst>
          </p:cNvPr>
          <p:cNvSpPr>
            <a:spLocks noGrp="1"/>
          </p:cNvSpPr>
          <p:nvPr>
            <p:ph type="title"/>
          </p:nvPr>
        </p:nvSpPr>
        <p:spPr>
          <a:xfrm>
            <a:off x="1539116" y="864108"/>
            <a:ext cx="3073914" cy="5120639"/>
          </a:xfrm>
        </p:spPr>
        <p:txBody>
          <a:bodyPr>
            <a:normAutofit/>
          </a:bodyPr>
          <a:lstStyle/>
          <a:p>
            <a:pPr algn="r"/>
            <a:r>
              <a:rPr lang="en-GB" b="1" i="0" dirty="0">
                <a:solidFill>
                  <a:schemeClr val="tx1">
                    <a:lumMod val="50000"/>
                    <a:lumOff val="50000"/>
                  </a:schemeClr>
                </a:solidFill>
                <a:effectLst/>
                <a:latin typeface="Söhne"/>
              </a:rPr>
              <a:t>Software and Tools for Logistic Regression</a:t>
            </a:r>
            <a:br>
              <a:rPr lang="en-GB" b="1" i="0" dirty="0">
                <a:solidFill>
                  <a:schemeClr val="tx1">
                    <a:lumMod val="50000"/>
                    <a:lumOff val="50000"/>
                  </a:schemeClr>
                </a:solidFill>
                <a:effectLst/>
                <a:latin typeface="Söhne"/>
              </a:rPr>
            </a:br>
            <a:endParaRPr lang="en-PH" dirty="0">
              <a:solidFill>
                <a:schemeClr val="tx1">
                  <a:lumMod val="50000"/>
                  <a:lumOff val="50000"/>
                </a:schemeClr>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760D48-7755-CA6D-464A-D65B5AC6F997}"/>
              </a:ext>
            </a:extLst>
          </p:cNvPr>
          <p:cNvSpPr>
            <a:spLocks noGrp="1"/>
          </p:cNvSpPr>
          <p:nvPr>
            <p:ph idx="1"/>
          </p:nvPr>
        </p:nvSpPr>
        <p:spPr>
          <a:xfrm>
            <a:off x="5289229" y="864108"/>
            <a:ext cx="5910677" cy="5120640"/>
          </a:xfrm>
        </p:spPr>
        <p:txBody>
          <a:bodyPr>
            <a:normAutofit/>
          </a:bodyPr>
          <a:lstStyle/>
          <a:p>
            <a:pPr algn="just"/>
            <a:r>
              <a:rPr lang="en-GB" sz="2800" b="0" i="0" dirty="0">
                <a:effectLst/>
                <a:latin typeface="Söhne"/>
              </a:rPr>
              <a:t>"Implementing Logistic Regression can be done using various software and libraries. Python's scikit-learn and R are popular choices for their robustness and ease of use, offering functions for fitting, evaluating, and interpreting models."</a:t>
            </a:r>
            <a:endParaRPr lang="en-PH" sz="2800"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896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340EA4-446D-2363-AEE9-C423B8A1B015}"/>
              </a:ext>
            </a:extLst>
          </p:cNvPr>
          <p:cNvSpPr>
            <a:spLocks noGrp="1"/>
          </p:cNvSpPr>
          <p:nvPr>
            <p:ph type="title"/>
          </p:nvPr>
        </p:nvSpPr>
        <p:spPr>
          <a:xfrm>
            <a:off x="1539116" y="864108"/>
            <a:ext cx="3073914" cy="5120639"/>
          </a:xfrm>
        </p:spPr>
        <p:txBody>
          <a:bodyPr>
            <a:normAutofit/>
          </a:bodyPr>
          <a:lstStyle/>
          <a:p>
            <a:pPr algn="r"/>
            <a:r>
              <a:rPr lang="en-PH" b="1" i="0" dirty="0">
                <a:solidFill>
                  <a:schemeClr val="tx1">
                    <a:lumMod val="50000"/>
                    <a:lumOff val="50000"/>
                  </a:schemeClr>
                </a:solidFill>
                <a:effectLst/>
                <a:latin typeface="Söhne"/>
              </a:rPr>
              <a:t>Challenges and Considerations</a:t>
            </a:r>
            <a:br>
              <a:rPr lang="en-PH" b="1" i="0" dirty="0">
                <a:solidFill>
                  <a:schemeClr val="tx1">
                    <a:lumMod val="50000"/>
                    <a:lumOff val="50000"/>
                  </a:schemeClr>
                </a:solidFill>
                <a:effectLst/>
                <a:latin typeface="Söhne"/>
              </a:rPr>
            </a:br>
            <a:endParaRPr lang="en-PH" dirty="0">
              <a:solidFill>
                <a:schemeClr val="tx1">
                  <a:lumMod val="50000"/>
                  <a:lumOff val="50000"/>
                </a:schemeClr>
              </a:solidFill>
            </a:endParaRPr>
          </a:p>
        </p:txBody>
      </p:sp>
      <p:sp>
        <p:nvSpPr>
          <p:cNvPr id="25" name="Rectangle 1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8DD08D-BD2A-3DC5-9FE3-7EF2EB5EED52}"/>
              </a:ext>
            </a:extLst>
          </p:cNvPr>
          <p:cNvSpPr>
            <a:spLocks noGrp="1"/>
          </p:cNvSpPr>
          <p:nvPr>
            <p:ph idx="1"/>
          </p:nvPr>
        </p:nvSpPr>
        <p:spPr>
          <a:xfrm>
            <a:off x="5289229" y="864108"/>
            <a:ext cx="5910677" cy="5120640"/>
          </a:xfrm>
        </p:spPr>
        <p:txBody>
          <a:bodyPr>
            <a:normAutofit/>
          </a:bodyPr>
          <a:lstStyle/>
          <a:p>
            <a:pPr algn="just"/>
            <a:r>
              <a:rPr lang="en-GB" sz="2800" b="0" i="0" dirty="0">
                <a:effectLst/>
                <a:latin typeface="Söhne"/>
              </a:rPr>
              <a:t>"While powerful, Logistic Regression faces challenges like multicollinearity among predictors and the risk of overfitting. Techniques such as regularization and careful feature selection can mitigate these issues, enhancing model reliability."</a:t>
            </a:r>
            <a:endParaRPr lang="en-PH" sz="2800" dirty="0"/>
          </a:p>
        </p:txBody>
      </p:sp>
      <p:sp>
        <p:nvSpPr>
          <p:cNvPr id="23" name="Rectangle 22">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8740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F85037-170A-7F1E-8D70-5087A2817AEE}"/>
              </a:ext>
            </a:extLst>
          </p:cNvPr>
          <p:cNvSpPr>
            <a:spLocks noGrp="1"/>
          </p:cNvSpPr>
          <p:nvPr>
            <p:ph type="title"/>
          </p:nvPr>
        </p:nvSpPr>
        <p:spPr>
          <a:xfrm>
            <a:off x="1539116" y="864108"/>
            <a:ext cx="3073914" cy="5120639"/>
          </a:xfrm>
        </p:spPr>
        <p:txBody>
          <a:bodyPr>
            <a:normAutofit/>
          </a:bodyPr>
          <a:lstStyle/>
          <a:p>
            <a:pPr algn="r"/>
            <a:r>
              <a:rPr lang="en-PH" b="1" i="0" dirty="0">
                <a:solidFill>
                  <a:schemeClr val="tx1">
                    <a:lumMod val="50000"/>
                    <a:lumOff val="50000"/>
                  </a:schemeClr>
                </a:solidFill>
                <a:effectLst/>
                <a:latin typeface="Söhne"/>
              </a:rPr>
              <a:t>Case Study/Example</a:t>
            </a:r>
            <a:br>
              <a:rPr lang="en-PH" b="1" i="0" dirty="0">
                <a:solidFill>
                  <a:schemeClr val="tx1">
                    <a:lumMod val="50000"/>
                    <a:lumOff val="50000"/>
                  </a:schemeClr>
                </a:solidFill>
                <a:effectLst/>
                <a:latin typeface="Söhne"/>
              </a:rPr>
            </a:br>
            <a:endParaRPr lang="en-PH" dirty="0">
              <a:solidFill>
                <a:schemeClr val="tx1">
                  <a:lumMod val="50000"/>
                  <a:lumOff val="50000"/>
                </a:schemeClr>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AD8814-25D6-779E-8D2C-69E1CF6B288C}"/>
              </a:ext>
            </a:extLst>
          </p:cNvPr>
          <p:cNvSpPr>
            <a:spLocks noGrp="1"/>
          </p:cNvSpPr>
          <p:nvPr>
            <p:ph idx="1"/>
          </p:nvPr>
        </p:nvSpPr>
        <p:spPr>
          <a:xfrm>
            <a:off x="5289229" y="864108"/>
            <a:ext cx="5910677" cy="5120640"/>
          </a:xfrm>
        </p:spPr>
        <p:txBody>
          <a:bodyPr>
            <a:normAutofit/>
          </a:bodyPr>
          <a:lstStyle/>
          <a:p>
            <a:pPr algn="just"/>
            <a:r>
              <a:rPr lang="en-GB" sz="2800" b="0" i="0" dirty="0">
                <a:effectLst/>
                <a:latin typeface="Söhne"/>
              </a:rPr>
              <a:t>"Consider a study aiming to predict university admission based on test scores and GPA. Logistic Regression can model the probability of admission, helping institutions make data-driven decisions. Through analysis, we find that both GPA and test scores significantly influence admission chances."</a:t>
            </a:r>
            <a:endParaRPr lang="en-PH" sz="2800"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45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8B0F95-9439-40C3-7D5E-4626E5C82210}"/>
              </a:ext>
            </a:extLst>
          </p:cNvPr>
          <p:cNvSpPr>
            <a:spLocks noGrp="1"/>
          </p:cNvSpPr>
          <p:nvPr>
            <p:ph type="title"/>
          </p:nvPr>
        </p:nvSpPr>
        <p:spPr>
          <a:xfrm>
            <a:off x="5515650" y="1123837"/>
            <a:ext cx="6451110" cy="1255469"/>
          </a:xfrm>
        </p:spPr>
        <p:txBody>
          <a:bodyPr>
            <a:normAutofit/>
          </a:bodyPr>
          <a:lstStyle/>
          <a:p>
            <a:r>
              <a:rPr lang="en-PH" b="1" i="0" dirty="0">
                <a:effectLst/>
                <a:latin typeface="Söhne"/>
              </a:rPr>
              <a:t>Overview</a:t>
            </a:r>
            <a:br>
              <a:rPr lang="en-PH" b="1" i="0" dirty="0">
                <a:effectLst/>
                <a:latin typeface="Söhne"/>
              </a:rPr>
            </a:br>
            <a:endParaRPr lang="en-PH" dirty="0"/>
          </a:p>
        </p:txBody>
      </p:sp>
      <p:sp>
        <p:nvSpPr>
          <p:cNvPr id="18" name="Rectangle 13">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Graphic 6" descr="Statistics">
            <a:extLst>
              <a:ext uri="{FF2B5EF4-FFF2-40B4-BE49-F238E27FC236}">
                <a16:creationId xmlns:a16="http://schemas.microsoft.com/office/drawing/2014/main" id="{AD58D198-CE5C-B031-54EB-B9E3A097A0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71" y="1535135"/>
            <a:ext cx="3778286" cy="3778286"/>
          </a:xfrm>
          <a:prstGeom prst="rect">
            <a:avLst/>
          </a:prstGeom>
        </p:spPr>
      </p:pic>
      <p:sp>
        <p:nvSpPr>
          <p:cNvPr id="3" name="Content Placeholder 2">
            <a:extLst>
              <a:ext uri="{FF2B5EF4-FFF2-40B4-BE49-F238E27FC236}">
                <a16:creationId xmlns:a16="http://schemas.microsoft.com/office/drawing/2014/main" id="{702C445D-0B59-62DE-99B6-9DF41338E2DA}"/>
              </a:ext>
            </a:extLst>
          </p:cNvPr>
          <p:cNvSpPr>
            <a:spLocks noGrp="1"/>
          </p:cNvSpPr>
          <p:nvPr>
            <p:ph idx="1"/>
          </p:nvPr>
        </p:nvSpPr>
        <p:spPr>
          <a:xfrm>
            <a:off x="5515650" y="2193220"/>
            <a:ext cx="6451109" cy="3274586"/>
          </a:xfrm>
        </p:spPr>
        <p:txBody>
          <a:bodyPr anchor="t">
            <a:normAutofit/>
          </a:bodyPr>
          <a:lstStyle/>
          <a:p>
            <a:pPr algn="just"/>
            <a:r>
              <a:rPr lang="en-GB" sz="2800" b="1" i="0" dirty="0">
                <a:solidFill>
                  <a:srgbClr val="FFFFFF"/>
                </a:solidFill>
                <a:effectLst/>
                <a:latin typeface="Söhne"/>
              </a:rPr>
              <a:t>"Today, we will explore Logistic Regression, a pivotal statistical method for binary classification. We'll uncover how it differentiates from linear regression, delve into its mathematical foundation, and showcase its wide array of applications in various fields."</a:t>
            </a:r>
            <a:endParaRPr lang="en-PH" sz="2800" b="1" dirty="0">
              <a:solidFill>
                <a:srgbClr val="FFFFFF"/>
              </a:solidFill>
            </a:endParaRPr>
          </a:p>
        </p:txBody>
      </p:sp>
    </p:spTree>
    <p:extLst>
      <p:ext uri="{BB962C8B-B14F-4D97-AF65-F5344CB8AC3E}">
        <p14:creationId xmlns:p14="http://schemas.microsoft.com/office/powerpoint/2010/main" val="31776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AD2E09-BD1B-B672-9AEE-ED3D6078A4EC}"/>
              </a:ext>
            </a:extLst>
          </p:cNvPr>
          <p:cNvSpPr>
            <a:spLocks noGrp="1"/>
          </p:cNvSpPr>
          <p:nvPr>
            <p:ph type="title"/>
          </p:nvPr>
        </p:nvSpPr>
        <p:spPr>
          <a:xfrm>
            <a:off x="1539116" y="864108"/>
            <a:ext cx="3073914" cy="5120639"/>
          </a:xfrm>
        </p:spPr>
        <p:txBody>
          <a:bodyPr>
            <a:normAutofit/>
          </a:bodyPr>
          <a:lstStyle/>
          <a:p>
            <a:r>
              <a:rPr lang="en-PH" sz="4000" b="1" i="0" dirty="0">
                <a:solidFill>
                  <a:schemeClr val="tx1">
                    <a:lumMod val="50000"/>
                    <a:lumOff val="50000"/>
                  </a:schemeClr>
                </a:solidFill>
                <a:effectLst/>
                <a:latin typeface="Söhne"/>
              </a:rPr>
              <a:t>What is Logistic Regression?</a:t>
            </a:r>
            <a:br>
              <a:rPr lang="en-PH" sz="4000" b="1" i="0" dirty="0">
                <a:solidFill>
                  <a:schemeClr val="tx1">
                    <a:lumMod val="85000"/>
                    <a:lumOff val="15000"/>
                  </a:schemeClr>
                </a:solidFill>
                <a:effectLst/>
                <a:latin typeface="Söhne"/>
              </a:rPr>
            </a:br>
            <a:endParaRPr lang="en-PH" sz="4000" dirty="0">
              <a:solidFill>
                <a:schemeClr val="tx1">
                  <a:lumMod val="85000"/>
                  <a:lumOff val="15000"/>
                </a:schemeClr>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9D447D-78B5-4128-CF60-3920C4094049}"/>
              </a:ext>
            </a:extLst>
          </p:cNvPr>
          <p:cNvSpPr>
            <a:spLocks noGrp="1"/>
          </p:cNvSpPr>
          <p:nvPr>
            <p:ph idx="1"/>
          </p:nvPr>
        </p:nvSpPr>
        <p:spPr>
          <a:xfrm>
            <a:off x="5289229" y="864108"/>
            <a:ext cx="5910677" cy="5120640"/>
          </a:xfrm>
        </p:spPr>
        <p:txBody>
          <a:bodyPr>
            <a:normAutofit/>
          </a:bodyPr>
          <a:lstStyle/>
          <a:p>
            <a:pPr algn="just"/>
            <a:r>
              <a:rPr lang="en-GB" sz="2800" b="0" i="0" dirty="0">
                <a:effectLst/>
                <a:latin typeface="Söhne"/>
              </a:rPr>
              <a:t>"</a:t>
            </a:r>
            <a:r>
              <a:rPr lang="en-GB" sz="2800" b="1" i="0" dirty="0">
                <a:solidFill>
                  <a:srgbClr val="0070C0"/>
                </a:solidFill>
                <a:effectLst/>
                <a:latin typeface="Söhne"/>
              </a:rPr>
              <a:t>Logistic Regression </a:t>
            </a:r>
            <a:r>
              <a:rPr lang="en-GB" sz="2800" b="0" i="0" dirty="0">
                <a:effectLst/>
                <a:latin typeface="Söhne"/>
              </a:rPr>
              <a:t>is a statistical technique used for </a:t>
            </a:r>
            <a:r>
              <a:rPr lang="en-GB" sz="2800" b="1" i="0" dirty="0">
                <a:solidFill>
                  <a:schemeClr val="tx1">
                    <a:lumMod val="50000"/>
                    <a:lumOff val="50000"/>
                  </a:schemeClr>
                </a:solidFill>
                <a:effectLst/>
                <a:latin typeface="Söhne"/>
              </a:rPr>
              <a:t>predicting the outcome of a categorical dependent variable based on one or more predictor variables</a:t>
            </a:r>
            <a:r>
              <a:rPr lang="en-GB" sz="2800" b="0" i="0" dirty="0">
                <a:effectLst/>
                <a:latin typeface="Söhne"/>
              </a:rPr>
              <a:t>. It models the probability of a binary event occurring, such as </a:t>
            </a:r>
            <a:r>
              <a:rPr lang="en-GB" sz="2800" b="1" i="0" dirty="0">
                <a:solidFill>
                  <a:srgbClr val="0070C0"/>
                </a:solidFill>
                <a:effectLst/>
                <a:latin typeface="Söhne"/>
              </a:rPr>
              <a:t>success</a:t>
            </a:r>
            <a:r>
              <a:rPr lang="en-GB" sz="2800" b="0" i="0" dirty="0">
                <a:effectLst/>
                <a:latin typeface="Söhne"/>
              </a:rPr>
              <a:t>/</a:t>
            </a:r>
            <a:r>
              <a:rPr lang="en-GB" sz="2800" b="1" i="0" dirty="0">
                <a:solidFill>
                  <a:srgbClr val="FF0000"/>
                </a:solidFill>
                <a:effectLst/>
                <a:latin typeface="Söhne"/>
              </a:rPr>
              <a:t>failure</a:t>
            </a:r>
            <a:r>
              <a:rPr lang="en-GB" sz="2800" b="0" i="0" dirty="0">
                <a:effectLst/>
                <a:latin typeface="Söhne"/>
              </a:rPr>
              <a:t>, </a:t>
            </a:r>
            <a:r>
              <a:rPr lang="en-GB" sz="2800" b="1" i="0" dirty="0">
                <a:solidFill>
                  <a:srgbClr val="0070C0"/>
                </a:solidFill>
                <a:effectLst/>
                <a:latin typeface="Söhne"/>
              </a:rPr>
              <a:t>yes</a:t>
            </a:r>
            <a:r>
              <a:rPr lang="en-GB" sz="2800" b="0" i="0" dirty="0">
                <a:effectLst/>
                <a:latin typeface="Söhne"/>
              </a:rPr>
              <a:t>/</a:t>
            </a:r>
            <a:r>
              <a:rPr lang="en-GB" sz="2800" b="1" i="0" dirty="0">
                <a:solidFill>
                  <a:srgbClr val="FF0000"/>
                </a:solidFill>
                <a:effectLst/>
                <a:latin typeface="Söhne"/>
              </a:rPr>
              <a:t>no</a:t>
            </a:r>
            <a:r>
              <a:rPr lang="en-GB" sz="2800" b="0" i="0" dirty="0">
                <a:effectLst/>
                <a:latin typeface="Söhne"/>
              </a:rPr>
              <a:t>, or </a:t>
            </a:r>
            <a:r>
              <a:rPr lang="en-GB" sz="2800" b="1" i="0" dirty="0">
                <a:solidFill>
                  <a:srgbClr val="0070C0"/>
                </a:solidFill>
                <a:effectLst/>
                <a:latin typeface="Söhne"/>
              </a:rPr>
              <a:t>pass</a:t>
            </a:r>
            <a:r>
              <a:rPr lang="en-GB" sz="2800" b="0" i="0" dirty="0">
                <a:effectLst/>
                <a:latin typeface="Söhne"/>
              </a:rPr>
              <a:t>/</a:t>
            </a:r>
            <a:r>
              <a:rPr lang="en-GB" sz="2800" b="1" i="0" dirty="0">
                <a:solidFill>
                  <a:srgbClr val="FF0000"/>
                </a:solidFill>
                <a:effectLst/>
                <a:latin typeface="Söhne"/>
              </a:rPr>
              <a:t>fail</a:t>
            </a:r>
            <a:r>
              <a:rPr lang="en-GB" sz="2800" b="0" i="0" dirty="0">
                <a:effectLst/>
                <a:latin typeface="Söhne"/>
              </a:rPr>
              <a:t> scenarios."</a:t>
            </a:r>
            <a:endParaRPr lang="en-PH" sz="2800"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15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1DBE-B953-C484-1256-C87AC5FB051C}"/>
              </a:ext>
            </a:extLst>
          </p:cNvPr>
          <p:cNvSpPr>
            <a:spLocks noGrp="1"/>
          </p:cNvSpPr>
          <p:nvPr>
            <p:ph type="title"/>
          </p:nvPr>
        </p:nvSpPr>
        <p:spPr/>
        <p:txBody>
          <a:bodyPr/>
          <a:lstStyle/>
          <a:p>
            <a:r>
              <a:rPr lang="en-GB" b="1" i="0" dirty="0">
                <a:solidFill>
                  <a:srgbClr val="ECECEC"/>
                </a:solidFill>
                <a:effectLst/>
                <a:latin typeface="Söhne"/>
              </a:rPr>
              <a:t>The Logistic Function (Sigmoid Function)</a:t>
            </a:r>
            <a:br>
              <a:rPr lang="en-GB" b="1" i="0" dirty="0">
                <a:solidFill>
                  <a:srgbClr val="ECECEC"/>
                </a:solidFill>
                <a:effectLst/>
                <a:latin typeface="Söhne"/>
              </a:rPr>
            </a:br>
            <a:endParaRPr lang="en-PH" dirty="0"/>
          </a:p>
        </p:txBody>
      </p:sp>
      <p:sp>
        <p:nvSpPr>
          <p:cNvPr id="3" name="Content Placeholder 2">
            <a:extLst>
              <a:ext uri="{FF2B5EF4-FFF2-40B4-BE49-F238E27FC236}">
                <a16:creationId xmlns:a16="http://schemas.microsoft.com/office/drawing/2014/main" id="{A81D1E3F-497D-D671-8548-67C6B0C662CB}"/>
              </a:ext>
            </a:extLst>
          </p:cNvPr>
          <p:cNvSpPr>
            <a:spLocks noGrp="1"/>
          </p:cNvSpPr>
          <p:nvPr>
            <p:ph idx="1"/>
          </p:nvPr>
        </p:nvSpPr>
        <p:spPr>
          <a:xfrm>
            <a:off x="3786187" y="398388"/>
            <a:ext cx="8006883" cy="1852198"/>
          </a:xfrm>
        </p:spPr>
        <p:txBody>
          <a:bodyPr>
            <a:normAutofit/>
          </a:bodyPr>
          <a:lstStyle/>
          <a:p>
            <a:pPr marL="0" indent="0">
              <a:buNone/>
            </a:pPr>
            <a:r>
              <a:rPr lang="en-GB" sz="2800" b="0" i="0" dirty="0">
                <a:solidFill>
                  <a:schemeClr val="tx1">
                    <a:lumMod val="75000"/>
                    <a:lumOff val="25000"/>
                  </a:schemeClr>
                </a:solidFill>
                <a:effectLst/>
                <a:latin typeface="Söhne"/>
              </a:rPr>
              <a:t>At the heart of Logistic Regression lies the Sigmoid Function: </a:t>
            </a:r>
          </a:p>
          <a:p>
            <a:endParaRPr lang="en-PH" sz="2800" dirty="0">
              <a:solidFill>
                <a:schemeClr val="tx1">
                  <a:lumMod val="75000"/>
                  <a:lumOff val="25000"/>
                </a:schemeClr>
              </a:solidFill>
            </a:endParaRPr>
          </a:p>
        </p:txBody>
      </p:sp>
      <p:pic>
        <p:nvPicPr>
          <p:cNvPr id="2050" name="Picture 2" descr="Understanding the Sigmoid Function in Logistic Regression: Mapping Inputs  to Probabilities">
            <a:extLst>
              <a:ext uri="{FF2B5EF4-FFF2-40B4-BE49-F238E27FC236}">
                <a16:creationId xmlns:a16="http://schemas.microsoft.com/office/drawing/2014/main" id="{289563DF-66A7-9A72-B69A-2DD4471DB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046" y="1501521"/>
            <a:ext cx="5774672" cy="384581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415D15A-C823-0306-E58B-55413554B50A}"/>
              </a:ext>
            </a:extLst>
          </p:cNvPr>
          <p:cNvSpPr txBox="1">
            <a:spLocks/>
          </p:cNvSpPr>
          <p:nvPr/>
        </p:nvSpPr>
        <p:spPr>
          <a:xfrm>
            <a:off x="3967880" y="4946749"/>
            <a:ext cx="7315200" cy="155654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GB" sz="2800" dirty="0">
                <a:solidFill>
                  <a:schemeClr val="tx1">
                    <a:lumMod val="75000"/>
                    <a:lumOff val="25000"/>
                  </a:schemeClr>
                </a:solidFill>
                <a:latin typeface="Söhne"/>
              </a:rPr>
              <a:t>This function maps any input to a value between 0 and 1, representing a probability."</a:t>
            </a:r>
            <a:endParaRPr lang="en-PH" sz="2800" dirty="0">
              <a:solidFill>
                <a:schemeClr val="tx1">
                  <a:lumMod val="75000"/>
                  <a:lumOff val="25000"/>
                </a:schemeClr>
              </a:solidFill>
            </a:endParaRPr>
          </a:p>
        </p:txBody>
      </p:sp>
    </p:spTree>
    <p:extLst>
      <p:ext uri="{BB962C8B-B14F-4D97-AF65-F5344CB8AC3E}">
        <p14:creationId xmlns:p14="http://schemas.microsoft.com/office/powerpoint/2010/main" val="229984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282C-BCFC-B923-1753-0E087CEEBEF0}"/>
              </a:ext>
            </a:extLst>
          </p:cNvPr>
          <p:cNvSpPr>
            <a:spLocks noGrp="1"/>
          </p:cNvSpPr>
          <p:nvPr>
            <p:ph type="title"/>
          </p:nvPr>
        </p:nvSpPr>
        <p:spPr/>
        <p:txBody>
          <a:bodyPr/>
          <a:lstStyle/>
          <a:p>
            <a:r>
              <a:rPr lang="en-PH" b="1" i="0" dirty="0">
                <a:solidFill>
                  <a:srgbClr val="ECECEC"/>
                </a:solidFill>
                <a:effectLst/>
                <a:latin typeface="Söhne"/>
              </a:rPr>
              <a:t>Mathematics Behind Logistic Regression</a:t>
            </a:r>
            <a:br>
              <a:rPr lang="en-PH" b="1" i="0" dirty="0">
                <a:solidFill>
                  <a:srgbClr val="ECECEC"/>
                </a:solidFill>
                <a:effectLst/>
                <a:latin typeface="Söhne"/>
              </a:rPr>
            </a:br>
            <a:endParaRPr lang="en-PH" dirty="0"/>
          </a:p>
        </p:txBody>
      </p:sp>
      <p:sp>
        <p:nvSpPr>
          <p:cNvPr id="3" name="Content Placeholder 2">
            <a:extLst>
              <a:ext uri="{FF2B5EF4-FFF2-40B4-BE49-F238E27FC236}">
                <a16:creationId xmlns:a16="http://schemas.microsoft.com/office/drawing/2014/main" id="{6B6E71D5-3696-3AA0-F339-53B0553EAF3D}"/>
              </a:ext>
            </a:extLst>
          </p:cNvPr>
          <p:cNvSpPr>
            <a:spLocks noGrp="1"/>
          </p:cNvSpPr>
          <p:nvPr>
            <p:ph idx="1"/>
          </p:nvPr>
        </p:nvSpPr>
        <p:spPr/>
        <p:txBody>
          <a:bodyPr>
            <a:normAutofit/>
          </a:bodyPr>
          <a:lstStyle/>
          <a:p>
            <a:pPr marL="0" indent="0" algn="just">
              <a:buNone/>
            </a:pPr>
            <a:r>
              <a:rPr lang="en-GB" sz="2800" b="0" i="0" dirty="0">
                <a:solidFill>
                  <a:schemeClr val="tx1">
                    <a:lumMod val="75000"/>
                    <a:lumOff val="25000"/>
                  </a:schemeClr>
                </a:solidFill>
                <a:effectLst/>
                <a:latin typeface="Söhne"/>
              </a:rPr>
              <a:t>"</a:t>
            </a:r>
            <a:r>
              <a:rPr lang="en-GB" sz="2800" b="1" i="0" dirty="0">
                <a:solidFill>
                  <a:schemeClr val="tx1">
                    <a:lumMod val="75000"/>
                    <a:lumOff val="25000"/>
                  </a:schemeClr>
                </a:solidFill>
                <a:effectLst/>
                <a:latin typeface="Söhne"/>
              </a:rPr>
              <a:t>Logistic Regression </a:t>
            </a:r>
            <a:r>
              <a:rPr lang="en-GB" sz="2800" b="0" i="0" dirty="0">
                <a:solidFill>
                  <a:schemeClr val="tx1">
                    <a:lumMod val="75000"/>
                    <a:lumOff val="25000"/>
                  </a:schemeClr>
                </a:solidFill>
                <a:effectLst/>
                <a:latin typeface="Söhne"/>
              </a:rPr>
              <a:t>is based on the concept of </a:t>
            </a:r>
            <a:r>
              <a:rPr lang="en-GB" sz="2800" b="1" i="0" dirty="0">
                <a:solidFill>
                  <a:srgbClr val="0070C0"/>
                </a:solidFill>
                <a:effectLst/>
                <a:latin typeface="Söhne"/>
              </a:rPr>
              <a:t>odds</a:t>
            </a:r>
            <a:r>
              <a:rPr lang="en-GB" sz="2800" b="0" i="0" dirty="0">
                <a:solidFill>
                  <a:schemeClr val="tx1">
                    <a:lumMod val="75000"/>
                    <a:lumOff val="25000"/>
                  </a:schemeClr>
                </a:solidFill>
                <a:effectLst/>
                <a:latin typeface="Söhne"/>
              </a:rPr>
              <a:t> and </a:t>
            </a:r>
            <a:r>
              <a:rPr lang="en-GB" sz="2800" b="1" i="0" dirty="0">
                <a:solidFill>
                  <a:srgbClr val="0070C0"/>
                </a:solidFill>
                <a:effectLst/>
                <a:latin typeface="Söhne"/>
              </a:rPr>
              <a:t>log-odds</a:t>
            </a:r>
            <a:r>
              <a:rPr lang="en-GB" sz="2800" b="0" i="0" dirty="0">
                <a:solidFill>
                  <a:schemeClr val="tx1">
                    <a:lumMod val="75000"/>
                    <a:lumOff val="25000"/>
                  </a:schemeClr>
                </a:solidFill>
                <a:effectLst/>
                <a:latin typeface="Söhne"/>
              </a:rPr>
              <a:t>. The </a:t>
            </a:r>
            <a:r>
              <a:rPr lang="en-GB" sz="2800" b="1" i="0" dirty="0">
                <a:solidFill>
                  <a:schemeClr val="accent2">
                    <a:lumMod val="50000"/>
                  </a:schemeClr>
                </a:solidFill>
                <a:effectLst/>
                <a:latin typeface="Söhne"/>
              </a:rPr>
              <a:t>odds</a:t>
            </a:r>
            <a:r>
              <a:rPr lang="en-GB" sz="2800" b="0" i="0" dirty="0">
                <a:solidFill>
                  <a:schemeClr val="tx1">
                    <a:lumMod val="75000"/>
                    <a:lumOff val="25000"/>
                  </a:schemeClr>
                </a:solidFill>
                <a:effectLst/>
                <a:latin typeface="Söhne"/>
              </a:rPr>
              <a:t> of an event is the </a:t>
            </a:r>
            <a:r>
              <a:rPr lang="en-GB" sz="2800" b="1" i="0" dirty="0">
                <a:solidFill>
                  <a:schemeClr val="accent2">
                    <a:lumMod val="50000"/>
                  </a:schemeClr>
                </a:solidFill>
                <a:effectLst/>
                <a:latin typeface="Söhne"/>
              </a:rPr>
              <a:t>ratio of the probability of the event </a:t>
            </a:r>
            <a:r>
              <a:rPr lang="en-GB" sz="2800" b="0" i="0" dirty="0">
                <a:solidFill>
                  <a:schemeClr val="tx1">
                    <a:lumMod val="75000"/>
                    <a:lumOff val="25000"/>
                  </a:schemeClr>
                </a:solidFill>
                <a:effectLst/>
                <a:latin typeface="Söhne"/>
              </a:rPr>
              <a:t>to its complement. The logistic model uses these odds, transformed via the logarithm, to predict the probability of the target class."</a:t>
            </a:r>
            <a:endParaRPr lang="en-PH" sz="2800" dirty="0">
              <a:solidFill>
                <a:schemeClr val="tx1">
                  <a:lumMod val="75000"/>
                  <a:lumOff val="25000"/>
                </a:schemeClr>
              </a:solidFill>
            </a:endParaRPr>
          </a:p>
        </p:txBody>
      </p:sp>
    </p:spTree>
    <p:extLst>
      <p:ext uri="{BB962C8B-B14F-4D97-AF65-F5344CB8AC3E}">
        <p14:creationId xmlns:p14="http://schemas.microsoft.com/office/powerpoint/2010/main" val="71987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F8AB6BC7-5B6A-8B0D-C923-FD97D47DBFC8}"/>
              </a:ext>
            </a:extLst>
          </p:cNvPr>
          <p:cNvPicPr>
            <a:picLocks noChangeAspect="1"/>
          </p:cNvPicPr>
          <p:nvPr/>
        </p:nvPicPr>
        <p:blipFill rotWithShape="1">
          <a:blip r:embed="rId2">
            <a:duotone>
              <a:schemeClr val="bg2">
                <a:shade val="45000"/>
                <a:satMod val="135000"/>
              </a:schemeClr>
              <a:prstClr val="white"/>
            </a:duotone>
            <a:alphaModFix amt="25000"/>
          </a:blip>
          <a:srcRect r="25"/>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E9B6FA0-4340-8C02-9B10-E721AEF1767B}"/>
              </a:ext>
            </a:extLst>
          </p:cNvPr>
          <p:cNvSpPr>
            <a:spLocks noGrp="1"/>
          </p:cNvSpPr>
          <p:nvPr>
            <p:ph type="title"/>
          </p:nvPr>
        </p:nvSpPr>
        <p:spPr>
          <a:xfrm>
            <a:off x="252919" y="1123837"/>
            <a:ext cx="2947482" cy="4601183"/>
          </a:xfrm>
        </p:spPr>
        <p:txBody>
          <a:bodyPr>
            <a:normAutofit/>
          </a:bodyPr>
          <a:lstStyle/>
          <a:p>
            <a:r>
              <a:rPr lang="en-PH" b="1" i="0" dirty="0">
                <a:solidFill>
                  <a:schemeClr val="bg1">
                    <a:lumMod val="95000"/>
                  </a:schemeClr>
                </a:solidFill>
                <a:effectLst/>
                <a:latin typeface="Söhne"/>
              </a:rPr>
              <a:t>Model Development Process</a:t>
            </a:r>
            <a:br>
              <a:rPr lang="en-PH" b="1" i="0" dirty="0">
                <a:solidFill>
                  <a:schemeClr val="bg1">
                    <a:lumMod val="95000"/>
                  </a:schemeClr>
                </a:solidFill>
                <a:effectLst/>
                <a:latin typeface="Söhne"/>
              </a:rPr>
            </a:br>
            <a:endParaRPr lang="en-PH" dirty="0">
              <a:solidFill>
                <a:schemeClr val="bg1">
                  <a:lumMod val="95000"/>
                </a:schemeClr>
              </a:solidFill>
            </a:endParaRPr>
          </a:p>
        </p:txBody>
      </p:sp>
      <p:sp>
        <p:nvSpPr>
          <p:cNvPr id="3" name="Content Placeholder 2">
            <a:extLst>
              <a:ext uri="{FF2B5EF4-FFF2-40B4-BE49-F238E27FC236}">
                <a16:creationId xmlns:a16="http://schemas.microsoft.com/office/drawing/2014/main" id="{C8239651-BDAF-A934-868B-D7C6992E7655}"/>
              </a:ext>
            </a:extLst>
          </p:cNvPr>
          <p:cNvSpPr>
            <a:spLocks noGrp="1"/>
          </p:cNvSpPr>
          <p:nvPr>
            <p:ph idx="1"/>
          </p:nvPr>
        </p:nvSpPr>
        <p:spPr>
          <a:xfrm>
            <a:off x="3869268" y="864108"/>
            <a:ext cx="7315200" cy="5120640"/>
          </a:xfrm>
        </p:spPr>
        <p:txBody>
          <a:bodyPr>
            <a:normAutofit/>
          </a:bodyPr>
          <a:lstStyle/>
          <a:p>
            <a:pPr algn="just"/>
            <a:r>
              <a:rPr lang="en-GB" sz="2800" b="0" i="0" dirty="0">
                <a:effectLst/>
                <a:latin typeface="Söhne"/>
              </a:rPr>
              <a:t>"</a:t>
            </a:r>
            <a:r>
              <a:rPr lang="en-GB" sz="2800" b="1" i="0" u="sng" dirty="0">
                <a:effectLst/>
                <a:latin typeface="Söhne"/>
              </a:rPr>
              <a:t>Developing a Logistic Regression model involves several key steps</a:t>
            </a:r>
            <a:r>
              <a:rPr lang="en-GB" sz="2800" b="0" i="0" dirty="0">
                <a:effectLst/>
                <a:latin typeface="Söhne"/>
              </a:rPr>
              <a:t>: </a:t>
            </a:r>
            <a:r>
              <a:rPr lang="en-GB" sz="2800" b="1" i="0" dirty="0">
                <a:solidFill>
                  <a:srgbClr val="0070C0"/>
                </a:solidFill>
                <a:effectLst/>
                <a:latin typeface="Söhne"/>
              </a:rPr>
              <a:t>First</a:t>
            </a:r>
            <a:r>
              <a:rPr lang="en-GB" sz="2800" b="0" i="0" dirty="0">
                <a:effectLst/>
                <a:latin typeface="Söhne"/>
              </a:rPr>
              <a:t>, </a:t>
            </a:r>
            <a:r>
              <a:rPr lang="en-GB" sz="2800" b="0" i="0" dirty="0">
                <a:solidFill>
                  <a:schemeClr val="tx1"/>
                </a:solidFill>
                <a:effectLst/>
                <a:latin typeface="Söhne"/>
              </a:rPr>
              <a:t>selecting relevant features</a:t>
            </a:r>
            <a:r>
              <a:rPr lang="en-GB" sz="2800" b="0" i="0" dirty="0">
                <a:effectLst/>
                <a:latin typeface="Söhne"/>
              </a:rPr>
              <a:t>. </a:t>
            </a:r>
            <a:r>
              <a:rPr lang="en-GB" sz="2800" b="1" i="0" dirty="0">
                <a:solidFill>
                  <a:srgbClr val="0070C0"/>
                </a:solidFill>
                <a:effectLst/>
                <a:latin typeface="Söhne"/>
              </a:rPr>
              <a:t>Second</a:t>
            </a:r>
            <a:r>
              <a:rPr lang="en-GB" sz="2800" b="0" i="0" dirty="0">
                <a:effectLst/>
                <a:latin typeface="Söhne"/>
              </a:rPr>
              <a:t>, </a:t>
            </a:r>
            <a:r>
              <a:rPr lang="en-GB" sz="2800" i="0" dirty="0">
                <a:solidFill>
                  <a:schemeClr val="tx1"/>
                </a:solidFill>
                <a:effectLst/>
                <a:latin typeface="Söhne"/>
              </a:rPr>
              <a:t>using a training dataset to fit the model</a:t>
            </a:r>
            <a:r>
              <a:rPr lang="en-GB" sz="2800" b="0" i="0" dirty="0">
                <a:effectLst/>
                <a:latin typeface="Söhne"/>
              </a:rPr>
              <a:t>. </a:t>
            </a:r>
            <a:r>
              <a:rPr lang="en-GB" sz="2800" b="1" i="0" dirty="0">
                <a:solidFill>
                  <a:srgbClr val="0070C0"/>
                </a:solidFill>
                <a:effectLst/>
                <a:latin typeface="Söhne"/>
              </a:rPr>
              <a:t>Finally</a:t>
            </a:r>
            <a:r>
              <a:rPr lang="en-GB" sz="2800" b="0" i="0" dirty="0">
                <a:effectLst/>
                <a:latin typeface="Söhne"/>
              </a:rPr>
              <a:t>, </a:t>
            </a:r>
            <a:r>
              <a:rPr lang="en-GB" sz="2800" b="0" i="0" dirty="0">
                <a:solidFill>
                  <a:schemeClr val="tx1"/>
                </a:solidFill>
                <a:effectLst/>
                <a:latin typeface="Söhne"/>
              </a:rPr>
              <a:t>interpreting the model coefficients to understand the influence of each predictor.</a:t>
            </a:r>
            <a:r>
              <a:rPr lang="en-GB" sz="2800" b="0" i="0" dirty="0">
                <a:effectLst/>
                <a:latin typeface="Söhne"/>
              </a:rPr>
              <a:t>"</a:t>
            </a:r>
            <a:endParaRPr lang="en-PH" sz="2800" dirty="0"/>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581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427090-772C-847A-F082-A62B820A0955}"/>
              </a:ext>
            </a:extLst>
          </p:cNvPr>
          <p:cNvSpPr>
            <a:spLocks noGrp="1"/>
          </p:cNvSpPr>
          <p:nvPr>
            <p:ph type="title"/>
          </p:nvPr>
        </p:nvSpPr>
        <p:spPr>
          <a:xfrm>
            <a:off x="5451642" y="1123837"/>
            <a:ext cx="6451110" cy="1255469"/>
          </a:xfrm>
        </p:spPr>
        <p:txBody>
          <a:bodyPr>
            <a:normAutofit/>
          </a:bodyPr>
          <a:lstStyle/>
          <a:p>
            <a:r>
              <a:rPr lang="en-PH" b="1" i="0">
                <a:effectLst/>
                <a:latin typeface="Söhne"/>
              </a:rPr>
              <a:t>Model Evaluation Metrics</a:t>
            </a:r>
            <a:br>
              <a:rPr lang="en-PH" b="1" i="0">
                <a:effectLst/>
                <a:latin typeface="Söhne"/>
              </a:rPr>
            </a:br>
            <a:endParaRPr lang="en-PH" dirty="0"/>
          </a:p>
        </p:txBody>
      </p:sp>
      <p:sp>
        <p:nvSpPr>
          <p:cNvPr id="1037" name="Rectangle 1036">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8" name="Picture 4" descr="Receiver operating characteristic - Wikipedia">
            <a:extLst>
              <a:ext uri="{FF2B5EF4-FFF2-40B4-BE49-F238E27FC236}">
                <a16:creationId xmlns:a16="http://schemas.microsoft.com/office/drawing/2014/main" id="{8145BDDB-5DFA-0F1A-08F7-A71C1CD878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0771" y="1535135"/>
            <a:ext cx="3778286" cy="377828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AD5FE10-72D0-73E2-7483-82C49AA0BEB9}"/>
              </a:ext>
            </a:extLst>
          </p:cNvPr>
          <p:cNvSpPr>
            <a:spLocks noGrp="1"/>
          </p:cNvSpPr>
          <p:nvPr>
            <p:ph idx="1"/>
          </p:nvPr>
        </p:nvSpPr>
        <p:spPr>
          <a:xfrm>
            <a:off x="5440202" y="2228007"/>
            <a:ext cx="6451109" cy="3274586"/>
          </a:xfrm>
        </p:spPr>
        <p:txBody>
          <a:bodyPr anchor="t">
            <a:normAutofit/>
          </a:bodyPr>
          <a:lstStyle/>
          <a:p>
            <a:pPr algn="just"/>
            <a:r>
              <a:rPr lang="en-GB" sz="2800" b="0" i="0" dirty="0">
                <a:solidFill>
                  <a:srgbClr val="FFFFFF"/>
                </a:solidFill>
                <a:effectLst/>
                <a:latin typeface="Söhne"/>
              </a:rPr>
              <a:t>"Evaluating the performance of a Logistic Regression model involves metrics such as </a:t>
            </a:r>
            <a:r>
              <a:rPr lang="en-GB" sz="2800" b="1" i="0" dirty="0">
                <a:solidFill>
                  <a:srgbClr val="FFFFFF"/>
                </a:solidFill>
                <a:effectLst/>
                <a:latin typeface="Söhne"/>
              </a:rPr>
              <a:t>Accuracy</a:t>
            </a:r>
            <a:r>
              <a:rPr lang="en-GB" sz="2800" b="0" i="0" dirty="0">
                <a:solidFill>
                  <a:srgbClr val="FFFFFF"/>
                </a:solidFill>
                <a:effectLst/>
                <a:latin typeface="Söhne"/>
              </a:rPr>
              <a:t>, </a:t>
            </a:r>
            <a:r>
              <a:rPr lang="en-GB" sz="2800" b="1" i="0" dirty="0">
                <a:solidFill>
                  <a:srgbClr val="FFFFFF"/>
                </a:solidFill>
                <a:effectLst/>
                <a:latin typeface="Söhne"/>
              </a:rPr>
              <a:t>Precision</a:t>
            </a:r>
            <a:r>
              <a:rPr lang="en-GB" sz="2800" b="0" i="0" dirty="0">
                <a:solidFill>
                  <a:srgbClr val="FFFFFF"/>
                </a:solidFill>
                <a:effectLst/>
                <a:latin typeface="Söhne"/>
              </a:rPr>
              <a:t>, </a:t>
            </a:r>
            <a:r>
              <a:rPr lang="en-GB" sz="2800" b="1" i="0" dirty="0">
                <a:solidFill>
                  <a:srgbClr val="FFFFFF"/>
                </a:solidFill>
                <a:effectLst/>
                <a:latin typeface="Söhne"/>
              </a:rPr>
              <a:t>Recall</a:t>
            </a:r>
            <a:r>
              <a:rPr lang="en-GB" sz="2800" b="0" i="0" dirty="0">
                <a:solidFill>
                  <a:srgbClr val="FFFFFF"/>
                </a:solidFill>
                <a:effectLst/>
                <a:latin typeface="Söhne"/>
              </a:rPr>
              <a:t>, and the </a:t>
            </a:r>
            <a:r>
              <a:rPr lang="en-GB" sz="2800" b="1" i="0" dirty="0">
                <a:solidFill>
                  <a:srgbClr val="FFFFFF"/>
                </a:solidFill>
                <a:effectLst/>
                <a:latin typeface="Söhne"/>
              </a:rPr>
              <a:t>F1 Score</a:t>
            </a:r>
            <a:r>
              <a:rPr lang="en-GB" sz="2800" b="0" i="0" dirty="0">
                <a:solidFill>
                  <a:srgbClr val="FFFFFF"/>
                </a:solidFill>
                <a:effectLst/>
                <a:latin typeface="Söhne"/>
              </a:rPr>
              <a:t>. The ROC Curve and AUC provide insights into the model's ability to distinguish between classes."</a:t>
            </a:r>
            <a:endParaRPr lang="en-PH" sz="2800" dirty="0">
              <a:solidFill>
                <a:srgbClr val="FFFFFF"/>
              </a:solidFill>
            </a:endParaRPr>
          </a:p>
        </p:txBody>
      </p:sp>
    </p:spTree>
    <p:extLst>
      <p:ext uri="{BB962C8B-B14F-4D97-AF65-F5344CB8AC3E}">
        <p14:creationId xmlns:p14="http://schemas.microsoft.com/office/powerpoint/2010/main" val="58155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C0F966-DD78-3AB4-5A00-7828EC9D332F}"/>
              </a:ext>
            </a:extLst>
          </p:cNvPr>
          <p:cNvSpPr>
            <a:spLocks noGrp="1"/>
          </p:cNvSpPr>
          <p:nvPr>
            <p:ph type="title"/>
          </p:nvPr>
        </p:nvSpPr>
        <p:spPr>
          <a:xfrm>
            <a:off x="494260" y="1683144"/>
            <a:ext cx="2774922" cy="3491712"/>
          </a:xfrm>
        </p:spPr>
        <p:txBody>
          <a:bodyPr>
            <a:normAutofit/>
          </a:bodyPr>
          <a:lstStyle/>
          <a:p>
            <a:r>
              <a:rPr lang="en-PH" b="1" i="0">
                <a:effectLst/>
                <a:latin typeface="Söhne"/>
              </a:rPr>
              <a:t>Applications of Logistic Regression</a:t>
            </a:r>
            <a:br>
              <a:rPr lang="en-PH" b="1" i="0">
                <a:effectLst/>
                <a:latin typeface="Söhne"/>
              </a:rPr>
            </a:br>
            <a:endParaRPr lang="en-PH" dirty="0"/>
          </a:p>
        </p:txBody>
      </p:sp>
      <p:sp>
        <p:nvSpPr>
          <p:cNvPr id="3" name="Content Placeholder 2">
            <a:extLst>
              <a:ext uri="{FF2B5EF4-FFF2-40B4-BE49-F238E27FC236}">
                <a16:creationId xmlns:a16="http://schemas.microsoft.com/office/drawing/2014/main" id="{769F6026-DEAD-4AE0-207A-33E9CB513A96}"/>
              </a:ext>
            </a:extLst>
          </p:cNvPr>
          <p:cNvSpPr>
            <a:spLocks noGrp="1"/>
          </p:cNvSpPr>
          <p:nvPr>
            <p:ph idx="1"/>
          </p:nvPr>
        </p:nvSpPr>
        <p:spPr>
          <a:xfrm>
            <a:off x="4361606" y="1683143"/>
            <a:ext cx="6627377" cy="3491713"/>
          </a:xfrm>
        </p:spPr>
        <p:txBody>
          <a:bodyPr>
            <a:normAutofit/>
          </a:bodyPr>
          <a:lstStyle/>
          <a:p>
            <a:pPr algn="just"/>
            <a:r>
              <a:rPr lang="en-GB" sz="2800" b="0" i="0" dirty="0">
                <a:effectLst/>
                <a:latin typeface="Söhne"/>
              </a:rPr>
              <a:t>"Logistic Regression's flexibility makes it applicable in many fields. In medicine, it predicts disease presence or absence. In finance, it assesses credit risk. In marketing, it helps predict customer churn. These examples underscore its versatility."</a:t>
            </a:r>
            <a:endParaRPr lang="en-PH" sz="2800" dirty="0"/>
          </a:p>
        </p:txBody>
      </p:sp>
      <p:sp>
        <p:nvSpPr>
          <p:cNvPr id="20"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764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C0F966-DD78-3AB4-5A00-7828EC9D332F}"/>
              </a:ext>
            </a:extLst>
          </p:cNvPr>
          <p:cNvSpPr>
            <a:spLocks noGrp="1"/>
          </p:cNvSpPr>
          <p:nvPr>
            <p:ph type="title"/>
          </p:nvPr>
        </p:nvSpPr>
        <p:spPr>
          <a:xfrm>
            <a:off x="494260" y="1683144"/>
            <a:ext cx="2774922" cy="3491712"/>
          </a:xfrm>
        </p:spPr>
        <p:txBody>
          <a:bodyPr>
            <a:normAutofit/>
          </a:bodyPr>
          <a:lstStyle/>
          <a:p>
            <a:r>
              <a:rPr lang="en-PH" b="1" i="0">
                <a:effectLst/>
                <a:latin typeface="Söhne"/>
              </a:rPr>
              <a:t>Applications of Logistic Regression</a:t>
            </a:r>
            <a:br>
              <a:rPr lang="en-PH" b="1" i="0">
                <a:effectLst/>
                <a:latin typeface="Söhne"/>
              </a:rPr>
            </a:br>
            <a:endParaRPr lang="en-PH" dirty="0"/>
          </a:p>
        </p:txBody>
      </p:sp>
      <p:sp>
        <p:nvSpPr>
          <p:cNvPr id="3" name="Content Placeholder 2">
            <a:extLst>
              <a:ext uri="{FF2B5EF4-FFF2-40B4-BE49-F238E27FC236}">
                <a16:creationId xmlns:a16="http://schemas.microsoft.com/office/drawing/2014/main" id="{769F6026-DEAD-4AE0-207A-33E9CB513A96}"/>
              </a:ext>
            </a:extLst>
          </p:cNvPr>
          <p:cNvSpPr>
            <a:spLocks noGrp="1"/>
          </p:cNvSpPr>
          <p:nvPr>
            <p:ph idx="1"/>
          </p:nvPr>
        </p:nvSpPr>
        <p:spPr>
          <a:xfrm>
            <a:off x="4253313" y="1521780"/>
            <a:ext cx="6627377" cy="3491713"/>
          </a:xfrm>
        </p:spPr>
        <p:txBody>
          <a:bodyPr>
            <a:noAutofit/>
          </a:bodyPr>
          <a:lstStyle/>
          <a:p>
            <a:pPr marL="0" indent="0" algn="just">
              <a:buNone/>
            </a:pPr>
            <a:r>
              <a:rPr lang="en-GB" sz="2800" b="1" i="0" dirty="0">
                <a:solidFill>
                  <a:schemeClr val="tx1">
                    <a:lumMod val="50000"/>
                    <a:lumOff val="50000"/>
                  </a:schemeClr>
                </a:solidFill>
                <a:effectLst/>
                <a:latin typeface="Söhne"/>
              </a:rPr>
              <a:t>Healthcare</a:t>
            </a:r>
          </a:p>
          <a:p>
            <a:pPr algn="just">
              <a:buFont typeface="Arial" panose="020B0604020202020204" pitchFamily="34" charset="0"/>
              <a:buChar char="•"/>
            </a:pPr>
            <a:r>
              <a:rPr lang="en-GB" sz="2800" b="1" i="0" dirty="0">
                <a:solidFill>
                  <a:schemeClr val="tx1">
                    <a:lumMod val="50000"/>
                    <a:lumOff val="50000"/>
                  </a:schemeClr>
                </a:solidFill>
                <a:effectLst/>
                <a:latin typeface="Söhne"/>
              </a:rPr>
              <a:t>Disease Diagnosis</a:t>
            </a:r>
            <a:r>
              <a:rPr lang="en-GB" sz="2800" b="0" i="0" dirty="0">
                <a:solidFill>
                  <a:schemeClr val="tx1">
                    <a:lumMod val="50000"/>
                    <a:lumOff val="50000"/>
                  </a:schemeClr>
                </a:solidFill>
                <a:effectLst/>
                <a:latin typeface="Söhne"/>
              </a:rPr>
              <a:t>: Predicting the likelihood of a patient having a particular disease (e.g., diabetes, heart disease) based on risk factors such as age, weight, cholesterol levels, and blood pressure.</a:t>
            </a:r>
          </a:p>
          <a:p>
            <a:pPr algn="just">
              <a:buFont typeface="Arial" panose="020B0604020202020204" pitchFamily="34" charset="0"/>
              <a:buChar char="•"/>
            </a:pPr>
            <a:r>
              <a:rPr lang="en-GB" sz="2800" b="1" i="0" dirty="0">
                <a:solidFill>
                  <a:schemeClr val="tx1">
                    <a:lumMod val="50000"/>
                    <a:lumOff val="50000"/>
                  </a:schemeClr>
                </a:solidFill>
                <a:effectLst/>
                <a:latin typeface="Söhne"/>
              </a:rPr>
              <a:t>Patient Readmission</a:t>
            </a:r>
            <a:r>
              <a:rPr lang="en-GB" sz="2800" b="0" i="0" dirty="0">
                <a:solidFill>
                  <a:schemeClr val="tx1">
                    <a:lumMod val="50000"/>
                    <a:lumOff val="50000"/>
                  </a:schemeClr>
                </a:solidFill>
                <a:effectLst/>
                <a:latin typeface="Söhne"/>
              </a:rPr>
              <a:t>: Estimating the probability of a patient being readmitted to the hospital within 30 days after discharge, based on their medical history, the nature of their ailment, and treatment received.</a:t>
            </a:r>
          </a:p>
        </p:txBody>
      </p:sp>
      <p:sp>
        <p:nvSpPr>
          <p:cNvPr id="20"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806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315</TotalTime>
  <Words>923</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Nova</vt:lpstr>
      <vt:lpstr>Corbel</vt:lpstr>
      <vt:lpstr>Söhne</vt:lpstr>
      <vt:lpstr>Wingdings 2</vt:lpstr>
      <vt:lpstr>Frame</vt:lpstr>
      <vt:lpstr>Logistic Regression</vt:lpstr>
      <vt:lpstr>Overview </vt:lpstr>
      <vt:lpstr>What is Logistic Regression? </vt:lpstr>
      <vt:lpstr>The Logistic Function (Sigmoid Function) </vt:lpstr>
      <vt:lpstr>Mathematics Behind Logistic Regression </vt:lpstr>
      <vt:lpstr>Model Development Process </vt:lpstr>
      <vt:lpstr>Model Evaluation Metrics </vt:lpstr>
      <vt:lpstr>Applications of Logistic Regression </vt:lpstr>
      <vt:lpstr>Applications of Logistic Regression </vt:lpstr>
      <vt:lpstr>Applications of Logistic Regression </vt:lpstr>
      <vt:lpstr>Applications of Logistic Regression </vt:lpstr>
      <vt:lpstr>Applications of Logistic Regression </vt:lpstr>
      <vt:lpstr>Applications of Logistic Regression </vt:lpstr>
      <vt:lpstr>Applications of Logistic Regression </vt:lpstr>
      <vt:lpstr>Applications of Logistic Regression </vt:lpstr>
      <vt:lpstr>Software and Tools for Logistic Regression </vt:lpstr>
      <vt:lpstr>Challenges and Considerations </vt:lpstr>
      <vt:lpstr>Case Study/Example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Mark Bernardino</dc:creator>
  <cp:lastModifiedBy>Mark Bernardino</cp:lastModifiedBy>
  <cp:revision>10</cp:revision>
  <dcterms:created xsi:type="dcterms:W3CDTF">2024-02-29T01:14:11Z</dcterms:created>
  <dcterms:modified xsi:type="dcterms:W3CDTF">2024-03-11T04:01:58Z</dcterms:modified>
</cp:coreProperties>
</file>