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78" r:id="rId4"/>
    <p:sldId id="258" r:id="rId5"/>
    <p:sldId id="259" r:id="rId6"/>
    <p:sldId id="279" r:id="rId7"/>
    <p:sldId id="260" r:id="rId8"/>
    <p:sldId id="261" r:id="rId9"/>
    <p:sldId id="262" r:id="rId10"/>
    <p:sldId id="280"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1" r:id="rId27"/>
    <p:sldId id="285"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D3079E-B1DE-445B-89BE-DB5F63B4BB93}" type="datetimeFigureOut">
              <a:rPr lang="en-US" smtClean="0"/>
              <a:t>10/28/2024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275318-887D-4CCC-AC8B-19BC186CE06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275318-887D-4CCC-AC8B-19BC186CE06F}" type="slidenum">
              <a:rPr lang="en-US" smtClean="0"/>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10/28/2024</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8F6BCBE8-30B0-4476-8762-9236B142003A}" type="datetimeFigureOut">
              <a:rPr lang="en-US" smtClean="0"/>
              <a:pPr/>
              <a:t>10/28/2024</a:t>
            </a:fld>
            <a:endParaRPr lang="en-US" sz="1100" dirty="0">
              <a:solidFill>
                <a:schemeClr val="tx2"/>
              </a:solidFill>
            </a:endParaRPr>
          </a:p>
        </p:txBody>
      </p:sp>
      <p:sp>
        <p:nvSpPr>
          <p:cNvPr id="6" name="Footer Placeholder 5"/>
          <p:cNvSpPr>
            <a:spLocks noGrp="1"/>
          </p:cNvSpPr>
          <p:nvPr>
            <p:ph type="ftr" sz="quarter" idx="11"/>
          </p:nvPr>
        </p:nvSpPr>
        <p:spPr>
          <a:xfrm>
            <a:off x="914400" y="55499"/>
            <a:ext cx="5562600" cy="365125"/>
          </a:xfrm>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a:xfrm>
            <a:off x="8610600" y="55499"/>
            <a:ext cx="457200" cy="365125"/>
          </a:xfrm>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10/28/2024</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gi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8.gif"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hyperlink" Target="https://youtu.be/jxatQvQWY_s" TargetMode="External" /><Relationship Id="rId2" Type="http://schemas.openxmlformats.org/officeDocument/2006/relationships/hyperlink" Target="Module%203-peai.pptx"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thical-AI-blog-banner-1024x478.jpg"/>
          <p:cNvPicPr>
            <a:picLocks noChangeAspect="1"/>
          </p:cNvPicPr>
          <p:nvPr/>
        </p:nvPicPr>
        <p:blipFill>
          <a:blip r:embed="rId2"/>
          <a:stretch>
            <a:fillRect/>
          </a:stretch>
        </p:blipFill>
        <p:spPr>
          <a:xfrm>
            <a:off x="381000" y="2590801"/>
            <a:ext cx="8763000" cy="4267200"/>
          </a:xfrm>
          <a:prstGeom prst="rect">
            <a:avLst/>
          </a:prstGeom>
        </p:spPr>
      </p:pic>
      <p:sp>
        <p:nvSpPr>
          <p:cNvPr id="2" name="Title 1"/>
          <p:cNvSpPr>
            <a:spLocks noGrp="1"/>
          </p:cNvSpPr>
          <p:nvPr>
            <p:ph type="ctrTitle"/>
          </p:nvPr>
        </p:nvSpPr>
        <p:spPr/>
        <p:txBody>
          <a:bodyPr/>
          <a:lstStyle/>
          <a:p>
            <a:r>
              <a:rPr lang="en-US" dirty="0">
                <a:solidFill>
                  <a:srgbClr val="FF0000"/>
                </a:solidFill>
              </a:rPr>
              <a:t>Module 3</a:t>
            </a:r>
            <a:br>
              <a:rPr lang="en-US" dirty="0">
                <a:solidFill>
                  <a:srgbClr val="FF0000"/>
                </a:solidFill>
              </a:rPr>
            </a:br>
            <a:br>
              <a:rPr lang="en-US" dirty="0">
                <a:solidFill>
                  <a:srgbClr val="FF0000"/>
                </a:solidFill>
              </a:rPr>
            </a:br>
            <a:r>
              <a:rPr lang="en-US" sz="3200" dirty="0">
                <a:solidFill>
                  <a:srgbClr val="FF0000"/>
                </a:solidFill>
              </a:rPr>
              <a:t>hazina</a:t>
            </a:r>
            <a:br>
              <a:rPr lang="en-US" sz="3200" dirty="0">
                <a:solidFill>
                  <a:srgbClr val="FF0000"/>
                </a:solidFill>
              </a:rPr>
            </a:br>
            <a:r>
              <a:rPr lang="en-US" sz="3200" dirty="0">
                <a:solidFill>
                  <a:srgbClr val="FF0000"/>
                </a:solidFill>
              </a:rPr>
              <a:t>dcsku</a:t>
            </a:r>
            <a:endParaRPr lang="en-US" dirty="0">
              <a:solidFill>
                <a:srgbClr val="FF0000"/>
              </a:solidFill>
            </a:endParaRPr>
          </a:p>
        </p:txBody>
      </p:sp>
      <p:sp>
        <p:nvSpPr>
          <p:cNvPr id="3" name="Subtitle 2"/>
          <p:cNvSpPr>
            <a:spLocks noGrp="1"/>
          </p:cNvSpPr>
          <p:nvPr>
            <p:ph type="subTitle" idx="1"/>
          </p:nvPr>
        </p:nvSpPr>
        <p:spPr>
          <a:xfrm>
            <a:off x="685800" y="457200"/>
            <a:ext cx="8153400" cy="1905000"/>
          </a:xfrm>
        </p:spPr>
        <p:txBody>
          <a:bodyPr>
            <a:normAutofit/>
          </a:bodyPr>
          <a:lstStyle/>
          <a:p>
            <a:r>
              <a:rPr lang="en-US" sz="3600" b="1" dirty="0"/>
              <a:t>Principles and ethics of Artificial Intelligence</a:t>
            </a:r>
          </a:p>
        </p:txBody>
      </p:sp>
      <p:sp>
        <p:nvSpPr>
          <p:cNvPr id="5" name="Rectangle 4"/>
          <p:cNvSpPr/>
          <p:nvPr/>
        </p:nvSpPr>
        <p:spPr>
          <a:xfrm>
            <a:off x="7620000" y="2743200"/>
            <a:ext cx="1524000" cy="38100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thics.png"/>
          <p:cNvPicPr>
            <a:picLocks noGrp="1" noChangeAspect="1"/>
          </p:cNvPicPr>
          <p:nvPr>
            <p:ph idx="1"/>
          </p:nvPr>
        </p:nvPicPr>
        <p:blipFill>
          <a:blip r:embed="rId2"/>
          <a:stretch>
            <a:fillRect/>
          </a:stretch>
        </p:blipFill>
        <p:spPr>
          <a:xfrm>
            <a:off x="914400" y="609600"/>
            <a:ext cx="7772400" cy="5867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related to the singularity in AI include:</a:t>
            </a:r>
          </a:p>
        </p:txBody>
      </p:sp>
      <p:sp>
        <p:nvSpPr>
          <p:cNvPr id="3" name="Content Placeholder 2"/>
          <p:cNvSpPr>
            <a:spLocks noGrp="1"/>
          </p:cNvSpPr>
          <p:nvPr>
            <p:ph idx="1"/>
          </p:nvPr>
        </p:nvSpPr>
        <p:spPr/>
        <p:txBody>
          <a:bodyPr>
            <a:normAutofit lnSpcReduction="10000"/>
          </a:bodyPr>
          <a:lstStyle/>
          <a:p>
            <a:pPr>
              <a:lnSpc>
                <a:spcPct val="160000"/>
              </a:lnSpc>
            </a:pPr>
            <a:r>
              <a:rPr lang="en-US" sz="2600" b="1" dirty="0"/>
              <a:t>Artificial General Intelligence (AGI):</a:t>
            </a:r>
          </a:p>
          <a:p>
            <a:pPr lvl="1" algn="just">
              <a:lnSpc>
                <a:spcPct val="160000"/>
              </a:lnSpc>
            </a:pPr>
            <a:r>
              <a:rPr lang="en-US" sz="2200" dirty="0"/>
              <a:t>A  form of AI that has the ability to understand, learn, and apply knowledge across a wide range of tasks at a level comparable to human intelligence. </a:t>
            </a:r>
            <a:endParaRPr lang="en-US" sz="2200" b="1" dirty="0"/>
          </a:p>
          <a:p>
            <a:pPr algn="just">
              <a:lnSpc>
                <a:spcPct val="160000"/>
              </a:lnSpc>
            </a:pPr>
            <a:r>
              <a:rPr lang="en-US" sz="2600" b="1" dirty="0"/>
              <a:t>Exponential Growth:</a:t>
            </a:r>
            <a:r>
              <a:rPr lang="en-US" sz="2600" dirty="0"/>
              <a:t> </a:t>
            </a:r>
          </a:p>
          <a:p>
            <a:pPr lvl="1" algn="just">
              <a:lnSpc>
                <a:spcPct val="160000"/>
              </a:lnSpc>
            </a:pPr>
            <a:r>
              <a:rPr lang="en-US" sz="2200" dirty="0"/>
              <a:t>Once  AGI reaches a certain level, it could improve and enhance its own intelligence at an accelerating rate, leading to a cascade of advancements.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7772400" cy="5974560"/>
          </a:xfrm>
        </p:spPr>
        <p:txBody>
          <a:bodyPr/>
          <a:lstStyle/>
          <a:p>
            <a:r>
              <a:rPr lang="en-US" b="1" dirty="0"/>
              <a:t>Unpredictability:</a:t>
            </a:r>
          </a:p>
          <a:p>
            <a:pPr lvl="1" algn="just">
              <a:lnSpc>
                <a:spcPct val="150000"/>
              </a:lnSpc>
            </a:pPr>
            <a:r>
              <a:rPr lang="en-US" sz="2400" dirty="0"/>
              <a:t>Beyond  a certain point, the consequences and advancements become difficult to predict, as the intelligence of the system surpasses human understanding.</a:t>
            </a:r>
            <a:endParaRPr lang="en-US" sz="2400" b="1" dirty="0"/>
          </a:p>
          <a:p>
            <a:r>
              <a:rPr lang="en-US" b="1" dirty="0"/>
              <a:t>Impacts on Society:</a:t>
            </a:r>
            <a:r>
              <a:rPr lang="en-US" dirty="0"/>
              <a:t> </a:t>
            </a:r>
          </a:p>
          <a:p>
            <a:pPr lvl="1" algn="just">
              <a:lnSpc>
                <a:spcPct val="150000"/>
              </a:lnSpc>
            </a:pPr>
            <a:r>
              <a:rPr lang="en-US" sz="2400" dirty="0"/>
              <a:t>Considerations  of the potential impact on society, employment, ethics, and even the survival of the human species.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772400" cy="5898360"/>
          </a:xfrm>
        </p:spPr>
        <p:txBody>
          <a:bodyPr/>
          <a:lstStyle/>
          <a:p>
            <a:r>
              <a:rPr lang="en-US" b="1" dirty="0"/>
              <a:t>Ethical and Safety Concerns:</a:t>
            </a:r>
            <a:r>
              <a:rPr lang="en-US" dirty="0"/>
              <a:t> </a:t>
            </a:r>
          </a:p>
          <a:p>
            <a:pPr lvl="1"/>
            <a:r>
              <a:rPr lang="en-US" dirty="0"/>
              <a:t>How  to ensure the responsible development and use of AGI?</a:t>
            </a:r>
          </a:p>
          <a:p>
            <a:r>
              <a:rPr lang="en-US" sz="2800" dirty="0">
                <a:solidFill>
                  <a:srgbClr val="FF0000"/>
                </a:solidFill>
              </a:rPr>
              <a:t>Singularity </a:t>
            </a:r>
          </a:p>
          <a:p>
            <a:pPr lvl="1" algn="just">
              <a:lnSpc>
                <a:spcPct val="150000"/>
              </a:lnSpc>
            </a:pPr>
            <a:r>
              <a:rPr lang="en-US" sz="2400" dirty="0"/>
              <a:t>The  singularity in artificial intelligence refers to a hypothetical point in the future when technological growth, particularly in the development of AGI, becomes rapid and unpredictable, potentially leading to transformative changes in society.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ethics</a:t>
            </a:r>
          </a:p>
        </p:txBody>
      </p:sp>
      <p:sp>
        <p:nvSpPr>
          <p:cNvPr id="3" name="Content Placeholder 2"/>
          <p:cNvSpPr>
            <a:spLocks noGrp="1"/>
          </p:cNvSpPr>
          <p:nvPr>
            <p:ph idx="1"/>
          </p:nvPr>
        </p:nvSpPr>
        <p:spPr/>
        <p:txBody>
          <a:bodyPr>
            <a:normAutofit/>
          </a:bodyPr>
          <a:lstStyle/>
          <a:p>
            <a:pPr algn="just">
              <a:lnSpc>
                <a:spcPct val="150000"/>
              </a:lnSpc>
            </a:pPr>
            <a:r>
              <a:rPr lang="en-US" sz="2400" dirty="0"/>
              <a:t>Machine ethics is a field of study that explores the ethical implications of artificial intelligence (AI) and autonomous systems.</a:t>
            </a:r>
          </a:p>
          <a:p>
            <a:pPr algn="just">
              <a:lnSpc>
                <a:spcPct val="150000"/>
              </a:lnSpc>
            </a:pPr>
            <a:r>
              <a:rPr lang="en-US" sz="2400" dirty="0"/>
              <a:t>Machine  Ethics include:</a:t>
            </a:r>
          </a:p>
          <a:p>
            <a:pPr lvl="1" algn="just">
              <a:lnSpc>
                <a:spcPct val="150000"/>
              </a:lnSpc>
            </a:pPr>
            <a:r>
              <a:rPr lang="en-US" sz="2000" b="1" dirty="0"/>
              <a:t>Ethical Decision-Making:</a:t>
            </a:r>
          </a:p>
          <a:p>
            <a:pPr lvl="1" algn="just">
              <a:lnSpc>
                <a:spcPct val="150000"/>
              </a:lnSpc>
            </a:pPr>
            <a:r>
              <a:rPr lang="en-US" sz="2000" b="1" dirty="0"/>
              <a:t>Value Alignment:</a:t>
            </a:r>
          </a:p>
          <a:p>
            <a:pPr lvl="1" algn="just">
              <a:lnSpc>
                <a:spcPct val="150000"/>
              </a:lnSpc>
            </a:pPr>
            <a:r>
              <a:rPr lang="en-US" sz="2000" b="1" dirty="0"/>
              <a:t>Transparency:</a:t>
            </a:r>
          </a:p>
          <a:p>
            <a:pPr lvl="1" algn="just">
              <a:lnSpc>
                <a:spcPct val="150000"/>
              </a:lnSpc>
            </a:pPr>
            <a:r>
              <a:rPr lang="en-US" sz="2000" b="1" dirty="0"/>
              <a:t>Accountability and Responsibility:</a:t>
            </a:r>
            <a:endParaRPr lang="en-US" sz="2000" dirty="0"/>
          </a:p>
          <a:p>
            <a:pPr algn="just">
              <a:lnSpc>
                <a:spcPct val="150000"/>
              </a:lnSpc>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lvl="1"/>
            <a:r>
              <a:rPr lang="en-US" sz="2000" b="1" dirty="0"/>
              <a:t>Bias and Fairness</a:t>
            </a:r>
          </a:p>
          <a:p>
            <a:pPr lvl="1"/>
            <a:r>
              <a:rPr lang="en-US" sz="2000" b="1" dirty="0"/>
              <a:t>Privacy</a:t>
            </a:r>
          </a:p>
          <a:p>
            <a:pPr lvl="1"/>
            <a:r>
              <a:rPr lang="en-US" sz="2000" b="1" dirty="0"/>
              <a:t>Human-Machine Collaboration</a:t>
            </a:r>
          </a:p>
          <a:p>
            <a:pPr lvl="1"/>
            <a:r>
              <a:rPr lang="en-US" sz="2000" b="1" dirty="0"/>
              <a:t>Development of Ethical Guidelines</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Ethics: Creating an Ethical Intelligent Agent.</a:t>
            </a:r>
            <a:br>
              <a:rPr lang="en-US" b="1" dirty="0"/>
            </a:br>
            <a:endParaRPr lang="en-US" dirty="0"/>
          </a:p>
        </p:txBody>
      </p:sp>
      <p:sp>
        <p:nvSpPr>
          <p:cNvPr id="3" name="Content Placeholder 2"/>
          <p:cNvSpPr>
            <a:spLocks noGrp="1"/>
          </p:cNvSpPr>
          <p:nvPr>
            <p:ph idx="1"/>
          </p:nvPr>
        </p:nvSpPr>
        <p:spPr>
          <a:xfrm>
            <a:off x="914400" y="1783560"/>
            <a:ext cx="2819400" cy="3779040"/>
          </a:xfrm>
        </p:spPr>
        <p:txBody>
          <a:bodyPr>
            <a:normAutofit fontScale="70000" lnSpcReduction="20000"/>
          </a:bodyPr>
          <a:lstStyle/>
          <a:p>
            <a:r>
              <a:rPr lang="en-US" dirty="0">
                <a:solidFill>
                  <a:srgbClr val="FF0000"/>
                </a:solidFill>
              </a:rPr>
              <a:t>Moral Knowledge</a:t>
            </a:r>
            <a:r>
              <a:rPr lang="en-US" dirty="0"/>
              <a:t>:</a:t>
            </a:r>
          </a:p>
          <a:p>
            <a:pPr>
              <a:lnSpc>
                <a:spcPct val="150000"/>
              </a:lnSpc>
            </a:pPr>
            <a:r>
              <a:rPr lang="en-US" sz="3100" dirty="0"/>
              <a:t>Incorporation  of ethical principles, values, and rules into AI systems to guide their decision-making processes. </a:t>
            </a:r>
          </a:p>
        </p:txBody>
      </p:sp>
      <p:pic>
        <p:nvPicPr>
          <p:cNvPr id="4" name="Picture 3" descr="images.jpg"/>
          <p:cNvPicPr>
            <a:picLocks noChangeAspect="1"/>
          </p:cNvPicPr>
          <p:nvPr/>
        </p:nvPicPr>
        <p:blipFill>
          <a:blip r:embed="rId2"/>
          <a:stretch>
            <a:fillRect/>
          </a:stretch>
        </p:blipFill>
        <p:spPr>
          <a:xfrm>
            <a:off x="4267200" y="1981200"/>
            <a:ext cx="4543425" cy="2590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thical-AI-blog-banner-1024x478.jpg"/>
          <p:cNvPicPr>
            <a:picLocks noChangeAspect="1"/>
          </p:cNvPicPr>
          <p:nvPr/>
        </p:nvPicPr>
        <p:blipFill>
          <a:blip r:embed="rId2"/>
          <a:stretch>
            <a:fillRect/>
          </a:stretch>
        </p:blipFill>
        <p:spPr>
          <a:xfrm>
            <a:off x="5446542" y="1143000"/>
            <a:ext cx="3697458" cy="5715000"/>
          </a:xfrm>
          <a:prstGeom prst="rect">
            <a:avLst/>
          </a:prstGeom>
        </p:spPr>
      </p:pic>
      <p:sp>
        <p:nvSpPr>
          <p:cNvPr id="2" name="Title 1"/>
          <p:cNvSpPr>
            <a:spLocks noGrp="1"/>
          </p:cNvSpPr>
          <p:nvPr>
            <p:ph type="title"/>
          </p:nvPr>
        </p:nvSpPr>
        <p:spPr/>
        <p:txBody>
          <a:bodyPr/>
          <a:lstStyle/>
          <a:p>
            <a:r>
              <a:rPr lang="en-US" u="sng" dirty="0"/>
              <a:t>key aspects of moral knowledge</a:t>
            </a:r>
            <a:br>
              <a:rPr lang="en-US" u="sng" dirty="0"/>
            </a:br>
            <a:endParaRPr lang="en-US" dirty="0"/>
          </a:p>
        </p:txBody>
      </p:sp>
      <p:sp>
        <p:nvSpPr>
          <p:cNvPr id="3" name="Content Placeholder 2"/>
          <p:cNvSpPr>
            <a:spLocks noGrp="1"/>
          </p:cNvSpPr>
          <p:nvPr>
            <p:ph idx="1"/>
          </p:nvPr>
        </p:nvSpPr>
        <p:spPr>
          <a:xfrm>
            <a:off x="914400" y="1783560"/>
            <a:ext cx="4495800" cy="4572000"/>
          </a:xfrm>
        </p:spPr>
        <p:txBody>
          <a:bodyPr/>
          <a:lstStyle/>
          <a:p>
            <a:r>
              <a:rPr lang="en-US" sz="2400" b="1" i="1" dirty="0"/>
              <a:t>Ethical Frameworks:</a:t>
            </a:r>
            <a:endParaRPr lang="en-US" sz="2400" i="1" dirty="0"/>
          </a:p>
          <a:p>
            <a:r>
              <a:rPr lang="en-US" sz="2400" dirty="0"/>
              <a:t>AI systems can be designed to follow specific ethical frameworks, such as deontology, consequentialism, or virtue ethics. </a:t>
            </a:r>
          </a:p>
          <a:p>
            <a:r>
              <a:rPr lang="en-US" sz="2400" b="1" i="1" dirty="0"/>
              <a:t>Learning from Human Ethics:</a:t>
            </a:r>
            <a:endParaRPr lang="en-US" sz="2400" i="1" dirty="0"/>
          </a:p>
          <a:p>
            <a:r>
              <a:rPr lang="en-US" sz="2400" dirty="0"/>
              <a:t>Machine learning algorithms can be trained on datasets that reflect human ethical judgments.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7772400" cy="5669760"/>
          </a:xfrm>
        </p:spPr>
        <p:txBody>
          <a:bodyPr>
            <a:normAutofit/>
          </a:bodyPr>
          <a:lstStyle/>
          <a:p>
            <a:pPr algn="just"/>
            <a:r>
              <a:rPr lang="en-US" sz="2400" b="1" i="1" dirty="0"/>
              <a:t>Rule-Based Systems:</a:t>
            </a:r>
            <a:endParaRPr lang="en-US" sz="2400" i="1" dirty="0"/>
          </a:p>
          <a:p>
            <a:pPr algn="just"/>
            <a:r>
              <a:rPr lang="en-US" sz="2400" dirty="0"/>
              <a:t>Some machine ethics approaches involve encoding explicit rules or principles into the AI system.</a:t>
            </a:r>
          </a:p>
          <a:p>
            <a:pPr algn="just"/>
            <a:r>
              <a:rPr lang="en-US" sz="2400" b="1" i="1" dirty="0" err="1"/>
              <a:t>Explainability</a:t>
            </a:r>
            <a:r>
              <a:rPr lang="en-US" sz="2400" b="1" i="1" dirty="0"/>
              <a:t> and Transparency:</a:t>
            </a:r>
            <a:endParaRPr lang="en-US" sz="2400" i="1" dirty="0"/>
          </a:p>
          <a:p>
            <a:pPr algn="just"/>
            <a:r>
              <a:rPr lang="en-US" sz="2400" dirty="0"/>
              <a:t>For AI systems to be ethically sound, they should be able to explain their decisions in a human-understandable manner. </a:t>
            </a:r>
          </a:p>
          <a:p>
            <a:pPr algn="just"/>
            <a:r>
              <a:rPr lang="en-US" sz="2400" b="1" i="1" dirty="0"/>
              <a:t>Adaptability and Learning:</a:t>
            </a:r>
            <a:endParaRPr lang="en-US" sz="2400" i="1" dirty="0"/>
          </a:p>
          <a:p>
            <a:pPr algn="just"/>
            <a:r>
              <a:rPr lang="en-US" sz="2400" dirty="0"/>
              <a:t>Ethical considerations can evolve over time, and AI systems should be able to adapt to changes in societal norms.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914400" y="1783560"/>
            <a:ext cx="3733800" cy="4572000"/>
          </a:xfrm>
        </p:spPr>
        <p:txBody>
          <a:bodyPr/>
          <a:lstStyle/>
          <a:p>
            <a:r>
              <a:rPr lang="en-US" sz="2400" b="1" dirty="0"/>
              <a:t>Value Alignment:</a:t>
            </a:r>
            <a:endParaRPr lang="en-US" sz="2400" dirty="0"/>
          </a:p>
          <a:p>
            <a:r>
              <a:rPr lang="en-US" sz="2400" dirty="0"/>
              <a:t>Ensuring that AI systems align with human values is a critical aspect of machine ethics.</a:t>
            </a:r>
          </a:p>
          <a:p>
            <a:r>
              <a:rPr lang="en-US" sz="2400" b="1" dirty="0"/>
              <a:t>Ethical Decision-Making:</a:t>
            </a:r>
            <a:endParaRPr lang="en-US" sz="2400" dirty="0"/>
          </a:p>
          <a:p>
            <a:r>
              <a:rPr lang="en-US" sz="2400" dirty="0"/>
              <a:t>AI systems can be equipped with mechanisms for ethical decision-making. </a:t>
            </a:r>
          </a:p>
          <a:p>
            <a:pPr>
              <a:buNone/>
            </a:pPr>
            <a:endParaRPr lang="en-US" dirty="0"/>
          </a:p>
        </p:txBody>
      </p:sp>
      <p:pic>
        <p:nvPicPr>
          <p:cNvPr id="4" name="Picture 3" descr="p3.gif"/>
          <p:cNvPicPr>
            <a:picLocks noChangeAspect="1"/>
          </p:cNvPicPr>
          <p:nvPr/>
        </p:nvPicPr>
        <p:blipFill>
          <a:blip r:embed="rId2"/>
          <a:stretch>
            <a:fillRect/>
          </a:stretch>
        </p:blipFill>
        <p:spPr>
          <a:xfrm>
            <a:off x="5029200" y="1447800"/>
            <a:ext cx="3810000"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Autonomy in AI:</a:t>
            </a:r>
            <a:br>
              <a:rPr lang="en-US" dirty="0"/>
            </a:br>
            <a:endParaRPr lang="en-US" dirty="0"/>
          </a:p>
        </p:txBody>
      </p:sp>
      <p:sp>
        <p:nvSpPr>
          <p:cNvPr id="3" name="Content Placeholder 2"/>
          <p:cNvSpPr>
            <a:spLocks noGrp="1"/>
          </p:cNvSpPr>
          <p:nvPr>
            <p:ph idx="1"/>
          </p:nvPr>
        </p:nvSpPr>
        <p:spPr>
          <a:xfrm>
            <a:off x="914400" y="1219200"/>
            <a:ext cx="8001000" cy="5638800"/>
          </a:xfrm>
        </p:spPr>
        <p:txBody>
          <a:bodyPr>
            <a:normAutofit/>
          </a:bodyPr>
          <a:lstStyle/>
          <a:p>
            <a:pPr algn="just">
              <a:lnSpc>
                <a:spcPct val="150000"/>
              </a:lnSpc>
            </a:pPr>
            <a:r>
              <a:rPr lang="en-US" sz="2600" dirty="0"/>
              <a:t>Ability  of AI systems to operate and make decisions without continuous human intervention. </a:t>
            </a:r>
          </a:p>
          <a:p>
            <a:pPr algn="just">
              <a:lnSpc>
                <a:spcPct val="150000"/>
              </a:lnSpc>
            </a:pPr>
            <a:r>
              <a:rPr lang="en-US" sz="2600" dirty="0"/>
              <a:t>Perform  tasks, learn from data, and make decisions independently.</a:t>
            </a:r>
          </a:p>
          <a:p>
            <a:pPr algn="just">
              <a:lnSpc>
                <a:spcPct val="150000"/>
              </a:lnSpc>
            </a:pPr>
            <a:r>
              <a:rPr lang="en-US" sz="2600" dirty="0"/>
              <a:t>Hypothetical  future AI with human-like cognitive abilities, would possess a high degree of autonomy</a:t>
            </a:r>
            <a:r>
              <a:rPr lang="en-US" sz="2800" dirty="0"/>
              <a: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Eliminating bias in AI</a:t>
            </a:r>
          </a:p>
        </p:txBody>
      </p:sp>
      <p:sp>
        <p:nvSpPr>
          <p:cNvPr id="3" name="Content Placeholder 2"/>
          <p:cNvSpPr>
            <a:spLocks noGrp="1"/>
          </p:cNvSpPr>
          <p:nvPr>
            <p:ph idx="1"/>
          </p:nvPr>
        </p:nvSpPr>
        <p:spPr>
          <a:xfrm>
            <a:off x="914400" y="1783560"/>
            <a:ext cx="7772400" cy="2559840"/>
          </a:xfrm>
        </p:spPr>
        <p:txBody>
          <a:bodyPr>
            <a:normAutofit/>
          </a:bodyPr>
          <a:lstStyle/>
          <a:p>
            <a:pPr algn="just"/>
            <a:r>
              <a:rPr lang="en-US" sz="2400" dirty="0"/>
              <a:t>Complex  and multifaceted challenge.</a:t>
            </a:r>
          </a:p>
          <a:p>
            <a:pPr algn="just"/>
            <a:r>
              <a:rPr lang="en-US" sz="2400" dirty="0"/>
              <a:t>Crucial for ensuring fair and equitable outcomes.</a:t>
            </a:r>
          </a:p>
          <a:p>
            <a:pPr algn="just"/>
            <a:r>
              <a:rPr lang="en-US" sz="2400" dirty="0"/>
              <a:t> Bias in AI systems can arise from various sources, including biased training data, biased algorithms, and biased design decisions.</a:t>
            </a:r>
          </a:p>
        </p:txBody>
      </p:sp>
      <p:pic>
        <p:nvPicPr>
          <p:cNvPr id="4" name="Picture 3" descr="w.gif"/>
          <p:cNvPicPr>
            <a:picLocks noChangeAspect="1"/>
          </p:cNvPicPr>
          <p:nvPr/>
        </p:nvPicPr>
        <p:blipFill>
          <a:blip r:embed="rId2" cstate="print"/>
          <a:stretch>
            <a:fillRect/>
          </a:stretch>
        </p:blipFill>
        <p:spPr>
          <a:xfrm>
            <a:off x="5943600" y="4457700"/>
            <a:ext cx="3200400" cy="24003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address and mitigate bias in AI:</a:t>
            </a:r>
          </a:p>
        </p:txBody>
      </p:sp>
      <p:sp>
        <p:nvSpPr>
          <p:cNvPr id="3" name="Content Placeholder 2"/>
          <p:cNvSpPr>
            <a:spLocks noGrp="1"/>
          </p:cNvSpPr>
          <p:nvPr>
            <p:ph idx="1"/>
          </p:nvPr>
        </p:nvSpPr>
        <p:spPr/>
        <p:txBody>
          <a:bodyPr/>
          <a:lstStyle/>
          <a:p>
            <a:r>
              <a:rPr lang="en-US" b="1" dirty="0"/>
              <a:t>Diverse and Representative Training Data</a:t>
            </a:r>
          </a:p>
          <a:p>
            <a:r>
              <a:rPr lang="en-US" b="1" dirty="0"/>
              <a:t>Bias Detection and Evaluation</a:t>
            </a:r>
          </a:p>
          <a:p>
            <a:r>
              <a:rPr lang="en-US" b="1" dirty="0"/>
              <a:t>Transparency and </a:t>
            </a:r>
            <a:r>
              <a:rPr lang="en-US" b="1" dirty="0" err="1"/>
              <a:t>Explainability</a:t>
            </a:r>
            <a:endParaRPr lang="en-US" b="1" dirty="0"/>
          </a:p>
          <a:p>
            <a:r>
              <a:rPr lang="en-US" b="1" dirty="0"/>
              <a:t>Ethical Design Principles</a:t>
            </a:r>
          </a:p>
          <a:p>
            <a:r>
              <a:rPr lang="en-US" b="1" dirty="0"/>
              <a:t>Human-in-the-Loop Approaches</a:t>
            </a:r>
          </a:p>
          <a:p>
            <a:r>
              <a:rPr lang="en-US" b="1" dirty="0"/>
              <a:t>Continuous Monitoring and Updating</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relativism</a:t>
            </a:r>
          </a:p>
        </p:txBody>
      </p:sp>
      <p:sp>
        <p:nvSpPr>
          <p:cNvPr id="3" name="Content Placeholder 2"/>
          <p:cNvSpPr>
            <a:spLocks noGrp="1"/>
          </p:cNvSpPr>
          <p:nvPr>
            <p:ph idx="1"/>
          </p:nvPr>
        </p:nvSpPr>
        <p:spPr/>
        <p:txBody>
          <a:bodyPr>
            <a:normAutofit/>
          </a:bodyPr>
          <a:lstStyle/>
          <a:p>
            <a:pPr algn="just"/>
            <a:r>
              <a:rPr lang="en-US" sz="2400" dirty="0"/>
              <a:t>Philosophical  position that moral judgments are not absolute but are instead relative to the perspectives, values, or cultural contexts from which they arise.</a:t>
            </a:r>
          </a:p>
          <a:p>
            <a:pPr algn="just"/>
            <a:r>
              <a:rPr lang="en-US" sz="2400" dirty="0"/>
              <a:t> In the context of AI, moral relativism could manifest in the idea that ethical decisions made by AI systems should be context-dependent and may vary based on cultural, societal, or individual perspectives.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b="1" dirty="0"/>
              <a:t>Cultural Sensitivity</a:t>
            </a:r>
          </a:p>
          <a:p>
            <a:r>
              <a:rPr lang="en-US" b="1" dirty="0"/>
              <a:t>Customizable Ethics</a:t>
            </a:r>
          </a:p>
          <a:p>
            <a:r>
              <a:rPr lang="en-US" b="1" dirty="0"/>
              <a:t>Dynamic Ethical Frameworks</a:t>
            </a:r>
          </a:p>
          <a:p>
            <a:r>
              <a:rPr lang="en-US" b="1" dirty="0"/>
              <a:t>Value Pluralism</a:t>
            </a:r>
          </a:p>
          <a:p>
            <a:r>
              <a:rPr lang="en-US" b="1" dirty="0"/>
              <a:t>Ethical Uncertainty</a:t>
            </a:r>
          </a:p>
          <a:p>
            <a:r>
              <a:rPr lang="en-US" b="1" dirty="0"/>
              <a:t>Open-Ended Decision-Making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justification?</a:t>
            </a:r>
          </a:p>
        </p:txBody>
      </p:sp>
      <p:sp>
        <p:nvSpPr>
          <p:cNvPr id="3" name="Content Placeholder 2"/>
          <p:cNvSpPr>
            <a:spLocks noGrp="1"/>
          </p:cNvSpPr>
          <p:nvPr>
            <p:ph idx="1"/>
          </p:nvPr>
        </p:nvSpPr>
        <p:spPr/>
        <p:txBody>
          <a:bodyPr>
            <a:normAutofit lnSpcReduction="10000"/>
          </a:bodyPr>
          <a:lstStyle/>
          <a:p>
            <a:r>
              <a:rPr lang="en-US" dirty="0"/>
              <a:t>“who will be held responsible for harm involving an artificial intelligence (AI) system?”</a:t>
            </a:r>
          </a:p>
          <a:p>
            <a:r>
              <a:rPr lang="en-US" dirty="0"/>
              <a:t> Theory   of mind perception , two dimensions of mind: </a:t>
            </a:r>
            <a:r>
              <a:rPr lang="en-US" dirty="0">
                <a:solidFill>
                  <a:srgbClr val="FF0000"/>
                </a:solidFill>
              </a:rPr>
              <a:t>Perceived Agency</a:t>
            </a:r>
            <a:r>
              <a:rPr lang="en-US" dirty="0"/>
              <a:t>—attributing intention, reasoning, pursuing goals, and communicating to AI.</a:t>
            </a:r>
          </a:p>
          <a:p>
            <a:r>
              <a:rPr lang="en-US" dirty="0">
                <a:solidFill>
                  <a:srgbClr val="FF0000"/>
                </a:solidFill>
              </a:rPr>
              <a:t>Perceived Experience</a:t>
            </a:r>
            <a:r>
              <a:rPr lang="en-US" dirty="0"/>
              <a:t>—attributing emotional states, such as feeling pain and pleasure, personality, and consciousness to AI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lnSpcReduction="10000"/>
          </a:bodyPr>
          <a:lstStyle/>
          <a:p>
            <a:pPr algn="just"/>
            <a:r>
              <a:rPr lang="en-US" sz="2400" dirty="0"/>
              <a:t>The  relationship between perceived intentional harm and blame judgments toward AI.</a:t>
            </a:r>
          </a:p>
          <a:p>
            <a:pPr algn="just"/>
            <a:endParaRPr lang="en-US" sz="2400" dirty="0"/>
          </a:p>
          <a:p>
            <a:pPr algn="just"/>
            <a:r>
              <a:rPr lang="en-US" sz="2400" dirty="0"/>
              <a:t>Some findings by showing that perceived intentional harm directed to a non-human entity did not lead to increased attributions of mind to AI.</a:t>
            </a:r>
          </a:p>
          <a:p>
            <a:pPr algn="just"/>
            <a:r>
              <a:rPr lang="en-US" sz="2400" dirty="0"/>
              <a:t> These findings have implications for theory and practice concerning unethical outcomes and behavior associated with AI use.</a:t>
            </a:r>
          </a:p>
          <a:p>
            <a:pPr algn="just"/>
            <a:r>
              <a:rPr lang="en-US" sz="2400" dirty="0"/>
              <a:t>Companies  and developers were held responsible for moral violations involving AI, with developers received the most blame among the entities involved.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Agents.</a:t>
            </a:r>
          </a:p>
        </p:txBody>
      </p:sp>
      <p:sp>
        <p:nvSpPr>
          <p:cNvPr id="3" name="Content Placeholder 2"/>
          <p:cNvSpPr>
            <a:spLocks noGrp="1"/>
          </p:cNvSpPr>
          <p:nvPr>
            <p:ph idx="1"/>
          </p:nvPr>
        </p:nvSpPr>
        <p:spPr/>
        <p:txBody>
          <a:bodyPr>
            <a:normAutofit/>
          </a:bodyPr>
          <a:lstStyle/>
          <a:p>
            <a:pPr algn="just"/>
            <a:r>
              <a:rPr lang="en-US" sz="2400" i="1" dirty="0"/>
              <a:t>In contrast to a conventional vacuum cleaner, it is not directly operated by a human being. Hence, it is to a certain degree autonomous. Even such a primitive system faces basic moral challenges, for instance: should it vacuum and hence kill a ladybird that comes in its way or should it pull around it or chase it away? How about a spider? Should it extinguish the spider or save 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7772400" cy="5593560"/>
          </a:xfrm>
        </p:spPr>
        <p:txBody>
          <a:bodyPr/>
          <a:lstStyle/>
          <a:p>
            <a:r>
              <a:rPr lang="en-US" sz="2400" dirty="0"/>
              <a:t>Even if one agrees that there can be artificial moral agents, it is clear that even the most complex artificial systems differ from human beings in important respects that are central to our understanding of moral agency</a:t>
            </a:r>
            <a:r>
              <a:rPr lang="en-US" dirty="0"/>
              <a:t>.</a:t>
            </a:r>
          </a:p>
          <a:p>
            <a:r>
              <a:rPr lang="en-US" dirty="0"/>
              <a:t>  The structure of morality</a:t>
            </a:r>
          </a:p>
          <a:p>
            <a:pPr algn="just"/>
            <a:r>
              <a:rPr lang="en-US" sz="2400" i="1" dirty="0"/>
              <a:t>It seems that in order to tackle the problem of the moral agency of artificial agents one is forced to adopt a different perspective and needs to consider the actual mechanisms behind human morality, not sophisticated normative conceptions of what does it mean to act morally</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772400" cy="5898360"/>
          </a:xfrm>
        </p:spPr>
        <p:txBody>
          <a:bodyPr>
            <a:normAutofit/>
          </a:bodyPr>
          <a:lstStyle/>
          <a:p>
            <a:pPr algn="just"/>
            <a:r>
              <a:rPr lang="en-US" sz="2400" dirty="0"/>
              <a:t>The most common theoretical schema is the standard user, tool, and victim model. Here the technology mediates the moral situation between the actor who uses the technology and the victim.</a:t>
            </a:r>
          </a:p>
          <a:p>
            <a:pPr algn="just"/>
            <a:r>
              <a:rPr lang="en-US" sz="2400" dirty="0"/>
              <a:t> In this model we typically blame the user, not the tool, when a person using some tool or technological system causes harm.</a:t>
            </a:r>
          </a:p>
          <a:p>
            <a:pPr algn="just"/>
            <a:r>
              <a:rPr lang="en-US" sz="2400" dirty="0"/>
              <a:t> If a robot is simply a tool, then the morality of the situation resides fully with the users and/or designers of the robot.</a:t>
            </a:r>
          </a:p>
          <a:p>
            <a:pPr algn="just"/>
            <a:r>
              <a:rPr lang="en-US" sz="2400" dirty="0"/>
              <a:t> If we follow this reasoning, then the robot is not a moral agent at best it is an instrument that advances the moral interests of others</a:t>
            </a:r>
            <a:r>
              <a:rPr lang="en-US" sz="28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dw.jpg"/>
          <p:cNvPicPr>
            <a:picLocks noGrp="1" noChangeAspect="1"/>
          </p:cNvPicPr>
          <p:nvPr>
            <p:ph idx="1"/>
          </p:nvPr>
        </p:nvPicPr>
        <p:blipFill>
          <a:blip r:embed="rId2"/>
          <a:stretch>
            <a:fillRect/>
          </a:stretch>
        </p:blipFill>
        <p:spPr>
          <a:xfrm>
            <a:off x="1447800" y="1524000"/>
            <a:ext cx="6553200" cy="44196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ction="ppaction://hlinkpres?slideindex=1&amp;slidetitle="/>
              </a:rPr>
              <a:t>ethics</a:t>
            </a:r>
            <a:endParaRPr lang="en-US" dirty="0"/>
          </a:p>
          <a:p>
            <a:r>
              <a:rPr lang="en-US" dirty="0">
                <a:hlinkClick r:id="rId3"/>
              </a:rPr>
              <a:t>https://youtu.be/jxatQvQWY_s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7772400" cy="6126960"/>
          </a:xfrm>
        </p:spPr>
        <p:txBody>
          <a:bodyPr>
            <a:normAutofit/>
          </a:bodyPr>
          <a:lstStyle/>
          <a:p>
            <a:r>
              <a:rPr lang="en-US" b="1" dirty="0"/>
              <a:t>Responsibility in AI:</a:t>
            </a:r>
            <a:endParaRPr lang="en-US" dirty="0"/>
          </a:p>
          <a:p>
            <a:pPr algn="just">
              <a:lnSpc>
                <a:spcPct val="150000"/>
              </a:lnSpc>
            </a:pPr>
            <a:r>
              <a:rPr lang="en-US" sz="2400" dirty="0"/>
              <a:t>Considering  the ethical implications of creating and deploying AI systems.</a:t>
            </a:r>
          </a:p>
          <a:p>
            <a:pPr algn="just">
              <a:lnSpc>
                <a:spcPct val="150000"/>
              </a:lnSpc>
            </a:pPr>
            <a:r>
              <a:rPr lang="en-US" sz="2400" dirty="0"/>
              <a:t> It includes ensuring that AI is developed and used in a manner that aligns with human values and societal norms.</a:t>
            </a:r>
          </a:p>
          <a:p>
            <a:pPr algn="just">
              <a:lnSpc>
                <a:spcPct val="150000"/>
              </a:lnSpc>
            </a:pPr>
            <a:r>
              <a:rPr lang="en-US" sz="2400" dirty="0"/>
              <a:t>Must  be responsible for the design, deployment, and maintenance of AI systems. </a:t>
            </a:r>
          </a:p>
          <a:p>
            <a:pPr algn="just">
              <a:lnSpc>
                <a:spcPct val="150000"/>
              </a:lnSpc>
            </a:pPr>
            <a:r>
              <a:rPr lang="en-US" sz="2400" dirty="0"/>
              <a:t>Addressing  issues like bias, transparency, accountability, and the impact of AI on employment and privacy.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Ethical Considerations:</a:t>
            </a:r>
            <a:br>
              <a:rPr lang="en-US" dirty="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t>The  potential for bias in algorithms, and the social implications of automation.</a:t>
            </a:r>
          </a:p>
          <a:p>
            <a:pPr algn="just">
              <a:lnSpc>
                <a:spcPct val="150000"/>
              </a:lnSpc>
            </a:pPr>
            <a:r>
              <a:rPr lang="en-US" sz="2400" dirty="0"/>
              <a:t>Ethical guidelines and frameworks are being developed to guide the responsible development and use of AI.</a:t>
            </a:r>
          </a:p>
          <a:p>
            <a:pPr algn="just">
              <a:lnSpc>
                <a:spcPct val="150000"/>
              </a:lnSpc>
            </a:pPr>
            <a:r>
              <a:rPr lang="en-US" sz="2400" dirty="0"/>
              <a:t>Includes principles like fairness, transparency, accountability, and the consideration of societal impacts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th.jpg"/>
          <p:cNvPicPr>
            <a:picLocks noGrp="1" noChangeAspect="1"/>
          </p:cNvPicPr>
          <p:nvPr>
            <p:ph idx="1"/>
          </p:nvPr>
        </p:nvPicPr>
        <p:blipFill>
          <a:blip r:embed="rId2"/>
          <a:stretch>
            <a:fillRect/>
          </a:stretch>
        </p:blipFill>
        <p:spPr>
          <a:xfrm>
            <a:off x="1066800" y="685800"/>
            <a:ext cx="7543799" cy="548639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Accountability in AI:</a:t>
            </a:r>
            <a:br>
              <a:rPr lang="en-US" dirty="0"/>
            </a:br>
            <a:endParaRPr lang="en-US" dirty="0"/>
          </a:p>
        </p:txBody>
      </p:sp>
      <p:sp>
        <p:nvSpPr>
          <p:cNvPr id="3" name="Content Placeholder 2"/>
          <p:cNvSpPr>
            <a:spLocks noGrp="1"/>
          </p:cNvSpPr>
          <p:nvPr>
            <p:ph idx="1"/>
          </p:nvPr>
        </p:nvSpPr>
        <p:spPr>
          <a:xfrm>
            <a:off x="914400" y="1783560"/>
            <a:ext cx="7924800" cy="4572000"/>
          </a:xfrm>
        </p:spPr>
        <p:txBody>
          <a:bodyPr>
            <a:normAutofit lnSpcReduction="10000"/>
          </a:bodyPr>
          <a:lstStyle/>
          <a:p>
            <a:pPr algn="just">
              <a:lnSpc>
                <a:spcPct val="150000"/>
              </a:lnSpc>
            </a:pPr>
            <a:r>
              <a:rPr lang="en-US" dirty="0"/>
              <a:t> </a:t>
            </a:r>
            <a:r>
              <a:rPr lang="en-US" sz="2400" dirty="0"/>
              <a:t>It involves identifying who is responsible for the actions and decisions made by AI systems.</a:t>
            </a:r>
          </a:p>
          <a:p>
            <a:pPr algn="just">
              <a:lnSpc>
                <a:spcPct val="150000"/>
              </a:lnSpc>
            </a:pPr>
            <a:r>
              <a:rPr lang="en-US" sz="2400" dirty="0"/>
              <a:t>Establishing clear lines of accountability helps address issues when AI systems make errors or exhibit biased behavior.</a:t>
            </a:r>
          </a:p>
          <a:p>
            <a:pPr algn="just">
              <a:lnSpc>
                <a:spcPct val="150000"/>
              </a:lnSpc>
            </a:pPr>
            <a:r>
              <a:rPr lang="en-US" sz="2400" dirty="0"/>
              <a:t> It may involve holding developers, organizations, or even regulatory bodies accountable for ensuring the ethical use of AI.</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Regulation and Governance:</a:t>
            </a:r>
            <a:br>
              <a:rPr lang="en-US" dirty="0"/>
            </a:br>
            <a:endParaRPr lang="en-US" dirty="0"/>
          </a:p>
        </p:txBody>
      </p:sp>
      <p:sp>
        <p:nvSpPr>
          <p:cNvPr id="3" name="Content Placeholder 2"/>
          <p:cNvSpPr>
            <a:spLocks noGrp="1"/>
          </p:cNvSpPr>
          <p:nvPr>
            <p:ph idx="1"/>
          </p:nvPr>
        </p:nvSpPr>
        <p:spPr/>
        <p:txBody>
          <a:bodyPr/>
          <a:lstStyle/>
          <a:p>
            <a:pPr algn="just">
              <a:lnSpc>
                <a:spcPct val="150000"/>
              </a:lnSpc>
            </a:pPr>
            <a:r>
              <a:rPr lang="en-US" sz="2400" dirty="0"/>
              <a:t>Governments and international organizations are increasingly recognizing the need for regulations to govern the development and deployment of AI. </a:t>
            </a:r>
          </a:p>
          <a:p>
            <a:pPr algn="just">
              <a:lnSpc>
                <a:spcPct val="150000"/>
              </a:lnSpc>
            </a:pPr>
            <a:r>
              <a:rPr lang="en-US" sz="2400" dirty="0"/>
              <a:t>Regulatory frameworks can help set standards, ensure transparency, and establish accountability for AI systems.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Engagement:</a:t>
            </a:r>
            <a:br>
              <a:rPr lang="en-US" dirty="0"/>
            </a:br>
            <a:endParaRPr lang="en-US" dirty="0"/>
          </a:p>
        </p:txBody>
      </p:sp>
      <p:sp>
        <p:nvSpPr>
          <p:cNvPr id="3" name="Content Placeholder 2"/>
          <p:cNvSpPr>
            <a:spLocks noGrp="1"/>
          </p:cNvSpPr>
          <p:nvPr>
            <p:ph idx="1"/>
          </p:nvPr>
        </p:nvSpPr>
        <p:spPr/>
        <p:txBody>
          <a:bodyPr/>
          <a:lstStyle/>
          <a:p>
            <a:pPr algn="just">
              <a:lnSpc>
                <a:spcPct val="150000"/>
              </a:lnSpc>
            </a:pPr>
            <a:r>
              <a:rPr lang="en-US" sz="2400" dirty="0"/>
              <a:t>Inclusive public engagement is essential to address the societal impacts of AI. </a:t>
            </a:r>
          </a:p>
          <a:p>
            <a:pPr algn="just">
              <a:lnSpc>
                <a:spcPct val="150000"/>
              </a:lnSpc>
            </a:pPr>
            <a:r>
              <a:rPr lang="en-US" sz="2400" dirty="0"/>
              <a:t>Including diverse perspectives in the development and deployment of AI systems can help identify potential biases and mitigate negative consequences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500</TotalTime>
  <Words>1256</Words>
  <Application>Microsoft Office PowerPoint</Application>
  <PresentationFormat>On-screen Show (4:3)</PresentationFormat>
  <Paragraphs>112</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Metro</vt:lpstr>
      <vt:lpstr>Module 3  hazina dcsku</vt:lpstr>
      <vt:lpstr>Autonomy in AI: </vt:lpstr>
      <vt:lpstr>PowerPoint Presentation</vt:lpstr>
      <vt:lpstr>PowerPoint Presentation</vt:lpstr>
      <vt:lpstr>Ethical Considerations: </vt:lpstr>
      <vt:lpstr>PowerPoint Presentation</vt:lpstr>
      <vt:lpstr>Accountability in AI: </vt:lpstr>
      <vt:lpstr>Regulation and Governance: </vt:lpstr>
      <vt:lpstr>Public Engagement: </vt:lpstr>
      <vt:lpstr>PowerPoint Presentation</vt:lpstr>
      <vt:lpstr>Key points related to the singularity in AI include:</vt:lpstr>
      <vt:lpstr>PowerPoint Presentation</vt:lpstr>
      <vt:lpstr>PowerPoint Presentation</vt:lpstr>
      <vt:lpstr>Machine ethics</vt:lpstr>
      <vt:lpstr>Contd.</vt:lpstr>
      <vt:lpstr>Machine Ethics: Creating an Ethical Intelligent Agent. </vt:lpstr>
      <vt:lpstr>key aspects of moral knowledge </vt:lpstr>
      <vt:lpstr>PowerPoint Presentation</vt:lpstr>
      <vt:lpstr>Cont.</vt:lpstr>
      <vt:lpstr>Eliminating bias in AI</vt:lpstr>
      <vt:lpstr>Strategies  to address and mitigate bias in AI:</vt:lpstr>
      <vt:lpstr>Moral relativism</vt:lpstr>
      <vt:lpstr>Contd.</vt:lpstr>
      <vt:lpstr>Moral justification?</vt:lpstr>
      <vt:lpstr>Contd.</vt:lpstr>
      <vt:lpstr>Moral Agents.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hazina dcsku</dc:title>
  <dc:creator>CS</dc:creator>
  <cp:lastModifiedBy>ayswariyas10@gmail.com</cp:lastModifiedBy>
  <cp:revision>58</cp:revision>
  <dcterms:created xsi:type="dcterms:W3CDTF">2023-11-13T08:26:43Z</dcterms:created>
  <dcterms:modified xsi:type="dcterms:W3CDTF">2024-10-28T04:39:20Z</dcterms:modified>
</cp:coreProperties>
</file>