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3" r:id="rId7"/>
    <p:sldId id="262" r:id="rId8"/>
    <p:sldId id="264" r:id="rId9"/>
    <p:sldId id="257"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07" autoAdjust="0"/>
  </p:normalViewPr>
  <p:slideViewPr>
    <p:cSldViewPr>
      <p:cViewPr varScale="1">
        <p:scale>
          <a:sx n="81" d="100"/>
          <a:sy n="81" d="100"/>
        </p:scale>
        <p:origin x="-105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ableStyles" Target="tableStyle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a:t>Click to edit Master title style</a:t>
            </a:r>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890658BC-51E3-41E5-AE12-97617562122F}" type="datetimeFigureOut">
              <a:rPr lang="en-US" smtClean="0"/>
              <a:t>10/28/2024</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A802A8AA-F4D1-4F2C-AA6D-3C8C00473A01}"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90658BC-51E3-41E5-AE12-97617562122F}" type="datetimeFigureOut">
              <a:rPr lang="en-US" smtClean="0"/>
              <a:t>10/28/2024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02A8AA-F4D1-4F2C-AA6D-3C8C00473A0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p>
            <a:r>
              <a:rPr kumimoji="0" lang="en-US"/>
              <a:t>Click to edit Master title style</a:t>
            </a:r>
          </a:p>
        </p:txBody>
      </p:sp>
      <p:sp>
        <p:nvSpPr>
          <p:cNvPr id="3" name="Vertical Text Placeholder 2"/>
          <p:cNvSpPr>
            <a:spLocks noGrp="1"/>
          </p:cNvSpPr>
          <p:nvPr>
            <p:ph type="body" orient="vert" idx="1"/>
          </p:nvPr>
        </p:nvSpPr>
        <p:spPr>
          <a:xfrm>
            <a:off x="457200" y="274642"/>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p>
            <a:fld id="{890658BC-51E3-41E5-AE12-97617562122F}" type="datetimeFigureOut">
              <a:rPr lang="en-US" smtClean="0"/>
              <a:t>10/28/2024</a:t>
            </a:fld>
            <a:endParaRPr lang="en-US"/>
          </a:p>
        </p:txBody>
      </p:sp>
      <p:sp>
        <p:nvSpPr>
          <p:cNvPr id="5" name="Footer Placeholder 4"/>
          <p:cNvSpPr>
            <a:spLocks noGrp="1"/>
          </p:cNvSpPr>
          <p:nvPr>
            <p:ph type="ftr" sz="quarter" idx="11"/>
          </p:nvPr>
        </p:nvSpPr>
        <p:spPr>
          <a:xfrm>
            <a:off x="457200" y="6556248"/>
            <a:ext cx="3657600" cy="228600"/>
          </a:xfrm>
        </p:spPr>
        <p:txBody>
          <a:bodyPr/>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A802A8AA-F4D1-4F2C-AA6D-3C8C00473A0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90658BC-51E3-41E5-AE12-97617562122F}" type="datetimeFigureOut">
              <a:rPr lang="en-US" smtClean="0"/>
              <a:t>10/28/2024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02A8AA-F4D1-4F2C-AA6D-3C8C00473A0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a:t>Click to edit Master title style</a:t>
            </a:r>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890658BC-51E3-41E5-AE12-97617562122F}" type="datetimeFigureOut">
              <a:rPr lang="en-US" smtClean="0"/>
              <a:t>10/28/2024</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p>
            <a:fld id="{A802A8AA-F4D1-4F2C-AA6D-3C8C00473A01}"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890658BC-51E3-41E5-AE12-97617562122F}" type="datetimeFigureOut">
              <a:rPr lang="en-US" smtClean="0"/>
              <a:t>10/28/2024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02A8AA-F4D1-4F2C-AA6D-3C8C00473A0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890658BC-51E3-41E5-AE12-97617562122F}" type="datetimeFigureOut">
              <a:rPr lang="en-US" smtClean="0"/>
              <a:t>10/28/2024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02A8AA-F4D1-4F2C-AA6D-3C8C00473A0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890658BC-51E3-41E5-AE12-97617562122F}" type="datetimeFigureOut">
              <a:rPr lang="en-US" smtClean="0"/>
              <a:t>10/28/2024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02A8AA-F4D1-4F2C-AA6D-3C8C00473A0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890658BC-51E3-41E5-AE12-97617562122F}" type="datetimeFigureOut">
              <a:rPr lang="en-US" smtClean="0"/>
              <a:t>10/28/2024</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p>
            <a:fld id="{A802A8AA-F4D1-4F2C-AA6D-3C8C00473A0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a:t>Click to edit Master title style</a:t>
            </a:r>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890658BC-51E3-41E5-AE12-97617562122F}" type="datetimeFigureOut">
              <a:rPr lang="en-US" smtClean="0"/>
              <a:t>10/28/2024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02A8AA-F4D1-4F2C-AA6D-3C8C00473A0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a:t>Click to edit Master text styles</a:t>
            </a:r>
          </a:p>
        </p:txBody>
      </p:sp>
      <p:sp>
        <p:nvSpPr>
          <p:cNvPr id="5" name="Date Placeholder 4"/>
          <p:cNvSpPr>
            <a:spLocks noGrp="1"/>
          </p:cNvSpPr>
          <p:nvPr>
            <p:ph type="dt" sz="half" idx="10"/>
          </p:nvPr>
        </p:nvSpPr>
        <p:spPr/>
        <p:txBody>
          <a:bodyPr/>
          <a:lstStyle/>
          <a:p>
            <a:fld id="{890658BC-51E3-41E5-AE12-97617562122F}" type="datetimeFigureOut">
              <a:rPr lang="en-US" smtClean="0"/>
              <a:t>10/28/2024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02A8AA-F4D1-4F2C-AA6D-3C8C00473A01}" type="slidenum">
              <a:rPr lang="en-US" smtClean="0"/>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jpe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p>
            <a:r>
              <a:rPr kumimoji="0" lang="en-US"/>
              <a:t>Click to edit Master title style</a:t>
            </a:r>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890658BC-51E3-41E5-AE12-97617562122F}" type="datetimeFigureOut">
              <a:rPr lang="en-US" smtClean="0"/>
              <a:t>10/28/2024</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A802A8AA-F4D1-4F2C-AA6D-3C8C00473A0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4.gif"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w.gif"/>
          <p:cNvPicPr>
            <a:picLocks noChangeAspect="1"/>
          </p:cNvPicPr>
          <p:nvPr/>
        </p:nvPicPr>
        <p:blipFill>
          <a:blip r:embed="rId2"/>
          <a:stretch>
            <a:fillRect/>
          </a:stretch>
        </p:blipFill>
        <p:spPr>
          <a:xfrm>
            <a:off x="0" y="971550"/>
            <a:ext cx="9144000" cy="5886450"/>
          </a:xfrm>
          <a:prstGeom prst="rect">
            <a:avLst/>
          </a:prstGeom>
        </p:spPr>
      </p:pic>
      <p:sp>
        <p:nvSpPr>
          <p:cNvPr id="3" name="Subtitle 2"/>
          <p:cNvSpPr>
            <a:spLocks noGrp="1"/>
          </p:cNvSpPr>
          <p:nvPr>
            <p:ph type="subTitle" idx="1"/>
          </p:nvPr>
        </p:nvSpPr>
        <p:spPr>
          <a:xfrm>
            <a:off x="1524000" y="5334000"/>
            <a:ext cx="6400800" cy="1752600"/>
          </a:xfrm>
        </p:spPr>
        <p:txBody>
          <a:bodyPr>
            <a:normAutofit fontScale="70000" lnSpcReduction="20000"/>
          </a:bodyPr>
          <a:lstStyle/>
          <a:p>
            <a:r>
              <a:rPr lang="en-US" dirty="0"/>
              <a:t>Module 1</a:t>
            </a:r>
          </a:p>
          <a:p>
            <a:r>
              <a:rPr lang="en-US" sz="2400" dirty="0" err="1"/>
              <a:t>Hazina</a:t>
            </a:r>
            <a:r>
              <a:rPr lang="en-US" sz="2400" dirty="0"/>
              <a:t> </a:t>
            </a:r>
            <a:br>
              <a:rPr lang="en-US" sz="2400" dirty="0"/>
            </a:br>
            <a:r>
              <a:rPr lang="en-US" sz="2400" dirty="0" err="1"/>
              <a:t>Assist.prof</a:t>
            </a:r>
            <a:r>
              <a:rPr lang="en-US" sz="2400" dirty="0"/>
              <a:t>.</a:t>
            </a:r>
            <a:br>
              <a:rPr lang="en-US" sz="2400" dirty="0"/>
            </a:br>
            <a:r>
              <a:rPr lang="en-US" sz="2400" dirty="0" err="1"/>
              <a:t>Dcsku</a:t>
            </a:r>
            <a:r>
              <a:rPr lang="en-US" sz="2400" dirty="0"/>
              <a:t> </a:t>
            </a:r>
            <a:br>
              <a:rPr lang="en-US" sz="2800" dirty="0"/>
            </a:br>
            <a:br>
              <a:rPr lang="en-US" dirty="0"/>
            </a:br>
            <a:endParaRPr lang="en-US" dirty="0"/>
          </a:p>
          <a:p>
            <a:br>
              <a:rPr lang="en-US" dirty="0"/>
            </a:br>
            <a:endParaRPr lang="en-US" dirty="0"/>
          </a:p>
        </p:txBody>
      </p:sp>
      <p:sp>
        <p:nvSpPr>
          <p:cNvPr id="7" name="TextBox 6"/>
          <p:cNvSpPr txBox="1"/>
          <p:nvPr/>
        </p:nvSpPr>
        <p:spPr>
          <a:xfrm>
            <a:off x="152400" y="304800"/>
            <a:ext cx="8610600" cy="1323439"/>
          </a:xfrm>
          <a:prstGeom prst="rect">
            <a:avLst/>
          </a:prstGeom>
          <a:noFill/>
        </p:spPr>
        <p:txBody>
          <a:bodyPr wrap="square" rtlCol="0">
            <a:spAutoFit/>
          </a:bodyPr>
          <a:lstStyle/>
          <a:p>
            <a:br>
              <a:rPr lang="en-US" sz="2000" dirty="0">
                <a:solidFill>
                  <a:schemeClr val="bg1"/>
                </a:solidFill>
              </a:rPr>
            </a:br>
            <a:r>
              <a:rPr lang="en-US" sz="2000" dirty="0">
                <a:solidFill>
                  <a:schemeClr val="bg1"/>
                </a:solidFill>
              </a:rPr>
              <a:t>Principles  and Ethics of Artificial Intelligence</a:t>
            </a:r>
            <a:br>
              <a:rPr lang="en-US" sz="2000" dirty="0">
                <a:solidFill>
                  <a:schemeClr val="bg1"/>
                </a:solidFill>
              </a:rPr>
            </a:br>
            <a:br>
              <a:rPr lang="en-US" sz="2000" dirty="0">
                <a:solidFill>
                  <a:schemeClr val="bg1"/>
                </a:solidFill>
              </a:rPr>
            </a:br>
            <a:endParaRPr lang="en-US" sz="2000"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r.png"/>
          <p:cNvPicPr>
            <a:picLocks noGrp="1" noChangeAspect="1"/>
          </p:cNvPicPr>
          <p:nvPr>
            <p:ph idx="1"/>
          </p:nvPr>
        </p:nvPicPr>
        <p:blipFill>
          <a:blip r:embed="rId2"/>
          <a:stretch>
            <a:fillRect/>
          </a:stretch>
        </p:blipFill>
        <p:spPr>
          <a:xfrm>
            <a:off x="457200" y="914400"/>
            <a:ext cx="7315200" cy="5029200"/>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Artificial intelligence (AI)</a:t>
            </a:r>
          </a:p>
        </p:txBody>
      </p:sp>
      <p:sp>
        <p:nvSpPr>
          <p:cNvPr id="3" name="Content Placeholder 2"/>
          <p:cNvSpPr>
            <a:spLocks noGrp="1"/>
          </p:cNvSpPr>
          <p:nvPr>
            <p:ph idx="1"/>
          </p:nvPr>
        </p:nvSpPr>
        <p:spPr/>
        <p:txBody>
          <a:bodyPr>
            <a:normAutofit fontScale="92500" lnSpcReduction="10000"/>
          </a:bodyPr>
          <a:lstStyle/>
          <a:p>
            <a:pPr algn="just"/>
            <a:r>
              <a:rPr lang="en-US" dirty="0"/>
              <a:t>The  ability of machines to replicate or enhance human intellect, such as reasoning and learning from experience. </a:t>
            </a:r>
          </a:p>
          <a:p>
            <a:pPr algn="just"/>
            <a:r>
              <a:rPr lang="en-US" dirty="0"/>
              <a:t>AI uses techniques from probability theory, economics, and algorithm design to solve practical problems. </a:t>
            </a:r>
          </a:p>
          <a:p>
            <a:pPr algn="just"/>
            <a:r>
              <a:rPr lang="en-US" dirty="0"/>
              <a:t>Although the concept of AI has been around since the 19th century, when Alan Turing first proposed an “imitation game” to assess machine intelligence, it only became feasible to achieve in recent decades due to the increased availability of computing power and data to train AI systems.</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7239000" cy="1143000"/>
          </a:xfrm>
        </p:spPr>
        <p:txBody>
          <a:bodyPr>
            <a:normAutofit fontScale="90000"/>
          </a:bodyPr>
          <a:lstStyle/>
          <a:p>
            <a:r>
              <a:rPr lang="en-US" b="0" dirty="0"/>
              <a:t>think about what distinguishes human intelligence from that of other creatures ?</a:t>
            </a:r>
            <a:endParaRPr lang="en-US" dirty="0"/>
          </a:p>
        </p:txBody>
      </p:sp>
      <p:sp>
        <p:nvSpPr>
          <p:cNvPr id="3" name="Content Placeholder 2"/>
          <p:cNvSpPr>
            <a:spLocks noGrp="1"/>
          </p:cNvSpPr>
          <p:nvPr>
            <p:ph idx="1"/>
          </p:nvPr>
        </p:nvSpPr>
        <p:spPr>
          <a:xfrm>
            <a:off x="762000" y="2286000"/>
            <a:ext cx="6858000" cy="3864936"/>
          </a:xfrm>
        </p:spPr>
        <p:txBody>
          <a:bodyPr/>
          <a:lstStyle/>
          <a:p>
            <a:r>
              <a:rPr lang="en-US" dirty="0"/>
              <a:t>Ability  to learn from experiences and apply these lessons to new situations.</a:t>
            </a:r>
          </a:p>
          <a:p>
            <a:r>
              <a:rPr lang="en-US" dirty="0"/>
              <a:t>AI??</a:t>
            </a:r>
          </a:p>
          <a:p>
            <a:r>
              <a:rPr lang="en-US" dirty="0"/>
              <a:t>one significant advantage over us: their ability to analyze vast amounts of data and experiences much faster than humans could ever hope.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d.png"/>
          <p:cNvPicPr>
            <a:picLocks noGrp="1" noChangeAspect="1"/>
          </p:cNvPicPr>
          <p:nvPr>
            <p:ph idx="1"/>
          </p:nvPr>
        </p:nvPicPr>
        <p:blipFill>
          <a:blip r:embed="rId2"/>
          <a:stretch>
            <a:fillRect/>
          </a:stretch>
        </p:blipFill>
        <p:spPr>
          <a:xfrm>
            <a:off x="1600200" y="2438400"/>
            <a:ext cx="4105275" cy="3810000"/>
          </a:xfrm>
        </p:spPr>
      </p:pic>
      <p:sp>
        <p:nvSpPr>
          <p:cNvPr id="5" name="TextBox 4"/>
          <p:cNvSpPr txBox="1"/>
          <p:nvPr/>
        </p:nvSpPr>
        <p:spPr>
          <a:xfrm>
            <a:off x="609600" y="609600"/>
            <a:ext cx="7162800" cy="1200329"/>
          </a:xfrm>
          <a:prstGeom prst="rect">
            <a:avLst/>
          </a:prstGeom>
          <a:noFill/>
        </p:spPr>
        <p:txBody>
          <a:bodyPr wrap="square" rtlCol="0">
            <a:spAutoFit/>
          </a:bodyPr>
          <a:lstStyle/>
          <a:p>
            <a:r>
              <a:rPr lang="en-US" dirty="0"/>
              <a:t>AI can be broken down into two major fields, Machine Learning (ML) and Neural Networks (NN). Both are subfields under Artificial Intelligence, and each one has its methods and algorithms to help solve problems.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History of AI </a:t>
            </a:r>
            <a:br>
              <a:rPr lang="en-US" dirty="0"/>
            </a:br>
            <a:endParaRPr lang="en-US" dirty="0"/>
          </a:p>
        </p:txBody>
      </p:sp>
      <p:sp>
        <p:nvSpPr>
          <p:cNvPr id="3" name="Content Placeholder 2"/>
          <p:cNvSpPr>
            <a:spLocks noGrp="1"/>
          </p:cNvSpPr>
          <p:nvPr>
            <p:ph idx="1"/>
          </p:nvPr>
        </p:nvSpPr>
        <p:spPr/>
        <p:txBody>
          <a:bodyPr/>
          <a:lstStyle/>
          <a:p>
            <a:pPr algn="just"/>
            <a:r>
              <a:rPr lang="en-US" dirty="0"/>
              <a:t>Artificial intelligence dates back to the late 1940s when computer pioneers like Alan Turing and John von Neumann first started examining how machines could “think.” However, a significant milestone in AI occurred in 1956 when researchers proved that a machine could solve any problem if it were allowed to use an unlimited amount of memory. </a:t>
            </a:r>
          </a:p>
          <a:p>
            <a:pPr algn="just"/>
            <a:r>
              <a:rPr lang="en-US" dirty="0"/>
              <a:t>The result was a program called the General Problem Solver (GPS).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q.gif"/>
          <p:cNvPicPr>
            <a:picLocks noGrp="1" noChangeAspect="1"/>
          </p:cNvPicPr>
          <p:nvPr>
            <p:ph idx="1"/>
          </p:nvPr>
        </p:nvPicPr>
        <p:blipFill>
          <a:blip r:embed="rId2" cstate="print"/>
          <a:stretch>
            <a:fillRect/>
          </a:stretch>
        </p:blipFill>
        <p:spPr>
          <a:xfrm>
            <a:off x="381000" y="381001"/>
            <a:ext cx="3454400" cy="2590800"/>
          </a:xfrm>
        </p:spPr>
      </p:pic>
      <p:sp>
        <p:nvSpPr>
          <p:cNvPr id="6" name="TextBox 5"/>
          <p:cNvSpPr txBox="1"/>
          <p:nvPr/>
        </p:nvSpPr>
        <p:spPr>
          <a:xfrm>
            <a:off x="457200" y="3276600"/>
            <a:ext cx="7543800" cy="1600438"/>
          </a:xfrm>
          <a:prstGeom prst="rect">
            <a:avLst/>
          </a:prstGeom>
          <a:noFill/>
        </p:spPr>
        <p:txBody>
          <a:bodyPr wrap="square" rtlCol="0">
            <a:spAutoFit/>
          </a:bodyPr>
          <a:lstStyle/>
          <a:p>
            <a:pPr algn="just"/>
            <a:r>
              <a:rPr lang="en-US" sz="2000" dirty="0"/>
              <a:t>In computer science AI research is defined as the study of "intelligent agents": any device that perceives its environment and takes actions that maximize its chance of successfully achieving Its goals.</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a:t>
            </a:r>
          </a:p>
        </p:txBody>
      </p:sp>
      <p:sp>
        <p:nvSpPr>
          <p:cNvPr id="3" name="Content Placeholder 2"/>
          <p:cNvSpPr>
            <a:spLocks noGrp="1"/>
          </p:cNvSpPr>
          <p:nvPr>
            <p:ph idx="1"/>
          </p:nvPr>
        </p:nvSpPr>
        <p:spPr/>
        <p:txBody>
          <a:bodyPr/>
          <a:lstStyle/>
          <a:p>
            <a:pPr algn="just"/>
            <a:r>
              <a:rPr lang="en-US" dirty="0"/>
              <a:t>The study of computer systems that attempt to model and apply the intelligence of the human mind.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Thrust areas ,</a:t>
            </a:r>
          </a:p>
        </p:txBody>
      </p:sp>
      <p:sp>
        <p:nvSpPr>
          <p:cNvPr id="3" name="Content Placeholder 2"/>
          <p:cNvSpPr>
            <a:spLocks noGrp="1"/>
          </p:cNvSpPr>
          <p:nvPr>
            <p:ph idx="1"/>
          </p:nvPr>
        </p:nvSpPr>
        <p:spPr/>
        <p:txBody>
          <a:bodyPr>
            <a:normAutofit/>
          </a:bodyPr>
          <a:lstStyle/>
          <a:p>
            <a:r>
              <a:rPr lang="en-US" dirty="0"/>
              <a:t>Problem solving, planning, and search --- generic problem solving architecture based on ideas from cognitive science (game playing, robotics). </a:t>
            </a:r>
          </a:p>
          <a:p>
            <a:r>
              <a:rPr lang="en-US" dirty="0"/>
              <a:t>• Knowledge Representation – to store and manipulate information (logical and probabilistic representations) </a:t>
            </a:r>
          </a:p>
          <a:p>
            <a:r>
              <a:rPr lang="en-US" dirty="0"/>
              <a:t>• Automated reasoning / Inference – to use the stored information to answer questions and draw new conclusions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 Machine Learning – intelligence from data; to adapt to new circumstances and to detect and extrapolate patterns </a:t>
            </a:r>
          </a:p>
          <a:p>
            <a:r>
              <a:rPr lang="en-US" dirty="0"/>
              <a:t>• Natural Language Processing – to communicate with the machine </a:t>
            </a:r>
          </a:p>
          <a:p>
            <a:r>
              <a:rPr lang="en-US" dirty="0"/>
              <a:t>• Computer Vision --- processing visual information </a:t>
            </a:r>
          </a:p>
          <a:p>
            <a:r>
              <a:rPr lang="en-US" dirty="0"/>
              <a:t>• Robotics --- Autonomy, manipulation, full integration of AI capabilities</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32</TotalTime>
  <Words>425</Words>
  <Application>Microsoft Office PowerPoint</Application>
  <PresentationFormat>On-screen Show (4:3)</PresentationFormat>
  <Paragraphs>27</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Opulent</vt:lpstr>
      <vt:lpstr>PowerPoint Presentation</vt:lpstr>
      <vt:lpstr>Artificial intelligence (AI)</vt:lpstr>
      <vt:lpstr>think about what distinguishes human intelligence from that of other creatures ?</vt:lpstr>
      <vt:lpstr>PowerPoint Presentation</vt:lpstr>
      <vt:lpstr>History of AI  </vt:lpstr>
      <vt:lpstr>PowerPoint Presentation</vt:lpstr>
      <vt:lpstr>Definition,</vt:lpstr>
      <vt:lpstr>Thrust areas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Principles  and Ethics of Artificial Intelligence Hazina  Assist.prof. Dcsku    </dc:title>
  <dc:creator>CS</dc:creator>
  <cp:lastModifiedBy>ayswariyas10@gmail.com</cp:lastModifiedBy>
  <cp:revision>11</cp:revision>
  <dcterms:created xsi:type="dcterms:W3CDTF">2023-09-25T09:11:39Z</dcterms:created>
  <dcterms:modified xsi:type="dcterms:W3CDTF">2024-10-28T04:40:02Z</dcterms:modified>
</cp:coreProperties>
</file>