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9" r:id="rId3"/>
    <p:sldId id="257" r:id="rId4"/>
    <p:sldId id="258" r:id="rId5"/>
    <p:sldId id="260" r:id="rId6"/>
    <p:sldId id="261" r:id="rId7"/>
    <p:sldId id="262" r:id="rId8"/>
    <p:sldId id="263" r:id="rId9"/>
    <p:sldId id="264" r:id="rId10"/>
    <p:sldId id="265" r:id="rId11"/>
    <p:sldId id="270" r:id="rId12"/>
    <p:sldId id="271" r:id="rId13"/>
    <p:sldId id="266" r:id="rId14"/>
    <p:sldId id="267" r:id="rId15"/>
    <p:sldId id="268" r:id="rId16"/>
    <p:sldId id="272" r:id="rId17"/>
    <p:sldId id="269" r:id="rId18"/>
    <p:sldId id="274" r:id="rId19"/>
    <p:sldId id="275" r:id="rId20"/>
    <p:sldId id="276" r:id="rId21"/>
    <p:sldId id="277" r:id="rId22"/>
    <p:sldId id="273"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042E55-2907-4574-8B6E-35378E5C9929}" type="datetimeFigureOut">
              <a:rPr lang="en-US" smtClean="0"/>
              <a:pPr/>
              <a:t>10/24/2024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8D8055-A7E9-4090-91BB-6B03F0E608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Asilomar</a:t>
            </a:r>
            <a:r>
              <a:rPr lang="en-US" sz="1200" b="0" i="0" kern="1200" dirty="0">
                <a:solidFill>
                  <a:schemeClr val="tx1"/>
                </a:solidFill>
                <a:latin typeface="+mn-lt"/>
                <a:ea typeface="+mn-ea"/>
                <a:cs typeface="+mn-cs"/>
              </a:rPr>
              <a:t> AI Principles-Assignment.</a:t>
            </a:r>
            <a:endParaRPr lang="en-US" dirty="0"/>
          </a:p>
        </p:txBody>
      </p:sp>
      <p:sp>
        <p:nvSpPr>
          <p:cNvPr id="4" name="Slide Number Placeholder 3"/>
          <p:cNvSpPr>
            <a:spLocks noGrp="1"/>
          </p:cNvSpPr>
          <p:nvPr>
            <p:ph type="sldNum" sz="quarter" idx="10"/>
          </p:nvPr>
        </p:nvSpPr>
        <p:spPr/>
        <p:txBody>
          <a:bodyPr/>
          <a:lstStyle/>
          <a:p>
            <a:fld id="{788D8055-A7E9-4090-91BB-6B03F0E60865}"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1917A71-44B1-4ACD-8D2B-B6F47BADA6E1}" type="datetime1">
              <a:rPr lang="en-US" smtClean="0"/>
              <a:pPr/>
              <a:t>10/24/2024</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lang="en-US"/>
              <a:t>Module II</a:t>
            </a: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265C5EF-77FB-48F7-9F61-624EC99238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7BE9E6-B99E-47D4-BC9A-27FA0F5349A3}" type="datetime1">
              <a:rPr lang="en-US" smtClean="0"/>
              <a:pPr/>
              <a:t>10/24/2024</a:t>
            </a:fld>
            <a:endParaRPr lang="en-US"/>
          </a:p>
        </p:txBody>
      </p:sp>
      <p:sp>
        <p:nvSpPr>
          <p:cNvPr id="5" name="Footer Placeholder 4"/>
          <p:cNvSpPr>
            <a:spLocks noGrp="1"/>
          </p:cNvSpPr>
          <p:nvPr>
            <p:ph type="ftr" sz="quarter" idx="11"/>
          </p:nvPr>
        </p:nvSpPr>
        <p:spPr/>
        <p:txBody>
          <a:bodyPr/>
          <a:lstStyle/>
          <a:p>
            <a:r>
              <a:rPr lang="en-US"/>
              <a:t>Module II</a:t>
            </a:r>
          </a:p>
        </p:txBody>
      </p:sp>
      <p:sp>
        <p:nvSpPr>
          <p:cNvPr id="6" name="Slide Number Placeholder 5"/>
          <p:cNvSpPr>
            <a:spLocks noGrp="1"/>
          </p:cNvSpPr>
          <p:nvPr>
            <p:ph type="sldNum" sz="quarter" idx="12"/>
          </p:nvPr>
        </p:nvSpPr>
        <p:spPr/>
        <p:txBody>
          <a:bodyPr/>
          <a:lstStyle/>
          <a:p>
            <a:fld id="{D265C5EF-77FB-48F7-9F61-624EC99238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786AB3-3354-4282-B162-AE1A308532CD}" type="datetime1">
              <a:rPr lang="en-US" smtClean="0"/>
              <a:pPr/>
              <a:t>10/24/2024</a:t>
            </a:fld>
            <a:endParaRPr lang="en-US"/>
          </a:p>
        </p:txBody>
      </p:sp>
      <p:sp>
        <p:nvSpPr>
          <p:cNvPr id="5" name="Footer Placeholder 4"/>
          <p:cNvSpPr>
            <a:spLocks noGrp="1"/>
          </p:cNvSpPr>
          <p:nvPr>
            <p:ph type="ftr" sz="quarter" idx="11"/>
          </p:nvPr>
        </p:nvSpPr>
        <p:spPr/>
        <p:txBody>
          <a:bodyPr/>
          <a:lstStyle/>
          <a:p>
            <a:r>
              <a:rPr lang="en-US"/>
              <a:t>Module II</a:t>
            </a:r>
          </a:p>
        </p:txBody>
      </p:sp>
      <p:sp>
        <p:nvSpPr>
          <p:cNvPr id="6" name="Slide Number Placeholder 5"/>
          <p:cNvSpPr>
            <a:spLocks noGrp="1"/>
          </p:cNvSpPr>
          <p:nvPr>
            <p:ph type="sldNum" sz="quarter" idx="12"/>
          </p:nvPr>
        </p:nvSpPr>
        <p:spPr/>
        <p:txBody>
          <a:bodyPr/>
          <a:lstStyle/>
          <a:p>
            <a:fld id="{D265C5EF-77FB-48F7-9F61-624EC99238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7C4F67-93C0-4A77-BD1A-42E2038C9144}" type="datetime1">
              <a:rPr lang="en-US" smtClean="0"/>
              <a:pPr/>
              <a:t>10/24/2024</a:t>
            </a:fld>
            <a:endParaRPr lang="en-US"/>
          </a:p>
        </p:txBody>
      </p:sp>
      <p:sp>
        <p:nvSpPr>
          <p:cNvPr id="5" name="Footer Placeholder 4"/>
          <p:cNvSpPr>
            <a:spLocks noGrp="1"/>
          </p:cNvSpPr>
          <p:nvPr>
            <p:ph type="ftr" sz="quarter" idx="11"/>
          </p:nvPr>
        </p:nvSpPr>
        <p:spPr/>
        <p:txBody>
          <a:bodyPr/>
          <a:lstStyle/>
          <a:p>
            <a:r>
              <a:rPr lang="en-US"/>
              <a:t>Module II</a:t>
            </a:r>
          </a:p>
        </p:txBody>
      </p:sp>
      <p:sp>
        <p:nvSpPr>
          <p:cNvPr id="6" name="Slide Number Placeholder 5"/>
          <p:cNvSpPr>
            <a:spLocks noGrp="1"/>
          </p:cNvSpPr>
          <p:nvPr>
            <p:ph type="sldNum" sz="quarter" idx="12"/>
          </p:nvPr>
        </p:nvSpPr>
        <p:spPr/>
        <p:txBody>
          <a:bodyPr/>
          <a:lstStyle/>
          <a:p>
            <a:fld id="{D265C5EF-77FB-48F7-9F61-624EC99238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1757123-2B03-4F5B-9A1A-8A27A45A7CA1}" type="datetime1">
              <a:rPr lang="en-US" smtClean="0"/>
              <a:pPr/>
              <a:t>10/24/2024</a:t>
            </a:fld>
            <a:endParaRPr lang="en-US"/>
          </a:p>
        </p:txBody>
      </p:sp>
      <p:sp>
        <p:nvSpPr>
          <p:cNvPr id="5" name="Footer Placeholder 4"/>
          <p:cNvSpPr>
            <a:spLocks noGrp="1"/>
          </p:cNvSpPr>
          <p:nvPr>
            <p:ph type="ftr" sz="quarter" idx="11"/>
          </p:nvPr>
        </p:nvSpPr>
        <p:spPr/>
        <p:txBody>
          <a:bodyPr/>
          <a:lstStyle/>
          <a:p>
            <a:r>
              <a:rPr lang="en-US"/>
              <a:t>Module II</a:t>
            </a:r>
          </a:p>
        </p:txBody>
      </p:sp>
      <p:sp>
        <p:nvSpPr>
          <p:cNvPr id="6" name="Slide Number Placeholder 5"/>
          <p:cNvSpPr>
            <a:spLocks noGrp="1"/>
          </p:cNvSpPr>
          <p:nvPr>
            <p:ph type="sldNum" sz="quarter" idx="12"/>
          </p:nvPr>
        </p:nvSpPr>
        <p:spPr/>
        <p:txBody>
          <a:bodyPr/>
          <a:lstStyle/>
          <a:p>
            <a:fld id="{D265C5EF-77FB-48F7-9F61-624EC99238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7E54246-9789-4163-A9B4-98D09592D7C1}" type="datetime1">
              <a:rPr lang="en-US" smtClean="0"/>
              <a:pPr/>
              <a:t>10/24/2024</a:t>
            </a:fld>
            <a:endParaRPr lang="en-US"/>
          </a:p>
        </p:txBody>
      </p:sp>
      <p:sp>
        <p:nvSpPr>
          <p:cNvPr id="6" name="Footer Placeholder 5"/>
          <p:cNvSpPr>
            <a:spLocks noGrp="1"/>
          </p:cNvSpPr>
          <p:nvPr>
            <p:ph type="ftr" sz="quarter" idx="11"/>
          </p:nvPr>
        </p:nvSpPr>
        <p:spPr/>
        <p:txBody>
          <a:bodyPr/>
          <a:lstStyle/>
          <a:p>
            <a:r>
              <a:rPr lang="en-US"/>
              <a:t>Module II</a:t>
            </a:r>
          </a:p>
        </p:txBody>
      </p:sp>
      <p:sp>
        <p:nvSpPr>
          <p:cNvPr id="7" name="Slide Number Placeholder 6"/>
          <p:cNvSpPr>
            <a:spLocks noGrp="1"/>
          </p:cNvSpPr>
          <p:nvPr>
            <p:ph type="sldNum" sz="quarter" idx="12"/>
          </p:nvPr>
        </p:nvSpPr>
        <p:spPr/>
        <p:txBody>
          <a:bodyPr/>
          <a:lstStyle/>
          <a:p>
            <a:fld id="{D265C5EF-77FB-48F7-9F61-624EC99238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DC35B175-5539-4ABF-B46A-741E0A618517}" type="datetime1">
              <a:rPr lang="en-US" smtClean="0"/>
              <a:pPr/>
              <a:t>10/24/2024</a:t>
            </a:fld>
            <a:endParaRPr lang="en-US"/>
          </a:p>
        </p:txBody>
      </p:sp>
      <p:sp>
        <p:nvSpPr>
          <p:cNvPr id="27" name="Slide Number Placeholder 26"/>
          <p:cNvSpPr>
            <a:spLocks noGrp="1"/>
          </p:cNvSpPr>
          <p:nvPr>
            <p:ph type="sldNum" sz="quarter" idx="11"/>
          </p:nvPr>
        </p:nvSpPr>
        <p:spPr/>
        <p:txBody>
          <a:bodyPr rtlCol="0"/>
          <a:lstStyle/>
          <a:p>
            <a:fld id="{D265C5EF-77FB-48F7-9F61-624EC9923836}"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Module II</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CC84E63-33BF-4C15-BC70-0A230DB99312}" type="datetime1">
              <a:rPr lang="en-US" smtClean="0"/>
              <a:pPr/>
              <a:t>10/24/2024</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lang="en-US"/>
              <a:t>Module II</a:t>
            </a:r>
          </a:p>
        </p:txBody>
      </p:sp>
      <p:sp>
        <p:nvSpPr>
          <p:cNvPr id="5" name="Slide Number Placeholder 4"/>
          <p:cNvSpPr>
            <a:spLocks noGrp="1"/>
          </p:cNvSpPr>
          <p:nvPr>
            <p:ph type="sldNum" sz="quarter" idx="12"/>
          </p:nvPr>
        </p:nvSpPr>
        <p:spPr>
          <a:xfrm>
            <a:off x="8174736" y="2272"/>
            <a:ext cx="762000" cy="365760"/>
          </a:xfrm>
        </p:spPr>
        <p:txBody>
          <a:bodyPr/>
          <a:lstStyle/>
          <a:p>
            <a:fld id="{D265C5EF-77FB-48F7-9F61-624EC99238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AC4E4-2159-478A-AFE1-E2DF4D596FFA}" type="datetime1">
              <a:rPr lang="en-US" smtClean="0"/>
              <a:pPr/>
              <a:t>10/24/2024</a:t>
            </a:fld>
            <a:endParaRPr lang="en-US"/>
          </a:p>
        </p:txBody>
      </p:sp>
      <p:sp>
        <p:nvSpPr>
          <p:cNvPr id="3" name="Footer Placeholder 2"/>
          <p:cNvSpPr>
            <a:spLocks noGrp="1"/>
          </p:cNvSpPr>
          <p:nvPr>
            <p:ph type="ftr" sz="quarter" idx="11"/>
          </p:nvPr>
        </p:nvSpPr>
        <p:spPr/>
        <p:txBody>
          <a:bodyPr/>
          <a:lstStyle/>
          <a:p>
            <a:r>
              <a:rPr lang="en-US"/>
              <a:t>Module II</a:t>
            </a:r>
          </a:p>
        </p:txBody>
      </p:sp>
      <p:sp>
        <p:nvSpPr>
          <p:cNvPr id="4" name="Slide Number Placeholder 3"/>
          <p:cNvSpPr>
            <a:spLocks noGrp="1"/>
          </p:cNvSpPr>
          <p:nvPr>
            <p:ph type="sldNum" sz="quarter" idx="12"/>
          </p:nvPr>
        </p:nvSpPr>
        <p:spPr/>
        <p:txBody>
          <a:bodyPr/>
          <a:lstStyle/>
          <a:p>
            <a:fld id="{D265C5EF-77FB-48F7-9F61-624EC99238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A60EAB-A52A-4D33-802F-96C6C4CC0E64}" type="datetime1">
              <a:rPr lang="en-US" smtClean="0"/>
              <a:pPr/>
              <a:t>10/24/2024</a:t>
            </a:fld>
            <a:endParaRPr lang="en-US"/>
          </a:p>
        </p:txBody>
      </p:sp>
      <p:sp>
        <p:nvSpPr>
          <p:cNvPr id="6" name="Footer Placeholder 5"/>
          <p:cNvSpPr>
            <a:spLocks noGrp="1"/>
          </p:cNvSpPr>
          <p:nvPr>
            <p:ph type="ftr" sz="quarter" idx="11"/>
          </p:nvPr>
        </p:nvSpPr>
        <p:spPr/>
        <p:txBody>
          <a:bodyPr/>
          <a:lstStyle/>
          <a:p>
            <a:r>
              <a:rPr lang="en-US"/>
              <a:t>Module II</a:t>
            </a:r>
          </a:p>
        </p:txBody>
      </p:sp>
      <p:sp>
        <p:nvSpPr>
          <p:cNvPr id="7" name="Slide Number Placeholder 6"/>
          <p:cNvSpPr>
            <a:spLocks noGrp="1"/>
          </p:cNvSpPr>
          <p:nvPr>
            <p:ph type="sldNum" sz="quarter" idx="12"/>
          </p:nvPr>
        </p:nvSpPr>
        <p:spPr/>
        <p:txBody>
          <a:bodyPr/>
          <a:lstStyle/>
          <a:p>
            <a:fld id="{D265C5EF-77FB-48F7-9F61-624EC99238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65286CA-336A-4796-B552-42EAD70C6448}" type="datetime1">
              <a:rPr lang="en-US" smtClean="0"/>
              <a:pPr/>
              <a:t>10/24/2024</a:t>
            </a:fld>
            <a:endParaRPr lang="en-US"/>
          </a:p>
        </p:txBody>
      </p:sp>
      <p:sp>
        <p:nvSpPr>
          <p:cNvPr id="6" name="Footer Placeholder 5"/>
          <p:cNvSpPr>
            <a:spLocks noGrp="1"/>
          </p:cNvSpPr>
          <p:nvPr>
            <p:ph type="ftr" sz="quarter" idx="11"/>
          </p:nvPr>
        </p:nvSpPr>
        <p:spPr/>
        <p:txBody>
          <a:bodyPr/>
          <a:lstStyle/>
          <a:p>
            <a:r>
              <a:rPr lang="en-US"/>
              <a:t>Module II</a:t>
            </a:r>
          </a:p>
        </p:txBody>
      </p:sp>
      <p:sp>
        <p:nvSpPr>
          <p:cNvPr id="7" name="Slide Number Placeholder 6"/>
          <p:cNvSpPr>
            <a:spLocks noGrp="1"/>
          </p:cNvSpPr>
          <p:nvPr>
            <p:ph type="sldNum" sz="quarter" idx="12"/>
          </p:nvPr>
        </p:nvSpPr>
        <p:spPr/>
        <p:txBody>
          <a:bodyPr/>
          <a:lstStyle/>
          <a:p>
            <a:fld id="{D265C5EF-77FB-48F7-9F61-624EC99238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30D6D26-AD4D-4020-87B6-B962226B0A70}" type="datetime1">
              <a:rPr lang="en-US" smtClean="0"/>
              <a:pPr/>
              <a:t>10/24/2024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a:t>Module II</a:t>
            </a: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265C5EF-77FB-48F7-9F61-624EC99238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Principles and ethics of Artificial Intelligence</a:t>
            </a:r>
          </a:p>
        </p:txBody>
      </p:sp>
      <p:sp>
        <p:nvSpPr>
          <p:cNvPr id="3" name="Subtitle 2"/>
          <p:cNvSpPr>
            <a:spLocks noGrp="1"/>
          </p:cNvSpPr>
          <p:nvPr>
            <p:ph type="subTitle" idx="1"/>
          </p:nvPr>
        </p:nvSpPr>
        <p:spPr>
          <a:xfrm>
            <a:off x="3886200" y="4876800"/>
            <a:ext cx="4953000" cy="1752600"/>
          </a:xfrm>
        </p:spPr>
        <p:txBody>
          <a:bodyPr/>
          <a:lstStyle/>
          <a:p>
            <a:r>
              <a:rPr lang="en-US" dirty="0"/>
              <a:t>Module II</a:t>
            </a:r>
          </a:p>
          <a:p>
            <a:r>
              <a:rPr lang="en-US" dirty="0" err="1"/>
              <a:t>Hazina</a:t>
            </a:r>
            <a:r>
              <a:rPr lang="en-US" dirty="0"/>
              <a:t> </a:t>
            </a:r>
          </a:p>
          <a:p>
            <a:r>
              <a:rPr lang="en-US" dirty="0" err="1"/>
              <a:t>Asst.Prof</a:t>
            </a:r>
            <a:r>
              <a:rPr lang="en-US" dirty="0"/>
              <a:t>.</a:t>
            </a:r>
          </a:p>
          <a:p>
            <a:r>
              <a:rPr lang="en-US" dirty="0"/>
              <a:t>DCSKU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019800"/>
          </a:xfrm>
        </p:spPr>
        <p:txBody>
          <a:bodyPr>
            <a:normAutofit fontScale="92500" lnSpcReduction="20000"/>
          </a:bodyPr>
          <a:lstStyle/>
          <a:p>
            <a:pPr algn="just">
              <a:lnSpc>
                <a:spcPct val="150000"/>
              </a:lnSpc>
            </a:pPr>
            <a:r>
              <a:rPr lang="en-US" sz="2400" dirty="0">
                <a:solidFill>
                  <a:srgbClr val="FF0000"/>
                </a:solidFill>
              </a:rPr>
              <a:t>Confidence Intervals</a:t>
            </a:r>
            <a:r>
              <a:rPr lang="en-US" sz="2400" dirty="0"/>
              <a:t>: AI models often provide not just a single prediction but also a confidence interval or a probability distribution associated with their predictions. These intervals can indicate the level of certainty the model has about its predictions. A narrower confidence interval suggests higher epistemic precision, while a broader one indicates greater uncertainty.</a:t>
            </a:r>
          </a:p>
          <a:p>
            <a:pPr algn="just">
              <a:lnSpc>
                <a:spcPct val="150000"/>
              </a:lnSpc>
            </a:pPr>
            <a:r>
              <a:rPr lang="en-US" sz="2400" dirty="0">
                <a:solidFill>
                  <a:srgbClr val="FF0000"/>
                </a:solidFill>
              </a:rPr>
              <a:t>Uncertainty Estimation</a:t>
            </a:r>
            <a:r>
              <a:rPr lang="en-US" sz="2400" dirty="0"/>
              <a:t>: AI systems can estimate different types of uncertainty, including epistemic uncertainty (related to model parameter uncertainty and data scarcity) and aleatoric uncertainty (related to the inherent randomness in the data). Understanding and quantifying these uncertainties is crucial for assessing epistemic precision</a:t>
            </a:r>
            <a:r>
              <a:rPr lang="en-US" dirty="0"/>
              <a:t>.</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fontScale="92500"/>
          </a:bodyPr>
          <a:lstStyle/>
          <a:p>
            <a:pPr algn="just">
              <a:lnSpc>
                <a:spcPct val="150000"/>
              </a:lnSpc>
            </a:pPr>
            <a:r>
              <a:rPr lang="en-US" sz="2400" dirty="0">
                <a:solidFill>
                  <a:srgbClr val="FF0000"/>
                </a:solidFill>
              </a:rPr>
              <a:t>Model Calibration: </a:t>
            </a:r>
            <a:r>
              <a:rPr lang="en-US" sz="2400" dirty="0"/>
              <a:t>Model calibration is the process of ensuring that the predicted probabilities align with the true outcomes. Well-calibrated models are considered to have higher epistemic precision, as they accurately reflect their level of confidence in their predictions.</a:t>
            </a:r>
          </a:p>
          <a:p>
            <a:pPr algn="just">
              <a:lnSpc>
                <a:spcPct val="150000"/>
              </a:lnSpc>
            </a:pPr>
            <a:r>
              <a:rPr lang="en-US" sz="2400" dirty="0">
                <a:solidFill>
                  <a:srgbClr val="FF0000"/>
                </a:solidFill>
              </a:rPr>
              <a:t>Out-of-Distribution Detection</a:t>
            </a:r>
            <a:r>
              <a:rPr lang="en-US" sz="2400" dirty="0"/>
              <a:t>: Epistemic precision also involves the ability of an AI system to detect when it is facing situations or data points that are outside its training distribution. Models that can recognize out-of-distribution inputs and respond with increased uncertainty are seen as more epistemic ally precise.</a:t>
            </a:r>
          </a:p>
          <a:p>
            <a:pPr algn="just">
              <a:lnSpc>
                <a:spcPct val="150000"/>
              </a:lnSpc>
            </a:pPr>
            <a:endParaRPr lang="en-US" sz="2400" dirty="0"/>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a:bodyPr>
          <a:lstStyle/>
          <a:p>
            <a:pPr algn="just">
              <a:lnSpc>
                <a:spcPct val="150000"/>
              </a:lnSpc>
            </a:pPr>
            <a:r>
              <a:rPr lang="en-US" sz="2000" dirty="0">
                <a:solidFill>
                  <a:srgbClr val="FF0000"/>
                </a:solidFill>
              </a:rPr>
              <a:t>Human-AI Collaboration: </a:t>
            </a:r>
            <a:r>
              <a:rPr lang="en-US" sz="2000" dirty="0"/>
              <a:t>Epistemic precision in AI is not just about the model's output but also about how well it collaborates with human users. Transparent communication of uncertainties and the ability to engage in a meaningful dialogue about the model's knowledge are important for ensuring that AI systems are used effectively and responsibly.</a:t>
            </a:r>
          </a:p>
          <a:p>
            <a:pPr algn="just">
              <a:lnSpc>
                <a:spcPct val="150000"/>
              </a:lnSpc>
            </a:pPr>
            <a:r>
              <a:rPr lang="en-US" sz="2000" dirty="0">
                <a:solidFill>
                  <a:srgbClr val="FF0000"/>
                </a:solidFill>
              </a:rPr>
              <a:t>Model </a:t>
            </a:r>
            <a:r>
              <a:rPr lang="en-US" sz="2000" dirty="0" err="1">
                <a:solidFill>
                  <a:srgbClr val="FF0000"/>
                </a:solidFill>
              </a:rPr>
              <a:t>Explainability</a:t>
            </a:r>
            <a:r>
              <a:rPr lang="en-US" sz="2000" dirty="0">
                <a:solidFill>
                  <a:srgbClr val="FF0000"/>
                </a:solidFill>
              </a:rPr>
              <a:t>: </a:t>
            </a:r>
            <a:r>
              <a:rPr lang="en-US" sz="2000" dirty="0"/>
              <a:t>Understanding how the AI model arrives at its predictions .Explainable AI techniques aim to make the decision-making process of AI models more transparent, which can help users assess the reliability of the model's outputs.</a:t>
            </a:r>
          </a:p>
          <a:p>
            <a:pPr algn="just">
              <a:lnSpc>
                <a:spcPct val="150000"/>
              </a:lnSpc>
            </a:pPr>
            <a:endParaRPr lang="en-US" sz="2000"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lgn="just">
              <a:lnSpc>
                <a:spcPct val="150000"/>
              </a:lnSpc>
            </a:pPr>
            <a:endParaRPr lang="en-US" sz="2000" dirty="0"/>
          </a:p>
          <a:p>
            <a:pPr algn="just">
              <a:lnSpc>
                <a:spcPct val="150000"/>
              </a:lnSpc>
            </a:pPr>
            <a:r>
              <a:rPr lang="en-US" sz="2000" dirty="0">
                <a:solidFill>
                  <a:srgbClr val="FF0000"/>
                </a:solidFill>
              </a:rPr>
              <a:t>Continuous Learning</a:t>
            </a:r>
            <a:r>
              <a:rPr lang="en-US" sz="2000" dirty="0"/>
              <a:t>: AI models can improve their epistemic precision over time by learning from new data and updating their knowledge. Continuously learning models can adapt to changing conditions and reduce uncertainty</a:t>
            </a:r>
            <a:r>
              <a:rPr lang="en-US" dirty="0"/>
              <a:t>.</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a:t>Precision and reduction of uncertainty</a:t>
            </a:r>
          </a:p>
        </p:txBody>
      </p:sp>
      <p:sp>
        <p:nvSpPr>
          <p:cNvPr id="3" name="Content Placeholder 2"/>
          <p:cNvSpPr>
            <a:spLocks noGrp="1"/>
          </p:cNvSpPr>
          <p:nvPr>
            <p:ph idx="1"/>
          </p:nvPr>
        </p:nvSpPr>
        <p:spPr>
          <a:xfrm>
            <a:off x="457200" y="1447800"/>
            <a:ext cx="8229600" cy="5126736"/>
          </a:xfrm>
        </p:spPr>
        <p:txBody>
          <a:bodyPr>
            <a:normAutofit fontScale="92500"/>
          </a:bodyPr>
          <a:lstStyle/>
          <a:p>
            <a:pPr algn="just">
              <a:lnSpc>
                <a:spcPct val="150000"/>
              </a:lnSpc>
            </a:pPr>
            <a:r>
              <a:rPr lang="en-US" sz="2400" dirty="0"/>
              <a:t>To relate  the accuracy and reliability of AI systems.</a:t>
            </a:r>
          </a:p>
          <a:p>
            <a:pPr algn="just">
              <a:lnSpc>
                <a:spcPct val="150000"/>
              </a:lnSpc>
            </a:pPr>
            <a:r>
              <a:rPr lang="en-US" sz="2400" dirty="0"/>
              <a:t>Precision: The ability of an AI system to provide accurate and specific results or predictions.</a:t>
            </a:r>
          </a:p>
          <a:p>
            <a:pPr algn="just">
              <a:lnSpc>
                <a:spcPct val="150000"/>
              </a:lnSpc>
            </a:pPr>
            <a:r>
              <a:rPr lang="en-US" sz="2400" dirty="0"/>
              <a:t> It is a </a:t>
            </a:r>
            <a:r>
              <a:rPr lang="en-US" sz="2600" dirty="0"/>
              <a:t>measure</a:t>
            </a:r>
            <a:r>
              <a:rPr lang="en-US" sz="2400" dirty="0"/>
              <a:t> of how often the AI system's positive predictions are correct.</a:t>
            </a:r>
          </a:p>
          <a:p>
            <a:pPr algn="just">
              <a:lnSpc>
                <a:spcPct val="150000"/>
              </a:lnSpc>
            </a:pPr>
            <a:r>
              <a:rPr lang="en-US" sz="2400" dirty="0"/>
              <a:t> In other words, it quantifies the proportion of true positive predictions out of all positive predictions made by the system.</a:t>
            </a:r>
          </a:p>
          <a:p>
            <a:pPr algn="just">
              <a:lnSpc>
                <a:spcPct val="150000"/>
              </a:lnSpc>
            </a:pPr>
            <a:r>
              <a:rPr lang="en-US" sz="2400" dirty="0"/>
              <a:t>Precision is typically calculated using the following formula:</a:t>
            </a:r>
          </a:p>
          <a:p>
            <a:pPr algn="ctr"/>
            <a:r>
              <a:rPr lang="en-US" sz="2600" i="1" dirty="0"/>
              <a:t>Precision = True Positives / (True Positives + False Positives)</a:t>
            </a:r>
          </a:p>
          <a:p>
            <a:endParaRPr lang="en-US" dirty="0"/>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of Uncertainty:</a:t>
            </a:r>
          </a:p>
        </p:txBody>
      </p:sp>
      <p:sp>
        <p:nvSpPr>
          <p:cNvPr id="3" name="Content Placeholder 2"/>
          <p:cNvSpPr>
            <a:spLocks noGrp="1"/>
          </p:cNvSpPr>
          <p:nvPr>
            <p:ph idx="1"/>
          </p:nvPr>
        </p:nvSpPr>
        <p:spPr/>
        <p:txBody>
          <a:bodyPr>
            <a:normAutofit/>
          </a:bodyPr>
          <a:lstStyle/>
          <a:p>
            <a:pPr>
              <a:lnSpc>
                <a:spcPct val="150000"/>
              </a:lnSpc>
            </a:pPr>
            <a:r>
              <a:rPr lang="en-US" sz="2400" dirty="0"/>
              <a:t>Reducing uncertainty in AI involves increasing the confidence and reliability of the AI system's predictions or decisions. </a:t>
            </a:r>
          </a:p>
          <a:p>
            <a:pPr>
              <a:lnSpc>
                <a:spcPct val="150000"/>
              </a:lnSpc>
            </a:pPr>
            <a:r>
              <a:rPr lang="en-US" sz="2400" dirty="0"/>
              <a:t>Uncertainty can arise from various sources, such as noisy data, limited training examples, or inherent complexity in the problem being solved.</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to reduce uncertainty in AI include</a:t>
            </a:r>
          </a:p>
        </p:txBody>
      </p:sp>
      <p:sp>
        <p:nvSpPr>
          <p:cNvPr id="3" name="Content Placeholder 2"/>
          <p:cNvSpPr>
            <a:spLocks noGrp="1"/>
          </p:cNvSpPr>
          <p:nvPr>
            <p:ph idx="1"/>
          </p:nvPr>
        </p:nvSpPr>
        <p:spPr/>
        <p:txBody>
          <a:bodyPr/>
          <a:lstStyle/>
          <a:p>
            <a:pPr>
              <a:buNone/>
            </a:pPr>
            <a:endParaRPr lang="en-US" dirty="0"/>
          </a:p>
          <a:p>
            <a:pPr algn="just">
              <a:lnSpc>
                <a:spcPct val="150000"/>
              </a:lnSpc>
            </a:pPr>
            <a:r>
              <a:rPr lang="en-US" sz="2400" dirty="0"/>
              <a:t>Increasing the size and quality of the training data: More data and better data can help AI systems learn more accurate patterns.</a:t>
            </a:r>
          </a:p>
          <a:p>
            <a:pPr algn="just">
              <a:lnSpc>
                <a:spcPct val="150000"/>
              </a:lnSpc>
            </a:pPr>
            <a:r>
              <a:rPr lang="en-US" sz="2400" dirty="0"/>
              <a:t>Improving model architecture: Using more advanced neural network architectures or algorithms can help capture complex relationships in the data.</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fontScale="92500"/>
          </a:bodyPr>
          <a:lstStyle/>
          <a:p>
            <a:pPr algn="just">
              <a:lnSpc>
                <a:spcPct val="150000"/>
              </a:lnSpc>
            </a:pPr>
            <a:r>
              <a:rPr lang="en-US" sz="2400" dirty="0">
                <a:solidFill>
                  <a:srgbClr val="FF0000"/>
                </a:solidFill>
              </a:rPr>
              <a:t>Ensemble methods: </a:t>
            </a:r>
            <a:r>
              <a:rPr lang="en-US" sz="2400" dirty="0"/>
              <a:t>Combining predictions from multiple models (ensemble learning) can often reduce uncertainty by averaging out errors and improving overall accuracy.</a:t>
            </a:r>
          </a:p>
          <a:p>
            <a:pPr algn="just">
              <a:lnSpc>
                <a:spcPct val="150000"/>
              </a:lnSpc>
            </a:pPr>
            <a:r>
              <a:rPr lang="en-US" sz="2400" dirty="0">
                <a:solidFill>
                  <a:srgbClr val="FF0000"/>
                </a:solidFill>
              </a:rPr>
              <a:t>Feature engineering</a:t>
            </a:r>
            <a:r>
              <a:rPr lang="en-US" sz="2400" dirty="0"/>
              <a:t>: Carefully selecting and preprocessing features can reduce uncertainty by focusing on the most relevant information.</a:t>
            </a:r>
          </a:p>
          <a:p>
            <a:pPr algn="just">
              <a:lnSpc>
                <a:spcPct val="150000"/>
              </a:lnSpc>
            </a:pPr>
            <a:r>
              <a:rPr lang="en-US" sz="2400" dirty="0">
                <a:solidFill>
                  <a:srgbClr val="FF0000"/>
                </a:solidFill>
              </a:rPr>
              <a:t>Bayesian methods and uncertainty quantification techniques</a:t>
            </a:r>
            <a:r>
              <a:rPr lang="en-US" sz="2400" dirty="0"/>
              <a:t>, such as Bayesian neural networks and Monte Carlo dropout, are also used to provide probabilistic estimates and quantify uncertainty in AI predictions.</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Technological Strategies to Ensure Safe and Beneficial AI</a:t>
            </a:r>
            <a:endParaRPr lang="en-US" dirty="0"/>
          </a:p>
        </p:txBody>
      </p:sp>
      <p:sp>
        <p:nvSpPr>
          <p:cNvPr id="3" name="Content Placeholder 2"/>
          <p:cNvSpPr>
            <a:spLocks noGrp="1"/>
          </p:cNvSpPr>
          <p:nvPr>
            <p:ph idx="1"/>
          </p:nvPr>
        </p:nvSpPr>
        <p:spPr/>
        <p:txBody>
          <a:bodyPr/>
          <a:lstStyle/>
          <a:p>
            <a:pPr algn="just">
              <a:lnSpc>
                <a:spcPct val="150000"/>
              </a:lnSpc>
            </a:pPr>
            <a:r>
              <a:rPr lang="en-US" sz="2400" dirty="0"/>
              <a:t>Artificial Intelligence (AI) has the potential to bring about significant benefits to society, but it also poses inherent risks. To harness the full potential of AI while minimizing harm, it is essential to implement technological strategies aimed at ensuring its safety and beneficial use. Here are some key strategies:</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a:bodyPr>
          <a:lstStyle/>
          <a:p>
            <a:pPr algn="just">
              <a:lnSpc>
                <a:spcPct val="150000"/>
              </a:lnSpc>
            </a:pPr>
            <a:r>
              <a:rPr lang="en-US" sz="2400" b="1" dirty="0"/>
              <a:t>Ethical Frameworks</a:t>
            </a:r>
            <a:r>
              <a:rPr lang="en-US" sz="2400" dirty="0"/>
              <a:t>: Establish clear ethical guidelines for AI development and use. Encourage responsible AI practices that prioritize transparency, accountability, and fairness. Ethical considerations should underpin the entire AI lifecycle.</a:t>
            </a:r>
          </a:p>
          <a:p>
            <a:pPr algn="just">
              <a:lnSpc>
                <a:spcPct val="150000"/>
              </a:lnSpc>
            </a:pPr>
            <a:r>
              <a:rPr lang="en-US" sz="2400" b="1" dirty="0"/>
              <a:t>AI Bias Mitigation</a:t>
            </a:r>
            <a:r>
              <a:rPr lang="en-US" sz="2400" dirty="0"/>
              <a:t>: Address bias in AI systems by using fairness-aware algorithms and robust data collection and preprocessing techniques. Regularly audit AI systems for bias and take corrective actions when bias is detected.</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pillars of ethical AI.</a:t>
            </a:r>
          </a:p>
        </p:txBody>
      </p:sp>
      <p:sp>
        <p:nvSpPr>
          <p:cNvPr id="3" name="Content Placeholder 2"/>
          <p:cNvSpPr>
            <a:spLocks noGrp="1"/>
          </p:cNvSpPr>
          <p:nvPr>
            <p:ph idx="1"/>
          </p:nvPr>
        </p:nvSpPr>
        <p:spPr/>
        <p:txBody>
          <a:bodyPr/>
          <a:lstStyle/>
          <a:p>
            <a:r>
              <a:rPr lang="en-US" b="1" dirty="0"/>
              <a:t> Accountability</a:t>
            </a:r>
          </a:p>
          <a:p>
            <a:r>
              <a:rPr lang="en-US" b="1" dirty="0"/>
              <a:t> Reliability</a:t>
            </a:r>
          </a:p>
          <a:p>
            <a:r>
              <a:rPr lang="en-US" b="1" dirty="0"/>
              <a:t> </a:t>
            </a:r>
            <a:r>
              <a:rPr lang="en-US" b="1" dirty="0" err="1"/>
              <a:t>Explainability</a:t>
            </a:r>
            <a:endParaRPr lang="en-US" b="1" dirty="0"/>
          </a:p>
          <a:p>
            <a:r>
              <a:rPr lang="en-US" b="1" dirty="0"/>
              <a:t>Security</a:t>
            </a:r>
          </a:p>
          <a:p>
            <a:r>
              <a:rPr lang="en-US" b="1" dirty="0"/>
              <a:t>Privacy</a:t>
            </a:r>
          </a:p>
          <a:p>
            <a:endParaRPr lang="en-US" b="1"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normAutofit fontScale="92500" lnSpcReduction="20000"/>
          </a:bodyPr>
          <a:lstStyle/>
          <a:p>
            <a:pPr algn="just">
              <a:lnSpc>
                <a:spcPct val="150000"/>
              </a:lnSpc>
            </a:pPr>
            <a:r>
              <a:rPr lang="en-US" b="1" dirty="0"/>
              <a:t>Explainable AI (XAI)</a:t>
            </a:r>
            <a:r>
              <a:rPr lang="en-US" dirty="0"/>
              <a:t>: Implement Explainable AI techniques that provide interpretable explanations for AI decisions. This transparency not only enhances trust but also helps identify potential issues or errors.</a:t>
            </a:r>
          </a:p>
          <a:p>
            <a:pPr algn="just">
              <a:lnSpc>
                <a:spcPct val="150000"/>
              </a:lnSpc>
            </a:pPr>
            <a:r>
              <a:rPr lang="en-US" b="1" dirty="0"/>
              <a:t>Data Privacy</a:t>
            </a:r>
            <a:r>
              <a:rPr lang="en-US" dirty="0"/>
              <a:t>: Prioritize data privacy by adhering to data protection regulations and employing secure data handling practices. User consent, transparency, and data </a:t>
            </a:r>
            <a:r>
              <a:rPr lang="en-US" dirty="0" err="1"/>
              <a:t>anonymization</a:t>
            </a:r>
            <a:r>
              <a:rPr lang="en-US" dirty="0"/>
              <a:t> should be integral to AI development.</a:t>
            </a:r>
          </a:p>
          <a:p>
            <a:pPr algn="just">
              <a:lnSpc>
                <a:spcPct val="150000"/>
              </a:lnSpc>
            </a:pPr>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a:bodyPr>
          <a:lstStyle/>
          <a:p>
            <a:pPr algn="just">
              <a:lnSpc>
                <a:spcPct val="150000"/>
              </a:lnSpc>
            </a:pPr>
            <a:r>
              <a:rPr lang="en-US" sz="2400" b="1" dirty="0"/>
              <a:t>AI Regulation and Compliance</a:t>
            </a:r>
            <a:r>
              <a:rPr lang="en-US" sz="2400" dirty="0"/>
              <a:t>: Stay informed about evolving AI regulations and ensure compliance with relevant standards. This includes addressing safety, fairness, and transparency requirements as mandated by regulators.</a:t>
            </a:r>
          </a:p>
          <a:p>
            <a:pPr algn="just">
              <a:lnSpc>
                <a:spcPct val="150000"/>
              </a:lnSpc>
            </a:pPr>
            <a:r>
              <a:rPr lang="en-US" sz="2400" b="1" dirty="0"/>
              <a:t>Secure Development Methodologies</a:t>
            </a:r>
            <a:r>
              <a:rPr lang="en-US" sz="2400" dirty="0"/>
              <a:t>: Integrate secure development methodologies into the AI development process. This includes identifying and mitigating security vulnerabilities and conducting thorough testing.</a:t>
            </a:r>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normAutofit/>
          </a:bodyPr>
          <a:lstStyle/>
          <a:p>
            <a:pPr algn="just">
              <a:lnSpc>
                <a:spcPct val="150000"/>
              </a:lnSpc>
            </a:pPr>
            <a:r>
              <a:rPr lang="en-US" sz="2400" b="1" dirty="0"/>
              <a:t>Continuous Monitoring</a:t>
            </a:r>
            <a:r>
              <a:rPr lang="en-US" sz="2400" dirty="0"/>
              <a:t>: Implement continuous monitoring and auditing of AI systems in real-world applications. Regularly assess and update models to ensure they perform as expected and remain secure.</a:t>
            </a:r>
          </a:p>
          <a:p>
            <a:pPr algn="just">
              <a:lnSpc>
                <a:spcPct val="150000"/>
              </a:lnSpc>
            </a:pPr>
            <a:r>
              <a:rPr lang="en-US" sz="2400" b="1" dirty="0"/>
              <a:t>Best Practices</a:t>
            </a:r>
            <a:r>
              <a:rPr lang="en-US" sz="2400" dirty="0"/>
              <a:t>: Encourage best practices such as responsible data sharing, model versioning, and lifecycle management. Collaboration with experts and stakeholders can help improve AI systems.</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lstStyle/>
          <a:p>
            <a:pPr algn="just">
              <a:lnSpc>
                <a:spcPct val="150000"/>
              </a:lnSpc>
            </a:pPr>
            <a:r>
              <a:rPr lang="en-US" sz="2400" b="1" dirty="0"/>
              <a:t>Case Studies and Knowledge Sharing</a:t>
            </a:r>
            <a:r>
              <a:rPr lang="en-US" sz="2400" dirty="0"/>
              <a:t>: Learn from case studies and real-world examples of successful AI implementations. Sharing knowledge and lessons learned can guide AI developers towards safer and more beneficial solutions.</a:t>
            </a:r>
          </a:p>
          <a:p>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Code of Ethics</a:t>
            </a:r>
          </a:p>
        </p:txBody>
      </p:sp>
      <p:sp>
        <p:nvSpPr>
          <p:cNvPr id="3" name="Content Placeholder 2"/>
          <p:cNvSpPr>
            <a:spLocks noGrp="1"/>
          </p:cNvSpPr>
          <p:nvPr>
            <p:ph idx="1"/>
          </p:nvPr>
        </p:nvSpPr>
        <p:spPr/>
        <p:txBody>
          <a:bodyPr/>
          <a:lstStyle/>
          <a:p>
            <a:r>
              <a:rPr lang="en-US" b="1" dirty="0">
                <a:solidFill>
                  <a:srgbClr val="FF0000"/>
                </a:solidFill>
              </a:rPr>
              <a:t>Why are AI ethics important?</a:t>
            </a:r>
          </a:p>
          <a:p>
            <a:r>
              <a:rPr lang="en-US" b="1" dirty="0">
                <a:solidFill>
                  <a:srgbClr val="FF0000"/>
                </a:solidFill>
              </a:rPr>
              <a:t>What is an AI code of ethics?</a:t>
            </a:r>
          </a:p>
          <a:p>
            <a:pPr algn="just"/>
            <a:r>
              <a:rPr lang="en-US" dirty="0"/>
              <a:t>A proactive approach to ensuring ethical AI,</a:t>
            </a:r>
          </a:p>
          <a:p>
            <a:pPr algn="just"/>
            <a:r>
              <a:rPr lang="en-US" b="1" dirty="0"/>
              <a:t>Policy</a:t>
            </a:r>
          </a:p>
          <a:p>
            <a:pPr algn="just"/>
            <a:endParaRPr lang="en-US" b="1" dirty="0"/>
          </a:p>
          <a:p>
            <a:pPr algn="just"/>
            <a:endParaRPr lang="en-US" b="1" dirty="0"/>
          </a:p>
          <a:p>
            <a:pPr algn="just"/>
            <a:r>
              <a:rPr lang="en-US" b="1" dirty="0"/>
              <a:t>Education</a:t>
            </a:r>
            <a:r>
              <a:rPr lang="en-US" dirty="0"/>
              <a:t>.</a:t>
            </a:r>
          </a:p>
          <a:p>
            <a:pPr algn="just"/>
            <a:r>
              <a:rPr lang="en-US" b="1" dirty="0"/>
              <a:t>Technology</a:t>
            </a:r>
            <a:endParaRPr lang="en-US" dirty="0"/>
          </a:p>
        </p:txBody>
      </p:sp>
      <p:sp>
        <p:nvSpPr>
          <p:cNvPr id="4" name="Footer Placeholder 3"/>
          <p:cNvSpPr>
            <a:spLocks noGrp="1"/>
          </p:cNvSpPr>
          <p:nvPr>
            <p:ph type="ftr" sz="quarter" idx="11"/>
          </p:nvPr>
        </p:nvSpPr>
        <p:spPr/>
        <p:txBody>
          <a:bodyPr/>
          <a:lstStyle/>
          <a:p>
            <a:r>
              <a:rPr lang="en-US"/>
              <a:t>Module II</a:t>
            </a:r>
          </a:p>
        </p:txBody>
      </p:sp>
      <p:sp>
        <p:nvSpPr>
          <p:cNvPr id="5" name="Rectangle 4"/>
          <p:cNvSpPr/>
          <p:nvPr/>
        </p:nvSpPr>
        <p:spPr>
          <a:xfrm>
            <a:off x="2209800" y="4114800"/>
            <a:ext cx="5867400" cy="646331"/>
          </a:xfrm>
          <a:prstGeom prst="rect">
            <a:avLst/>
          </a:prstGeom>
        </p:spPr>
        <p:txBody>
          <a:bodyPr wrap="square">
            <a:spAutoFit/>
          </a:bodyPr>
          <a:lstStyle/>
          <a:p>
            <a:r>
              <a:rPr lang="en-US" dirty="0"/>
              <a:t>Ethical AI policies will need to address how to deal with legal issues when something goes wrong.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924800" cy="914400"/>
          </a:xfrm>
        </p:spPr>
        <p:txBody>
          <a:bodyPr>
            <a:normAutofit fontScale="90000"/>
          </a:bodyPr>
          <a:lstStyle/>
          <a:p>
            <a:r>
              <a:rPr lang="en-US" dirty="0"/>
              <a:t>Artificial Intelligence Code of Ethics</a:t>
            </a:r>
          </a:p>
        </p:txBody>
      </p:sp>
      <p:sp>
        <p:nvSpPr>
          <p:cNvPr id="3" name="Content Placeholder 2"/>
          <p:cNvSpPr>
            <a:spLocks noGrp="1"/>
          </p:cNvSpPr>
          <p:nvPr>
            <p:ph idx="1"/>
          </p:nvPr>
        </p:nvSpPr>
        <p:spPr>
          <a:xfrm>
            <a:off x="0" y="1143000"/>
            <a:ext cx="9144000" cy="5431536"/>
          </a:xfrm>
        </p:spPr>
        <p:txBody>
          <a:bodyPr>
            <a:noAutofit/>
          </a:bodyPr>
          <a:lstStyle/>
          <a:p>
            <a:pPr algn="just"/>
            <a:r>
              <a:rPr lang="en-US" sz="2000" dirty="0"/>
              <a:t>Establishes  the general ethical principles and standards of conduct that should be followed by participants in relation to the field of artificial intelligence(AI Actors ).</a:t>
            </a:r>
          </a:p>
          <a:p>
            <a:pPr algn="just"/>
            <a:endParaRPr lang="en-US" sz="2000" dirty="0"/>
          </a:p>
          <a:p>
            <a:pPr algn="just"/>
            <a:r>
              <a:rPr lang="en-US" sz="2000" dirty="0"/>
              <a:t>The Code applies to relationships related to the ethical aspects of the creation (design, construction, piloting), implementation and use of AI technologies at all stages that are currently not regulated by the legislation .</a:t>
            </a:r>
          </a:p>
          <a:p>
            <a:pPr algn="just"/>
            <a:endParaRPr lang="en-US" sz="2000" dirty="0"/>
          </a:p>
          <a:p>
            <a:pPr algn="just"/>
            <a:r>
              <a:rPr lang="en-US" sz="2000" dirty="0"/>
              <a:t>The recommendations of this Code are designed for Artificial Intelligence Systems(AIS) used exclusively for civil purposes. </a:t>
            </a:r>
          </a:p>
          <a:p>
            <a:pPr algn="just"/>
            <a:endParaRPr lang="en-US" sz="2000" dirty="0"/>
          </a:p>
          <a:p>
            <a:pPr algn="just"/>
            <a:r>
              <a:rPr lang="en-US" sz="2000" dirty="0"/>
              <a:t>The provisions of the Code can be expanded and/or specified for individual groups of AI Actors in industry-specific or local documents on ethics in the field of AI.</a:t>
            </a:r>
          </a:p>
          <a:p>
            <a:pPr algn="just"/>
            <a:endParaRPr lang="en-US" sz="2000" dirty="0"/>
          </a:p>
          <a:p>
            <a:pPr algn="just"/>
            <a:r>
              <a:rPr lang="en-US" sz="2000" dirty="0"/>
              <a:t>The  class and purpose of the AIS and the level of possible risks, as well as the specific context and environment in which the AIS are being used.</a:t>
            </a:r>
          </a:p>
        </p:txBody>
      </p:sp>
      <p:sp>
        <p:nvSpPr>
          <p:cNvPr id="4" name="Footer Placeholder 3"/>
          <p:cNvSpPr>
            <a:spLocks noGrp="1"/>
          </p:cNvSpPr>
          <p:nvPr>
            <p:ph type="ftr" sz="quarter" idx="11"/>
          </p:nvPr>
        </p:nvSpPr>
        <p:spPr>
          <a:xfrm>
            <a:off x="7620000" y="6400800"/>
            <a:ext cx="1325880" cy="457200"/>
          </a:xfrm>
        </p:spPr>
        <p:txBody>
          <a:bodyPr/>
          <a:lstStyle/>
          <a:p>
            <a:r>
              <a:rPr lang="en-US" sz="1000" dirty="0"/>
              <a:t>Module II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Module II</a:t>
            </a:r>
          </a:p>
        </p:txBody>
      </p:sp>
      <p:pic>
        <p:nvPicPr>
          <p:cNvPr id="7" name="Content Placeholder 6" descr="ddw.jpg"/>
          <p:cNvPicPr>
            <a:picLocks noGrp="1" noChangeAspect="1"/>
          </p:cNvPicPr>
          <p:nvPr>
            <p:ph idx="1"/>
          </p:nvPr>
        </p:nvPicPr>
        <p:blipFill>
          <a:blip r:embed="rId2"/>
          <a:stretch>
            <a:fillRect/>
          </a:stretch>
        </p:blipFill>
        <p:spPr>
          <a:xfrm>
            <a:off x="914400" y="990600"/>
            <a:ext cx="7848600" cy="4800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US" dirty="0"/>
              <a:t>AI CODE OF ETHICS</a:t>
            </a:r>
          </a:p>
        </p:txBody>
      </p:sp>
      <p:sp>
        <p:nvSpPr>
          <p:cNvPr id="3" name="Content Placeholder 2"/>
          <p:cNvSpPr>
            <a:spLocks noGrp="1"/>
          </p:cNvSpPr>
          <p:nvPr>
            <p:ph idx="1"/>
          </p:nvPr>
        </p:nvSpPr>
        <p:spPr/>
        <p:txBody>
          <a:bodyPr>
            <a:normAutofit/>
          </a:bodyPr>
          <a:lstStyle/>
          <a:p>
            <a:pPr algn="just"/>
            <a:r>
              <a:rPr lang="en-US" sz="2000" dirty="0"/>
              <a:t>AI value platform, is a policy statement that formally defines the role of artificial intelligence as it applies to the development and well-being of the human race.</a:t>
            </a:r>
          </a:p>
          <a:p>
            <a:pPr algn="just"/>
            <a:endParaRPr lang="en-US" sz="2000" dirty="0"/>
          </a:p>
          <a:p>
            <a:pPr algn="just"/>
            <a:r>
              <a:rPr lang="en-US" sz="2000" dirty="0"/>
              <a:t>It varies with organizations and administration of the respected field.</a:t>
            </a:r>
          </a:p>
          <a:p>
            <a:pPr algn="just"/>
            <a:endParaRPr lang="en-US" sz="2000" dirty="0"/>
          </a:p>
          <a:p>
            <a:pPr algn="just"/>
            <a:r>
              <a:rPr lang="en-US" sz="2000" dirty="0"/>
              <a:t>For </a:t>
            </a:r>
            <a:r>
              <a:rPr lang="en-US" sz="2000" dirty="0" err="1"/>
              <a:t>eg</a:t>
            </a:r>
            <a:r>
              <a:rPr lang="en-US" sz="2000" dirty="0"/>
              <a:t>. IBM got its code of ethics ,similarly </a:t>
            </a:r>
            <a:r>
              <a:rPr lang="en-US" sz="2000" dirty="0" err="1"/>
              <a:t>Capegemini</a:t>
            </a:r>
            <a:r>
              <a:rPr lang="en-US" sz="2000" dirty="0"/>
              <a:t>, Google etc.</a:t>
            </a:r>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a:t>EPISTEMIC STRATEGIES(philosophy)</a:t>
            </a:r>
          </a:p>
        </p:txBody>
      </p:sp>
      <p:sp>
        <p:nvSpPr>
          <p:cNvPr id="3" name="Content Placeholder 2"/>
          <p:cNvSpPr>
            <a:spLocks noGrp="1"/>
          </p:cNvSpPr>
          <p:nvPr>
            <p:ph idx="1"/>
          </p:nvPr>
        </p:nvSpPr>
        <p:spPr/>
        <p:txBody>
          <a:bodyPr/>
          <a:lstStyle/>
          <a:p>
            <a:pPr algn="just"/>
            <a:r>
              <a:rPr lang="en-US" dirty="0"/>
              <a:t> A special type of cognitive learning strategies that are aimed at validating the knowledge claims raised in expository or informational texts.</a:t>
            </a:r>
          </a:p>
          <a:p>
            <a:pPr algn="just"/>
            <a:r>
              <a:rPr lang="en-US" dirty="0"/>
              <a:t>Epistemic AI, which focuses on how knowledge is acquired and used within AI.</a:t>
            </a:r>
          </a:p>
          <a:p>
            <a:pPr algn="just"/>
            <a:endParaRPr lang="en-US" dirty="0"/>
          </a:p>
        </p:txBody>
      </p:sp>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fontScale="92500" lnSpcReduction="10000"/>
          </a:bodyPr>
          <a:lstStyle/>
          <a:p>
            <a:pPr algn="just">
              <a:lnSpc>
                <a:spcPct val="150000"/>
              </a:lnSpc>
            </a:pPr>
            <a:r>
              <a:rPr lang="en-US" sz="2400" dirty="0"/>
              <a:t>Modeling  the ‘epistemic’ uncertainty stemming from a machine’s partial knowledge of the world, and to develop a mathematical framework to help them manage this uncertainty as effectively as possible.</a:t>
            </a:r>
          </a:p>
          <a:p>
            <a:pPr algn="just">
              <a:lnSpc>
                <a:spcPct val="150000"/>
              </a:lnSpc>
            </a:pPr>
            <a:endParaRPr lang="en-US" sz="2400" dirty="0"/>
          </a:p>
          <a:p>
            <a:pPr algn="just">
              <a:lnSpc>
                <a:spcPct val="150000"/>
              </a:lnSpc>
            </a:pPr>
            <a:r>
              <a:rPr lang="en-US" sz="2400" dirty="0"/>
              <a:t>While traditional ML learns from the (limited) available evidence a model able to describe it, with limited power of generalization (see the figure below, left), epistemic AI (right) starts by assuming that the task at hand is (almost) completely unknown, because of the sheer imbalance between what we know and what we do not know.</a:t>
            </a:r>
          </a:p>
        </p:txBody>
      </p:sp>
      <p:sp>
        <p:nvSpPr>
          <p:cNvPr id="4" name="Footer Placeholder 3"/>
          <p:cNvSpPr>
            <a:spLocks noGrp="1"/>
          </p:cNvSpPr>
          <p:nvPr>
            <p:ph type="ftr" sz="quarter" idx="11"/>
          </p:nvPr>
        </p:nvSpPr>
        <p:spPr/>
        <p:txBody>
          <a:bodyPr/>
          <a:lstStyle/>
          <a:p>
            <a:r>
              <a:rPr lang="en-US" dirty="0"/>
              <a:t>Module II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noAutofit/>
          </a:bodyPr>
          <a:lstStyle/>
          <a:p>
            <a:pPr algn="just"/>
            <a:r>
              <a:rPr lang="en-US" sz="2000" dirty="0"/>
              <a:t>Illustration of the concept of epistemic artificial intelligence. Epistemic AI’s notion of learning (right), as opposed to that of traditional machine learning/artificial intelligence (left).</a:t>
            </a:r>
          </a:p>
        </p:txBody>
      </p:sp>
      <p:pic>
        <p:nvPicPr>
          <p:cNvPr id="5" name="Content Placeholder 4" descr="1647528899623.png"/>
          <p:cNvPicPr>
            <a:picLocks noGrp="1" noChangeAspect="1"/>
          </p:cNvPicPr>
          <p:nvPr>
            <p:ph idx="1"/>
          </p:nvPr>
        </p:nvPicPr>
        <p:blipFill>
          <a:blip r:embed="rId2"/>
          <a:stretch>
            <a:fillRect/>
          </a:stretch>
        </p:blipFill>
        <p:spPr>
          <a:xfrm>
            <a:off x="381000" y="1905000"/>
            <a:ext cx="8458200" cy="4668838"/>
          </a:xfrm>
        </p:spPr>
      </p:pic>
      <p:sp>
        <p:nvSpPr>
          <p:cNvPr id="4" name="Footer Placeholder 3"/>
          <p:cNvSpPr>
            <a:spLocks noGrp="1"/>
          </p:cNvSpPr>
          <p:nvPr>
            <p:ph type="ftr" sz="quarter" idx="11"/>
          </p:nvPr>
        </p:nvSpPr>
        <p:spPr/>
        <p:txBody>
          <a:bodyPr/>
          <a:lstStyle/>
          <a:p>
            <a:r>
              <a:rPr lang="en-US"/>
              <a:t>Module II</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758</TotalTime>
  <Words>1346</Words>
  <Application>Microsoft Office PowerPoint</Application>
  <PresentationFormat>On-screen Show (4:3)</PresentationFormat>
  <Paragraphs>104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Urban</vt:lpstr>
      <vt:lpstr>Principles and ethics of Artificial Intelligence</vt:lpstr>
      <vt:lpstr>key pillars of ethical AI.</vt:lpstr>
      <vt:lpstr>Artificial Intelligence Code of Ethics</vt:lpstr>
      <vt:lpstr>Artificial Intelligence Code of Ethics</vt:lpstr>
      <vt:lpstr>PowerPoint Presentation</vt:lpstr>
      <vt:lpstr>AI CODE OF ETHICS</vt:lpstr>
      <vt:lpstr>EPISTEMIC STRATEGIES(philosophy)</vt:lpstr>
      <vt:lpstr>PowerPoint Presentation</vt:lpstr>
      <vt:lpstr>Illustration of the concept of epistemic artificial intelligence. Epistemic AI’s notion of learning (right), as opposed to that of traditional machine learning/artificial intelligence (left).</vt:lpstr>
      <vt:lpstr>PowerPoint Presentation</vt:lpstr>
      <vt:lpstr>PowerPoint Presentation</vt:lpstr>
      <vt:lpstr>PowerPoint Presentation</vt:lpstr>
      <vt:lpstr>PowerPoint Presentation</vt:lpstr>
      <vt:lpstr>Precision and reduction of uncertainty</vt:lpstr>
      <vt:lpstr>Reduction of Uncertainty:</vt:lpstr>
      <vt:lpstr>Methods to reduce uncertainty in AI include</vt:lpstr>
      <vt:lpstr>PowerPoint Presentation</vt:lpstr>
      <vt:lpstr>Technological Strategies to Ensure Safe and Beneficial AI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dc:creator>
  <cp:lastModifiedBy>ayswariyas10@gmail.com</cp:lastModifiedBy>
  <cp:revision>30</cp:revision>
  <dcterms:created xsi:type="dcterms:W3CDTF">2023-10-26T04:43:29Z</dcterms:created>
  <dcterms:modified xsi:type="dcterms:W3CDTF">2024-10-24T05:44:06Z</dcterms:modified>
</cp:coreProperties>
</file>