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65" r:id="rId2"/>
    <p:sldId id="287" r:id="rId3"/>
    <p:sldId id="271" r:id="rId4"/>
    <p:sldId id="323" r:id="rId5"/>
    <p:sldId id="288" r:id="rId6"/>
    <p:sldId id="290" r:id="rId7"/>
    <p:sldId id="293" r:id="rId8"/>
    <p:sldId id="295" r:id="rId9"/>
    <p:sldId id="296" r:id="rId10"/>
    <p:sldId id="297" r:id="rId11"/>
    <p:sldId id="318" r:id="rId12"/>
    <p:sldId id="324" r:id="rId13"/>
    <p:sldId id="303" r:id="rId14"/>
    <p:sldId id="304" r:id="rId15"/>
    <p:sldId id="322" r:id="rId16"/>
    <p:sldId id="326" r:id="rId17"/>
    <p:sldId id="308" r:id="rId18"/>
    <p:sldId id="325" r:id="rId19"/>
    <p:sldId id="310" r:id="rId20"/>
    <p:sldId id="311" r:id="rId21"/>
    <p:sldId id="312" r:id="rId22"/>
    <p:sldId id="314" r:id="rId23"/>
    <p:sldId id="315" r:id="rId24"/>
    <p:sldId id="331" r:id="rId25"/>
    <p:sldId id="286"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206" autoAdjust="0"/>
    <p:restoredTop sz="82592" autoAdjust="0"/>
  </p:normalViewPr>
  <p:slideViewPr>
    <p:cSldViewPr snapToGrid="0">
      <p:cViewPr varScale="1">
        <p:scale>
          <a:sx n="61" d="100"/>
          <a:sy n="61" d="100"/>
        </p:scale>
        <p:origin x="59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A372DD-7F68-4754-906E-144E8DC1A13E}" type="datetimeFigureOut">
              <a:rPr lang="en-SG" smtClean="0"/>
              <a:t>03/12/2018</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9CFC73-79BE-412F-AFC1-982DD85302B7}" type="slidenum">
              <a:rPr lang="en-SG" smtClean="0"/>
              <a:t>‹#›</a:t>
            </a:fld>
            <a:endParaRPr lang="en-SG"/>
          </a:p>
        </p:txBody>
      </p:sp>
    </p:spTree>
    <p:extLst>
      <p:ext uri="{BB962C8B-B14F-4D97-AF65-F5344CB8AC3E}">
        <p14:creationId xmlns:p14="http://schemas.microsoft.com/office/powerpoint/2010/main" val="3451729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469CFC73-79BE-412F-AFC1-982DD85302B7}" type="slidenum">
              <a:rPr lang="en-SG" smtClean="0"/>
              <a:t>1</a:t>
            </a:fld>
            <a:endParaRPr lang="en-SG"/>
          </a:p>
        </p:txBody>
      </p:sp>
    </p:spTree>
    <p:extLst>
      <p:ext uri="{BB962C8B-B14F-4D97-AF65-F5344CB8AC3E}">
        <p14:creationId xmlns:p14="http://schemas.microsoft.com/office/powerpoint/2010/main" val="3184034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i="1" dirty="0" smtClean="0"/>
              <a:t>If  1</a:t>
            </a:r>
            <a:r>
              <a:rPr lang="en-SG" i="1" baseline="30000" dirty="0" smtClean="0"/>
              <a:t>st</a:t>
            </a:r>
            <a:r>
              <a:rPr lang="en-SG" i="1" dirty="0" smtClean="0"/>
              <a:t> attempt is wrong. </a:t>
            </a:r>
          </a:p>
          <a:p>
            <a:endParaRPr lang="en-SG" i="1" dirty="0" smtClean="0"/>
          </a:p>
          <a:p>
            <a:endParaRPr lang="en-SG" i="1" dirty="0"/>
          </a:p>
        </p:txBody>
      </p:sp>
      <p:sp>
        <p:nvSpPr>
          <p:cNvPr id="4" name="Slide Number Placeholder 3"/>
          <p:cNvSpPr>
            <a:spLocks noGrp="1"/>
          </p:cNvSpPr>
          <p:nvPr>
            <p:ph type="sldNum" sz="quarter" idx="10"/>
          </p:nvPr>
        </p:nvSpPr>
        <p:spPr/>
        <p:txBody>
          <a:bodyPr/>
          <a:lstStyle/>
          <a:p>
            <a:fld id="{469CFC73-79BE-412F-AFC1-982DD85302B7}" type="slidenum">
              <a:rPr lang="en-SG" smtClean="0"/>
              <a:t>10</a:t>
            </a:fld>
            <a:endParaRPr lang="en-SG"/>
          </a:p>
        </p:txBody>
      </p:sp>
    </p:spTree>
    <p:extLst>
      <p:ext uri="{BB962C8B-B14F-4D97-AF65-F5344CB8AC3E}">
        <p14:creationId xmlns:p14="http://schemas.microsoft.com/office/powerpoint/2010/main" val="3424591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i="1" dirty="0" smtClean="0"/>
              <a:t>If </a:t>
            </a:r>
            <a:r>
              <a:rPr lang="en-SG" i="1" baseline="0" dirty="0" smtClean="0"/>
              <a:t> 2</a:t>
            </a:r>
            <a:r>
              <a:rPr lang="en-SG" i="1" baseline="30000" dirty="0" smtClean="0"/>
              <a:t>nd</a:t>
            </a:r>
            <a:r>
              <a:rPr lang="en-SG" i="1" baseline="0" dirty="0" smtClean="0"/>
              <a:t> </a:t>
            </a:r>
            <a:r>
              <a:rPr lang="en-SG" i="1" dirty="0" smtClean="0"/>
              <a:t>attempt is wrong,</a:t>
            </a:r>
            <a:r>
              <a:rPr lang="en-SG" i="1" baseline="0" dirty="0" smtClean="0"/>
              <a:t> show answer.</a:t>
            </a:r>
            <a:endParaRPr lang="en-SG" i="1" dirty="0"/>
          </a:p>
        </p:txBody>
      </p:sp>
      <p:sp>
        <p:nvSpPr>
          <p:cNvPr id="4" name="Slide Number Placeholder 3"/>
          <p:cNvSpPr>
            <a:spLocks noGrp="1"/>
          </p:cNvSpPr>
          <p:nvPr>
            <p:ph type="sldNum" sz="quarter" idx="10"/>
          </p:nvPr>
        </p:nvSpPr>
        <p:spPr/>
        <p:txBody>
          <a:bodyPr/>
          <a:lstStyle/>
          <a:p>
            <a:fld id="{469CFC73-79BE-412F-AFC1-982DD85302B7}" type="slidenum">
              <a:rPr lang="en-SG" smtClean="0"/>
              <a:t>11</a:t>
            </a:fld>
            <a:endParaRPr lang="en-SG"/>
          </a:p>
        </p:txBody>
      </p:sp>
    </p:spTree>
    <p:extLst>
      <p:ext uri="{BB962C8B-B14F-4D97-AF65-F5344CB8AC3E}">
        <p14:creationId xmlns:p14="http://schemas.microsoft.com/office/powerpoint/2010/main" val="3678319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i="1" dirty="0" smtClean="0"/>
              <a:t>Show answer.</a:t>
            </a:r>
            <a:endParaRPr lang="en-SG" i="1" dirty="0"/>
          </a:p>
        </p:txBody>
      </p:sp>
      <p:sp>
        <p:nvSpPr>
          <p:cNvPr id="4" name="Slide Number Placeholder 3"/>
          <p:cNvSpPr>
            <a:spLocks noGrp="1"/>
          </p:cNvSpPr>
          <p:nvPr>
            <p:ph type="sldNum" sz="quarter" idx="10"/>
          </p:nvPr>
        </p:nvSpPr>
        <p:spPr/>
        <p:txBody>
          <a:bodyPr/>
          <a:lstStyle/>
          <a:p>
            <a:fld id="{469CFC73-79BE-412F-AFC1-982DD85302B7}" type="slidenum">
              <a:rPr lang="en-SG" smtClean="0"/>
              <a:t>12</a:t>
            </a:fld>
            <a:endParaRPr lang="en-SG"/>
          </a:p>
        </p:txBody>
      </p:sp>
    </p:spTree>
    <p:extLst>
      <p:ext uri="{BB962C8B-B14F-4D97-AF65-F5344CB8AC3E}">
        <p14:creationId xmlns:p14="http://schemas.microsoft.com/office/powerpoint/2010/main" val="466307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i="1" dirty="0" smtClean="0"/>
              <a:t>Can only key in up to a maximum of 5 digits.</a:t>
            </a:r>
          </a:p>
          <a:p>
            <a:r>
              <a:rPr lang="en-SG" i="1" dirty="0" smtClean="0"/>
              <a:t>Question type:</a:t>
            </a:r>
          </a:p>
          <a:p>
            <a:pPr marL="228600" indent="-228600">
              <a:buAutoNum type="arabicParenR"/>
            </a:pPr>
            <a:r>
              <a:rPr lang="en-SG" i="1" dirty="0" smtClean="0"/>
              <a:t>d km</a:t>
            </a:r>
            <a:r>
              <a:rPr lang="en-SG" i="1" baseline="0" dirty="0" smtClean="0"/>
              <a:t> </a:t>
            </a:r>
            <a:r>
              <a:rPr lang="en-SG" i="1" baseline="0" dirty="0" err="1" smtClean="0"/>
              <a:t>ddd</a:t>
            </a:r>
            <a:r>
              <a:rPr lang="en-SG" i="1" baseline="0" dirty="0" smtClean="0"/>
              <a:t> m to m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SG" i="1" baseline="0" dirty="0" smtClean="0"/>
              <a:t>d km </a:t>
            </a:r>
            <a:r>
              <a:rPr lang="en-SG" i="1" baseline="0" dirty="0" err="1" smtClean="0"/>
              <a:t>dd</a:t>
            </a:r>
            <a:r>
              <a:rPr lang="en-SG" i="1" baseline="0" dirty="0" smtClean="0"/>
              <a:t> m to m</a:t>
            </a:r>
          </a:p>
          <a:p>
            <a:pPr marL="228600" indent="-228600">
              <a:buAutoNum type="arabicParenR"/>
            </a:pPr>
            <a:r>
              <a:rPr lang="en-SG" i="1" baseline="0" dirty="0" smtClean="0"/>
              <a:t>d km d m to m</a:t>
            </a:r>
          </a:p>
          <a:p>
            <a:pPr marL="228600" indent="-228600">
              <a:buAutoNum type="arabicParenR"/>
            </a:pPr>
            <a:r>
              <a:rPr lang="en-SG" i="1" baseline="0" dirty="0" smtClean="0"/>
              <a:t>d km dd0 m to m</a:t>
            </a:r>
          </a:p>
          <a:p>
            <a:pPr marL="228600" indent="-228600">
              <a:buAutoNum type="arabicParenR"/>
            </a:pPr>
            <a:r>
              <a:rPr lang="en-SG" i="1" baseline="0" dirty="0" smtClean="0"/>
              <a:t>d km d0d m to m</a:t>
            </a:r>
          </a:p>
          <a:p>
            <a:pPr marL="228600" indent="-228600">
              <a:buAutoNum type="arabicParenR"/>
            </a:pPr>
            <a:r>
              <a:rPr lang="en-SG" i="1" baseline="0" dirty="0" smtClean="0"/>
              <a:t>d km d0 m to m</a:t>
            </a:r>
          </a:p>
          <a:p>
            <a:pPr marL="228600" indent="-228600">
              <a:buAutoNum type="arabicParenR"/>
            </a:pPr>
            <a:r>
              <a:rPr lang="en-SG" i="1" baseline="0" dirty="0" smtClean="0"/>
              <a:t>d km d00 m to m</a:t>
            </a:r>
          </a:p>
          <a:p>
            <a:pPr marL="228600" indent="-228600">
              <a:buAutoNum type="arabicParenR"/>
            </a:pPr>
            <a:r>
              <a:rPr lang="en-SG" i="1" baseline="0" dirty="0" err="1" smtClean="0"/>
              <a:t>dddd</a:t>
            </a:r>
            <a:r>
              <a:rPr lang="en-SG" i="1" baseline="0" dirty="0" smtClean="0"/>
              <a:t> m to km and m</a:t>
            </a:r>
          </a:p>
          <a:p>
            <a:pPr marL="228600" indent="-228600">
              <a:buAutoNum type="arabicParenR"/>
            </a:pPr>
            <a:r>
              <a:rPr lang="en-SG" i="1" baseline="0" dirty="0" smtClean="0"/>
              <a:t>d0dd m to km and m</a:t>
            </a:r>
          </a:p>
          <a:p>
            <a:pPr marL="228600" indent="-228600">
              <a:buAutoNum type="arabicParenR"/>
            </a:pPr>
            <a:r>
              <a:rPr lang="en-SG" i="1" baseline="0" dirty="0" smtClean="0"/>
              <a:t>dd0d m to km and m</a:t>
            </a:r>
          </a:p>
          <a:p>
            <a:pPr marL="228600" indent="-228600">
              <a:buAutoNum type="arabicParenR"/>
            </a:pPr>
            <a:r>
              <a:rPr lang="en-SG" i="1" baseline="0" dirty="0" smtClean="0"/>
              <a:t>ddd0 m to km and m</a:t>
            </a:r>
          </a:p>
          <a:p>
            <a:pPr marL="228600" indent="-228600">
              <a:buAutoNum type="arabicParenR"/>
            </a:pPr>
            <a:r>
              <a:rPr lang="en-SG" i="1" baseline="0" dirty="0" smtClean="0"/>
              <a:t>d00d m to km and m</a:t>
            </a:r>
          </a:p>
          <a:p>
            <a:pPr marL="228600" indent="-228600">
              <a:buAutoNum type="arabicParenR"/>
            </a:pPr>
            <a:r>
              <a:rPr lang="en-SG" i="1" baseline="0" dirty="0" smtClean="0"/>
              <a:t>d0d0 m to km and m</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SG" i="1" baseline="0" dirty="0" smtClean="0"/>
              <a:t>dd00 m to km and m</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SG" i="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SG" i="1" baseline="0" dirty="0" smtClean="0"/>
              <a:t>3 questions from 1 to 7, 3 questions from 8 to 14.</a:t>
            </a:r>
          </a:p>
          <a:p>
            <a:pPr marL="0" indent="0">
              <a:buNone/>
            </a:pPr>
            <a:endParaRPr lang="en-SG" i="1" baseline="0" dirty="0" smtClean="0"/>
          </a:p>
          <a:p>
            <a:endParaRPr lang="en-SG" i="1" dirty="0"/>
          </a:p>
        </p:txBody>
      </p:sp>
      <p:sp>
        <p:nvSpPr>
          <p:cNvPr id="4" name="Slide Number Placeholder 3"/>
          <p:cNvSpPr>
            <a:spLocks noGrp="1"/>
          </p:cNvSpPr>
          <p:nvPr>
            <p:ph type="sldNum" sz="quarter" idx="10"/>
          </p:nvPr>
        </p:nvSpPr>
        <p:spPr/>
        <p:txBody>
          <a:bodyPr/>
          <a:lstStyle/>
          <a:p>
            <a:fld id="{469CFC73-79BE-412F-AFC1-982DD85302B7}" type="slidenum">
              <a:rPr lang="en-SG" smtClean="0"/>
              <a:t>13</a:t>
            </a:fld>
            <a:endParaRPr lang="en-SG"/>
          </a:p>
        </p:txBody>
      </p:sp>
    </p:spTree>
    <p:extLst>
      <p:ext uri="{BB962C8B-B14F-4D97-AF65-F5344CB8AC3E}">
        <p14:creationId xmlns:p14="http://schemas.microsoft.com/office/powerpoint/2010/main" val="3424591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i="1" dirty="0" smtClean="0"/>
              <a:t>If correct</a:t>
            </a:r>
            <a:endParaRPr lang="en-SG" i="1" dirty="0"/>
          </a:p>
        </p:txBody>
      </p:sp>
      <p:sp>
        <p:nvSpPr>
          <p:cNvPr id="4" name="Slide Number Placeholder 3"/>
          <p:cNvSpPr>
            <a:spLocks noGrp="1"/>
          </p:cNvSpPr>
          <p:nvPr>
            <p:ph type="sldNum" sz="quarter" idx="10"/>
          </p:nvPr>
        </p:nvSpPr>
        <p:spPr/>
        <p:txBody>
          <a:bodyPr/>
          <a:lstStyle/>
          <a:p>
            <a:fld id="{469CFC73-79BE-412F-AFC1-982DD85302B7}" type="slidenum">
              <a:rPr lang="en-SG" smtClean="0"/>
              <a:t>14</a:t>
            </a:fld>
            <a:endParaRPr lang="en-SG"/>
          </a:p>
        </p:txBody>
      </p:sp>
    </p:spTree>
    <p:extLst>
      <p:ext uri="{BB962C8B-B14F-4D97-AF65-F5344CB8AC3E}">
        <p14:creationId xmlns:p14="http://schemas.microsoft.com/office/powerpoint/2010/main" val="3424591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i="1" dirty="0" smtClean="0"/>
              <a:t>Feedback for special case.</a:t>
            </a:r>
          </a:p>
          <a:p>
            <a:r>
              <a:rPr lang="en-SG" i="1" dirty="0" smtClean="0"/>
              <a:t>Misconception : 3</a:t>
            </a:r>
            <a:r>
              <a:rPr lang="en-SG" i="1" baseline="0" dirty="0" smtClean="0"/>
              <a:t> km 675 cm -&gt; 3 +675 = 678, 705, 975( can also be due to 1km =100m misconception)</a:t>
            </a:r>
          </a:p>
        </p:txBody>
      </p:sp>
      <p:sp>
        <p:nvSpPr>
          <p:cNvPr id="4" name="Slide Number Placeholder 3"/>
          <p:cNvSpPr>
            <a:spLocks noGrp="1"/>
          </p:cNvSpPr>
          <p:nvPr>
            <p:ph type="sldNum" sz="quarter" idx="10"/>
          </p:nvPr>
        </p:nvSpPr>
        <p:spPr/>
        <p:txBody>
          <a:bodyPr/>
          <a:lstStyle/>
          <a:p>
            <a:fld id="{469CFC73-79BE-412F-AFC1-982DD85302B7}" type="slidenum">
              <a:rPr lang="en-SG" smtClean="0"/>
              <a:t>15</a:t>
            </a:fld>
            <a:endParaRPr lang="en-SG"/>
          </a:p>
        </p:txBody>
      </p:sp>
    </p:spTree>
    <p:extLst>
      <p:ext uri="{BB962C8B-B14F-4D97-AF65-F5344CB8AC3E}">
        <p14:creationId xmlns:p14="http://schemas.microsoft.com/office/powerpoint/2010/main" val="3975264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i="1" dirty="0" smtClean="0"/>
              <a:t>If first attempt is wrong.</a:t>
            </a:r>
            <a:endParaRPr lang="en-SG" i="1" dirty="0"/>
          </a:p>
        </p:txBody>
      </p:sp>
      <p:sp>
        <p:nvSpPr>
          <p:cNvPr id="4" name="Slide Number Placeholder 3"/>
          <p:cNvSpPr>
            <a:spLocks noGrp="1"/>
          </p:cNvSpPr>
          <p:nvPr>
            <p:ph type="sldNum" sz="quarter" idx="10"/>
          </p:nvPr>
        </p:nvSpPr>
        <p:spPr/>
        <p:txBody>
          <a:bodyPr/>
          <a:lstStyle/>
          <a:p>
            <a:fld id="{469CFC73-79BE-412F-AFC1-982DD85302B7}" type="slidenum">
              <a:rPr lang="en-SG" smtClean="0"/>
              <a:t>16</a:t>
            </a:fld>
            <a:endParaRPr lang="en-SG"/>
          </a:p>
        </p:txBody>
      </p:sp>
    </p:spTree>
    <p:extLst>
      <p:ext uri="{BB962C8B-B14F-4D97-AF65-F5344CB8AC3E}">
        <p14:creationId xmlns:p14="http://schemas.microsoft.com/office/powerpoint/2010/main" val="2751685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i="1" dirty="0" smtClean="0"/>
              <a:t>If 2</a:t>
            </a:r>
            <a:r>
              <a:rPr lang="en-SG" i="1" baseline="30000" dirty="0" smtClean="0"/>
              <a:t>nd</a:t>
            </a:r>
            <a:r>
              <a:rPr lang="en-SG" i="1" baseline="0" dirty="0" smtClean="0"/>
              <a:t> </a:t>
            </a:r>
            <a:r>
              <a:rPr lang="en-SG" i="1" dirty="0" smtClean="0"/>
              <a:t>attempt is wrong. ‘Show answer’ to appear.</a:t>
            </a:r>
            <a:endParaRPr lang="en-SG" i="1" dirty="0"/>
          </a:p>
        </p:txBody>
      </p:sp>
      <p:sp>
        <p:nvSpPr>
          <p:cNvPr id="4" name="Slide Number Placeholder 3"/>
          <p:cNvSpPr>
            <a:spLocks noGrp="1"/>
          </p:cNvSpPr>
          <p:nvPr>
            <p:ph type="sldNum" sz="quarter" idx="10"/>
          </p:nvPr>
        </p:nvSpPr>
        <p:spPr/>
        <p:txBody>
          <a:bodyPr/>
          <a:lstStyle/>
          <a:p>
            <a:fld id="{469CFC73-79BE-412F-AFC1-982DD85302B7}" type="slidenum">
              <a:rPr lang="en-SG" smtClean="0"/>
              <a:t>17</a:t>
            </a:fld>
            <a:endParaRPr lang="en-SG"/>
          </a:p>
        </p:txBody>
      </p:sp>
    </p:spTree>
    <p:extLst>
      <p:ext uri="{BB962C8B-B14F-4D97-AF65-F5344CB8AC3E}">
        <p14:creationId xmlns:p14="http://schemas.microsoft.com/office/powerpoint/2010/main" val="3424591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i="1" dirty="0" smtClean="0"/>
              <a:t>If correct</a:t>
            </a:r>
            <a:endParaRPr lang="en-SG" i="1" dirty="0"/>
          </a:p>
        </p:txBody>
      </p:sp>
      <p:sp>
        <p:nvSpPr>
          <p:cNvPr id="4" name="Slide Number Placeholder 3"/>
          <p:cNvSpPr>
            <a:spLocks noGrp="1"/>
          </p:cNvSpPr>
          <p:nvPr>
            <p:ph type="sldNum" sz="quarter" idx="10"/>
          </p:nvPr>
        </p:nvSpPr>
        <p:spPr/>
        <p:txBody>
          <a:bodyPr/>
          <a:lstStyle/>
          <a:p>
            <a:fld id="{469CFC73-79BE-412F-AFC1-982DD85302B7}" type="slidenum">
              <a:rPr lang="en-SG" smtClean="0"/>
              <a:t>18</a:t>
            </a:fld>
            <a:endParaRPr lang="en-SG"/>
          </a:p>
        </p:txBody>
      </p:sp>
    </p:spTree>
    <p:extLst>
      <p:ext uri="{BB962C8B-B14F-4D97-AF65-F5344CB8AC3E}">
        <p14:creationId xmlns:p14="http://schemas.microsoft.com/office/powerpoint/2010/main" val="1929316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i="1" dirty="0"/>
          </a:p>
        </p:txBody>
      </p:sp>
      <p:sp>
        <p:nvSpPr>
          <p:cNvPr id="4" name="Slide Number Placeholder 3"/>
          <p:cNvSpPr>
            <a:spLocks noGrp="1"/>
          </p:cNvSpPr>
          <p:nvPr>
            <p:ph type="sldNum" sz="quarter" idx="10"/>
          </p:nvPr>
        </p:nvSpPr>
        <p:spPr/>
        <p:txBody>
          <a:bodyPr/>
          <a:lstStyle/>
          <a:p>
            <a:fld id="{469CFC73-79BE-412F-AFC1-982DD85302B7}" type="slidenum">
              <a:rPr lang="en-SG" smtClean="0"/>
              <a:t>19</a:t>
            </a:fld>
            <a:endParaRPr lang="en-SG"/>
          </a:p>
        </p:txBody>
      </p:sp>
    </p:spTree>
    <p:extLst>
      <p:ext uri="{BB962C8B-B14F-4D97-AF65-F5344CB8AC3E}">
        <p14:creationId xmlns:p14="http://schemas.microsoft.com/office/powerpoint/2010/main" val="3424591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i="1" dirty="0" smtClean="0"/>
              <a:t>Can only key in up to a maximum of 5 digits.</a:t>
            </a:r>
          </a:p>
          <a:p>
            <a:r>
              <a:rPr lang="en-SG" i="1" dirty="0" smtClean="0"/>
              <a:t>Question type:</a:t>
            </a:r>
          </a:p>
          <a:p>
            <a:pPr marL="228600" indent="-228600">
              <a:buAutoNum type="arabicParenR"/>
            </a:pPr>
            <a:r>
              <a:rPr lang="en-SG" i="1" dirty="0" smtClean="0"/>
              <a:t>d m</a:t>
            </a:r>
            <a:r>
              <a:rPr lang="en-SG" i="1" baseline="0" dirty="0" smtClean="0"/>
              <a:t> </a:t>
            </a:r>
            <a:r>
              <a:rPr lang="en-SG" i="1" baseline="0" dirty="0" err="1" smtClean="0"/>
              <a:t>dd</a:t>
            </a:r>
            <a:r>
              <a:rPr lang="en-SG" i="1" baseline="0" dirty="0" smtClean="0"/>
              <a:t> cm to cm </a:t>
            </a:r>
          </a:p>
          <a:p>
            <a:pPr marL="228600" indent="-228600">
              <a:buAutoNum type="arabicParenR"/>
            </a:pPr>
            <a:r>
              <a:rPr lang="en-SG" i="1" baseline="0" dirty="0" smtClean="0"/>
              <a:t>d m d0 cm to cm</a:t>
            </a:r>
          </a:p>
          <a:p>
            <a:pPr marL="228600" indent="-228600">
              <a:buAutoNum type="arabicParenR"/>
            </a:pPr>
            <a:r>
              <a:rPr lang="en-SG" i="1" baseline="0" dirty="0" smtClean="0"/>
              <a:t>d m d cm to </a:t>
            </a:r>
            <a:r>
              <a:rPr lang="en-SG" i="1" baseline="0" dirty="0" smtClean="0"/>
              <a:t>cm</a:t>
            </a:r>
          </a:p>
          <a:p>
            <a:pPr marL="0" indent="0">
              <a:buNone/>
            </a:pPr>
            <a:r>
              <a:rPr lang="en-SG" sz="1200" b="0" i="0" kern="1200" dirty="0" smtClean="0">
                <a:solidFill>
                  <a:schemeClr val="tx1"/>
                </a:solidFill>
                <a:effectLst/>
                <a:latin typeface="+mn-lt"/>
                <a:ea typeface="+mn-ea"/>
                <a:cs typeface="+mn-cs"/>
              </a:rPr>
              <a:t>Also after completing 5 questions – put the button for the next section – but they can choose to go to menu and choose their own. Also in between, they can exit and not finish the section but when they can go back to finish them. But of course if they exit then they start all from beginning.</a:t>
            </a:r>
            <a:endParaRPr lang="en-SG" i="1" baseline="0" dirty="0" smtClean="0"/>
          </a:p>
          <a:p>
            <a:pPr marL="228600" indent="-228600">
              <a:buAutoNum type="arabicParenR"/>
            </a:pPr>
            <a:endParaRPr lang="en-SG" i="1" baseline="0" dirty="0" smtClean="0"/>
          </a:p>
          <a:p>
            <a:pPr marL="0" indent="0">
              <a:buNone/>
            </a:pPr>
            <a:endParaRPr lang="en-SG" i="1" baseline="0" dirty="0" smtClean="0"/>
          </a:p>
          <a:p>
            <a:pPr marL="228600" indent="-228600">
              <a:buAutoNum type="arabicParenR"/>
            </a:pPr>
            <a:endParaRPr lang="en-SG" i="1" baseline="0" dirty="0" smtClean="0"/>
          </a:p>
          <a:p>
            <a:pPr marL="0" indent="0">
              <a:buNone/>
            </a:pPr>
            <a:r>
              <a:rPr lang="en-SG" i="1" baseline="0" dirty="0" smtClean="0"/>
              <a:t> </a:t>
            </a:r>
            <a:endParaRPr lang="en-SG" i="1" dirty="0"/>
          </a:p>
        </p:txBody>
      </p:sp>
      <p:sp>
        <p:nvSpPr>
          <p:cNvPr id="4" name="Slide Number Placeholder 3"/>
          <p:cNvSpPr>
            <a:spLocks noGrp="1"/>
          </p:cNvSpPr>
          <p:nvPr>
            <p:ph type="sldNum" sz="quarter" idx="10"/>
          </p:nvPr>
        </p:nvSpPr>
        <p:spPr/>
        <p:txBody>
          <a:bodyPr/>
          <a:lstStyle/>
          <a:p>
            <a:fld id="{469CFC73-79BE-412F-AFC1-982DD85302B7}" type="slidenum">
              <a:rPr lang="en-SG" smtClean="0"/>
              <a:t>2</a:t>
            </a:fld>
            <a:endParaRPr lang="en-SG"/>
          </a:p>
        </p:txBody>
      </p:sp>
    </p:spTree>
    <p:extLst>
      <p:ext uri="{BB962C8B-B14F-4D97-AF65-F5344CB8AC3E}">
        <p14:creationId xmlns:p14="http://schemas.microsoft.com/office/powerpoint/2010/main" val="34245912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i="1" dirty="0" smtClean="0"/>
              <a:t>If correct</a:t>
            </a:r>
            <a:endParaRPr lang="en-SG" i="1" dirty="0"/>
          </a:p>
        </p:txBody>
      </p:sp>
      <p:sp>
        <p:nvSpPr>
          <p:cNvPr id="4" name="Slide Number Placeholder 3"/>
          <p:cNvSpPr>
            <a:spLocks noGrp="1"/>
          </p:cNvSpPr>
          <p:nvPr>
            <p:ph type="sldNum" sz="quarter" idx="10"/>
          </p:nvPr>
        </p:nvSpPr>
        <p:spPr/>
        <p:txBody>
          <a:bodyPr/>
          <a:lstStyle/>
          <a:p>
            <a:fld id="{469CFC73-79BE-412F-AFC1-982DD85302B7}" type="slidenum">
              <a:rPr lang="en-SG" smtClean="0"/>
              <a:t>20</a:t>
            </a:fld>
            <a:endParaRPr lang="en-SG"/>
          </a:p>
        </p:txBody>
      </p:sp>
    </p:spTree>
    <p:extLst>
      <p:ext uri="{BB962C8B-B14F-4D97-AF65-F5344CB8AC3E}">
        <p14:creationId xmlns:p14="http://schemas.microsoft.com/office/powerpoint/2010/main" val="3424591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i="1" dirty="0" smtClean="0"/>
              <a:t>If  1</a:t>
            </a:r>
            <a:r>
              <a:rPr lang="en-SG" i="1" baseline="30000" dirty="0" smtClean="0"/>
              <a:t>st</a:t>
            </a:r>
            <a:r>
              <a:rPr lang="en-SG" i="1" dirty="0" smtClean="0"/>
              <a:t> attempt is wrong.</a:t>
            </a:r>
            <a:endParaRPr lang="en-SG" i="1" dirty="0"/>
          </a:p>
        </p:txBody>
      </p:sp>
      <p:sp>
        <p:nvSpPr>
          <p:cNvPr id="4" name="Slide Number Placeholder 3"/>
          <p:cNvSpPr>
            <a:spLocks noGrp="1"/>
          </p:cNvSpPr>
          <p:nvPr>
            <p:ph type="sldNum" sz="quarter" idx="10"/>
          </p:nvPr>
        </p:nvSpPr>
        <p:spPr/>
        <p:txBody>
          <a:bodyPr/>
          <a:lstStyle/>
          <a:p>
            <a:fld id="{469CFC73-79BE-412F-AFC1-982DD85302B7}" type="slidenum">
              <a:rPr lang="en-SG" smtClean="0"/>
              <a:t>21</a:t>
            </a:fld>
            <a:endParaRPr lang="en-SG"/>
          </a:p>
        </p:txBody>
      </p:sp>
    </p:spTree>
    <p:extLst>
      <p:ext uri="{BB962C8B-B14F-4D97-AF65-F5344CB8AC3E}">
        <p14:creationId xmlns:p14="http://schemas.microsoft.com/office/powerpoint/2010/main" val="34245912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i="1" dirty="0" smtClean="0"/>
              <a:t>If </a:t>
            </a:r>
            <a:r>
              <a:rPr lang="en-SG" i="1" baseline="0" dirty="0" smtClean="0"/>
              <a:t> 2</a:t>
            </a:r>
            <a:r>
              <a:rPr lang="en-SG" i="1" baseline="30000" dirty="0" smtClean="0"/>
              <a:t>nd</a:t>
            </a:r>
            <a:r>
              <a:rPr lang="en-SG" i="1" baseline="0" dirty="0" smtClean="0"/>
              <a:t> </a:t>
            </a:r>
            <a:r>
              <a:rPr lang="en-SG" i="1" dirty="0" smtClean="0"/>
              <a:t>attempt is wrong,</a:t>
            </a:r>
            <a:r>
              <a:rPr lang="en-SG" i="1" baseline="0" dirty="0" smtClean="0"/>
              <a:t> ‘Show answer’ to appear.</a:t>
            </a:r>
            <a:endParaRPr lang="en-SG" i="1" dirty="0"/>
          </a:p>
        </p:txBody>
      </p:sp>
      <p:sp>
        <p:nvSpPr>
          <p:cNvPr id="4" name="Slide Number Placeholder 3"/>
          <p:cNvSpPr>
            <a:spLocks noGrp="1"/>
          </p:cNvSpPr>
          <p:nvPr>
            <p:ph type="sldNum" sz="quarter" idx="10"/>
          </p:nvPr>
        </p:nvSpPr>
        <p:spPr/>
        <p:txBody>
          <a:bodyPr/>
          <a:lstStyle/>
          <a:p>
            <a:fld id="{469CFC73-79BE-412F-AFC1-982DD85302B7}" type="slidenum">
              <a:rPr lang="en-SG" smtClean="0"/>
              <a:t>22</a:t>
            </a:fld>
            <a:endParaRPr lang="en-SG"/>
          </a:p>
        </p:txBody>
      </p:sp>
    </p:spTree>
    <p:extLst>
      <p:ext uri="{BB962C8B-B14F-4D97-AF65-F5344CB8AC3E}">
        <p14:creationId xmlns:p14="http://schemas.microsoft.com/office/powerpoint/2010/main" val="34245912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i="1" dirty="0" smtClean="0"/>
              <a:t>If </a:t>
            </a:r>
            <a:r>
              <a:rPr lang="en-SG" i="1" baseline="0" dirty="0" smtClean="0"/>
              <a:t> 3</a:t>
            </a:r>
            <a:r>
              <a:rPr lang="en-SG" i="1" baseline="30000" dirty="0" smtClean="0"/>
              <a:t>rd</a:t>
            </a:r>
            <a:r>
              <a:rPr lang="en-SG" i="1" baseline="0" dirty="0" smtClean="0"/>
              <a:t> </a:t>
            </a:r>
            <a:r>
              <a:rPr lang="en-SG" i="1" dirty="0" smtClean="0"/>
              <a:t>attempt is wrong,</a:t>
            </a:r>
            <a:r>
              <a:rPr lang="en-SG" i="1" baseline="0" dirty="0" smtClean="0"/>
              <a:t> ‘Show answer’ to appear.</a:t>
            </a:r>
            <a:endParaRPr lang="en-SG" i="1" dirty="0"/>
          </a:p>
        </p:txBody>
      </p:sp>
      <p:sp>
        <p:nvSpPr>
          <p:cNvPr id="4" name="Slide Number Placeholder 3"/>
          <p:cNvSpPr>
            <a:spLocks noGrp="1"/>
          </p:cNvSpPr>
          <p:nvPr>
            <p:ph type="sldNum" sz="quarter" idx="10"/>
          </p:nvPr>
        </p:nvSpPr>
        <p:spPr/>
        <p:txBody>
          <a:bodyPr/>
          <a:lstStyle/>
          <a:p>
            <a:fld id="{469CFC73-79BE-412F-AFC1-982DD85302B7}" type="slidenum">
              <a:rPr lang="en-SG" smtClean="0"/>
              <a:t>23</a:t>
            </a:fld>
            <a:endParaRPr lang="en-SG"/>
          </a:p>
        </p:txBody>
      </p:sp>
    </p:spTree>
    <p:extLst>
      <p:ext uri="{BB962C8B-B14F-4D97-AF65-F5344CB8AC3E}">
        <p14:creationId xmlns:p14="http://schemas.microsoft.com/office/powerpoint/2010/main" val="34245912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i="1" dirty="0" smtClean="0"/>
              <a:t>Question type:</a:t>
            </a:r>
          </a:p>
          <a:p>
            <a:endParaRPr lang="en-SG" i="1" dirty="0" smtClean="0"/>
          </a:p>
          <a:p>
            <a:pPr marL="228600" indent="-228600">
              <a:buAutoNum type="arabicParenR"/>
            </a:pPr>
            <a:r>
              <a:rPr lang="en-SG" i="1" dirty="0" smtClean="0"/>
              <a:t>d m</a:t>
            </a:r>
            <a:r>
              <a:rPr lang="en-SG" i="1" baseline="0" dirty="0" smtClean="0"/>
              <a:t> </a:t>
            </a:r>
            <a:r>
              <a:rPr lang="en-SG" i="1" baseline="0" dirty="0" err="1" smtClean="0"/>
              <a:t>dd</a:t>
            </a:r>
            <a:r>
              <a:rPr lang="en-SG" i="1" baseline="0" dirty="0" smtClean="0"/>
              <a:t> cm to cm </a:t>
            </a:r>
          </a:p>
          <a:p>
            <a:pPr marL="228600" indent="-228600">
              <a:buAutoNum type="arabicParenR"/>
            </a:pPr>
            <a:r>
              <a:rPr lang="en-SG" i="1" baseline="0" dirty="0" smtClean="0"/>
              <a:t>d m d0 cm to cm</a:t>
            </a:r>
          </a:p>
          <a:p>
            <a:pPr marL="228600" indent="-228600">
              <a:buAutoNum type="arabicParenR"/>
            </a:pPr>
            <a:r>
              <a:rPr lang="en-SG" i="1" baseline="0" dirty="0" smtClean="0"/>
              <a:t>d m d cm to cm</a:t>
            </a:r>
          </a:p>
          <a:p>
            <a:pPr marL="228600" indent="-228600">
              <a:buAutoNum type="arabicParenR"/>
            </a:pPr>
            <a:r>
              <a:rPr lang="en-SG" i="1" baseline="0" dirty="0" err="1" smtClean="0"/>
              <a:t>ddd</a:t>
            </a:r>
            <a:r>
              <a:rPr lang="en-SG" i="1" baseline="0" dirty="0" smtClean="0"/>
              <a:t> cm to m and cm</a:t>
            </a:r>
          </a:p>
          <a:p>
            <a:pPr marL="228600" indent="-228600">
              <a:buAutoNum type="arabicParenR"/>
            </a:pPr>
            <a:r>
              <a:rPr lang="en-SG" i="1" baseline="0" dirty="0" smtClean="0"/>
              <a:t>d0d cm to m and cm</a:t>
            </a:r>
          </a:p>
          <a:p>
            <a:pPr marL="228600" indent="-228600">
              <a:buAutoNum type="arabicParenR"/>
            </a:pPr>
            <a:r>
              <a:rPr lang="en-SG" i="1" baseline="0" dirty="0" smtClean="0"/>
              <a:t>dd0 cm to m and cm</a:t>
            </a:r>
          </a:p>
          <a:p>
            <a:pPr marL="228600" indent="-228600">
              <a:buAutoNum type="arabicParenR"/>
            </a:pPr>
            <a:r>
              <a:rPr lang="en-SG" i="1" dirty="0" smtClean="0"/>
              <a:t>d km</a:t>
            </a:r>
            <a:r>
              <a:rPr lang="en-SG" i="1" baseline="0" dirty="0" smtClean="0"/>
              <a:t> </a:t>
            </a:r>
            <a:r>
              <a:rPr lang="en-SG" i="1" baseline="0" dirty="0" err="1" smtClean="0"/>
              <a:t>ddd</a:t>
            </a:r>
            <a:r>
              <a:rPr lang="en-SG" i="1" baseline="0" dirty="0" smtClean="0"/>
              <a:t> m to m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SG" i="1" baseline="0" dirty="0" smtClean="0"/>
              <a:t>d km </a:t>
            </a:r>
            <a:r>
              <a:rPr lang="en-SG" i="1" baseline="0" dirty="0" err="1" smtClean="0"/>
              <a:t>dd</a:t>
            </a:r>
            <a:r>
              <a:rPr lang="en-SG" i="1" baseline="0" dirty="0" smtClean="0"/>
              <a:t> m to m</a:t>
            </a:r>
          </a:p>
          <a:p>
            <a:pPr marL="228600" indent="-228600">
              <a:buAutoNum type="arabicParenR"/>
            </a:pPr>
            <a:r>
              <a:rPr lang="en-SG" i="1" baseline="0" dirty="0" smtClean="0"/>
              <a:t>d km d m to m</a:t>
            </a:r>
          </a:p>
          <a:p>
            <a:pPr marL="228600" indent="-228600">
              <a:buAutoNum type="arabicParenR"/>
            </a:pPr>
            <a:r>
              <a:rPr lang="en-SG" i="1" baseline="0" dirty="0" smtClean="0"/>
              <a:t>d km dd0 m to m</a:t>
            </a:r>
          </a:p>
          <a:p>
            <a:pPr marL="228600" indent="-228600">
              <a:buAutoNum type="arabicParenR"/>
            </a:pPr>
            <a:r>
              <a:rPr lang="en-SG" i="1" baseline="0" dirty="0" smtClean="0"/>
              <a:t>d km d0d m to m</a:t>
            </a:r>
          </a:p>
          <a:p>
            <a:pPr marL="228600" indent="-228600">
              <a:buAutoNum type="arabicParenR"/>
            </a:pPr>
            <a:r>
              <a:rPr lang="en-SG" i="1" baseline="0" dirty="0" smtClean="0"/>
              <a:t>d km d0 m to m</a:t>
            </a:r>
          </a:p>
          <a:p>
            <a:pPr marL="228600" indent="-228600">
              <a:buAutoNum type="arabicParenR"/>
            </a:pPr>
            <a:r>
              <a:rPr lang="en-SG" i="1" baseline="0" dirty="0" smtClean="0"/>
              <a:t>d km d00 m to m</a:t>
            </a:r>
          </a:p>
          <a:p>
            <a:pPr marL="228600" indent="-228600">
              <a:buAutoNum type="arabicParenR"/>
            </a:pPr>
            <a:r>
              <a:rPr lang="en-SG" i="1" baseline="0" dirty="0" err="1" smtClean="0"/>
              <a:t>dddd</a:t>
            </a:r>
            <a:r>
              <a:rPr lang="en-SG" i="1" baseline="0" dirty="0" smtClean="0"/>
              <a:t> m to km and m</a:t>
            </a:r>
          </a:p>
          <a:p>
            <a:pPr marL="228600" indent="-228600">
              <a:buAutoNum type="arabicParenR"/>
            </a:pPr>
            <a:r>
              <a:rPr lang="en-SG" i="1" baseline="0" dirty="0" smtClean="0"/>
              <a:t>d0dd m to km and m</a:t>
            </a:r>
          </a:p>
          <a:p>
            <a:pPr marL="228600" indent="-228600">
              <a:buAutoNum type="arabicParenR"/>
            </a:pPr>
            <a:r>
              <a:rPr lang="en-SG" i="1" baseline="0" dirty="0" smtClean="0"/>
              <a:t>dd0d m to km and m</a:t>
            </a:r>
          </a:p>
          <a:p>
            <a:pPr marL="228600" indent="-228600">
              <a:buAutoNum type="arabicParenR"/>
            </a:pPr>
            <a:r>
              <a:rPr lang="en-SG" i="1" baseline="0" dirty="0" smtClean="0"/>
              <a:t>ddd0 m to km and m</a:t>
            </a:r>
          </a:p>
          <a:p>
            <a:pPr marL="228600" indent="-228600">
              <a:buAutoNum type="arabicParenR"/>
            </a:pPr>
            <a:r>
              <a:rPr lang="en-SG" i="1" baseline="0" dirty="0" smtClean="0"/>
              <a:t>d00d m to km and m</a:t>
            </a:r>
          </a:p>
          <a:p>
            <a:pPr marL="228600" indent="-228600">
              <a:buAutoNum type="arabicParenR"/>
            </a:pPr>
            <a:r>
              <a:rPr lang="en-SG" i="1" baseline="0" dirty="0" smtClean="0"/>
              <a:t>d0d0 m to km and m</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SG" i="1" baseline="0" dirty="0" smtClean="0"/>
              <a:t>dd00 m to km and m</a:t>
            </a:r>
            <a:endParaRPr lang="en-SG" i="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SG" i="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SG" i="1" baseline="0" dirty="0" smtClean="0"/>
              <a:t>2 questions from 1 to 3,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i="1" baseline="0" dirty="0" smtClean="0"/>
              <a:t>2 questions from 4 to 6,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i="1" baseline="0" dirty="0" smtClean="0"/>
              <a:t>3 questions from 7 to 13,</a:t>
            </a:r>
          </a:p>
          <a:p>
            <a:pPr marL="0" marR="0" lvl="0" indent="0" algn="l" defTabSz="914400" rtl="0" eaLnBrk="1" fontAlgn="auto" latinLnBrk="0" hangingPunct="1">
              <a:lnSpc>
                <a:spcPct val="100000"/>
              </a:lnSpc>
              <a:spcBef>
                <a:spcPts val="0"/>
              </a:spcBef>
              <a:spcAft>
                <a:spcPts val="0"/>
              </a:spcAft>
              <a:buClrTx/>
              <a:buSzTx/>
              <a:buFontTx/>
              <a:buNone/>
              <a:tabLst/>
              <a:defRPr/>
            </a:pPr>
            <a:r>
              <a:rPr lang="en-SG" i="1" baseline="0" dirty="0" smtClean="0"/>
              <a:t>3 questions from 14-20.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i="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SG" i="1" baseline="0" dirty="0" smtClean="0"/>
              <a:t>Randomised</a:t>
            </a:r>
          </a:p>
        </p:txBody>
      </p:sp>
      <p:sp>
        <p:nvSpPr>
          <p:cNvPr id="4" name="Slide Number Placeholder 3"/>
          <p:cNvSpPr>
            <a:spLocks noGrp="1"/>
          </p:cNvSpPr>
          <p:nvPr>
            <p:ph type="sldNum" sz="quarter" idx="10"/>
          </p:nvPr>
        </p:nvSpPr>
        <p:spPr/>
        <p:txBody>
          <a:bodyPr/>
          <a:lstStyle/>
          <a:p>
            <a:fld id="{469CFC73-79BE-412F-AFC1-982DD85302B7}" type="slidenum">
              <a:rPr lang="en-SG" smtClean="0"/>
              <a:t>24</a:t>
            </a:fld>
            <a:endParaRPr lang="en-SG"/>
          </a:p>
        </p:txBody>
      </p:sp>
    </p:spTree>
    <p:extLst>
      <p:ext uri="{BB962C8B-B14F-4D97-AF65-F5344CB8AC3E}">
        <p14:creationId xmlns:p14="http://schemas.microsoft.com/office/powerpoint/2010/main" val="4047083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i="1" dirty="0" smtClean="0"/>
              <a:t>If correct</a:t>
            </a:r>
            <a:endParaRPr lang="en-SG" i="1" dirty="0"/>
          </a:p>
        </p:txBody>
      </p:sp>
      <p:sp>
        <p:nvSpPr>
          <p:cNvPr id="4" name="Slide Number Placeholder 3"/>
          <p:cNvSpPr>
            <a:spLocks noGrp="1"/>
          </p:cNvSpPr>
          <p:nvPr>
            <p:ph type="sldNum" sz="quarter" idx="10"/>
          </p:nvPr>
        </p:nvSpPr>
        <p:spPr/>
        <p:txBody>
          <a:bodyPr/>
          <a:lstStyle/>
          <a:p>
            <a:fld id="{469CFC73-79BE-412F-AFC1-982DD85302B7}" type="slidenum">
              <a:rPr lang="en-SG" smtClean="0"/>
              <a:t>3</a:t>
            </a:fld>
            <a:endParaRPr lang="en-SG"/>
          </a:p>
        </p:txBody>
      </p:sp>
    </p:spTree>
    <p:extLst>
      <p:ext uri="{BB962C8B-B14F-4D97-AF65-F5344CB8AC3E}">
        <p14:creationId xmlns:p14="http://schemas.microsoft.com/office/powerpoint/2010/main" val="3424591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i="1" dirty="0" smtClean="0"/>
              <a:t>Feedback for special case.</a:t>
            </a:r>
          </a:p>
          <a:p>
            <a:r>
              <a:rPr lang="en-SG" i="1" dirty="0" smtClean="0"/>
              <a:t>Misconception : 3</a:t>
            </a:r>
            <a:r>
              <a:rPr lang="en-SG" i="1" baseline="0" dirty="0" smtClean="0"/>
              <a:t> m 25 cm -&gt; 3 +25 = 28 or 55</a:t>
            </a:r>
          </a:p>
          <a:p>
            <a:r>
              <a:rPr lang="en-SG" i="1" baseline="0" dirty="0" smtClean="0"/>
              <a:t>                                           </a:t>
            </a:r>
            <a:endParaRPr lang="en-SG" i="1" dirty="0" smtClean="0"/>
          </a:p>
          <a:p>
            <a:endParaRPr lang="en-SG" i="1" dirty="0" smtClean="0"/>
          </a:p>
          <a:p>
            <a:endParaRPr lang="en-SG" i="1" dirty="0"/>
          </a:p>
        </p:txBody>
      </p:sp>
      <p:sp>
        <p:nvSpPr>
          <p:cNvPr id="4" name="Slide Number Placeholder 3"/>
          <p:cNvSpPr>
            <a:spLocks noGrp="1"/>
          </p:cNvSpPr>
          <p:nvPr>
            <p:ph type="sldNum" sz="quarter" idx="10"/>
          </p:nvPr>
        </p:nvSpPr>
        <p:spPr/>
        <p:txBody>
          <a:bodyPr/>
          <a:lstStyle/>
          <a:p>
            <a:fld id="{469CFC73-79BE-412F-AFC1-982DD85302B7}" type="slidenum">
              <a:rPr lang="en-SG" smtClean="0"/>
              <a:t>4</a:t>
            </a:fld>
            <a:endParaRPr lang="en-SG"/>
          </a:p>
        </p:txBody>
      </p:sp>
    </p:spTree>
    <p:extLst>
      <p:ext uri="{BB962C8B-B14F-4D97-AF65-F5344CB8AC3E}">
        <p14:creationId xmlns:p14="http://schemas.microsoft.com/office/powerpoint/2010/main" val="3496394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i="1" dirty="0" smtClean="0"/>
              <a:t>If  1</a:t>
            </a:r>
            <a:r>
              <a:rPr lang="en-SG" i="1" baseline="30000" dirty="0" smtClean="0"/>
              <a:t>st</a:t>
            </a:r>
            <a:r>
              <a:rPr lang="en-SG" i="1" dirty="0" smtClean="0"/>
              <a:t> attempt is wrong.</a:t>
            </a:r>
          </a:p>
          <a:p>
            <a:endParaRPr lang="en-SG" i="1" dirty="0" smtClean="0"/>
          </a:p>
        </p:txBody>
      </p:sp>
      <p:sp>
        <p:nvSpPr>
          <p:cNvPr id="4" name="Slide Number Placeholder 3"/>
          <p:cNvSpPr>
            <a:spLocks noGrp="1"/>
          </p:cNvSpPr>
          <p:nvPr>
            <p:ph type="sldNum" sz="quarter" idx="10"/>
          </p:nvPr>
        </p:nvSpPr>
        <p:spPr/>
        <p:txBody>
          <a:bodyPr/>
          <a:lstStyle/>
          <a:p>
            <a:fld id="{469CFC73-79BE-412F-AFC1-982DD85302B7}" type="slidenum">
              <a:rPr lang="en-SG" smtClean="0"/>
              <a:t>5</a:t>
            </a:fld>
            <a:endParaRPr lang="en-SG"/>
          </a:p>
        </p:txBody>
      </p:sp>
    </p:spTree>
    <p:extLst>
      <p:ext uri="{BB962C8B-B14F-4D97-AF65-F5344CB8AC3E}">
        <p14:creationId xmlns:p14="http://schemas.microsoft.com/office/powerpoint/2010/main" val="3424591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i="1" dirty="0" smtClean="0"/>
              <a:t>If </a:t>
            </a:r>
            <a:r>
              <a:rPr lang="en-SG" i="1" baseline="0" dirty="0" smtClean="0"/>
              <a:t> 2</a:t>
            </a:r>
            <a:r>
              <a:rPr lang="en-SG" i="1" baseline="30000" dirty="0" smtClean="0"/>
              <a:t>nd</a:t>
            </a:r>
            <a:r>
              <a:rPr lang="en-SG" i="1" baseline="0" dirty="0" smtClean="0"/>
              <a:t> </a:t>
            </a:r>
            <a:r>
              <a:rPr lang="en-SG" i="1" dirty="0" smtClean="0"/>
              <a:t>attempt is wrong,</a:t>
            </a:r>
            <a:r>
              <a:rPr lang="en-SG" i="1" baseline="0" dirty="0" smtClean="0"/>
              <a:t> ‘Show answer’ to appear.</a:t>
            </a:r>
            <a:endParaRPr lang="en-SG" i="1" dirty="0" smtClean="0"/>
          </a:p>
          <a:p>
            <a:endParaRPr lang="en-SG" i="1" dirty="0" smtClean="0"/>
          </a:p>
          <a:p>
            <a:endParaRPr lang="en-SG" i="1" dirty="0"/>
          </a:p>
        </p:txBody>
      </p:sp>
      <p:sp>
        <p:nvSpPr>
          <p:cNvPr id="4" name="Slide Number Placeholder 3"/>
          <p:cNvSpPr>
            <a:spLocks noGrp="1"/>
          </p:cNvSpPr>
          <p:nvPr>
            <p:ph type="sldNum" sz="quarter" idx="10"/>
          </p:nvPr>
        </p:nvSpPr>
        <p:spPr/>
        <p:txBody>
          <a:bodyPr/>
          <a:lstStyle/>
          <a:p>
            <a:fld id="{469CFC73-79BE-412F-AFC1-982DD85302B7}" type="slidenum">
              <a:rPr lang="en-SG" smtClean="0"/>
              <a:t>6</a:t>
            </a:fld>
            <a:endParaRPr lang="en-SG"/>
          </a:p>
        </p:txBody>
      </p:sp>
    </p:spTree>
    <p:extLst>
      <p:ext uri="{BB962C8B-B14F-4D97-AF65-F5344CB8AC3E}">
        <p14:creationId xmlns:p14="http://schemas.microsoft.com/office/powerpoint/2010/main" val="3424591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i="1" dirty="0" smtClean="0"/>
              <a:t>Show answer.</a:t>
            </a:r>
            <a:endParaRPr lang="en-SG" i="1" dirty="0"/>
          </a:p>
        </p:txBody>
      </p:sp>
      <p:sp>
        <p:nvSpPr>
          <p:cNvPr id="4" name="Slide Number Placeholder 3"/>
          <p:cNvSpPr>
            <a:spLocks noGrp="1"/>
          </p:cNvSpPr>
          <p:nvPr>
            <p:ph type="sldNum" sz="quarter" idx="10"/>
          </p:nvPr>
        </p:nvSpPr>
        <p:spPr/>
        <p:txBody>
          <a:bodyPr/>
          <a:lstStyle/>
          <a:p>
            <a:fld id="{469CFC73-79BE-412F-AFC1-982DD85302B7}" type="slidenum">
              <a:rPr lang="en-SG" smtClean="0"/>
              <a:t>7</a:t>
            </a:fld>
            <a:endParaRPr lang="en-SG"/>
          </a:p>
        </p:txBody>
      </p:sp>
    </p:spTree>
    <p:extLst>
      <p:ext uri="{BB962C8B-B14F-4D97-AF65-F5344CB8AC3E}">
        <p14:creationId xmlns:p14="http://schemas.microsoft.com/office/powerpoint/2010/main" val="3424591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i="1" dirty="0" smtClean="0"/>
              <a:t>Question type:</a:t>
            </a:r>
          </a:p>
          <a:p>
            <a:pPr marL="0" indent="0">
              <a:buNone/>
            </a:pPr>
            <a:endParaRPr lang="en-SG" i="1" baseline="0" dirty="0" smtClean="0"/>
          </a:p>
          <a:p>
            <a:pPr marL="228600" indent="-228600">
              <a:buAutoNum type="arabicParenR"/>
            </a:pPr>
            <a:r>
              <a:rPr lang="en-SG" i="1" baseline="0" dirty="0" err="1" smtClean="0"/>
              <a:t>ddd</a:t>
            </a:r>
            <a:r>
              <a:rPr lang="en-SG" i="1" baseline="0" dirty="0" smtClean="0"/>
              <a:t> cm to m and cm</a:t>
            </a:r>
          </a:p>
          <a:p>
            <a:pPr marL="228600" indent="-228600">
              <a:buAutoNum type="arabicParenR"/>
            </a:pPr>
            <a:r>
              <a:rPr lang="en-SG" i="1" baseline="0" dirty="0" smtClean="0"/>
              <a:t>d0d cm to m and cm</a:t>
            </a:r>
          </a:p>
          <a:p>
            <a:pPr marL="228600" indent="-228600">
              <a:buAutoNum type="arabicParenR"/>
            </a:pPr>
            <a:r>
              <a:rPr lang="en-SG" i="1" baseline="0" dirty="0" smtClean="0"/>
              <a:t>dd0 cm to m and cm</a:t>
            </a:r>
          </a:p>
          <a:p>
            <a:endParaRPr lang="en-SG" i="1" dirty="0"/>
          </a:p>
        </p:txBody>
      </p:sp>
      <p:sp>
        <p:nvSpPr>
          <p:cNvPr id="4" name="Slide Number Placeholder 3"/>
          <p:cNvSpPr>
            <a:spLocks noGrp="1"/>
          </p:cNvSpPr>
          <p:nvPr>
            <p:ph type="sldNum" sz="quarter" idx="10"/>
          </p:nvPr>
        </p:nvSpPr>
        <p:spPr/>
        <p:txBody>
          <a:bodyPr/>
          <a:lstStyle/>
          <a:p>
            <a:fld id="{469CFC73-79BE-412F-AFC1-982DD85302B7}" type="slidenum">
              <a:rPr lang="en-SG" smtClean="0"/>
              <a:t>8</a:t>
            </a:fld>
            <a:endParaRPr lang="en-SG"/>
          </a:p>
        </p:txBody>
      </p:sp>
    </p:spTree>
    <p:extLst>
      <p:ext uri="{BB962C8B-B14F-4D97-AF65-F5344CB8AC3E}">
        <p14:creationId xmlns:p14="http://schemas.microsoft.com/office/powerpoint/2010/main" val="3424591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i="1" dirty="0" smtClean="0"/>
              <a:t>If correct</a:t>
            </a:r>
            <a:endParaRPr lang="en-SG" i="1" dirty="0"/>
          </a:p>
        </p:txBody>
      </p:sp>
      <p:sp>
        <p:nvSpPr>
          <p:cNvPr id="4" name="Slide Number Placeholder 3"/>
          <p:cNvSpPr>
            <a:spLocks noGrp="1"/>
          </p:cNvSpPr>
          <p:nvPr>
            <p:ph type="sldNum" sz="quarter" idx="10"/>
          </p:nvPr>
        </p:nvSpPr>
        <p:spPr/>
        <p:txBody>
          <a:bodyPr/>
          <a:lstStyle/>
          <a:p>
            <a:fld id="{469CFC73-79BE-412F-AFC1-982DD85302B7}" type="slidenum">
              <a:rPr lang="en-SG" smtClean="0"/>
              <a:t>9</a:t>
            </a:fld>
            <a:endParaRPr lang="en-SG"/>
          </a:p>
        </p:txBody>
      </p:sp>
    </p:spTree>
    <p:extLst>
      <p:ext uri="{BB962C8B-B14F-4D97-AF65-F5344CB8AC3E}">
        <p14:creationId xmlns:p14="http://schemas.microsoft.com/office/powerpoint/2010/main" val="3424591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929B5F-C88C-434D-A1F6-9E632F2363C1}" type="datetimeFigureOut">
              <a:rPr lang="en-SG" smtClean="0"/>
              <a:t>03/12/2018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FDFEC55-9D73-4732-9A47-7D4F9755A8E6}" type="slidenum">
              <a:rPr lang="en-SG" smtClean="0"/>
              <a:t>‹#›</a:t>
            </a:fld>
            <a:endParaRPr lang="en-SG"/>
          </a:p>
        </p:txBody>
      </p:sp>
    </p:spTree>
    <p:extLst>
      <p:ext uri="{BB962C8B-B14F-4D97-AF65-F5344CB8AC3E}">
        <p14:creationId xmlns:p14="http://schemas.microsoft.com/office/powerpoint/2010/main" val="2740728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929B5F-C88C-434D-A1F6-9E632F2363C1}" type="datetimeFigureOut">
              <a:rPr lang="en-SG" smtClean="0"/>
              <a:t>03/12/2018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FDFEC55-9D73-4732-9A47-7D4F9755A8E6}" type="slidenum">
              <a:rPr lang="en-SG" smtClean="0"/>
              <a:t>‹#›</a:t>
            </a:fld>
            <a:endParaRPr lang="en-SG"/>
          </a:p>
        </p:txBody>
      </p:sp>
    </p:spTree>
    <p:extLst>
      <p:ext uri="{BB962C8B-B14F-4D97-AF65-F5344CB8AC3E}">
        <p14:creationId xmlns:p14="http://schemas.microsoft.com/office/powerpoint/2010/main" val="1641869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929B5F-C88C-434D-A1F6-9E632F2363C1}" type="datetimeFigureOut">
              <a:rPr lang="en-SG" smtClean="0"/>
              <a:t>03/12/2018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FDFEC55-9D73-4732-9A47-7D4F9755A8E6}" type="slidenum">
              <a:rPr lang="en-SG" smtClean="0"/>
              <a:t>‹#›</a:t>
            </a:fld>
            <a:endParaRPr lang="en-SG"/>
          </a:p>
        </p:txBody>
      </p:sp>
    </p:spTree>
    <p:extLst>
      <p:ext uri="{BB962C8B-B14F-4D97-AF65-F5344CB8AC3E}">
        <p14:creationId xmlns:p14="http://schemas.microsoft.com/office/powerpoint/2010/main" val="14733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929B5F-C88C-434D-A1F6-9E632F2363C1}" type="datetimeFigureOut">
              <a:rPr lang="en-SG" smtClean="0"/>
              <a:t>03/12/2018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FDFEC55-9D73-4732-9A47-7D4F9755A8E6}" type="slidenum">
              <a:rPr lang="en-SG" smtClean="0"/>
              <a:t>‹#›</a:t>
            </a:fld>
            <a:endParaRPr lang="en-SG"/>
          </a:p>
        </p:txBody>
      </p:sp>
    </p:spTree>
    <p:extLst>
      <p:ext uri="{BB962C8B-B14F-4D97-AF65-F5344CB8AC3E}">
        <p14:creationId xmlns:p14="http://schemas.microsoft.com/office/powerpoint/2010/main" val="2366856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929B5F-C88C-434D-A1F6-9E632F2363C1}" type="datetimeFigureOut">
              <a:rPr lang="en-SG" smtClean="0"/>
              <a:t>03/12/2018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FDFEC55-9D73-4732-9A47-7D4F9755A8E6}" type="slidenum">
              <a:rPr lang="en-SG" smtClean="0"/>
              <a:t>‹#›</a:t>
            </a:fld>
            <a:endParaRPr lang="en-SG"/>
          </a:p>
        </p:txBody>
      </p:sp>
    </p:spTree>
    <p:extLst>
      <p:ext uri="{BB962C8B-B14F-4D97-AF65-F5344CB8AC3E}">
        <p14:creationId xmlns:p14="http://schemas.microsoft.com/office/powerpoint/2010/main" val="1742337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929B5F-C88C-434D-A1F6-9E632F2363C1}" type="datetimeFigureOut">
              <a:rPr lang="en-SG" smtClean="0"/>
              <a:t>03/12/2018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FDFEC55-9D73-4732-9A47-7D4F9755A8E6}" type="slidenum">
              <a:rPr lang="en-SG" smtClean="0"/>
              <a:t>‹#›</a:t>
            </a:fld>
            <a:endParaRPr lang="en-SG"/>
          </a:p>
        </p:txBody>
      </p:sp>
    </p:spTree>
    <p:extLst>
      <p:ext uri="{BB962C8B-B14F-4D97-AF65-F5344CB8AC3E}">
        <p14:creationId xmlns:p14="http://schemas.microsoft.com/office/powerpoint/2010/main" val="2128280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929B5F-C88C-434D-A1F6-9E632F2363C1}" type="datetimeFigureOut">
              <a:rPr lang="en-SG" smtClean="0"/>
              <a:t>03/12/2018</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AFDFEC55-9D73-4732-9A47-7D4F9755A8E6}" type="slidenum">
              <a:rPr lang="en-SG" smtClean="0"/>
              <a:t>‹#›</a:t>
            </a:fld>
            <a:endParaRPr lang="en-SG"/>
          </a:p>
        </p:txBody>
      </p:sp>
    </p:spTree>
    <p:extLst>
      <p:ext uri="{BB962C8B-B14F-4D97-AF65-F5344CB8AC3E}">
        <p14:creationId xmlns:p14="http://schemas.microsoft.com/office/powerpoint/2010/main" val="65162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929B5F-C88C-434D-A1F6-9E632F2363C1}" type="datetimeFigureOut">
              <a:rPr lang="en-SG" smtClean="0"/>
              <a:t>03/12/2018</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AFDFEC55-9D73-4732-9A47-7D4F9755A8E6}" type="slidenum">
              <a:rPr lang="en-SG" smtClean="0"/>
              <a:t>‹#›</a:t>
            </a:fld>
            <a:endParaRPr lang="en-SG"/>
          </a:p>
        </p:txBody>
      </p:sp>
    </p:spTree>
    <p:extLst>
      <p:ext uri="{BB962C8B-B14F-4D97-AF65-F5344CB8AC3E}">
        <p14:creationId xmlns:p14="http://schemas.microsoft.com/office/powerpoint/2010/main" val="3422163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29B5F-C88C-434D-A1F6-9E632F2363C1}" type="datetimeFigureOut">
              <a:rPr lang="en-SG" smtClean="0"/>
              <a:t>03/12/2018</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AFDFEC55-9D73-4732-9A47-7D4F9755A8E6}" type="slidenum">
              <a:rPr lang="en-SG" smtClean="0"/>
              <a:t>‹#›</a:t>
            </a:fld>
            <a:endParaRPr lang="en-SG"/>
          </a:p>
        </p:txBody>
      </p:sp>
    </p:spTree>
    <p:extLst>
      <p:ext uri="{BB962C8B-B14F-4D97-AF65-F5344CB8AC3E}">
        <p14:creationId xmlns:p14="http://schemas.microsoft.com/office/powerpoint/2010/main" val="2496011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929B5F-C88C-434D-A1F6-9E632F2363C1}" type="datetimeFigureOut">
              <a:rPr lang="en-SG" smtClean="0"/>
              <a:t>03/12/2018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FDFEC55-9D73-4732-9A47-7D4F9755A8E6}" type="slidenum">
              <a:rPr lang="en-SG" smtClean="0"/>
              <a:t>‹#›</a:t>
            </a:fld>
            <a:endParaRPr lang="en-SG"/>
          </a:p>
        </p:txBody>
      </p:sp>
    </p:spTree>
    <p:extLst>
      <p:ext uri="{BB962C8B-B14F-4D97-AF65-F5344CB8AC3E}">
        <p14:creationId xmlns:p14="http://schemas.microsoft.com/office/powerpoint/2010/main" val="120102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929B5F-C88C-434D-A1F6-9E632F2363C1}" type="datetimeFigureOut">
              <a:rPr lang="en-SG" smtClean="0"/>
              <a:t>03/12/2018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FDFEC55-9D73-4732-9A47-7D4F9755A8E6}" type="slidenum">
              <a:rPr lang="en-SG" smtClean="0"/>
              <a:t>‹#›</a:t>
            </a:fld>
            <a:endParaRPr lang="en-SG"/>
          </a:p>
        </p:txBody>
      </p:sp>
    </p:spTree>
    <p:extLst>
      <p:ext uri="{BB962C8B-B14F-4D97-AF65-F5344CB8AC3E}">
        <p14:creationId xmlns:p14="http://schemas.microsoft.com/office/powerpoint/2010/main" val="2333703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929B5F-C88C-434D-A1F6-9E632F2363C1}" type="datetimeFigureOut">
              <a:rPr lang="en-SG" smtClean="0"/>
              <a:t>03/12/2018</a:t>
            </a:fld>
            <a:endParaRPr lang="en-SG"/>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DFEC55-9D73-4732-9A47-7D4F9755A8E6}" type="slidenum">
              <a:rPr lang="en-SG" smtClean="0"/>
              <a:t>‹#›</a:t>
            </a:fld>
            <a:endParaRPr lang="en-SG"/>
          </a:p>
        </p:txBody>
      </p:sp>
    </p:spTree>
    <p:extLst>
      <p:ext uri="{BB962C8B-B14F-4D97-AF65-F5344CB8AC3E}">
        <p14:creationId xmlns:p14="http://schemas.microsoft.com/office/powerpoint/2010/main" val="2840519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commons.wikimedia.org/wiki/File:Nuvola_apps_error.png" TargetMode="External"/><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hyperlink" Target="https://commons.wikimedia.org/wiki/File:Nuvola_apps_error.png" TargetMode="External"/><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hyperlink" Target="https://commons.wikimedia.org/wiki/File:Nuvola_apps_error.png" TargetMode="External"/><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http://stackoverflow.com/questions/12858207/how-could-i-drag-it-by-using-gesture" TargetMode="External"/><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jpeg"/><Relationship Id="rId9"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hyperlink" Target="https://commons.wikimedia.org/wiki/File:Nuvola_apps_error.png" TargetMode="External"/><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png"/><Relationship Id="rId9"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hyperlink" Target="https://commons.wikimedia.org/wiki/File:Nuvola_apps_error.png" TargetMode="External"/><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hyperlink" Target="https://commons.wikimedia.org/wiki/File:Nuvola_apps_error.png" TargetMode="External"/><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8" Type="http://schemas.openxmlformats.org/officeDocument/2006/relationships/hyperlink" Target="https://commons.wikimedia.org/wiki/File:Nuvola_apps_error.png" TargetMode="External"/><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hyperlink" Target="http://stackoverflow.com/questions/12858207/how-could-i-drag-it-by-using-gesture" TargetMode="External"/><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jpeg"/><Relationship Id="rId9"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hyperlink" Target="https://commons.wikimedia.org/wiki/File:Nuvola_apps_error.png" TargetMode="External"/><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4.png"/><Relationship Id="rId9"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hyperlink" Target="https://commons.wikimedia.org/wiki/File:Nuvola_apps_error.png" TargetMode="External"/><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hyperlink" Target="https://commons.wikimedia.org/wiki/File:Nuvola_apps_error.png" TargetMode="External"/><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png"/><Relationship Id="rId9"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tackoverflow.com/questions/12858207/how-could-i-drag-it-by-using-gesture" TargetMode="External"/><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eg"/><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hyperlink" Target="https://commons.wikimedia.org/wiki/File:Nuvola_apps_error.png" TargetMode="External"/><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hyperlink" Target="https://commons.wikimedia.org/wiki/File:Nuvola_apps_error.png" TargetMode="External"/><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hyperlink" Target="https://commons.wikimedia.org/wiki/File:Nuvola_apps_error.png" TargetMode="External"/><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hyperlink" Target="https://commons.wikimedia.org/wiki/File:Nuvola_apps_error.png" TargetMode="External"/><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hyperlink" Target="http://stackoverflow.com/questions/12858207/how-could-i-drag-it-by-using-gesture" TargetMode="External"/><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jpeg"/><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02653" y="437122"/>
            <a:ext cx="6978513" cy="830997"/>
          </a:xfrm>
          <a:prstGeom prst="rect">
            <a:avLst/>
          </a:prstGeom>
          <a:noFill/>
        </p:spPr>
        <p:txBody>
          <a:bodyPr wrap="none" rtlCol="0">
            <a:spAutoFit/>
          </a:bodyPr>
          <a:lstStyle/>
          <a:p>
            <a:r>
              <a:rPr lang="en-SG" sz="4800" b="1" dirty="0" smtClean="0"/>
              <a:t>Converting Units of Length</a:t>
            </a:r>
            <a:endParaRPr lang="en-SG" sz="4800" b="1" dirty="0"/>
          </a:p>
        </p:txBody>
      </p:sp>
      <p:grpSp>
        <p:nvGrpSpPr>
          <p:cNvPr id="14" name="Group 13"/>
          <p:cNvGrpSpPr/>
          <p:nvPr/>
        </p:nvGrpSpPr>
        <p:grpSpPr>
          <a:xfrm>
            <a:off x="2951067" y="5265016"/>
            <a:ext cx="2946840" cy="1244849"/>
            <a:chOff x="2951067" y="5265016"/>
            <a:chExt cx="2946840" cy="1244849"/>
          </a:xfrm>
        </p:grpSpPr>
        <p:sp>
          <p:nvSpPr>
            <p:cNvPr id="13" name="Rectangle 12"/>
            <p:cNvSpPr/>
            <p:nvPr/>
          </p:nvSpPr>
          <p:spPr>
            <a:xfrm>
              <a:off x="2951067" y="5265016"/>
              <a:ext cx="2946840" cy="1244849"/>
            </a:xfrm>
            <a:prstGeom prst="rect">
              <a:avLst/>
            </a:prstGeom>
            <a:solidFill>
              <a:schemeClr val="tx2">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ounded Rectangle 4"/>
            <p:cNvSpPr/>
            <p:nvPr/>
          </p:nvSpPr>
          <p:spPr>
            <a:xfrm>
              <a:off x="3115679" y="5473526"/>
              <a:ext cx="2577029" cy="874010"/>
            </a:xfrm>
            <a:prstGeom prst="roundRect">
              <a:avLst/>
            </a:prstGeom>
            <a:solidFill>
              <a:schemeClr val="accent4">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SG" sz="2400" b="1" dirty="0" smtClean="0">
                  <a:solidFill>
                    <a:srgbClr val="C00000"/>
                  </a:solidFill>
                </a:rPr>
                <a:t>Mixed</a:t>
              </a:r>
              <a:endParaRPr lang="en-SG" sz="2400" b="1" dirty="0">
                <a:solidFill>
                  <a:srgbClr val="C00000"/>
                </a:solidFill>
              </a:endParaRPr>
            </a:p>
          </p:txBody>
        </p:sp>
      </p:grpSp>
      <p:grpSp>
        <p:nvGrpSpPr>
          <p:cNvPr id="11" name="Group 10"/>
          <p:cNvGrpSpPr/>
          <p:nvPr/>
        </p:nvGrpSpPr>
        <p:grpSpPr>
          <a:xfrm>
            <a:off x="469175" y="2276140"/>
            <a:ext cx="3955312" cy="2765253"/>
            <a:chOff x="151675" y="2280684"/>
            <a:chExt cx="3955312" cy="2765253"/>
          </a:xfrm>
        </p:grpSpPr>
        <p:sp>
          <p:nvSpPr>
            <p:cNvPr id="2" name="Rectangle 1"/>
            <p:cNvSpPr/>
            <p:nvPr/>
          </p:nvSpPr>
          <p:spPr>
            <a:xfrm>
              <a:off x="151675" y="2280684"/>
              <a:ext cx="3955312" cy="2765253"/>
            </a:xfrm>
            <a:prstGeom prst="rect">
              <a:avLst/>
            </a:prstGeom>
            <a:solidFill>
              <a:schemeClr val="tx2">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ounded Rectangle 5"/>
            <p:cNvSpPr/>
            <p:nvPr/>
          </p:nvSpPr>
          <p:spPr>
            <a:xfrm>
              <a:off x="533585" y="2527106"/>
              <a:ext cx="3068015" cy="1014315"/>
            </a:xfrm>
            <a:prstGeom prst="roundRect">
              <a:avLst/>
            </a:prstGeom>
            <a:solidFill>
              <a:schemeClr val="accent4">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SG" sz="2200" b="1" dirty="0" smtClean="0">
                  <a:solidFill>
                    <a:srgbClr val="C00000"/>
                  </a:solidFill>
                </a:rPr>
                <a:t>metres and centimetres </a:t>
              </a:r>
              <a:r>
                <a:rPr lang="en-SG" sz="2200" dirty="0" smtClean="0">
                  <a:solidFill>
                    <a:schemeClr val="tx1"/>
                  </a:solidFill>
                </a:rPr>
                <a:t>to </a:t>
              </a:r>
            </a:p>
            <a:p>
              <a:pPr algn="ctr"/>
              <a:r>
                <a:rPr lang="en-SG" sz="2200" b="1" u="sng" dirty="0" smtClean="0">
                  <a:solidFill>
                    <a:schemeClr val="tx1"/>
                  </a:solidFill>
                </a:rPr>
                <a:t>centimetres</a:t>
              </a:r>
              <a:endParaRPr lang="en-SG" sz="2200" b="1" u="sng" dirty="0">
                <a:solidFill>
                  <a:schemeClr val="tx1"/>
                </a:solidFill>
              </a:endParaRPr>
            </a:p>
          </p:txBody>
        </p:sp>
        <p:sp>
          <p:nvSpPr>
            <p:cNvPr id="8" name="Rounded Rectangle 7"/>
            <p:cNvSpPr/>
            <p:nvPr/>
          </p:nvSpPr>
          <p:spPr>
            <a:xfrm>
              <a:off x="533585" y="3772212"/>
              <a:ext cx="3138327" cy="1005354"/>
            </a:xfrm>
            <a:prstGeom prst="roundRect">
              <a:avLst/>
            </a:prstGeom>
            <a:solidFill>
              <a:schemeClr val="accent4">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SG" sz="2200" b="1" dirty="0" smtClean="0">
                  <a:solidFill>
                    <a:srgbClr val="C00000"/>
                  </a:solidFill>
                </a:rPr>
                <a:t>centimetres</a:t>
              </a:r>
              <a:r>
                <a:rPr lang="en-SG" sz="2200" dirty="0" smtClean="0">
                  <a:solidFill>
                    <a:srgbClr val="C00000"/>
                  </a:solidFill>
                </a:rPr>
                <a:t> </a:t>
              </a:r>
            </a:p>
            <a:p>
              <a:pPr algn="ctr"/>
              <a:r>
                <a:rPr lang="en-SG" sz="2200" dirty="0" smtClean="0">
                  <a:solidFill>
                    <a:schemeClr val="tx1"/>
                  </a:solidFill>
                </a:rPr>
                <a:t>to </a:t>
              </a:r>
            </a:p>
            <a:p>
              <a:pPr algn="ctr"/>
              <a:r>
                <a:rPr lang="en-SG" sz="2200" b="1" u="sng" dirty="0" smtClean="0">
                  <a:solidFill>
                    <a:schemeClr val="tx1"/>
                  </a:solidFill>
                </a:rPr>
                <a:t>metres </a:t>
              </a:r>
              <a:r>
                <a:rPr lang="en-SG" sz="2200" b="1" u="sng" dirty="0">
                  <a:solidFill>
                    <a:schemeClr val="tx1"/>
                  </a:solidFill>
                </a:rPr>
                <a:t>and centimetres </a:t>
              </a:r>
            </a:p>
          </p:txBody>
        </p:sp>
      </p:grpSp>
      <p:grpSp>
        <p:nvGrpSpPr>
          <p:cNvPr id="12" name="Group 11"/>
          <p:cNvGrpSpPr/>
          <p:nvPr/>
        </p:nvGrpSpPr>
        <p:grpSpPr>
          <a:xfrm>
            <a:off x="4713042" y="2280684"/>
            <a:ext cx="3774559" cy="2765251"/>
            <a:chOff x="4713042" y="2280684"/>
            <a:chExt cx="3774559" cy="2765251"/>
          </a:xfrm>
        </p:grpSpPr>
        <p:sp>
          <p:nvSpPr>
            <p:cNvPr id="10" name="Rectangle 9"/>
            <p:cNvSpPr/>
            <p:nvPr/>
          </p:nvSpPr>
          <p:spPr>
            <a:xfrm>
              <a:off x="4713042" y="2280684"/>
              <a:ext cx="3774559" cy="2765251"/>
            </a:xfrm>
            <a:prstGeom prst="rect">
              <a:avLst/>
            </a:prstGeom>
            <a:solidFill>
              <a:schemeClr val="tx2">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ounded Rectangle 3"/>
            <p:cNvSpPr/>
            <p:nvPr/>
          </p:nvSpPr>
          <p:spPr>
            <a:xfrm>
              <a:off x="5093294" y="2419872"/>
              <a:ext cx="2915841" cy="1238895"/>
            </a:xfrm>
            <a:prstGeom prst="roundRect">
              <a:avLst/>
            </a:prstGeom>
            <a:solidFill>
              <a:schemeClr val="accent4">
                <a:lumMod val="20000"/>
                <a:lumOff val="8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SG" sz="2200" b="1" dirty="0" smtClean="0">
                  <a:solidFill>
                    <a:srgbClr val="C00000"/>
                  </a:solidFill>
                </a:rPr>
                <a:t>kilometres and metres </a:t>
              </a:r>
              <a:r>
                <a:rPr lang="en-SG" sz="2200" dirty="0" smtClean="0">
                  <a:solidFill>
                    <a:schemeClr val="tx1"/>
                  </a:solidFill>
                </a:rPr>
                <a:t>to </a:t>
              </a:r>
            </a:p>
            <a:p>
              <a:pPr algn="ctr"/>
              <a:r>
                <a:rPr lang="en-SG" sz="2200" b="1" u="sng" dirty="0" smtClean="0">
                  <a:solidFill>
                    <a:schemeClr val="tx1"/>
                  </a:solidFill>
                </a:rPr>
                <a:t>metres</a:t>
              </a:r>
            </a:p>
          </p:txBody>
        </p:sp>
        <p:sp>
          <p:nvSpPr>
            <p:cNvPr id="9" name="Rounded Rectangle 8"/>
            <p:cNvSpPr/>
            <p:nvPr/>
          </p:nvSpPr>
          <p:spPr>
            <a:xfrm>
              <a:off x="5093293" y="3838064"/>
              <a:ext cx="2915841" cy="1090414"/>
            </a:xfrm>
            <a:prstGeom prst="roundRect">
              <a:avLst/>
            </a:prstGeom>
            <a:solidFill>
              <a:schemeClr val="accent4">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SG" sz="2200" b="1" dirty="0" smtClean="0">
                  <a:solidFill>
                    <a:srgbClr val="C00000"/>
                  </a:solidFill>
                </a:rPr>
                <a:t>metres</a:t>
              </a:r>
              <a:r>
                <a:rPr lang="en-SG" sz="2200" dirty="0" smtClean="0">
                  <a:solidFill>
                    <a:srgbClr val="C00000"/>
                  </a:solidFill>
                </a:rPr>
                <a:t> </a:t>
              </a:r>
            </a:p>
            <a:p>
              <a:pPr algn="ctr"/>
              <a:r>
                <a:rPr lang="en-SG" sz="2200" dirty="0" smtClean="0">
                  <a:solidFill>
                    <a:schemeClr val="tx1"/>
                  </a:solidFill>
                </a:rPr>
                <a:t>to </a:t>
              </a:r>
            </a:p>
            <a:p>
              <a:pPr algn="ctr"/>
              <a:r>
                <a:rPr lang="en-SG" sz="2200" b="1" u="sng" dirty="0" smtClean="0">
                  <a:solidFill>
                    <a:schemeClr val="tx1"/>
                  </a:solidFill>
                </a:rPr>
                <a:t>kilometres and metres</a:t>
              </a:r>
            </a:p>
          </p:txBody>
        </p:sp>
      </p:grpSp>
      <p:sp>
        <p:nvSpPr>
          <p:cNvPr id="3" name="TextBox 2"/>
          <p:cNvSpPr txBox="1"/>
          <p:nvPr/>
        </p:nvSpPr>
        <p:spPr>
          <a:xfrm>
            <a:off x="1092200" y="1492517"/>
            <a:ext cx="4356100" cy="523220"/>
          </a:xfrm>
          <a:prstGeom prst="rect">
            <a:avLst/>
          </a:prstGeom>
          <a:noFill/>
        </p:spPr>
        <p:txBody>
          <a:bodyPr wrap="square" rtlCol="0">
            <a:spAutoFit/>
          </a:bodyPr>
          <a:lstStyle/>
          <a:p>
            <a:r>
              <a:rPr lang="en-SG" sz="2800" dirty="0" smtClean="0">
                <a:latin typeface="Arial" panose="020B0604020202020204" pitchFamily="34" charset="0"/>
                <a:cs typeface="Arial" panose="020B0604020202020204" pitchFamily="34" charset="0"/>
              </a:rPr>
              <a:t>Select a conversion.</a:t>
            </a:r>
            <a:endParaRPr lang="en-SG" sz="2800" dirty="0">
              <a:latin typeface="Arial" panose="020B0604020202020204" pitchFamily="34" charset="0"/>
              <a:cs typeface="Arial" panose="020B0604020202020204" pitchFamily="34" charset="0"/>
            </a:endParaRPr>
          </a:p>
        </p:txBody>
      </p:sp>
      <p:sp>
        <p:nvSpPr>
          <p:cNvPr id="15" name="TextBox 14"/>
          <p:cNvSpPr txBox="1"/>
          <p:nvPr/>
        </p:nvSpPr>
        <p:spPr>
          <a:xfrm>
            <a:off x="7070221" y="5824316"/>
            <a:ext cx="1057779" cy="523220"/>
          </a:xfrm>
          <a:prstGeom prst="rect">
            <a:avLst/>
          </a:prstGeom>
          <a:solidFill>
            <a:schemeClr val="bg2"/>
          </a:solidFill>
          <a:ln>
            <a:solidFill>
              <a:schemeClr val="tx1"/>
            </a:solidFill>
          </a:ln>
        </p:spPr>
        <p:txBody>
          <a:bodyPr wrap="square" rtlCol="0">
            <a:spAutoFit/>
          </a:bodyPr>
          <a:lstStyle/>
          <a:p>
            <a:r>
              <a:rPr lang="en-SG"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Start</a:t>
            </a:r>
            <a:endParaRPr lang="en-SG"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31098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9465" y="1453412"/>
            <a:ext cx="4702349" cy="4484089"/>
          </a:xfrm>
          <a:prstGeom prst="rect">
            <a:avLst/>
          </a:prstGeom>
        </p:spPr>
      </p:pic>
      <p:pic>
        <p:nvPicPr>
          <p:cNvPr id="10" name="Picture 2" descr="C:\Users\S7417336E\AppData\Local\Microsoft\Windows\Temporary Internet Files\Content.IE5\5Y2F9C3B\home-icon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04104" y="0"/>
            <a:ext cx="650245" cy="65024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16540" y="2354545"/>
            <a:ext cx="3835735" cy="943291"/>
          </a:xfrm>
          <a:prstGeom prst="rect">
            <a:avLst/>
          </a:prstGeom>
          <a:noFill/>
          <a:ln>
            <a:solidFill>
              <a:schemeClr val="bg1">
                <a:lumMod val="9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SG" sz="3600" dirty="0" smtClean="0"/>
              <a:t>            m            cm</a:t>
            </a:r>
            <a:endParaRPr lang="en-SG" sz="3600" dirty="0"/>
          </a:p>
        </p:txBody>
      </p:sp>
      <p:sp>
        <p:nvSpPr>
          <p:cNvPr id="12" name="Rounded Rectangle 48">
            <a:extLst>
              <a:ext uri="{FF2B5EF4-FFF2-40B4-BE49-F238E27FC236}">
                <a16:creationId xmlns:a16="http://schemas.microsoft.com/office/drawing/2014/main" xmlns="" id="{064435DF-C5B7-4C47-B4C7-421DD5C290B9}"/>
              </a:ext>
            </a:extLst>
          </p:cNvPr>
          <p:cNvSpPr/>
          <p:nvPr/>
        </p:nvSpPr>
        <p:spPr>
          <a:xfrm>
            <a:off x="704104" y="2493168"/>
            <a:ext cx="1019765" cy="6660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3200" dirty="0" smtClean="0">
                <a:solidFill>
                  <a:schemeClr val="tx1"/>
                </a:solidFill>
              </a:rPr>
              <a:t>800</a:t>
            </a:r>
            <a:endParaRPr lang="en-SG" sz="3200" dirty="0">
              <a:solidFill>
                <a:schemeClr val="tx1"/>
              </a:solidFill>
            </a:endParaRPr>
          </a:p>
        </p:txBody>
      </p:sp>
      <p:sp>
        <p:nvSpPr>
          <p:cNvPr id="15" name="Rounded Rectangle 48">
            <a:extLst>
              <a:ext uri="{FF2B5EF4-FFF2-40B4-BE49-F238E27FC236}">
                <a16:creationId xmlns:a16="http://schemas.microsoft.com/office/drawing/2014/main" xmlns="" id="{064435DF-C5B7-4C47-B4C7-421DD5C290B9}"/>
              </a:ext>
            </a:extLst>
          </p:cNvPr>
          <p:cNvSpPr/>
          <p:nvPr/>
        </p:nvSpPr>
        <p:spPr>
          <a:xfrm>
            <a:off x="2325540" y="2493167"/>
            <a:ext cx="1019765" cy="6660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3200" dirty="0" smtClean="0">
                <a:solidFill>
                  <a:schemeClr val="tx1"/>
                </a:solidFill>
              </a:rPr>
              <a:t>57</a:t>
            </a:r>
            <a:endParaRPr lang="en-SG" sz="3200" dirty="0">
              <a:solidFill>
                <a:schemeClr val="tx1"/>
              </a:solidFill>
            </a:endParaRPr>
          </a:p>
        </p:txBody>
      </p:sp>
      <p:pic>
        <p:nvPicPr>
          <p:cNvPr id="8" name="Picture 7">
            <a:extLst>
              <a:ext uri="{FF2B5EF4-FFF2-40B4-BE49-F238E27FC236}">
                <a16:creationId xmlns:a16="http://schemas.microsoft.com/office/drawing/2014/main" xmlns="" id="{4478D2E2-E904-47A9-A158-B4F2E5AFE709}"/>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 xmlns:a1611="http://schemas.microsoft.com/office/drawing/2016/11/main" r:id="rId8"/>
              </a:ext>
            </a:extLst>
          </a:blip>
          <a:stretch>
            <a:fillRect/>
          </a:stretch>
        </p:blipFill>
        <p:spPr>
          <a:xfrm>
            <a:off x="3052825" y="3092516"/>
            <a:ext cx="444501" cy="444501"/>
          </a:xfrm>
          <a:prstGeom prst="rect">
            <a:avLst/>
          </a:prstGeom>
        </p:spPr>
      </p:pic>
      <p:cxnSp>
        <p:nvCxnSpPr>
          <p:cNvPr id="18" name="Straight Arrow Connector 17"/>
          <p:cNvCxnSpPr/>
          <p:nvPr/>
        </p:nvCxnSpPr>
        <p:spPr>
          <a:xfrm flipH="1">
            <a:off x="5908085" y="2774030"/>
            <a:ext cx="271849" cy="50824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6979913" y="2752002"/>
            <a:ext cx="317156" cy="50824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5176920" y="3221050"/>
            <a:ext cx="1253869" cy="523220"/>
          </a:xfrm>
          <a:prstGeom prst="rect">
            <a:avLst/>
          </a:prstGeom>
        </p:spPr>
        <p:txBody>
          <a:bodyPr wrap="none">
            <a:spAutoFit/>
          </a:bodyPr>
          <a:lstStyle/>
          <a:p>
            <a:r>
              <a:rPr lang="en-SG" sz="2800" dirty="0" smtClean="0"/>
              <a:t>800 cm</a:t>
            </a:r>
            <a:endParaRPr lang="en-SG" sz="2800" dirty="0"/>
          </a:p>
        </p:txBody>
      </p:sp>
      <p:sp>
        <p:nvSpPr>
          <p:cNvPr id="21" name="Rectangle 20"/>
          <p:cNvSpPr/>
          <p:nvPr/>
        </p:nvSpPr>
        <p:spPr>
          <a:xfrm>
            <a:off x="6962857" y="3232378"/>
            <a:ext cx="1071127" cy="523220"/>
          </a:xfrm>
          <a:prstGeom prst="rect">
            <a:avLst/>
          </a:prstGeom>
        </p:spPr>
        <p:txBody>
          <a:bodyPr wrap="none">
            <a:spAutoFit/>
          </a:bodyPr>
          <a:lstStyle/>
          <a:p>
            <a:r>
              <a:rPr lang="en-SG" sz="2800" dirty="0" smtClean="0"/>
              <a:t>57 cm</a:t>
            </a:r>
            <a:endParaRPr lang="en-SG" sz="2800" dirty="0"/>
          </a:p>
        </p:txBody>
      </p:sp>
      <p:sp>
        <p:nvSpPr>
          <p:cNvPr id="22" name="Rectangle 21"/>
          <p:cNvSpPr/>
          <p:nvPr/>
        </p:nvSpPr>
        <p:spPr>
          <a:xfrm>
            <a:off x="5426779" y="3232378"/>
            <a:ext cx="736099" cy="523220"/>
          </a:xfrm>
          <a:prstGeom prst="rect">
            <a:avLst/>
          </a:prstGeom>
        </p:spPr>
        <p:txBody>
          <a:bodyPr wrap="none">
            <a:spAutoFit/>
          </a:bodyPr>
          <a:lstStyle/>
          <a:p>
            <a:r>
              <a:rPr lang="en-SG" sz="2800" dirty="0" smtClean="0"/>
              <a:t>8 m</a:t>
            </a:r>
            <a:endParaRPr lang="en-SG" sz="2800" dirty="0"/>
          </a:p>
        </p:txBody>
      </p:sp>
      <p:sp>
        <p:nvSpPr>
          <p:cNvPr id="23" name="Rectangle 22"/>
          <p:cNvSpPr/>
          <p:nvPr/>
        </p:nvSpPr>
        <p:spPr>
          <a:xfrm>
            <a:off x="5967325" y="2256200"/>
            <a:ext cx="1253869" cy="523220"/>
          </a:xfrm>
          <a:prstGeom prst="rect">
            <a:avLst/>
          </a:prstGeom>
        </p:spPr>
        <p:txBody>
          <a:bodyPr wrap="none">
            <a:spAutoFit/>
          </a:bodyPr>
          <a:lstStyle/>
          <a:p>
            <a:r>
              <a:rPr lang="en-SG" sz="2800" dirty="0" smtClean="0"/>
              <a:t>857 cm</a:t>
            </a:r>
            <a:endParaRPr lang="en-SG" sz="2800" dirty="0"/>
          </a:p>
        </p:txBody>
      </p:sp>
      <p:sp>
        <p:nvSpPr>
          <p:cNvPr id="16" name="Cloud Callout 15"/>
          <p:cNvSpPr/>
          <p:nvPr/>
        </p:nvSpPr>
        <p:spPr>
          <a:xfrm>
            <a:off x="3275075" y="1646836"/>
            <a:ext cx="2832860" cy="1098875"/>
          </a:xfrm>
          <a:prstGeom prst="cloudCallout">
            <a:avLst>
              <a:gd name="adj1" fmla="val 18484"/>
              <a:gd name="adj2" fmla="val 96991"/>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SG" sz="2000" dirty="0" smtClean="0"/>
              <a:t>100 cm = 1 m</a:t>
            </a:r>
          </a:p>
          <a:p>
            <a:pPr algn="ctr"/>
            <a:r>
              <a:rPr lang="en-SG" sz="2000" dirty="0"/>
              <a:t>8</a:t>
            </a:r>
            <a:r>
              <a:rPr lang="en-SG" sz="2000" dirty="0" smtClean="0"/>
              <a:t>00 cm = </a:t>
            </a:r>
            <a:r>
              <a:rPr lang="en-SG" sz="2000" dirty="0"/>
              <a:t>8</a:t>
            </a:r>
            <a:r>
              <a:rPr lang="en-SG" sz="2000" dirty="0" smtClean="0"/>
              <a:t> m</a:t>
            </a:r>
            <a:endParaRPr lang="en-SG" sz="2000" dirty="0"/>
          </a:p>
        </p:txBody>
      </p:sp>
      <p:sp>
        <p:nvSpPr>
          <p:cNvPr id="17" name="Rectangle 16">
            <a:extLst>
              <a:ext uri="{FF2B5EF4-FFF2-40B4-BE49-F238E27FC236}">
                <a16:creationId xmlns:a16="http://schemas.microsoft.com/office/drawing/2014/main" xmlns="" id="{B4CBA416-D2B3-4CDD-AF9A-C07A71770431}"/>
              </a:ext>
            </a:extLst>
          </p:cNvPr>
          <p:cNvSpPr/>
          <p:nvPr/>
        </p:nvSpPr>
        <p:spPr>
          <a:xfrm>
            <a:off x="7315584" y="5278284"/>
            <a:ext cx="1529435" cy="53640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SG" sz="2400" b="1" dirty="0" smtClean="0"/>
              <a:t>Try again</a:t>
            </a:r>
            <a:endParaRPr lang="en-SG" sz="2400" b="1" dirty="0"/>
          </a:p>
        </p:txBody>
      </p:sp>
      <p:sp>
        <p:nvSpPr>
          <p:cNvPr id="24" name="TextBox 23"/>
          <p:cNvSpPr txBox="1"/>
          <p:nvPr/>
        </p:nvSpPr>
        <p:spPr>
          <a:xfrm>
            <a:off x="422272" y="1014733"/>
            <a:ext cx="8306954" cy="646331"/>
          </a:xfrm>
          <a:prstGeom prst="rect">
            <a:avLst/>
          </a:prstGeom>
          <a:noFill/>
        </p:spPr>
        <p:txBody>
          <a:bodyPr wrap="none" rtlCol="0">
            <a:spAutoFit/>
          </a:bodyPr>
          <a:lstStyle/>
          <a:p>
            <a:r>
              <a:rPr lang="en-SG" sz="3600" dirty="0" smtClean="0"/>
              <a:t>What is </a:t>
            </a:r>
            <a:r>
              <a:rPr lang="en-SG" sz="3600" b="1" dirty="0" smtClean="0">
                <a:solidFill>
                  <a:srgbClr val="C00000"/>
                </a:solidFill>
              </a:rPr>
              <a:t>857 cm </a:t>
            </a:r>
            <a:r>
              <a:rPr lang="en-SG" sz="3600" dirty="0" smtClean="0"/>
              <a:t>in </a:t>
            </a:r>
            <a:r>
              <a:rPr lang="en-SG" sz="3600" u="sng" dirty="0" smtClean="0"/>
              <a:t>metres and centimetres</a:t>
            </a:r>
            <a:r>
              <a:rPr lang="en-SG" sz="3600" dirty="0" smtClean="0"/>
              <a:t>?</a:t>
            </a:r>
          </a:p>
        </p:txBody>
      </p:sp>
    </p:spTree>
    <p:extLst>
      <p:ext uri="{BB962C8B-B14F-4D97-AF65-F5344CB8AC3E}">
        <p14:creationId xmlns:p14="http://schemas.microsoft.com/office/powerpoint/2010/main" val="390652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par>
                          <p:cTn id="9" fill="hold">
                            <p:stCondLst>
                              <p:cond delay="0"/>
                            </p:stCondLst>
                            <p:childTnLst>
                              <p:par>
                                <p:cTn id="10" presetID="22" presetClass="entr" presetSubtype="1" fill="hold" nodeType="afterEffect">
                                  <p:stCondLst>
                                    <p:cond delay="50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500"/>
                                        <p:tgtEl>
                                          <p:spTgt spid="18"/>
                                        </p:tgtEl>
                                      </p:cBhvr>
                                    </p:animEffect>
                                  </p:childTnLst>
                                </p:cTn>
                              </p:par>
                              <p:par>
                                <p:cTn id="13" presetID="22" presetClass="entr" presetSubtype="1" fill="hold" nodeType="withEffect">
                                  <p:stCondLst>
                                    <p:cond delay="50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500"/>
                                  </p:stCondLst>
                                  <p:childTnLst>
                                    <p:set>
                                      <p:cBhvr>
                                        <p:cTn id="23" dur="1" fill="hold">
                                          <p:stCondLst>
                                            <p:cond delay="0"/>
                                          </p:stCondLst>
                                        </p:cTn>
                                        <p:tgtEl>
                                          <p:spTgt spid="16">
                                            <p:bg/>
                                          </p:spTgt>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grpId="0" nodeType="afterEffect">
                                  <p:stCondLst>
                                    <p:cond delay="500"/>
                                  </p:stCondLst>
                                  <p:childTnLst>
                                    <p:set>
                                      <p:cBhvr>
                                        <p:cTn id="26" dur="1" fill="hold">
                                          <p:stCondLst>
                                            <p:cond delay="0"/>
                                          </p:stCondLst>
                                        </p:cTn>
                                        <p:tgtEl>
                                          <p:spTgt spid="16">
                                            <p:txEl>
                                              <p:pRg st="0" end="0"/>
                                            </p:txEl>
                                          </p:spTgt>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grpId="0" nodeType="afterEffect">
                                  <p:stCondLst>
                                    <p:cond delay="500"/>
                                  </p:stCondLst>
                                  <p:childTnLst>
                                    <p:set>
                                      <p:cBhvr>
                                        <p:cTn id="29" dur="1" fill="hold">
                                          <p:stCondLst>
                                            <p:cond delay="0"/>
                                          </p:stCondLst>
                                        </p:cTn>
                                        <p:tgtEl>
                                          <p:spTgt spid="16">
                                            <p:txEl>
                                              <p:pRg st="1" end="1"/>
                                            </p:txEl>
                                          </p:spTgt>
                                        </p:tgtEl>
                                        <p:attrNameLst>
                                          <p:attrName>style.visibility</p:attrName>
                                        </p:attrNameLst>
                                      </p:cBhvr>
                                      <p:to>
                                        <p:strVal val="visible"/>
                                      </p:to>
                                    </p:set>
                                  </p:childTnLst>
                                </p:cTn>
                              </p:par>
                            </p:childTnLst>
                          </p:cTn>
                        </p:par>
                        <p:par>
                          <p:cTn id="30" fill="hold">
                            <p:stCondLst>
                              <p:cond delay="2500"/>
                            </p:stCondLst>
                            <p:childTnLst>
                              <p:par>
                                <p:cTn id="31" presetID="10" presetClass="exit" presetSubtype="0" fill="hold" grpId="1" nodeType="afterEffect">
                                  <p:stCondLst>
                                    <p:cond delay="500"/>
                                  </p:stCondLst>
                                  <p:childTnLst>
                                    <p:animEffect transition="out" filter="fade">
                                      <p:cBhvr>
                                        <p:cTn id="32" dur="500"/>
                                        <p:tgtEl>
                                          <p:spTgt spid="20"/>
                                        </p:tgtEl>
                                      </p:cBhvr>
                                    </p:animEffect>
                                    <p:set>
                                      <p:cBhvr>
                                        <p:cTn id="33" dur="1" fill="hold">
                                          <p:stCondLst>
                                            <p:cond delay="499"/>
                                          </p:stCondLst>
                                        </p:cTn>
                                        <p:tgtEl>
                                          <p:spTgt spid="20"/>
                                        </p:tgtEl>
                                        <p:attrNameLst>
                                          <p:attrName>style.visibility</p:attrName>
                                        </p:attrNameLst>
                                      </p:cBhvr>
                                      <p:to>
                                        <p:strVal val="hidden"/>
                                      </p:to>
                                    </p:set>
                                  </p:childTnLst>
                                </p:cTn>
                              </p:par>
                            </p:childTnLst>
                          </p:cTn>
                        </p:par>
                        <p:par>
                          <p:cTn id="34" fill="hold">
                            <p:stCondLst>
                              <p:cond delay="3500"/>
                            </p:stCondLst>
                            <p:childTnLst>
                              <p:par>
                                <p:cTn id="35" presetID="1" presetClass="entr" presetSubtype="0" fill="hold" grpId="0" nodeType="afterEffect">
                                  <p:stCondLst>
                                    <p:cond delay="500"/>
                                  </p:stCondLst>
                                  <p:childTnLst>
                                    <p:set>
                                      <p:cBhvr>
                                        <p:cTn id="36" dur="1" fill="hold">
                                          <p:stCondLst>
                                            <p:cond delay="0"/>
                                          </p:stCondLst>
                                        </p:cTn>
                                        <p:tgtEl>
                                          <p:spTgt spid="22"/>
                                        </p:tgtEl>
                                        <p:attrNameLst>
                                          <p:attrName>style.visibility</p:attrName>
                                        </p:attrNameLst>
                                      </p:cBhvr>
                                      <p:to>
                                        <p:strVal val="visible"/>
                                      </p:to>
                                    </p:set>
                                  </p:childTnLst>
                                </p:cTn>
                              </p:par>
                            </p:childTnLst>
                          </p:cTn>
                        </p:par>
                        <p:par>
                          <p:cTn id="37" fill="hold">
                            <p:stCondLst>
                              <p:cond delay="4000"/>
                            </p:stCondLst>
                            <p:childTnLst>
                              <p:par>
                                <p:cTn id="38" presetID="1" presetClass="entr" presetSubtype="0" fill="hold" grpId="0" nodeType="afterEffect">
                                  <p:stCondLst>
                                    <p:cond delay="50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21" grpId="0"/>
      <p:bldP spid="22" grpId="0"/>
      <p:bldP spid="23" grpId="0"/>
      <p:bldP spid="16" grpId="0" uiExpand="1" build="p"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S7417336E\AppData\Local\Microsoft\Windows\Temporary Internet Files\Content.IE5\5Y2F9C3B\home-icon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4104" y="0"/>
            <a:ext cx="650245" cy="65024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316540" y="2354545"/>
            <a:ext cx="3835735" cy="943291"/>
          </a:xfrm>
          <a:prstGeom prst="rect">
            <a:avLst/>
          </a:prstGeom>
          <a:noFill/>
          <a:ln>
            <a:solidFill>
              <a:schemeClr val="bg1">
                <a:lumMod val="9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SG" sz="3600" dirty="0" smtClean="0"/>
              <a:t>            m            cm</a:t>
            </a:r>
            <a:endParaRPr lang="en-SG" sz="3600" dirty="0"/>
          </a:p>
        </p:txBody>
      </p:sp>
      <p:sp>
        <p:nvSpPr>
          <p:cNvPr id="21" name="Rounded Rectangle 48">
            <a:extLst>
              <a:ext uri="{FF2B5EF4-FFF2-40B4-BE49-F238E27FC236}">
                <a16:creationId xmlns:a16="http://schemas.microsoft.com/office/drawing/2014/main" xmlns="" id="{064435DF-C5B7-4C47-B4C7-421DD5C290B9}"/>
              </a:ext>
            </a:extLst>
          </p:cNvPr>
          <p:cNvSpPr/>
          <p:nvPr/>
        </p:nvSpPr>
        <p:spPr>
          <a:xfrm>
            <a:off x="704104" y="2493168"/>
            <a:ext cx="1019765" cy="6660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3200" dirty="0" smtClean="0">
                <a:solidFill>
                  <a:schemeClr val="tx1"/>
                </a:solidFill>
              </a:rPr>
              <a:t>80</a:t>
            </a:r>
            <a:endParaRPr lang="en-SG" sz="3200" dirty="0">
              <a:solidFill>
                <a:schemeClr val="tx1"/>
              </a:solidFill>
            </a:endParaRPr>
          </a:p>
        </p:txBody>
      </p:sp>
      <p:sp>
        <p:nvSpPr>
          <p:cNvPr id="23" name="Rounded Rectangle 48">
            <a:extLst>
              <a:ext uri="{FF2B5EF4-FFF2-40B4-BE49-F238E27FC236}">
                <a16:creationId xmlns:a16="http://schemas.microsoft.com/office/drawing/2014/main" xmlns="" id="{064435DF-C5B7-4C47-B4C7-421DD5C290B9}"/>
              </a:ext>
            </a:extLst>
          </p:cNvPr>
          <p:cNvSpPr/>
          <p:nvPr/>
        </p:nvSpPr>
        <p:spPr>
          <a:xfrm>
            <a:off x="2325540" y="2493167"/>
            <a:ext cx="1019765" cy="6660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3200" dirty="0" smtClean="0">
                <a:solidFill>
                  <a:schemeClr val="tx1"/>
                </a:solidFill>
              </a:rPr>
              <a:t>57</a:t>
            </a:r>
            <a:endParaRPr lang="en-SG" sz="3200" dirty="0">
              <a:solidFill>
                <a:schemeClr val="tx1"/>
              </a:solidFill>
            </a:endParaRPr>
          </a:p>
        </p:txBody>
      </p:sp>
      <p:pic>
        <p:nvPicPr>
          <p:cNvPr id="8" name="Picture 7">
            <a:extLst>
              <a:ext uri="{FF2B5EF4-FFF2-40B4-BE49-F238E27FC236}">
                <a16:creationId xmlns:a16="http://schemas.microsoft.com/office/drawing/2014/main" xmlns="" id="{4478D2E2-E904-47A9-A158-B4F2E5AFE70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 xmlns:a1611="http://schemas.microsoft.com/office/drawing/2016/11/main" r:id="rId8"/>
              </a:ext>
            </a:extLst>
          </a:blip>
          <a:stretch>
            <a:fillRect/>
          </a:stretch>
        </p:blipFill>
        <p:spPr>
          <a:xfrm>
            <a:off x="2995468" y="3051177"/>
            <a:ext cx="444501" cy="444501"/>
          </a:xfrm>
          <a:prstGeom prst="rect">
            <a:avLst/>
          </a:prstGeom>
        </p:spPr>
      </p:pic>
      <p:sp>
        <p:nvSpPr>
          <p:cNvPr id="9" name="TextBox 8"/>
          <p:cNvSpPr txBox="1"/>
          <p:nvPr/>
        </p:nvSpPr>
        <p:spPr>
          <a:xfrm>
            <a:off x="422272" y="1014733"/>
            <a:ext cx="8306954" cy="646331"/>
          </a:xfrm>
          <a:prstGeom prst="rect">
            <a:avLst/>
          </a:prstGeom>
          <a:noFill/>
        </p:spPr>
        <p:txBody>
          <a:bodyPr wrap="none" rtlCol="0">
            <a:spAutoFit/>
          </a:bodyPr>
          <a:lstStyle/>
          <a:p>
            <a:r>
              <a:rPr lang="en-SG" sz="3600" dirty="0" smtClean="0"/>
              <a:t>What is </a:t>
            </a:r>
            <a:r>
              <a:rPr lang="en-SG" sz="3600" b="1" dirty="0" smtClean="0">
                <a:solidFill>
                  <a:srgbClr val="C00000"/>
                </a:solidFill>
              </a:rPr>
              <a:t>857 cm </a:t>
            </a:r>
            <a:r>
              <a:rPr lang="en-SG" sz="3600" dirty="0" smtClean="0"/>
              <a:t>in </a:t>
            </a:r>
            <a:r>
              <a:rPr lang="en-SG" sz="3600" u="sng" dirty="0" smtClean="0"/>
              <a:t>metres and centimetres</a:t>
            </a:r>
            <a:r>
              <a:rPr lang="en-SG" sz="3600" dirty="0" smtClean="0"/>
              <a:t>?</a:t>
            </a:r>
          </a:p>
        </p:txBody>
      </p:sp>
      <p:sp>
        <p:nvSpPr>
          <p:cNvPr id="11" name="Rectangle 10">
            <a:extLst>
              <a:ext uri="{FF2B5EF4-FFF2-40B4-BE49-F238E27FC236}">
                <a16:creationId xmlns:a16="http://schemas.microsoft.com/office/drawing/2014/main" xmlns="" id="{B4CBA416-D2B3-4CDD-AF9A-C07A71770431}"/>
              </a:ext>
            </a:extLst>
          </p:cNvPr>
          <p:cNvSpPr/>
          <p:nvPr/>
        </p:nvSpPr>
        <p:spPr>
          <a:xfrm>
            <a:off x="3139652" y="3555349"/>
            <a:ext cx="2422948" cy="6737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SG" sz="2400" b="1" dirty="0" smtClean="0"/>
              <a:t>Show answer</a:t>
            </a:r>
            <a:endParaRPr lang="en-SG" sz="2400" b="1" dirty="0"/>
          </a:p>
        </p:txBody>
      </p:sp>
    </p:spTree>
    <p:extLst>
      <p:ext uri="{BB962C8B-B14F-4D97-AF65-F5344CB8AC3E}">
        <p14:creationId xmlns:p14="http://schemas.microsoft.com/office/powerpoint/2010/main" val="224543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S7417336E\AppData\Local\Microsoft\Windows\Temporary Internet Files\Content.IE5\5Y2F9C3B\home-icon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4104" y="0"/>
            <a:ext cx="650245" cy="65024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22272" y="1014733"/>
            <a:ext cx="8306954" cy="646331"/>
          </a:xfrm>
          <a:prstGeom prst="rect">
            <a:avLst/>
          </a:prstGeom>
          <a:noFill/>
        </p:spPr>
        <p:txBody>
          <a:bodyPr wrap="none" rtlCol="0">
            <a:spAutoFit/>
          </a:bodyPr>
          <a:lstStyle/>
          <a:p>
            <a:r>
              <a:rPr lang="en-SG" sz="3600" dirty="0" smtClean="0"/>
              <a:t>What is </a:t>
            </a:r>
            <a:r>
              <a:rPr lang="en-SG" sz="3600" b="1" dirty="0" smtClean="0">
                <a:solidFill>
                  <a:srgbClr val="C00000"/>
                </a:solidFill>
              </a:rPr>
              <a:t>857 cm </a:t>
            </a:r>
            <a:r>
              <a:rPr lang="en-SG" sz="3600" dirty="0" smtClean="0"/>
              <a:t>in </a:t>
            </a:r>
            <a:r>
              <a:rPr lang="en-SG" sz="3600" u="sng" dirty="0" smtClean="0"/>
              <a:t>metres and centimetres</a:t>
            </a:r>
            <a:r>
              <a:rPr lang="en-SG" sz="3600" dirty="0" smtClean="0"/>
              <a:t>?</a:t>
            </a: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9465" y="1453412"/>
            <a:ext cx="4702349" cy="4484089"/>
          </a:xfrm>
          <a:prstGeom prst="rect">
            <a:avLst/>
          </a:prstGeom>
        </p:spPr>
      </p:pic>
      <p:cxnSp>
        <p:nvCxnSpPr>
          <p:cNvPr id="16" name="Straight Arrow Connector 15"/>
          <p:cNvCxnSpPr/>
          <p:nvPr/>
        </p:nvCxnSpPr>
        <p:spPr>
          <a:xfrm flipH="1">
            <a:off x="5908085" y="2774030"/>
            <a:ext cx="271849" cy="50824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6979913" y="2752002"/>
            <a:ext cx="317156" cy="50824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sp>
        <p:nvSpPr>
          <p:cNvPr id="18" name="Rectangle 17"/>
          <p:cNvSpPr/>
          <p:nvPr/>
        </p:nvSpPr>
        <p:spPr>
          <a:xfrm>
            <a:off x="5176920" y="3221050"/>
            <a:ext cx="1253869" cy="523220"/>
          </a:xfrm>
          <a:prstGeom prst="rect">
            <a:avLst/>
          </a:prstGeom>
        </p:spPr>
        <p:txBody>
          <a:bodyPr wrap="none">
            <a:spAutoFit/>
          </a:bodyPr>
          <a:lstStyle/>
          <a:p>
            <a:r>
              <a:rPr lang="en-SG" sz="2800" dirty="0" smtClean="0"/>
              <a:t>800 cm</a:t>
            </a:r>
            <a:endParaRPr lang="en-SG" sz="2800" dirty="0"/>
          </a:p>
        </p:txBody>
      </p:sp>
      <p:sp>
        <p:nvSpPr>
          <p:cNvPr id="19" name="Rectangle 18"/>
          <p:cNvSpPr/>
          <p:nvPr/>
        </p:nvSpPr>
        <p:spPr>
          <a:xfrm>
            <a:off x="6962857" y="3232378"/>
            <a:ext cx="1071127" cy="523220"/>
          </a:xfrm>
          <a:prstGeom prst="rect">
            <a:avLst/>
          </a:prstGeom>
        </p:spPr>
        <p:txBody>
          <a:bodyPr wrap="none">
            <a:spAutoFit/>
          </a:bodyPr>
          <a:lstStyle/>
          <a:p>
            <a:r>
              <a:rPr lang="en-SG" sz="2800" dirty="0" smtClean="0"/>
              <a:t>57 cm</a:t>
            </a:r>
            <a:endParaRPr lang="en-SG" sz="2800" dirty="0"/>
          </a:p>
        </p:txBody>
      </p:sp>
      <p:sp>
        <p:nvSpPr>
          <p:cNvPr id="20" name="Rectangle 19"/>
          <p:cNvSpPr/>
          <p:nvPr/>
        </p:nvSpPr>
        <p:spPr>
          <a:xfrm>
            <a:off x="5426779" y="3232378"/>
            <a:ext cx="736099" cy="523220"/>
          </a:xfrm>
          <a:prstGeom prst="rect">
            <a:avLst/>
          </a:prstGeom>
        </p:spPr>
        <p:txBody>
          <a:bodyPr wrap="none">
            <a:spAutoFit/>
          </a:bodyPr>
          <a:lstStyle/>
          <a:p>
            <a:r>
              <a:rPr lang="en-SG" sz="2800" dirty="0" smtClean="0"/>
              <a:t>8 m</a:t>
            </a:r>
            <a:endParaRPr lang="en-SG" sz="2800" dirty="0"/>
          </a:p>
        </p:txBody>
      </p:sp>
      <p:sp>
        <p:nvSpPr>
          <p:cNvPr id="21" name="Rectangle 20"/>
          <p:cNvSpPr/>
          <p:nvPr/>
        </p:nvSpPr>
        <p:spPr>
          <a:xfrm>
            <a:off x="5967325" y="2256200"/>
            <a:ext cx="1253869" cy="523220"/>
          </a:xfrm>
          <a:prstGeom prst="rect">
            <a:avLst/>
          </a:prstGeom>
        </p:spPr>
        <p:txBody>
          <a:bodyPr wrap="none">
            <a:spAutoFit/>
          </a:bodyPr>
          <a:lstStyle/>
          <a:p>
            <a:r>
              <a:rPr lang="en-SG" sz="2800" dirty="0" smtClean="0"/>
              <a:t>857 cm</a:t>
            </a:r>
            <a:endParaRPr lang="en-SG" sz="2800" dirty="0"/>
          </a:p>
        </p:txBody>
      </p:sp>
      <p:cxnSp>
        <p:nvCxnSpPr>
          <p:cNvPr id="22" name="Straight Arrow Connector 21"/>
          <p:cNvCxnSpPr/>
          <p:nvPr/>
        </p:nvCxnSpPr>
        <p:spPr>
          <a:xfrm>
            <a:off x="5920004" y="3811748"/>
            <a:ext cx="387252" cy="50824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a:off x="6962857" y="3758796"/>
            <a:ext cx="333067" cy="59361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sp>
        <p:nvSpPr>
          <p:cNvPr id="24" name="Rectangle 23"/>
          <p:cNvSpPr/>
          <p:nvPr/>
        </p:nvSpPr>
        <p:spPr>
          <a:xfrm>
            <a:off x="5794828" y="4408564"/>
            <a:ext cx="1786066" cy="523220"/>
          </a:xfrm>
          <a:prstGeom prst="rect">
            <a:avLst/>
          </a:prstGeom>
        </p:spPr>
        <p:txBody>
          <a:bodyPr wrap="none">
            <a:spAutoFit/>
          </a:bodyPr>
          <a:lstStyle/>
          <a:p>
            <a:r>
              <a:rPr lang="en-SG" sz="2800" dirty="0" smtClean="0"/>
              <a:t>8 m 57 </a:t>
            </a:r>
            <a:r>
              <a:rPr lang="en-SG" sz="2800" dirty="0"/>
              <a:t>cm </a:t>
            </a:r>
          </a:p>
        </p:txBody>
      </p:sp>
      <p:sp>
        <p:nvSpPr>
          <p:cNvPr id="25" name="Rectangle 24"/>
          <p:cNvSpPr/>
          <p:nvPr/>
        </p:nvSpPr>
        <p:spPr>
          <a:xfrm>
            <a:off x="316540" y="2354545"/>
            <a:ext cx="3835735" cy="943291"/>
          </a:xfrm>
          <a:prstGeom prst="rect">
            <a:avLst/>
          </a:prstGeom>
          <a:noFill/>
          <a:ln>
            <a:solidFill>
              <a:schemeClr val="bg1">
                <a:lumMod val="9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SG" sz="3600" dirty="0" smtClean="0"/>
              <a:t>            m            cm</a:t>
            </a:r>
            <a:endParaRPr lang="en-SG" sz="3600" dirty="0"/>
          </a:p>
        </p:txBody>
      </p:sp>
      <p:sp>
        <p:nvSpPr>
          <p:cNvPr id="26" name="Rounded Rectangle 48">
            <a:extLst>
              <a:ext uri="{FF2B5EF4-FFF2-40B4-BE49-F238E27FC236}">
                <a16:creationId xmlns:a16="http://schemas.microsoft.com/office/drawing/2014/main" xmlns="" id="{064435DF-C5B7-4C47-B4C7-421DD5C290B9}"/>
              </a:ext>
            </a:extLst>
          </p:cNvPr>
          <p:cNvSpPr/>
          <p:nvPr/>
        </p:nvSpPr>
        <p:spPr>
          <a:xfrm>
            <a:off x="704104" y="2493168"/>
            <a:ext cx="1019765" cy="6660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3200" dirty="0" smtClean="0">
                <a:solidFill>
                  <a:schemeClr val="tx1"/>
                </a:solidFill>
              </a:rPr>
              <a:t>80</a:t>
            </a:r>
            <a:endParaRPr lang="en-SG" sz="3200" dirty="0">
              <a:solidFill>
                <a:schemeClr val="tx1"/>
              </a:solidFill>
            </a:endParaRPr>
          </a:p>
        </p:txBody>
      </p:sp>
      <p:sp>
        <p:nvSpPr>
          <p:cNvPr id="27" name="Rounded Rectangle 48">
            <a:extLst>
              <a:ext uri="{FF2B5EF4-FFF2-40B4-BE49-F238E27FC236}">
                <a16:creationId xmlns:a16="http://schemas.microsoft.com/office/drawing/2014/main" xmlns="" id="{064435DF-C5B7-4C47-B4C7-421DD5C290B9}"/>
              </a:ext>
            </a:extLst>
          </p:cNvPr>
          <p:cNvSpPr/>
          <p:nvPr/>
        </p:nvSpPr>
        <p:spPr>
          <a:xfrm>
            <a:off x="2325540" y="2493167"/>
            <a:ext cx="1019765" cy="6660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3200" dirty="0" smtClean="0">
                <a:solidFill>
                  <a:schemeClr val="tx1"/>
                </a:solidFill>
              </a:rPr>
              <a:t>57</a:t>
            </a:r>
            <a:endParaRPr lang="en-SG" sz="3200" dirty="0">
              <a:solidFill>
                <a:schemeClr val="tx1"/>
              </a:solidFill>
            </a:endParaRPr>
          </a:p>
        </p:txBody>
      </p:sp>
      <p:pic>
        <p:nvPicPr>
          <p:cNvPr id="28" name="Picture 27">
            <a:extLst>
              <a:ext uri="{FF2B5EF4-FFF2-40B4-BE49-F238E27FC236}">
                <a16:creationId xmlns:a16="http://schemas.microsoft.com/office/drawing/2014/main" xmlns="" id="{4478D2E2-E904-47A9-A158-B4F2E5AFE709}"/>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 xmlns:a1611="http://schemas.microsoft.com/office/drawing/2016/11/main" r:id="rId8"/>
              </a:ext>
            </a:extLst>
          </a:blip>
          <a:stretch>
            <a:fillRect/>
          </a:stretch>
        </p:blipFill>
        <p:spPr>
          <a:xfrm>
            <a:off x="2995468" y="3051177"/>
            <a:ext cx="444501" cy="444501"/>
          </a:xfrm>
          <a:prstGeom prst="rect">
            <a:avLst/>
          </a:prstGeom>
        </p:spPr>
      </p:pic>
      <p:sp>
        <p:nvSpPr>
          <p:cNvPr id="31" name="Rectangle 30"/>
          <p:cNvSpPr/>
          <p:nvPr/>
        </p:nvSpPr>
        <p:spPr>
          <a:xfrm>
            <a:off x="5800692" y="4412972"/>
            <a:ext cx="367408" cy="523220"/>
          </a:xfrm>
          <a:prstGeom prst="rect">
            <a:avLst/>
          </a:prstGeom>
        </p:spPr>
        <p:txBody>
          <a:bodyPr wrap="none">
            <a:spAutoFit/>
          </a:bodyPr>
          <a:lstStyle/>
          <a:p>
            <a:r>
              <a:rPr lang="en-SG" sz="2800" dirty="0" smtClean="0"/>
              <a:t>8</a:t>
            </a:r>
            <a:endParaRPr lang="en-SG" sz="2800" dirty="0"/>
          </a:p>
        </p:txBody>
      </p:sp>
      <p:sp>
        <p:nvSpPr>
          <p:cNvPr id="32" name="Rectangle 31"/>
          <p:cNvSpPr/>
          <p:nvPr/>
        </p:nvSpPr>
        <p:spPr>
          <a:xfrm>
            <a:off x="6430789" y="4408564"/>
            <a:ext cx="550151" cy="523220"/>
          </a:xfrm>
          <a:prstGeom prst="rect">
            <a:avLst/>
          </a:prstGeom>
        </p:spPr>
        <p:txBody>
          <a:bodyPr wrap="none">
            <a:spAutoFit/>
          </a:bodyPr>
          <a:lstStyle/>
          <a:p>
            <a:r>
              <a:rPr lang="en-SG" sz="2800" dirty="0" smtClean="0"/>
              <a:t>57</a:t>
            </a:r>
            <a:endParaRPr lang="en-SG" sz="2800" dirty="0"/>
          </a:p>
        </p:txBody>
      </p:sp>
      <p:sp>
        <p:nvSpPr>
          <p:cNvPr id="29" name="Rectangle 28">
            <a:extLst>
              <a:ext uri="{FF2B5EF4-FFF2-40B4-BE49-F238E27FC236}">
                <a16:creationId xmlns:a16="http://schemas.microsoft.com/office/drawing/2014/main" xmlns="" id="{B4CBA416-D2B3-4CDD-AF9A-C07A71770431}"/>
              </a:ext>
            </a:extLst>
          </p:cNvPr>
          <p:cNvSpPr/>
          <p:nvPr/>
        </p:nvSpPr>
        <p:spPr>
          <a:xfrm>
            <a:off x="7255455" y="6013639"/>
            <a:ext cx="1148649" cy="4267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SG" sz="2400" b="1" dirty="0" smtClean="0"/>
              <a:t>Next</a:t>
            </a:r>
            <a:endParaRPr lang="en-SG" sz="2400" b="1" dirty="0"/>
          </a:p>
        </p:txBody>
      </p:sp>
    </p:spTree>
    <p:extLst>
      <p:ext uri="{BB962C8B-B14F-4D97-AF65-F5344CB8AC3E}">
        <p14:creationId xmlns:p14="http://schemas.microsoft.com/office/powerpoint/2010/main" val="384072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par>
                          <p:cTn id="9" fill="hold">
                            <p:stCondLst>
                              <p:cond delay="0"/>
                            </p:stCondLst>
                            <p:childTnLst>
                              <p:par>
                                <p:cTn id="10" presetID="22" presetClass="entr" presetSubtype="1" fill="hold" nodeType="afterEffect">
                                  <p:stCondLst>
                                    <p:cond delay="50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par>
                                <p:cTn id="13" presetID="22" presetClass="entr" presetSubtype="1" fill="hold"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500"/>
                                        <p:tgtEl>
                                          <p:spTgt spid="17"/>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par>
                          <p:cTn id="21" fill="hold">
                            <p:stCondLst>
                              <p:cond delay="1000"/>
                            </p:stCondLst>
                            <p:childTnLst>
                              <p:par>
                                <p:cTn id="22" presetID="10" presetClass="exit" presetSubtype="0" fill="hold" grpId="1" nodeType="afterEffect">
                                  <p:stCondLst>
                                    <p:cond delay="500"/>
                                  </p:stCondLst>
                                  <p:childTnLst>
                                    <p:animEffect transition="out" filter="fade">
                                      <p:cBhvr>
                                        <p:cTn id="23" dur="500"/>
                                        <p:tgtEl>
                                          <p:spTgt spid="18"/>
                                        </p:tgtEl>
                                      </p:cBhvr>
                                    </p:animEffect>
                                    <p:set>
                                      <p:cBhvr>
                                        <p:cTn id="24" dur="1" fill="hold">
                                          <p:stCondLst>
                                            <p:cond delay="499"/>
                                          </p:stCondLst>
                                        </p:cTn>
                                        <p:tgtEl>
                                          <p:spTgt spid="18"/>
                                        </p:tgtEl>
                                        <p:attrNameLst>
                                          <p:attrName>style.visibility</p:attrName>
                                        </p:attrNameLst>
                                      </p:cBhvr>
                                      <p:to>
                                        <p:strVal val="hidden"/>
                                      </p:to>
                                    </p:set>
                                  </p:childTnLst>
                                </p:cTn>
                              </p:par>
                            </p:childTnLst>
                          </p:cTn>
                        </p:par>
                        <p:par>
                          <p:cTn id="25" fill="hold">
                            <p:stCondLst>
                              <p:cond delay="2000"/>
                            </p:stCondLst>
                            <p:childTnLst>
                              <p:par>
                                <p:cTn id="26" presetID="1" presetClass="entr" presetSubtype="0" fill="hold" grpId="0" nodeType="afterEffect">
                                  <p:stCondLst>
                                    <p:cond delay="500"/>
                                  </p:stCondLst>
                                  <p:childTnLst>
                                    <p:set>
                                      <p:cBhvr>
                                        <p:cTn id="27" dur="1" fill="hold">
                                          <p:stCondLst>
                                            <p:cond delay="0"/>
                                          </p:stCondLst>
                                        </p:cTn>
                                        <p:tgtEl>
                                          <p:spTgt spid="20"/>
                                        </p:tgtEl>
                                        <p:attrNameLst>
                                          <p:attrName>style.visibility</p:attrName>
                                        </p:attrNameLst>
                                      </p:cBhvr>
                                      <p:to>
                                        <p:strVal val="visible"/>
                                      </p:to>
                                    </p:set>
                                  </p:childTnLst>
                                </p:cTn>
                              </p:par>
                            </p:childTnLst>
                          </p:cTn>
                        </p:par>
                        <p:par>
                          <p:cTn id="28" fill="hold">
                            <p:stCondLst>
                              <p:cond delay="2500"/>
                            </p:stCondLst>
                            <p:childTnLst>
                              <p:par>
                                <p:cTn id="29" presetID="22" presetClass="entr" presetSubtype="1" fill="hold" nodeType="after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wipe(up)">
                                      <p:cBhvr>
                                        <p:cTn id="31" dur="500"/>
                                        <p:tgtEl>
                                          <p:spTgt spid="22"/>
                                        </p:tgtEl>
                                      </p:cBhvr>
                                    </p:animEffect>
                                  </p:childTnLst>
                                </p:cTn>
                              </p:par>
                              <p:par>
                                <p:cTn id="32" presetID="22" presetClass="entr" presetSubtype="1" fill="hold" nodeType="withEffect">
                                  <p:stCondLst>
                                    <p:cond delay="500"/>
                                  </p:stCondLst>
                                  <p:childTnLst>
                                    <p:set>
                                      <p:cBhvr>
                                        <p:cTn id="33" dur="1" fill="hold">
                                          <p:stCondLst>
                                            <p:cond delay="0"/>
                                          </p:stCondLst>
                                        </p:cTn>
                                        <p:tgtEl>
                                          <p:spTgt spid="23"/>
                                        </p:tgtEl>
                                        <p:attrNameLst>
                                          <p:attrName>style.visibility</p:attrName>
                                        </p:attrNameLst>
                                      </p:cBhvr>
                                      <p:to>
                                        <p:strVal val="visible"/>
                                      </p:to>
                                    </p:set>
                                    <p:animEffect transition="in" filter="wipe(up)">
                                      <p:cBhvr>
                                        <p:cTn id="34" dur="500"/>
                                        <p:tgtEl>
                                          <p:spTgt spid="23"/>
                                        </p:tgtEl>
                                      </p:cBhvr>
                                    </p:animEffect>
                                  </p:childTnLst>
                                </p:cTn>
                              </p:par>
                            </p:childTnLst>
                          </p:cTn>
                        </p:par>
                        <p:par>
                          <p:cTn id="35" fill="hold">
                            <p:stCondLst>
                              <p:cond delay="3500"/>
                            </p:stCondLst>
                            <p:childTnLst>
                              <p:par>
                                <p:cTn id="36" presetID="1" presetClass="entr" presetSubtype="0" fill="hold" grpId="0" nodeType="afterEffect">
                                  <p:stCondLst>
                                    <p:cond delay="50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4000"/>
                            </p:stCondLst>
                            <p:childTnLst>
                              <p:par>
                                <p:cTn id="39" presetID="10" presetClass="exit" presetSubtype="0" fill="hold" nodeType="afterEffect">
                                  <p:stCondLst>
                                    <p:cond delay="500"/>
                                  </p:stCondLst>
                                  <p:childTnLst>
                                    <p:animEffect transition="out" filter="fade">
                                      <p:cBhvr>
                                        <p:cTn id="40" dur="500"/>
                                        <p:tgtEl>
                                          <p:spTgt spid="26">
                                            <p:txEl>
                                              <p:pRg st="0" end="0"/>
                                            </p:txEl>
                                          </p:spTgt>
                                        </p:tgtEl>
                                      </p:cBhvr>
                                    </p:animEffect>
                                    <p:set>
                                      <p:cBhvr>
                                        <p:cTn id="41" dur="1" fill="hold">
                                          <p:stCondLst>
                                            <p:cond delay="499"/>
                                          </p:stCondLst>
                                        </p:cTn>
                                        <p:tgtEl>
                                          <p:spTgt spid="26">
                                            <p:txEl>
                                              <p:pRg st="0" end="0"/>
                                            </p:txEl>
                                          </p:spTgt>
                                        </p:tgtEl>
                                        <p:attrNameLst>
                                          <p:attrName>style.visibility</p:attrName>
                                        </p:attrNameLst>
                                      </p:cBhvr>
                                      <p:to>
                                        <p:strVal val="hidden"/>
                                      </p:to>
                                    </p:set>
                                  </p:childTnLst>
                                </p:cTn>
                              </p:par>
                              <p:par>
                                <p:cTn id="42" presetID="10" presetClass="exit" presetSubtype="0" fill="hold" nodeType="withEffect">
                                  <p:stCondLst>
                                    <p:cond delay="500"/>
                                  </p:stCondLst>
                                  <p:childTnLst>
                                    <p:animEffect transition="out" filter="fade">
                                      <p:cBhvr>
                                        <p:cTn id="43" dur="500"/>
                                        <p:tgtEl>
                                          <p:spTgt spid="27">
                                            <p:txEl>
                                              <p:pRg st="0" end="0"/>
                                            </p:txEl>
                                          </p:spTgt>
                                        </p:tgtEl>
                                      </p:cBhvr>
                                    </p:animEffect>
                                    <p:set>
                                      <p:cBhvr>
                                        <p:cTn id="44" dur="1" fill="hold">
                                          <p:stCondLst>
                                            <p:cond delay="499"/>
                                          </p:stCondLst>
                                        </p:cTn>
                                        <p:tgtEl>
                                          <p:spTgt spid="27">
                                            <p:txEl>
                                              <p:pRg st="0" end="0"/>
                                            </p:txEl>
                                          </p:spTgt>
                                        </p:tgtEl>
                                        <p:attrNameLst>
                                          <p:attrName>style.visibility</p:attrName>
                                        </p:attrNameLst>
                                      </p:cBhvr>
                                      <p:to>
                                        <p:strVal val="hidden"/>
                                      </p:to>
                                    </p:set>
                                  </p:childTnLst>
                                </p:cTn>
                              </p:par>
                              <p:par>
                                <p:cTn id="45" presetID="10" presetClass="exit" presetSubtype="0" fill="hold" nodeType="withEffect">
                                  <p:stCondLst>
                                    <p:cond delay="500"/>
                                  </p:stCondLst>
                                  <p:childTnLst>
                                    <p:animEffect transition="out" filter="fade">
                                      <p:cBhvr>
                                        <p:cTn id="46" dur="500"/>
                                        <p:tgtEl>
                                          <p:spTgt spid="28"/>
                                        </p:tgtEl>
                                      </p:cBhvr>
                                    </p:animEffect>
                                    <p:set>
                                      <p:cBhvr>
                                        <p:cTn id="47" dur="1" fill="hold">
                                          <p:stCondLst>
                                            <p:cond delay="499"/>
                                          </p:stCondLst>
                                        </p:cTn>
                                        <p:tgtEl>
                                          <p:spTgt spid="28"/>
                                        </p:tgtEl>
                                        <p:attrNameLst>
                                          <p:attrName>style.visibility</p:attrName>
                                        </p:attrNameLst>
                                      </p:cBhvr>
                                      <p:to>
                                        <p:strVal val="hidden"/>
                                      </p:to>
                                    </p:set>
                                  </p:childTnLst>
                                </p:cTn>
                              </p:par>
                              <p:par>
                                <p:cTn id="48" presetID="1" presetClass="entr" presetSubtype="0" fill="hold" grpId="0" nodeType="withEffect">
                                  <p:stCondLst>
                                    <p:cond delay="500"/>
                                  </p:stCondLst>
                                  <p:childTnLst>
                                    <p:set>
                                      <p:cBhvr>
                                        <p:cTn id="49" dur="1" fill="hold">
                                          <p:stCondLst>
                                            <p:cond delay="0"/>
                                          </p:stCondLst>
                                        </p:cTn>
                                        <p:tgtEl>
                                          <p:spTgt spid="31"/>
                                        </p:tgtEl>
                                        <p:attrNameLst>
                                          <p:attrName>style.visibility</p:attrName>
                                        </p:attrNameLst>
                                      </p:cBhvr>
                                      <p:to>
                                        <p:strVal val="visible"/>
                                      </p:to>
                                    </p:set>
                                  </p:childTnLst>
                                </p:cTn>
                              </p:par>
                            </p:childTnLst>
                          </p:cTn>
                        </p:par>
                        <p:par>
                          <p:cTn id="50" fill="hold">
                            <p:stCondLst>
                              <p:cond delay="5000"/>
                            </p:stCondLst>
                            <p:childTnLst>
                              <p:par>
                                <p:cTn id="51" presetID="42" presetClass="path" presetSubtype="0" accel="50000" decel="50000" fill="hold" grpId="1" nodeType="afterEffect">
                                  <p:stCondLst>
                                    <p:cond delay="0"/>
                                  </p:stCondLst>
                                  <p:childTnLst>
                                    <p:animMotion origin="layout" path="M -2.77778E-7 -1.48148E-6 L -0.52205 -0.26805 " pathEditMode="relative" rAng="0" ptsTypes="AA">
                                      <p:cBhvr>
                                        <p:cTn id="52" dur="2000" fill="hold"/>
                                        <p:tgtEl>
                                          <p:spTgt spid="31"/>
                                        </p:tgtEl>
                                        <p:attrNameLst>
                                          <p:attrName>ppt_x</p:attrName>
                                          <p:attrName>ppt_y</p:attrName>
                                        </p:attrNameLst>
                                      </p:cBhvr>
                                      <p:rCtr x="-26111" y="-13403"/>
                                    </p:animMotion>
                                  </p:childTnLst>
                                </p:cTn>
                              </p:par>
                            </p:childTnLst>
                          </p:cTn>
                        </p:par>
                        <p:par>
                          <p:cTn id="53" fill="hold">
                            <p:stCondLst>
                              <p:cond delay="7000"/>
                            </p:stCondLst>
                            <p:childTnLst>
                              <p:par>
                                <p:cTn id="54" presetID="1" presetClass="entr" presetSubtype="0" fill="hold" grpId="0" nodeType="afterEffect">
                                  <p:stCondLst>
                                    <p:cond delay="0"/>
                                  </p:stCondLst>
                                  <p:childTnLst>
                                    <p:set>
                                      <p:cBhvr>
                                        <p:cTn id="55" dur="1" fill="hold">
                                          <p:stCondLst>
                                            <p:cond delay="0"/>
                                          </p:stCondLst>
                                        </p:cTn>
                                        <p:tgtEl>
                                          <p:spTgt spid="32"/>
                                        </p:tgtEl>
                                        <p:attrNameLst>
                                          <p:attrName>style.visibility</p:attrName>
                                        </p:attrNameLst>
                                      </p:cBhvr>
                                      <p:to>
                                        <p:strVal val="visible"/>
                                      </p:to>
                                    </p:set>
                                  </p:childTnLst>
                                </p:cTn>
                              </p:par>
                              <p:par>
                                <p:cTn id="56" presetID="42" presetClass="path" presetSubtype="0" accel="50000" decel="50000" fill="hold" grpId="1" nodeType="withEffect">
                                  <p:stCondLst>
                                    <p:cond delay="500"/>
                                  </p:stCondLst>
                                  <p:childTnLst>
                                    <p:animMotion origin="layout" path="M -3.33333E-6 1.48148E-6 L -0.42048 -0.26759 " pathEditMode="relative" rAng="0" ptsTypes="AA">
                                      <p:cBhvr>
                                        <p:cTn id="57" dur="2000" fill="hold"/>
                                        <p:tgtEl>
                                          <p:spTgt spid="32"/>
                                        </p:tgtEl>
                                        <p:attrNameLst>
                                          <p:attrName>ppt_x</p:attrName>
                                          <p:attrName>ppt_y</p:attrName>
                                        </p:attrNameLst>
                                      </p:cBhvr>
                                      <p:rCtr x="-21024" y="-13380"/>
                                    </p:animMotion>
                                  </p:childTnLst>
                                </p:cTn>
                              </p:par>
                            </p:childTnLst>
                          </p:cTn>
                        </p:par>
                        <p:par>
                          <p:cTn id="58" fill="hold">
                            <p:stCondLst>
                              <p:cond delay="9500"/>
                            </p:stCondLst>
                            <p:childTnLst>
                              <p:par>
                                <p:cTn id="59" presetID="1" presetClass="emph" presetSubtype="2" fill="hold" nodeType="afterEffect">
                                  <p:stCondLst>
                                    <p:cond delay="400"/>
                                  </p:stCondLst>
                                  <p:childTnLst>
                                    <p:animClr clrSpc="rgb" dir="cw">
                                      <p:cBhvr>
                                        <p:cTn id="60" dur="2000" fill="hold"/>
                                        <p:tgtEl>
                                          <p:spTgt spid="26"/>
                                        </p:tgtEl>
                                        <p:attrNameLst>
                                          <p:attrName>fillcolor</p:attrName>
                                        </p:attrNameLst>
                                      </p:cBhvr>
                                      <p:to>
                                        <a:srgbClr val="C5E0B3"/>
                                      </p:to>
                                    </p:animClr>
                                    <p:set>
                                      <p:cBhvr>
                                        <p:cTn id="61" dur="2000" fill="hold"/>
                                        <p:tgtEl>
                                          <p:spTgt spid="26"/>
                                        </p:tgtEl>
                                        <p:attrNameLst>
                                          <p:attrName>fill.type</p:attrName>
                                        </p:attrNameLst>
                                      </p:cBhvr>
                                      <p:to>
                                        <p:strVal val="solid"/>
                                      </p:to>
                                    </p:set>
                                    <p:set>
                                      <p:cBhvr>
                                        <p:cTn id="62" dur="2000" fill="hold"/>
                                        <p:tgtEl>
                                          <p:spTgt spid="26"/>
                                        </p:tgtEl>
                                        <p:attrNameLst>
                                          <p:attrName>fill.on</p:attrName>
                                        </p:attrNameLst>
                                      </p:cBhvr>
                                      <p:to>
                                        <p:strVal val="true"/>
                                      </p:to>
                                    </p:set>
                                  </p:childTnLst>
                                </p:cTn>
                              </p:par>
                              <p:par>
                                <p:cTn id="63" presetID="1" presetClass="emph" presetSubtype="2" fill="hold" nodeType="withEffect">
                                  <p:stCondLst>
                                    <p:cond delay="500"/>
                                  </p:stCondLst>
                                  <p:childTnLst>
                                    <p:animClr clrSpc="rgb" dir="cw">
                                      <p:cBhvr>
                                        <p:cTn id="64" dur="2000" fill="hold"/>
                                        <p:tgtEl>
                                          <p:spTgt spid="27"/>
                                        </p:tgtEl>
                                        <p:attrNameLst>
                                          <p:attrName>fillcolor</p:attrName>
                                        </p:attrNameLst>
                                      </p:cBhvr>
                                      <p:to>
                                        <a:srgbClr val="C5E0B3"/>
                                      </p:to>
                                    </p:animClr>
                                    <p:set>
                                      <p:cBhvr>
                                        <p:cTn id="65" dur="2000" fill="hold"/>
                                        <p:tgtEl>
                                          <p:spTgt spid="27"/>
                                        </p:tgtEl>
                                        <p:attrNameLst>
                                          <p:attrName>fill.type</p:attrName>
                                        </p:attrNameLst>
                                      </p:cBhvr>
                                      <p:to>
                                        <p:strVal val="solid"/>
                                      </p:to>
                                    </p:set>
                                    <p:set>
                                      <p:cBhvr>
                                        <p:cTn id="66" dur="2000" fill="hold"/>
                                        <p:tgtEl>
                                          <p:spTgt spid="27"/>
                                        </p:tgtEl>
                                        <p:attrNameLst>
                                          <p:attrName>fill.on</p:attrName>
                                        </p:attrNameLst>
                                      </p:cBhvr>
                                      <p:to>
                                        <p:strVal val="true"/>
                                      </p:to>
                                    </p:set>
                                  </p:childTnLst>
                                </p:cTn>
                              </p:par>
                            </p:childTnLst>
                          </p:cTn>
                        </p:par>
                        <p:par>
                          <p:cTn id="67" fill="hold">
                            <p:stCondLst>
                              <p:cond delay="12000"/>
                            </p:stCondLst>
                            <p:childTnLst>
                              <p:par>
                                <p:cTn id="68" presetID="1" presetClass="entr" presetSubtype="0" fill="hold" grpId="0" nodeType="afterEffect">
                                  <p:stCondLst>
                                    <p:cond delay="500"/>
                                  </p:stCondLst>
                                  <p:childTnLst>
                                    <p:set>
                                      <p:cBhvr>
                                        <p:cTn id="69"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9" grpId="0"/>
      <p:bldP spid="20" grpId="0"/>
      <p:bldP spid="21" grpId="0"/>
      <p:bldP spid="24" grpId="0"/>
      <p:bldP spid="31" grpId="0"/>
      <p:bldP spid="31" grpId="1"/>
      <p:bldP spid="32" grpId="0"/>
      <p:bldP spid="32" grpId="1"/>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6200" y="2354545"/>
            <a:ext cx="3206276" cy="943291"/>
          </a:xfrm>
          <a:prstGeom prst="rect">
            <a:avLst/>
          </a:prstGeom>
          <a:noFill/>
          <a:ln>
            <a:solidFill>
              <a:schemeClr val="bg1">
                <a:lumMod val="9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SG" sz="3600" dirty="0" smtClean="0"/>
              <a:t>            m</a:t>
            </a:r>
            <a:endParaRPr lang="en-SG" sz="3600" dirty="0"/>
          </a:p>
        </p:txBody>
      </p:sp>
      <p:sp>
        <p:nvSpPr>
          <p:cNvPr id="17" name="Rounded Rectangle 48">
            <a:extLst>
              <a:ext uri="{FF2B5EF4-FFF2-40B4-BE49-F238E27FC236}">
                <a16:creationId xmlns:a16="http://schemas.microsoft.com/office/drawing/2014/main" xmlns="" id="{064435DF-C5B7-4C47-B4C7-421DD5C290B9}"/>
              </a:ext>
            </a:extLst>
          </p:cNvPr>
          <p:cNvSpPr/>
          <p:nvPr/>
        </p:nvSpPr>
        <p:spPr>
          <a:xfrm>
            <a:off x="1213764" y="2493168"/>
            <a:ext cx="1380465" cy="6660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600" dirty="0">
              <a:solidFill>
                <a:schemeClr val="tx1"/>
              </a:solidFill>
            </a:endParaRPr>
          </a:p>
        </p:txBody>
      </p:sp>
      <p:pic>
        <p:nvPicPr>
          <p:cNvPr id="10" name="Picture 2" descr="C:\Users\S7417336E\AppData\Local\Microsoft\Windows\Temporary Internet Files\Content.IE5\5Y2F9C3B\home-icon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4104" y="0"/>
            <a:ext cx="650245" cy="6502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93213" y="799467"/>
            <a:ext cx="6625725" cy="707886"/>
          </a:xfrm>
          <a:prstGeom prst="rect">
            <a:avLst/>
          </a:prstGeom>
          <a:noFill/>
        </p:spPr>
        <p:txBody>
          <a:bodyPr wrap="none" rtlCol="0">
            <a:spAutoFit/>
          </a:bodyPr>
          <a:lstStyle/>
          <a:p>
            <a:r>
              <a:rPr lang="en-SG" sz="4000" dirty="0" smtClean="0"/>
              <a:t>What is </a:t>
            </a:r>
            <a:r>
              <a:rPr lang="en-SG" sz="4000" b="1" dirty="0" smtClean="0">
                <a:solidFill>
                  <a:srgbClr val="C00000"/>
                </a:solidFill>
              </a:rPr>
              <a:t>3 km 675 m </a:t>
            </a:r>
            <a:r>
              <a:rPr lang="en-SG" sz="4000" dirty="0" smtClean="0"/>
              <a:t>in </a:t>
            </a:r>
            <a:r>
              <a:rPr lang="en-SG" sz="4000" u="sng" dirty="0" smtClean="0"/>
              <a:t>metres</a:t>
            </a:r>
            <a:r>
              <a:rPr lang="en-SG" sz="4000" dirty="0" smtClean="0"/>
              <a:t>?</a:t>
            </a:r>
          </a:p>
        </p:txBody>
      </p:sp>
      <p:sp>
        <p:nvSpPr>
          <p:cNvPr id="7" name="Rectangle 6">
            <a:extLst>
              <a:ext uri="{FF2B5EF4-FFF2-40B4-BE49-F238E27FC236}">
                <a16:creationId xmlns:a16="http://schemas.microsoft.com/office/drawing/2014/main" xmlns="" id="{B4CBA416-D2B3-4CDD-AF9A-C07A71770431}"/>
              </a:ext>
            </a:extLst>
          </p:cNvPr>
          <p:cNvSpPr/>
          <p:nvPr/>
        </p:nvSpPr>
        <p:spPr>
          <a:xfrm>
            <a:off x="3427100" y="3570654"/>
            <a:ext cx="1148649" cy="4267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SG" sz="2400" b="1" dirty="0" smtClean="0"/>
              <a:t>Check</a:t>
            </a:r>
            <a:endParaRPr lang="en-SG" sz="2400" b="1" dirty="0"/>
          </a:p>
        </p:txBody>
      </p:sp>
    </p:spTree>
    <p:extLst>
      <p:ext uri="{BB962C8B-B14F-4D97-AF65-F5344CB8AC3E}">
        <p14:creationId xmlns:p14="http://schemas.microsoft.com/office/powerpoint/2010/main" val="38142025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S7417336E\AppData\Local\Microsoft\Windows\Temporary Internet Files\Content.IE5\5Y2F9C3B\home-icon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4104" y="0"/>
            <a:ext cx="650245" cy="65024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xmlns="" id="{B4CBA416-D2B3-4CDD-AF9A-C07A71770431}"/>
              </a:ext>
            </a:extLst>
          </p:cNvPr>
          <p:cNvSpPr/>
          <p:nvPr/>
        </p:nvSpPr>
        <p:spPr>
          <a:xfrm>
            <a:off x="7081113" y="6110695"/>
            <a:ext cx="1148649" cy="4267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SG" dirty="0" smtClean="0"/>
              <a:t>Next</a:t>
            </a:r>
            <a:endParaRPr lang="en-SG" dirty="0"/>
          </a:p>
        </p:txBody>
      </p:sp>
      <p:sp>
        <p:nvSpPr>
          <p:cNvPr id="8" name="Rectangle 7"/>
          <p:cNvSpPr/>
          <p:nvPr/>
        </p:nvSpPr>
        <p:spPr>
          <a:xfrm>
            <a:off x="827491" y="2354545"/>
            <a:ext cx="3206276" cy="943291"/>
          </a:xfrm>
          <a:prstGeom prst="rect">
            <a:avLst/>
          </a:prstGeom>
          <a:noFill/>
          <a:ln>
            <a:solidFill>
              <a:schemeClr val="bg1">
                <a:lumMod val="9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SG" sz="3600" dirty="0" smtClean="0"/>
              <a:t>            m</a:t>
            </a:r>
            <a:endParaRPr lang="en-SG" sz="3600" dirty="0"/>
          </a:p>
        </p:txBody>
      </p:sp>
      <p:sp>
        <p:nvSpPr>
          <p:cNvPr id="9" name="Rounded Rectangle 48">
            <a:extLst>
              <a:ext uri="{FF2B5EF4-FFF2-40B4-BE49-F238E27FC236}">
                <a16:creationId xmlns:a16="http://schemas.microsoft.com/office/drawing/2014/main" xmlns="" id="{064435DF-C5B7-4C47-B4C7-421DD5C290B9}"/>
              </a:ext>
            </a:extLst>
          </p:cNvPr>
          <p:cNvSpPr/>
          <p:nvPr/>
        </p:nvSpPr>
        <p:spPr>
          <a:xfrm>
            <a:off x="1213764" y="2493168"/>
            <a:ext cx="1380465" cy="6660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3200" dirty="0" smtClean="0">
                <a:solidFill>
                  <a:schemeClr val="tx1"/>
                </a:solidFill>
              </a:rPr>
              <a:t>3675</a:t>
            </a:r>
            <a:endParaRPr lang="en-SG" sz="3200" dirty="0">
              <a:solidFill>
                <a:schemeClr val="tx1"/>
              </a:solidFill>
            </a:endParaRPr>
          </a:p>
        </p:txBody>
      </p:sp>
      <p:sp>
        <p:nvSpPr>
          <p:cNvPr id="14" name="TextBox 13"/>
          <p:cNvSpPr txBox="1"/>
          <p:nvPr/>
        </p:nvSpPr>
        <p:spPr>
          <a:xfrm>
            <a:off x="1029713" y="964567"/>
            <a:ext cx="6625725" cy="707886"/>
          </a:xfrm>
          <a:prstGeom prst="rect">
            <a:avLst/>
          </a:prstGeom>
          <a:noFill/>
        </p:spPr>
        <p:txBody>
          <a:bodyPr wrap="none" rtlCol="0">
            <a:spAutoFit/>
          </a:bodyPr>
          <a:lstStyle/>
          <a:p>
            <a:r>
              <a:rPr lang="en-SG" sz="4000" dirty="0" smtClean="0"/>
              <a:t>What is </a:t>
            </a:r>
            <a:r>
              <a:rPr lang="en-SG" sz="4000" b="1" dirty="0" smtClean="0">
                <a:solidFill>
                  <a:srgbClr val="C00000"/>
                </a:solidFill>
              </a:rPr>
              <a:t>3 km 675 m</a:t>
            </a:r>
            <a:r>
              <a:rPr lang="en-SG" sz="4000" dirty="0" smtClean="0"/>
              <a:t> in </a:t>
            </a:r>
            <a:r>
              <a:rPr lang="en-SG" sz="4000" u="sng" dirty="0" smtClean="0"/>
              <a:t>metres</a:t>
            </a:r>
            <a:r>
              <a:rPr lang="en-SG" sz="4000" dirty="0" smtClean="0"/>
              <a:t>?</a:t>
            </a:r>
          </a:p>
        </p:txBody>
      </p:sp>
      <p:pic>
        <p:nvPicPr>
          <p:cNvPr id="12" name="Picture 11">
            <a:extLst>
              <a:ext uri="{FF2B5EF4-FFF2-40B4-BE49-F238E27FC236}">
                <a16:creationId xmlns:a16="http://schemas.microsoft.com/office/drawing/2014/main" xmlns="" id="{3119B8C6-6A70-43E7-9B0C-42F4D6AED87D}"/>
              </a:ext>
            </a:extLst>
          </p:cNvPr>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 xmlns:a1611="http://schemas.microsoft.com/office/drawing/2016/11/main" r:id="rId8"/>
              </a:ext>
            </a:extLst>
          </a:blip>
          <a:srcRect t="10162"/>
          <a:stretch/>
        </p:blipFill>
        <p:spPr>
          <a:xfrm>
            <a:off x="2187613" y="2938921"/>
            <a:ext cx="545993" cy="366725"/>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39465" y="1453412"/>
            <a:ext cx="4702349" cy="4484089"/>
          </a:xfrm>
          <a:prstGeom prst="rect">
            <a:avLst/>
          </a:prstGeom>
        </p:spPr>
      </p:pic>
      <p:cxnSp>
        <p:nvCxnSpPr>
          <p:cNvPr id="15" name="Straight Arrow Connector 14"/>
          <p:cNvCxnSpPr/>
          <p:nvPr/>
        </p:nvCxnSpPr>
        <p:spPr>
          <a:xfrm>
            <a:off x="5834230" y="3767047"/>
            <a:ext cx="387252" cy="50824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a:off x="6979913" y="3705691"/>
            <a:ext cx="374234" cy="617227"/>
          </a:xfrm>
          <a:prstGeom prst="straightConnector1">
            <a:avLst/>
          </a:prstGeom>
          <a:ln>
            <a:tailEnd type="none"/>
          </a:ln>
        </p:spPr>
        <p:style>
          <a:lnRef idx="1">
            <a:schemeClr val="dk1"/>
          </a:lnRef>
          <a:fillRef idx="0">
            <a:schemeClr val="dk1"/>
          </a:fillRef>
          <a:effectRef idx="0">
            <a:schemeClr val="dk1"/>
          </a:effectRef>
          <a:fontRef idx="minor">
            <a:schemeClr val="tx1"/>
          </a:fontRef>
        </p:style>
      </p:cxnSp>
      <p:sp>
        <p:nvSpPr>
          <p:cNvPr id="17" name="Rectangle 16"/>
          <p:cNvSpPr/>
          <p:nvPr/>
        </p:nvSpPr>
        <p:spPr>
          <a:xfrm>
            <a:off x="5965765" y="4257861"/>
            <a:ext cx="1366080" cy="523220"/>
          </a:xfrm>
          <a:prstGeom prst="rect">
            <a:avLst/>
          </a:prstGeom>
        </p:spPr>
        <p:txBody>
          <a:bodyPr wrap="none">
            <a:spAutoFit/>
          </a:bodyPr>
          <a:lstStyle/>
          <a:p>
            <a:r>
              <a:rPr lang="en-SG" sz="2800" dirty="0" smtClean="0"/>
              <a:t>3675 m </a:t>
            </a:r>
            <a:endParaRPr lang="en-SG" sz="2800" dirty="0"/>
          </a:p>
        </p:txBody>
      </p:sp>
      <p:cxnSp>
        <p:nvCxnSpPr>
          <p:cNvPr id="19" name="Straight Arrow Connector 18"/>
          <p:cNvCxnSpPr/>
          <p:nvPr/>
        </p:nvCxnSpPr>
        <p:spPr>
          <a:xfrm flipH="1">
            <a:off x="5862087" y="2743129"/>
            <a:ext cx="271849" cy="50824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6979913" y="2752002"/>
            <a:ext cx="317156" cy="50824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sp>
        <p:nvSpPr>
          <p:cNvPr id="21" name="Rectangle 20"/>
          <p:cNvSpPr/>
          <p:nvPr/>
        </p:nvSpPr>
        <p:spPr>
          <a:xfrm>
            <a:off x="6962857" y="3232378"/>
            <a:ext cx="1101584" cy="523220"/>
          </a:xfrm>
          <a:prstGeom prst="rect">
            <a:avLst/>
          </a:prstGeom>
        </p:spPr>
        <p:txBody>
          <a:bodyPr wrap="none">
            <a:spAutoFit/>
          </a:bodyPr>
          <a:lstStyle/>
          <a:p>
            <a:r>
              <a:rPr lang="en-SG" sz="2800" dirty="0" smtClean="0"/>
              <a:t>675 m</a:t>
            </a:r>
            <a:endParaRPr lang="en-SG" sz="2800" dirty="0"/>
          </a:p>
        </p:txBody>
      </p:sp>
      <p:sp>
        <p:nvSpPr>
          <p:cNvPr id="22" name="Rectangle 21"/>
          <p:cNvSpPr/>
          <p:nvPr/>
        </p:nvSpPr>
        <p:spPr>
          <a:xfrm>
            <a:off x="5675141" y="2269269"/>
            <a:ext cx="1980029" cy="523220"/>
          </a:xfrm>
          <a:prstGeom prst="rect">
            <a:avLst/>
          </a:prstGeom>
        </p:spPr>
        <p:txBody>
          <a:bodyPr wrap="none">
            <a:spAutoFit/>
          </a:bodyPr>
          <a:lstStyle/>
          <a:p>
            <a:r>
              <a:rPr lang="en-SG" sz="2800" dirty="0" smtClean="0"/>
              <a:t>3 km 675 m </a:t>
            </a:r>
            <a:endParaRPr lang="en-SG" sz="2800" dirty="0"/>
          </a:p>
        </p:txBody>
      </p:sp>
      <p:sp>
        <p:nvSpPr>
          <p:cNvPr id="23" name="Rectangle 22"/>
          <p:cNvSpPr/>
          <p:nvPr/>
        </p:nvSpPr>
        <p:spPr>
          <a:xfrm>
            <a:off x="5359853" y="3223920"/>
            <a:ext cx="899605" cy="523220"/>
          </a:xfrm>
          <a:prstGeom prst="rect">
            <a:avLst/>
          </a:prstGeom>
        </p:spPr>
        <p:txBody>
          <a:bodyPr wrap="none">
            <a:spAutoFit/>
          </a:bodyPr>
          <a:lstStyle/>
          <a:p>
            <a:r>
              <a:rPr lang="en-SG" sz="2800" dirty="0"/>
              <a:t>3</a:t>
            </a:r>
            <a:r>
              <a:rPr lang="en-SG" sz="2800" dirty="0" smtClean="0"/>
              <a:t> km</a:t>
            </a:r>
            <a:endParaRPr lang="en-SG" sz="2800" dirty="0"/>
          </a:p>
        </p:txBody>
      </p:sp>
      <p:sp>
        <p:nvSpPr>
          <p:cNvPr id="24" name="Rectangle 23"/>
          <p:cNvSpPr/>
          <p:nvPr/>
        </p:nvSpPr>
        <p:spPr>
          <a:xfrm>
            <a:off x="5167492" y="3228609"/>
            <a:ext cx="1284326" cy="523220"/>
          </a:xfrm>
          <a:prstGeom prst="rect">
            <a:avLst/>
          </a:prstGeom>
        </p:spPr>
        <p:txBody>
          <a:bodyPr wrap="none">
            <a:spAutoFit/>
          </a:bodyPr>
          <a:lstStyle/>
          <a:p>
            <a:r>
              <a:rPr lang="en-SG" sz="2800" dirty="0" smtClean="0"/>
              <a:t>3000 m</a:t>
            </a:r>
            <a:endParaRPr lang="en-SG" sz="2800" dirty="0"/>
          </a:p>
        </p:txBody>
      </p:sp>
    </p:spTree>
    <p:extLst>
      <p:ext uri="{BB962C8B-B14F-4D97-AF65-F5344CB8AC3E}">
        <p14:creationId xmlns:p14="http://schemas.microsoft.com/office/powerpoint/2010/main" val="94970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500"/>
                                  </p:stCondLst>
                                  <p:childTnLst>
                                    <p:set>
                                      <p:cBhvr>
                                        <p:cTn id="11" dur="1" fill="hold">
                                          <p:stCondLst>
                                            <p:cond delay="0"/>
                                          </p:stCondLst>
                                        </p:cTn>
                                        <p:tgtEl>
                                          <p:spTgt spid="19"/>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500"/>
                                  </p:stCondLst>
                                  <p:childTnLst>
                                    <p:set>
                                      <p:cBhvr>
                                        <p:cTn id="17" dur="1" fill="hold">
                                          <p:stCondLst>
                                            <p:cond delay="0"/>
                                          </p:stCondLst>
                                        </p:cTn>
                                        <p:tgtEl>
                                          <p:spTgt spid="23"/>
                                        </p:tgtEl>
                                        <p:attrNameLst>
                                          <p:attrName>style.visibility</p:attrName>
                                        </p:attrNameLst>
                                      </p:cBhvr>
                                      <p:to>
                                        <p:strVal val="visible"/>
                                      </p:to>
                                    </p:set>
                                  </p:childTnLst>
                                </p:cTn>
                              </p:par>
                              <p:par>
                                <p:cTn id="18" presetID="1" presetClass="entr" presetSubtype="0" fill="hold" grpId="0" nodeType="withEffect">
                                  <p:stCondLst>
                                    <p:cond delay="500"/>
                                  </p:stCondLst>
                                  <p:childTnLst>
                                    <p:set>
                                      <p:cBhvr>
                                        <p:cTn id="19" dur="1" fill="hold">
                                          <p:stCondLst>
                                            <p:cond delay="0"/>
                                          </p:stCondLst>
                                        </p:cTn>
                                        <p:tgtEl>
                                          <p:spTgt spid="21"/>
                                        </p:tgtEl>
                                        <p:attrNameLst>
                                          <p:attrName>style.visibility</p:attrName>
                                        </p:attrNameLst>
                                      </p:cBhvr>
                                      <p:to>
                                        <p:strVal val="visible"/>
                                      </p:to>
                                    </p:set>
                                  </p:childTnLst>
                                </p:cTn>
                              </p:par>
                            </p:childTnLst>
                          </p:cTn>
                        </p:par>
                        <p:par>
                          <p:cTn id="20" fill="hold">
                            <p:stCondLst>
                              <p:cond delay="1000"/>
                            </p:stCondLst>
                            <p:childTnLst>
                              <p:par>
                                <p:cTn id="21" presetID="10" presetClass="exit" presetSubtype="0" fill="hold" grpId="1" nodeType="afterEffect">
                                  <p:stCondLst>
                                    <p:cond delay="500"/>
                                  </p:stCondLst>
                                  <p:childTnLst>
                                    <p:animEffect transition="out" filter="fade">
                                      <p:cBhvr>
                                        <p:cTn id="22" dur="500"/>
                                        <p:tgtEl>
                                          <p:spTgt spid="23"/>
                                        </p:tgtEl>
                                      </p:cBhvr>
                                    </p:animEffect>
                                    <p:set>
                                      <p:cBhvr>
                                        <p:cTn id="23" dur="1" fill="hold">
                                          <p:stCondLst>
                                            <p:cond delay="499"/>
                                          </p:stCondLst>
                                        </p:cTn>
                                        <p:tgtEl>
                                          <p:spTgt spid="23"/>
                                        </p:tgtEl>
                                        <p:attrNameLst>
                                          <p:attrName>style.visibility</p:attrName>
                                        </p:attrNameLst>
                                      </p:cBhvr>
                                      <p:to>
                                        <p:strVal val="hidden"/>
                                      </p:to>
                                    </p:set>
                                  </p:childTnLst>
                                </p:cTn>
                              </p:par>
                            </p:childTnLst>
                          </p:cTn>
                        </p:par>
                        <p:par>
                          <p:cTn id="24" fill="hold">
                            <p:stCondLst>
                              <p:cond delay="2000"/>
                            </p:stCondLst>
                            <p:childTnLst>
                              <p:par>
                                <p:cTn id="25" presetID="1" presetClass="entr" presetSubtype="0" fill="hold" grpId="0" nodeType="afterEffect">
                                  <p:stCondLst>
                                    <p:cond delay="500"/>
                                  </p:stCondLst>
                                  <p:childTnLst>
                                    <p:set>
                                      <p:cBhvr>
                                        <p:cTn id="26" dur="1" fill="hold">
                                          <p:stCondLst>
                                            <p:cond delay="0"/>
                                          </p:stCondLst>
                                        </p:cTn>
                                        <p:tgtEl>
                                          <p:spTgt spid="24"/>
                                        </p:tgtEl>
                                        <p:attrNameLst>
                                          <p:attrName>style.visibility</p:attrName>
                                        </p:attrNameLst>
                                      </p:cBhvr>
                                      <p:to>
                                        <p:strVal val="visible"/>
                                      </p:to>
                                    </p:set>
                                  </p:childTnLst>
                                </p:cTn>
                              </p:par>
                            </p:childTnLst>
                          </p:cTn>
                        </p:par>
                        <p:par>
                          <p:cTn id="27" fill="hold">
                            <p:stCondLst>
                              <p:cond delay="2500"/>
                            </p:stCondLst>
                            <p:childTnLst>
                              <p:par>
                                <p:cTn id="28" presetID="22" presetClass="entr" presetSubtype="1" fill="hold" nodeType="afterEffect">
                                  <p:stCondLst>
                                    <p:cond delay="50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par>
                                <p:cTn id="31" presetID="22" presetClass="entr" presetSubtype="1" fill="hold"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500"/>
                                        <p:tgtEl>
                                          <p:spTgt spid="16"/>
                                        </p:tgtEl>
                                      </p:cBhvr>
                                    </p:animEffect>
                                  </p:childTnLst>
                                </p:cTn>
                              </p:par>
                            </p:childTnLst>
                          </p:cTn>
                        </p:par>
                        <p:par>
                          <p:cTn id="34" fill="hold">
                            <p:stCondLst>
                              <p:cond delay="3500"/>
                            </p:stCondLst>
                            <p:childTnLst>
                              <p:par>
                                <p:cTn id="35" presetID="1" presetClass="entr" presetSubtype="0" fill="hold" grpId="0" nodeType="afterEffect">
                                  <p:stCondLst>
                                    <p:cond delay="50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p:bldP spid="21" grpId="0"/>
      <p:bldP spid="22" grpId="0"/>
      <p:bldP spid="23" grpId="0"/>
      <p:bldP spid="23" grpId="1"/>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S7417336E\AppData\Local\Microsoft\Windows\Temporary Internet Files\Content.IE5\5Y2F9C3B\home-icon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4104" y="0"/>
            <a:ext cx="650245" cy="650245"/>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826200" y="2354545"/>
            <a:ext cx="3206276" cy="943291"/>
          </a:xfrm>
          <a:prstGeom prst="rect">
            <a:avLst/>
          </a:prstGeom>
          <a:noFill/>
          <a:ln>
            <a:solidFill>
              <a:schemeClr val="bg1">
                <a:lumMod val="9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SG" sz="3600" dirty="0" smtClean="0"/>
              <a:t>            m</a:t>
            </a:r>
            <a:endParaRPr lang="en-SG" sz="3600" dirty="0"/>
          </a:p>
        </p:txBody>
      </p:sp>
      <p:sp>
        <p:nvSpPr>
          <p:cNvPr id="20" name="Rounded Rectangle 48">
            <a:extLst>
              <a:ext uri="{FF2B5EF4-FFF2-40B4-BE49-F238E27FC236}">
                <a16:creationId xmlns:a16="http://schemas.microsoft.com/office/drawing/2014/main" xmlns="" id="{064435DF-C5B7-4C47-B4C7-421DD5C290B9}"/>
              </a:ext>
            </a:extLst>
          </p:cNvPr>
          <p:cNvSpPr/>
          <p:nvPr/>
        </p:nvSpPr>
        <p:spPr>
          <a:xfrm>
            <a:off x="1213764" y="2493168"/>
            <a:ext cx="1380465" cy="6660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3600" dirty="0" smtClean="0">
                <a:solidFill>
                  <a:schemeClr val="tx1"/>
                </a:solidFill>
              </a:rPr>
              <a:t>678</a:t>
            </a:r>
            <a:endParaRPr lang="en-SG" sz="3600" dirty="0">
              <a:solidFill>
                <a:schemeClr val="tx1"/>
              </a:solidFill>
            </a:endParaRPr>
          </a:p>
        </p:txBody>
      </p:sp>
      <p:pic>
        <p:nvPicPr>
          <p:cNvPr id="8" name="Picture 7">
            <a:extLst>
              <a:ext uri="{FF2B5EF4-FFF2-40B4-BE49-F238E27FC236}">
                <a16:creationId xmlns:a16="http://schemas.microsoft.com/office/drawing/2014/main" xmlns="" id="{4478D2E2-E904-47A9-A158-B4F2E5AFE70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 xmlns:a1611="http://schemas.microsoft.com/office/drawing/2016/11/main" r:id="rId8"/>
              </a:ext>
            </a:extLst>
          </a:blip>
          <a:stretch>
            <a:fillRect/>
          </a:stretch>
        </p:blipFill>
        <p:spPr>
          <a:xfrm>
            <a:off x="2238359" y="3037450"/>
            <a:ext cx="444501" cy="444501"/>
          </a:xfrm>
          <a:prstGeom prst="rect">
            <a:avLst/>
          </a:prstGeom>
        </p:spPr>
      </p:pic>
      <p:sp>
        <p:nvSpPr>
          <p:cNvPr id="15" name="TextBox 14"/>
          <p:cNvSpPr txBox="1"/>
          <p:nvPr/>
        </p:nvSpPr>
        <p:spPr>
          <a:xfrm>
            <a:off x="1029713" y="964567"/>
            <a:ext cx="6625725" cy="707886"/>
          </a:xfrm>
          <a:prstGeom prst="rect">
            <a:avLst/>
          </a:prstGeom>
          <a:noFill/>
        </p:spPr>
        <p:txBody>
          <a:bodyPr wrap="none" rtlCol="0">
            <a:spAutoFit/>
          </a:bodyPr>
          <a:lstStyle/>
          <a:p>
            <a:r>
              <a:rPr lang="en-SG" sz="4000" dirty="0" smtClean="0"/>
              <a:t>What is </a:t>
            </a:r>
            <a:r>
              <a:rPr lang="en-SG" sz="4000" b="1" dirty="0" smtClean="0">
                <a:solidFill>
                  <a:srgbClr val="C00000"/>
                </a:solidFill>
              </a:rPr>
              <a:t>3 km 675 m </a:t>
            </a:r>
            <a:r>
              <a:rPr lang="en-SG" sz="4000" dirty="0" smtClean="0"/>
              <a:t>in </a:t>
            </a:r>
            <a:r>
              <a:rPr lang="en-SG" sz="4000" u="sng" dirty="0" smtClean="0"/>
              <a:t>metres</a:t>
            </a:r>
            <a:r>
              <a:rPr lang="en-SG" sz="4000" dirty="0" smtClean="0"/>
              <a:t>?</a:t>
            </a:r>
          </a:p>
        </p:txBody>
      </p:sp>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47956" y="1672453"/>
            <a:ext cx="4702349" cy="4484089"/>
          </a:xfrm>
          <a:prstGeom prst="rect">
            <a:avLst/>
          </a:prstGeom>
        </p:spPr>
      </p:pic>
      <p:sp>
        <p:nvSpPr>
          <p:cNvPr id="22" name="Rectangle 21"/>
          <p:cNvSpPr/>
          <p:nvPr/>
        </p:nvSpPr>
        <p:spPr>
          <a:xfrm>
            <a:off x="5609117" y="2403091"/>
            <a:ext cx="1980029" cy="523220"/>
          </a:xfrm>
          <a:prstGeom prst="rect">
            <a:avLst/>
          </a:prstGeom>
        </p:spPr>
        <p:txBody>
          <a:bodyPr wrap="none">
            <a:spAutoFit/>
          </a:bodyPr>
          <a:lstStyle/>
          <a:p>
            <a:r>
              <a:rPr lang="en-SG" sz="2800" dirty="0" smtClean="0"/>
              <a:t>3 km 675 m </a:t>
            </a:r>
            <a:endParaRPr lang="en-SG" sz="2800" dirty="0"/>
          </a:p>
        </p:txBody>
      </p:sp>
      <p:sp>
        <p:nvSpPr>
          <p:cNvPr id="23" name="Oval 22"/>
          <p:cNvSpPr/>
          <p:nvPr/>
        </p:nvSpPr>
        <p:spPr>
          <a:xfrm>
            <a:off x="5937929" y="2498841"/>
            <a:ext cx="488588" cy="432016"/>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
        <p:nvSpPr>
          <p:cNvPr id="24" name="Oval 23"/>
          <p:cNvSpPr/>
          <p:nvPr/>
        </p:nvSpPr>
        <p:spPr>
          <a:xfrm>
            <a:off x="7033468" y="2500904"/>
            <a:ext cx="488588" cy="432016"/>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
        <p:nvSpPr>
          <p:cNvPr id="13" name="Rectangle 12">
            <a:extLst>
              <a:ext uri="{FF2B5EF4-FFF2-40B4-BE49-F238E27FC236}">
                <a16:creationId xmlns:a16="http://schemas.microsoft.com/office/drawing/2014/main" xmlns="" id="{B4CBA416-D2B3-4CDD-AF9A-C07A71770431}"/>
              </a:ext>
            </a:extLst>
          </p:cNvPr>
          <p:cNvSpPr/>
          <p:nvPr/>
        </p:nvSpPr>
        <p:spPr>
          <a:xfrm>
            <a:off x="7366774" y="5410145"/>
            <a:ext cx="1529435" cy="53640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SG" sz="2400" b="1" dirty="0" smtClean="0"/>
              <a:t>Try again</a:t>
            </a:r>
            <a:endParaRPr lang="en-SG" sz="2400" b="1" dirty="0"/>
          </a:p>
        </p:txBody>
      </p:sp>
      <p:sp>
        <p:nvSpPr>
          <p:cNvPr id="14" name="Rectangle 13"/>
          <p:cNvSpPr/>
          <p:nvPr/>
        </p:nvSpPr>
        <p:spPr>
          <a:xfrm>
            <a:off x="4710928" y="3221999"/>
            <a:ext cx="3776403" cy="1384995"/>
          </a:xfrm>
          <a:prstGeom prst="rect">
            <a:avLst/>
          </a:prstGeom>
        </p:spPr>
        <p:txBody>
          <a:bodyPr wrap="square">
            <a:spAutoFit/>
          </a:bodyPr>
          <a:lstStyle/>
          <a:p>
            <a:r>
              <a:rPr lang="en-SG" sz="2800" dirty="0" smtClean="0"/>
              <a:t>The units are different.</a:t>
            </a:r>
          </a:p>
          <a:p>
            <a:r>
              <a:rPr lang="en-SG" sz="2800" dirty="0" smtClean="0"/>
              <a:t>You need to first change </a:t>
            </a:r>
            <a:r>
              <a:rPr lang="en-SG" sz="2800" dirty="0" smtClean="0"/>
              <a:t>km </a:t>
            </a:r>
            <a:r>
              <a:rPr lang="en-SG" sz="2800" dirty="0" smtClean="0"/>
              <a:t>to </a:t>
            </a:r>
            <a:r>
              <a:rPr lang="en-SG" sz="2800" dirty="0" smtClean="0"/>
              <a:t>m</a:t>
            </a:r>
            <a:r>
              <a:rPr lang="en-SG" sz="2800" dirty="0" smtClean="0"/>
              <a:t>. </a:t>
            </a:r>
            <a:endParaRPr lang="en-SG" sz="2800" dirty="0"/>
          </a:p>
        </p:txBody>
      </p:sp>
    </p:spTree>
    <p:extLst>
      <p:ext uri="{BB962C8B-B14F-4D97-AF65-F5344CB8AC3E}">
        <p14:creationId xmlns:p14="http://schemas.microsoft.com/office/powerpoint/2010/main" val="265027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animEffect transition="in" filter="wipe(left)">
                                      <p:cBhvr>
                                        <p:cTn id="9" dur="500"/>
                                        <p:tgtEl>
                                          <p:spTgt spid="22"/>
                                        </p:tgtEl>
                                      </p:cBhvr>
                                    </p:animEffect>
                                  </p:childTnLst>
                                </p:cTn>
                              </p:par>
                              <p:par>
                                <p:cTn id="10" presetID="21" presetClass="entr" presetSubtype="1" fill="hold" grpId="0" nodeType="withEffect">
                                  <p:stCondLst>
                                    <p:cond delay="1000"/>
                                  </p:stCondLst>
                                  <p:childTnLst>
                                    <p:set>
                                      <p:cBhvr>
                                        <p:cTn id="11" dur="1" fill="hold">
                                          <p:stCondLst>
                                            <p:cond delay="0"/>
                                          </p:stCondLst>
                                        </p:cTn>
                                        <p:tgtEl>
                                          <p:spTgt spid="23"/>
                                        </p:tgtEl>
                                        <p:attrNameLst>
                                          <p:attrName>style.visibility</p:attrName>
                                        </p:attrNameLst>
                                      </p:cBhvr>
                                      <p:to>
                                        <p:strVal val="visible"/>
                                      </p:to>
                                    </p:set>
                                    <p:animEffect transition="in" filter="wheel(1)">
                                      <p:cBhvr>
                                        <p:cTn id="12" dur="2000"/>
                                        <p:tgtEl>
                                          <p:spTgt spid="23"/>
                                        </p:tgtEl>
                                      </p:cBhvr>
                                    </p:animEffect>
                                  </p:childTnLst>
                                </p:cTn>
                              </p:par>
                            </p:childTnLst>
                          </p:cTn>
                        </p:par>
                        <p:par>
                          <p:cTn id="13" fill="hold">
                            <p:stCondLst>
                              <p:cond delay="3000"/>
                            </p:stCondLst>
                            <p:childTnLst>
                              <p:par>
                                <p:cTn id="14" presetID="21" presetClass="entr" presetSubtype="1"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heel(1)">
                                      <p:cBhvr>
                                        <p:cTn id="16" dur="2000"/>
                                        <p:tgtEl>
                                          <p:spTgt spid="24"/>
                                        </p:tgtEl>
                                      </p:cBhvr>
                                    </p:animEffect>
                                  </p:childTnLst>
                                </p:cTn>
                              </p:par>
                            </p:childTnLst>
                          </p:cTn>
                        </p:par>
                        <p:par>
                          <p:cTn id="17" fill="hold">
                            <p:stCondLst>
                              <p:cond delay="5000"/>
                            </p:stCondLst>
                            <p:childTnLst>
                              <p:par>
                                <p:cTn id="18" presetID="1" presetClass="entr" presetSubtype="0" fill="hold" grpId="0" nodeType="afterEffect">
                                  <p:stCondLst>
                                    <p:cond delay="0"/>
                                  </p:stCondLst>
                                  <p:childTnLst>
                                    <p:set>
                                      <p:cBhvr>
                                        <p:cTn id="19" dur="1" fill="hold">
                                          <p:stCondLst>
                                            <p:cond delay="0"/>
                                          </p:stCondLst>
                                        </p:cTn>
                                        <p:tgtEl>
                                          <p:spTgt spid="14">
                                            <p:txEl>
                                              <p:pRg st="0" end="0"/>
                                            </p:txEl>
                                          </p:spTgt>
                                        </p:tgtEl>
                                        <p:attrNameLst>
                                          <p:attrName>style.visibility</p:attrName>
                                        </p:attrNameLst>
                                      </p:cBhvr>
                                      <p:to>
                                        <p:strVal val="visible"/>
                                      </p:to>
                                    </p:set>
                                  </p:childTnLst>
                                </p:cTn>
                              </p:par>
                            </p:childTnLst>
                          </p:cTn>
                        </p:par>
                        <p:par>
                          <p:cTn id="20" fill="hold">
                            <p:stCondLst>
                              <p:cond delay="5000"/>
                            </p:stCondLst>
                            <p:childTnLst>
                              <p:par>
                                <p:cTn id="21" presetID="1" presetClass="entr" presetSubtype="0" fill="hold" grpId="0" nodeType="afterEffect">
                                  <p:stCondLst>
                                    <p:cond delay="500"/>
                                  </p:stCondLst>
                                  <p:childTnLst>
                                    <p:set>
                                      <p:cBhvr>
                                        <p:cTn id="22" dur="1" fill="hold">
                                          <p:stCondLst>
                                            <p:cond delay="0"/>
                                          </p:stCondLst>
                                        </p:cTn>
                                        <p:tgtEl>
                                          <p:spTgt spid="14">
                                            <p:txEl>
                                              <p:pRg st="1" end="1"/>
                                            </p:txEl>
                                          </p:spTgt>
                                        </p:tgtEl>
                                        <p:attrNameLst>
                                          <p:attrName>style.visibility</p:attrName>
                                        </p:attrNameLst>
                                      </p:cBhvr>
                                      <p:to>
                                        <p:strVal val="visible"/>
                                      </p:to>
                                    </p:set>
                                  </p:childTnLst>
                                </p:cTn>
                              </p:par>
                            </p:childTnLst>
                          </p:cTn>
                        </p:par>
                        <p:par>
                          <p:cTn id="23" fill="hold">
                            <p:stCondLst>
                              <p:cond delay="5500"/>
                            </p:stCondLst>
                            <p:childTnLst>
                              <p:par>
                                <p:cTn id="24" presetID="1" presetClass="entr" presetSubtype="0" fill="hold" grpId="0" nodeType="afterEffect">
                                  <p:stCondLst>
                                    <p:cond delay="50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24" grpId="0" animBg="1"/>
      <p:bldP spid="13" grpId="0" animBg="1"/>
      <p:bldP spid="14"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9465" y="1453412"/>
            <a:ext cx="4702349" cy="4484089"/>
          </a:xfrm>
          <a:prstGeom prst="rect">
            <a:avLst/>
          </a:prstGeom>
        </p:spPr>
      </p:pic>
      <p:sp>
        <p:nvSpPr>
          <p:cNvPr id="5" name="Rectangle 4"/>
          <p:cNvSpPr/>
          <p:nvPr/>
        </p:nvSpPr>
        <p:spPr>
          <a:xfrm>
            <a:off x="788672" y="2243204"/>
            <a:ext cx="3206276" cy="943291"/>
          </a:xfrm>
          <a:prstGeom prst="rect">
            <a:avLst/>
          </a:prstGeom>
          <a:noFill/>
          <a:ln>
            <a:solidFill>
              <a:schemeClr val="bg1">
                <a:lumMod val="9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SG" sz="3600" dirty="0" smtClean="0"/>
              <a:t>            cm</a:t>
            </a:r>
            <a:endParaRPr lang="en-SG" sz="3600" dirty="0"/>
          </a:p>
        </p:txBody>
      </p:sp>
      <p:sp>
        <p:nvSpPr>
          <p:cNvPr id="17" name="Rounded Rectangle 48">
            <a:extLst>
              <a:ext uri="{FF2B5EF4-FFF2-40B4-BE49-F238E27FC236}">
                <a16:creationId xmlns:a16="http://schemas.microsoft.com/office/drawing/2014/main" xmlns="" id="{064435DF-C5B7-4C47-B4C7-421DD5C290B9}"/>
              </a:ext>
            </a:extLst>
          </p:cNvPr>
          <p:cNvSpPr/>
          <p:nvPr/>
        </p:nvSpPr>
        <p:spPr>
          <a:xfrm>
            <a:off x="1165124" y="2381827"/>
            <a:ext cx="1391578" cy="6660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3200" dirty="0" smtClean="0">
                <a:solidFill>
                  <a:schemeClr val="tx1"/>
                </a:solidFill>
              </a:rPr>
              <a:t>975</a:t>
            </a:r>
            <a:endParaRPr lang="en-SG" sz="3200" dirty="0">
              <a:solidFill>
                <a:schemeClr val="tx1"/>
              </a:solidFill>
            </a:endParaRPr>
          </a:p>
        </p:txBody>
      </p:sp>
      <p:pic>
        <p:nvPicPr>
          <p:cNvPr id="10" name="Picture 2" descr="C:\Users\S7417336E\AppData\Local\Microsoft\Windows\Temporary Internet Files\Content.IE5\5Y2F9C3B\home-icon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04104" y="0"/>
            <a:ext cx="650245" cy="65024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xmlns="" id="{4478D2E2-E904-47A9-A158-B4F2E5AFE709}"/>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 xmlns:a1611="http://schemas.microsoft.com/office/drawing/2016/11/main" r:id="rId8"/>
              </a:ext>
            </a:extLst>
          </a:blip>
          <a:stretch>
            <a:fillRect/>
          </a:stretch>
        </p:blipFill>
        <p:spPr>
          <a:xfrm>
            <a:off x="2169559" y="3000847"/>
            <a:ext cx="444501" cy="444501"/>
          </a:xfrm>
          <a:prstGeom prst="rect">
            <a:avLst/>
          </a:prstGeom>
        </p:spPr>
      </p:pic>
      <p:cxnSp>
        <p:nvCxnSpPr>
          <p:cNvPr id="27" name="Straight Arrow Connector 26"/>
          <p:cNvCxnSpPr/>
          <p:nvPr/>
        </p:nvCxnSpPr>
        <p:spPr>
          <a:xfrm flipH="1">
            <a:off x="5862087" y="2743129"/>
            <a:ext cx="271849" cy="50824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6979913" y="2752002"/>
            <a:ext cx="317156" cy="50824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sp>
        <p:nvSpPr>
          <p:cNvPr id="29" name="Rectangle 28"/>
          <p:cNvSpPr/>
          <p:nvPr/>
        </p:nvSpPr>
        <p:spPr>
          <a:xfrm>
            <a:off x="6962857" y="3232378"/>
            <a:ext cx="1101584" cy="523220"/>
          </a:xfrm>
          <a:prstGeom prst="rect">
            <a:avLst/>
          </a:prstGeom>
        </p:spPr>
        <p:txBody>
          <a:bodyPr wrap="none">
            <a:spAutoFit/>
          </a:bodyPr>
          <a:lstStyle/>
          <a:p>
            <a:r>
              <a:rPr lang="en-SG" sz="2800" dirty="0" smtClean="0"/>
              <a:t>675 m</a:t>
            </a:r>
            <a:endParaRPr lang="en-SG" sz="2800" dirty="0"/>
          </a:p>
        </p:txBody>
      </p:sp>
      <p:sp>
        <p:nvSpPr>
          <p:cNvPr id="31" name="Rectangle 30"/>
          <p:cNvSpPr/>
          <p:nvPr/>
        </p:nvSpPr>
        <p:spPr>
          <a:xfrm>
            <a:off x="5675141" y="2269269"/>
            <a:ext cx="1980029" cy="523220"/>
          </a:xfrm>
          <a:prstGeom prst="rect">
            <a:avLst/>
          </a:prstGeom>
        </p:spPr>
        <p:txBody>
          <a:bodyPr wrap="none">
            <a:spAutoFit/>
          </a:bodyPr>
          <a:lstStyle/>
          <a:p>
            <a:r>
              <a:rPr lang="en-SG" sz="2800" dirty="0" smtClean="0"/>
              <a:t>3 km 675 m </a:t>
            </a:r>
            <a:endParaRPr lang="en-SG" sz="2800" dirty="0"/>
          </a:p>
        </p:txBody>
      </p:sp>
      <p:sp>
        <p:nvSpPr>
          <p:cNvPr id="32" name="Rectangle 31"/>
          <p:cNvSpPr/>
          <p:nvPr/>
        </p:nvSpPr>
        <p:spPr>
          <a:xfrm>
            <a:off x="5359853" y="3223920"/>
            <a:ext cx="899605" cy="523220"/>
          </a:xfrm>
          <a:prstGeom prst="rect">
            <a:avLst/>
          </a:prstGeom>
        </p:spPr>
        <p:txBody>
          <a:bodyPr wrap="none">
            <a:spAutoFit/>
          </a:bodyPr>
          <a:lstStyle/>
          <a:p>
            <a:r>
              <a:rPr lang="en-SG" sz="2800" dirty="0"/>
              <a:t>3</a:t>
            </a:r>
            <a:r>
              <a:rPr lang="en-SG" sz="2800" dirty="0" smtClean="0"/>
              <a:t> km</a:t>
            </a:r>
            <a:endParaRPr lang="en-SG" sz="2800" dirty="0"/>
          </a:p>
        </p:txBody>
      </p:sp>
      <p:sp>
        <p:nvSpPr>
          <p:cNvPr id="33" name="Rectangle 32"/>
          <p:cNvSpPr/>
          <p:nvPr/>
        </p:nvSpPr>
        <p:spPr>
          <a:xfrm>
            <a:off x="5167492" y="3232378"/>
            <a:ext cx="1284326" cy="523220"/>
          </a:xfrm>
          <a:prstGeom prst="rect">
            <a:avLst/>
          </a:prstGeom>
        </p:spPr>
        <p:txBody>
          <a:bodyPr wrap="none">
            <a:spAutoFit/>
          </a:bodyPr>
          <a:lstStyle/>
          <a:p>
            <a:r>
              <a:rPr lang="en-SG" sz="2800" dirty="0" smtClean="0"/>
              <a:t>3000 m</a:t>
            </a:r>
            <a:endParaRPr lang="en-SG" sz="2800" dirty="0"/>
          </a:p>
        </p:txBody>
      </p:sp>
      <p:sp>
        <p:nvSpPr>
          <p:cNvPr id="23" name="TextBox 22"/>
          <p:cNvSpPr txBox="1"/>
          <p:nvPr/>
        </p:nvSpPr>
        <p:spPr>
          <a:xfrm>
            <a:off x="1029713" y="964567"/>
            <a:ext cx="6625725" cy="707886"/>
          </a:xfrm>
          <a:prstGeom prst="rect">
            <a:avLst/>
          </a:prstGeom>
          <a:noFill/>
        </p:spPr>
        <p:txBody>
          <a:bodyPr wrap="none" rtlCol="0">
            <a:spAutoFit/>
          </a:bodyPr>
          <a:lstStyle/>
          <a:p>
            <a:r>
              <a:rPr lang="en-SG" sz="4000" dirty="0" smtClean="0"/>
              <a:t>What is 3 km 675 m in metres?</a:t>
            </a:r>
          </a:p>
        </p:txBody>
      </p:sp>
      <p:sp>
        <p:nvSpPr>
          <p:cNvPr id="15" name="Cloud Callout 14"/>
          <p:cNvSpPr/>
          <p:nvPr/>
        </p:nvSpPr>
        <p:spPr>
          <a:xfrm>
            <a:off x="3180175" y="1680911"/>
            <a:ext cx="2556390" cy="1098875"/>
          </a:xfrm>
          <a:prstGeom prst="cloudCallout">
            <a:avLst>
              <a:gd name="adj1" fmla="val 34035"/>
              <a:gd name="adj2" fmla="val 99674"/>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SG" dirty="0" smtClean="0"/>
              <a:t>1 km = 1000 m</a:t>
            </a:r>
          </a:p>
          <a:p>
            <a:pPr algn="ctr"/>
            <a:r>
              <a:rPr lang="en-SG" dirty="0" smtClean="0"/>
              <a:t>3 km = 3000 m</a:t>
            </a:r>
            <a:endParaRPr lang="en-SG" dirty="0"/>
          </a:p>
        </p:txBody>
      </p:sp>
      <p:sp>
        <p:nvSpPr>
          <p:cNvPr id="16" name="Rectangle 15">
            <a:extLst>
              <a:ext uri="{FF2B5EF4-FFF2-40B4-BE49-F238E27FC236}">
                <a16:creationId xmlns:a16="http://schemas.microsoft.com/office/drawing/2014/main" xmlns="" id="{B4CBA416-D2B3-4CDD-AF9A-C07A71770431}"/>
              </a:ext>
            </a:extLst>
          </p:cNvPr>
          <p:cNvSpPr/>
          <p:nvPr/>
        </p:nvSpPr>
        <p:spPr>
          <a:xfrm>
            <a:off x="7366774" y="5410145"/>
            <a:ext cx="1529435" cy="53640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SG" sz="2400" b="1" dirty="0" smtClean="0"/>
              <a:t>Try again</a:t>
            </a:r>
            <a:endParaRPr lang="en-SG" sz="2400" b="1" dirty="0"/>
          </a:p>
        </p:txBody>
      </p:sp>
    </p:spTree>
    <p:extLst>
      <p:ext uri="{BB962C8B-B14F-4D97-AF65-F5344CB8AC3E}">
        <p14:creationId xmlns:p14="http://schemas.microsoft.com/office/powerpoint/2010/main" val="341412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500"/>
                                  </p:stCondLst>
                                  <p:childTnLst>
                                    <p:set>
                                      <p:cBhvr>
                                        <p:cTn id="11" dur="1" fill="hold">
                                          <p:stCondLst>
                                            <p:cond delay="0"/>
                                          </p:stCondLst>
                                        </p:cTn>
                                        <p:tgtEl>
                                          <p:spTgt spid="27"/>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500"/>
                                  </p:stCondLst>
                                  <p:childTnLst>
                                    <p:set>
                                      <p:cBhvr>
                                        <p:cTn id="17" dur="1" fill="hold">
                                          <p:stCondLst>
                                            <p:cond delay="0"/>
                                          </p:stCondLst>
                                        </p:cTn>
                                        <p:tgtEl>
                                          <p:spTgt spid="32"/>
                                        </p:tgtEl>
                                        <p:attrNameLst>
                                          <p:attrName>style.visibility</p:attrName>
                                        </p:attrNameLst>
                                      </p:cBhvr>
                                      <p:to>
                                        <p:strVal val="visible"/>
                                      </p:to>
                                    </p:set>
                                  </p:childTnLst>
                                </p:cTn>
                              </p:par>
                              <p:par>
                                <p:cTn id="18" presetID="1" presetClass="entr" presetSubtype="0" fill="hold" grpId="0" nodeType="withEffect">
                                  <p:stCondLst>
                                    <p:cond delay="500"/>
                                  </p:stCondLst>
                                  <p:childTnLst>
                                    <p:set>
                                      <p:cBhvr>
                                        <p:cTn id="19" dur="1" fill="hold">
                                          <p:stCondLst>
                                            <p:cond delay="0"/>
                                          </p:stCondLst>
                                        </p:cTn>
                                        <p:tgtEl>
                                          <p:spTgt spid="29"/>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grpId="0" nodeType="afterEffect">
                                  <p:stCondLst>
                                    <p:cond delay="500"/>
                                  </p:stCondLst>
                                  <p:childTnLst>
                                    <p:set>
                                      <p:cBhvr>
                                        <p:cTn id="22" dur="1" fill="hold">
                                          <p:stCondLst>
                                            <p:cond delay="0"/>
                                          </p:stCondLst>
                                        </p:cTn>
                                        <p:tgtEl>
                                          <p:spTgt spid="15">
                                            <p:bg/>
                                          </p:spTgt>
                                        </p:tgtEl>
                                        <p:attrNameLst>
                                          <p:attrName>style.visibility</p:attrName>
                                        </p:attrNameLst>
                                      </p:cBhvr>
                                      <p:to>
                                        <p:strVal val="visible"/>
                                      </p:to>
                                    </p:set>
                                  </p:childTnLst>
                                </p:cTn>
                              </p:par>
                            </p:childTnLst>
                          </p:cTn>
                        </p:par>
                        <p:par>
                          <p:cTn id="23" fill="hold">
                            <p:stCondLst>
                              <p:cond delay="1500"/>
                            </p:stCondLst>
                            <p:childTnLst>
                              <p:par>
                                <p:cTn id="24" presetID="1" presetClass="entr" presetSubtype="0" fill="hold" grpId="0" nodeType="afterEffect">
                                  <p:stCondLst>
                                    <p:cond delay="500"/>
                                  </p:stCondLst>
                                  <p:childTnLst>
                                    <p:set>
                                      <p:cBhvr>
                                        <p:cTn id="25" dur="1" fill="hold">
                                          <p:stCondLst>
                                            <p:cond delay="0"/>
                                          </p:stCondLst>
                                        </p:cTn>
                                        <p:tgtEl>
                                          <p:spTgt spid="15">
                                            <p:txEl>
                                              <p:pRg st="0" end="0"/>
                                            </p:txEl>
                                          </p:spTgt>
                                        </p:tgtEl>
                                        <p:attrNameLst>
                                          <p:attrName>style.visibility</p:attrName>
                                        </p:attrNameLst>
                                      </p:cBhvr>
                                      <p:to>
                                        <p:strVal val="visible"/>
                                      </p:to>
                                    </p:set>
                                  </p:childTnLst>
                                </p:cTn>
                              </p:par>
                            </p:childTnLst>
                          </p:cTn>
                        </p:par>
                        <p:par>
                          <p:cTn id="26" fill="hold">
                            <p:stCondLst>
                              <p:cond delay="2000"/>
                            </p:stCondLst>
                            <p:childTnLst>
                              <p:par>
                                <p:cTn id="27" presetID="1" presetClass="entr" presetSubtype="0" fill="hold" grpId="0" nodeType="afterEffect">
                                  <p:stCondLst>
                                    <p:cond delay="500"/>
                                  </p:stCondLst>
                                  <p:childTnLst>
                                    <p:set>
                                      <p:cBhvr>
                                        <p:cTn id="28" dur="1" fill="hold">
                                          <p:stCondLst>
                                            <p:cond delay="0"/>
                                          </p:stCondLst>
                                        </p:cTn>
                                        <p:tgtEl>
                                          <p:spTgt spid="15">
                                            <p:txEl>
                                              <p:pRg st="1" end="1"/>
                                            </p:txEl>
                                          </p:spTgt>
                                        </p:tgtEl>
                                        <p:attrNameLst>
                                          <p:attrName>style.visibility</p:attrName>
                                        </p:attrNameLst>
                                      </p:cBhvr>
                                      <p:to>
                                        <p:strVal val="visible"/>
                                      </p:to>
                                    </p:set>
                                  </p:childTnLst>
                                </p:cTn>
                              </p:par>
                            </p:childTnLst>
                          </p:cTn>
                        </p:par>
                        <p:par>
                          <p:cTn id="29" fill="hold">
                            <p:stCondLst>
                              <p:cond delay="2500"/>
                            </p:stCondLst>
                            <p:childTnLst>
                              <p:par>
                                <p:cTn id="30" presetID="10" presetClass="exit" presetSubtype="0" fill="hold" grpId="1" nodeType="afterEffect">
                                  <p:stCondLst>
                                    <p:cond delay="500"/>
                                  </p:stCondLst>
                                  <p:childTnLst>
                                    <p:animEffect transition="out" filter="fade">
                                      <p:cBhvr>
                                        <p:cTn id="31" dur="500"/>
                                        <p:tgtEl>
                                          <p:spTgt spid="32"/>
                                        </p:tgtEl>
                                      </p:cBhvr>
                                    </p:animEffect>
                                    <p:set>
                                      <p:cBhvr>
                                        <p:cTn id="32" dur="1" fill="hold">
                                          <p:stCondLst>
                                            <p:cond delay="499"/>
                                          </p:stCondLst>
                                        </p:cTn>
                                        <p:tgtEl>
                                          <p:spTgt spid="32"/>
                                        </p:tgtEl>
                                        <p:attrNameLst>
                                          <p:attrName>style.visibility</p:attrName>
                                        </p:attrNameLst>
                                      </p:cBhvr>
                                      <p:to>
                                        <p:strVal val="hidden"/>
                                      </p:to>
                                    </p:set>
                                  </p:childTnLst>
                                </p:cTn>
                              </p:par>
                            </p:childTnLst>
                          </p:cTn>
                        </p:par>
                        <p:par>
                          <p:cTn id="33" fill="hold">
                            <p:stCondLst>
                              <p:cond delay="3500"/>
                            </p:stCondLst>
                            <p:childTnLst>
                              <p:par>
                                <p:cTn id="34" presetID="1" presetClass="entr" presetSubtype="0" fill="hold" grpId="0" nodeType="afterEffect">
                                  <p:stCondLst>
                                    <p:cond delay="500"/>
                                  </p:stCondLst>
                                  <p:childTnLst>
                                    <p:set>
                                      <p:cBhvr>
                                        <p:cTn id="35" dur="1" fill="hold">
                                          <p:stCondLst>
                                            <p:cond delay="0"/>
                                          </p:stCondLst>
                                        </p:cTn>
                                        <p:tgtEl>
                                          <p:spTgt spid="33"/>
                                        </p:tgtEl>
                                        <p:attrNameLst>
                                          <p:attrName>style.visibility</p:attrName>
                                        </p:attrNameLst>
                                      </p:cBhvr>
                                      <p:to>
                                        <p:strVal val="visible"/>
                                      </p:to>
                                    </p:set>
                                  </p:childTnLst>
                                </p:cTn>
                              </p:par>
                              <p:par>
                                <p:cTn id="36" presetID="10" presetClass="exit" presetSubtype="0" fill="hold" nodeType="withEffect">
                                  <p:stCondLst>
                                    <p:cond delay="500"/>
                                  </p:stCondLst>
                                  <p:childTnLst>
                                    <p:animEffect transition="out" filter="fade">
                                      <p:cBhvr>
                                        <p:cTn id="37" dur="500"/>
                                        <p:tgtEl>
                                          <p:spTgt spid="8"/>
                                        </p:tgtEl>
                                      </p:cBhvr>
                                    </p:animEffect>
                                    <p:set>
                                      <p:cBhvr>
                                        <p:cTn id="38" dur="1" fill="hold">
                                          <p:stCondLst>
                                            <p:cond delay="499"/>
                                          </p:stCondLst>
                                        </p:cTn>
                                        <p:tgtEl>
                                          <p:spTgt spid="8"/>
                                        </p:tgtEl>
                                        <p:attrNameLst>
                                          <p:attrName>style.visibility</p:attrName>
                                        </p:attrNameLst>
                                      </p:cBhvr>
                                      <p:to>
                                        <p:strVal val="hidden"/>
                                      </p:to>
                                    </p:set>
                                  </p:childTnLst>
                                </p:cTn>
                              </p:par>
                            </p:childTnLst>
                          </p:cTn>
                        </p:par>
                        <p:par>
                          <p:cTn id="39" fill="hold">
                            <p:stCondLst>
                              <p:cond delay="4500"/>
                            </p:stCondLst>
                            <p:childTnLst>
                              <p:par>
                                <p:cTn id="40" presetID="1" presetClass="entr" presetSubtype="0" fill="hold" grpId="0" nodeType="afterEffect">
                                  <p:stCondLst>
                                    <p:cond delay="500"/>
                                  </p:stCondLst>
                                  <p:childTnLst>
                                    <p:set>
                                      <p:cBhvr>
                                        <p:cTn id="4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2" grpId="0"/>
      <p:bldP spid="32" grpId="1"/>
      <p:bldP spid="33" grpId="0"/>
      <p:bldP spid="15" grpId="0" build="p"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S7417336E\AppData\Local\Microsoft\Windows\Temporary Internet Files\Content.IE5\5Y2F9C3B\home-icon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4104" y="0"/>
            <a:ext cx="650245" cy="65024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826200" y="2354545"/>
            <a:ext cx="3206276" cy="943291"/>
          </a:xfrm>
          <a:prstGeom prst="rect">
            <a:avLst/>
          </a:prstGeom>
          <a:noFill/>
          <a:ln>
            <a:solidFill>
              <a:schemeClr val="bg1">
                <a:lumMod val="9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SG" sz="3600" dirty="0" smtClean="0"/>
              <a:t>              m</a:t>
            </a:r>
            <a:endParaRPr lang="en-SG" sz="3600" dirty="0"/>
          </a:p>
        </p:txBody>
      </p:sp>
      <p:sp>
        <p:nvSpPr>
          <p:cNvPr id="12" name="Rounded Rectangle 48">
            <a:extLst>
              <a:ext uri="{FF2B5EF4-FFF2-40B4-BE49-F238E27FC236}">
                <a16:creationId xmlns:a16="http://schemas.microsoft.com/office/drawing/2014/main" xmlns="" id="{064435DF-C5B7-4C47-B4C7-421DD5C290B9}"/>
              </a:ext>
            </a:extLst>
          </p:cNvPr>
          <p:cNvSpPr/>
          <p:nvPr/>
        </p:nvSpPr>
        <p:spPr>
          <a:xfrm>
            <a:off x="1213763" y="2493168"/>
            <a:ext cx="1660075" cy="6660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3200" dirty="0" smtClean="0">
                <a:solidFill>
                  <a:schemeClr val="tx1"/>
                </a:solidFill>
              </a:rPr>
              <a:t>300675</a:t>
            </a:r>
            <a:endParaRPr lang="en-SG" sz="3200" dirty="0">
              <a:solidFill>
                <a:schemeClr val="tx1"/>
              </a:solidFill>
            </a:endParaRPr>
          </a:p>
        </p:txBody>
      </p:sp>
      <p:sp>
        <p:nvSpPr>
          <p:cNvPr id="14" name="TextBox 13"/>
          <p:cNvSpPr txBox="1"/>
          <p:nvPr/>
        </p:nvSpPr>
        <p:spPr>
          <a:xfrm>
            <a:off x="1029713" y="964567"/>
            <a:ext cx="6625725" cy="707886"/>
          </a:xfrm>
          <a:prstGeom prst="rect">
            <a:avLst/>
          </a:prstGeom>
          <a:noFill/>
        </p:spPr>
        <p:txBody>
          <a:bodyPr wrap="none" rtlCol="0">
            <a:spAutoFit/>
          </a:bodyPr>
          <a:lstStyle/>
          <a:p>
            <a:r>
              <a:rPr lang="en-SG" sz="4000" dirty="0" smtClean="0"/>
              <a:t>What is 3 km 675 m in metres?</a:t>
            </a:r>
          </a:p>
        </p:txBody>
      </p:sp>
      <p:pic>
        <p:nvPicPr>
          <p:cNvPr id="15" name="Picture 14">
            <a:extLst>
              <a:ext uri="{FF2B5EF4-FFF2-40B4-BE49-F238E27FC236}">
                <a16:creationId xmlns:a16="http://schemas.microsoft.com/office/drawing/2014/main" xmlns="" id="{4478D2E2-E904-47A9-A158-B4F2E5AFE70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 xmlns:a1611="http://schemas.microsoft.com/office/drawing/2016/11/main" r:id="rId8"/>
              </a:ext>
            </a:extLst>
          </a:blip>
          <a:stretch>
            <a:fillRect/>
          </a:stretch>
        </p:blipFill>
        <p:spPr>
          <a:xfrm>
            <a:off x="2429338" y="3028498"/>
            <a:ext cx="444501" cy="444501"/>
          </a:xfrm>
          <a:prstGeom prst="rect">
            <a:avLst/>
          </a:prstGeom>
        </p:spPr>
      </p:pic>
      <p:sp>
        <p:nvSpPr>
          <p:cNvPr id="8" name="Rectangle 7">
            <a:extLst>
              <a:ext uri="{FF2B5EF4-FFF2-40B4-BE49-F238E27FC236}">
                <a16:creationId xmlns:a16="http://schemas.microsoft.com/office/drawing/2014/main" xmlns="" id="{B4CBA416-D2B3-4CDD-AF9A-C07A71770431}"/>
              </a:ext>
            </a:extLst>
          </p:cNvPr>
          <p:cNvSpPr/>
          <p:nvPr/>
        </p:nvSpPr>
        <p:spPr>
          <a:xfrm>
            <a:off x="3139652" y="3555349"/>
            <a:ext cx="2422948" cy="6737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SG" sz="2400" b="1" dirty="0" smtClean="0"/>
              <a:t>Show answer</a:t>
            </a:r>
            <a:endParaRPr lang="en-SG" sz="2400" b="1" dirty="0"/>
          </a:p>
        </p:txBody>
      </p:sp>
    </p:spTree>
    <p:extLst>
      <p:ext uri="{BB962C8B-B14F-4D97-AF65-F5344CB8AC3E}">
        <p14:creationId xmlns:p14="http://schemas.microsoft.com/office/powerpoint/2010/main" val="200268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S7417336E\AppData\Local\Microsoft\Windows\Temporary Internet Files\Content.IE5\5Y2F9C3B\home-icon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4104" y="0"/>
            <a:ext cx="650245" cy="65024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827491" y="2354545"/>
            <a:ext cx="3206276" cy="943291"/>
          </a:xfrm>
          <a:prstGeom prst="rect">
            <a:avLst/>
          </a:prstGeom>
          <a:noFill/>
          <a:ln>
            <a:solidFill>
              <a:schemeClr val="bg1">
                <a:lumMod val="9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SG" sz="3600" dirty="0" smtClean="0"/>
              <a:t>            m</a:t>
            </a:r>
            <a:endParaRPr lang="en-SG" sz="3600" dirty="0"/>
          </a:p>
        </p:txBody>
      </p:sp>
      <p:sp>
        <p:nvSpPr>
          <p:cNvPr id="9" name="Rounded Rectangle 48">
            <a:extLst>
              <a:ext uri="{FF2B5EF4-FFF2-40B4-BE49-F238E27FC236}">
                <a16:creationId xmlns:a16="http://schemas.microsoft.com/office/drawing/2014/main" xmlns="" id="{064435DF-C5B7-4C47-B4C7-421DD5C290B9}"/>
              </a:ext>
            </a:extLst>
          </p:cNvPr>
          <p:cNvSpPr/>
          <p:nvPr/>
        </p:nvSpPr>
        <p:spPr>
          <a:xfrm>
            <a:off x="1029714" y="2493168"/>
            <a:ext cx="1564516" cy="6660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3200" dirty="0" smtClean="0">
                <a:solidFill>
                  <a:schemeClr val="tx1"/>
                </a:solidFill>
              </a:rPr>
              <a:t>300675</a:t>
            </a:r>
            <a:endParaRPr lang="en-SG" sz="3200" dirty="0">
              <a:solidFill>
                <a:schemeClr val="tx1"/>
              </a:solidFill>
            </a:endParaRPr>
          </a:p>
        </p:txBody>
      </p:sp>
      <p:sp>
        <p:nvSpPr>
          <p:cNvPr id="14" name="TextBox 13"/>
          <p:cNvSpPr txBox="1"/>
          <p:nvPr/>
        </p:nvSpPr>
        <p:spPr>
          <a:xfrm>
            <a:off x="1029713" y="964567"/>
            <a:ext cx="6625725" cy="707886"/>
          </a:xfrm>
          <a:prstGeom prst="rect">
            <a:avLst/>
          </a:prstGeom>
          <a:noFill/>
        </p:spPr>
        <p:txBody>
          <a:bodyPr wrap="none" rtlCol="0">
            <a:spAutoFit/>
          </a:bodyPr>
          <a:lstStyle/>
          <a:p>
            <a:r>
              <a:rPr lang="en-SG" sz="4000" dirty="0" smtClean="0"/>
              <a:t>What is 3 km 675 m in metres?</a:t>
            </a: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9465" y="1453412"/>
            <a:ext cx="4702349" cy="4484089"/>
          </a:xfrm>
          <a:prstGeom prst="rect">
            <a:avLst/>
          </a:prstGeom>
        </p:spPr>
      </p:pic>
      <p:cxnSp>
        <p:nvCxnSpPr>
          <p:cNvPr id="15" name="Straight Arrow Connector 14"/>
          <p:cNvCxnSpPr/>
          <p:nvPr/>
        </p:nvCxnSpPr>
        <p:spPr>
          <a:xfrm>
            <a:off x="5834230" y="3767047"/>
            <a:ext cx="387252" cy="50824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a:off x="6979913" y="3705691"/>
            <a:ext cx="374234" cy="617227"/>
          </a:xfrm>
          <a:prstGeom prst="straightConnector1">
            <a:avLst/>
          </a:prstGeom>
          <a:ln>
            <a:tailEnd type="none"/>
          </a:ln>
        </p:spPr>
        <p:style>
          <a:lnRef idx="1">
            <a:schemeClr val="dk1"/>
          </a:lnRef>
          <a:fillRef idx="0">
            <a:schemeClr val="dk1"/>
          </a:fillRef>
          <a:effectRef idx="0">
            <a:schemeClr val="dk1"/>
          </a:effectRef>
          <a:fontRef idx="minor">
            <a:schemeClr val="tx1"/>
          </a:fontRef>
        </p:style>
      </p:cxnSp>
      <p:sp>
        <p:nvSpPr>
          <p:cNvPr id="17" name="Rectangle 16"/>
          <p:cNvSpPr/>
          <p:nvPr/>
        </p:nvSpPr>
        <p:spPr>
          <a:xfrm>
            <a:off x="5965765" y="4257861"/>
            <a:ext cx="1366080" cy="523220"/>
          </a:xfrm>
          <a:prstGeom prst="rect">
            <a:avLst/>
          </a:prstGeom>
        </p:spPr>
        <p:txBody>
          <a:bodyPr wrap="none">
            <a:spAutoFit/>
          </a:bodyPr>
          <a:lstStyle/>
          <a:p>
            <a:r>
              <a:rPr lang="en-SG" sz="2800" dirty="0" smtClean="0"/>
              <a:t>3675 m </a:t>
            </a:r>
            <a:endParaRPr lang="en-SG" sz="2800" dirty="0"/>
          </a:p>
        </p:txBody>
      </p:sp>
      <p:sp>
        <p:nvSpPr>
          <p:cNvPr id="18" name="Rectangle 17"/>
          <p:cNvSpPr/>
          <p:nvPr/>
        </p:nvSpPr>
        <p:spPr>
          <a:xfrm>
            <a:off x="5965160" y="4257861"/>
            <a:ext cx="915635" cy="523220"/>
          </a:xfrm>
          <a:prstGeom prst="rect">
            <a:avLst/>
          </a:prstGeom>
        </p:spPr>
        <p:txBody>
          <a:bodyPr wrap="none">
            <a:spAutoFit/>
          </a:bodyPr>
          <a:lstStyle/>
          <a:p>
            <a:r>
              <a:rPr lang="en-SG" sz="2800" dirty="0" smtClean="0"/>
              <a:t>3675</a:t>
            </a:r>
            <a:endParaRPr lang="en-SG" sz="2800" dirty="0"/>
          </a:p>
        </p:txBody>
      </p:sp>
      <p:cxnSp>
        <p:nvCxnSpPr>
          <p:cNvPr id="19" name="Straight Arrow Connector 18"/>
          <p:cNvCxnSpPr/>
          <p:nvPr/>
        </p:nvCxnSpPr>
        <p:spPr>
          <a:xfrm flipH="1">
            <a:off x="5862087" y="2743129"/>
            <a:ext cx="271849" cy="50824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6979913" y="2752002"/>
            <a:ext cx="317156" cy="50824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sp>
        <p:nvSpPr>
          <p:cNvPr id="21" name="Rectangle 20"/>
          <p:cNvSpPr/>
          <p:nvPr/>
        </p:nvSpPr>
        <p:spPr>
          <a:xfrm>
            <a:off x="6962857" y="3232378"/>
            <a:ext cx="1101584" cy="523220"/>
          </a:xfrm>
          <a:prstGeom prst="rect">
            <a:avLst/>
          </a:prstGeom>
        </p:spPr>
        <p:txBody>
          <a:bodyPr wrap="none">
            <a:spAutoFit/>
          </a:bodyPr>
          <a:lstStyle/>
          <a:p>
            <a:r>
              <a:rPr lang="en-SG" sz="2800" dirty="0" smtClean="0"/>
              <a:t>675 m</a:t>
            </a:r>
            <a:endParaRPr lang="en-SG" sz="2800" dirty="0"/>
          </a:p>
        </p:txBody>
      </p:sp>
      <p:sp>
        <p:nvSpPr>
          <p:cNvPr id="22" name="Rectangle 21"/>
          <p:cNvSpPr/>
          <p:nvPr/>
        </p:nvSpPr>
        <p:spPr>
          <a:xfrm>
            <a:off x="5675141" y="2269269"/>
            <a:ext cx="1980029" cy="523220"/>
          </a:xfrm>
          <a:prstGeom prst="rect">
            <a:avLst/>
          </a:prstGeom>
        </p:spPr>
        <p:txBody>
          <a:bodyPr wrap="none">
            <a:spAutoFit/>
          </a:bodyPr>
          <a:lstStyle/>
          <a:p>
            <a:r>
              <a:rPr lang="en-SG" sz="2800" dirty="0" smtClean="0"/>
              <a:t>3 km 675 m </a:t>
            </a:r>
            <a:endParaRPr lang="en-SG" sz="2800" dirty="0"/>
          </a:p>
        </p:txBody>
      </p:sp>
      <p:sp>
        <p:nvSpPr>
          <p:cNvPr id="23" name="Rectangle 22"/>
          <p:cNvSpPr/>
          <p:nvPr/>
        </p:nvSpPr>
        <p:spPr>
          <a:xfrm>
            <a:off x="5359853" y="3223920"/>
            <a:ext cx="899605" cy="523220"/>
          </a:xfrm>
          <a:prstGeom prst="rect">
            <a:avLst/>
          </a:prstGeom>
        </p:spPr>
        <p:txBody>
          <a:bodyPr wrap="none">
            <a:spAutoFit/>
          </a:bodyPr>
          <a:lstStyle/>
          <a:p>
            <a:r>
              <a:rPr lang="en-SG" sz="2800" dirty="0"/>
              <a:t>3</a:t>
            </a:r>
            <a:r>
              <a:rPr lang="en-SG" sz="2800" dirty="0" smtClean="0"/>
              <a:t> km</a:t>
            </a:r>
            <a:endParaRPr lang="en-SG" sz="2800" dirty="0"/>
          </a:p>
        </p:txBody>
      </p:sp>
      <p:sp>
        <p:nvSpPr>
          <p:cNvPr id="24" name="Rectangle 23"/>
          <p:cNvSpPr/>
          <p:nvPr/>
        </p:nvSpPr>
        <p:spPr>
          <a:xfrm>
            <a:off x="5167492" y="3228609"/>
            <a:ext cx="1284326" cy="523220"/>
          </a:xfrm>
          <a:prstGeom prst="rect">
            <a:avLst/>
          </a:prstGeom>
        </p:spPr>
        <p:txBody>
          <a:bodyPr wrap="none">
            <a:spAutoFit/>
          </a:bodyPr>
          <a:lstStyle/>
          <a:p>
            <a:r>
              <a:rPr lang="en-SG" sz="2800" dirty="0" smtClean="0"/>
              <a:t>3000 m</a:t>
            </a:r>
            <a:endParaRPr lang="en-SG" sz="2800" dirty="0"/>
          </a:p>
        </p:txBody>
      </p:sp>
      <p:pic>
        <p:nvPicPr>
          <p:cNvPr id="25" name="Picture 24">
            <a:extLst>
              <a:ext uri="{FF2B5EF4-FFF2-40B4-BE49-F238E27FC236}">
                <a16:creationId xmlns:a16="http://schemas.microsoft.com/office/drawing/2014/main" xmlns="" id="{4478D2E2-E904-47A9-A158-B4F2E5AFE709}"/>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 xmlns:a1611="http://schemas.microsoft.com/office/drawing/2016/11/main" r:id="rId8"/>
              </a:ext>
            </a:extLst>
          </a:blip>
          <a:stretch>
            <a:fillRect/>
          </a:stretch>
        </p:blipFill>
        <p:spPr>
          <a:xfrm>
            <a:off x="2433268" y="3159214"/>
            <a:ext cx="444501" cy="444501"/>
          </a:xfrm>
          <a:prstGeom prst="rect">
            <a:avLst/>
          </a:prstGeom>
        </p:spPr>
      </p:pic>
      <p:sp>
        <p:nvSpPr>
          <p:cNvPr id="26" name="Rectangle 25"/>
          <p:cNvSpPr/>
          <p:nvPr/>
        </p:nvSpPr>
        <p:spPr>
          <a:xfrm>
            <a:off x="5335785" y="4242643"/>
            <a:ext cx="2626040" cy="523220"/>
          </a:xfrm>
          <a:prstGeom prst="rect">
            <a:avLst/>
          </a:prstGeom>
        </p:spPr>
        <p:txBody>
          <a:bodyPr wrap="none">
            <a:spAutoFit/>
          </a:bodyPr>
          <a:lstStyle/>
          <a:p>
            <a:r>
              <a:rPr lang="en-SG" sz="2800" dirty="0" smtClean="0"/>
              <a:t>3000 m + 675 m </a:t>
            </a:r>
            <a:endParaRPr lang="en-SG" sz="2800" dirty="0"/>
          </a:p>
        </p:txBody>
      </p:sp>
      <p:sp>
        <p:nvSpPr>
          <p:cNvPr id="27" name="Rectangle 26">
            <a:extLst>
              <a:ext uri="{FF2B5EF4-FFF2-40B4-BE49-F238E27FC236}">
                <a16:creationId xmlns:a16="http://schemas.microsoft.com/office/drawing/2014/main" xmlns="" id="{B4CBA416-D2B3-4CDD-AF9A-C07A71770431}"/>
              </a:ext>
            </a:extLst>
          </p:cNvPr>
          <p:cNvSpPr/>
          <p:nvPr/>
        </p:nvSpPr>
        <p:spPr>
          <a:xfrm>
            <a:off x="7255455" y="5999626"/>
            <a:ext cx="1148649" cy="4267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SG" sz="2400" b="1" dirty="0" smtClean="0"/>
              <a:t>Next</a:t>
            </a:r>
            <a:endParaRPr lang="en-SG" sz="2400" b="1" dirty="0"/>
          </a:p>
        </p:txBody>
      </p:sp>
    </p:spTree>
    <p:extLst>
      <p:ext uri="{BB962C8B-B14F-4D97-AF65-F5344CB8AC3E}">
        <p14:creationId xmlns:p14="http://schemas.microsoft.com/office/powerpoint/2010/main" val="2907054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500"/>
                                  </p:stCondLst>
                                  <p:childTnLst>
                                    <p:set>
                                      <p:cBhvr>
                                        <p:cTn id="11" dur="1" fill="hold">
                                          <p:stCondLst>
                                            <p:cond delay="0"/>
                                          </p:stCondLst>
                                        </p:cTn>
                                        <p:tgtEl>
                                          <p:spTgt spid="19"/>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500"/>
                                  </p:stCondLst>
                                  <p:childTnLst>
                                    <p:set>
                                      <p:cBhvr>
                                        <p:cTn id="17" dur="1" fill="hold">
                                          <p:stCondLst>
                                            <p:cond delay="0"/>
                                          </p:stCondLst>
                                        </p:cTn>
                                        <p:tgtEl>
                                          <p:spTgt spid="23"/>
                                        </p:tgtEl>
                                        <p:attrNameLst>
                                          <p:attrName>style.visibility</p:attrName>
                                        </p:attrNameLst>
                                      </p:cBhvr>
                                      <p:to>
                                        <p:strVal val="visible"/>
                                      </p:to>
                                    </p:set>
                                  </p:childTnLst>
                                </p:cTn>
                              </p:par>
                              <p:par>
                                <p:cTn id="18" presetID="1" presetClass="entr" presetSubtype="0" fill="hold" grpId="0" nodeType="withEffect">
                                  <p:stCondLst>
                                    <p:cond delay="500"/>
                                  </p:stCondLst>
                                  <p:childTnLst>
                                    <p:set>
                                      <p:cBhvr>
                                        <p:cTn id="19" dur="1" fill="hold">
                                          <p:stCondLst>
                                            <p:cond delay="0"/>
                                          </p:stCondLst>
                                        </p:cTn>
                                        <p:tgtEl>
                                          <p:spTgt spid="21"/>
                                        </p:tgtEl>
                                        <p:attrNameLst>
                                          <p:attrName>style.visibility</p:attrName>
                                        </p:attrNameLst>
                                      </p:cBhvr>
                                      <p:to>
                                        <p:strVal val="visible"/>
                                      </p:to>
                                    </p:set>
                                  </p:childTnLst>
                                </p:cTn>
                              </p:par>
                            </p:childTnLst>
                          </p:cTn>
                        </p:par>
                        <p:par>
                          <p:cTn id="20" fill="hold">
                            <p:stCondLst>
                              <p:cond delay="1000"/>
                            </p:stCondLst>
                            <p:childTnLst>
                              <p:par>
                                <p:cTn id="21" presetID="10" presetClass="exit" presetSubtype="0" fill="hold" grpId="1" nodeType="afterEffect">
                                  <p:stCondLst>
                                    <p:cond delay="500"/>
                                  </p:stCondLst>
                                  <p:childTnLst>
                                    <p:animEffect transition="out" filter="fade">
                                      <p:cBhvr>
                                        <p:cTn id="22" dur="500"/>
                                        <p:tgtEl>
                                          <p:spTgt spid="23"/>
                                        </p:tgtEl>
                                      </p:cBhvr>
                                    </p:animEffect>
                                    <p:set>
                                      <p:cBhvr>
                                        <p:cTn id="23" dur="1" fill="hold">
                                          <p:stCondLst>
                                            <p:cond delay="499"/>
                                          </p:stCondLst>
                                        </p:cTn>
                                        <p:tgtEl>
                                          <p:spTgt spid="23"/>
                                        </p:tgtEl>
                                        <p:attrNameLst>
                                          <p:attrName>style.visibility</p:attrName>
                                        </p:attrNameLst>
                                      </p:cBhvr>
                                      <p:to>
                                        <p:strVal val="hidden"/>
                                      </p:to>
                                    </p:set>
                                  </p:childTnLst>
                                </p:cTn>
                              </p:par>
                            </p:childTnLst>
                          </p:cTn>
                        </p:par>
                        <p:par>
                          <p:cTn id="24" fill="hold">
                            <p:stCondLst>
                              <p:cond delay="2000"/>
                            </p:stCondLst>
                            <p:childTnLst>
                              <p:par>
                                <p:cTn id="25" presetID="1" presetClass="entr" presetSubtype="0" fill="hold" grpId="0" nodeType="afterEffect">
                                  <p:stCondLst>
                                    <p:cond delay="500"/>
                                  </p:stCondLst>
                                  <p:childTnLst>
                                    <p:set>
                                      <p:cBhvr>
                                        <p:cTn id="26" dur="1" fill="hold">
                                          <p:stCondLst>
                                            <p:cond delay="0"/>
                                          </p:stCondLst>
                                        </p:cTn>
                                        <p:tgtEl>
                                          <p:spTgt spid="24"/>
                                        </p:tgtEl>
                                        <p:attrNameLst>
                                          <p:attrName>style.visibility</p:attrName>
                                        </p:attrNameLst>
                                      </p:cBhvr>
                                      <p:to>
                                        <p:strVal val="visible"/>
                                      </p:to>
                                    </p:set>
                                  </p:childTnLst>
                                </p:cTn>
                              </p:par>
                            </p:childTnLst>
                          </p:cTn>
                        </p:par>
                        <p:par>
                          <p:cTn id="27" fill="hold">
                            <p:stCondLst>
                              <p:cond delay="2500"/>
                            </p:stCondLst>
                            <p:childTnLst>
                              <p:par>
                                <p:cTn id="28" presetID="22" presetClass="entr" presetSubtype="1" fill="hold" nodeType="afterEffect">
                                  <p:stCondLst>
                                    <p:cond delay="50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par>
                                <p:cTn id="31" presetID="22" presetClass="entr" presetSubtype="1" fill="hold"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500"/>
                                        <p:tgtEl>
                                          <p:spTgt spid="16"/>
                                        </p:tgtEl>
                                      </p:cBhvr>
                                    </p:animEffect>
                                  </p:childTnLst>
                                </p:cTn>
                              </p:par>
                            </p:childTnLst>
                          </p:cTn>
                        </p:par>
                        <p:par>
                          <p:cTn id="34" fill="hold">
                            <p:stCondLst>
                              <p:cond delay="3500"/>
                            </p:stCondLst>
                            <p:childTnLst>
                              <p:par>
                                <p:cTn id="35" presetID="1" presetClass="entr" presetSubtype="0"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par>
                          <p:cTn id="37" fill="hold">
                            <p:stCondLst>
                              <p:cond delay="3500"/>
                            </p:stCondLst>
                            <p:childTnLst>
                              <p:par>
                                <p:cTn id="38" presetID="10" presetClass="exit" presetSubtype="0" fill="hold" grpId="1" nodeType="afterEffect">
                                  <p:stCondLst>
                                    <p:cond delay="500"/>
                                  </p:stCondLst>
                                  <p:childTnLst>
                                    <p:animEffect transition="out" filter="fade">
                                      <p:cBhvr>
                                        <p:cTn id="39" dur="500"/>
                                        <p:tgtEl>
                                          <p:spTgt spid="26"/>
                                        </p:tgtEl>
                                      </p:cBhvr>
                                    </p:animEffect>
                                    <p:set>
                                      <p:cBhvr>
                                        <p:cTn id="40" dur="1" fill="hold">
                                          <p:stCondLst>
                                            <p:cond delay="499"/>
                                          </p:stCondLst>
                                        </p:cTn>
                                        <p:tgtEl>
                                          <p:spTgt spid="26"/>
                                        </p:tgtEl>
                                        <p:attrNameLst>
                                          <p:attrName>style.visibility</p:attrName>
                                        </p:attrNameLst>
                                      </p:cBhvr>
                                      <p:to>
                                        <p:strVal val="hidden"/>
                                      </p:to>
                                    </p:set>
                                  </p:childTnLst>
                                </p:cTn>
                              </p:par>
                            </p:childTnLst>
                          </p:cTn>
                        </p:par>
                        <p:par>
                          <p:cTn id="41" fill="hold">
                            <p:stCondLst>
                              <p:cond delay="4500"/>
                            </p:stCondLst>
                            <p:childTnLst>
                              <p:par>
                                <p:cTn id="42" presetID="1" presetClass="entr" presetSubtype="0" fill="hold" grpId="0" nodeType="afterEffect">
                                  <p:stCondLst>
                                    <p:cond delay="500"/>
                                  </p:stCondLst>
                                  <p:childTnLst>
                                    <p:set>
                                      <p:cBhvr>
                                        <p:cTn id="43" dur="1" fill="hold">
                                          <p:stCondLst>
                                            <p:cond delay="0"/>
                                          </p:stCondLst>
                                        </p:cTn>
                                        <p:tgtEl>
                                          <p:spTgt spid="17"/>
                                        </p:tgtEl>
                                        <p:attrNameLst>
                                          <p:attrName>style.visibility</p:attrName>
                                        </p:attrNameLst>
                                      </p:cBhvr>
                                      <p:to>
                                        <p:strVal val="visible"/>
                                      </p:to>
                                    </p:set>
                                  </p:childTnLst>
                                </p:cTn>
                              </p:par>
                            </p:childTnLst>
                          </p:cTn>
                        </p:par>
                        <p:par>
                          <p:cTn id="44" fill="hold">
                            <p:stCondLst>
                              <p:cond delay="5000"/>
                            </p:stCondLst>
                            <p:childTnLst>
                              <p:par>
                                <p:cTn id="45" presetID="10" presetClass="exit" presetSubtype="0" fill="hold" nodeType="afterEffect">
                                  <p:stCondLst>
                                    <p:cond delay="500"/>
                                  </p:stCondLst>
                                  <p:childTnLst>
                                    <p:animEffect transition="out" filter="fade">
                                      <p:cBhvr>
                                        <p:cTn id="46" dur="500"/>
                                        <p:tgtEl>
                                          <p:spTgt spid="9">
                                            <p:txEl>
                                              <p:pRg st="0" end="0"/>
                                            </p:txEl>
                                          </p:spTgt>
                                        </p:tgtEl>
                                      </p:cBhvr>
                                    </p:animEffect>
                                    <p:set>
                                      <p:cBhvr>
                                        <p:cTn id="47" dur="1" fill="hold">
                                          <p:stCondLst>
                                            <p:cond delay="499"/>
                                          </p:stCondLst>
                                        </p:cTn>
                                        <p:tgtEl>
                                          <p:spTgt spid="9">
                                            <p:txEl>
                                              <p:pRg st="0" end="0"/>
                                            </p:txEl>
                                          </p:spTgt>
                                        </p:tgtEl>
                                        <p:attrNameLst>
                                          <p:attrName>style.visibility</p:attrName>
                                        </p:attrNameLst>
                                      </p:cBhvr>
                                      <p:to>
                                        <p:strVal val="hidden"/>
                                      </p:to>
                                    </p:set>
                                  </p:childTnLst>
                                </p:cTn>
                              </p:par>
                              <p:par>
                                <p:cTn id="48" presetID="10" presetClass="exit" presetSubtype="0" fill="hold" nodeType="withEffect">
                                  <p:stCondLst>
                                    <p:cond delay="500"/>
                                  </p:stCondLst>
                                  <p:childTnLst>
                                    <p:animEffect transition="out" filter="fade">
                                      <p:cBhvr>
                                        <p:cTn id="49" dur="500"/>
                                        <p:tgtEl>
                                          <p:spTgt spid="25"/>
                                        </p:tgtEl>
                                      </p:cBhvr>
                                    </p:animEffect>
                                    <p:set>
                                      <p:cBhvr>
                                        <p:cTn id="50" dur="1" fill="hold">
                                          <p:stCondLst>
                                            <p:cond delay="499"/>
                                          </p:stCondLst>
                                        </p:cTn>
                                        <p:tgtEl>
                                          <p:spTgt spid="25"/>
                                        </p:tgtEl>
                                        <p:attrNameLst>
                                          <p:attrName>style.visibility</p:attrName>
                                        </p:attrNameLst>
                                      </p:cBhvr>
                                      <p:to>
                                        <p:strVal val="hidden"/>
                                      </p:to>
                                    </p:set>
                                  </p:childTnLst>
                                </p:cTn>
                              </p:par>
                            </p:childTnLst>
                          </p:cTn>
                        </p:par>
                        <p:par>
                          <p:cTn id="51" fill="hold">
                            <p:stCondLst>
                              <p:cond delay="6000"/>
                            </p:stCondLst>
                            <p:childTnLst>
                              <p:par>
                                <p:cTn id="52" presetID="1" presetClass="entr" presetSubtype="0" fill="hold" grpId="1" nodeType="afterEffect">
                                  <p:stCondLst>
                                    <p:cond delay="0"/>
                                  </p:stCondLst>
                                  <p:childTnLst>
                                    <p:set>
                                      <p:cBhvr>
                                        <p:cTn id="53" dur="1" fill="hold">
                                          <p:stCondLst>
                                            <p:cond delay="0"/>
                                          </p:stCondLst>
                                        </p:cTn>
                                        <p:tgtEl>
                                          <p:spTgt spid="18"/>
                                        </p:tgtEl>
                                        <p:attrNameLst>
                                          <p:attrName>style.visibility</p:attrName>
                                        </p:attrNameLst>
                                      </p:cBhvr>
                                      <p:to>
                                        <p:strVal val="visible"/>
                                      </p:to>
                                    </p:set>
                                  </p:childTnLst>
                                </p:cTn>
                              </p:par>
                            </p:childTnLst>
                          </p:cTn>
                        </p:par>
                        <p:par>
                          <p:cTn id="54" fill="hold">
                            <p:stCondLst>
                              <p:cond delay="6000"/>
                            </p:stCondLst>
                            <p:childTnLst>
                              <p:par>
                                <p:cTn id="55" presetID="42" presetClass="path" presetSubtype="0" accel="50000" decel="50000" fill="hold" grpId="0" nodeType="afterEffect">
                                  <p:stCondLst>
                                    <p:cond delay="500"/>
                                  </p:stCondLst>
                                  <p:childTnLst>
                                    <p:animMotion origin="layout" path="M -5.55556E-7 2.22222E-6 L -0.4908 -0.25903 " pathEditMode="relative" rAng="0" ptsTypes="AA">
                                      <p:cBhvr>
                                        <p:cTn id="56" dur="2000" fill="hold"/>
                                        <p:tgtEl>
                                          <p:spTgt spid="18"/>
                                        </p:tgtEl>
                                        <p:attrNameLst>
                                          <p:attrName>ppt_x</p:attrName>
                                          <p:attrName>ppt_y</p:attrName>
                                        </p:attrNameLst>
                                      </p:cBhvr>
                                      <p:rCtr x="-24549" y="-12963"/>
                                    </p:animMotion>
                                  </p:childTnLst>
                                </p:cTn>
                              </p:par>
                            </p:childTnLst>
                          </p:cTn>
                        </p:par>
                        <p:par>
                          <p:cTn id="57" fill="hold">
                            <p:stCondLst>
                              <p:cond delay="8500"/>
                            </p:stCondLst>
                            <p:childTnLst>
                              <p:par>
                                <p:cTn id="58" presetID="1" presetClass="entr" presetSubtype="0" fill="hold" grpId="0" nodeType="afterEffect">
                                  <p:stCondLst>
                                    <p:cond delay="500"/>
                                  </p:stCondLst>
                                  <p:childTnLst>
                                    <p:set>
                                      <p:cBhvr>
                                        <p:cTn id="59"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8" grpId="1"/>
      <p:bldP spid="21" grpId="0"/>
      <p:bldP spid="22" grpId="0"/>
      <p:bldP spid="23" grpId="0"/>
      <p:bldP spid="23" grpId="1"/>
      <p:bldP spid="24" grpId="0"/>
      <p:bldP spid="26" grpId="0"/>
      <p:bldP spid="26" grpId="1"/>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6540" y="2354545"/>
            <a:ext cx="4045598" cy="943291"/>
          </a:xfrm>
          <a:prstGeom prst="rect">
            <a:avLst/>
          </a:prstGeom>
          <a:noFill/>
          <a:ln>
            <a:solidFill>
              <a:schemeClr val="bg1">
                <a:lumMod val="9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SG" sz="3600" dirty="0" smtClean="0"/>
              <a:t>            km            m</a:t>
            </a:r>
            <a:endParaRPr lang="en-SG" sz="3600" dirty="0"/>
          </a:p>
        </p:txBody>
      </p:sp>
      <p:sp>
        <p:nvSpPr>
          <p:cNvPr id="17" name="Rounded Rectangle 48">
            <a:extLst>
              <a:ext uri="{FF2B5EF4-FFF2-40B4-BE49-F238E27FC236}">
                <a16:creationId xmlns:a16="http://schemas.microsoft.com/office/drawing/2014/main" xmlns="" id="{064435DF-C5B7-4C47-B4C7-421DD5C290B9}"/>
              </a:ext>
            </a:extLst>
          </p:cNvPr>
          <p:cNvSpPr/>
          <p:nvPr/>
        </p:nvSpPr>
        <p:spPr>
          <a:xfrm>
            <a:off x="704104" y="2493168"/>
            <a:ext cx="1019765" cy="6660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600" dirty="0">
              <a:solidFill>
                <a:schemeClr val="tx1"/>
              </a:solidFill>
            </a:endParaRPr>
          </a:p>
        </p:txBody>
      </p:sp>
      <p:pic>
        <p:nvPicPr>
          <p:cNvPr id="10" name="Picture 2" descr="C:\Users\S7417336E\AppData\Local\Microsoft\Windows\Temporary Internet Files\Content.IE5\5Y2F9C3B\home-icon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4104" y="0"/>
            <a:ext cx="650245" cy="6502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22272" y="1014733"/>
            <a:ext cx="8192627" cy="646331"/>
          </a:xfrm>
          <a:prstGeom prst="rect">
            <a:avLst/>
          </a:prstGeom>
          <a:noFill/>
        </p:spPr>
        <p:txBody>
          <a:bodyPr wrap="none" rtlCol="0">
            <a:spAutoFit/>
          </a:bodyPr>
          <a:lstStyle/>
          <a:p>
            <a:r>
              <a:rPr lang="en-SG" sz="3600" dirty="0" smtClean="0"/>
              <a:t>What is 2 091 m in kilometres and metres?</a:t>
            </a:r>
          </a:p>
        </p:txBody>
      </p:sp>
      <p:sp>
        <p:nvSpPr>
          <p:cNvPr id="7" name="Rounded Rectangle 48">
            <a:extLst>
              <a:ext uri="{FF2B5EF4-FFF2-40B4-BE49-F238E27FC236}">
                <a16:creationId xmlns:a16="http://schemas.microsoft.com/office/drawing/2014/main" xmlns="" id="{064435DF-C5B7-4C47-B4C7-421DD5C290B9}"/>
              </a:ext>
            </a:extLst>
          </p:cNvPr>
          <p:cNvSpPr/>
          <p:nvPr/>
        </p:nvSpPr>
        <p:spPr>
          <a:xfrm>
            <a:off x="2535403" y="2493167"/>
            <a:ext cx="1019765" cy="6660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600" dirty="0">
              <a:solidFill>
                <a:schemeClr val="tx1"/>
              </a:solidFill>
            </a:endParaRPr>
          </a:p>
        </p:txBody>
      </p:sp>
      <p:sp>
        <p:nvSpPr>
          <p:cNvPr id="8" name="Rectangle 7">
            <a:extLst>
              <a:ext uri="{FF2B5EF4-FFF2-40B4-BE49-F238E27FC236}">
                <a16:creationId xmlns:a16="http://schemas.microsoft.com/office/drawing/2014/main" xmlns="" id="{B4CBA416-D2B3-4CDD-AF9A-C07A71770431}"/>
              </a:ext>
            </a:extLst>
          </p:cNvPr>
          <p:cNvSpPr/>
          <p:nvPr/>
        </p:nvSpPr>
        <p:spPr>
          <a:xfrm>
            <a:off x="3427100" y="3570654"/>
            <a:ext cx="1148649" cy="4267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SG" sz="2400" b="1" dirty="0" smtClean="0"/>
              <a:t>Check</a:t>
            </a:r>
            <a:endParaRPr lang="en-SG" sz="2400" b="1" dirty="0"/>
          </a:p>
        </p:txBody>
      </p:sp>
    </p:spTree>
    <p:extLst>
      <p:ext uri="{BB962C8B-B14F-4D97-AF65-F5344CB8AC3E}">
        <p14:creationId xmlns:p14="http://schemas.microsoft.com/office/powerpoint/2010/main" val="35335878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6200" y="2354545"/>
            <a:ext cx="3206276" cy="943291"/>
          </a:xfrm>
          <a:prstGeom prst="rect">
            <a:avLst/>
          </a:prstGeom>
          <a:noFill/>
          <a:ln>
            <a:solidFill>
              <a:schemeClr val="bg1">
                <a:lumMod val="9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SG" sz="3600" dirty="0" smtClean="0"/>
              <a:t>            cm</a:t>
            </a:r>
            <a:endParaRPr lang="en-SG" sz="3600" dirty="0"/>
          </a:p>
        </p:txBody>
      </p:sp>
      <p:sp>
        <p:nvSpPr>
          <p:cNvPr id="17" name="Rounded Rectangle 48">
            <a:extLst>
              <a:ext uri="{FF2B5EF4-FFF2-40B4-BE49-F238E27FC236}">
                <a16:creationId xmlns:a16="http://schemas.microsoft.com/office/drawing/2014/main" xmlns="" id="{064435DF-C5B7-4C47-B4C7-421DD5C290B9}"/>
              </a:ext>
            </a:extLst>
          </p:cNvPr>
          <p:cNvSpPr/>
          <p:nvPr/>
        </p:nvSpPr>
        <p:spPr>
          <a:xfrm>
            <a:off x="1213764" y="2493168"/>
            <a:ext cx="1380465" cy="6660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600" dirty="0">
              <a:solidFill>
                <a:schemeClr val="tx1"/>
              </a:solidFill>
            </a:endParaRPr>
          </a:p>
        </p:txBody>
      </p:sp>
      <p:pic>
        <p:nvPicPr>
          <p:cNvPr id="10" name="Picture 2" descr="C:\Users\S7417336E\AppData\Local\Microsoft\Windows\Temporary Internet Files\Content.IE5\5Y2F9C3B\home-icon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4104" y="0"/>
            <a:ext cx="650245" cy="65024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xmlns="" id="{B4CBA416-D2B3-4CDD-AF9A-C07A71770431}"/>
              </a:ext>
            </a:extLst>
          </p:cNvPr>
          <p:cNvSpPr/>
          <p:nvPr/>
        </p:nvSpPr>
        <p:spPr>
          <a:xfrm>
            <a:off x="2883827" y="3641461"/>
            <a:ext cx="1148649" cy="4267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SG" sz="2400" b="1" dirty="0" smtClean="0"/>
              <a:t>Check</a:t>
            </a:r>
            <a:endParaRPr lang="en-SG" sz="2400" b="1" dirty="0"/>
          </a:p>
        </p:txBody>
      </p:sp>
      <p:sp>
        <p:nvSpPr>
          <p:cNvPr id="9" name="TextBox 8"/>
          <p:cNvSpPr txBox="1"/>
          <p:nvPr/>
        </p:nvSpPr>
        <p:spPr>
          <a:xfrm>
            <a:off x="1029713" y="964567"/>
            <a:ext cx="7374391" cy="707886"/>
          </a:xfrm>
          <a:prstGeom prst="rect">
            <a:avLst/>
          </a:prstGeom>
          <a:noFill/>
        </p:spPr>
        <p:txBody>
          <a:bodyPr wrap="none" rtlCol="0">
            <a:spAutoFit/>
          </a:bodyPr>
          <a:lstStyle/>
          <a:p>
            <a:r>
              <a:rPr lang="en-SG" sz="4000" dirty="0" smtClean="0"/>
              <a:t>What is </a:t>
            </a:r>
            <a:r>
              <a:rPr lang="en-SG" sz="4000" b="1" dirty="0" smtClean="0">
                <a:solidFill>
                  <a:srgbClr val="C00000"/>
                </a:solidFill>
              </a:rPr>
              <a:t>3 m 25 cm </a:t>
            </a:r>
            <a:r>
              <a:rPr lang="en-SG" sz="4000" dirty="0" smtClean="0"/>
              <a:t>in </a:t>
            </a:r>
            <a:r>
              <a:rPr lang="en-SG" sz="4000" u="sng" dirty="0" smtClean="0"/>
              <a:t>centimetres</a:t>
            </a:r>
            <a:r>
              <a:rPr lang="en-SG" sz="4000" dirty="0" smtClean="0"/>
              <a:t>?</a:t>
            </a:r>
          </a:p>
        </p:txBody>
      </p:sp>
      <p:sp>
        <p:nvSpPr>
          <p:cNvPr id="2" name="TextBox 1"/>
          <p:cNvSpPr txBox="1"/>
          <p:nvPr/>
        </p:nvSpPr>
        <p:spPr>
          <a:xfrm>
            <a:off x="1020442" y="282475"/>
            <a:ext cx="1348446" cy="523220"/>
          </a:xfrm>
          <a:prstGeom prst="rect">
            <a:avLst/>
          </a:prstGeom>
          <a:noFill/>
          <a:ln>
            <a:solidFill>
              <a:schemeClr val="tx1"/>
            </a:solidFill>
          </a:ln>
        </p:spPr>
        <p:txBody>
          <a:bodyPr wrap="none" rtlCol="0">
            <a:spAutoFit/>
          </a:bodyPr>
          <a:lstStyle/>
          <a:p>
            <a:r>
              <a:rPr lang="en-SG" sz="2800" b="1" dirty="0" smtClean="0">
                <a:solidFill>
                  <a:schemeClr val="accent1">
                    <a:lumMod val="75000"/>
                  </a:schemeClr>
                </a:solidFill>
              </a:rPr>
              <a:t>Q1  of 5</a:t>
            </a:r>
            <a:endParaRPr lang="en-SG" sz="2800" b="1" dirty="0">
              <a:solidFill>
                <a:schemeClr val="accent1">
                  <a:lumMod val="75000"/>
                </a:schemeClr>
              </a:solidFill>
            </a:endParaRPr>
          </a:p>
        </p:txBody>
      </p:sp>
    </p:spTree>
    <p:extLst>
      <p:ext uri="{BB962C8B-B14F-4D97-AF65-F5344CB8AC3E}">
        <p14:creationId xmlns:p14="http://schemas.microsoft.com/office/powerpoint/2010/main" val="12060294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S7417336E\AppData\Local\Microsoft\Windows\Temporary Internet Files\Content.IE5\5Y2F9C3B\home-icon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4104" y="0"/>
            <a:ext cx="650245" cy="65024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xmlns="" id="{B4CBA416-D2B3-4CDD-AF9A-C07A71770431}"/>
              </a:ext>
            </a:extLst>
          </p:cNvPr>
          <p:cNvSpPr/>
          <p:nvPr/>
        </p:nvSpPr>
        <p:spPr>
          <a:xfrm>
            <a:off x="7447615" y="6134208"/>
            <a:ext cx="1148649" cy="4267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SG" dirty="0" smtClean="0"/>
              <a:t>Next</a:t>
            </a:r>
            <a:endParaRPr lang="en-SG" dirty="0"/>
          </a:p>
        </p:txBody>
      </p:sp>
      <p:sp>
        <p:nvSpPr>
          <p:cNvPr id="13" name="Rectangle 12"/>
          <p:cNvSpPr/>
          <p:nvPr/>
        </p:nvSpPr>
        <p:spPr>
          <a:xfrm>
            <a:off x="316540" y="2354545"/>
            <a:ext cx="4045598" cy="943291"/>
          </a:xfrm>
          <a:prstGeom prst="rect">
            <a:avLst/>
          </a:prstGeom>
          <a:noFill/>
          <a:ln>
            <a:solidFill>
              <a:schemeClr val="bg1">
                <a:lumMod val="9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SG" sz="3600" dirty="0" smtClean="0"/>
              <a:t>            km            m</a:t>
            </a:r>
            <a:endParaRPr lang="en-SG" sz="3600" dirty="0"/>
          </a:p>
        </p:txBody>
      </p:sp>
      <p:sp>
        <p:nvSpPr>
          <p:cNvPr id="16" name="Rounded Rectangle 48">
            <a:extLst>
              <a:ext uri="{FF2B5EF4-FFF2-40B4-BE49-F238E27FC236}">
                <a16:creationId xmlns:a16="http://schemas.microsoft.com/office/drawing/2014/main" xmlns="" id="{064435DF-C5B7-4C47-B4C7-421DD5C290B9}"/>
              </a:ext>
            </a:extLst>
          </p:cNvPr>
          <p:cNvSpPr/>
          <p:nvPr/>
        </p:nvSpPr>
        <p:spPr>
          <a:xfrm>
            <a:off x="704104" y="2493168"/>
            <a:ext cx="1019765" cy="6660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3200" dirty="0">
                <a:solidFill>
                  <a:schemeClr val="tx1"/>
                </a:solidFill>
              </a:rPr>
              <a:t>2</a:t>
            </a:r>
          </a:p>
        </p:txBody>
      </p:sp>
      <p:sp>
        <p:nvSpPr>
          <p:cNvPr id="17" name="TextBox 16"/>
          <p:cNvSpPr txBox="1"/>
          <p:nvPr/>
        </p:nvSpPr>
        <p:spPr>
          <a:xfrm>
            <a:off x="422272" y="1014733"/>
            <a:ext cx="8192627" cy="646331"/>
          </a:xfrm>
          <a:prstGeom prst="rect">
            <a:avLst/>
          </a:prstGeom>
          <a:noFill/>
        </p:spPr>
        <p:txBody>
          <a:bodyPr wrap="none" rtlCol="0">
            <a:spAutoFit/>
          </a:bodyPr>
          <a:lstStyle/>
          <a:p>
            <a:r>
              <a:rPr lang="en-SG" sz="3600" dirty="0" smtClean="0"/>
              <a:t>What is 2091 m in kilometres and metres?</a:t>
            </a:r>
          </a:p>
        </p:txBody>
      </p:sp>
      <p:sp>
        <p:nvSpPr>
          <p:cNvPr id="18" name="Rounded Rectangle 48">
            <a:extLst>
              <a:ext uri="{FF2B5EF4-FFF2-40B4-BE49-F238E27FC236}">
                <a16:creationId xmlns:a16="http://schemas.microsoft.com/office/drawing/2014/main" xmlns="" id="{064435DF-C5B7-4C47-B4C7-421DD5C290B9}"/>
              </a:ext>
            </a:extLst>
          </p:cNvPr>
          <p:cNvSpPr/>
          <p:nvPr/>
        </p:nvSpPr>
        <p:spPr>
          <a:xfrm>
            <a:off x="2535403" y="2493167"/>
            <a:ext cx="1019765" cy="6660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3200" dirty="0" smtClean="0">
                <a:solidFill>
                  <a:schemeClr val="tx1"/>
                </a:solidFill>
              </a:rPr>
              <a:t>91</a:t>
            </a:r>
            <a:endParaRPr lang="en-SG" sz="3200" dirty="0">
              <a:solidFill>
                <a:schemeClr val="tx1"/>
              </a:solidFill>
            </a:endParaRPr>
          </a:p>
        </p:txBody>
      </p:sp>
      <p:pic>
        <p:nvPicPr>
          <p:cNvPr id="12" name="Picture 11">
            <a:extLst>
              <a:ext uri="{FF2B5EF4-FFF2-40B4-BE49-F238E27FC236}">
                <a16:creationId xmlns:a16="http://schemas.microsoft.com/office/drawing/2014/main" xmlns="" id="{3119B8C6-6A70-43E7-9B0C-42F4D6AED87D}"/>
              </a:ext>
            </a:extLst>
          </p:cNvPr>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 xmlns:a1611="http://schemas.microsoft.com/office/drawing/2016/11/main" r:id="rId8"/>
              </a:ext>
            </a:extLst>
          </a:blip>
          <a:srcRect t="10162"/>
          <a:stretch/>
        </p:blipFill>
        <p:spPr>
          <a:xfrm>
            <a:off x="2893493" y="2980160"/>
            <a:ext cx="545993" cy="476882"/>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39465" y="1453412"/>
            <a:ext cx="4702349" cy="4484089"/>
          </a:xfrm>
          <a:prstGeom prst="rect">
            <a:avLst/>
          </a:prstGeom>
        </p:spPr>
      </p:pic>
      <p:cxnSp>
        <p:nvCxnSpPr>
          <p:cNvPr id="14" name="Straight Arrow Connector 13"/>
          <p:cNvCxnSpPr/>
          <p:nvPr/>
        </p:nvCxnSpPr>
        <p:spPr>
          <a:xfrm flipH="1">
            <a:off x="5908085" y="2774030"/>
            <a:ext cx="271849" cy="50824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6979913" y="2752002"/>
            <a:ext cx="317156" cy="50824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5345025" y="3222151"/>
            <a:ext cx="1284326" cy="523220"/>
          </a:xfrm>
          <a:prstGeom prst="rect">
            <a:avLst/>
          </a:prstGeom>
        </p:spPr>
        <p:txBody>
          <a:bodyPr wrap="none">
            <a:spAutoFit/>
          </a:bodyPr>
          <a:lstStyle/>
          <a:p>
            <a:r>
              <a:rPr lang="en-SG" sz="2800" dirty="0" smtClean="0"/>
              <a:t>2000 m</a:t>
            </a:r>
            <a:endParaRPr lang="en-SG" sz="2800" dirty="0"/>
          </a:p>
        </p:txBody>
      </p:sp>
      <p:sp>
        <p:nvSpPr>
          <p:cNvPr id="20" name="Rectangle 19"/>
          <p:cNvSpPr/>
          <p:nvPr/>
        </p:nvSpPr>
        <p:spPr>
          <a:xfrm>
            <a:off x="6962857" y="3232378"/>
            <a:ext cx="918841" cy="523220"/>
          </a:xfrm>
          <a:prstGeom prst="rect">
            <a:avLst/>
          </a:prstGeom>
        </p:spPr>
        <p:txBody>
          <a:bodyPr wrap="none">
            <a:spAutoFit/>
          </a:bodyPr>
          <a:lstStyle/>
          <a:p>
            <a:r>
              <a:rPr lang="en-SG" sz="2800" dirty="0" smtClean="0"/>
              <a:t>91 m</a:t>
            </a:r>
            <a:endParaRPr lang="en-SG" sz="2800" dirty="0"/>
          </a:p>
        </p:txBody>
      </p:sp>
      <p:sp>
        <p:nvSpPr>
          <p:cNvPr id="21" name="Rectangle 20"/>
          <p:cNvSpPr/>
          <p:nvPr/>
        </p:nvSpPr>
        <p:spPr>
          <a:xfrm>
            <a:off x="5484051" y="3224408"/>
            <a:ext cx="899605" cy="523220"/>
          </a:xfrm>
          <a:prstGeom prst="rect">
            <a:avLst/>
          </a:prstGeom>
        </p:spPr>
        <p:txBody>
          <a:bodyPr wrap="none">
            <a:spAutoFit/>
          </a:bodyPr>
          <a:lstStyle/>
          <a:p>
            <a:r>
              <a:rPr lang="en-SG" sz="2800" dirty="0" smtClean="0"/>
              <a:t>2 km</a:t>
            </a:r>
            <a:endParaRPr lang="en-SG" sz="2800" dirty="0"/>
          </a:p>
        </p:txBody>
      </p:sp>
      <p:sp>
        <p:nvSpPr>
          <p:cNvPr id="22" name="Rectangle 21"/>
          <p:cNvSpPr/>
          <p:nvPr/>
        </p:nvSpPr>
        <p:spPr>
          <a:xfrm>
            <a:off x="5967325" y="2256200"/>
            <a:ext cx="1284326" cy="523220"/>
          </a:xfrm>
          <a:prstGeom prst="rect">
            <a:avLst/>
          </a:prstGeom>
        </p:spPr>
        <p:txBody>
          <a:bodyPr wrap="none">
            <a:spAutoFit/>
          </a:bodyPr>
          <a:lstStyle/>
          <a:p>
            <a:r>
              <a:rPr lang="en-SG" sz="2800" dirty="0" smtClean="0"/>
              <a:t>2091 m</a:t>
            </a:r>
            <a:endParaRPr lang="en-SG" sz="2800" dirty="0"/>
          </a:p>
        </p:txBody>
      </p:sp>
      <p:cxnSp>
        <p:nvCxnSpPr>
          <p:cNvPr id="23" name="Straight Arrow Connector 22"/>
          <p:cNvCxnSpPr/>
          <p:nvPr/>
        </p:nvCxnSpPr>
        <p:spPr>
          <a:xfrm>
            <a:off x="5920004" y="3811748"/>
            <a:ext cx="387252" cy="50824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H="1">
            <a:off x="6962857" y="3758796"/>
            <a:ext cx="333067" cy="59361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sp>
        <p:nvSpPr>
          <p:cNvPr id="25" name="Rectangle 24"/>
          <p:cNvSpPr/>
          <p:nvPr/>
        </p:nvSpPr>
        <p:spPr>
          <a:xfrm>
            <a:off x="5794828" y="4408564"/>
            <a:ext cx="1797287" cy="523220"/>
          </a:xfrm>
          <a:prstGeom prst="rect">
            <a:avLst/>
          </a:prstGeom>
        </p:spPr>
        <p:txBody>
          <a:bodyPr wrap="none">
            <a:spAutoFit/>
          </a:bodyPr>
          <a:lstStyle/>
          <a:p>
            <a:r>
              <a:rPr lang="en-SG" sz="2800" dirty="0" smtClean="0"/>
              <a:t>2 km 91 m </a:t>
            </a:r>
            <a:endParaRPr lang="en-SG" sz="2800" dirty="0"/>
          </a:p>
        </p:txBody>
      </p:sp>
    </p:spTree>
    <p:extLst>
      <p:ext uri="{BB962C8B-B14F-4D97-AF65-F5344CB8AC3E}">
        <p14:creationId xmlns:p14="http://schemas.microsoft.com/office/powerpoint/2010/main" val="335928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par>
                          <p:cTn id="9" fill="hold">
                            <p:stCondLst>
                              <p:cond delay="0"/>
                            </p:stCondLst>
                            <p:childTnLst>
                              <p:par>
                                <p:cTn id="10" presetID="22" presetClass="entr" presetSubtype="1" fill="hold" nodeType="afterEffect">
                                  <p:stCondLst>
                                    <p:cond delay="50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par>
                                <p:cTn id="13" presetID="22" presetClass="entr" presetSubtype="1" fill="hold" nodeType="withEffect">
                                  <p:stCondLst>
                                    <p:cond delay="50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par>
                          <p:cTn id="21" fill="hold">
                            <p:stCondLst>
                              <p:cond delay="1000"/>
                            </p:stCondLst>
                            <p:childTnLst>
                              <p:par>
                                <p:cTn id="22" presetID="10" presetClass="exit" presetSubtype="0" fill="hold" grpId="1" nodeType="afterEffect">
                                  <p:stCondLst>
                                    <p:cond delay="500"/>
                                  </p:stCondLst>
                                  <p:childTnLst>
                                    <p:animEffect transition="out" filter="fade">
                                      <p:cBhvr>
                                        <p:cTn id="23" dur="500"/>
                                        <p:tgtEl>
                                          <p:spTgt spid="19"/>
                                        </p:tgtEl>
                                      </p:cBhvr>
                                    </p:animEffect>
                                    <p:set>
                                      <p:cBhvr>
                                        <p:cTn id="24" dur="1" fill="hold">
                                          <p:stCondLst>
                                            <p:cond delay="499"/>
                                          </p:stCondLst>
                                        </p:cTn>
                                        <p:tgtEl>
                                          <p:spTgt spid="19"/>
                                        </p:tgtEl>
                                        <p:attrNameLst>
                                          <p:attrName>style.visibility</p:attrName>
                                        </p:attrNameLst>
                                      </p:cBhvr>
                                      <p:to>
                                        <p:strVal val="hidden"/>
                                      </p:to>
                                    </p:set>
                                  </p:childTnLst>
                                </p:cTn>
                              </p:par>
                            </p:childTnLst>
                          </p:cTn>
                        </p:par>
                        <p:par>
                          <p:cTn id="25" fill="hold">
                            <p:stCondLst>
                              <p:cond delay="2000"/>
                            </p:stCondLst>
                            <p:childTnLst>
                              <p:par>
                                <p:cTn id="26" presetID="1" presetClass="entr" presetSubtype="0" fill="hold" grpId="0" nodeType="afterEffect">
                                  <p:stCondLst>
                                    <p:cond delay="500"/>
                                  </p:stCondLst>
                                  <p:childTnLst>
                                    <p:set>
                                      <p:cBhvr>
                                        <p:cTn id="27" dur="1" fill="hold">
                                          <p:stCondLst>
                                            <p:cond delay="0"/>
                                          </p:stCondLst>
                                        </p:cTn>
                                        <p:tgtEl>
                                          <p:spTgt spid="21"/>
                                        </p:tgtEl>
                                        <p:attrNameLst>
                                          <p:attrName>style.visibility</p:attrName>
                                        </p:attrNameLst>
                                      </p:cBhvr>
                                      <p:to>
                                        <p:strVal val="visible"/>
                                      </p:to>
                                    </p:set>
                                  </p:childTnLst>
                                </p:cTn>
                              </p:par>
                            </p:childTnLst>
                          </p:cTn>
                        </p:par>
                        <p:par>
                          <p:cTn id="28" fill="hold">
                            <p:stCondLst>
                              <p:cond delay="2500"/>
                            </p:stCondLst>
                            <p:childTnLst>
                              <p:par>
                                <p:cTn id="29" presetID="22" presetClass="entr" presetSubtype="1" fill="hold" nodeType="afterEffect">
                                  <p:stCondLst>
                                    <p:cond delay="500"/>
                                  </p:stCondLst>
                                  <p:childTnLst>
                                    <p:set>
                                      <p:cBhvr>
                                        <p:cTn id="30" dur="1" fill="hold">
                                          <p:stCondLst>
                                            <p:cond delay="0"/>
                                          </p:stCondLst>
                                        </p:cTn>
                                        <p:tgtEl>
                                          <p:spTgt spid="23"/>
                                        </p:tgtEl>
                                        <p:attrNameLst>
                                          <p:attrName>style.visibility</p:attrName>
                                        </p:attrNameLst>
                                      </p:cBhvr>
                                      <p:to>
                                        <p:strVal val="visible"/>
                                      </p:to>
                                    </p:set>
                                    <p:animEffect transition="in" filter="wipe(up)">
                                      <p:cBhvr>
                                        <p:cTn id="31" dur="500"/>
                                        <p:tgtEl>
                                          <p:spTgt spid="23"/>
                                        </p:tgtEl>
                                      </p:cBhvr>
                                    </p:animEffect>
                                  </p:childTnLst>
                                </p:cTn>
                              </p:par>
                              <p:par>
                                <p:cTn id="32" presetID="22" presetClass="entr" presetSubtype="1" fill="hold" nodeType="withEffect">
                                  <p:stCondLst>
                                    <p:cond delay="500"/>
                                  </p:stCondLst>
                                  <p:childTnLst>
                                    <p:set>
                                      <p:cBhvr>
                                        <p:cTn id="33" dur="1" fill="hold">
                                          <p:stCondLst>
                                            <p:cond delay="0"/>
                                          </p:stCondLst>
                                        </p:cTn>
                                        <p:tgtEl>
                                          <p:spTgt spid="24"/>
                                        </p:tgtEl>
                                        <p:attrNameLst>
                                          <p:attrName>style.visibility</p:attrName>
                                        </p:attrNameLst>
                                      </p:cBhvr>
                                      <p:to>
                                        <p:strVal val="visible"/>
                                      </p:to>
                                    </p:set>
                                    <p:animEffect transition="in" filter="wipe(up)">
                                      <p:cBhvr>
                                        <p:cTn id="34" dur="500"/>
                                        <p:tgtEl>
                                          <p:spTgt spid="24"/>
                                        </p:tgtEl>
                                      </p:cBhvr>
                                    </p:animEffect>
                                  </p:childTnLst>
                                </p:cTn>
                              </p:par>
                            </p:childTnLst>
                          </p:cTn>
                        </p:par>
                        <p:par>
                          <p:cTn id="35" fill="hold">
                            <p:stCondLst>
                              <p:cond delay="3500"/>
                            </p:stCondLst>
                            <p:childTnLst>
                              <p:par>
                                <p:cTn id="36" presetID="1" presetClass="entr" presetSubtype="0" fill="hold" grpId="0" nodeType="afterEffect">
                                  <p:stCondLst>
                                    <p:cond delay="500"/>
                                  </p:stCondLst>
                                  <p:childTnLst>
                                    <p:set>
                                      <p:cBhvr>
                                        <p:cTn id="37" dur="1" fill="hold">
                                          <p:stCondLst>
                                            <p:cond delay="0"/>
                                          </p:stCondLst>
                                        </p:cTn>
                                        <p:tgtEl>
                                          <p:spTgt spid="25"/>
                                        </p:tgtEl>
                                        <p:attrNameLst>
                                          <p:attrName>style.visibility</p:attrName>
                                        </p:attrNameLst>
                                      </p:cBhvr>
                                      <p:to>
                                        <p:strVal val="visible"/>
                                      </p:to>
                                    </p:set>
                                  </p:childTnLst>
                                </p:cTn>
                              </p:par>
                            </p:childTnLst>
                          </p:cTn>
                        </p:par>
                        <p:par>
                          <p:cTn id="38" fill="hold">
                            <p:stCondLst>
                              <p:cond delay="4000"/>
                            </p:stCondLst>
                            <p:childTnLst>
                              <p:par>
                                <p:cTn id="39" presetID="1" presetClass="entr" presetSubtype="0" fill="hold" grpId="0" nodeType="afterEffect">
                                  <p:stCondLst>
                                    <p:cond delay="50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p:bldP spid="19" grpId="1"/>
      <p:bldP spid="20" grpId="0"/>
      <p:bldP spid="21" grpId="0"/>
      <p:bldP spid="22"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S7417336E\AppData\Local\Microsoft\Windows\Temporary Internet Files\Content.IE5\5Y2F9C3B\home-icon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4104" y="0"/>
            <a:ext cx="650245" cy="65024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316540" y="2354545"/>
            <a:ext cx="4045598" cy="943291"/>
          </a:xfrm>
          <a:prstGeom prst="rect">
            <a:avLst/>
          </a:prstGeom>
          <a:noFill/>
          <a:ln>
            <a:solidFill>
              <a:schemeClr val="bg1">
                <a:lumMod val="9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SG" sz="3600" dirty="0" smtClean="0"/>
              <a:t>            km            m</a:t>
            </a:r>
            <a:endParaRPr lang="en-SG" sz="3600" dirty="0"/>
          </a:p>
        </p:txBody>
      </p:sp>
      <p:sp>
        <p:nvSpPr>
          <p:cNvPr id="16" name="Rounded Rectangle 48">
            <a:extLst>
              <a:ext uri="{FF2B5EF4-FFF2-40B4-BE49-F238E27FC236}">
                <a16:creationId xmlns:a16="http://schemas.microsoft.com/office/drawing/2014/main" xmlns="" id="{064435DF-C5B7-4C47-B4C7-421DD5C290B9}"/>
              </a:ext>
            </a:extLst>
          </p:cNvPr>
          <p:cNvSpPr/>
          <p:nvPr/>
        </p:nvSpPr>
        <p:spPr>
          <a:xfrm>
            <a:off x="704104" y="2493168"/>
            <a:ext cx="1019765" cy="6660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3200" dirty="0" smtClean="0">
                <a:solidFill>
                  <a:schemeClr val="tx1"/>
                </a:solidFill>
              </a:rPr>
              <a:t>20</a:t>
            </a:r>
            <a:endParaRPr lang="en-SG" sz="3200" dirty="0">
              <a:solidFill>
                <a:schemeClr val="tx1"/>
              </a:solidFill>
            </a:endParaRPr>
          </a:p>
        </p:txBody>
      </p:sp>
      <p:sp>
        <p:nvSpPr>
          <p:cNvPr id="17" name="TextBox 16"/>
          <p:cNvSpPr txBox="1"/>
          <p:nvPr/>
        </p:nvSpPr>
        <p:spPr>
          <a:xfrm>
            <a:off x="422272" y="1014733"/>
            <a:ext cx="8192627" cy="646331"/>
          </a:xfrm>
          <a:prstGeom prst="rect">
            <a:avLst/>
          </a:prstGeom>
          <a:noFill/>
        </p:spPr>
        <p:txBody>
          <a:bodyPr wrap="none" rtlCol="0">
            <a:spAutoFit/>
          </a:bodyPr>
          <a:lstStyle/>
          <a:p>
            <a:r>
              <a:rPr lang="en-SG" sz="3600" dirty="0" smtClean="0"/>
              <a:t>What is 2091 m in kilometres and metres?</a:t>
            </a:r>
          </a:p>
        </p:txBody>
      </p:sp>
      <p:sp>
        <p:nvSpPr>
          <p:cNvPr id="18" name="Rounded Rectangle 48">
            <a:extLst>
              <a:ext uri="{FF2B5EF4-FFF2-40B4-BE49-F238E27FC236}">
                <a16:creationId xmlns:a16="http://schemas.microsoft.com/office/drawing/2014/main" xmlns="" id="{064435DF-C5B7-4C47-B4C7-421DD5C290B9}"/>
              </a:ext>
            </a:extLst>
          </p:cNvPr>
          <p:cNvSpPr/>
          <p:nvPr/>
        </p:nvSpPr>
        <p:spPr>
          <a:xfrm>
            <a:off x="2535403" y="2493167"/>
            <a:ext cx="1019765" cy="6660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3200" dirty="0" smtClean="0">
                <a:solidFill>
                  <a:schemeClr val="tx1"/>
                </a:solidFill>
              </a:rPr>
              <a:t>91</a:t>
            </a:r>
            <a:endParaRPr lang="en-SG" sz="3200" dirty="0">
              <a:solidFill>
                <a:schemeClr val="tx1"/>
              </a:solidFill>
            </a:endParaRPr>
          </a:p>
        </p:txBody>
      </p:sp>
      <p:pic>
        <p:nvPicPr>
          <p:cNvPr id="8" name="Picture 7">
            <a:extLst>
              <a:ext uri="{FF2B5EF4-FFF2-40B4-BE49-F238E27FC236}">
                <a16:creationId xmlns:a16="http://schemas.microsoft.com/office/drawing/2014/main" xmlns="" id="{4478D2E2-E904-47A9-A158-B4F2E5AFE70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 xmlns:a1611="http://schemas.microsoft.com/office/drawing/2016/11/main" r:id="rId8"/>
              </a:ext>
            </a:extLst>
          </a:blip>
          <a:stretch>
            <a:fillRect/>
          </a:stretch>
        </p:blipFill>
        <p:spPr>
          <a:xfrm>
            <a:off x="3052825" y="3092516"/>
            <a:ext cx="444501" cy="444501"/>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68961" y="1453412"/>
            <a:ext cx="4702349" cy="4484089"/>
          </a:xfrm>
          <a:prstGeom prst="rect">
            <a:avLst/>
          </a:prstGeom>
        </p:spPr>
      </p:pic>
      <p:cxnSp>
        <p:nvCxnSpPr>
          <p:cNvPr id="20" name="Straight Arrow Connector 19"/>
          <p:cNvCxnSpPr/>
          <p:nvPr/>
        </p:nvCxnSpPr>
        <p:spPr>
          <a:xfrm flipH="1">
            <a:off x="5908085" y="2774030"/>
            <a:ext cx="271849" cy="50824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6979913" y="2752002"/>
            <a:ext cx="317156" cy="50824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5265922" y="3224686"/>
            <a:ext cx="1284326" cy="523220"/>
          </a:xfrm>
          <a:prstGeom prst="rect">
            <a:avLst/>
          </a:prstGeom>
        </p:spPr>
        <p:txBody>
          <a:bodyPr wrap="none">
            <a:spAutoFit/>
          </a:bodyPr>
          <a:lstStyle/>
          <a:p>
            <a:r>
              <a:rPr lang="en-SG" sz="2800" dirty="0" smtClean="0"/>
              <a:t>2000 m</a:t>
            </a:r>
            <a:endParaRPr lang="en-SG" sz="2800" dirty="0"/>
          </a:p>
        </p:txBody>
      </p:sp>
      <p:sp>
        <p:nvSpPr>
          <p:cNvPr id="23" name="Rectangle 22"/>
          <p:cNvSpPr/>
          <p:nvPr/>
        </p:nvSpPr>
        <p:spPr>
          <a:xfrm>
            <a:off x="6962857" y="3232378"/>
            <a:ext cx="918841" cy="523220"/>
          </a:xfrm>
          <a:prstGeom prst="rect">
            <a:avLst/>
          </a:prstGeom>
        </p:spPr>
        <p:txBody>
          <a:bodyPr wrap="none">
            <a:spAutoFit/>
          </a:bodyPr>
          <a:lstStyle/>
          <a:p>
            <a:r>
              <a:rPr lang="en-SG" sz="2800" dirty="0" smtClean="0"/>
              <a:t>91 m</a:t>
            </a:r>
            <a:endParaRPr lang="en-SG" sz="2800" dirty="0"/>
          </a:p>
        </p:txBody>
      </p:sp>
      <p:sp>
        <p:nvSpPr>
          <p:cNvPr id="24" name="Rectangle 23"/>
          <p:cNvSpPr/>
          <p:nvPr/>
        </p:nvSpPr>
        <p:spPr>
          <a:xfrm>
            <a:off x="5402543" y="3204324"/>
            <a:ext cx="899605" cy="523220"/>
          </a:xfrm>
          <a:prstGeom prst="rect">
            <a:avLst/>
          </a:prstGeom>
        </p:spPr>
        <p:txBody>
          <a:bodyPr wrap="none">
            <a:spAutoFit/>
          </a:bodyPr>
          <a:lstStyle/>
          <a:p>
            <a:r>
              <a:rPr lang="en-SG" sz="2800" dirty="0" smtClean="0"/>
              <a:t>2 km</a:t>
            </a:r>
            <a:endParaRPr lang="en-SG" sz="2800" dirty="0"/>
          </a:p>
        </p:txBody>
      </p:sp>
      <p:sp>
        <p:nvSpPr>
          <p:cNvPr id="25" name="Rectangle 24"/>
          <p:cNvSpPr/>
          <p:nvPr/>
        </p:nvSpPr>
        <p:spPr>
          <a:xfrm>
            <a:off x="5967325" y="2256200"/>
            <a:ext cx="1284326" cy="523220"/>
          </a:xfrm>
          <a:prstGeom prst="rect">
            <a:avLst/>
          </a:prstGeom>
        </p:spPr>
        <p:txBody>
          <a:bodyPr wrap="none">
            <a:spAutoFit/>
          </a:bodyPr>
          <a:lstStyle/>
          <a:p>
            <a:r>
              <a:rPr lang="en-SG" sz="2800" dirty="0" smtClean="0"/>
              <a:t>2091 m</a:t>
            </a:r>
            <a:endParaRPr lang="en-SG" sz="2800" dirty="0"/>
          </a:p>
        </p:txBody>
      </p:sp>
      <p:sp>
        <p:nvSpPr>
          <p:cNvPr id="19" name="Cloud Callout 18"/>
          <p:cNvSpPr/>
          <p:nvPr/>
        </p:nvSpPr>
        <p:spPr>
          <a:xfrm>
            <a:off x="3568194" y="1491999"/>
            <a:ext cx="2556390" cy="1098875"/>
          </a:xfrm>
          <a:prstGeom prst="cloudCallout">
            <a:avLst>
              <a:gd name="adj1" fmla="val 28266"/>
              <a:gd name="adj2" fmla="val 11175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SG" dirty="0" smtClean="0"/>
              <a:t>1000 m = 1 km</a:t>
            </a:r>
            <a:endParaRPr lang="en-SG" dirty="0"/>
          </a:p>
          <a:p>
            <a:pPr algn="ctr"/>
            <a:r>
              <a:rPr lang="en-SG" dirty="0" smtClean="0"/>
              <a:t>2000 m = 2 km</a:t>
            </a:r>
            <a:endParaRPr lang="en-SG" dirty="0"/>
          </a:p>
        </p:txBody>
      </p:sp>
      <p:sp>
        <p:nvSpPr>
          <p:cNvPr id="26" name="Rectangle 25">
            <a:extLst>
              <a:ext uri="{FF2B5EF4-FFF2-40B4-BE49-F238E27FC236}">
                <a16:creationId xmlns:a16="http://schemas.microsoft.com/office/drawing/2014/main" xmlns="" id="{B4CBA416-D2B3-4CDD-AF9A-C07A71770431}"/>
              </a:ext>
            </a:extLst>
          </p:cNvPr>
          <p:cNvSpPr/>
          <p:nvPr/>
        </p:nvSpPr>
        <p:spPr>
          <a:xfrm>
            <a:off x="7315584" y="5278284"/>
            <a:ext cx="1529435" cy="53640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SG" sz="2400" b="1" dirty="0" smtClean="0"/>
              <a:t>Try again</a:t>
            </a:r>
            <a:endParaRPr lang="en-SG" sz="2400" b="1" dirty="0"/>
          </a:p>
        </p:txBody>
      </p:sp>
    </p:spTree>
    <p:extLst>
      <p:ext uri="{BB962C8B-B14F-4D97-AF65-F5344CB8AC3E}">
        <p14:creationId xmlns:p14="http://schemas.microsoft.com/office/powerpoint/2010/main" val="235012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par>
                          <p:cTn id="9" fill="hold">
                            <p:stCondLst>
                              <p:cond delay="0"/>
                            </p:stCondLst>
                            <p:childTnLst>
                              <p:par>
                                <p:cTn id="10" presetID="22" presetClass="entr" presetSubtype="1" fill="hold" nodeType="afterEffect">
                                  <p:stCondLst>
                                    <p:cond delay="50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par>
                                <p:cTn id="13" presetID="22" presetClass="entr" presetSubtype="1" fill="hold" nodeType="withEffect">
                                  <p:stCondLst>
                                    <p:cond delay="500"/>
                                  </p:stCondLst>
                                  <p:childTnLst>
                                    <p:set>
                                      <p:cBhvr>
                                        <p:cTn id="14" dur="1" fill="hold">
                                          <p:stCondLst>
                                            <p:cond delay="0"/>
                                          </p:stCondLst>
                                        </p:cTn>
                                        <p:tgtEl>
                                          <p:spTgt spid="21"/>
                                        </p:tgtEl>
                                        <p:attrNameLst>
                                          <p:attrName>style.visibility</p:attrName>
                                        </p:attrNameLst>
                                      </p:cBhvr>
                                      <p:to>
                                        <p:strVal val="visible"/>
                                      </p:to>
                                    </p:set>
                                    <p:animEffect transition="in" filter="wipe(up)">
                                      <p:cBhvr>
                                        <p:cTn id="15" dur="500"/>
                                        <p:tgtEl>
                                          <p:spTgt spid="21"/>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500"/>
                                  </p:stCondLst>
                                  <p:childTnLst>
                                    <p:set>
                                      <p:cBhvr>
                                        <p:cTn id="23" dur="1" fill="hold">
                                          <p:stCondLst>
                                            <p:cond delay="0"/>
                                          </p:stCondLst>
                                        </p:cTn>
                                        <p:tgtEl>
                                          <p:spTgt spid="19">
                                            <p:bg/>
                                          </p:spTgt>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grpId="0" nodeType="afterEffect">
                                  <p:stCondLst>
                                    <p:cond delay="500"/>
                                  </p:stCondLst>
                                  <p:childTnLst>
                                    <p:set>
                                      <p:cBhvr>
                                        <p:cTn id="26" dur="1" fill="hold">
                                          <p:stCondLst>
                                            <p:cond delay="0"/>
                                          </p:stCondLst>
                                        </p:cTn>
                                        <p:tgtEl>
                                          <p:spTgt spid="19">
                                            <p:txEl>
                                              <p:pRg st="0" end="0"/>
                                            </p:txEl>
                                          </p:spTgt>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grpId="0" nodeType="afterEffect">
                                  <p:stCondLst>
                                    <p:cond delay="500"/>
                                  </p:stCondLst>
                                  <p:childTnLst>
                                    <p:set>
                                      <p:cBhvr>
                                        <p:cTn id="29" dur="1" fill="hold">
                                          <p:stCondLst>
                                            <p:cond delay="0"/>
                                          </p:stCondLst>
                                        </p:cTn>
                                        <p:tgtEl>
                                          <p:spTgt spid="19">
                                            <p:txEl>
                                              <p:pRg st="1" end="1"/>
                                            </p:txEl>
                                          </p:spTgt>
                                        </p:tgtEl>
                                        <p:attrNameLst>
                                          <p:attrName>style.visibility</p:attrName>
                                        </p:attrNameLst>
                                      </p:cBhvr>
                                      <p:to>
                                        <p:strVal val="visible"/>
                                      </p:to>
                                    </p:set>
                                  </p:childTnLst>
                                </p:cTn>
                              </p:par>
                            </p:childTnLst>
                          </p:cTn>
                        </p:par>
                        <p:par>
                          <p:cTn id="30" fill="hold">
                            <p:stCondLst>
                              <p:cond delay="2500"/>
                            </p:stCondLst>
                            <p:childTnLst>
                              <p:par>
                                <p:cTn id="31" presetID="10" presetClass="exit" presetSubtype="0" fill="hold" grpId="1" nodeType="afterEffect">
                                  <p:stCondLst>
                                    <p:cond delay="500"/>
                                  </p:stCondLst>
                                  <p:childTnLst>
                                    <p:animEffect transition="out" filter="fade">
                                      <p:cBhvr>
                                        <p:cTn id="32" dur="500"/>
                                        <p:tgtEl>
                                          <p:spTgt spid="22"/>
                                        </p:tgtEl>
                                      </p:cBhvr>
                                    </p:animEffect>
                                    <p:set>
                                      <p:cBhvr>
                                        <p:cTn id="33" dur="1" fill="hold">
                                          <p:stCondLst>
                                            <p:cond delay="499"/>
                                          </p:stCondLst>
                                        </p:cTn>
                                        <p:tgtEl>
                                          <p:spTgt spid="22"/>
                                        </p:tgtEl>
                                        <p:attrNameLst>
                                          <p:attrName>style.visibility</p:attrName>
                                        </p:attrNameLst>
                                      </p:cBhvr>
                                      <p:to>
                                        <p:strVal val="hidden"/>
                                      </p:to>
                                    </p:set>
                                  </p:childTnLst>
                                </p:cTn>
                              </p:par>
                            </p:childTnLst>
                          </p:cTn>
                        </p:par>
                        <p:par>
                          <p:cTn id="34" fill="hold">
                            <p:stCondLst>
                              <p:cond delay="3500"/>
                            </p:stCondLst>
                            <p:childTnLst>
                              <p:par>
                                <p:cTn id="35" presetID="1" presetClass="entr" presetSubtype="0" fill="hold" grpId="0" nodeType="afterEffect">
                                  <p:stCondLst>
                                    <p:cond delay="500"/>
                                  </p:stCondLst>
                                  <p:childTnLst>
                                    <p:set>
                                      <p:cBhvr>
                                        <p:cTn id="36" dur="1" fill="hold">
                                          <p:stCondLst>
                                            <p:cond delay="0"/>
                                          </p:stCondLst>
                                        </p:cTn>
                                        <p:tgtEl>
                                          <p:spTgt spid="24"/>
                                        </p:tgtEl>
                                        <p:attrNameLst>
                                          <p:attrName>style.visibility</p:attrName>
                                        </p:attrNameLst>
                                      </p:cBhvr>
                                      <p:to>
                                        <p:strVal val="visible"/>
                                      </p:to>
                                    </p:set>
                                  </p:childTnLst>
                                </p:cTn>
                              </p:par>
                            </p:childTnLst>
                          </p:cTn>
                        </p:par>
                        <p:par>
                          <p:cTn id="37" fill="hold">
                            <p:stCondLst>
                              <p:cond delay="4000"/>
                            </p:stCondLst>
                            <p:childTnLst>
                              <p:par>
                                <p:cTn id="38" presetID="1" presetClass="entr" presetSubtype="0" fill="hold" grpId="0" nodeType="afterEffect">
                                  <p:stCondLst>
                                    <p:cond delay="50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4" grpId="0"/>
      <p:bldP spid="25" grpId="0"/>
      <p:bldP spid="19" grpId="0" build="p" animBg="1"/>
      <p:bldP spid="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S7417336E\AppData\Local\Microsoft\Windows\Temporary Internet Files\Content.IE5\5Y2F9C3B\home-icon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4104" y="0"/>
            <a:ext cx="650245" cy="65024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16540" y="2354545"/>
            <a:ext cx="3835735" cy="943291"/>
          </a:xfrm>
          <a:prstGeom prst="rect">
            <a:avLst/>
          </a:prstGeom>
          <a:noFill/>
          <a:ln>
            <a:solidFill>
              <a:schemeClr val="bg1">
                <a:lumMod val="9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SG" sz="3600" dirty="0" smtClean="0"/>
              <a:t>            km            m</a:t>
            </a:r>
            <a:endParaRPr lang="en-SG" sz="3600" dirty="0"/>
          </a:p>
        </p:txBody>
      </p:sp>
      <p:sp>
        <p:nvSpPr>
          <p:cNvPr id="11" name="Rounded Rectangle 48">
            <a:extLst>
              <a:ext uri="{FF2B5EF4-FFF2-40B4-BE49-F238E27FC236}">
                <a16:creationId xmlns:a16="http://schemas.microsoft.com/office/drawing/2014/main" xmlns="" id="{064435DF-C5B7-4C47-B4C7-421DD5C290B9}"/>
              </a:ext>
            </a:extLst>
          </p:cNvPr>
          <p:cNvSpPr/>
          <p:nvPr/>
        </p:nvSpPr>
        <p:spPr>
          <a:xfrm>
            <a:off x="554636" y="2493168"/>
            <a:ext cx="1169233" cy="6660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3200" dirty="0" smtClean="0">
                <a:solidFill>
                  <a:schemeClr val="tx1"/>
                </a:solidFill>
              </a:rPr>
              <a:t>200</a:t>
            </a:r>
            <a:endParaRPr lang="en-SG" sz="3200" dirty="0">
              <a:solidFill>
                <a:schemeClr val="tx1"/>
              </a:solidFill>
            </a:endParaRPr>
          </a:p>
        </p:txBody>
      </p:sp>
      <p:sp>
        <p:nvSpPr>
          <p:cNvPr id="12" name="TextBox 11"/>
          <p:cNvSpPr txBox="1"/>
          <p:nvPr/>
        </p:nvSpPr>
        <p:spPr>
          <a:xfrm>
            <a:off x="422272" y="1014733"/>
            <a:ext cx="8192627" cy="646331"/>
          </a:xfrm>
          <a:prstGeom prst="rect">
            <a:avLst/>
          </a:prstGeom>
          <a:noFill/>
        </p:spPr>
        <p:txBody>
          <a:bodyPr wrap="none" rtlCol="0">
            <a:spAutoFit/>
          </a:bodyPr>
          <a:lstStyle/>
          <a:p>
            <a:r>
              <a:rPr lang="en-SG" sz="3600" dirty="0" smtClean="0"/>
              <a:t>What is 2 091 m in kilometres and metres?</a:t>
            </a:r>
          </a:p>
        </p:txBody>
      </p:sp>
      <p:sp>
        <p:nvSpPr>
          <p:cNvPr id="13" name="Rounded Rectangle 48">
            <a:extLst>
              <a:ext uri="{FF2B5EF4-FFF2-40B4-BE49-F238E27FC236}">
                <a16:creationId xmlns:a16="http://schemas.microsoft.com/office/drawing/2014/main" xmlns="" id="{064435DF-C5B7-4C47-B4C7-421DD5C290B9}"/>
              </a:ext>
            </a:extLst>
          </p:cNvPr>
          <p:cNvSpPr/>
          <p:nvPr/>
        </p:nvSpPr>
        <p:spPr>
          <a:xfrm>
            <a:off x="2490433" y="2493167"/>
            <a:ext cx="1019765" cy="6660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3200" dirty="0" smtClean="0">
                <a:solidFill>
                  <a:schemeClr val="tx1"/>
                </a:solidFill>
              </a:rPr>
              <a:t>91</a:t>
            </a:r>
            <a:endParaRPr lang="en-SG" sz="3200" dirty="0">
              <a:solidFill>
                <a:schemeClr val="tx1"/>
              </a:solidFill>
            </a:endParaRPr>
          </a:p>
        </p:txBody>
      </p:sp>
      <p:pic>
        <p:nvPicPr>
          <p:cNvPr id="14" name="Picture 13">
            <a:extLst>
              <a:ext uri="{FF2B5EF4-FFF2-40B4-BE49-F238E27FC236}">
                <a16:creationId xmlns:a16="http://schemas.microsoft.com/office/drawing/2014/main" xmlns="" id="{4478D2E2-E904-47A9-A158-B4F2E5AFE70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 xmlns:a1611="http://schemas.microsoft.com/office/drawing/2016/11/main" r:id="rId8"/>
              </a:ext>
            </a:extLst>
          </a:blip>
          <a:stretch>
            <a:fillRect/>
          </a:stretch>
        </p:blipFill>
        <p:spPr>
          <a:xfrm>
            <a:off x="3078084" y="3096613"/>
            <a:ext cx="444501" cy="444501"/>
          </a:xfrm>
          <a:prstGeom prst="rect">
            <a:avLst/>
          </a:prstGeom>
        </p:spPr>
      </p:pic>
      <p:sp>
        <p:nvSpPr>
          <p:cNvPr id="15" name="Rectangle 14">
            <a:extLst>
              <a:ext uri="{FF2B5EF4-FFF2-40B4-BE49-F238E27FC236}">
                <a16:creationId xmlns:a16="http://schemas.microsoft.com/office/drawing/2014/main" xmlns="" id="{B4CBA416-D2B3-4CDD-AF9A-C07A71770431}"/>
              </a:ext>
            </a:extLst>
          </p:cNvPr>
          <p:cNvSpPr/>
          <p:nvPr/>
        </p:nvSpPr>
        <p:spPr>
          <a:xfrm>
            <a:off x="3139652" y="3555349"/>
            <a:ext cx="2422948" cy="6737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SG" sz="2400" b="1" dirty="0" smtClean="0"/>
              <a:t>Show answer</a:t>
            </a:r>
            <a:endParaRPr lang="en-SG" sz="2400" b="1" dirty="0"/>
          </a:p>
        </p:txBody>
      </p:sp>
    </p:spTree>
    <p:extLst>
      <p:ext uri="{BB962C8B-B14F-4D97-AF65-F5344CB8AC3E}">
        <p14:creationId xmlns:p14="http://schemas.microsoft.com/office/powerpoint/2010/main" val="278982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S7417336E\AppData\Local\Microsoft\Windows\Temporary Internet Files\Content.IE5\5Y2F9C3B\home-icon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4104" y="0"/>
            <a:ext cx="650245" cy="65024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316540" y="2354545"/>
            <a:ext cx="4063731" cy="943291"/>
          </a:xfrm>
          <a:prstGeom prst="rect">
            <a:avLst/>
          </a:prstGeom>
          <a:noFill/>
          <a:ln>
            <a:solidFill>
              <a:schemeClr val="bg1">
                <a:lumMod val="9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SG" sz="3600" dirty="0" smtClean="0"/>
              <a:t>            km            m</a:t>
            </a:r>
            <a:endParaRPr lang="en-SG" sz="3600" dirty="0"/>
          </a:p>
        </p:txBody>
      </p:sp>
      <p:sp>
        <p:nvSpPr>
          <p:cNvPr id="21" name="Rounded Rectangle 48">
            <a:extLst>
              <a:ext uri="{FF2B5EF4-FFF2-40B4-BE49-F238E27FC236}">
                <a16:creationId xmlns:a16="http://schemas.microsoft.com/office/drawing/2014/main" xmlns="" id="{064435DF-C5B7-4C47-B4C7-421DD5C290B9}"/>
              </a:ext>
            </a:extLst>
          </p:cNvPr>
          <p:cNvSpPr/>
          <p:nvPr/>
        </p:nvSpPr>
        <p:spPr>
          <a:xfrm>
            <a:off x="704104" y="2493168"/>
            <a:ext cx="1019765" cy="6660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3200" dirty="0" smtClean="0">
                <a:solidFill>
                  <a:schemeClr val="tx1"/>
                </a:solidFill>
              </a:rPr>
              <a:t>200</a:t>
            </a:r>
            <a:endParaRPr lang="en-SG" sz="3200" dirty="0">
              <a:solidFill>
                <a:schemeClr val="tx1"/>
              </a:solidFill>
            </a:endParaRPr>
          </a:p>
        </p:txBody>
      </p:sp>
      <p:sp>
        <p:nvSpPr>
          <p:cNvPr id="23" name="Rounded Rectangle 48">
            <a:extLst>
              <a:ext uri="{FF2B5EF4-FFF2-40B4-BE49-F238E27FC236}">
                <a16:creationId xmlns:a16="http://schemas.microsoft.com/office/drawing/2014/main" xmlns="" id="{064435DF-C5B7-4C47-B4C7-421DD5C290B9}"/>
              </a:ext>
            </a:extLst>
          </p:cNvPr>
          <p:cNvSpPr/>
          <p:nvPr/>
        </p:nvSpPr>
        <p:spPr>
          <a:xfrm>
            <a:off x="2485585" y="2478128"/>
            <a:ext cx="1019765" cy="6660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3200" dirty="0" smtClean="0">
                <a:solidFill>
                  <a:schemeClr val="tx1"/>
                </a:solidFill>
              </a:rPr>
              <a:t>91</a:t>
            </a:r>
            <a:endParaRPr lang="en-SG" sz="3200" dirty="0">
              <a:solidFill>
                <a:schemeClr val="tx1"/>
              </a:solidFill>
            </a:endParaRPr>
          </a:p>
        </p:txBody>
      </p:sp>
      <p:pic>
        <p:nvPicPr>
          <p:cNvPr id="8" name="Picture 7">
            <a:extLst>
              <a:ext uri="{FF2B5EF4-FFF2-40B4-BE49-F238E27FC236}">
                <a16:creationId xmlns:a16="http://schemas.microsoft.com/office/drawing/2014/main" xmlns="" id="{4478D2E2-E904-47A9-A158-B4F2E5AFE70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 xmlns:a1611="http://schemas.microsoft.com/office/drawing/2016/11/main" r:id="rId8"/>
              </a:ext>
            </a:extLst>
          </a:blip>
          <a:stretch>
            <a:fillRect/>
          </a:stretch>
        </p:blipFill>
        <p:spPr>
          <a:xfrm>
            <a:off x="2995468" y="3051177"/>
            <a:ext cx="444501" cy="444501"/>
          </a:xfrm>
          <a:prstGeom prst="rect">
            <a:avLst/>
          </a:prstGeom>
        </p:spPr>
      </p:pic>
      <p:sp>
        <p:nvSpPr>
          <p:cNvPr id="29" name="TextBox 28"/>
          <p:cNvSpPr txBox="1"/>
          <p:nvPr/>
        </p:nvSpPr>
        <p:spPr>
          <a:xfrm>
            <a:off x="521609" y="789207"/>
            <a:ext cx="8192627" cy="646331"/>
          </a:xfrm>
          <a:prstGeom prst="rect">
            <a:avLst/>
          </a:prstGeom>
          <a:noFill/>
        </p:spPr>
        <p:txBody>
          <a:bodyPr wrap="none" rtlCol="0">
            <a:spAutoFit/>
          </a:bodyPr>
          <a:lstStyle/>
          <a:p>
            <a:r>
              <a:rPr lang="en-SG" sz="3600" dirty="0" smtClean="0"/>
              <a:t>What is 2091 m in kilometres and metres?</a:t>
            </a:r>
          </a:p>
        </p:txBody>
      </p:sp>
      <p:pic>
        <p:nvPicPr>
          <p:cNvPr id="40" name="Picture 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78176" y="1112372"/>
            <a:ext cx="4702349" cy="4484089"/>
          </a:xfrm>
          <a:prstGeom prst="rect">
            <a:avLst/>
          </a:prstGeom>
        </p:spPr>
      </p:pic>
      <p:cxnSp>
        <p:nvCxnSpPr>
          <p:cNvPr id="41" name="Straight Arrow Connector 40"/>
          <p:cNvCxnSpPr/>
          <p:nvPr/>
        </p:nvCxnSpPr>
        <p:spPr>
          <a:xfrm flipH="1">
            <a:off x="5908085" y="2774030"/>
            <a:ext cx="271849" cy="50824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a:off x="6979913" y="2752002"/>
            <a:ext cx="317156" cy="50824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sp>
        <p:nvSpPr>
          <p:cNvPr id="43" name="Rectangle 42"/>
          <p:cNvSpPr/>
          <p:nvPr/>
        </p:nvSpPr>
        <p:spPr>
          <a:xfrm>
            <a:off x="5345025" y="3222151"/>
            <a:ext cx="1284326" cy="523220"/>
          </a:xfrm>
          <a:prstGeom prst="rect">
            <a:avLst/>
          </a:prstGeom>
        </p:spPr>
        <p:txBody>
          <a:bodyPr wrap="none">
            <a:spAutoFit/>
          </a:bodyPr>
          <a:lstStyle/>
          <a:p>
            <a:r>
              <a:rPr lang="en-SG" sz="2800" dirty="0" smtClean="0"/>
              <a:t>2000 m</a:t>
            </a:r>
            <a:endParaRPr lang="en-SG" sz="2800" dirty="0"/>
          </a:p>
        </p:txBody>
      </p:sp>
      <p:sp>
        <p:nvSpPr>
          <p:cNvPr id="44" name="Rectangle 43"/>
          <p:cNvSpPr/>
          <p:nvPr/>
        </p:nvSpPr>
        <p:spPr>
          <a:xfrm>
            <a:off x="6962857" y="3232378"/>
            <a:ext cx="918841" cy="523220"/>
          </a:xfrm>
          <a:prstGeom prst="rect">
            <a:avLst/>
          </a:prstGeom>
        </p:spPr>
        <p:txBody>
          <a:bodyPr wrap="none">
            <a:spAutoFit/>
          </a:bodyPr>
          <a:lstStyle/>
          <a:p>
            <a:r>
              <a:rPr lang="en-SG" sz="2800" dirty="0" smtClean="0"/>
              <a:t>91 m</a:t>
            </a:r>
            <a:endParaRPr lang="en-SG" sz="2800" dirty="0"/>
          </a:p>
        </p:txBody>
      </p:sp>
      <p:sp>
        <p:nvSpPr>
          <p:cNvPr id="45" name="Rectangle 44"/>
          <p:cNvSpPr/>
          <p:nvPr/>
        </p:nvSpPr>
        <p:spPr>
          <a:xfrm>
            <a:off x="5495679" y="3228930"/>
            <a:ext cx="899605" cy="523220"/>
          </a:xfrm>
          <a:prstGeom prst="rect">
            <a:avLst/>
          </a:prstGeom>
        </p:spPr>
        <p:txBody>
          <a:bodyPr wrap="none">
            <a:spAutoFit/>
          </a:bodyPr>
          <a:lstStyle/>
          <a:p>
            <a:r>
              <a:rPr lang="en-SG" sz="2800" dirty="0" smtClean="0"/>
              <a:t>2 km</a:t>
            </a:r>
            <a:endParaRPr lang="en-SG" sz="2800" dirty="0"/>
          </a:p>
        </p:txBody>
      </p:sp>
      <p:sp>
        <p:nvSpPr>
          <p:cNvPr id="46" name="Rectangle 45"/>
          <p:cNvSpPr/>
          <p:nvPr/>
        </p:nvSpPr>
        <p:spPr>
          <a:xfrm>
            <a:off x="5967325" y="2256200"/>
            <a:ext cx="1284326" cy="523220"/>
          </a:xfrm>
          <a:prstGeom prst="rect">
            <a:avLst/>
          </a:prstGeom>
        </p:spPr>
        <p:txBody>
          <a:bodyPr wrap="none">
            <a:spAutoFit/>
          </a:bodyPr>
          <a:lstStyle/>
          <a:p>
            <a:r>
              <a:rPr lang="en-SG" sz="2800" dirty="0" smtClean="0"/>
              <a:t>2091 m</a:t>
            </a:r>
            <a:endParaRPr lang="en-SG" sz="2800" dirty="0"/>
          </a:p>
        </p:txBody>
      </p:sp>
      <p:cxnSp>
        <p:nvCxnSpPr>
          <p:cNvPr id="47" name="Straight Arrow Connector 46"/>
          <p:cNvCxnSpPr/>
          <p:nvPr/>
        </p:nvCxnSpPr>
        <p:spPr>
          <a:xfrm>
            <a:off x="5920004" y="3811748"/>
            <a:ext cx="387252" cy="50824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flipH="1">
            <a:off x="6962857" y="3758796"/>
            <a:ext cx="333067" cy="59361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sp>
        <p:nvSpPr>
          <p:cNvPr id="49" name="Rectangle 48"/>
          <p:cNvSpPr/>
          <p:nvPr/>
        </p:nvSpPr>
        <p:spPr>
          <a:xfrm>
            <a:off x="5794828" y="4408564"/>
            <a:ext cx="1797287" cy="523220"/>
          </a:xfrm>
          <a:prstGeom prst="rect">
            <a:avLst/>
          </a:prstGeom>
        </p:spPr>
        <p:txBody>
          <a:bodyPr wrap="none">
            <a:spAutoFit/>
          </a:bodyPr>
          <a:lstStyle/>
          <a:p>
            <a:r>
              <a:rPr lang="en-SG" sz="2800" dirty="0" smtClean="0"/>
              <a:t>2 km 91 m </a:t>
            </a:r>
            <a:endParaRPr lang="en-SG" sz="2800" dirty="0"/>
          </a:p>
        </p:txBody>
      </p:sp>
      <p:sp>
        <p:nvSpPr>
          <p:cNvPr id="27" name="Rectangle 26"/>
          <p:cNvSpPr/>
          <p:nvPr/>
        </p:nvSpPr>
        <p:spPr>
          <a:xfrm>
            <a:off x="5801313" y="4415343"/>
            <a:ext cx="367408" cy="523220"/>
          </a:xfrm>
          <a:prstGeom prst="rect">
            <a:avLst/>
          </a:prstGeom>
        </p:spPr>
        <p:txBody>
          <a:bodyPr wrap="none">
            <a:spAutoFit/>
          </a:bodyPr>
          <a:lstStyle/>
          <a:p>
            <a:r>
              <a:rPr lang="en-SG" sz="2800" dirty="0"/>
              <a:t>2</a:t>
            </a:r>
          </a:p>
        </p:txBody>
      </p:sp>
      <p:sp>
        <p:nvSpPr>
          <p:cNvPr id="28" name="Rectangle 27"/>
          <p:cNvSpPr/>
          <p:nvPr/>
        </p:nvSpPr>
        <p:spPr>
          <a:xfrm>
            <a:off x="6583531" y="4408564"/>
            <a:ext cx="550151" cy="523220"/>
          </a:xfrm>
          <a:prstGeom prst="rect">
            <a:avLst/>
          </a:prstGeom>
        </p:spPr>
        <p:txBody>
          <a:bodyPr wrap="none">
            <a:spAutoFit/>
          </a:bodyPr>
          <a:lstStyle/>
          <a:p>
            <a:r>
              <a:rPr lang="en-SG" sz="2800" dirty="0" smtClean="0"/>
              <a:t>91</a:t>
            </a:r>
            <a:endParaRPr lang="en-SG" sz="2800" dirty="0"/>
          </a:p>
        </p:txBody>
      </p:sp>
      <p:sp>
        <p:nvSpPr>
          <p:cNvPr id="22" name="Rectangle 21">
            <a:extLst>
              <a:ext uri="{FF2B5EF4-FFF2-40B4-BE49-F238E27FC236}">
                <a16:creationId xmlns:a16="http://schemas.microsoft.com/office/drawing/2014/main" xmlns="" id="{B4CBA416-D2B3-4CDD-AF9A-C07A71770431}"/>
              </a:ext>
            </a:extLst>
          </p:cNvPr>
          <p:cNvSpPr/>
          <p:nvPr/>
        </p:nvSpPr>
        <p:spPr>
          <a:xfrm>
            <a:off x="7255455" y="5999626"/>
            <a:ext cx="1148649" cy="4267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SG" sz="2400" b="1" dirty="0" smtClean="0"/>
              <a:t>Next</a:t>
            </a:r>
            <a:endParaRPr lang="en-SG" sz="2400" b="1" dirty="0"/>
          </a:p>
        </p:txBody>
      </p:sp>
    </p:spTree>
    <p:extLst>
      <p:ext uri="{BB962C8B-B14F-4D97-AF65-F5344CB8AC3E}">
        <p14:creationId xmlns:p14="http://schemas.microsoft.com/office/powerpoint/2010/main" val="379207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par>
                          <p:cTn id="9" fill="hold">
                            <p:stCondLst>
                              <p:cond delay="0"/>
                            </p:stCondLst>
                            <p:childTnLst>
                              <p:par>
                                <p:cTn id="10" presetID="22" presetClass="entr" presetSubtype="1" fill="hold" nodeType="afterEffect">
                                  <p:stCondLst>
                                    <p:cond delay="500"/>
                                  </p:stCondLst>
                                  <p:childTnLst>
                                    <p:set>
                                      <p:cBhvr>
                                        <p:cTn id="11" dur="1" fill="hold">
                                          <p:stCondLst>
                                            <p:cond delay="0"/>
                                          </p:stCondLst>
                                        </p:cTn>
                                        <p:tgtEl>
                                          <p:spTgt spid="41"/>
                                        </p:tgtEl>
                                        <p:attrNameLst>
                                          <p:attrName>style.visibility</p:attrName>
                                        </p:attrNameLst>
                                      </p:cBhvr>
                                      <p:to>
                                        <p:strVal val="visible"/>
                                      </p:to>
                                    </p:set>
                                    <p:animEffect transition="in" filter="wipe(up)">
                                      <p:cBhvr>
                                        <p:cTn id="12" dur="500"/>
                                        <p:tgtEl>
                                          <p:spTgt spid="41"/>
                                        </p:tgtEl>
                                      </p:cBhvr>
                                    </p:animEffect>
                                  </p:childTnLst>
                                </p:cTn>
                              </p:par>
                              <p:par>
                                <p:cTn id="13" presetID="22" presetClass="entr" presetSubtype="1" fill="hold" nodeType="withEffect">
                                  <p:stCondLst>
                                    <p:cond delay="500"/>
                                  </p:stCondLst>
                                  <p:childTnLst>
                                    <p:set>
                                      <p:cBhvr>
                                        <p:cTn id="14" dur="1" fill="hold">
                                          <p:stCondLst>
                                            <p:cond delay="0"/>
                                          </p:stCondLst>
                                        </p:cTn>
                                        <p:tgtEl>
                                          <p:spTgt spid="42"/>
                                        </p:tgtEl>
                                        <p:attrNameLst>
                                          <p:attrName>style.visibility</p:attrName>
                                        </p:attrNameLst>
                                      </p:cBhvr>
                                      <p:to>
                                        <p:strVal val="visible"/>
                                      </p:to>
                                    </p:set>
                                    <p:animEffect transition="in" filter="wipe(up)">
                                      <p:cBhvr>
                                        <p:cTn id="15" dur="500"/>
                                        <p:tgtEl>
                                          <p:spTgt spid="42"/>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par>
                          <p:cTn id="21" fill="hold">
                            <p:stCondLst>
                              <p:cond delay="1000"/>
                            </p:stCondLst>
                            <p:childTnLst>
                              <p:par>
                                <p:cTn id="22" presetID="10" presetClass="exit" presetSubtype="0" fill="hold" grpId="1" nodeType="afterEffect">
                                  <p:stCondLst>
                                    <p:cond delay="500"/>
                                  </p:stCondLst>
                                  <p:childTnLst>
                                    <p:animEffect transition="out" filter="fade">
                                      <p:cBhvr>
                                        <p:cTn id="23" dur="500"/>
                                        <p:tgtEl>
                                          <p:spTgt spid="43"/>
                                        </p:tgtEl>
                                      </p:cBhvr>
                                    </p:animEffect>
                                    <p:set>
                                      <p:cBhvr>
                                        <p:cTn id="24" dur="1" fill="hold">
                                          <p:stCondLst>
                                            <p:cond delay="499"/>
                                          </p:stCondLst>
                                        </p:cTn>
                                        <p:tgtEl>
                                          <p:spTgt spid="43"/>
                                        </p:tgtEl>
                                        <p:attrNameLst>
                                          <p:attrName>style.visibility</p:attrName>
                                        </p:attrNameLst>
                                      </p:cBhvr>
                                      <p:to>
                                        <p:strVal val="hidden"/>
                                      </p:to>
                                    </p:set>
                                  </p:childTnLst>
                                </p:cTn>
                              </p:par>
                            </p:childTnLst>
                          </p:cTn>
                        </p:par>
                        <p:par>
                          <p:cTn id="25" fill="hold">
                            <p:stCondLst>
                              <p:cond delay="2000"/>
                            </p:stCondLst>
                            <p:childTnLst>
                              <p:par>
                                <p:cTn id="26" presetID="1" presetClass="entr" presetSubtype="0" fill="hold" grpId="0" nodeType="afterEffect">
                                  <p:stCondLst>
                                    <p:cond delay="500"/>
                                  </p:stCondLst>
                                  <p:childTnLst>
                                    <p:set>
                                      <p:cBhvr>
                                        <p:cTn id="27" dur="1" fill="hold">
                                          <p:stCondLst>
                                            <p:cond delay="0"/>
                                          </p:stCondLst>
                                        </p:cTn>
                                        <p:tgtEl>
                                          <p:spTgt spid="45"/>
                                        </p:tgtEl>
                                        <p:attrNameLst>
                                          <p:attrName>style.visibility</p:attrName>
                                        </p:attrNameLst>
                                      </p:cBhvr>
                                      <p:to>
                                        <p:strVal val="visible"/>
                                      </p:to>
                                    </p:set>
                                  </p:childTnLst>
                                </p:cTn>
                              </p:par>
                            </p:childTnLst>
                          </p:cTn>
                        </p:par>
                        <p:par>
                          <p:cTn id="28" fill="hold">
                            <p:stCondLst>
                              <p:cond delay="2500"/>
                            </p:stCondLst>
                            <p:childTnLst>
                              <p:par>
                                <p:cTn id="29" presetID="22" presetClass="entr" presetSubtype="1" fill="hold" nodeType="afterEffect">
                                  <p:stCondLst>
                                    <p:cond delay="500"/>
                                  </p:stCondLst>
                                  <p:childTnLst>
                                    <p:set>
                                      <p:cBhvr>
                                        <p:cTn id="30" dur="1" fill="hold">
                                          <p:stCondLst>
                                            <p:cond delay="0"/>
                                          </p:stCondLst>
                                        </p:cTn>
                                        <p:tgtEl>
                                          <p:spTgt spid="47"/>
                                        </p:tgtEl>
                                        <p:attrNameLst>
                                          <p:attrName>style.visibility</p:attrName>
                                        </p:attrNameLst>
                                      </p:cBhvr>
                                      <p:to>
                                        <p:strVal val="visible"/>
                                      </p:to>
                                    </p:set>
                                    <p:animEffect transition="in" filter="wipe(up)">
                                      <p:cBhvr>
                                        <p:cTn id="31" dur="500"/>
                                        <p:tgtEl>
                                          <p:spTgt spid="47"/>
                                        </p:tgtEl>
                                      </p:cBhvr>
                                    </p:animEffect>
                                  </p:childTnLst>
                                </p:cTn>
                              </p:par>
                              <p:par>
                                <p:cTn id="32" presetID="22" presetClass="entr" presetSubtype="1" fill="hold" nodeType="withEffect">
                                  <p:stCondLst>
                                    <p:cond delay="500"/>
                                  </p:stCondLst>
                                  <p:childTnLst>
                                    <p:set>
                                      <p:cBhvr>
                                        <p:cTn id="33" dur="1" fill="hold">
                                          <p:stCondLst>
                                            <p:cond delay="0"/>
                                          </p:stCondLst>
                                        </p:cTn>
                                        <p:tgtEl>
                                          <p:spTgt spid="48"/>
                                        </p:tgtEl>
                                        <p:attrNameLst>
                                          <p:attrName>style.visibility</p:attrName>
                                        </p:attrNameLst>
                                      </p:cBhvr>
                                      <p:to>
                                        <p:strVal val="visible"/>
                                      </p:to>
                                    </p:set>
                                    <p:animEffect transition="in" filter="wipe(up)">
                                      <p:cBhvr>
                                        <p:cTn id="34" dur="500"/>
                                        <p:tgtEl>
                                          <p:spTgt spid="48"/>
                                        </p:tgtEl>
                                      </p:cBhvr>
                                    </p:animEffect>
                                  </p:childTnLst>
                                </p:cTn>
                              </p:par>
                            </p:childTnLst>
                          </p:cTn>
                        </p:par>
                        <p:par>
                          <p:cTn id="35" fill="hold">
                            <p:stCondLst>
                              <p:cond delay="3500"/>
                            </p:stCondLst>
                            <p:childTnLst>
                              <p:par>
                                <p:cTn id="36" presetID="1" presetClass="entr" presetSubtype="0" fill="hold" grpId="0" nodeType="afterEffect">
                                  <p:stCondLst>
                                    <p:cond delay="500"/>
                                  </p:stCondLst>
                                  <p:childTnLst>
                                    <p:set>
                                      <p:cBhvr>
                                        <p:cTn id="37" dur="1" fill="hold">
                                          <p:stCondLst>
                                            <p:cond delay="0"/>
                                          </p:stCondLst>
                                        </p:cTn>
                                        <p:tgtEl>
                                          <p:spTgt spid="49"/>
                                        </p:tgtEl>
                                        <p:attrNameLst>
                                          <p:attrName>style.visibility</p:attrName>
                                        </p:attrNameLst>
                                      </p:cBhvr>
                                      <p:to>
                                        <p:strVal val="visible"/>
                                      </p:to>
                                    </p:set>
                                  </p:childTnLst>
                                </p:cTn>
                              </p:par>
                            </p:childTnLst>
                          </p:cTn>
                        </p:par>
                        <p:par>
                          <p:cTn id="38" fill="hold">
                            <p:stCondLst>
                              <p:cond delay="4000"/>
                            </p:stCondLst>
                            <p:childTnLst>
                              <p:par>
                                <p:cTn id="39" presetID="10" presetClass="exit" presetSubtype="0" fill="hold" nodeType="afterEffect">
                                  <p:stCondLst>
                                    <p:cond delay="500"/>
                                  </p:stCondLst>
                                  <p:childTnLst>
                                    <p:animEffect transition="out" filter="fade">
                                      <p:cBhvr>
                                        <p:cTn id="40" dur="500"/>
                                        <p:tgtEl>
                                          <p:spTgt spid="21">
                                            <p:txEl>
                                              <p:pRg st="0" end="0"/>
                                            </p:txEl>
                                          </p:spTgt>
                                        </p:tgtEl>
                                      </p:cBhvr>
                                    </p:animEffect>
                                    <p:set>
                                      <p:cBhvr>
                                        <p:cTn id="41" dur="1" fill="hold">
                                          <p:stCondLst>
                                            <p:cond delay="499"/>
                                          </p:stCondLst>
                                        </p:cTn>
                                        <p:tgtEl>
                                          <p:spTgt spid="21">
                                            <p:txEl>
                                              <p:pRg st="0" end="0"/>
                                            </p:txEl>
                                          </p:spTgt>
                                        </p:tgtEl>
                                        <p:attrNameLst>
                                          <p:attrName>style.visibility</p:attrName>
                                        </p:attrNameLst>
                                      </p:cBhvr>
                                      <p:to>
                                        <p:strVal val="hidden"/>
                                      </p:to>
                                    </p:set>
                                  </p:childTnLst>
                                </p:cTn>
                              </p:par>
                              <p:par>
                                <p:cTn id="42" presetID="10" presetClass="exit" presetSubtype="0" fill="hold" nodeType="withEffect">
                                  <p:stCondLst>
                                    <p:cond delay="500"/>
                                  </p:stCondLst>
                                  <p:childTnLst>
                                    <p:animEffect transition="out" filter="fade">
                                      <p:cBhvr>
                                        <p:cTn id="43" dur="500"/>
                                        <p:tgtEl>
                                          <p:spTgt spid="23">
                                            <p:txEl>
                                              <p:pRg st="0" end="0"/>
                                            </p:txEl>
                                          </p:spTgt>
                                        </p:tgtEl>
                                      </p:cBhvr>
                                    </p:animEffect>
                                    <p:set>
                                      <p:cBhvr>
                                        <p:cTn id="44" dur="1" fill="hold">
                                          <p:stCondLst>
                                            <p:cond delay="499"/>
                                          </p:stCondLst>
                                        </p:cTn>
                                        <p:tgtEl>
                                          <p:spTgt spid="23">
                                            <p:txEl>
                                              <p:pRg st="0" end="0"/>
                                            </p:txEl>
                                          </p:spTgt>
                                        </p:tgtEl>
                                        <p:attrNameLst>
                                          <p:attrName>style.visibility</p:attrName>
                                        </p:attrNameLst>
                                      </p:cBhvr>
                                      <p:to>
                                        <p:strVal val="hidden"/>
                                      </p:to>
                                    </p:set>
                                  </p:childTnLst>
                                </p:cTn>
                              </p:par>
                              <p:par>
                                <p:cTn id="45" presetID="10" presetClass="exit" presetSubtype="0" fill="hold" nodeType="withEffect">
                                  <p:stCondLst>
                                    <p:cond delay="500"/>
                                  </p:stCondLst>
                                  <p:childTnLst>
                                    <p:animEffect transition="out" filter="fade">
                                      <p:cBhvr>
                                        <p:cTn id="46" dur="500"/>
                                        <p:tgtEl>
                                          <p:spTgt spid="8"/>
                                        </p:tgtEl>
                                      </p:cBhvr>
                                    </p:animEffect>
                                    <p:set>
                                      <p:cBhvr>
                                        <p:cTn id="47" dur="1" fill="hold">
                                          <p:stCondLst>
                                            <p:cond delay="499"/>
                                          </p:stCondLst>
                                        </p:cTn>
                                        <p:tgtEl>
                                          <p:spTgt spid="8"/>
                                        </p:tgtEl>
                                        <p:attrNameLst>
                                          <p:attrName>style.visibility</p:attrName>
                                        </p:attrNameLst>
                                      </p:cBhvr>
                                      <p:to>
                                        <p:strVal val="hidden"/>
                                      </p:to>
                                    </p:set>
                                  </p:childTnLst>
                                </p:cTn>
                              </p:par>
                            </p:childTnLst>
                          </p:cTn>
                        </p:par>
                        <p:par>
                          <p:cTn id="48" fill="hold">
                            <p:stCondLst>
                              <p:cond delay="5000"/>
                            </p:stCondLst>
                            <p:childTnLst>
                              <p:par>
                                <p:cTn id="49" presetID="1" presetClass="entr" presetSubtype="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par>
                                <p:cTn id="54" presetID="42" presetClass="path" presetSubtype="0" accel="50000" decel="50000" fill="hold" grpId="1" nodeType="withEffect">
                                  <p:stCondLst>
                                    <p:cond delay="0"/>
                                  </p:stCondLst>
                                  <p:childTnLst>
                                    <p:animMotion origin="layout" path="M -3.88889E-6 -4.44444E-6 L -0.51632 -0.28032 " pathEditMode="relative" rAng="0" ptsTypes="AA">
                                      <p:cBhvr>
                                        <p:cTn id="55" dur="2000" fill="hold"/>
                                        <p:tgtEl>
                                          <p:spTgt spid="27"/>
                                        </p:tgtEl>
                                        <p:attrNameLst>
                                          <p:attrName>ppt_x</p:attrName>
                                          <p:attrName>ppt_y</p:attrName>
                                        </p:attrNameLst>
                                      </p:cBhvr>
                                      <p:rCtr x="-25816" y="-14028"/>
                                    </p:animMotion>
                                  </p:childTnLst>
                                </p:cTn>
                              </p:par>
                              <p:par>
                                <p:cTn id="56" presetID="42" presetClass="path" presetSubtype="0" accel="50000" decel="50000" fill="hold" grpId="1" nodeType="withEffect">
                                  <p:stCondLst>
                                    <p:cond delay="0"/>
                                  </p:stCondLst>
                                  <p:childTnLst>
                                    <p:animMotion origin="layout" path="M 1.11022E-16 1.48148E-6 L -0.4224 -0.2757 " pathEditMode="relative" rAng="0" ptsTypes="AA">
                                      <p:cBhvr>
                                        <p:cTn id="57" dur="2000" fill="hold"/>
                                        <p:tgtEl>
                                          <p:spTgt spid="28"/>
                                        </p:tgtEl>
                                        <p:attrNameLst>
                                          <p:attrName>ppt_x</p:attrName>
                                          <p:attrName>ppt_y</p:attrName>
                                        </p:attrNameLst>
                                      </p:cBhvr>
                                      <p:rCtr x="-21128" y="-13796"/>
                                    </p:animMotion>
                                  </p:childTnLst>
                                </p:cTn>
                              </p:par>
                            </p:childTnLst>
                          </p:cTn>
                        </p:par>
                        <p:par>
                          <p:cTn id="58" fill="hold">
                            <p:stCondLst>
                              <p:cond delay="7000"/>
                            </p:stCondLst>
                            <p:childTnLst>
                              <p:par>
                                <p:cTn id="59" presetID="1" presetClass="emph" presetSubtype="2" fill="hold" nodeType="afterEffect">
                                  <p:stCondLst>
                                    <p:cond delay="0"/>
                                  </p:stCondLst>
                                  <p:childTnLst>
                                    <p:animClr clrSpc="rgb" dir="cw">
                                      <p:cBhvr>
                                        <p:cTn id="60" dur="2000" fill="hold"/>
                                        <p:tgtEl>
                                          <p:spTgt spid="21"/>
                                        </p:tgtEl>
                                        <p:attrNameLst>
                                          <p:attrName>fillcolor</p:attrName>
                                        </p:attrNameLst>
                                      </p:cBhvr>
                                      <p:to>
                                        <a:srgbClr val="C5E0B3"/>
                                      </p:to>
                                    </p:animClr>
                                    <p:set>
                                      <p:cBhvr>
                                        <p:cTn id="61" dur="2000" fill="hold"/>
                                        <p:tgtEl>
                                          <p:spTgt spid="21"/>
                                        </p:tgtEl>
                                        <p:attrNameLst>
                                          <p:attrName>fill.type</p:attrName>
                                        </p:attrNameLst>
                                      </p:cBhvr>
                                      <p:to>
                                        <p:strVal val="solid"/>
                                      </p:to>
                                    </p:set>
                                    <p:set>
                                      <p:cBhvr>
                                        <p:cTn id="62" dur="2000" fill="hold"/>
                                        <p:tgtEl>
                                          <p:spTgt spid="21"/>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2000" fill="hold"/>
                                        <p:tgtEl>
                                          <p:spTgt spid="23"/>
                                        </p:tgtEl>
                                        <p:attrNameLst>
                                          <p:attrName>fillcolor</p:attrName>
                                        </p:attrNameLst>
                                      </p:cBhvr>
                                      <p:to>
                                        <a:srgbClr val="C5E0B3"/>
                                      </p:to>
                                    </p:animClr>
                                    <p:set>
                                      <p:cBhvr>
                                        <p:cTn id="65" dur="2000" fill="hold"/>
                                        <p:tgtEl>
                                          <p:spTgt spid="23"/>
                                        </p:tgtEl>
                                        <p:attrNameLst>
                                          <p:attrName>fill.type</p:attrName>
                                        </p:attrNameLst>
                                      </p:cBhvr>
                                      <p:to>
                                        <p:strVal val="solid"/>
                                      </p:to>
                                    </p:set>
                                    <p:set>
                                      <p:cBhvr>
                                        <p:cTn id="66" dur="2000" fill="hold"/>
                                        <p:tgtEl>
                                          <p:spTgt spid="23"/>
                                        </p:tgtEl>
                                        <p:attrNameLst>
                                          <p:attrName>fill.on</p:attrName>
                                        </p:attrNameLst>
                                      </p:cBhvr>
                                      <p:to>
                                        <p:strVal val="true"/>
                                      </p:to>
                                    </p:set>
                                  </p:childTnLst>
                                </p:cTn>
                              </p:par>
                            </p:childTnLst>
                          </p:cTn>
                        </p:par>
                        <p:par>
                          <p:cTn id="67" fill="hold">
                            <p:stCondLst>
                              <p:cond delay="9000"/>
                            </p:stCondLst>
                            <p:childTnLst>
                              <p:par>
                                <p:cTn id="68" presetID="1" presetClass="entr" presetSubtype="0" fill="hold" grpId="0" nodeType="afterEffect">
                                  <p:stCondLst>
                                    <p:cond delay="500"/>
                                  </p:stCondLst>
                                  <p:childTnLst>
                                    <p:set>
                                      <p:cBhvr>
                                        <p:cTn id="6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44" grpId="0"/>
      <p:bldP spid="45" grpId="0"/>
      <p:bldP spid="46" grpId="0"/>
      <p:bldP spid="49" grpId="0"/>
      <p:bldP spid="27" grpId="0"/>
      <p:bldP spid="27" grpId="1"/>
      <p:bldP spid="28" grpId="0"/>
      <p:bldP spid="28" grpId="1"/>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6200" y="2354545"/>
            <a:ext cx="3206276" cy="943291"/>
          </a:xfrm>
          <a:prstGeom prst="rect">
            <a:avLst/>
          </a:prstGeom>
          <a:noFill/>
          <a:ln>
            <a:solidFill>
              <a:schemeClr val="bg1">
                <a:lumMod val="9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SG" sz="3600" dirty="0" smtClean="0"/>
              <a:t>            cm</a:t>
            </a:r>
            <a:endParaRPr lang="en-SG" sz="3600" dirty="0"/>
          </a:p>
        </p:txBody>
      </p:sp>
      <p:sp>
        <p:nvSpPr>
          <p:cNvPr id="17" name="Rounded Rectangle 48">
            <a:extLst>
              <a:ext uri="{FF2B5EF4-FFF2-40B4-BE49-F238E27FC236}">
                <a16:creationId xmlns:a16="http://schemas.microsoft.com/office/drawing/2014/main" xmlns="" id="{064435DF-C5B7-4C47-B4C7-421DD5C290B9}"/>
              </a:ext>
            </a:extLst>
          </p:cNvPr>
          <p:cNvSpPr/>
          <p:nvPr/>
        </p:nvSpPr>
        <p:spPr>
          <a:xfrm>
            <a:off x="1213764" y="2493168"/>
            <a:ext cx="1380465" cy="6660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600" dirty="0">
              <a:solidFill>
                <a:schemeClr val="tx1"/>
              </a:solidFill>
            </a:endParaRPr>
          </a:p>
        </p:txBody>
      </p:sp>
      <p:pic>
        <p:nvPicPr>
          <p:cNvPr id="10" name="Picture 2" descr="C:\Users\S7417336E\AppData\Local\Microsoft\Windows\Temporary Internet Files\Content.IE5\5Y2F9C3B\home-icon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4104" y="0"/>
            <a:ext cx="650245" cy="6502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29713" y="964567"/>
            <a:ext cx="7374391" cy="707886"/>
          </a:xfrm>
          <a:prstGeom prst="rect">
            <a:avLst/>
          </a:prstGeom>
          <a:noFill/>
        </p:spPr>
        <p:txBody>
          <a:bodyPr wrap="none" rtlCol="0">
            <a:spAutoFit/>
          </a:bodyPr>
          <a:lstStyle/>
          <a:p>
            <a:r>
              <a:rPr lang="en-SG" sz="4000" dirty="0" smtClean="0"/>
              <a:t>What is 4 m 5 cm in centimetres?</a:t>
            </a:r>
          </a:p>
        </p:txBody>
      </p:sp>
      <p:sp>
        <p:nvSpPr>
          <p:cNvPr id="7" name="Rectangle 6">
            <a:extLst>
              <a:ext uri="{FF2B5EF4-FFF2-40B4-BE49-F238E27FC236}">
                <a16:creationId xmlns:a16="http://schemas.microsoft.com/office/drawing/2014/main" xmlns="" id="{B4CBA416-D2B3-4CDD-AF9A-C07A71770431}"/>
              </a:ext>
            </a:extLst>
          </p:cNvPr>
          <p:cNvSpPr/>
          <p:nvPr/>
        </p:nvSpPr>
        <p:spPr>
          <a:xfrm>
            <a:off x="3427100" y="3570654"/>
            <a:ext cx="1148649" cy="4267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SG" sz="2400" b="1" dirty="0" smtClean="0"/>
              <a:t>Check</a:t>
            </a:r>
            <a:endParaRPr lang="en-SG" sz="2400" b="1" dirty="0"/>
          </a:p>
        </p:txBody>
      </p:sp>
    </p:spTree>
    <p:extLst>
      <p:ext uri="{BB962C8B-B14F-4D97-AF65-F5344CB8AC3E}">
        <p14:creationId xmlns:p14="http://schemas.microsoft.com/office/powerpoint/2010/main" val="11816944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SG" sz="4000" dirty="0" smtClean="0">
              <a:solidFill>
                <a:schemeClr val="tx1"/>
              </a:solidFill>
            </a:endParaRPr>
          </a:p>
          <a:p>
            <a:pPr algn="ctr"/>
            <a:endParaRPr lang="en-SG" sz="4000" dirty="0">
              <a:solidFill>
                <a:schemeClr val="tx1"/>
              </a:solidFill>
            </a:endParaRPr>
          </a:p>
          <a:p>
            <a:pPr algn="ctr"/>
            <a:endParaRPr lang="en-SG" sz="4000" dirty="0" smtClean="0">
              <a:solidFill>
                <a:schemeClr val="tx1"/>
              </a:solidFill>
            </a:endParaRPr>
          </a:p>
          <a:p>
            <a:pPr algn="ctr"/>
            <a:r>
              <a:rPr lang="en-SG" sz="4000" dirty="0" smtClean="0">
                <a:solidFill>
                  <a:schemeClr val="tx1"/>
                </a:solidFill>
              </a:rPr>
              <a:t>Well </a:t>
            </a:r>
            <a:r>
              <a:rPr lang="en-SG" sz="4000" dirty="0">
                <a:solidFill>
                  <a:schemeClr val="tx1"/>
                </a:solidFill>
              </a:rPr>
              <a:t>done!</a:t>
            </a:r>
          </a:p>
          <a:p>
            <a:pPr algn="ctr"/>
            <a:endParaRPr lang="en-SG" sz="4000" dirty="0" smtClean="0">
              <a:solidFill>
                <a:schemeClr val="tx1"/>
              </a:solidFill>
            </a:endParaRPr>
          </a:p>
          <a:p>
            <a:pPr algn="ctr"/>
            <a:r>
              <a:rPr lang="en-SG" sz="4000" dirty="0" smtClean="0">
                <a:solidFill>
                  <a:schemeClr val="tx1"/>
                </a:solidFill>
              </a:rPr>
              <a:t>You have completed all the activities!</a:t>
            </a:r>
            <a:endParaRPr lang="en-SG" sz="4000" dirty="0">
              <a:solidFill>
                <a:schemeClr val="tx1"/>
              </a:solidFill>
            </a:endParaRPr>
          </a:p>
          <a:p>
            <a:pPr algn="ctr"/>
            <a:endParaRPr lang="en-SG" dirty="0"/>
          </a:p>
          <a:p>
            <a:pPr algn="ctr"/>
            <a:endParaRPr lang="en-SG" dirty="0"/>
          </a:p>
        </p:txBody>
      </p:sp>
      <p:sp>
        <p:nvSpPr>
          <p:cNvPr id="4" name="Rectangle 3"/>
          <p:cNvSpPr/>
          <p:nvPr/>
        </p:nvSpPr>
        <p:spPr>
          <a:xfrm>
            <a:off x="1979712" y="4941168"/>
            <a:ext cx="200526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smtClean="0">
                <a:latin typeface="Arial" panose="020B0604020202020204" pitchFamily="34" charset="0"/>
                <a:cs typeface="Arial" panose="020B0604020202020204" pitchFamily="34" charset="0"/>
              </a:rPr>
              <a:t>Replay</a:t>
            </a:r>
            <a:endParaRPr lang="en-SG" sz="2400" b="1" dirty="0">
              <a:latin typeface="Arial" panose="020B0604020202020204" pitchFamily="34" charset="0"/>
              <a:cs typeface="Arial" panose="020B0604020202020204" pitchFamily="34" charset="0"/>
            </a:endParaRPr>
          </a:p>
        </p:txBody>
      </p:sp>
      <p:sp>
        <p:nvSpPr>
          <p:cNvPr id="5" name="Rectangle 4"/>
          <p:cNvSpPr/>
          <p:nvPr/>
        </p:nvSpPr>
        <p:spPr>
          <a:xfrm>
            <a:off x="5364088" y="4941168"/>
            <a:ext cx="200526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smtClean="0">
                <a:latin typeface="Arial" panose="020B0604020202020204" pitchFamily="34" charset="0"/>
                <a:cs typeface="Arial" panose="020B0604020202020204" pitchFamily="34" charset="0"/>
              </a:rPr>
              <a:t>Exit</a:t>
            </a:r>
            <a:endParaRPr lang="en-SG"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8823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57472" y="2205621"/>
            <a:ext cx="3206276" cy="943291"/>
          </a:xfrm>
          <a:prstGeom prst="rect">
            <a:avLst/>
          </a:prstGeom>
          <a:noFill/>
          <a:ln>
            <a:solidFill>
              <a:schemeClr val="bg1">
                <a:lumMod val="9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SG" sz="3600" dirty="0" smtClean="0"/>
              <a:t>            cm</a:t>
            </a:r>
            <a:endParaRPr lang="en-SG" sz="3600" dirty="0"/>
          </a:p>
        </p:txBody>
      </p:sp>
      <p:sp>
        <p:nvSpPr>
          <p:cNvPr id="17" name="Rounded Rectangle 48">
            <a:extLst>
              <a:ext uri="{FF2B5EF4-FFF2-40B4-BE49-F238E27FC236}">
                <a16:creationId xmlns:a16="http://schemas.microsoft.com/office/drawing/2014/main" xmlns="" id="{064435DF-C5B7-4C47-B4C7-421DD5C290B9}"/>
              </a:ext>
            </a:extLst>
          </p:cNvPr>
          <p:cNvSpPr/>
          <p:nvPr/>
        </p:nvSpPr>
        <p:spPr>
          <a:xfrm>
            <a:off x="1245036" y="2344244"/>
            <a:ext cx="1380465" cy="6660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3600" dirty="0">
                <a:solidFill>
                  <a:schemeClr val="tx1"/>
                </a:solidFill>
              </a:rPr>
              <a:t>3</a:t>
            </a:r>
            <a:r>
              <a:rPr lang="en-SG" sz="3600" dirty="0" smtClean="0">
                <a:solidFill>
                  <a:schemeClr val="tx1"/>
                </a:solidFill>
              </a:rPr>
              <a:t>25</a:t>
            </a:r>
            <a:endParaRPr lang="en-SG" sz="3600" dirty="0">
              <a:solidFill>
                <a:schemeClr val="tx1"/>
              </a:solidFill>
            </a:endParaRPr>
          </a:p>
        </p:txBody>
      </p:sp>
      <p:pic>
        <p:nvPicPr>
          <p:cNvPr id="10" name="Picture 2" descr="C:\Users\S7417336E\AppData\Local\Microsoft\Windows\Temporary Internet Files\Content.IE5\5Y2F9C3B\home-icon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4104" y="0"/>
            <a:ext cx="650245" cy="65024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xmlns="" id="{B4CBA416-D2B3-4CDD-AF9A-C07A71770431}"/>
              </a:ext>
            </a:extLst>
          </p:cNvPr>
          <p:cNvSpPr/>
          <p:nvPr/>
        </p:nvSpPr>
        <p:spPr>
          <a:xfrm>
            <a:off x="7255455" y="5999626"/>
            <a:ext cx="1148649" cy="4267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SG" sz="2400" b="1" dirty="0" smtClean="0"/>
              <a:t>Next</a:t>
            </a:r>
            <a:endParaRPr lang="en-SG" sz="2400" b="1" dirty="0"/>
          </a:p>
        </p:txBody>
      </p:sp>
      <p:pic>
        <p:nvPicPr>
          <p:cNvPr id="12" name="Picture 11">
            <a:extLst>
              <a:ext uri="{FF2B5EF4-FFF2-40B4-BE49-F238E27FC236}">
                <a16:creationId xmlns:a16="http://schemas.microsoft.com/office/drawing/2014/main" xmlns="" id="{3119B8C6-6A70-43E7-9B0C-42F4D6AED87D}"/>
              </a:ext>
            </a:extLst>
          </p:cNvPr>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 xmlns:a1611="http://schemas.microsoft.com/office/drawing/2016/11/main" r:id="rId8"/>
              </a:ext>
            </a:extLst>
          </a:blip>
          <a:srcRect t="10162"/>
          <a:stretch/>
        </p:blipFill>
        <p:spPr>
          <a:xfrm>
            <a:off x="2187613" y="2792489"/>
            <a:ext cx="545993" cy="476882"/>
          </a:xfrm>
          <a:prstGeom prst="rect">
            <a:avLst/>
          </a:prstGeom>
        </p:spPr>
      </p:pic>
      <p:sp>
        <p:nvSpPr>
          <p:cNvPr id="13" name="TextBox 12"/>
          <p:cNvSpPr txBox="1"/>
          <p:nvPr/>
        </p:nvSpPr>
        <p:spPr>
          <a:xfrm>
            <a:off x="882944" y="713437"/>
            <a:ext cx="7374391" cy="707886"/>
          </a:xfrm>
          <a:prstGeom prst="rect">
            <a:avLst/>
          </a:prstGeom>
          <a:noFill/>
        </p:spPr>
        <p:txBody>
          <a:bodyPr wrap="none" rtlCol="0">
            <a:spAutoFit/>
          </a:bodyPr>
          <a:lstStyle/>
          <a:p>
            <a:r>
              <a:rPr lang="en-SG" sz="4000" dirty="0" smtClean="0"/>
              <a:t>What is </a:t>
            </a:r>
            <a:r>
              <a:rPr lang="en-SG" sz="4000" b="1" dirty="0" smtClean="0">
                <a:solidFill>
                  <a:srgbClr val="C00000"/>
                </a:solidFill>
              </a:rPr>
              <a:t>3 m 25 cm </a:t>
            </a:r>
            <a:r>
              <a:rPr lang="en-SG" sz="4000" dirty="0" smtClean="0"/>
              <a:t>in </a:t>
            </a:r>
            <a:r>
              <a:rPr lang="en-SG" sz="4000" u="sng" dirty="0" smtClean="0"/>
              <a:t>centimetres</a:t>
            </a:r>
            <a:r>
              <a:rPr lang="en-SG" sz="4000" dirty="0" smtClean="0"/>
              <a:t>?</a:t>
            </a:r>
          </a:p>
        </p:txBody>
      </p:sp>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39465" y="1453412"/>
            <a:ext cx="4702349" cy="4484089"/>
          </a:xfrm>
          <a:prstGeom prst="rect">
            <a:avLst/>
          </a:prstGeom>
        </p:spPr>
      </p:pic>
      <p:cxnSp>
        <p:nvCxnSpPr>
          <p:cNvPr id="14" name="Straight Arrow Connector 13"/>
          <p:cNvCxnSpPr/>
          <p:nvPr/>
        </p:nvCxnSpPr>
        <p:spPr>
          <a:xfrm flipH="1">
            <a:off x="5862087" y="2743129"/>
            <a:ext cx="271849" cy="50824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6979913" y="2752002"/>
            <a:ext cx="317156" cy="50824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sp>
        <p:nvSpPr>
          <p:cNvPr id="16" name="Rectangle 15"/>
          <p:cNvSpPr/>
          <p:nvPr/>
        </p:nvSpPr>
        <p:spPr>
          <a:xfrm>
            <a:off x="5359853" y="3223920"/>
            <a:ext cx="736099" cy="523220"/>
          </a:xfrm>
          <a:prstGeom prst="rect">
            <a:avLst/>
          </a:prstGeom>
        </p:spPr>
        <p:txBody>
          <a:bodyPr wrap="none">
            <a:spAutoFit/>
          </a:bodyPr>
          <a:lstStyle/>
          <a:p>
            <a:r>
              <a:rPr lang="en-SG" sz="2800" dirty="0"/>
              <a:t>3</a:t>
            </a:r>
            <a:r>
              <a:rPr lang="en-SG" sz="2800" dirty="0" smtClean="0"/>
              <a:t> m</a:t>
            </a:r>
            <a:endParaRPr lang="en-SG" sz="2800" dirty="0"/>
          </a:p>
        </p:txBody>
      </p:sp>
      <p:sp>
        <p:nvSpPr>
          <p:cNvPr id="18" name="Rectangle 17"/>
          <p:cNvSpPr/>
          <p:nvPr/>
        </p:nvSpPr>
        <p:spPr>
          <a:xfrm>
            <a:off x="6962857" y="3232378"/>
            <a:ext cx="1071127" cy="523220"/>
          </a:xfrm>
          <a:prstGeom prst="rect">
            <a:avLst/>
          </a:prstGeom>
        </p:spPr>
        <p:txBody>
          <a:bodyPr wrap="none">
            <a:spAutoFit/>
          </a:bodyPr>
          <a:lstStyle/>
          <a:p>
            <a:r>
              <a:rPr lang="en-SG" sz="2800" dirty="0" smtClean="0"/>
              <a:t>25 cm</a:t>
            </a:r>
            <a:endParaRPr lang="en-SG" sz="2800" dirty="0"/>
          </a:p>
        </p:txBody>
      </p:sp>
      <p:sp>
        <p:nvSpPr>
          <p:cNvPr id="19" name="Rectangle 18"/>
          <p:cNvSpPr/>
          <p:nvPr/>
        </p:nvSpPr>
        <p:spPr>
          <a:xfrm>
            <a:off x="5100967" y="3245111"/>
            <a:ext cx="1253869" cy="523220"/>
          </a:xfrm>
          <a:prstGeom prst="rect">
            <a:avLst/>
          </a:prstGeom>
        </p:spPr>
        <p:txBody>
          <a:bodyPr wrap="none">
            <a:spAutoFit/>
          </a:bodyPr>
          <a:lstStyle/>
          <a:p>
            <a:r>
              <a:rPr lang="en-SG" sz="2800" dirty="0"/>
              <a:t>3</a:t>
            </a:r>
            <a:r>
              <a:rPr lang="en-SG" sz="2800" dirty="0" smtClean="0"/>
              <a:t>00 cm</a:t>
            </a:r>
            <a:endParaRPr lang="en-SG" sz="2800" dirty="0"/>
          </a:p>
        </p:txBody>
      </p:sp>
      <p:sp>
        <p:nvSpPr>
          <p:cNvPr id="20" name="Rectangle 19"/>
          <p:cNvSpPr/>
          <p:nvPr/>
        </p:nvSpPr>
        <p:spPr>
          <a:xfrm>
            <a:off x="5675141" y="2269269"/>
            <a:ext cx="1786066" cy="523220"/>
          </a:xfrm>
          <a:prstGeom prst="rect">
            <a:avLst/>
          </a:prstGeom>
        </p:spPr>
        <p:txBody>
          <a:bodyPr wrap="none">
            <a:spAutoFit/>
          </a:bodyPr>
          <a:lstStyle/>
          <a:p>
            <a:r>
              <a:rPr lang="en-SG" sz="2800" dirty="0" smtClean="0"/>
              <a:t>3 </a:t>
            </a:r>
            <a:r>
              <a:rPr lang="en-SG" sz="2800" dirty="0"/>
              <a:t>m 25 cm </a:t>
            </a:r>
          </a:p>
        </p:txBody>
      </p:sp>
      <p:cxnSp>
        <p:nvCxnSpPr>
          <p:cNvPr id="21" name="Straight Arrow Connector 20"/>
          <p:cNvCxnSpPr/>
          <p:nvPr/>
        </p:nvCxnSpPr>
        <p:spPr>
          <a:xfrm>
            <a:off x="5872253" y="3800420"/>
            <a:ext cx="387252" cy="50824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H="1">
            <a:off x="6962857" y="3758796"/>
            <a:ext cx="333067" cy="59361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6050736" y="4422754"/>
            <a:ext cx="1335622" cy="523220"/>
          </a:xfrm>
          <a:prstGeom prst="rect">
            <a:avLst/>
          </a:prstGeom>
        </p:spPr>
        <p:txBody>
          <a:bodyPr wrap="none">
            <a:spAutoFit/>
          </a:bodyPr>
          <a:lstStyle/>
          <a:p>
            <a:r>
              <a:rPr lang="en-SG" sz="2800" dirty="0"/>
              <a:t>3</a:t>
            </a:r>
            <a:r>
              <a:rPr lang="en-SG" sz="2800" dirty="0" smtClean="0"/>
              <a:t>25 </a:t>
            </a:r>
            <a:r>
              <a:rPr lang="en-SG" sz="2800" dirty="0"/>
              <a:t>cm </a:t>
            </a:r>
          </a:p>
        </p:txBody>
      </p:sp>
    </p:spTree>
    <p:extLst>
      <p:ext uri="{BB962C8B-B14F-4D97-AF65-F5344CB8AC3E}">
        <p14:creationId xmlns:p14="http://schemas.microsoft.com/office/powerpoint/2010/main" val="238061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animEffect transition="in" filter="wipe(left)">
                                      <p:cBhvr>
                                        <p:cTn id="9" dur="500"/>
                                        <p:tgtEl>
                                          <p:spTgt spid="20"/>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up)">
                                      <p:cBhvr>
                                        <p:cTn id="13" dur="500"/>
                                        <p:tgtEl>
                                          <p:spTgt spid="14"/>
                                        </p:tgtEl>
                                      </p:cBhvr>
                                    </p:animEffect>
                                  </p:childTnLst>
                                </p:cTn>
                              </p:par>
                              <p:par>
                                <p:cTn id="14" presetID="22" presetClass="entr" presetSubtype="1"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up)">
                                      <p:cBhvr>
                                        <p:cTn id="16" dur="500"/>
                                        <p:tgtEl>
                                          <p:spTgt spid="15"/>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par>
                          <p:cTn id="23" fill="hold">
                            <p:stCondLst>
                              <p:cond delay="1000"/>
                            </p:stCondLst>
                            <p:childTnLst>
                              <p:par>
                                <p:cTn id="24" presetID="10" presetClass="exit" presetSubtype="0" fill="hold" grpId="1" nodeType="afterEffect">
                                  <p:stCondLst>
                                    <p:cond delay="1000"/>
                                  </p:stCondLst>
                                  <p:childTnLst>
                                    <p:animEffect transition="out" filter="fade">
                                      <p:cBhvr>
                                        <p:cTn id="25" dur="500"/>
                                        <p:tgtEl>
                                          <p:spTgt spid="16"/>
                                        </p:tgtEl>
                                      </p:cBhvr>
                                    </p:animEffect>
                                    <p:set>
                                      <p:cBhvr>
                                        <p:cTn id="26" dur="1" fill="hold">
                                          <p:stCondLst>
                                            <p:cond delay="499"/>
                                          </p:stCondLst>
                                        </p:cTn>
                                        <p:tgtEl>
                                          <p:spTgt spid="16"/>
                                        </p:tgtEl>
                                        <p:attrNameLst>
                                          <p:attrName>style.visibility</p:attrName>
                                        </p:attrNameLst>
                                      </p:cBhvr>
                                      <p:to>
                                        <p:strVal val="hidden"/>
                                      </p:to>
                                    </p:set>
                                  </p:childTnLst>
                                </p:cTn>
                              </p:par>
                            </p:childTnLst>
                          </p:cTn>
                        </p:par>
                        <p:par>
                          <p:cTn id="27" fill="hold">
                            <p:stCondLst>
                              <p:cond delay="2500"/>
                            </p:stCondLst>
                            <p:childTnLst>
                              <p:par>
                                <p:cTn id="28" presetID="1" presetClass="entr" presetSubtype="0"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childTnLst>
                                </p:cTn>
                              </p:par>
                            </p:childTnLst>
                          </p:cTn>
                        </p:par>
                        <p:par>
                          <p:cTn id="30" fill="hold">
                            <p:stCondLst>
                              <p:cond delay="2500"/>
                            </p:stCondLst>
                            <p:childTnLst>
                              <p:par>
                                <p:cTn id="31" presetID="22" presetClass="entr" presetSubtype="1" fill="hold" nodeType="afterEffect">
                                  <p:stCondLst>
                                    <p:cond delay="500"/>
                                  </p:stCondLst>
                                  <p:childTnLst>
                                    <p:set>
                                      <p:cBhvr>
                                        <p:cTn id="32" dur="1" fill="hold">
                                          <p:stCondLst>
                                            <p:cond delay="0"/>
                                          </p:stCondLst>
                                        </p:cTn>
                                        <p:tgtEl>
                                          <p:spTgt spid="21"/>
                                        </p:tgtEl>
                                        <p:attrNameLst>
                                          <p:attrName>style.visibility</p:attrName>
                                        </p:attrNameLst>
                                      </p:cBhvr>
                                      <p:to>
                                        <p:strVal val="visible"/>
                                      </p:to>
                                    </p:set>
                                    <p:animEffect transition="in" filter="wipe(up)">
                                      <p:cBhvr>
                                        <p:cTn id="33" dur="500"/>
                                        <p:tgtEl>
                                          <p:spTgt spid="21"/>
                                        </p:tgtEl>
                                      </p:cBhvr>
                                    </p:animEffect>
                                  </p:childTnLst>
                                </p:cTn>
                              </p:par>
                              <p:par>
                                <p:cTn id="34" presetID="22" presetClass="entr" presetSubtype="1" fill="hold" nodeType="withEffect">
                                  <p:stCondLst>
                                    <p:cond delay="500"/>
                                  </p:stCondLst>
                                  <p:childTnLst>
                                    <p:set>
                                      <p:cBhvr>
                                        <p:cTn id="35" dur="1" fill="hold">
                                          <p:stCondLst>
                                            <p:cond delay="0"/>
                                          </p:stCondLst>
                                        </p:cTn>
                                        <p:tgtEl>
                                          <p:spTgt spid="22"/>
                                        </p:tgtEl>
                                        <p:attrNameLst>
                                          <p:attrName>style.visibility</p:attrName>
                                        </p:attrNameLst>
                                      </p:cBhvr>
                                      <p:to>
                                        <p:strVal val="visible"/>
                                      </p:to>
                                    </p:set>
                                    <p:animEffect transition="in" filter="wipe(up)">
                                      <p:cBhvr>
                                        <p:cTn id="36" dur="500"/>
                                        <p:tgtEl>
                                          <p:spTgt spid="22"/>
                                        </p:tgtEl>
                                      </p:cBhvr>
                                    </p:animEffect>
                                  </p:childTnLst>
                                </p:cTn>
                              </p:par>
                            </p:childTnLst>
                          </p:cTn>
                        </p:par>
                        <p:par>
                          <p:cTn id="37" fill="hold">
                            <p:stCondLst>
                              <p:cond delay="3500"/>
                            </p:stCondLst>
                            <p:childTnLst>
                              <p:par>
                                <p:cTn id="38" presetID="1" presetClass="entr" presetSubtype="0" fill="hold" grpId="0" nodeType="afterEffect">
                                  <p:stCondLst>
                                    <p:cond delay="500"/>
                                  </p:stCondLst>
                                  <p:childTnLst>
                                    <p:set>
                                      <p:cBhvr>
                                        <p:cTn id="39" dur="1" fill="hold">
                                          <p:stCondLst>
                                            <p:cond delay="0"/>
                                          </p:stCondLst>
                                        </p:cTn>
                                        <p:tgtEl>
                                          <p:spTgt spid="23"/>
                                        </p:tgtEl>
                                        <p:attrNameLst>
                                          <p:attrName>style.visibility</p:attrName>
                                        </p:attrNameLst>
                                      </p:cBhvr>
                                      <p:to>
                                        <p:strVal val="visible"/>
                                      </p:to>
                                    </p:set>
                                  </p:childTnLst>
                                </p:cTn>
                              </p:par>
                            </p:childTnLst>
                          </p:cTn>
                        </p:par>
                        <p:par>
                          <p:cTn id="40" fill="hold">
                            <p:stCondLst>
                              <p:cond delay="4000"/>
                            </p:stCondLst>
                            <p:childTnLst>
                              <p:par>
                                <p:cTn id="41" presetID="1" presetClass="entr" presetSubtype="0" fill="hold" grpId="0" nodeType="afterEffect">
                                  <p:stCondLst>
                                    <p:cond delay="50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p:bldP spid="16" grpId="1"/>
      <p:bldP spid="18" grpId="0"/>
      <p:bldP spid="19" grpId="0"/>
      <p:bldP spid="20"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5517" y="2243204"/>
            <a:ext cx="3206276" cy="943291"/>
          </a:xfrm>
          <a:prstGeom prst="rect">
            <a:avLst/>
          </a:prstGeom>
          <a:noFill/>
          <a:ln>
            <a:solidFill>
              <a:schemeClr val="bg1">
                <a:lumMod val="9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SG" sz="3600" dirty="0" smtClean="0"/>
              <a:t>            cm</a:t>
            </a:r>
            <a:endParaRPr lang="en-SG" sz="3600" dirty="0"/>
          </a:p>
        </p:txBody>
      </p:sp>
      <p:sp>
        <p:nvSpPr>
          <p:cNvPr id="2" name="TextBox 1"/>
          <p:cNvSpPr txBox="1"/>
          <p:nvPr/>
        </p:nvSpPr>
        <p:spPr>
          <a:xfrm>
            <a:off x="1029713" y="964567"/>
            <a:ext cx="7374391" cy="707886"/>
          </a:xfrm>
          <a:prstGeom prst="rect">
            <a:avLst/>
          </a:prstGeom>
          <a:noFill/>
        </p:spPr>
        <p:txBody>
          <a:bodyPr wrap="none" rtlCol="0">
            <a:spAutoFit/>
          </a:bodyPr>
          <a:lstStyle/>
          <a:p>
            <a:r>
              <a:rPr lang="en-SG" sz="4000" dirty="0" smtClean="0"/>
              <a:t>What is </a:t>
            </a:r>
            <a:r>
              <a:rPr lang="en-SG" sz="4000" b="1" dirty="0" smtClean="0">
                <a:solidFill>
                  <a:srgbClr val="C00000"/>
                </a:solidFill>
              </a:rPr>
              <a:t>3 m 25 cm </a:t>
            </a:r>
            <a:r>
              <a:rPr lang="en-SG" sz="4000" dirty="0" smtClean="0"/>
              <a:t>in </a:t>
            </a:r>
            <a:r>
              <a:rPr lang="en-SG" sz="4000" u="sng" dirty="0" smtClean="0"/>
              <a:t>centimetres</a:t>
            </a:r>
            <a:r>
              <a:rPr lang="en-SG" sz="4000" dirty="0" smtClean="0"/>
              <a:t>?</a:t>
            </a:r>
          </a:p>
        </p:txBody>
      </p:sp>
      <p:pic>
        <p:nvPicPr>
          <p:cNvPr id="10" name="Picture 2" descr="C:\Users\S7417336E\AppData\Local\Microsoft\Windows\Temporary Internet Files\Content.IE5\5Y2F9C3B\home-icon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4104" y="0"/>
            <a:ext cx="650245" cy="650245"/>
          </a:xfrm>
          <a:prstGeom prst="rect">
            <a:avLst/>
          </a:prstGeom>
          <a:noFill/>
          <a:extLst>
            <a:ext uri="{909E8E84-426E-40DD-AFC4-6F175D3DCCD1}">
              <a14:hiddenFill xmlns:a14="http://schemas.microsoft.com/office/drawing/2010/main">
                <a:solidFill>
                  <a:srgbClr val="FFFFFF"/>
                </a:solidFill>
              </a14:hiddenFill>
            </a:ext>
          </a:extLst>
        </p:spPr>
      </p:pic>
      <p:sp>
        <p:nvSpPr>
          <p:cNvPr id="22" name="Rounded Rectangle 48">
            <a:extLst>
              <a:ext uri="{FF2B5EF4-FFF2-40B4-BE49-F238E27FC236}">
                <a16:creationId xmlns:a16="http://schemas.microsoft.com/office/drawing/2014/main" xmlns="" id="{064435DF-C5B7-4C47-B4C7-421DD5C290B9}"/>
              </a:ext>
            </a:extLst>
          </p:cNvPr>
          <p:cNvSpPr/>
          <p:nvPr/>
        </p:nvSpPr>
        <p:spPr>
          <a:xfrm>
            <a:off x="1245036" y="2418430"/>
            <a:ext cx="1380465" cy="6660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3200" dirty="0" smtClean="0">
                <a:solidFill>
                  <a:schemeClr val="tx1"/>
                </a:solidFill>
              </a:rPr>
              <a:t>28</a:t>
            </a:r>
            <a:endParaRPr lang="en-SG" sz="3200" dirty="0">
              <a:solidFill>
                <a:schemeClr val="tx1"/>
              </a:solidFill>
            </a:endParaRPr>
          </a:p>
        </p:txBody>
      </p:sp>
      <p:pic>
        <p:nvPicPr>
          <p:cNvPr id="8" name="Picture 7">
            <a:extLst>
              <a:ext uri="{FF2B5EF4-FFF2-40B4-BE49-F238E27FC236}">
                <a16:creationId xmlns:a16="http://schemas.microsoft.com/office/drawing/2014/main" xmlns="" id="{4478D2E2-E904-47A9-A158-B4F2E5AFE70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 xmlns:a1611="http://schemas.microsoft.com/office/drawing/2016/11/main" r:id="rId8"/>
              </a:ext>
            </a:extLst>
          </a:blip>
          <a:stretch>
            <a:fillRect/>
          </a:stretch>
        </p:blipFill>
        <p:spPr>
          <a:xfrm>
            <a:off x="2216404" y="3000847"/>
            <a:ext cx="444501" cy="444501"/>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39465" y="1453412"/>
            <a:ext cx="4702349" cy="4484089"/>
          </a:xfrm>
          <a:prstGeom prst="rect">
            <a:avLst/>
          </a:prstGeom>
        </p:spPr>
      </p:pic>
      <p:sp>
        <p:nvSpPr>
          <p:cNvPr id="11" name="Rectangle 10"/>
          <p:cNvSpPr/>
          <p:nvPr/>
        </p:nvSpPr>
        <p:spPr>
          <a:xfrm>
            <a:off x="4716908" y="3223097"/>
            <a:ext cx="3776403" cy="1384995"/>
          </a:xfrm>
          <a:prstGeom prst="rect">
            <a:avLst/>
          </a:prstGeom>
        </p:spPr>
        <p:txBody>
          <a:bodyPr wrap="square">
            <a:spAutoFit/>
          </a:bodyPr>
          <a:lstStyle/>
          <a:p>
            <a:r>
              <a:rPr lang="en-SG" sz="2800" dirty="0" smtClean="0"/>
              <a:t>The units are different.</a:t>
            </a:r>
          </a:p>
          <a:p>
            <a:r>
              <a:rPr lang="en-SG" sz="2800" dirty="0" smtClean="0"/>
              <a:t>You need to first change m to cm. </a:t>
            </a:r>
            <a:endParaRPr lang="en-SG" sz="2800" dirty="0"/>
          </a:p>
        </p:txBody>
      </p:sp>
      <p:sp>
        <p:nvSpPr>
          <p:cNvPr id="12" name="Rectangle 11"/>
          <p:cNvSpPr/>
          <p:nvPr/>
        </p:nvSpPr>
        <p:spPr>
          <a:xfrm>
            <a:off x="5697605" y="2403091"/>
            <a:ext cx="1786066" cy="523220"/>
          </a:xfrm>
          <a:prstGeom prst="rect">
            <a:avLst/>
          </a:prstGeom>
        </p:spPr>
        <p:txBody>
          <a:bodyPr wrap="none">
            <a:spAutoFit/>
          </a:bodyPr>
          <a:lstStyle/>
          <a:p>
            <a:r>
              <a:rPr lang="en-SG" sz="2800" dirty="0" smtClean="0"/>
              <a:t>3 </a:t>
            </a:r>
            <a:r>
              <a:rPr lang="en-SG" sz="2800" dirty="0"/>
              <a:t>m 25 cm </a:t>
            </a:r>
          </a:p>
        </p:txBody>
      </p:sp>
      <p:sp>
        <p:nvSpPr>
          <p:cNvPr id="3" name="Oval 2"/>
          <p:cNvSpPr/>
          <p:nvPr/>
        </p:nvSpPr>
        <p:spPr>
          <a:xfrm>
            <a:off x="5967425" y="2498841"/>
            <a:ext cx="488588" cy="432016"/>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
        <p:nvSpPr>
          <p:cNvPr id="13" name="Oval 12"/>
          <p:cNvSpPr/>
          <p:nvPr/>
        </p:nvSpPr>
        <p:spPr>
          <a:xfrm>
            <a:off x="6826996" y="2500904"/>
            <a:ext cx="488588" cy="432016"/>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
        <p:nvSpPr>
          <p:cNvPr id="19" name="Rectangle 18">
            <a:extLst>
              <a:ext uri="{FF2B5EF4-FFF2-40B4-BE49-F238E27FC236}">
                <a16:creationId xmlns:a16="http://schemas.microsoft.com/office/drawing/2014/main" xmlns="" id="{B4CBA416-D2B3-4CDD-AF9A-C07A71770431}"/>
              </a:ext>
            </a:extLst>
          </p:cNvPr>
          <p:cNvSpPr/>
          <p:nvPr/>
        </p:nvSpPr>
        <p:spPr>
          <a:xfrm>
            <a:off x="7315584" y="5278284"/>
            <a:ext cx="1529435" cy="53640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SG" sz="2400" b="1" dirty="0" smtClean="0"/>
              <a:t>Try again</a:t>
            </a:r>
            <a:endParaRPr lang="en-SG" sz="2400" b="1" dirty="0"/>
          </a:p>
        </p:txBody>
      </p:sp>
    </p:spTree>
    <p:extLst>
      <p:ext uri="{BB962C8B-B14F-4D97-AF65-F5344CB8AC3E}">
        <p14:creationId xmlns:p14="http://schemas.microsoft.com/office/powerpoint/2010/main" val="15431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animEffect transition="in" filter="wipe(left)">
                                      <p:cBhvr>
                                        <p:cTn id="9" dur="500"/>
                                        <p:tgtEl>
                                          <p:spTgt spid="12"/>
                                        </p:tgtEl>
                                      </p:cBhvr>
                                    </p:animEffect>
                                  </p:childTnLst>
                                </p:cTn>
                              </p:par>
                              <p:par>
                                <p:cTn id="10" presetID="21" presetClass="entr" presetSubtype="1" fill="hold" grpId="0" nodeType="withEffect">
                                  <p:stCondLst>
                                    <p:cond delay="100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1000"/>
                                        <p:tgtEl>
                                          <p:spTgt spid="3"/>
                                        </p:tgtEl>
                                      </p:cBhvr>
                                    </p:animEffect>
                                  </p:childTnLst>
                                </p:cTn>
                              </p:par>
                            </p:childTnLst>
                          </p:cTn>
                        </p:par>
                        <p:par>
                          <p:cTn id="13" fill="hold">
                            <p:stCondLst>
                              <p:cond delay="2000"/>
                            </p:stCondLst>
                            <p:childTnLst>
                              <p:par>
                                <p:cTn id="14" presetID="21" presetClass="entr" presetSubtype="1"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1000"/>
                                        <p:tgtEl>
                                          <p:spTgt spid="13"/>
                                        </p:tgtEl>
                                      </p:cBhvr>
                                    </p:animEffect>
                                  </p:childTnLst>
                                </p:cTn>
                              </p:par>
                            </p:childTnLst>
                          </p:cTn>
                        </p:par>
                        <p:par>
                          <p:cTn id="17" fill="hold">
                            <p:stCondLst>
                              <p:cond delay="3000"/>
                            </p:stCondLst>
                            <p:childTnLst>
                              <p:par>
                                <p:cTn id="18" presetID="1" presetClass="entr" presetSubtype="0" fill="hold" grpId="0" nodeType="afterEffect">
                                  <p:stCondLst>
                                    <p:cond delay="500"/>
                                  </p:stCondLst>
                                  <p:childTnLst>
                                    <p:set>
                                      <p:cBhvr>
                                        <p:cTn id="19" dur="1" fill="hold">
                                          <p:stCondLst>
                                            <p:cond delay="0"/>
                                          </p:stCondLst>
                                        </p:cTn>
                                        <p:tgtEl>
                                          <p:spTgt spid="11">
                                            <p:txEl>
                                              <p:pRg st="0" end="0"/>
                                            </p:txEl>
                                          </p:spTgt>
                                        </p:tgtEl>
                                        <p:attrNameLst>
                                          <p:attrName>style.visibility</p:attrName>
                                        </p:attrNameLst>
                                      </p:cBhvr>
                                      <p:to>
                                        <p:strVal val="visible"/>
                                      </p:to>
                                    </p:set>
                                  </p:childTnLst>
                                </p:cTn>
                              </p:par>
                            </p:childTnLst>
                          </p:cTn>
                        </p:par>
                        <p:par>
                          <p:cTn id="20" fill="hold">
                            <p:stCondLst>
                              <p:cond delay="3500"/>
                            </p:stCondLst>
                            <p:childTnLst>
                              <p:par>
                                <p:cTn id="21" presetID="1" presetClass="entr" presetSubtype="0" fill="hold" grpId="0" nodeType="afterEffect">
                                  <p:stCondLst>
                                    <p:cond delay="500"/>
                                  </p:stCondLst>
                                  <p:childTnLst>
                                    <p:set>
                                      <p:cBhvr>
                                        <p:cTn id="22" dur="1" fill="hold">
                                          <p:stCondLst>
                                            <p:cond delay="0"/>
                                          </p:stCondLst>
                                        </p:cTn>
                                        <p:tgtEl>
                                          <p:spTgt spid="11">
                                            <p:txEl>
                                              <p:pRg st="1" end="1"/>
                                            </p:txEl>
                                          </p:spTgt>
                                        </p:tgtEl>
                                        <p:attrNameLst>
                                          <p:attrName>style.visibility</p:attrName>
                                        </p:attrNameLst>
                                      </p:cBhvr>
                                      <p:to>
                                        <p:strVal val="visible"/>
                                      </p:to>
                                    </p:set>
                                  </p:childTnLst>
                                </p:cTn>
                              </p:par>
                            </p:childTnLst>
                          </p:cTn>
                        </p:par>
                        <p:par>
                          <p:cTn id="23" fill="hold">
                            <p:stCondLst>
                              <p:cond delay="4000"/>
                            </p:stCondLst>
                            <p:childTnLst>
                              <p:par>
                                <p:cTn id="24" presetID="1" presetClass="entr" presetSubtype="0" fill="hold" grpId="0" nodeType="afterEffect">
                                  <p:stCondLst>
                                    <p:cond delay="500"/>
                                  </p:stCondLst>
                                  <p:childTnLst>
                                    <p:set>
                                      <p:cBhvr>
                                        <p:cTn id="25"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2" grpId="0"/>
      <p:bldP spid="3" grpId="0" animBg="1"/>
      <p:bldP spid="13"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5723" y="1540875"/>
            <a:ext cx="4702349" cy="4484089"/>
          </a:xfrm>
          <a:prstGeom prst="rect">
            <a:avLst/>
          </a:prstGeom>
        </p:spPr>
      </p:pic>
      <p:sp>
        <p:nvSpPr>
          <p:cNvPr id="5" name="Rectangle 4"/>
          <p:cNvSpPr/>
          <p:nvPr/>
        </p:nvSpPr>
        <p:spPr>
          <a:xfrm>
            <a:off x="857472" y="2279807"/>
            <a:ext cx="3206276" cy="943291"/>
          </a:xfrm>
          <a:prstGeom prst="rect">
            <a:avLst/>
          </a:prstGeom>
          <a:noFill/>
          <a:ln>
            <a:solidFill>
              <a:schemeClr val="bg1">
                <a:lumMod val="9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SG" sz="3600" dirty="0" smtClean="0"/>
              <a:t>            cm</a:t>
            </a:r>
            <a:endParaRPr lang="en-SG" sz="3600" dirty="0"/>
          </a:p>
        </p:txBody>
      </p:sp>
      <p:sp>
        <p:nvSpPr>
          <p:cNvPr id="17" name="Rounded Rectangle 48">
            <a:extLst>
              <a:ext uri="{FF2B5EF4-FFF2-40B4-BE49-F238E27FC236}">
                <a16:creationId xmlns:a16="http://schemas.microsoft.com/office/drawing/2014/main" xmlns="" id="{064435DF-C5B7-4C47-B4C7-421DD5C290B9}"/>
              </a:ext>
            </a:extLst>
          </p:cNvPr>
          <p:cNvSpPr/>
          <p:nvPr/>
        </p:nvSpPr>
        <p:spPr>
          <a:xfrm>
            <a:off x="1245036" y="2418430"/>
            <a:ext cx="1380465" cy="6660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3200" dirty="0" smtClean="0">
                <a:solidFill>
                  <a:schemeClr val="tx1"/>
                </a:solidFill>
              </a:rPr>
              <a:t>3025</a:t>
            </a:r>
            <a:endParaRPr lang="en-SG" sz="3200" dirty="0">
              <a:solidFill>
                <a:schemeClr val="tx1"/>
              </a:solidFill>
            </a:endParaRPr>
          </a:p>
        </p:txBody>
      </p:sp>
      <p:pic>
        <p:nvPicPr>
          <p:cNvPr id="10" name="Picture 2" descr="C:\Users\S7417336E\AppData\Local\Microsoft\Windows\Temporary Internet Files\Content.IE5\5Y2F9C3B\home-icon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04104" y="0"/>
            <a:ext cx="650245" cy="65024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xmlns="" id="{4478D2E2-E904-47A9-A158-B4F2E5AFE709}"/>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 xmlns:a1611="http://schemas.microsoft.com/office/drawing/2016/11/main" r:id="rId8"/>
              </a:ext>
            </a:extLst>
          </a:blip>
          <a:stretch>
            <a:fillRect/>
          </a:stretch>
        </p:blipFill>
        <p:spPr>
          <a:xfrm>
            <a:off x="2238359" y="3037450"/>
            <a:ext cx="444501" cy="444501"/>
          </a:xfrm>
          <a:prstGeom prst="rect">
            <a:avLst/>
          </a:prstGeom>
        </p:spPr>
      </p:pic>
      <p:sp>
        <p:nvSpPr>
          <p:cNvPr id="13" name="TextBox 12"/>
          <p:cNvSpPr txBox="1"/>
          <p:nvPr/>
        </p:nvSpPr>
        <p:spPr>
          <a:xfrm>
            <a:off x="1029713" y="843243"/>
            <a:ext cx="7374391" cy="707886"/>
          </a:xfrm>
          <a:prstGeom prst="rect">
            <a:avLst/>
          </a:prstGeom>
          <a:noFill/>
        </p:spPr>
        <p:txBody>
          <a:bodyPr wrap="none" rtlCol="0">
            <a:spAutoFit/>
          </a:bodyPr>
          <a:lstStyle/>
          <a:p>
            <a:r>
              <a:rPr lang="en-SG" sz="4000" dirty="0" smtClean="0"/>
              <a:t>What is </a:t>
            </a:r>
            <a:r>
              <a:rPr lang="en-SG" sz="4000" b="1" dirty="0" smtClean="0">
                <a:solidFill>
                  <a:srgbClr val="C00000"/>
                </a:solidFill>
              </a:rPr>
              <a:t>3 m 25 cm </a:t>
            </a:r>
            <a:r>
              <a:rPr lang="en-SG" sz="4000" dirty="0" smtClean="0"/>
              <a:t>in centimetres?</a:t>
            </a:r>
          </a:p>
        </p:txBody>
      </p:sp>
      <p:cxnSp>
        <p:nvCxnSpPr>
          <p:cNvPr id="15" name="Straight Arrow Connector 14"/>
          <p:cNvCxnSpPr/>
          <p:nvPr/>
        </p:nvCxnSpPr>
        <p:spPr>
          <a:xfrm flipH="1">
            <a:off x="5862087" y="2743129"/>
            <a:ext cx="271849" cy="50824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6979913" y="2752002"/>
            <a:ext cx="317156" cy="50824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5359853" y="3223920"/>
            <a:ext cx="736099" cy="523220"/>
          </a:xfrm>
          <a:prstGeom prst="rect">
            <a:avLst/>
          </a:prstGeom>
        </p:spPr>
        <p:txBody>
          <a:bodyPr wrap="none">
            <a:spAutoFit/>
          </a:bodyPr>
          <a:lstStyle/>
          <a:p>
            <a:r>
              <a:rPr lang="en-SG" sz="2800" dirty="0"/>
              <a:t>3</a:t>
            </a:r>
            <a:r>
              <a:rPr lang="en-SG" sz="2800" dirty="0" smtClean="0"/>
              <a:t> m</a:t>
            </a:r>
            <a:endParaRPr lang="en-SG" sz="2800" dirty="0"/>
          </a:p>
        </p:txBody>
      </p:sp>
      <p:sp>
        <p:nvSpPr>
          <p:cNvPr id="20" name="Rectangle 19"/>
          <p:cNvSpPr/>
          <p:nvPr/>
        </p:nvSpPr>
        <p:spPr>
          <a:xfrm>
            <a:off x="6962857" y="3232378"/>
            <a:ext cx="1071127" cy="523220"/>
          </a:xfrm>
          <a:prstGeom prst="rect">
            <a:avLst/>
          </a:prstGeom>
        </p:spPr>
        <p:txBody>
          <a:bodyPr wrap="none">
            <a:spAutoFit/>
          </a:bodyPr>
          <a:lstStyle/>
          <a:p>
            <a:r>
              <a:rPr lang="en-SG" sz="2800" dirty="0" smtClean="0"/>
              <a:t>25 cm</a:t>
            </a:r>
            <a:endParaRPr lang="en-SG" sz="2800" dirty="0"/>
          </a:p>
        </p:txBody>
      </p:sp>
      <p:sp>
        <p:nvSpPr>
          <p:cNvPr id="21" name="Rectangle 20"/>
          <p:cNvSpPr/>
          <p:nvPr/>
        </p:nvSpPr>
        <p:spPr>
          <a:xfrm>
            <a:off x="5100967" y="3245111"/>
            <a:ext cx="1253869" cy="523220"/>
          </a:xfrm>
          <a:prstGeom prst="rect">
            <a:avLst/>
          </a:prstGeom>
        </p:spPr>
        <p:txBody>
          <a:bodyPr wrap="none">
            <a:spAutoFit/>
          </a:bodyPr>
          <a:lstStyle/>
          <a:p>
            <a:r>
              <a:rPr lang="en-SG" sz="2800" dirty="0"/>
              <a:t>3</a:t>
            </a:r>
            <a:r>
              <a:rPr lang="en-SG" sz="2800" dirty="0" smtClean="0"/>
              <a:t>00 cm</a:t>
            </a:r>
            <a:endParaRPr lang="en-SG" sz="2800" dirty="0"/>
          </a:p>
        </p:txBody>
      </p:sp>
      <p:sp>
        <p:nvSpPr>
          <p:cNvPr id="22" name="Rectangle 21"/>
          <p:cNvSpPr/>
          <p:nvPr/>
        </p:nvSpPr>
        <p:spPr>
          <a:xfrm>
            <a:off x="5675141" y="2269269"/>
            <a:ext cx="1786066" cy="523220"/>
          </a:xfrm>
          <a:prstGeom prst="rect">
            <a:avLst/>
          </a:prstGeom>
        </p:spPr>
        <p:txBody>
          <a:bodyPr wrap="none">
            <a:spAutoFit/>
          </a:bodyPr>
          <a:lstStyle/>
          <a:p>
            <a:r>
              <a:rPr lang="en-SG" sz="2800" dirty="0" smtClean="0"/>
              <a:t>3 </a:t>
            </a:r>
            <a:r>
              <a:rPr lang="en-SG" sz="2800" dirty="0"/>
              <a:t>m 25 cm </a:t>
            </a:r>
          </a:p>
        </p:txBody>
      </p:sp>
      <p:sp>
        <p:nvSpPr>
          <p:cNvPr id="18" name="Cloud Callout 17"/>
          <p:cNvSpPr/>
          <p:nvPr/>
        </p:nvSpPr>
        <p:spPr>
          <a:xfrm>
            <a:off x="3431186" y="1868992"/>
            <a:ext cx="2210001" cy="1098875"/>
          </a:xfrm>
          <a:prstGeom prst="cloudCallout">
            <a:avLst>
              <a:gd name="adj1" fmla="val 43843"/>
              <a:gd name="adj2" fmla="val 76858"/>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SG" dirty="0" smtClean="0"/>
              <a:t>1 m = 100 cm</a:t>
            </a:r>
          </a:p>
          <a:p>
            <a:pPr algn="ctr"/>
            <a:r>
              <a:rPr lang="en-SG" dirty="0" smtClean="0"/>
              <a:t>3 m = 300 cm</a:t>
            </a:r>
            <a:endParaRPr lang="en-SG" dirty="0"/>
          </a:p>
        </p:txBody>
      </p:sp>
      <p:sp>
        <p:nvSpPr>
          <p:cNvPr id="23" name="Rectangle 22">
            <a:extLst>
              <a:ext uri="{FF2B5EF4-FFF2-40B4-BE49-F238E27FC236}">
                <a16:creationId xmlns:a16="http://schemas.microsoft.com/office/drawing/2014/main" xmlns="" id="{B4CBA416-D2B3-4CDD-AF9A-C07A71770431}"/>
              </a:ext>
            </a:extLst>
          </p:cNvPr>
          <p:cNvSpPr/>
          <p:nvPr/>
        </p:nvSpPr>
        <p:spPr>
          <a:xfrm>
            <a:off x="7315584" y="5278284"/>
            <a:ext cx="1529435" cy="53640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SG" sz="2400" b="1" dirty="0" smtClean="0"/>
              <a:t>Try again</a:t>
            </a:r>
            <a:endParaRPr lang="en-SG" sz="2400" b="1" dirty="0"/>
          </a:p>
        </p:txBody>
      </p:sp>
    </p:spTree>
    <p:extLst>
      <p:ext uri="{BB962C8B-B14F-4D97-AF65-F5344CB8AC3E}">
        <p14:creationId xmlns:p14="http://schemas.microsoft.com/office/powerpoint/2010/main" val="35624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par>
                          <p:cTn id="9" fill="hold">
                            <p:stCondLst>
                              <p:cond delay="0"/>
                            </p:stCondLst>
                            <p:childTnLst>
                              <p:par>
                                <p:cTn id="10" presetID="22" presetClass="entr" presetSubtype="1" fill="hold" nodeType="afterEffect">
                                  <p:stCondLst>
                                    <p:cond delay="50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par>
                                <p:cTn id="13" presetID="22" presetClass="entr" presetSubtype="1" fill="hold" nodeType="withEffect">
                                  <p:stCondLst>
                                    <p:cond delay="50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500"/>
                                        <p:tgtEl>
                                          <p:spTgt spid="16"/>
                                        </p:tgtEl>
                                      </p:cBhvr>
                                    </p:animEffect>
                                  </p:childTnLst>
                                </p:cTn>
                              </p:par>
                            </p:childTnLst>
                          </p:cTn>
                        </p:par>
                        <p:par>
                          <p:cTn id="16" fill="hold">
                            <p:stCondLst>
                              <p:cond delay="1000"/>
                            </p:stCondLst>
                            <p:childTnLst>
                              <p:par>
                                <p:cTn id="17" presetID="1" presetClass="entr" presetSubtype="0" fill="hold" grpId="0" nodeType="afterEffect">
                                  <p:stCondLst>
                                    <p:cond delay="50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20"/>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grpId="0" nodeType="afterEffect">
                                  <p:stCondLst>
                                    <p:cond delay="500"/>
                                  </p:stCondLst>
                                  <p:childTnLst>
                                    <p:set>
                                      <p:cBhvr>
                                        <p:cTn id="23" dur="1" fill="hold">
                                          <p:stCondLst>
                                            <p:cond delay="0"/>
                                          </p:stCondLst>
                                        </p:cTn>
                                        <p:tgtEl>
                                          <p:spTgt spid="18">
                                            <p:bg/>
                                          </p:spTgt>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grpId="0" nodeType="afterEffect">
                                  <p:stCondLst>
                                    <p:cond delay="500"/>
                                  </p:stCondLst>
                                  <p:childTnLst>
                                    <p:set>
                                      <p:cBhvr>
                                        <p:cTn id="26" dur="1" fill="hold">
                                          <p:stCondLst>
                                            <p:cond delay="0"/>
                                          </p:stCondLst>
                                        </p:cTn>
                                        <p:tgtEl>
                                          <p:spTgt spid="18">
                                            <p:txEl>
                                              <p:pRg st="0" end="0"/>
                                            </p:txEl>
                                          </p:spTgt>
                                        </p:tgtEl>
                                        <p:attrNameLst>
                                          <p:attrName>style.visibility</p:attrName>
                                        </p:attrNameLst>
                                      </p:cBhvr>
                                      <p:to>
                                        <p:strVal val="visible"/>
                                      </p:to>
                                    </p:set>
                                  </p:childTnLst>
                                </p:cTn>
                              </p:par>
                            </p:childTnLst>
                          </p:cTn>
                        </p:par>
                        <p:par>
                          <p:cTn id="27" fill="hold">
                            <p:stCondLst>
                              <p:cond delay="2500"/>
                            </p:stCondLst>
                            <p:childTnLst>
                              <p:par>
                                <p:cTn id="28" presetID="1" presetClass="entr" presetSubtype="0" fill="hold" grpId="0" nodeType="afterEffect">
                                  <p:stCondLst>
                                    <p:cond delay="500"/>
                                  </p:stCondLst>
                                  <p:childTnLst>
                                    <p:set>
                                      <p:cBhvr>
                                        <p:cTn id="29" dur="1" fill="hold">
                                          <p:stCondLst>
                                            <p:cond delay="0"/>
                                          </p:stCondLst>
                                        </p:cTn>
                                        <p:tgtEl>
                                          <p:spTgt spid="18">
                                            <p:txEl>
                                              <p:pRg st="1" end="1"/>
                                            </p:txEl>
                                          </p:spTgt>
                                        </p:tgtEl>
                                        <p:attrNameLst>
                                          <p:attrName>style.visibility</p:attrName>
                                        </p:attrNameLst>
                                      </p:cBhvr>
                                      <p:to>
                                        <p:strVal val="visible"/>
                                      </p:to>
                                    </p:set>
                                  </p:childTnLst>
                                </p:cTn>
                              </p:par>
                            </p:childTnLst>
                          </p:cTn>
                        </p:par>
                        <p:par>
                          <p:cTn id="30" fill="hold">
                            <p:stCondLst>
                              <p:cond delay="3000"/>
                            </p:stCondLst>
                            <p:childTnLst>
                              <p:par>
                                <p:cTn id="31" presetID="10" presetClass="exit" presetSubtype="0" fill="hold" grpId="1" nodeType="afterEffect">
                                  <p:stCondLst>
                                    <p:cond delay="500"/>
                                  </p:stCondLst>
                                  <p:childTnLst>
                                    <p:animEffect transition="out" filter="fade">
                                      <p:cBhvr>
                                        <p:cTn id="32" dur="500"/>
                                        <p:tgtEl>
                                          <p:spTgt spid="19"/>
                                        </p:tgtEl>
                                      </p:cBhvr>
                                    </p:animEffect>
                                    <p:set>
                                      <p:cBhvr>
                                        <p:cTn id="33" dur="1" fill="hold">
                                          <p:stCondLst>
                                            <p:cond delay="499"/>
                                          </p:stCondLst>
                                        </p:cTn>
                                        <p:tgtEl>
                                          <p:spTgt spid="19"/>
                                        </p:tgtEl>
                                        <p:attrNameLst>
                                          <p:attrName>style.visibility</p:attrName>
                                        </p:attrNameLst>
                                      </p:cBhvr>
                                      <p:to>
                                        <p:strVal val="hidden"/>
                                      </p:to>
                                    </p:set>
                                  </p:childTnLst>
                                </p:cTn>
                              </p:par>
                            </p:childTnLst>
                          </p:cTn>
                        </p:par>
                        <p:par>
                          <p:cTn id="34" fill="hold">
                            <p:stCondLst>
                              <p:cond delay="4000"/>
                            </p:stCondLst>
                            <p:childTnLst>
                              <p:par>
                                <p:cTn id="35" presetID="1" presetClass="entr" presetSubtype="0"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par>
                          <p:cTn id="37" fill="hold">
                            <p:stCondLst>
                              <p:cond delay="4000"/>
                            </p:stCondLst>
                            <p:childTnLst>
                              <p:par>
                                <p:cTn id="38" presetID="1" presetClass="entr" presetSubtype="0" fill="hold" grpId="0" nodeType="afterEffect">
                                  <p:stCondLst>
                                    <p:cond delay="500"/>
                                  </p:stCondLst>
                                  <p:childTnLst>
                                    <p:set>
                                      <p:cBhvr>
                                        <p:cTn id="3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0" grpId="0"/>
      <p:bldP spid="21" grpId="0"/>
      <p:bldP spid="22" grpId="0"/>
      <p:bldP spid="18" grpId="0" build="p"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5517" y="2243204"/>
            <a:ext cx="3206276" cy="943291"/>
          </a:xfrm>
          <a:prstGeom prst="rect">
            <a:avLst/>
          </a:prstGeom>
          <a:noFill/>
          <a:ln>
            <a:solidFill>
              <a:schemeClr val="bg1">
                <a:lumMod val="9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SG" sz="3600" dirty="0" smtClean="0"/>
              <a:t>            cm</a:t>
            </a:r>
            <a:endParaRPr lang="en-SG" sz="3600" dirty="0"/>
          </a:p>
        </p:txBody>
      </p:sp>
      <p:sp>
        <p:nvSpPr>
          <p:cNvPr id="2" name="TextBox 1"/>
          <p:cNvSpPr txBox="1"/>
          <p:nvPr/>
        </p:nvSpPr>
        <p:spPr>
          <a:xfrm>
            <a:off x="1029713" y="964567"/>
            <a:ext cx="7374391" cy="707886"/>
          </a:xfrm>
          <a:prstGeom prst="rect">
            <a:avLst/>
          </a:prstGeom>
          <a:noFill/>
        </p:spPr>
        <p:txBody>
          <a:bodyPr wrap="none" rtlCol="0">
            <a:spAutoFit/>
          </a:bodyPr>
          <a:lstStyle/>
          <a:p>
            <a:r>
              <a:rPr lang="en-SG" sz="4000" dirty="0" smtClean="0"/>
              <a:t>What is </a:t>
            </a:r>
            <a:r>
              <a:rPr lang="en-SG" sz="4000" b="1" dirty="0" smtClean="0">
                <a:solidFill>
                  <a:srgbClr val="C00000"/>
                </a:solidFill>
              </a:rPr>
              <a:t>3 m 25 cm </a:t>
            </a:r>
            <a:r>
              <a:rPr lang="en-SG" sz="4000" dirty="0" smtClean="0"/>
              <a:t>in centimetres?</a:t>
            </a:r>
          </a:p>
        </p:txBody>
      </p:sp>
      <p:pic>
        <p:nvPicPr>
          <p:cNvPr id="10" name="Picture 2" descr="C:\Users\S7417336E\AppData\Local\Microsoft\Windows\Temporary Internet Files\Content.IE5\5Y2F9C3B\home-icon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4104" y="0"/>
            <a:ext cx="650245" cy="650245"/>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xmlns="" id="{B4CBA416-D2B3-4CDD-AF9A-C07A71770431}"/>
              </a:ext>
            </a:extLst>
          </p:cNvPr>
          <p:cNvSpPr/>
          <p:nvPr/>
        </p:nvSpPr>
        <p:spPr>
          <a:xfrm>
            <a:off x="3139652" y="3555349"/>
            <a:ext cx="2422948" cy="6737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SG" sz="2400" b="1" dirty="0" smtClean="0"/>
              <a:t>Show answer</a:t>
            </a:r>
            <a:endParaRPr lang="en-SG" sz="2400" b="1" dirty="0"/>
          </a:p>
        </p:txBody>
      </p:sp>
      <p:sp>
        <p:nvSpPr>
          <p:cNvPr id="22" name="Rounded Rectangle 48">
            <a:extLst>
              <a:ext uri="{FF2B5EF4-FFF2-40B4-BE49-F238E27FC236}">
                <a16:creationId xmlns:a16="http://schemas.microsoft.com/office/drawing/2014/main" xmlns="" id="{064435DF-C5B7-4C47-B4C7-421DD5C290B9}"/>
              </a:ext>
            </a:extLst>
          </p:cNvPr>
          <p:cNvSpPr/>
          <p:nvPr/>
        </p:nvSpPr>
        <p:spPr>
          <a:xfrm>
            <a:off x="1245036" y="2418430"/>
            <a:ext cx="1380465" cy="6660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3200" dirty="0">
                <a:solidFill>
                  <a:schemeClr val="tx1"/>
                </a:solidFill>
              </a:rPr>
              <a:t>3</a:t>
            </a:r>
            <a:r>
              <a:rPr lang="en-SG" sz="3200" dirty="0" smtClean="0">
                <a:solidFill>
                  <a:schemeClr val="tx1"/>
                </a:solidFill>
              </a:rPr>
              <a:t>0025</a:t>
            </a:r>
            <a:endParaRPr lang="en-SG" sz="3200" dirty="0">
              <a:solidFill>
                <a:schemeClr val="tx1"/>
              </a:solidFill>
            </a:endParaRPr>
          </a:p>
        </p:txBody>
      </p:sp>
      <p:pic>
        <p:nvPicPr>
          <p:cNvPr id="8" name="Picture 7">
            <a:extLst>
              <a:ext uri="{FF2B5EF4-FFF2-40B4-BE49-F238E27FC236}">
                <a16:creationId xmlns:a16="http://schemas.microsoft.com/office/drawing/2014/main" xmlns="" id="{4478D2E2-E904-47A9-A158-B4F2E5AFE70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 xmlns:a1611="http://schemas.microsoft.com/office/drawing/2016/11/main" r:id="rId8"/>
              </a:ext>
            </a:extLst>
          </a:blip>
          <a:stretch>
            <a:fillRect/>
          </a:stretch>
        </p:blipFill>
        <p:spPr>
          <a:xfrm>
            <a:off x="2216404" y="3000847"/>
            <a:ext cx="444501" cy="444501"/>
          </a:xfrm>
          <a:prstGeom prst="rect">
            <a:avLst/>
          </a:prstGeom>
        </p:spPr>
      </p:pic>
    </p:spTree>
    <p:extLst>
      <p:ext uri="{BB962C8B-B14F-4D97-AF65-F5344CB8AC3E}">
        <p14:creationId xmlns:p14="http://schemas.microsoft.com/office/powerpoint/2010/main" val="38625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9465" y="1453412"/>
            <a:ext cx="4702349" cy="4484089"/>
          </a:xfrm>
          <a:prstGeom prst="rect">
            <a:avLst/>
          </a:prstGeom>
        </p:spPr>
      </p:pic>
      <p:sp>
        <p:nvSpPr>
          <p:cNvPr id="5" name="Rectangle 4"/>
          <p:cNvSpPr/>
          <p:nvPr/>
        </p:nvSpPr>
        <p:spPr>
          <a:xfrm>
            <a:off x="788672" y="2243204"/>
            <a:ext cx="3206276" cy="943291"/>
          </a:xfrm>
          <a:prstGeom prst="rect">
            <a:avLst/>
          </a:prstGeom>
          <a:noFill/>
          <a:ln>
            <a:solidFill>
              <a:schemeClr val="bg1">
                <a:lumMod val="9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SG" sz="3600" dirty="0" smtClean="0"/>
              <a:t>            cm</a:t>
            </a:r>
            <a:endParaRPr lang="en-SG" sz="3600" dirty="0"/>
          </a:p>
        </p:txBody>
      </p:sp>
      <p:sp>
        <p:nvSpPr>
          <p:cNvPr id="2" name="TextBox 1"/>
          <p:cNvSpPr txBox="1"/>
          <p:nvPr/>
        </p:nvSpPr>
        <p:spPr>
          <a:xfrm>
            <a:off x="1029713" y="964567"/>
            <a:ext cx="7374391" cy="707886"/>
          </a:xfrm>
          <a:prstGeom prst="rect">
            <a:avLst/>
          </a:prstGeom>
          <a:noFill/>
        </p:spPr>
        <p:txBody>
          <a:bodyPr wrap="none" rtlCol="0">
            <a:spAutoFit/>
          </a:bodyPr>
          <a:lstStyle/>
          <a:p>
            <a:r>
              <a:rPr lang="en-SG" sz="4000" dirty="0" smtClean="0"/>
              <a:t>What is </a:t>
            </a:r>
            <a:r>
              <a:rPr lang="en-SG" sz="4000" b="1" dirty="0" smtClean="0">
                <a:solidFill>
                  <a:srgbClr val="C00000"/>
                </a:solidFill>
              </a:rPr>
              <a:t>3 m 25 cm </a:t>
            </a:r>
            <a:r>
              <a:rPr lang="en-SG" sz="4000" dirty="0" smtClean="0"/>
              <a:t>in centimetres?</a:t>
            </a:r>
          </a:p>
        </p:txBody>
      </p:sp>
      <p:sp>
        <p:nvSpPr>
          <p:cNvPr id="17" name="Rounded Rectangle 48">
            <a:extLst>
              <a:ext uri="{FF2B5EF4-FFF2-40B4-BE49-F238E27FC236}">
                <a16:creationId xmlns:a16="http://schemas.microsoft.com/office/drawing/2014/main" xmlns="" id="{064435DF-C5B7-4C47-B4C7-421DD5C290B9}"/>
              </a:ext>
            </a:extLst>
          </p:cNvPr>
          <p:cNvSpPr/>
          <p:nvPr/>
        </p:nvSpPr>
        <p:spPr>
          <a:xfrm>
            <a:off x="1165124" y="2381827"/>
            <a:ext cx="1391578" cy="6660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3200" dirty="0">
                <a:solidFill>
                  <a:schemeClr val="tx1"/>
                </a:solidFill>
              </a:rPr>
              <a:t>3</a:t>
            </a:r>
            <a:r>
              <a:rPr lang="en-SG" sz="3200" dirty="0" smtClean="0">
                <a:solidFill>
                  <a:schemeClr val="tx1"/>
                </a:solidFill>
              </a:rPr>
              <a:t>0025 </a:t>
            </a:r>
            <a:endParaRPr lang="en-SG" sz="3200" dirty="0">
              <a:solidFill>
                <a:schemeClr val="tx1"/>
              </a:solidFill>
            </a:endParaRPr>
          </a:p>
        </p:txBody>
      </p:sp>
      <p:pic>
        <p:nvPicPr>
          <p:cNvPr id="10" name="Picture 2" descr="C:\Users\S7417336E\AppData\Local\Microsoft\Windows\Temporary Internet Files\Content.IE5\5Y2F9C3B\home-icon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04104" y="0"/>
            <a:ext cx="650245" cy="65024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xmlns="" id="{4478D2E2-E904-47A9-A158-B4F2E5AFE709}"/>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 xmlns:a1611="http://schemas.microsoft.com/office/drawing/2016/11/main" r:id="rId8"/>
              </a:ext>
            </a:extLst>
          </a:blip>
          <a:stretch>
            <a:fillRect/>
          </a:stretch>
        </p:blipFill>
        <p:spPr>
          <a:xfrm>
            <a:off x="2169559" y="3000847"/>
            <a:ext cx="444501" cy="444501"/>
          </a:xfrm>
          <a:prstGeom prst="rect">
            <a:avLst/>
          </a:prstGeom>
        </p:spPr>
      </p:pic>
      <p:cxnSp>
        <p:nvCxnSpPr>
          <p:cNvPr id="18" name="Straight Arrow Connector 17"/>
          <p:cNvCxnSpPr/>
          <p:nvPr/>
        </p:nvCxnSpPr>
        <p:spPr>
          <a:xfrm>
            <a:off x="5834230" y="3767047"/>
            <a:ext cx="387252" cy="50824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a:off x="6979913" y="3705691"/>
            <a:ext cx="374234" cy="617227"/>
          </a:xfrm>
          <a:prstGeom prst="straightConnector1">
            <a:avLst/>
          </a:prstGeom>
          <a:ln>
            <a:tailEnd type="none"/>
          </a:ln>
        </p:spPr>
        <p:style>
          <a:lnRef idx="1">
            <a:schemeClr val="dk1"/>
          </a:lnRef>
          <a:fillRef idx="0">
            <a:schemeClr val="dk1"/>
          </a:fillRef>
          <a:effectRef idx="0">
            <a:schemeClr val="dk1"/>
          </a:effectRef>
          <a:fontRef idx="minor">
            <a:schemeClr val="tx1"/>
          </a:fontRef>
        </p:style>
      </p:cxnSp>
      <p:sp>
        <p:nvSpPr>
          <p:cNvPr id="21" name="Rectangle 20"/>
          <p:cNvSpPr/>
          <p:nvPr/>
        </p:nvSpPr>
        <p:spPr>
          <a:xfrm>
            <a:off x="5965765" y="4257861"/>
            <a:ext cx="1335622" cy="523220"/>
          </a:xfrm>
          <a:prstGeom prst="rect">
            <a:avLst/>
          </a:prstGeom>
        </p:spPr>
        <p:txBody>
          <a:bodyPr wrap="none">
            <a:spAutoFit/>
          </a:bodyPr>
          <a:lstStyle/>
          <a:p>
            <a:r>
              <a:rPr lang="en-SG" sz="2800" dirty="0"/>
              <a:t>3</a:t>
            </a:r>
            <a:r>
              <a:rPr lang="en-SG" sz="2800" dirty="0" smtClean="0"/>
              <a:t>25 </a:t>
            </a:r>
            <a:r>
              <a:rPr lang="en-SG" sz="2800" dirty="0"/>
              <a:t>cm </a:t>
            </a:r>
          </a:p>
        </p:txBody>
      </p:sp>
      <p:sp>
        <p:nvSpPr>
          <p:cNvPr id="22" name="Rectangle 21"/>
          <p:cNvSpPr/>
          <p:nvPr/>
        </p:nvSpPr>
        <p:spPr>
          <a:xfrm>
            <a:off x="5965160" y="4257861"/>
            <a:ext cx="732893" cy="523220"/>
          </a:xfrm>
          <a:prstGeom prst="rect">
            <a:avLst/>
          </a:prstGeom>
        </p:spPr>
        <p:txBody>
          <a:bodyPr wrap="none">
            <a:spAutoFit/>
          </a:bodyPr>
          <a:lstStyle/>
          <a:p>
            <a:r>
              <a:rPr lang="en-SG" sz="2800" dirty="0"/>
              <a:t>3</a:t>
            </a:r>
            <a:r>
              <a:rPr lang="en-SG" sz="2800" dirty="0" smtClean="0"/>
              <a:t>25</a:t>
            </a:r>
            <a:endParaRPr lang="en-SG" sz="2800" dirty="0"/>
          </a:p>
        </p:txBody>
      </p:sp>
      <p:cxnSp>
        <p:nvCxnSpPr>
          <p:cNvPr id="27" name="Straight Arrow Connector 26"/>
          <p:cNvCxnSpPr/>
          <p:nvPr/>
        </p:nvCxnSpPr>
        <p:spPr>
          <a:xfrm flipH="1">
            <a:off x="5862087" y="2743129"/>
            <a:ext cx="271849" cy="50824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6979913" y="2752002"/>
            <a:ext cx="317156" cy="50824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sp>
        <p:nvSpPr>
          <p:cNvPr id="29" name="Rectangle 28"/>
          <p:cNvSpPr/>
          <p:nvPr/>
        </p:nvSpPr>
        <p:spPr>
          <a:xfrm>
            <a:off x="6962857" y="3232378"/>
            <a:ext cx="1071127" cy="523220"/>
          </a:xfrm>
          <a:prstGeom prst="rect">
            <a:avLst/>
          </a:prstGeom>
        </p:spPr>
        <p:txBody>
          <a:bodyPr wrap="none">
            <a:spAutoFit/>
          </a:bodyPr>
          <a:lstStyle/>
          <a:p>
            <a:r>
              <a:rPr lang="en-SG" sz="2800" dirty="0" smtClean="0"/>
              <a:t>25 cm</a:t>
            </a:r>
            <a:endParaRPr lang="en-SG" sz="2800" dirty="0"/>
          </a:p>
        </p:txBody>
      </p:sp>
      <p:sp>
        <p:nvSpPr>
          <p:cNvPr id="31" name="Rectangle 30"/>
          <p:cNvSpPr/>
          <p:nvPr/>
        </p:nvSpPr>
        <p:spPr>
          <a:xfrm>
            <a:off x="5675141" y="2269269"/>
            <a:ext cx="1786066" cy="523220"/>
          </a:xfrm>
          <a:prstGeom prst="rect">
            <a:avLst/>
          </a:prstGeom>
        </p:spPr>
        <p:txBody>
          <a:bodyPr wrap="none">
            <a:spAutoFit/>
          </a:bodyPr>
          <a:lstStyle/>
          <a:p>
            <a:r>
              <a:rPr lang="en-SG" sz="2800" dirty="0" smtClean="0"/>
              <a:t>3 </a:t>
            </a:r>
            <a:r>
              <a:rPr lang="en-SG" sz="2800" dirty="0"/>
              <a:t>m 25 cm </a:t>
            </a:r>
          </a:p>
        </p:txBody>
      </p:sp>
      <p:sp>
        <p:nvSpPr>
          <p:cNvPr id="32" name="Rectangle 31"/>
          <p:cNvSpPr/>
          <p:nvPr/>
        </p:nvSpPr>
        <p:spPr>
          <a:xfrm>
            <a:off x="5359853" y="3223920"/>
            <a:ext cx="736099" cy="523220"/>
          </a:xfrm>
          <a:prstGeom prst="rect">
            <a:avLst/>
          </a:prstGeom>
        </p:spPr>
        <p:txBody>
          <a:bodyPr wrap="none">
            <a:spAutoFit/>
          </a:bodyPr>
          <a:lstStyle/>
          <a:p>
            <a:r>
              <a:rPr lang="en-SG" sz="2800" dirty="0"/>
              <a:t>3</a:t>
            </a:r>
            <a:r>
              <a:rPr lang="en-SG" sz="2800" dirty="0" smtClean="0"/>
              <a:t> m</a:t>
            </a:r>
            <a:endParaRPr lang="en-SG" sz="2800" dirty="0"/>
          </a:p>
        </p:txBody>
      </p:sp>
      <p:sp>
        <p:nvSpPr>
          <p:cNvPr id="33" name="Rectangle 32"/>
          <p:cNvSpPr/>
          <p:nvPr/>
        </p:nvSpPr>
        <p:spPr>
          <a:xfrm>
            <a:off x="5100967" y="3245111"/>
            <a:ext cx="1253869" cy="523220"/>
          </a:xfrm>
          <a:prstGeom prst="rect">
            <a:avLst/>
          </a:prstGeom>
        </p:spPr>
        <p:txBody>
          <a:bodyPr wrap="none">
            <a:spAutoFit/>
          </a:bodyPr>
          <a:lstStyle/>
          <a:p>
            <a:r>
              <a:rPr lang="en-SG" sz="2800" dirty="0"/>
              <a:t>3</a:t>
            </a:r>
            <a:r>
              <a:rPr lang="en-SG" sz="2800" dirty="0" smtClean="0"/>
              <a:t>00 cm</a:t>
            </a:r>
            <a:endParaRPr lang="en-SG" sz="2800" dirty="0"/>
          </a:p>
        </p:txBody>
      </p:sp>
      <p:sp>
        <p:nvSpPr>
          <p:cNvPr id="23" name="Rectangle 22"/>
          <p:cNvSpPr/>
          <p:nvPr/>
        </p:nvSpPr>
        <p:spPr>
          <a:xfrm>
            <a:off x="5397940" y="4244443"/>
            <a:ext cx="2565126" cy="523220"/>
          </a:xfrm>
          <a:prstGeom prst="rect">
            <a:avLst/>
          </a:prstGeom>
        </p:spPr>
        <p:txBody>
          <a:bodyPr wrap="none">
            <a:spAutoFit/>
          </a:bodyPr>
          <a:lstStyle/>
          <a:p>
            <a:r>
              <a:rPr lang="en-SG" sz="2800" dirty="0" smtClean="0"/>
              <a:t>300 cm + 25 cm </a:t>
            </a:r>
            <a:endParaRPr lang="en-SG" sz="2800" dirty="0"/>
          </a:p>
        </p:txBody>
      </p:sp>
      <p:sp>
        <p:nvSpPr>
          <p:cNvPr id="26" name="TextBox 25"/>
          <p:cNvSpPr txBox="1"/>
          <p:nvPr/>
        </p:nvSpPr>
        <p:spPr>
          <a:xfrm>
            <a:off x="1020442" y="282475"/>
            <a:ext cx="1348446" cy="523220"/>
          </a:xfrm>
          <a:prstGeom prst="rect">
            <a:avLst/>
          </a:prstGeom>
          <a:noFill/>
          <a:ln>
            <a:solidFill>
              <a:schemeClr val="tx1"/>
            </a:solidFill>
          </a:ln>
        </p:spPr>
        <p:txBody>
          <a:bodyPr wrap="none" rtlCol="0">
            <a:spAutoFit/>
          </a:bodyPr>
          <a:lstStyle/>
          <a:p>
            <a:r>
              <a:rPr lang="en-SG" sz="2800" b="1" dirty="0" smtClean="0">
                <a:solidFill>
                  <a:schemeClr val="accent1">
                    <a:lumMod val="75000"/>
                  </a:schemeClr>
                </a:solidFill>
              </a:rPr>
              <a:t>Q5  of 5</a:t>
            </a:r>
            <a:endParaRPr lang="en-SG" sz="2800" b="1" dirty="0">
              <a:solidFill>
                <a:schemeClr val="accent1">
                  <a:lumMod val="75000"/>
                </a:schemeClr>
              </a:solidFill>
            </a:endParaRPr>
          </a:p>
        </p:txBody>
      </p:sp>
      <p:sp>
        <p:nvSpPr>
          <p:cNvPr id="30" name="Rectangle 29">
            <a:extLst>
              <a:ext uri="{FF2B5EF4-FFF2-40B4-BE49-F238E27FC236}">
                <a16:creationId xmlns:a16="http://schemas.microsoft.com/office/drawing/2014/main" xmlns="" id="{B4CBA416-D2B3-4CDD-AF9A-C07A71770431}"/>
              </a:ext>
            </a:extLst>
          </p:cNvPr>
          <p:cNvSpPr/>
          <p:nvPr/>
        </p:nvSpPr>
        <p:spPr>
          <a:xfrm>
            <a:off x="6633576" y="5977576"/>
            <a:ext cx="2278266" cy="36459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SG" sz="2400" b="1" dirty="0" smtClean="0"/>
              <a:t>Next Question </a:t>
            </a:r>
            <a:endParaRPr lang="en-SG" sz="2400" b="1" dirty="0"/>
          </a:p>
        </p:txBody>
      </p:sp>
      <p:sp>
        <p:nvSpPr>
          <p:cNvPr id="34" name="Rectangle 33">
            <a:extLst>
              <a:ext uri="{FF2B5EF4-FFF2-40B4-BE49-F238E27FC236}">
                <a16:creationId xmlns:a16="http://schemas.microsoft.com/office/drawing/2014/main" xmlns="" id="{B4CBA416-D2B3-4CDD-AF9A-C07A71770431}"/>
              </a:ext>
            </a:extLst>
          </p:cNvPr>
          <p:cNvSpPr/>
          <p:nvPr/>
        </p:nvSpPr>
        <p:spPr>
          <a:xfrm>
            <a:off x="6698053" y="6462297"/>
            <a:ext cx="2278266" cy="364595"/>
          </a:xfrm>
          <a:prstGeom prst="rect">
            <a:avLst/>
          </a:prstGeom>
          <a:solidFill>
            <a:schemeClr val="bg2"/>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SG" sz="2400" b="1" dirty="0" smtClean="0">
                <a:solidFill>
                  <a:srgbClr val="C00000"/>
                </a:solidFill>
              </a:rPr>
              <a:t>m and cm </a:t>
            </a:r>
            <a:r>
              <a:rPr lang="en-SG" sz="2400" b="1" dirty="0" smtClean="0"/>
              <a:t>to cm</a:t>
            </a:r>
            <a:endParaRPr lang="en-SG" sz="2400" b="1" dirty="0"/>
          </a:p>
        </p:txBody>
      </p:sp>
    </p:spTree>
    <p:extLst>
      <p:ext uri="{BB962C8B-B14F-4D97-AF65-F5344CB8AC3E}">
        <p14:creationId xmlns:p14="http://schemas.microsoft.com/office/powerpoint/2010/main" val="202173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500"/>
                                  </p:stCondLst>
                                  <p:childTnLst>
                                    <p:set>
                                      <p:cBhvr>
                                        <p:cTn id="11" dur="1" fill="hold">
                                          <p:stCondLst>
                                            <p:cond delay="0"/>
                                          </p:stCondLst>
                                        </p:cTn>
                                        <p:tgtEl>
                                          <p:spTgt spid="27"/>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500"/>
                                  </p:stCondLst>
                                  <p:childTnLst>
                                    <p:set>
                                      <p:cBhvr>
                                        <p:cTn id="17" dur="1" fill="hold">
                                          <p:stCondLst>
                                            <p:cond delay="0"/>
                                          </p:stCondLst>
                                        </p:cTn>
                                        <p:tgtEl>
                                          <p:spTgt spid="32"/>
                                        </p:tgtEl>
                                        <p:attrNameLst>
                                          <p:attrName>style.visibility</p:attrName>
                                        </p:attrNameLst>
                                      </p:cBhvr>
                                      <p:to>
                                        <p:strVal val="visible"/>
                                      </p:to>
                                    </p:set>
                                  </p:childTnLst>
                                </p:cTn>
                              </p:par>
                              <p:par>
                                <p:cTn id="18" presetID="1" presetClass="entr" presetSubtype="0" fill="hold" grpId="0" nodeType="withEffect">
                                  <p:stCondLst>
                                    <p:cond delay="500"/>
                                  </p:stCondLst>
                                  <p:childTnLst>
                                    <p:set>
                                      <p:cBhvr>
                                        <p:cTn id="19" dur="1" fill="hold">
                                          <p:stCondLst>
                                            <p:cond delay="0"/>
                                          </p:stCondLst>
                                        </p:cTn>
                                        <p:tgtEl>
                                          <p:spTgt spid="29"/>
                                        </p:tgtEl>
                                        <p:attrNameLst>
                                          <p:attrName>style.visibility</p:attrName>
                                        </p:attrNameLst>
                                      </p:cBhvr>
                                      <p:to>
                                        <p:strVal val="visible"/>
                                      </p:to>
                                    </p:set>
                                  </p:childTnLst>
                                </p:cTn>
                              </p:par>
                            </p:childTnLst>
                          </p:cTn>
                        </p:par>
                        <p:par>
                          <p:cTn id="20" fill="hold">
                            <p:stCondLst>
                              <p:cond delay="1000"/>
                            </p:stCondLst>
                            <p:childTnLst>
                              <p:par>
                                <p:cTn id="21" presetID="10" presetClass="exit" presetSubtype="0" fill="hold" grpId="1" nodeType="afterEffect">
                                  <p:stCondLst>
                                    <p:cond delay="500"/>
                                  </p:stCondLst>
                                  <p:childTnLst>
                                    <p:animEffect transition="out" filter="fade">
                                      <p:cBhvr>
                                        <p:cTn id="22" dur="500"/>
                                        <p:tgtEl>
                                          <p:spTgt spid="32"/>
                                        </p:tgtEl>
                                      </p:cBhvr>
                                    </p:animEffect>
                                    <p:set>
                                      <p:cBhvr>
                                        <p:cTn id="23" dur="1" fill="hold">
                                          <p:stCondLst>
                                            <p:cond delay="499"/>
                                          </p:stCondLst>
                                        </p:cTn>
                                        <p:tgtEl>
                                          <p:spTgt spid="32"/>
                                        </p:tgtEl>
                                        <p:attrNameLst>
                                          <p:attrName>style.visibility</p:attrName>
                                        </p:attrNameLst>
                                      </p:cBhvr>
                                      <p:to>
                                        <p:strVal val="hidden"/>
                                      </p:to>
                                    </p:set>
                                  </p:childTnLst>
                                </p:cTn>
                              </p:par>
                            </p:childTnLst>
                          </p:cTn>
                        </p:par>
                        <p:par>
                          <p:cTn id="24" fill="hold">
                            <p:stCondLst>
                              <p:cond delay="2000"/>
                            </p:stCondLst>
                            <p:childTnLst>
                              <p:par>
                                <p:cTn id="25" presetID="1" presetClass="entr" presetSubtype="0" fill="hold" grpId="0" nodeType="afterEffect">
                                  <p:stCondLst>
                                    <p:cond delay="500"/>
                                  </p:stCondLst>
                                  <p:childTnLst>
                                    <p:set>
                                      <p:cBhvr>
                                        <p:cTn id="26" dur="1" fill="hold">
                                          <p:stCondLst>
                                            <p:cond delay="0"/>
                                          </p:stCondLst>
                                        </p:cTn>
                                        <p:tgtEl>
                                          <p:spTgt spid="33"/>
                                        </p:tgtEl>
                                        <p:attrNameLst>
                                          <p:attrName>style.visibility</p:attrName>
                                        </p:attrNameLst>
                                      </p:cBhvr>
                                      <p:to>
                                        <p:strVal val="visible"/>
                                      </p:to>
                                    </p:set>
                                  </p:childTnLst>
                                </p:cTn>
                              </p:par>
                            </p:childTnLst>
                          </p:cTn>
                        </p:par>
                        <p:par>
                          <p:cTn id="27" fill="hold">
                            <p:stCondLst>
                              <p:cond delay="2500"/>
                            </p:stCondLst>
                            <p:childTnLst>
                              <p:par>
                                <p:cTn id="28" presetID="22" presetClass="entr" presetSubtype="1" fill="hold" nodeType="afterEffect">
                                  <p:stCondLst>
                                    <p:cond delay="500"/>
                                  </p:stCondLst>
                                  <p:childTnLst>
                                    <p:set>
                                      <p:cBhvr>
                                        <p:cTn id="29" dur="1" fill="hold">
                                          <p:stCondLst>
                                            <p:cond delay="0"/>
                                          </p:stCondLst>
                                        </p:cTn>
                                        <p:tgtEl>
                                          <p:spTgt spid="18"/>
                                        </p:tgtEl>
                                        <p:attrNameLst>
                                          <p:attrName>style.visibility</p:attrName>
                                        </p:attrNameLst>
                                      </p:cBhvr>
                                      <p:to>
                                        <p:strVal val="visible"/>
                                      </p:to>
                                    </p:set>
                                    <p:animEffect transition="in" filter="wipe(up)">
                                      <p:cBhvr>
                                        <p:cTn id="30" dur="500"/>
                                        <p:tgtEl>
                                          <p:spTgt spid="18"/>
                                        </p:tgtEl>
                                      </p:cBhvr>
                                    </p:animEffect>
                                  </p:childTnLst>
                                </p:cTn>
                              </p:par>
                              <p:par>
                                <p:cTn id="31" presetID="22" presetClass="entr" presetSubtype="1" fill="hold" nodeType="withEffect">
                                  <p:stCondLst>
                                    <p:cond delay="500"/>
                                  </p:stCondLst>
                                  <p:childTnLst>
                                    <p:set>
                                      <p:cBhvr>
                                        <p:cTn id="32" dur="1" fill="hold">
                                          <p:stCondLst>
                                            <p:cond delay="0"/>
                                          </p:stCondLst>
                                        </p:cTn>
                                        <p:tgtEl>
                                          <p:spTgt spid="19"/>
                                        </p:tgtEl>
                                        <p:attrNameLst>
                                          <p:attrName>style.visibility</p:attrName>
                                        </p:attrNameLst>
                                      </p:cBhvr>
                                      <p:to>
                                        <p:strVal val="visible"/>
                                      </p:to>
                                    </p:set>
                                    <p:animEffect transition="in" filter="wipe(up)">
                                      <p:cBhvr>
                                        <p:cTn id="33" dur="500"/>
                                        <p:tgtEl>
                                          <p:spTgt spid="19"/>
                                        </p:tgtEl>
                                      </p:cBhvr>
                                    </p:animEffect>
                                  </p:childTnLst>
                                </p:cTn>
                              </p:par>
                            </p:childTnLst>
                          </p:cTn>
                        </p:par>
                        <p:par>
                          <p:cTn id="34" fill="hold">
                            <p:stCondLst>
                              <p:cond delay="3500"/>
                            </p:stCondLst>
                            <p:childTnLst>
                              <p:par>
                                <p:cTn id="35" presetID="1" presetClass="entr" presetSubtype="0"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par>
                          <p:cTn id="37" fill="hold">
                            <p:stCondLst>
                              <p:cond delay="3500"/>
                            </p:stCondLst>
                            <p:childTnLst>
                              <p:par>
                                <p:cTn id="38" presetID="10" presetClass="exit" presetSubtype="0" fill="hold" grpId="1" nodeType="afterEffect">
                                  <p:stCondLst>
                                    <p:cond delay="500"/>
                                  </p:stCondLst>
                                  <p:childTnLst>
                                    <p:animEffect transition="out" filter="fade">
                                      <p:cBhvr>
                                        <p:cTn id="39" dur="500"/>
                                        <p:tgtEl>
                                          <p:spTgt spid="23"/>
                                        </p:tgtEl>
                                      </p:cBhvr>
                                    </p:animEffect>
                                    <p:set>
                                      <p:cBhvr>
                                        <p:cTn id="40" dur="1" fill="hold">
                                          <p:stCondLst>
                                            <p:cond delay="499"/>
                                          </p:stCondLst>
                                        </p:cTn>
                                        <p:tgtEl>
                                          <p:spTgt spid="23"/>
                                        </p:tgtEl>
                                        <p:attrNameLst>
                                          <p:attrName>style.visibility</p:attrName>
                                        </p:attrNameLst>
                                      </p:cBhvr>
                                      <p:to>
                                        <p:strVal val="hidden"/>
                                      </p:to>
                                    </p:set>
                                  </p:childTnLst>
                                </p:cTn>
                              </p:par>
                            </p:childTnLst>
                          </p:cTn>
                        </p:par>
                        <p:par>
                          <p:cTn id="41" fill="hold">
                            <p:stCondLst>
                              <p:cond delay="4500"/>
                            </p:stCondLst>
                            <p:childTnLst>
                              <p:par>
                                <p:cTn id="42" presetID="1" presetClass="entr" presetSubtype="0" fill="hold" grpId="0" nodeType="afterEffect">
                                  <p:stCondLst>
                                    <p:cond delay="500"/>
                                  </p:stCondLst>
                                  <p:childTnLst>
                                    <p:set>
                                      <p:cBhvr>
                                        <p:cTn id="43" dur="1" fill="hold">
                                          <p:stCondLst>
                                            <p:cond delay="0"/>
                                          </p:stCondLst>
                                        </p:cTn>
                                        <p:tgtEl>
                                          <p:spTgt spid="21"/>
                                        </p:tgtEl>
                                        <p:attrNameLst>
                                          <p:attrName>style.visibility</p:attrName>
                                        </p:attrNameLst>
                                      </p:cBhvr>
                                      <p:to>
                                        <p:strVal val="visible"/>
                                      </p:to>
                                    </p:set>
                                  </p:childTnLst>
                                </p:cTn>
                              </p:par>
                            </p:childTnLst>
                          </p:cTn>
                        </p:par>
                        <p:par>
                          <p:cTn id="44" fill="hold">
                            <p:stCondLst>
                              <p:cond delay="5000"/>
                            </p:stCondLst>
                            <p:childTnLst>
                              <p:par>
                                <p:cTn id="45" presetID="10" presetClass="exit" presetSubtype="0" fill="hold" nodeType="afterEffect">
                                  <p:stCondLst>
                                    <p:cond delay="500"/>
                                  </p:stCondLst>
                                  <p:childTnLst>
                                    <p:animEffect transition="out" filter="fade">
                                      <p:cBhvr>
                                        <p:cTn id="46" dur="500"/>
                                        <p:tgtEl>
                                          <p:spTgt spid="17">
                                            <p:txEl>
                                              <p:pRg st="0" end="0"/>
                                            </p:txEl>
                                          </p:spTgt>
                                        </p:tgtEl>
                                      </p:cBhvr>
                                    </p:animEffect>
                                    <p:set>
                                      <p:cBhvr>
                                        <p:cTn id="47" dur="1" fill="hold">
                                          <p:stCondLst>
                                            <p:cond delay="499"/>
                                          </p:stCondLst>
                                        </p:cTn>
                                        <p:tgtEl>
                                          <p:spTgt spid="17">
                                            <p:txEl>
                                              <p:pRg st="0" end="0"/>
                                            </p:txEl>
                                          </p:spTgt>
                                        </p:tgtEl>
                                        <p:attrNameLst>
                                          <p:attrName>style.visibility</p:attrName>
                                        </p:attrNameLst>
                                      </p:cBhvr>
                                      <p:to>
                                        <p:strVal val="hidden"/>
                                      </p:to>
                                    </p:set>
                                  </p:childTnLst>
                                </p:cTn>
                              </p:par>
                              <p:par>
                                <p:cTn id="48" presetID="10" presetClass="exit" presetSubtype="0" fill="hold" nodeType="withEffect">
                                  <p:stCondLst>
                                    <p:cond delay="500"/>
                                  </p:stCondLst>
                                  <p:childTnLst>
                                    <p:animEffect transition="out" filter="fade">
                                      <p:cBhvr>
                                        <p:cTn id="49" dur="500"/>
                                        <p:tgtEl>
                                          <p:spTgt spid="8"/>
                                        </p:tgtEl>
                                      </p:cBhvr>
                                    </p:animEffect>
                                    <p:set>
                                      <p:cBhvr>
                                        <p:cTn id="50" dur="1" fill="hold">
                                          <p:stCondLst>
                                            <p:cond delay="499"/>
                                          </p:stCondLst>
                                        </p:cTn>
                                        <p:tgtEl>
                                          <p:spTgt spid="8"/>
                                        </p:tgtEl>
                                        <p:attrNameLst>
                                          <p:attrName>style.visibility</p:attrName>
                                        </p:attrNameLst>
                                      </p:cBhvr>
                                      <p:to>
                                        <p:strVal val="hidden"/>
                                      </p:to>
                                    </p:set>
                                  </p:childTnLst>
                                </p:cTn>
                              </p:par>
                            </p:childTnLst>
                          </p:cTn>
                        </p:par>
                        <p:par>
                          <p:cTn id="51" fill="hold">
                            <p:stCondLst>
                              <p:cond delay="6000"/>
                            </p:stCondLst>
                            <p:childTnLst>
                              <p:par>
                                <p:cTn id="52" presetID="1" presetClass="entr" presetSubtype="0" fill="hold" grpId="1" nodeType="afterEffect">
                                  <p:stCondLst>
                                    <p:cond delay="0"/>
                                  </p:stCondLst>
                                  <p:childTnLst>
                                    <p:set>
                                      <p:cBhvr>
                                        <p:cTn id="53" dur="1" fill="hold">
                                          <p:stCondLst>
                                            <p:cond delay="0"/>
                                          </p:stCondLst>
                                        </p:cTn>
                                        <p:tgtEl>
                                          <p:spTgt spid="22"/>
                                        </p:tgtEl>
                                        <p:attrNameLst>
                                          <p:attrName>style.visibility</p:attrName>
                                        </p:attrNameLst>
                                      </p:cBhvr>
                                      <p:to>
                                        <p:strVal val="visible"/>
                                      </p:to>
                                    </p:set>
                                  </p:childTnLst>
                                </p:cTn>
                              </p:par>
                            </p:childTnLst>
                          </p:cTn>
                        </p:par>
                        <p:par>
                          <p:cTn id="54" fill="hold">
                            <p:stCondLst>
                              <p:cond delay="6000"/>
                            </p:stCondLst>
                            <p:childTnLst>
                              <p:par>
                                <p:cTn id="55" presetID="42" presetClass="path" presetSubtype="0" accel="50000" decel="50000" fill="hold" grpId="0" nodeType="afterEffect">
                                  <p:stCondLst>
                                    <p:cond delay="500"/>
                                  </p:stCondLst>
                                  <p:childTnLst>
                                    <p:animMotion origin="layout" path="M -1.11111E-6 2.22222E-6 L -0.4908 -0.25903 " pathEditMode="relative" rAng="0" ptsTypes="AA">
                                      <p:cBhvr>
                                        <p:cTn id="56" dur="2000" fill="hold"/>
                                        <p:tgtEl>
                                          <p:spTgt spid="22"/>
                                        </p:tgtEl>
                                        <p:attrNameLst>
                                          <p:attrName>ppt_x</p:attrName>
                                          <p:attrName>ppt_y</p:attrName>
                                        </p:attrNameLst>
                                      </p:cBhvr>
                                      <p:rCtr x="-24549" y="-12963"/>
                                    </p:animMotion>
                                  </p:childTnLst>
                                </p:cTn>
                              </p:par>
                            </p:childTnLst>
                          </p:cTn>
                        </p:par>
                        <p:par>
                          <p:cTn id="57" fill="hold">
                            <p:stCondLst>
                              <p:cond delay="8500"/>
                            </p:stCondLst>
                            <p:childTnLst>
                              <p:par>
                                <p:cTn id="58" presetID="19" presetClass="emph" presetSubtype="0" fill="hold" grpId="0" nodeType="afterEffect">
                                  <p:stCondLst>
                                    <p:cond delay="500"/>
                                  </p:stCondLst>
                                  <p:childTnLst>
                                    <p:animClr clrSpc="rgb" dir="cw">
                                      <p:cBhvr override="childStyle">
                                        <p:cTn id="59" dur="500" fill="hold"/>
                                        <p:tgtEl>
                                          <p:spTgt spid="17">
                                            <p:bg/>
                                          </p:spTgt>
                                        </p:tgtEl>
                                        <p:attrNameLst>
                                          <p:attrName>style.color</p:attrName>
                                        </p:attrNameLst>
                                      </p:cBhvr>
                                      <p:to>
                                        <a:srgbClr val="A8D08D"/>
                                      </p:to>
                                    </p:animClr>
                                    <p:animClr clrSpc="rgb" dir="cw">
                                      <p:cBhvr>
                                        <p:cTn id="60" dur="500" fill="hold"/>
                                        <p:tgtEl>
                                          <p:spTgt spid="17">
                                            <p:bg/>
                                          </p:spTgt>
                                        </p:tgtEl>
                                        <p:attrNameLst>
                                          <p:attrName>fillcolor</p:attrName>
                                        </p:attrNameLst>
                                      </p:cBhvr>
                                      <p:to>
                                        <a:srgbClr val="A8D08D"/>
                                      </p:to>
                                    </p:animClr>
                                    <p:set>
                                      <p:cBhvr>
                                        <p:cTn id="61" dur="500" fill="hold"/>
                                        <p:tgtEl>
                                          <p:spTgt spid="17">
                                            <p:bg/>
                                          </p:spTgt>
                                        </p:tgtEl>
                                        <p:attrNameLst>
                                          <p:attrName>fill.type</p:attrName>
                                        </p:attrNameLst>
                                      </p:cBhvr>
                                      <p:to>
                                        <p:strVal val="solid"/>
                                      </p:to>
                                    </p:set>
                                    <p:set>
                                      <p:cBhvr>
                                        <p:cTn id="62" dur="500" fill="hold"/>
                                        <p:tgtEl>
                                          <p:spTgt spid="17">
                                            <p:bg/>
                                          </p:spTgt>
                                        </p:tgtEl>
                                        <p:attrNameLst>
                                          <p:attrName>fill.on</p:attrName>
                                        </p:attrNameLst>
                                      </p:cBhvr>
                                      <p:to>
                                        <p:strVal val="true"/>
                                      </p:to>
                                    </p:set>
                                  </p:childTnLst>
                                </p:cTn>
                              </p:par>
                              <p:par>
                                <p:cTn id="63" presetID="19" presetClass="emph" presetSubtype="0" fill="hold" grpId="0" nodeType="withEffect">
                                  <p:stCondLst>
                                    <p:cond delay="500"/>
                                  </p:stCondLst>
                                  <p:childTnLst>
                                    <p:animClr clrSpc="rgb" dir="cw">
                                      <p:cBhvr override="childStyle">
                                        <p:cTn id="64" dur="500" fill="hold"/>
                                        <p:tgtEl>
                                          <p:spTgt spid="17">
                                            <p:txEl>
                                              <p:pRg st="0" end="0"/>
                                            </p:txEl>
                                          </p:spTgt>
                                        </p:tgtEl>
                                        <p:attrNameLst>
                                          <p:attrName>style.color</p:attrName>
                                        </p:attrNameLst>
                                      </p:cBhvr>
                                      <p:to>
                                        <a:schemeClr val="accent2"/>
                                      </p:to>
                                    </p:animClr>
                                    <p:animClr clrSpc="rgb" dir="cw">
                                      <p:cBhvr>
                                        <p:cTn id="65" dur="500" fill="hold"/>
                                        <p:tgtEl>
                                          <p:spTgt spid="17">
                                            <p:txEl>
                                              <p:pRg st="0" end="0"/>
                                            </p:txEl>
                                          </p:spTgt>
                                        </p:tgtEl>
                                        <p:attrNameLst>
                                          <p:attrName>fillcolor</p:attrName>
                                        </p:attrNameLst>
                                      </p:cBhvr>
                                      <p:to>
                                        <a:schemeClr val="accent2"/>
                                      </p:to>
                                    </p:animClr>
                                    <p:set>
                                      <p:cBhvr>
                                        <p:cTn id="66" dur="500" fill="hold"/>
                                        <p:tgtEl>
                                          <p:spTgt spid="17">
                                            <p:txEl>
                                              <p:pRg st="0" end="0"/>
                                            </p:txEl>
                                          </p:spTgt>
                                        </p:tgtEl>
                                        <p:attrNameLst>
                                          <p:attrName>fill.type</p:attrName>
                                        </p:attrNameLst>
                                      </p:cBhvr>
                                      <p:to>
                                        <p:strVal val="solid"/>
                                      </p:to>
                                    </p:set>
                                    <p:set>
                                      <p:cBhvr>
                                        <p:cTn id="67" dur="500" fill="hold"/>
                                        <p:tgtEl>
                                          <p:spTgt spid="17">
                                            <p:txEl>
                                              <p:pRg st="0" end="0"/>
                                            </p:txEl>
                                          </p:spTgt>
                                        </p:tgtEl>
                                        <p:attrNameLst>
                                          <p:attrName>fill.on</p:attrName>
                                        </p:attrNameLst>
                                      </p:cBhvr>
                                      <p:to>
                                        <p:strVal val="true"/>
                                      </p:to>
                                    </p:set>
                                  </p:childTnLst>
                                </p:cTn>
                              </p:par>
                            </p:childTnLst>
                          </p:cTn>
                        </p:par>
                        <p:par>
                          <p:cTn id="68" fill="hold">
                            <p:stCondLst>
                              <p:cond delay="9500"/>
                            </p:stCondLst>
                            <p:childTnLst>
                              <p:par>
                                <p:cTn id="69" presetID="1" presetClass="entr" presetSubtype="0" fill="hold" grpId="0" nodeType="afterEffect">
                                  <p:stCondLst>
                                    <p:cond delay="500"/>
                                  </p:stCondLst>
                                  <p:childTnLst>
                                    <p:set>
                                      <p:cBhvr>
                                        <p:cTn id="70" dur="1" fill="hold">
                                          <p:stCondLst>
                                            <p:cond delay="0"/>
                                          </p:stCondLst>
                                        </p:cTn>
                                        <p:tgtEl>
                                          <p:spTgt spid="30"/>
                                        </p:tgtEl>
                                        <p:attrNameLst>
                                          <p:attrName>style.visibility</p:attrName>
                                        </p:attrNameLst>
                                      </p:cBhvr>
                                      <p:to>
                                        <p:strVal val="visible"/>
                                      </p:to>
                                    </p:set>
                                  </p:childTnLst>
                                </p:cTn>
                              </p:par>
                            </p:childTnLst>
                          </p:cTn>
                        </p:par>
                        <p:par>
                          <p:cTn id="71" fill="hold">
                            <p:stCondLst>
                              <p:cond delay="10000"/>
                            </p:stCondLst>
                            <p:childTnLst>
                              <p:par>
                                <p:cTn id="72" presetID="1" presetClass="entr" presetSubtype="0" fill="hold" grpId="0" nodeType="afterEffect">
                                  <p:stCondLst>
                                    <p:cond delay="500"/>
                                  </p:stCondLst>
                                  <p:childTnLst>
                                    <p:set>
                                      <p:cBhvr>
                                        <p:cTn id="73"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allAtOnce" animBg="1"/>
      <p:bldP spid="21" grpId="0"/>
      <p:bldP spid="22" grpId="0"/>
      <p:bldP spid="22" grpId="1"/>
      <p:bldP spid="29" grpId="0"/>
      <p:bldP spid="31" grpId="0"/>
      <p:bldP spid="32" grpId="0"/>
      <p:bldP spid="32" grpId="1"/>
      <p:bldP spid="33" grpId="0"/>
      <p:bldP spid="23" grpId="0"/>
      <p:bldP spid="23" grpId="1"/>
      <p:bldP spid="30" grpId="0"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6540" y="2354545"/>
            <a:ext cx="3835735" cy="943291"/>
          </a:xfrm>
          <a:prstGeom prst="rect">
            <a:avLst/>
          </a:prstGeom>
          <a:noFill/>
          <a:ln>
            <a:solidFill>
              <a:schemeClr val="bg1">
                <a:lumMod val="9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SG" sz="3600" dirty="0" smtClean="0"/>
              <a:t>            m            cm</a:t>
            </a:r>
            <a:endParaRPr lang="en-SG" sz="3600" dirty="0"/>
          </a:p>
        </p:txBody>
      </p:sp>
      <p:sp>
        <p:nvSpPr>
          <p:cNvPr id="17" name="Rounded Rectangle 48">
            <a:extLst>
              <a:ext uri="{FF2B5EF4-FFF2-40B4-BE49-F238E27FC236}">
                <a16:creationId xmlns:a16="http://schemas.microsoft.com/office/drawing/2014/main" xmlns="" id="{064435DF-C5B7-4C47-B4C7-421DD5C290B9}"/>
              </a:ext>
            </a:extLst>
          </p:cNvPr>
          <p:cNvSpPr/>
          <p:nvPr/>
        </p:nvSpPr>
        <p:spPr>
          <a:xfrm>
            <a:off x="704104" y="2493168"/>
            <a:ext cx="1019765" cy="6660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600" dirty="0">
              <a:solidFill>
                <a:schemeClr val="tx1"/>
              </a:solidFill>
            </a:endParaRPr>
          </a:p>
        </p:txBody>
      </p:sp>
      <p:pic>
        <p:nvPicPr>
          <p:cNvPr id="10" name="Picture 2" descr="C:\Users\S7417336E\AppData\Local\Microsoft\Windows\Temporary Internet Files\Content.IE5\5Y2F9C3B\home-icon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4104" y="0"/>
            <a:ext cx="650245" cy="65024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xmlns="" id="{B4CBA416-D2B3-4CDD-AF9A-C07A71770431}"/>
              </a:ext>
            </a:extLst>
          </p:cNvPr>
          <p:cNvSpPr/>
          <p:nvPr/>
        </p:nvSpPr>
        <p:spPr>
          <a:xfrm>
            <a:off x="3427100" y="3570654"/>
            <a:ext cx="1148649" cy="4267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SG" sz="2400" b="1" dirty="0" smtClean="0"/>
              <a:t>Check</a:t>
            </a:r>
            <a:endParaRPr lang="en-SG" sz="2400" b="1" dirty="0"/>
          </a:p>
        </p:txBody>
      </p:sp>
      <p:sp>
        <p:nvSpPr>
          <p:cNvPr id="9" name="TextBox 8"/>
          <p:cNvSpPr txBox="1"/>
          <p:nvPr/>
        </p:nvSpPr>
        <p:spPr>
          <a:xfrm>
            <a:off x="422272" y="1014733"/>
            <a:ext cx="8306954" cy="646331"/>
          </a:xfrm>
          <a:prstGeom prst="rect">
            <a:avLst/>
          </a:prstGeom>
          <a:noFill/>
        </p:spPr>
        <p:txBody>
          <a:bodyPr wrap="none" rtlCol="0">
            <a:spAutoFit/>
          </a:bodyPr>
          <a:lstStyle/>
          <a:p>
            <a:r>
              <a:rPr lang="en-SG" sz="3600" dirty="0" smtClean="0"/>
              <a:t>What is </a:t>
            </a:r>
            <a:r>
              <a:rPr lang="en-SG" sz="3600" b="1" dirty="0" smtClean="0">
                <a:solidFill>
                  <a:srgbClr val="C00000"/>
                </a:solidFill>
              </a:rPr>
              <a:t>857 cm </a:t>
            </a:r>
            <a:r>
              <a:rPr lang="en-SG" sz="3600" dirty="0" smtClean="0"/>
              <a:t>in metres and centimetres?</a:t>
            </a:r>
          </a:p>
        </p:txBody>
      </p:sp>
      <p:sp>
        <p:nvSpPr>
          <p:cNvPr id="7" name="Rounded Rectangle 48">
            <a:extLst>
              <a:ext uri="{FF2B5EF4-FFF2-40B4-BE49-F238E27FC236}">
                <a16:creationId xmlns:a16="http://schemas.microsoft.com/office/drawing/2014/main" xmlns="" id="{064435DF-C5B7-4C47-B4C7-421DD5C290B9}"/>
              </a:ext>
            </a:extLst>
          </p:cNvPr>
          <p:cNvSpPr/>
          <p:nvPr/>
        </p:nvSpPr>
        <p:spPr>
          <a:xfrm>
            <a:off x="2305570" y="2493167"/>
            <a:ext cx="1019765" cy="6660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600" dirty="0">
              <a:solidFill>
                <a:schemeClr val="tx1"/>
              </a:solidFill>
            </a:endParaRPr>
          </a:p>
        </p:txBody>
      </p:sp>
    </p:spTree>
    <p:extLst>
      <p:ext uri="{BB962C8B-B14F-4D97-AF65-F5344CB8AC3E}">
        <p14:creationId xmlns:p14="http://schemas.microsoft.com/office/powerpoint/2010/main" val="3429740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S7417336E\AppData\Local\Microsoft\Windows\Temporary Internet Files\Content.IE5\5Y2F9C3B\home-icon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4104" y="0"/>
            <a:ext cx="650245" cy="65024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xmlns="" id="{3119B8C6-6A70-43E7-9B0C-42F4D6AED87D}"/>
              </a:ext>
            </a:extLst>
          </p:cNvPr>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 xmlns:a1611="http://schemas.microsoft.com/office/drawing/2016/11/main" r:id="rId8"/>
              </a:ext>
            </a:extLst>
          </a:blip>
          <a:srcRect t="10162"/>
          <a:stretch/>
        </p:blipFill>
        <p:spPr>
          <a:xfrm>
            <a:off x="2893493" y="2980160"/>
            <a:ext cx="545993" cy="476882"/>
          </a:xfrm>
          <a:prstGeom prst="rect">
            <a:avLst/>
          </a:prstGeom>
        </p:spPr>
      </p:pic>
      <p:sp>
        <p:nvSpPr>
          <p:cNvPr id="8" name="Rectangle 7"/>
          <p:cNvSpPr/>
          <p:nvPr/>
        </p:nvSpPr>
        <p:spPr>
          <a:xfrm>
            <a:off x="222473" y="2215923"/>
            <a:ext cx="3835735" cy="943291"/>
          </a:xfrm>
          <a:prstGeom prst="rect">
            <a:avLst/>
          </a:prstGeom>
          <a:noFill/>
          <a:ln>
            <a:solidFill>
              <a:schemeClr val="bg1">
                <a:lumMod val="9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SG" sz="3600" dirty="0" smtClean="0"/>
              <a:t>            m            cm</a:t>
            </a:r>
            <a:endParaRPr lang="en-SG" sz="3600" dirty="0"/>
          </a:p>
        </p:txBody>
      </p:sp>
      <p:sp>
        <p:nvSpPr>
          <p:cNvPr id="9" name="Rounded Rectangle 48">
            <a:extLst>
              <a:ext uri="{FF2B5EF4-FFF2-40B4-BE49-F238E27FC236}">
                <a16:creationId xmlns:a16="http://schemas.microsoft.com/office/drawing/2014/main" xmlns="" id="{064435DF-C5B7-4C47-B4C7-421DD5C290B9}"/>
              </a:ext>
            </a:extLst>
          </p:cNvPr>
          <p:cNvSpPr/>
          <p:nvPr/>
        </p:nvSpPr>
        <p:spPr>
          <a:xfrm>
            <a:off x="610037" y="2418980"/>
            <a:ext cx="1019765" cy="6660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3200" dirty="0" smtClean="0">
                <a:solidFill>
                  <a:schemeClr val="tx1"/>
                </a:solidFill>
              </a:rPr>
              <a:t>8</a:t>
            </a:r>
            <a:endParaRPr lang="en-SG" sz="3200" dirty="0">
              <a:solidFill>
                <a:schemeClr val="tx1"/>
              </a:solidFill>
            </a:endParaRPr>
          </a:p>
        </p:txBody>
      </p:sp>
      <p:sp>
        <p:nvSpPr>
          <p:cNvPr id="14" name="TextBox 13"/>
          <p:cNvSpPr txBox="1"/>
          <p:nvPr/>
        </p:nvSpPr>
        <p:spPr>
          <a:xfrm>
            <a:off x="422272" y="1014733"/>
            <a:ext cx="8306954" cy="646331"/>
          </a:xfrm>
          <a:prstGeom prst="rect">
            <a:avLst/>
          </a:prstGeom>
          <a:noFill/>
        </p:spPr>
        <p:txBody>
          <a:bodyPr wrap="none" rtlCol="0">
            <a:spAutoFit/>
          </a:bodyPr>
          <a:lstStyle/>
          <a:p>
            <a:r>
              <a:rPr lang="en-SG" sz="3600" dirty="0" smtClean="0"/>
              <a:t>What is </a:t>
            </a:r>
            <a:r>
              <a:rPr lang="en-SG" sz="3600" b="1" dirty="0" smtClean="0">
                <a:solidFill>
                  <a:srgbClr val="C00000"/>
                </a:solidFill>
              </a:rPr>
              <a:t>857 cm </a:t>
            </a:r>
            <a:r>
              <a:rPr lang="en-SG" sz="3600" dirty="0" smtClean="0"/>
              <a:t>in metres and centimetres?</a:t>
            </a:r>
          </a:p>
        </p:txBody>
      </p:sp>
      <p:sp>
        <p:nvSpPr>
          <p:cNvPr id="15" name="Rounded Rectangle 48">
            <a:extLst>
              <a:ext uri="{FF2B5EF4-FFF2-40B4-BE49-F238E27FC236}">
                <a16:creationId xmlns:a16="http://schemas.microsoft.com/office/drawing/2014/main" xmlns="" id="{064435DF-C5B7-4C47-B4C7-421DD5C290B9}"/>
              </a:ext>
            </a:extLst>
          </p:cNvPr>
          <p:cNvSpPr/>
          <p:nvPr/>
        </p:nvSpPr>
        <p:spPr>
          <a:xfrm>
            <a:off x="2231473" y="2418979"/>
            <a:ext cx="1019765" cy="6660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3200" dirty="0" smtClean="0">
                <a:solidFill>
                  <a:schemeClr val="tx1"/>
                </a:solidFill>
              </a:rPr>
              <a:t>57</a:t>
            </a:r>
            <a:endParaRPr lang="en-SG" sz="3200" dirty="0">
              <a:solidFill>
                <a:schemeClr val="tx1"/>
              </a:solidFill>
            </a:endParaRPr>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39465" y="1453412"/>
            <a:ext cx="4702349" cy="4484089"/>
          </a:xfrm>
          <a:prstGeom prst="rect">
            <a:avLst/>
          </a:prstGeom>
        </p:spPr>
      </p:pic>
      <p:cxnSp>
        <p:nvCxnSpPr>
          <p:cNvPr id="16" name="Straight Arrow Connector 15"/>
          <p:cNvCxnSpPr/>
          <p:nvPr/>
        </p:nvCxnSpPr>
        <p:spPr>
          <a:xfrm flipH="1">
            <a:off x="5908085" y="2774030"/>
            <a:ext cx="271849" cy="50824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6979913" y="2752002"/>
            <a:ext cx="317156" cy="50824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sp>
        <p:nvSpPr>
          <p:cNvPr id="18" name="Rectangle 17"/>
          <p:cNvSpPr/>
          <p:nvPr/>
        </p:nvSpPr>
        <p:spPr>
          <a:xfrm>
            <a:off x="5176920" y="3221050"/>
            <a:ext cx="1253869" cy="523220"/>
          </a:xfrm>
          <a:prstGeom prst="rect">
            <a:avLst/>
          </a:prstGeom>
        </p:spPr>
        <p:txBody>
          <a:bodyPr wrap="none">
            <a:spAutoFit/>
          </a:bodyPr>
          <a:lstStyle/>
          <a:p>
            <a:r>
              <a:rPr lang="en-SG" sz="2800" dirty="0" smtClean="0"/>
              <a:t>800 cm</a:t>
            </a:r>
            <a:endParaRPr lang="en-SG" sz="2800" dirty="0"/>
          </a:p>
        </p:txBody>
      </p:sp>
      <p:sp>
        <p:nvSpPr>
          <p:cNvPr id="19" name="Rectangle 18"/>
          <p:cNvSpPr/>
          <p:nvPr/>
        </p:nvSpPr>
        <p:spPr>
          <a:xfrm>
            <a:off x="6962857" y="3232378"/>
            <a:ext cx="1071127" cy="523220"/>
          </a:xfrm>
          <a:prstGeom prst="rect">
            <a:avLst/>
          </a:prstGeom>
        </p:spPr>
        <p:txBody>
          <a:bodyPr wrap="none">
            <a:spAutoFit/>
          </a:bodyPr>
          <a:lstStyle/>
          <a:p>
            <a:r>
              <a:rPr lang="en-SG" sz="2800" dirty="0" smtClean="0"/>
              <a:t>57 cm</a:t>
            </a:r>
            <a:endParaRPr lang="en-SG" sz="2800" dirty="0"/>
          </a:p>
        </p:txBody>
      </p:sp>
      <p:sp>
        <p:nvSpPr>
          <p:cNvPr id="20" name="Rectangle 19"/>
          <p:cNvSpPr/>
          <p:nvPr/>
        </p:nvSpPr>
        <p:spPr>
          <a:xfrm>
            <a:off x="5426779" y="3232378"/>
            <a:ext cx="736099" cy="523220"/>
          </a:xfrm>
          <a:prstGeom prst="rect">
            <a:avLst/>
          </a:prstGeom>
        </p:spPr>
        <p:txBody>
          <a:bodyPr wrap="none">
            <a:spAutoFit/>
          </a:bodyPr>
          <a:lstStyle/>
          <a:p>
            <a:r>
              <a:rPr lang="en-SG" sz="2800" dirty="0" smtClean="0"/>
              <a:t>8 m</a:t>
            </a:r>
            <a:endParaRPr lang="en-SG" sz="2800" dirty="0"/>
          </a:p>
        </p:txBody>
      </p:sp>
      <p:sp>
        <p:nvSpPr>
          <p:cNvPr id="21" name="Rectangle 20"/>
          <p:cNvSpPr/>
          <p:nvPr/>
        </p:nvSpPr>
        <p:spPr>
          <a:xfrm>
            <a:off x="5967325" y="2256200"/>
            <a:ext cx="1253869" cy="523220"/>
          </a:xfrm>
          <a:prstGeom prst="rect">
            <a:avLst/>
          </a:prstGeom>
        </p:spPr>
        <p:txBody>
          <a:bodyPr wrap="none">
            <a:spAutoFit/>
          </a:bodyPr>
          <a:lstStyle/>
          <a:p>
            <a:r>
              <a:rPr lang="en-SG" sz="2800" dirty="0" smtClean="0"/>
              <a:t>857 cm</a:t>
            </a:r>
            <a:endParaRPr lang="en-SG" sz="2800" dirty="0"/>
          </a:p>
        </p:txBody>
      </p:sp>
      <p:cxnSp>
        <p:nvCxnSpPr>
          <p:cNvPr id="22" name="Straight Arrow Connector 21"/>
          <p:cNvCxnSpPr/>
          <p:nvPr/>
        </p:nvCxnSpPr>
        <p:spPr>
          <a:xfrm>
            <a:off x="5920004" y="3811748"/>
            <a:ext cx="387252" cy="50824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a:off x="6962857" y="3758796"/>
            <a:ext cx="333067" cy="59361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sp>
        <p:nvSpPr>
          <p:cNvPr id="24" name="Rectangle 23"/>
          <p:cNvSpPr/>
          <p:nvPr/>
        </p:nvSpPr>
        <p:spPr>
          <a:xfrm>
            <a:off x="5794828" y="4408564"/>
            <a:ext cx="1786066" cy="523220"/>
          </a:xfrm>
          <a:prstGeom prst="rect">
            <a:avLst/>
          </a:prstGeom>
        </p:spPr>
        <p:txBody>
          <a:bodyPr wrap="none">
            <a:spAutoFit/>
          </a:bodyPr>
          <a:lstStyle/>
          <a:p>
            <a:r>
              <a:rPr lang="en-SG" sz="2800" dirty="0" smtClean="0"/>
              <a:t>8 m 57 </a:t>
            </a:r>
            <a:r>
              <a:rPr lang="en-SG" sz="2800" dirty="0"/>
              <a:t>cm </a:t>
            </a:r>
          </a:p>
        </p:txBody>
      </p:sp>
      <p:sp>
        <p:nvSpPr>
          <p:cNvPr id="25" name="Rectangle 24">
            <a:extLst>
              <a:ext uri="{FF2B5EF4-FFF2-40B4-BE49-F238E27FC236}">
                <a16:creationId xmlns:a16="http://schemas.microsoft.com/office/drawing/2014/main" xmlns="" id="{B4CBA416-D2B3-4CDD-AF9A-C07A71770431}"/>
              </a:ext>
            </a:extLst>
          </p:cNvPr>
          <p:cNvSpPr/>
          <p:nvPr/>
        </p:nvSpPr>
        <p:spPr>
          <a:xfrm>
            <a:off x="7255455" y="5999626"/>
            <a:ext cx="1148649" cy="4267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SG" sz="2400" b="1" dirty="0" smtClean="0"/>
              <a:t>Next</a:t>
            </a:r>
            <a:endParaRPr lang="en-SG" sz="2400" b="1" dirty="0"/>
          </a:p>
        </p:txBody>
      </p:sp>
    </p:spTree>
    <p:extLst>
      <p:ext uri="{BB962C8B-B14F-4D97-AF65-F5344CB8AC3E}">
        <p14:creationId xmlns:p14="http://schemas.microsoft.com/office/powerpoint/2010/main" val="2798246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par>
                          <p:cTn id="9" fill="hold">
                            <p:stCondLst>
                              <p:cond delay="0"/>
                            </p:stCondLst>
                            <p:childTnLst>
                              <p:par>
                                <p:cTn id="10" presetID="22" presetClass="entr" presetSubtype="1" fill="hold" nodeType="afterEffect">
                                  <p:stCondLst>
                                    <p:cond delay="50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par>
                                <p:cTn id="13" presetID="22" presetClass="entr" presetSubtype="1" fill="hold"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500"/>
                                        <p:tgtEl>
                                          <p:spTgt spid="17"/>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par>
                          <p:cTn id="21" fill="hold">
                            <p:stCondLst>
                              <p:cond delay="1000"/>
                            </p:stCondLst>
                            <p:childTnLst>
                              <p:par>
                                <p:cTn id="22" presetID="10" presetClass="exit" presetSubtype="0" fill="hold" grpId="1" nodeType="afterEffect">
                                  <p:stCondLst>
                                    <p:cond delay="500"/>
                                  </p:stCondLst>
                                  <p:childTnLst>
                                    <p:animEffect transition="out" filter="fade">
                                      <p:cBhvr>
                                        <p:cTn id="23" dur="500"/>
                                        <p:tgtEl>
                                          <p:spTgt spid="18"/>
                                        </p:tgtEl>
                                      </p:cBhvr>
                                    </p:animEffect>
                                    <p:set>
                                      <p:cBhvr>
                                        <p:cTn id="24" dur="1" fill="hold">
                                          <p:stCondLst>
                                            <p:cond delay="499"/>
                                          </p:stCondLst>
                                        </p:cTn>
                                        <p:tgtEl>
                                          <p:spTgt spid="18"/>
                                        </p:tgtEl>
                                        <p:attrNameLst>
                                          <p:attrName>style.visibility</p:attrName>
                                        </p:attrNameLst>
                                      </p:cBhvr>
                                      <p:to>
                                        <p:strVal val="hidden"/>
                                      </p:to>
                                    </p:set>
                                  </p:childTnLst>
                                </p:cTn>
                              </p:par>
                            </p:childTnLst>
                          </p:cTn>
                        </p:par>
                        <p:par>
                          <p:cTn id="25" fill="hold">
                            <p:stCondLst>
                              <p:cond delay="2000"/>
                            </p:stCondLst>
                            <p:childTnLst>
                              <p:par>
                                <p:cTn id="26" presetID="1" presetClass="entr" presetSubtype="0" fill="hold" grpId="0" nodeType="afterEffect">
                                  <p:stCondLst>
                                    <p:cond delay="500"/>
                                  </p:stCondLst>
                                  <p:childTnLst>
                                    <p:set>
                                      <p:cBhvr>
                                        <p:cTn id="27" dur="1" fill="hold">
                                          <p:stCondLst>
                                            <p:cond delay="0"/>
                                          </p:stCondLst>
                                        </p:cTn>
                                        <p:tgtEl>
                                          <p:spTgt spid="20"/>
                                        </p:tgtEl>
                                        <p:attrNameLst>
                                          <p:attrName>style.visibility</p:attrName>
                                        </p:attrNameLst>
                                      </p:cBhvr>
                                      <p:to>
                                        <p:strVal val="visible"/>
                                      </p:to>
                                    </p:set>
                                  </p:childTnLst>
                                </p:cTn>
                              </p:par>
                            </p:childTnLst>
                          </p:cTn>
                        </p:par>
                        <p:par>
                          <p:cTn id="28" fill="hold">
                            <p:stCondLst>
                              <p:cond delay="2500"/>
                            </p:stCondLst>
                            <p:childTnLst>
                              <p:par>
                                <p:cTn id="29" presetID="22" presetClass="entr" presetSubtype="1" fill="hold" nodeType="after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wipe(up)">
                                      <p:cBhvr>
                                        <p:cTn id="31" dur="500"/>
                                        <p:tgtEl>
                                          <p:spTgt spid="22"/>
                                        </p:tgtEl>
                                      </p:cBhvr>
                                    </p:animEffect>
                                  </p:childTnLst>
                                </p:cTn>
                              </p:par>
                              <p:par>
                                <p:cTn id="32" presetID="22" presetClass="entr" presetSubtype="1" fill="hold" nodeType="withEffect">
                                  <p:stCondLst>
                                    <p:cond delay="500"/>
                                  </p:stCondLst>
                                  <p:childTnLst>
                                    <p:set>
                                      <p:cBhvr>
                                        <p:cTn id="33" dur="1" fill="hold">
                                          <p:stCondLst>
                                            <p:cond delay="0"/>
                                          </p:stCondLst>
                                        </p:cTn>
                                        <p:tgtEl>
                                          <p:spTgt spid="23"/>
                                        </p:tgtEl>
                                        <p:attrNameLst>
                                          <p:attrName>style.visibility</p:attrName>
                                        </p:attrNameLst>
                                      </p:cBhvr>
                                      <p:to>
                                        <p:strVal val="visible"/>
                                      </p:to>
                                    </p:set>
                                    <p:animEffect transition="in" filter="wipe(up)">
                                      <p:cBhvr>
                                        <p:cTn id="34" dur="500"/>
                                        <p:tgtEl>
                                          <p:spTgt spid="23"/>
                                        </p:tgtEl>
                                      </p:cBhvr>
                                    </p:animEffect>
                                  </p:childTnLst>
                                </p:cTn>
                              </p:par>
                            </p:childTnLst>
                          </p:cTn>
                        </p:par>
                        <p:par>
                          <p:cTn id="35" fill="hold">
                            <p:stCondLst>
                              <p:cond delay="3500"/>
                            </p:stCondLst>
                            <p:childTnLst>
                              <p:par>
                                <p:cTn id="36" presetID="1" presetClass="entr" presetSubtype="0" fill="hold" grpId="0" nodeType="afterEffect">
                                  <p:stCondLst>
                                    <p:cond delay="50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4000"/>
                            </p:stCondLst>
                            <p:childTnLst>
                              <p:par>
                                <p:cTn id="39" presetID="1" presetClass="entr" presetSubtype="0" fill="hold" grpId="0" nodeType="afterEffect">
                                  <p:stCondLst>
                                    <p:cond delay="50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9" grpId="0"/>
      <p:bldP spid="20" grpId="0"/>
      <p:bldP spid="21" grpId="0"/>
      <p:bldP spid="24" grpId="0"/>
      <p:bldP spid="25"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1440</TotalTime>
  <Words>1159</Words>
  <Application>Microsoft Office PowerPoint</Application>
  <PresentationFormat>On-screen Show (4:3)</PresentationFormat>
  <Paragraphs>305</Paragraphs>
  <Slides>25</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Charlotte</dc:creator>
  <cp:lastModifiedBy>Tan Hwee Fang</cp:lastModifiedBy>
  <cp:revision>129</cp:revision>
  <dcterms:created xsi:type="dcterms:W3CDTF">2018-09-30T07:47:40Z</dcterms:created>
  <dcterms:modified xsi:type="dcterms:W3CDTF">2018-12-03T03:59:36Z</dcterms:modified>
</cp:coreProperties>
</file>