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2"/>
  </p:notesMasterIdLst>
  <p:handoutMasterIdLst>
    <p:handoutMasterId r:id="rId23"/>
  </p:handoutMasterIdLst>
  <p:sldIdLst>
    <p:sldId id="256" r:id="rId2"/>
    <p:sldId id="314" r:id="rId3"/>
    <p:sldId id="315" r:id="rId4"/>
    <p:sldId id="316" r:id="rId5"/>
    <p:sldId id="318" r:id="rId6"/>
    <p:sldId id="317" r:id="rId7"/>
    <p:sldId id="319" r:id="rId8"/>
    <p:sldId id="322" r:id="rId9"/>
    <p:sldId id="323" r:id="rId10"/>
    <p:sldId id="324" r:id="rId11"/>
    <p:sldId id="325" r:id="rId12"/>
    <p:sldId id="326" r:id="rId13"/>
    <p:sldId id="327" r:id="rId14"/>
    <p:sldId id="328" r:id="rId15"/>
    <p:sldId id="329" r:id="rId16"/>
    <p:sldId id="330" r:id="rId17"/>
    <p:sldId id="331" r:id="rId18"/>
    <p:sldId id="335" r:id="rId19"/>
    <p:sldId id="336" r:id="rId20"/>
    <p:sldId id="303" r:id="rId21"/>
  </p:sldIdLst>
  <p:sldSz cx="9144000" cy="6858000" type="screen4x3"/>
  <p:notesSz cx="6669088" cy="9928225"/>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9DA17"/>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seCell>
      <a:tcStyle>
        <a:tcBdr/>
      </a:tcStyle>
    </a:seCell>
    <a:swCell>
      <a:tcStyle>
        <a:tcBdr/>
      </a:tcStyle>
    </a:swCell>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neCell>
      <a:tcStyle>
        <a:tcBdr/>
      </a:tcStyle>
    </a:neCell>
    <a:nwCell>
      <a:tcStyle>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seCell>
      <a:tcStyle>
        <a:tcBdr/>
      </a:tcStyle>
    </a:seCell>
    <a:swCell>
      <a:tcStyle>
        <a:tcBdr/>
      </a:tcStyle>
    </a:swCell>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neCell>
      <a:tcStyle>
        <a:tcBdr/>
      </a:tcStyle>
    </a:neCell>
    <a:nwCell>
      <a:tcStyle>
        <a:tcBdr/>
      </a:tcStyle>
    </a:nw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2H>
      <a:tcStyle>
        <a:tcBdr/>
      </a:tcStyle>
    </a:band2H>
    <a:band1V>
      <a:tcStyle>
        <a:tcBdr/>
        <a:fill>
          <a:solidFill>
            <a:schemeClr val="lt1">
              <a:alpha val="20000"/>
            </a:schemeClr>
          </a:solidFill>
        </a:fill>
      </a:tcStyle>
    </a:band1V>
    <a:band2V>
      <a:tcStyle>
        <a:tcBdr/>
      </a:tcStyle>
    </a:band2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nwCell>
      <a:tcStyle>
        <a:tcBdr/>
      </a:tcStyle>
    </a:nw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2H>
      <a:tcStyle>
        <a:tcBdr/>
      </a:tcStyle>
    </a:band2H>
    <a:band1V>
      <a:tcStyle>
        <a:tcBdr/>
        <a:fill>
          <a:solidFill>
            <a:schemeClr val="lt1">
              <a:alpha val="20000"/>
            </a:schemeClr>
          </a:solidFill>
        </a:fill>
      </a:tcStyle>
    </a:band1V>
    <a:band2V>
      <a:tcStyle>
        <a:tcBdr/>
      </a:tcStyle>
    </a:band2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nwCell>
      <a:tcStyle>
        <a:tcBdr/>
      </a:tcStyle>
    </a:nwCell>
  </a:tblStyle>
  <a:tblStyle styleId="{5C22544A-7EE6-4342-B048-85BDC9FD1C3A}" styleName="Medium Style 2 - Accent 1">
    <a:wholeTbl>
      <a:tcTxStyle>
        <a:fontRef idx="minor">
          <a:scrgbClr r="0" g="0" b="0"/>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fontRef idx="minor">
          <a:scrgbClr r="0" g="0" b="0"/>
        </a:fontRef>
        <a:schemeClr val="lt1"/>
      </a:tcTxStyle>
      <a:tcStyle>
        <a:tcBdr>
          <a:top>
            <a:ln w="38100" cmpd="sng">
              <a:solidFill>
                <a:schemeClr val="lt1"/>
              </a:solidFill>
            </a:ln>
          </a:top>
        </a:tcBdr>
        <a:fill>
          <a:solidFill>
            <a:schemeClr val="accent1"/>
          </a:solidFill>
        </a:fill>
      </a:tcStyle>
    </a:lastRow>
    <a:seCell>
      <a:tcStyle>
        <a:tcBdr/>
      </a:tcStyle>
    </a:seCell>
    <a:swCell>
      <a:tcStyle>
        <a:tcBdr/>
      </a:tcStyle>
    </a:swCell>
    <a:firstRow>
      <a:tcTxStyle b="on">
        <a:fontRef idx="minor">
          <a:scrgbClr r="0" g="0" b="0"/>
        </a:fontRef>
        <a:schemeClr val="lt1"/>
      </a:tcTxStyle>
      <a:tcStyle>
        <a:tcBdr>
          <a:bottom>
            <a:ln w="38100" cmpd="sng">
              <a:solidFill>
                <a:schemeClr val="lt1"/>
              </a:solidFill>
            </a:ln>
          </a:bottom>
        </a:tcBdr>
        <a:fill>
          <a:solidFill>
            <a:schemeClr val="accent1"/>
          </a:solidFill>
        </a:fill>
      </a:tcStyle>
    </a:firstRow>
    <a:neCell>
      <a:tcStyle>
        <a:tcBdr/>
      </a:tcStyle>
    </a:neCell>
    <a:nwCell>
      <a:tcStyle>
        <a:tcBdr/>
      </a:tcStyle>
    </a:nw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2H>
      <a:tcStyle>
        <a:tcBdr/>
      </a:tcStyle>
    </a:band2H>
    <a:band1V>
      <a:tcStyle>
        <a:tcBdr/>
        <a:fill>
          <a:solidFill>
            <a:schemeClr val="lt1">
              <a:alpha val="20000"/>
            </a:schemeClr>
          </a:solidFill>
        </a:fill>
      </a:tcStyle>
    </a:band1V>
    <a:band2V>
      <a:tcStyle>
        <a:tcBdr/>
      </a:tcStyle>
    </a:band2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nwCell>
      <a:tcStyle>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seCell>
      <a:tcStyle>
        <a:tcBdr/>
      </a:tcStyle>
    </a:seCell>
    <a:swCell>
      <a:tcStyle>
        <a:tcBdr/>
      </a:tcStyle>
    </a:swCell>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400" autoAdjust="0"/>
  </p:normalViewPr>
  <p:slideViewPr>
    <p:cSldViewPr>
      <p:cViewPr varScale="1">
        <p:scale>
          <a:sx n="67" d="100"/>
          <a:sy n="67" d="100"/>
        </p:scale>
        <p:origin x="1656"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9641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777607" y="0"/>
            <a:ext cx="2889938" cy="496411"/>
          </a:xfrm>
          <a:prstGeom prst="rect">
            <a:avLst/>
          </a:prstGeom>
        </p:spPr>
        <p:txBody>
          <a:bodyPr vert="horz" lIns="91440" tIns="45720" rIns="91440" bIns="45720" rtlCol="0"/>
          <a:lstStyle>
            <a:lvl1pPr algn="r">
              <a:defRPr sz="1200"/>
            </a:lvl1pPr>
          </a:lstStyle>
          <a:p>
            <a:fld id="{CA1E4B36-420C-4476-82FC-7C35D198B0CA}" type="datetimeFigureOut">
              <a:rPr lang="en-US" smtClean="0"/>
              <a:pPr/>
              <a:t>8/5/2018</a:t>
            </a:fld>
            <a:endParaRPr lang="en-GB"/>
          </a:p>
        </p:txBody>
      </p:sp>
      <p:sp>
        <p:nvSpPr>
          <p:cNvPr id="4" name="Footer Placeholder 3"/>
          <p:cNvSpPr>
            <a:spLocks noGrp="1"/>
          </p:cNvSpPr>
          <p:nvPr>
            <p:ph type="ftr" sz="quarter" idx="2"/>
          </p:nvPr>
        </p:nvSpPr>
        <p:spPr>
          <a:xfrm>
            <a:off x="0" y="9430091"/>
            <a:ext cx="2889938" cy="496411"/>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777607" y="9430091"/>
            <a:ext cx="2889938" cy="496411"/>
          </a:xfrm>
          <a:prstGeom prst="rect">
            <a:avLst/>
          </a:prstGeom>
        </p:spPr>
        <p:txBody>
          <a:bodyPr vert="horz" lIns="91440" tIns="45720" rIns="91440" bIns="45720" rtlCol="0" anchor="b"/>
          <a:lstStyle>
            <a:lvl1pPr algn="r">
              <a:defRPr sz="1200"/>
            </a:lvl1pPr>
          </a:lstStyle>
          <a:p>
            <a:fld id="{F908CD61-0898-4B4C-A776-A4F62DA919EB}" type="slidenum">
              <a:rPr lang="en-GB" smtClean="0"/>
              <a:pPr/>
              <a:t>‹#›</a:t>
            </a:fld>
            <a:endParaRPr lang="en-GB"/>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96411"/>
          </a:xfrm>
          <a:prstGeom prst="rect">
            <a:avLst/>
          </a:prstGeom>
        </p:spPr>
        <p:txBody>
          <a:bodyPr vert="horz" rtlCol="0"/>
          <a:lstStyle>
            <a:lvl1pPr algn="l">
              <a:defRPr sz="1200"/>
            </a:lvl1pPr>
            <a:extLst/>
          </a:lstStyle>
          <a:p>
            <a:endParaRPr lang="en-US" dirty="0"/>
          </a:p>
        </p:txBody>
      </p:sp>
      <p:sp>
        <p:nvSpPr>
          <p:cNvPr id="3" name="Date Placeholder 2"/>
          <p:cNvSpPr>
            <a:spLocks noGrp="1"/>
          </p:cNvSpPr>
          <p:nvPr>
            <p:ph type="dt" idx="1"/>
          </p:nvPr>
        </p:nvSpPr>
        <p:spPr>
          <a:xfrm>
            <a:off x="3777607" y="0"/>
            <a:ext cx="2889938" cy="496411"/>
          </a:xfrm>
          <a:prstGeom prst="rect">
            <a:avLst/>
          </a:prstGeom>
        </p:spPr>
        <p:txBody>
          <a:bodyPr vert="horz" rtlCol="0"/>
          <a:lstStyle>
            <a:lvl1pPr algn="r">
              <a:defRPr sz="1200"/>
            </a:lvl1pPr>
            <a:extLst/>
          </a:lstStyle>
          <a:p>
            <a:fld id="{C238408C-6839-46EE-8131-EDA75C487F2E}" type="datetimeFigureOut">
              <a:rPr lang="en-US" smtClean="0"/>
              <a:pPr/>
              <a:t>8/5/2018</a:t>
            </a:fld>
            <a:endParaRPr lang="en-US" dirty="0"/>
          </a:p>
        </p:txBody>
      </p:sp>
      <p:sp>
        <p:nvSpPr>
          <p:cNvPr id="4" name="Slide Image Placeholder 3"/>
          <p:cNvSpPr>
            <a:spLocks noGrp="1" noRot="1" noChangeAspect="1"/>
          </p:cNvSpPr>
          <p:nvPr>
            <p:ph type="sldImg" idx="2"/>
          </p:nvPr>
        </p:nvSpPr>
        <p:spPr>
          <a:xfrm>
            <a:off x="854075" y="744538"/>
            <a:ext cx="4960938" cy="3722687"/>
          </a:xfrm>
          <a:prstGeom prst="rect">
            <a:avLst/>
          </a:prstGeom>
          <a:noFill/>
          <a:ln w="12700">
            <a:solidFill>
              <a:prstClr val="black"/>
            </a:solidFill>
          </a:ln>
        </p:spPr>
        <p:txBody>
          <a:bodyPr vert="horz" rtlCol="0" anchor="ctr"/>
          <a:lstStyle/>
          <a:p>
            <a:endParaRPr lang="en-US" dirty="0"/>
          </a:p>
        </p:txBody>
      </p:sp>
      <p:sp>
        <p:nvSpPr>
          <p:cNvPr id="5" name="Notes Placeholder 4"/>
          <p:cNvSpPr>
            <a:spLocks noGrp="1"/>
          </p:cNvSpPr>
          <p:nvPr>
            <p:ph type="body" sz="quarter" idx="3"/>
          </p:nvPr>
        </p:nvSpPr>
        <p:spPr>
          <a:xfrm>
            <a:off x="666909" y="4715907"/>
            <a:ext cx="5335270" cy="4467701"/>
          </a:xfrm>
          <a:prstGeom prst="rect">
            <a:avLst/>
          </a:prstGeom>
        </p:spPr>
        <p:txBody>
          <a:bodyPr vert="horz" rtlCol="0">
            <a:normAutofit/>
          </a:bodyPr>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430091"/>
            <a:ext cx="2889938" cy="496411"/>
          </a:xfrm>
          <a:prstGeom prst="rect">
            <a:avLst/>
          </a:prstGeom>
        </p:spPr>
        <p:txBody>
          <a:bodyPr vert="horz" rtlCol="0" anchor="b"/>
          <a:lstStyle>
            <a:lvl1pPr algn="l">
              <a:defRPr sz="1200"/>
            </a:lvl1pPr>
            <a:extLst/>
          </a:lstStyle>
          <a:p>
            <a:endParaRPr lang="en-US" dirty="0"/>
          </a:p>
        </p:txBody>
      </p:sp>
      <p:sp>
        <p:nvSpPr>
          <p:cNvPr id="7" name="Slide Number Placeholder 6"/>
          <p:cNvSpPr>
            <a:spLocks noGrp="1"/>
          </p:cNvSpPr>
          <p:nvPr>
            <p:ph type="sldNum" sz="quarter" idx="5"/>
          </p:nvPr>
        </p:nvSpPr>
        <p:spPr>
          <a:xfrm>
            <a:off x="3777607" y="9430091"/>
            <a:ext cx="2889938" cy="496411"/>
          </a:xfrm>
          <a:prstGeom prst="rect">
            <a:avLst/>
          </a:prstGeom>
        </p:spPr>
        <p:txBody>
          <a:bodyPr vert="horz" rtlCol="0" anchor="b"/>
          <a:lstStyle>
            <a:lvl1pPr algn="r">
              <a:defRPr sz="1200"/>
            </a:lvl1pPr>
            <a:extLst/>
          </a:lstStyle>
          <a:p>
            <a:fld id="{87D77045-401A-4D5E-BFE3-54C21A8A6634}"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77045-401A-4D5E-BFE3-54C21A8A6634}"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77045-401A-4D5E-BFE3-54C21A8A6634}"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77045-401A-4D5E-BFE3-54C21A8A6634}"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77045-401A-4D5E-BFE3-54C21A8A6634}"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77045-401A-4D5E-BFE3-54C21A8A6634}"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77045-401A-4D5E-BFE3-54C21A8A6634}"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77045-401A-4D5E-BFE3-54C21A8A6634}"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77045-401A-4D5E-BFE3-54C21A8A6634}"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77045-401A-4D5E-BFE3-54C21A8A6634}"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77045-401A-4D5E-BFE3-54C21A8A6634}"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77045-401A-4D5E-BFE3-54C21A8A6634}"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77045-401A-4D5E-BFE3-54C21A8A6634}"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87D77045-401A-4D5E-BFE3-54C21A8A6634}" type="slidenum">
              <a:rPr lang="en-US" smtClean="0"/>
              <a:pPr/>
              <a:t>20</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77045-401A-4D5E-BFE3-54C21A8A6634}"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77045-401A-4D5E-BFE3-54C21A8A6634}"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77045-401A-4D5E-BFE3-54C21A8A6634}"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77045-401A-4D5E-BFE3-54C21A8A6634}"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77045-401A-4D5E-BFE3-54C21A8A6634}"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77045-401A-4D5E-BFE3-54C21A8A6634}"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77045-401A-4D5E-BFE3-54C21A8A6634}"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4" name="Shape 43"/>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36" name="Shape 35"/>
          <p:cNvSpPr>
            <a:spLocks/>
          </p:cNvSpPr>
          <p:nvPr/>
        </p:nvSpPr>
        <p:spPr bwMode="auto">
          <a:xfrm>
            <a:off x="4821864" y="1066800"/>
            <a:ext cx="4343400"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65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43" name="Shape 42"/>
          <p:cNvSpPr>
            <a:spLocks/>
          </p:cNvSpPr>
          <p:nvPr/>
        </p:nvSpPr>
        <p:spPr bwMode="auto">
          <a:xfrm>
            <a:off x="290624" y="-14176"/>
            <a:ext cx="5562600" cy="6553200"/>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65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Shape 21"/>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180000"/>
              <a:alpha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4" name="Shape 23"/>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180000"/>
              <a:alpha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6" name="Shape 25"/>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180000"/>
              <a:alpha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7" name="Shape 26"/>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180000"/>
              <a:alpha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8" name="Date Placeholder 27"/>
          <p:cNvSpPr>
            <a:spLocks noGrp="1"/>
          </p:cNvSpPr>
          <p:nvPr>
            <p:ph type="dt" sz="half" idx="10"/>
          </p:nvPr>
        </p:nvSpPr>
        <p:spPr>
          <a:xfrm>
            <a:off x="6477000" y="6416675"/>
            <a:ext cx="2133600" cy="365125"/>
          </a:xfrm>
        </p:spPr>
        <p:txBody>
          <a:bodyPr/>
          <a:lstStyle/>
          <a:p>
            <a:fld id="{743653DA-8BF4-4869-96FE-9BCF43372D46}" type="datetimeFigureOut">
              <a:rPr kumimoji="0" lang="en-US" smtClean="0"/>
              <a:pPr/>
              <a:t>8/5/2018</a:t>
            </a:fld>
            <a:endParaRPr kumimoji="0" lang="en-US" dirty="0"/>
          </a:p>
        </p:txBody>
      </p:sp>
      <p:sp>
        <p:nvSpPr>
          <p:cNvPr id="17" name="Footer Placeholder 16"/>
          <p:cNvSpPr>
            <a:spLocks noGrp="1"/>
          </p:cNvSpPr>
          <p:nvPr>
            <p:ph type="ftr" sz="quarter" idx="11"/>
          </p:nvPr>
        </p:nvSpPr>
        <p:spPr>
          <a:xfrm>
            <a:off x="914400" y="6416675"/>
            <a:ext cx="5562600" cy="365125"/>
          </a:xfrm>
        </p:spPr>
        <p:txBody>
          <a:bodyPr/>
          <a:lstStyle/>
          <a:p>
            <a:endParaRPr kumimoji="0" lang="en-US" dirty="0"/>
          </a:p>
        </p:txBody>
      </p:sp>
      <p:sp>
        <p:nvSpPr>
          <p:cNvPr id="29" name="Slide Number Placeholder 28"/>
          <p:cNvSpPr>
            <a:spLocks noGrp="1"/>
          </p:cNvSpPr>
          <p:nvPr>
            <p:ph type="sldNum" sz="quarter" idx="12"/>
          </p:nvPr>
        </p:nvSpPr>
        <p:spPr>
          <a:xfrm>
            <a:off x="8610600" y="6416675"/>
            <a:ext cx="457200" cy="365125"/>
          </a:xfrm>
        </p:spPr>
        <p:txBody>
          <a:bodyPr/>
          <a:lstStyle/>
          <a:p>
            <a:fld id="{72AC53DF-4216-466D-99A7-94400E6C2A25}" type="slidenum">
              <a:rPr kumimoji="0" lang="en-US" smtClean="0"/>
              <a:pPr/>
              <a:t>‹#›</a:t>
            </a:fld>
            <a:endParaRPr kumimoji="0" lang="en-US" dirty="0"/>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dirty="0"/>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dirty="0"/>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dirty="0"/>
          </a:p>
        </p:txBody>
      </p:sp>
      <p:sp>
        <p:nvSpPr>
          <p:cNvPr id="45" name="Rectangle 44"/>
          <p:cNvSpPr/>
          <p:nvPr/>
        </p:nvSpPr>
        <p:spPr>
          <a:xfrm>
            <a:off x="363160" y="402264"/>
            <a:ext cx="8503920" cy="886265"/>
          </a:xfrm>
          <a:prstGeom prst="rect">
            <a:avLst/>
          </a:prstGeom>
          <a:solidFill>
            <a:schemeClr val="bg2">
              <a:alpha val="50000"/>
              <a:satMod val="18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dirty="0"/>
          </a:p>
        </p:txBody>
      </p:sp>
      <p:sp>
        <p:nvSpPr>
          <p:cNvPr id="8" name="Title 7"/>
          <p:cNvSpPr>
            <a:spLocks noGrp="1"/>
          </p:cNvSpPr>
          <p:nvPr>
            <p:ph type="ctrTitle"/>
          </p:nvPr>
        </p:nvSpPr>
        <p:spPr>
          <a:xfrm>
            <a:off x="533400" y="464504"/>
            <a:ext cx="8153400" cy="774192"/>
          </a:xfrm>
        </p:spPr>
        <p:txBody>
          <a:bodyPr/>
          <a:lstStyle>
            <a:lvl1pPr marR="9144" algn="r" eaLnBrk="1" latinLnBrk="0" hangingPunct="1">
              <a:defRPr kumimoji="0" sz="3800"/>
            </a:lvl1pPr>
            <a:extLst/>
          </a:lstStyle>
          <a:p>
            <a:pPr eaLnBrk="1" latinLnBrk="1" hangingPunct="1"/>
            <a:r>
              <a:rPr lang="en-US" smtClean="0"/>
              <a:t>Click to edit Master title style</a:t>
            </a:r>
            <a:endParaRPr/>
          </a:p>
        </p:txBody>
      </p:sp>
      <p:sp>
        <p:nvSpPr>
          <p:cNvPr id="9" name="Subtitle 8"/>
          <p:cNvSpPr>
            <a:spLocks noGrp="1"/>
          </p:cNvSpPr>
          <p:nvPr>
            <p:ph type="subTitle" idx="1"/>
          </p:nvPr>
        </p:nvSpPr>
        <p:spPr>
          <a:xfrm>
            <a:off x="4838381" y="1371600"/>
            <a:ext cx="3848419" cy="457200"/>
          </a:xfrm>
        </p:spPr>
        <p:txBody>
          <a:bodyPr tIns="0"/>
          <a:lstStyle>
            <a:lvl1pPr marL="0" indent="0" algn="r" eaLnBrk="1" latinLnBrk="0" hangingPunct="1">
              <a:spcBef>
                <a:spcPts val="0"/>
              </a:spcBef>
              <a:buNone/>
              <a:defRPr kumimoji="0" sz="2000">
                <a:solidFill>
                  <a:schemeClr val="tx1"/>
                </a:solidFill>
              </a:defRPr>
            </a:lvl1pPr>
            <a:lvl2pPr marL="457200" indent="0" algn="ctr" eaLnBrk="1" latinLnBrk="0" hangingPunct="1">
              <a:buNone/>
            </a:lvl2pPr>
            <a:lvl3pPr marL="914400" indent="0" algn="ctr" eaLnBrk="1" latinLnBrk="0" hangingPunct="1">
              <a:buNone/>
            </a:lvl3pPr>
            <a:lvl4pPr marL="1371600" indent="0" algn="ctr" eaLnBrk="1" latinLnBrk="0" hangingPunct="1">
              <a:buNone/>
            </a:lvl4pPr>
            <a:lvl5pPr marL="1828800" indent="0" algn="ctr" eaLnBrk="1" latinLnBrk="0" hangingPunct="1">
              <a:buNone/>
            </a:lvl5pPr>
            <a:lvl6pPr marL="2286000" indent="0" algn="ctr" eaLnBrk="1" latinLnBrk="0" hangingPunct="1">
              <a:buNone/>
            </a:lvl6pPr>
            <a:lvl7pPr marL="2743200" indent="0" algn="ctr" eaLnBrk="1" latinLnBrk="0" hangingPunct="1">
              <a:buNone/>
            </a:lvl7pPr>
            <a:lvl8pPr marL="3200400" indent="0" algn="ctr" eaLnBrk="1" latinLnBrk="0" hangingPunct="1">
              <a:buNone/>
            </a:lvl8pPr>
            <a:lvl9pPr marL="3657600" indent="0" algn="ctr" eaLnBrk="1" latinLnBrk="0" hangingPunct="1">
              <a:buNone/>
            </a:lvl9pPr>
            <a:extLst/>
          </a:lstStyle>
          <a:p>
            <a:pPr eaLnBrk="1" latinLnBrk="1" hangingPunct="1"/>
            <a:r>
              <a:rPr lang="en-US" smtClean="0"/>
              <a:t>Click to edit Master subtitle style</a:t>
            </a:r>
            <a:endParaRPr/>
          </a:p>
        </p:txBody>
      </p:sp>
      <p:sp>
        <p:nvSpPr>
          <p:cNvPr id="58" name="Rectangle 5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dirty="0"/>
          </a:p>
        </p:txBody>
      </p:sp>
      <p:sp>
        <p:nvSpPr>
          <p:cNvPr id="59" name="Rectangle 5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dirty="0"/>
          </a:p>
        </p:txBody>
      </p:sp>
      <p:sp>
        <p:nvSpPr>
          <p:cNvPr id="60" name="Rectangle 5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dirty="0"/>
          </a:p>
        </p:txBody>
      </p:sp>
      <p:sp>
        <p:nvSpPr>
          <p:cNvPr id="61" name="Rectangle 6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dirty="0"/>
          </a:p>
        </p:txBody>
      </p:sp>
      <p:sp>
        <p:nvSpPr>
          <p:cNvPr id="62" name="Rectangle 6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dirty="0"/>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dirty="0"/>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dirty="0"/>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dirty="0"/>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1" hangingPunct="1"/>
            <a:r>
              <a:rPr lang="en-US" smtClean="0"/>
              <a:t>Click to edit Master title style</a:t>
            </a:r>
            <a:endParaRPr/>
          </a:p>
        </p:txBody>
      </p:sp>
      <p:sp>
        <p:nvSpPr>
          <p:cNvPr id="3" name="Content Placeholder 2"/>
          <p:cNvSpPr>
            <a:spLocks noGrp="1"/>
          </p:cNvSpPr>
          <p:nvPr>
            <p:ph idx="1"/>
          </p:nvPr>
        </p:nvSpPr>
        <p:spPr/>
        <p:txBody>
          <a:bodyPr/>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4" name="Date Placeholder 3"/>
          <p:cNvSpPr>
            <a:spLocks noGrp="1"/>
          </p:cNvSpPr>
          <p:nvPr>
            <p:ph type="dt" sz="half" idx="10"/>
          </p:nvPr>
        </p:nvSpPr>
        <p:spPr/>
        <p:txBody>
          <a:bodyPr/>
          <a:lstStyle/>
          <a:p>
            <a:fld id="{B7129108-AC8D-4212-9283-60D9E99BF07A}" type="datetimeFigureOut">
              <a:rPr kumimoji="0" lang="en-US" smtClean="0"/>
              <a:pPr/>
              <a:t>8/5/2018</a:t>
            </a:fld>
            <a:endParaRPr kumimoji="0"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1AD93096-5B34-4342-9326-69289CEAE4C2}" type="slidenum">
              <a:rPr kumimoji="0" lang="en-US" smtClean="0"/>
              <a:pPr/>
              <a:t>‹#›</a:t>
            </a:fld>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3352800"/>
            <a:ext cx="7772400" cy="1974059"/>
          </a:xfrm>
        </p:spPr>
        <p:txBody>
          <a:bodyPr anchor="b">
            <a:scene3d>
              <a:camera prst="orthographicFront">
                <a:rot lat="0" lon="0" rev="0"/>
              </a:camera>
              <a:lightRig rig="contrasting" dir="t">
                <a:rot lat="0" lon="0" rev="7500000"/>
              </a:lightRig>
            </a:scene3d>
            <a:sp3d contourW="6350" prstMaterial="metal">
              <a:bevelT w="130810" h="31750" prst="relaxedInset"/>
              <a:contourClr>
                <a:schemeClr val="accent1">
                  <a:shade val="75000"/>
                </a:schemeClr>
              </a:contourClr>
            </a:sp3d>
          </a:bodyPr>
          <a:lstStyle>
            <a:lvl1pPr algn="l" eaLnBrk="1" latinLnBrk="0" hangingPunct="1">
              <a:buNone/>
              <a:defRPr kumimoji="0" lang="en-US" sz="4000" b="1" cap="all" dirty="0">
                <a:ln/>
                <a:solidFill>
                  <a:schemeClr val="tx1"/>
                </a:solidFill>
                <a:effectLst>
                  <a:reflection blurRad="12700" stA="50000" endPos="50000" dir="5400000" sy="-100000" rotWithShape="0"/>
                </a:effectLst>
              </a:defRPr>
            </a:lvl1pPr>
            <a:extLst/>
          </a:lstStyle>
          <a:p>
            <a:pPr eaLnBrk="1" latinLnBrk="1" hangingPunct="1"/>
            <a:r>
              <a:rPr lang="en-US" smtClean="0"/>
              <a:t>Click to edit Master title style</a:t>
            </a:r>
            <a:endParaRPr/>
          </a:p>
        </p:txBody>
      </p:sp>
      <p:sp>
        <p:nvSpPr>
          <p:cNvPr id="3" name="Text Placeholder 2"/>
          <p:cNvSpPr>
            <a:spLocks noGrp="1"/>
          </p:cNvSpPr>
          <p:nvPr>
            <p:ph type="body" idx="1"/>
          </p:nvPr>
        </p:nvSpPr>
        <p:spPr>
          <a:xfrm>
            <a:off x="914400" y="5334000"/>
            <a:ext cx="7772400" cy="1052512"/>
          </a:xfrm>
        </p:spPr>
        <p:txBody>
          <a:bodyPr anchor="t"/>
          <a:lstStyle>
            <a:lvl1pPr marL="374904" eaLnBrk="1" latinLnBrk="0" hangingPunct="1">
              <a:buNone/>
              <a:defRPr kumimoji="0" sz="2000">
                <a:solidFill>
                  <a:schemeClr val="tx2"/>
                </a:solidFill>
              </a:defRPr>
            </a:lvl1pPr>
            <a:lvl2pPr eaLnBrk="1" latinLnBrk="0" hangingPunct="1">
              <a:buNone/>
              <a:defRPr kumimoji="0" sz="1800">
                <a:solidFill>
                  <a:schemeClr val="tx1">
                    <a:tint val="75000"/>
                  </a:schemeClr>
                </a:solidFill>
              </a:defRPr>
            </a:lvl2pPr>
            <a:lvl3pPr eaLnBrk="1" latinLnBrk="0" hangingPunct="1">
              <a:buNone/>
              <a:defRPr kumimoji="0" sz="1600">
                <a:solidFill>
                  <a:schemeClr val="tx1">
                    <a:tint val="75000"/>
                  </a:schemeClr>
                </a:solidFill>
              </a:defRPr>
            </a:lvl3pPr>
            <a:lvl4pPr eaLnBrk="1" latinLnBrk="0" hangingPunct="1">
              <a:buNone/>
              <a:defRPr kumimoji="0" sz="1400">
                <a:solidFill>
                  <a:schemeClr val="tx1">
                    <a:tint val="75000"/>
                  </a:schemeClr>
                </a:solidFill>
              </a:defRPr>
            </a:lvl4pPr>
            <a:lvl5pPr eaLnBrk="1" latinLnBrk="0" hangingPunct="1">
              <a:buNone/>
              <a:defRPr kumimoji="0" sz="1400">
                <a:solidFill>
                  <a:schemeClr val="tx1">
                    <a:tint val="75000"/>
                  </a:schemeClr>
                </a:solidFill>
              </a:defRPr>
            </a:lvl5pPr>
            <a:extLst/>
          </a:lstStyle>
          <a:p>
            <a:pPr lvl="0" eaLnBrk="1" latinLnBrk="1" hangingPunct="1"/>
            <a:r>
              <a:rPr lang="en-US" smtClean="0"/>
              <a:t>Click to edit Master text styles</a:t>
            </a:r>
          </a:p>
        </p:txBody>
      </p:sp>
      <p:sp>
        <p:nvSpPr>
          <p:cNvPr id="4" name="Date Placeholder 3"/>
          <p:cNvSpPr>
            <a:spLocks noGrp="1"/>
          </p:cNvSpPr>
          <p:nvPr>
            <p:ph type="dt" sz="half" idx="10"/>
          </p:nvPr>
        </p:nvSpPr>
        <p:spPr/>
        <p:txBody>
          <a:bodyPr/>
          <a:lstStyle/>
          <a:p>
            <a:fld id="{B6DED3D3-6235-4F4C-B439-DF277FB555A7}" type="datetimeFigureOut">
              <a:rPr kumimoji="0" lang="en-US" smtClean="0"/>
              <a:pPr/>
              <a:t>8/5/2018</a:t>
            </a:fld>
            <a:endParaRPr kumimoji="0" lang="en-US" dirty="0"/>
          </a:p>
        </p:txBody>
      </p:sp>
      <p:sp>
        <p:nvSpPr>
          <p:cNvPr id="5" name="Footer Placeholder 4"/>
          <p:cNvSpPr>
            <a:spLocks noGrp="1"/>
          </p:cNvSpPr>
          <p:nvPr>
            <p:ph type="ftr" sz="quarter" idx="11"/>
          </p:nvPr>
        </p:nvSpPr>
        <p:spPr>
          <a:xfrm>
            <a:off x="914400" y="6416675"/>
            <a:ext cx="5562600" cy="365125"/>
          </a:xfrm>
        </p:spPr>
        <p:txBody>
          <a:bodyPr/>
          <a:lstStyle/>
          <a:p>
            <a:endParaRPr kumimoji="0" lang="en-US" dirty="0"/>
          </a:p>
        </p:txBody>
      </p:sp>
      <p:sp>
        <p:nvSpPr>
          <p:cNvPr id="6" name="Slide Number Placeholder 5"/>
          <p:cNvSpPr>
            <a:spLocks noGrp="1"/>
          </p:cNvSpPr>
          <p:nvPr>
            <p:ph type="sldNum" sz="quarter" idx="12"/>
          </p:nvPr>
        </p:nvSpPr>
        <p:spPr/>
        <p:txBody>
          <a:bodyPr/>
          <a:lstStyle/>
          <a:p>
            <a:fld id="{1AD93096-5B34-4342-9326-69289CEAE4C2}" type="slidenum">
              <a:rPr kumimoji="0" lang="en-US" smtClean="0"/>
              <a:pPr/>
              <a:t>‹#›</a:t>
            </a:fld>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9550"/>
            <a:ext cx="8229600" cy="1295400"/>
          </a:xfrm>
        </p:spPr>
        <p:txBody>
          <a:bodyPr anchor="ctr"/>
          <a:lstStyle/>
          <a:p>
            <a:pPr eaLnBrk="1" latinLnBrk="1" hangingPunct="1"/>
            <a:r>
              <a:rPr lang="en-US" smtClean="0"/>
              <a:t>Click to edit Master title style</a:t>
            </a:r>
            <a:endParaRPr/>
          </a:p>
        </p:txBody>
      </p:sp>
      <p:sp>
        <p:nvSpPr>
          <p:cNvPr id="3" name="Content Placeholder 2"/>
          <p:cNvSpPr>
            <a:spLocks noGrp="1"/>
          </p:cNvSpPr>
          <p:nvPr>
            <p:ph sz="half" idx="1"/>
          </p:nvPr>
        </p:nvSpPr>
        <p:spPr>
          <a:xfrm>
            <a:off x="464344" y="1600200"/>
            <a:ext cx="4038600" cy="4525963"/>
          </a:xfrm>
        </p:spPr>
        <p:txBody>
          <a:bodyPr/>
          <a:lstStyle>
            <a:lvl1pPr marL="0" indent="0" eaLnBrk="1" latinLnBrk="0" hangingPunct="1">
              <a:buFontTx/>
              <a:buNone/>
              <a:defRPr kumimoji="0" sz="2000"/>
            </a:lvl1pPr>
            <a:lvl2pPr eaLnBrk="1" latinLnBrk="0" hangingPunct="1">
              <a:defRPr kumimoji="0" sz="2400"/>
            </a:lvl2pPr>
            <a:lvl3pPr eaLnBrk="1" latinLnBrk="0" hangingPunct="1">
              <a:defRPr kumimoji="0" sz="2000"/>
            </a:lvl3pPr>
            <a:lvl4pPr eaLnBrk="1" latinLnBrk="0" hangingPunct="1">
              <a:defRPr kumimoji="0" sz="1800"/>
            </a:lvl4pPr>
            <a:lvl5pPr eaLnBrk="1" latinLnBrk="0" hangingPunct="1">
              <a:defRPr kumimoji="0" sz="1800"/>
            </a:lvl5pPr>
            <a:extLst/>
          </a:lstStyle>
          <a:p>
            <a:pPr lvl="0" eaLnBrk="1" latinLnBrk="1" hangingPunct="1"/>
            <a:r>
              <a:rPr lang="en-US" smtClean="0"/>
              <a:t>Click to edit Master text styles</a:t>
            </a:r>
          </a:p>
        </p:txBody>
      </p:sp>
      <p:sp>
        <p:nvSpPr>
          <p:cNvPr id="4" name="Content Placeholder 3"/>
          <p:cNvSpPr>
            <a:spLocks noGrp="1"/>
          </p:cNvSpPr>
          <p:nvPr>
            <p:ph sz="half" idx="2"/>
          </p:nvPr>
        </p:nvSpPr>
        <p:spPr>
          <a:xfrm>
            <a:off x="4655344" y="1600200"/>
            <a:ext cx="4038600" cy="4525963"/>
          </a:xfrm>
        </p:spPr>
        <p:txBody>
          <a:bodyPr/>
          <a:lstStyle>
            <a:lvl1pPr eaLnBrk="1" latinLnBrk="0" hangingPunct="1">
              <a:defRPr kumimoji="0" sz="2800"/>
            </a:lvl1pPr>
            <a:lvl2pPr eaLnBrk="1" latinLnBrk="0" hangingPunct="1">
              <a:defRPr kumimoji="0" sz="2400"/>
            </a:lvl2pPr>
            <a:lvl3pPr eaLnBrk="1" latinLnBrk="0" hangingPunct="1">
              <a:defRPr kumimoji="0" sz="2000"/>
            </a:lvl3pPr>
            <a:lvl4pPr eaLnBrk="1" latinLnBrk="0" hangingPunct="1">
              <a:defRPr kumimoji="0" sz="1800"/>
            </a:lvl4pPr>
            <a:lvl5pPr eaLnBrk="1" latinLnBrk="0" hangingPunct="1">
              <a:defRPr kumimoji="0" sz="1800"/>
            </a:lvl5pPr>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5" name="Date Placeholder 4"/>
          <p:cNvSpPr>
            <a:spLocks noGrp="1"/>
          </p:cNvSpPr>
          <p:nvPr>
            <p:ph type="dt" sz="half" idx="10"/>
          </p:nvPr>
        </p:nvSpPr>
        <p:spPr/>
        <p:txBody>
          <a:bodyPr/>
          <a:lstStyle/>
          <a:p>
            <a:fld id="{3B5F1E3E-4B2F-4895-B65E-28B2E64F39F6}" type="datetimeFigureOut">
              <a:rPr kumimoji="0" lang="en-US" smtClean="0"/>
              <a:pPr/>
              <a:t>8/5/2018</a:t>
            </a:fld>
            <a:endParaRPr kumimoji="0"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fld id="{1AD93096-5B34-4342-9326-69289CEAE4C2}" type="slidenum">
              <a:rPr kumimoji="0" lang="en-US" smtClean="0"/>
              <a:pPr/>
              <a:t>‹#›</a:t>
            </a:fld>
            <a:endParaRPr kumimoji="0" lang="en-US" dirty="0"/>
          </a:p>
        </p:txBody>
      </p:sp>
      <p:cxnSp>
        <p:nvCxnSpPr>
          <p:cNvPr id="9" name="Straight Connector 8"/>
          <p:cNvCxnSpPr/>
          <p:nvPr/>
        </p:nvCxnSpPr>
        <p:spPr>
          <a:xfrm rot="5400000">
            <a:off x="2305044" y="3867144"/>
            <a:ext cx="4533900" cy="1601"/>
          </a:xfrm>
          <a:prstGeom prst="line">
            <a:avLst/>
          </a:prstGeom>
          <a:ln/>
        </p:spPr>
        <p:style>
          <a:lnRef idx="1">
            <a:schemeClr val="accent2"/>
          </a:lnRef>
          <a:fillRef idx="0">
            <a:schemeClr val="accent2"/>
          </a:fillRef>
          <a:effectRef idx="0">
            <a:schemeClr val="accent2"/>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3" name="Rectangle 22"/>
          <p:cNvSpPr/>
          <p:nvPr/>
        </p:nvSpPr>
        <p:spPr>
          <a:xfrm>
            <a:off x="0" y="402264"/>
            <a:ext cx="8686800" cy="886265"/>
          </a:xfrm>
          <a:prstGeom prst="rect">
            <a:avLst/>
          </a:prstGeom>
          <a:solidFill>
            <a:schemeClr val="bg2">
              <a:alpha val="50000"/>
              <a:satMod val="18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dirty="0"/>
          </a:p>
        </p:txBody>
      </p:sp>
      <p:sp>
        <p:nvSpPr>
          <p:cNvPr id="2" name="Title 1"/>
          <p:cNvSpPr>
            <a:spLocks noGrp="1"/>
          </p:cNvSpPr>
          <p:nvPr>
            <p:ph type="title"/>
          </p:nvPr>
        </p:nvSpPr>
        <p:spPr>
          <a:xfrm>
            <a:off x="504824" y="512064"/>
            <a:ext cx="7772400" cy="914400"/>
          </a:xfrm>
        </p:spPr>
        <p:txBody>
          <a:bodyPr anchor="t"/>
          <a:lstStyle>
            <a:lvl1pPr eaLnBrk="1" latinLnBrk="0" hangingPunct="1">
              <a:defRPr kumimoji="0" sz="4000"/>
            </a:lvl1pPr>
            <a:extLst/>
          </a:lstStyle>
          <a:p>
            <a:pPr eaLnBrk="1" latinLnBrk="1" hangingPunct="1"/>
            <a:r>
              <a:rPr lang="en-US" smtClean="0"/>
              <a:t>Click to edit Master title style</a:t>
            </a:r>
            <a:endParaRPr/>
          </a:p>
        </p:txBody>
      </p:sp>
      <p:sp>
        <p:nvSpPr>
          <p:cNvPr id="3" name="Text Placeholder 2"/>
          <p:cNvSpPr>
            <a:spLocks noGrp="1"/>
          </p:cNvSpPr>
          <p:nvPr>
            <p:ph type="body" idx="1"/>
          </p:nvPr>
        </p:nvSpPr>
        <p:spPr>
          <a:xfrm>
            <a:off x="457200" y="1809750"/>
            <a:ext cx="4040188" cy="639762"/>
          </a:xfrm>
        </p:spPr>
        <p:txBody>
          <a:bodyPr anchor="ctr"/>
          <a:lstStyle>
            <a:lvl1pPr marL="73152" indent="0" algn="l" eaLnBrk="1" latinLnBrk="0" hangingPunct="1">
              <a:buNone/>
              <a:defRPr kumimoji="0" sz="2400" b="1">
                <a:solidFill>
                  <a:schemeClr val="accent2"/>
                </a:solidFill>
              </a:defRPr>
            </a:lvl1pPr>
            <a:lvl2pPr eaLnBrk="1" latinLnBrk="0" hangingPunct="1">
              <a:buNone/>
              <a:defRPr kumimoji="0" sz="2000" b="1"/>
            </a:lvl2pPr>
            <a:lvl3pPr eaLnBrk="1" latinLnBrk="0" hangingPunct="1">
              <a:buNone/>
              <a:defRPr kumimoji="0" sz="1800" b="1"/>
            </a:lvl3pPr>
            <a:lvl4pPr eaLnBrk="1" latinLnBrk="0" hangingPunct="1">
              <a:buNone/>
              <a:defRPr kumimoji="0" sz="1600" b="1"/>
            </a:lvl4pPr>
            <a:lvl5pPr eaLnBrk="1" latinLnBrk="0" hangingPunct="1">
              <a:buNone/>
              <a:defRPr kumimoji="0" sz="1600" b="1"/>
            </a:lvl5pPr>
            <a:extLst/>
          </a:lstStyle>
          <a:p>
            <a:pPr lvl="0" eaLnBrk="1" latinLnBrk="1" hangingPunct="1"/>
            <a:r>
              <a:rPr lang="en-US" smtClean="0"/>
              <a:t>Click to edit Master text styles</a:t>
            </a:r>
          </a:p>
        </p:txBody>
      </p:sp>
      <p:sp>
        <p:nvSpPr>
          <p:cNvPr id="4" name="Text Placeholder 3"/>
          <p:cNvSpPr>
            <a:spLocks noGrp="1"/>
          </p:cNvSpPr>
          <p:nvPr>
            <p:ph type="body" sz="half" idx="2"/>
          </p:nvPr>
        </p:nvSpPr>
        <p:spPr>
          <a:xfrm>
            <a:off x="4645025" y="1809750"/>
            <a:ext cx="4041775" cy="639762"/>
          </a:xfrm>
        </p:spPr>
        <p:txBody>
          <a:bodyPr anchor="ctr"/>
          <a:lstStyle>
            <a:lvl1pPr marL="73152" indent="0" eaLnBrk="1" latinLnBrk="0" hangingPunct="1">
              <a:buNone/>
              <a:defRPr kumimoji="0" sz="2400" b="1">
                <a:solidFill>
                  <a:schemeClr val="accent2"/>
                </a:solidFill>
              </a:defRPr>
            </a:lvl1pPr>
            <a:lvl2pPr eaLnBrk="1" latinLnBrk="0" hangingPunct="1">
              <a:buNone/>
              <a:defRPr kumimoji="0" sz="2000" b="1"/>
            </a:lvl2pPr>
            <a:lvl3pPr eaLnBrk="1" latinLnBrk="0" hangingPunct="1">
              <a:buNone/>
              <a:defRPr kumimoji="0" sz="1800" b="1"/>
            </a:lvl3pPr>
            <a:lvl4pPr eaLnBrk="1" latinLnBrk="0" hangingPunct="1">
              <a:buNone/>
              <a:defRPr kumimoji="0" sz="1600" b="1"/>
            </a:lvl4pPr>
            <a:lvl5pPr eaLnBrk="1" latinLnBrk="0" hangingPunct="1">
              <a:buNone/>
              <a:defRPr kumimoji="0" sz="1600" b="1"/>
            </a:lvl5pPr>
            <a:extLst/>
          </a:lstStyle>
          <a:p>
            <a:pPr lvl="0" eaLnBrk="1" latinLnBrk="1" hangingPunct="1"/>
            <a:r>
              <a:rPr lang="en-US" smtClean="0"/>
              <a:t>Click to edit Master text styles</a:t>
            </a:r>
          </a:p>
        </p:txBody>
      </p:sp>
      <p:sp>
        <p:nvSpPr>
          <p:cNvPr id="5" name="Content Placeholder 4"/>
          <p:cNvSpPr>
            <a:spLocks noGrp="1"/>
          </p:cNvSpPr>
          <p:nvPr>
            <p:ph sz="quarter" idx="3"/>
          </p:nvPr>
        </p:nvSpPr>
        <p:spPr>
          <a:xfrm>
            <a:off x="457200" y="2459037"/>
            <a:ext cx="4040188" cy="3959352"/>
          </a:xfrm>
        </p:spPr>
        <p:txBody>
          <a:bodyPr/>
          <a:lstStyle>
            <a:lvl1pPr eaLnBrk="1" latinLnBrk="0" hangingPunct="1">
              <a:defRPr kumimoji="0" sz="2400"/>
            </a:lvl1pPr>
            <a:lvl2pPr eaLnBrk="1" latinLnBrk="0" hangingPunct="1">
              <a:defRPr kumimoji="0" sz="2000"/>
            </a:lvl2pPr>
            <a:lvl3pPr eaLnBrk="1" latinLnBrk="0" hangingPunct="1">
              <a:defRPr kumimoji="0" sz="1800"/>
            </a:lvl3pPr>
            <a:lvl4pPr eaLnBrk="1" latinLnBrk="0" hangingPunct="1">
              <a:defRPr kumimoji="0" sz="1600"/>
            </a:lvl4pPr>
            <a:lvl5pPr eaLnBrk="1" latinLnBrk="0" hangingPunct="1">
              <a:defRPr kumimoji="0" sz="1600"/>
            </a:lvl5pPr>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6" name="Content Placeholder 5"/>
          <p:cNvSpPr>
            <a:spLocks noGrp="1"/>
          </p:cNvSpPr>
          <p:nvPr>
            <p:ph sz="quarter" idx="4"/>
          </p:nvPr>
        </p:nvSpPr>
        <p:spPr>
          <a:xfrm>
            <a:off x="4645025" y="2459037"/>
            <a:ext cx="4041775" cy="3959352"/>
          </a:xfrm>
        </p:spPr>
        <p:txBody>
          <a:bodyPr/>
          <a:lstStyle>
            <a:lvl1pPr eaLnBrk="1" latinLnBrk="0" hangingPunct="1">
              <a:defRPr kumimoji="0" sz="2400"/>
            </a:lvl1pPr>
            <a:lvl2pPr eaLnBrk="1" latinLnBrk="0" hangingPunct="1">
              <a:defRPr kumimoji="0" sz="2000"/>
            </a:lvl2pPr>
            <a:lvl3pPr eaLnBrk="1" latinLnBrk="0" hangingPunct="1">
              <a:defRPr kumimoji="0" sz="1800"/>
            </a:lvl3pPr>
            <a:lvl4pPr eaLnBrk="1" latinLnBrk="0" hangingPunct="1">
              <a:defRPr kumimoji="0" sz="1600"/>
            </a:lvl4pPr>
            <a:lvl5pPr eaLnBrk="1" latinLnBrk="0" hangingPunct="1">
              <a:defRPr kumimoji="0" sz="1600"/>
            </a:lvl5pPr>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7" name="Date Placeholder 6"/>
          <p:cNvSpPr>
            <a:spLocks noGrp="1"/>
          </p:cNvSpPr>
          <p:nvPr>
            <p:ph type="dt" sz="half" idx="10"/>
          </p:nvPr>
        </p:nvSpPr>
        <p:spPr/>
        <p:txBody>
          <a:bodyPr/>
          <a:lstStyle/>
          <a:p>
            <a:fld id="{63085435-8225-4333-BFFA-0096413F0D76}" type="datetimeFigureOut">
              <a:rPr kumimoji="0" lang="en-US" smtClean="0"/>
              <a:pPr/>
              <a:t>8/5/2018</a:t>
            </a:fld>
            <a:endParaRPr kumimoji="0" lang="en-US" dirty="0"/>
          </a:p>
        </p:txBody>
      </p:sp>
      <p:sp>
        <p:nvSpPr>
          <p:cNvPr id="8" name="Footer Placeholder 7"/>
          <p:cNvSpPr>
            <a:spLocks noGrp="1"/>
          </p:cNvSpPr>
          <p:nvPr>
            <p:ph type="ftr" sz="quarter" idx="11"/>
          </p:nvPr>
        </p:nvSpPr>
        <p:spPr/>
        <p:txBody>
          <a:bodyPr/>
          <a:lstStyle/>
          <a:p>
            <a:endParaRPr kumimoji="0" lang="en-US" dirty="0"/>
          </a:p>
        </p:txBody>
      </p:sp>
      <p:sp>
        <p:nvSpPr>
          <p:cNvPr id="9" name="Slide Number Placeholder 8"/>
          <p:cNvSpPr>
            <a:spLocks noGrp="1"/>
          </p:cNvSpPr>
          <p:nvPr>
            <p:ph type="sldNum" sz="quarter" idx="12"/>
          </p:nvPr>
        </p:nvSpPr>
        <p:spPr/>
        <p:txBody>
          <a:bodyPr/>
          <a:lstStyle/>
          <a:p>
            <a:fld id="{1AD93096-5B34-4342-9326-69289CEAE4C2}" type="slidenum">
              <a:rPr kumimoji="0" lang="en-US" smtClean="0"/>
              <a:pPr/>
              <a:t>‹#›</a:t>
            </a:fld>
            <a:endParaRPr kumimoji="0" lang="en-US" dirty="0"/>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dirty="0"/>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dirty="0"/>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eaLnBrk="1" latinLnBrk="0" hangingPunct="1">
              <a:defRPr kumimoji="0" sz="4000" cap="none" baseline="0"/>
            </a:lvl1pPr>
            <a:extLst/>
          </a:lstStyle>
          <a:p>
            <a:pPr eaLnBrk="1" latinLnBrk="1" hangingPunct="1"/>
            <a:r>
              <a:rPr lang="en-US" smtClean="0"/>
              <a:t>Click to edit Master title style</a:t>
            </a:r>
            <a:endParaRPr/>
          </a:p>
        </p:txBody>
      </p:sp>
      <p:sp>
        <p:nvSpPr>
          <p:cNvPr id="3" name="Date Placeholder 2"/>
          <p:cNvSpPr>
            <a:spLocks noGrp="1"/>
          </p:cNvSpPr>
          <p:nvPr>
            <p:ph type="dt" sz="half" idx="10"/>
          </p:nvPr>
        </p:nvSpPr>
        <p:spPr/>
        <p:txBody>
          <a:bodyPr/>
          <a:lstStyle/>
          <a:p>
            <a:fld id="{0783C494-2A87-468C-A21B-CB14FB9ABB00}" type="datetimeFigureOut">
              <a:rPr kumimoji="0" lang="en-US" smtClean="0"/>
              <a:pPr/>
              <a:t>8/5/2018</a:t>
            </a:fld>
            <a:endParaRPr kumimoji="0" lang="en-US" dirty="0"/>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p:txBody>
          <a:bodyPr/>
          <a:lstStyle/>
          <a:p>
            <a:fld id="{1AD93096-5B34-4342-9326-69289CEAE4C2}"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180FA0-5B31-4864-A2BB-719EA5A679C6}" type="datetimeFigureOut">
              <a:rPr kumimoji="0" lang="en-US" smtClean="0"/>
              <a:pPr/>
              <a:t>8/5/2018</a:t>
            </a:fld>
            <a:endParaRPr kumimoji="0" lang="en-US" dirty="0"/>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p:txBody>
          <a:bodyPr/>
          <a:lstStyle/>
          <a:p>
            <a:fld id="{1AD93096-5B34-4342-9326-69289CEAE4C2}" type="slidenum">
              <a:rPr kumimoji="0" lang="en-US" smtClean="0"/>
              <a:pPr/>
              <a:t>‹#›</a:t>
            </a:fld>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eaLnBrk="1" latinLnBrk="0" hangingPunct="1">
              <a:buNone/>
              <a:defRPr kumimoji="0" sz="3600" b="0"/>
            </a:lvl1pPr>
            <a:extLst/>
          </a:lstStyle>
          <a:p>
            <a:pPr eaLnBrk="1" latinLnBrk="1" hangingPunct="1"/>
            <a:r>
              <a:rPr lang="en-US" smtClean="0"/>
              <a:t>Click to edit Master title style</a:t>
            </a:r>
            <a:endParaRPr/>
          </a:p>
        </p:txBody>
      </p:sp>
      <p:sp>
        <p:nvSpPr>
          <p:cNvPr id="3" name="Text Placeholder 2"/>
          <p:cNvSpPr>
            <a:spLocks noGrp="1"/>
          </p:cNvSpPr>
          <p:nvPr>
            <p:ph type="body" idx="1"/>
          </p:nvPr>
        </p:nvSpPr>
        <p:spPr>
          <a:xfrm>
            <a:off x="685800" y="1435100"/>
            <a:ext cx="2514600" cy="4572000"/>
          </a:xfrm>
        </p:spPr>
        <p:txBody>
          <a:bodyPr/>
          <a:lstStyle>
            <a:lvl1pPr marL="54864" indent="0" eaLnBrk="1" latinLnBrk="0" hangingPunct="1">
              <a:buNone/>
              <a:defRPr kumimoji="0" sz="1800"/>
            </a:lvl1pPr>
            <a:lvl2pPr eaLnBrk="1" latinLnBrk="0" hangingPunct="1">
              <a:buNone/>
              <a:defRPr kumimoji="0" sz="1200"/>
            </a:lvl2pPr>
            <a:lvl3pPr eaLnBrk="1" latinLnBrk="0" hangingPunct="1">
              <a:buNone/>
              <a:defRPr kumimoji="0" sz="1000"/>
            </a:lvl3pPr>
            <a:lvl4pPr eaLnBrk="1" latinLnBrk="0" hangingPunct="1">
              <a:buNone/>
              <a:defRPr kumimoji="0" sz="900"/>
            </a:lvl4pPr>
            <a:lvl5pPr eaLnBrk="1" latinLnBrk="0" hangingPunct="1">
              <a:buNone/>
              <a:defRPr kumimoji="0" sz="900"/>
            </a:lvl5pPr>
            <a:extLst/>
          </a:lstStyle>
          <a:p>
            <a:pPr lvl="0" eaLnBrk="1" latinLnBrk="1" hangingPunct="1"/>
            <a:r>
              <a:rPr lang="en-US" smtClean="0"/>
              <a:t>Click to edit Master text styles</a:t>
            </a:r>
          </a:p>
        </p:txBody>
      </p:sp>
      <p:sp>
        <p:nvSpPr>
          <p:cNvPr id="4" name="Content Placeholder 3"/>
          <p:cNvSpPr>
            <a:spLocks noGrp="1"/>
          </p:cNvSpPr>
          <p:nvPr>
            <p:ph sz="half" idx="2"/>
          </p:nvPr>
        </p:nvSpPr>
        <p:spPr>
          <a:xfrm>
            <a:off x="3429000" y="1435100"/>
            <a:ext cx="5486400" cy="4572000"/>
          </a:xfrm>
        </p:spPr>
        <p:txBody>
          <a:bodyPr/>
          <a:lstStyle>
            <a:lvl1pPr eaLnBrk="1" latinLnBrk="0" hangingPunct="1">
              <a:defRPr kumimoji="0" sz="3200"/>
            </a:lvl1pPr>
            <a:lvl2pPr eaLnBrk="1" latinLnBrk="0" hangingPunct="1">
              <a:defRPr kumimoji="0" sz="2800"/>
            </a:lvl2pPr>
            <a:lvl3pPr eaLnBrk="1" latinLnBrk="0" hangingPunct="1">
              <a:defRPr kumimoji="0" sz="2400"/>
            </a:lvl3pPr>
            <a:lvl4pPr eaLnBrk="1" latinLnBrk="0" hangingPunct="1">
              <a:defRPr kumimoji="0" sz="2000"/>
            </a:lvl4pPr>
            <a:lvl5pPr eaLnBrk="1" latinLnBrk="0" hangingPunct="1">
              <a:defRPr kumimoji="0" sz="2000"/>
            </a:lvl5pPr>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5" name="Date Placeholder 4"/>
          <p:cNvSpPr>
            <a:spLocks noGrp="1"/>
          </p:cNvSpPr>
          <p:nvPr>
            <p:ph type="dt" sz="half" idx="10"/>
          </p:nvPr>
        </p:nvSpPr>
        <p:spPr/>
        <p:txBody>
          <a:bodyPr/>
          <a:lstStyle/>
          <a:p>
            <a:fld id="{4BECC0C8-36B8-442A-833D-B6AACE86BB77}" type="datetimeFigureOut">
              <a:rPr kumimoji="0" lang="en-US" smtClean="0"/>
              <a:pPr/>
              <a:t>8/5/2018</a:t>
            </a:fld>
            <a:endParaRPr kumimoji="0"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fld id="{1AD93096-5B34-4342-9326-69289CEAE4C2}" type="slidenum">
              <a:rPr kumimoji="0" lang="en-US" smtClean="0"/>
              <a:pPr/>
              <a:t>‹#›</a:t>
            </a:fld>
            <a:endParaRPr kumimoji="0"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dirty="0"/>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28" name="Group 17"/>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a:xfrm>
            <a:off x="914400" y="228600"/>
            <a:ext cx="6858000" cy="914400"/>
          </a:xfrm>
        </p:spPr>
        <p:txBody>
          <a:bodyPr anchor="b"/>
          <a:lstStyle>
            <a:lvl1pPr algn="l" eaLnBrk="1" latinLnBrk="0" hangingPunct="1">
              <a:buNone/>
              <a:defRPr kumimoji="0" sz="2100" b="0"/>
            </a:lvl1pPr>
            <a:extLst/>
          </a:lstStyle>
          <a:p>
            <a:pPr eaLnBrk="1" latinLnBrk="1" hangingPunct="1"/>
            <a:r>
              <a:rPr lang="en-US" smtClean="0"/>
              <a:t>Click to edit Master title style</a:t>
            </a:r>
            <a:endParaRPr/>
          </a:p>
        </p:txBody>
      </p:sp>
      <p:sp>
        <p:nvSpPr>
          <p:cNvPr id="3" name="Picture Placeholder 2"/>
          <p:cNvSpPr>
            <a:spLocks noGrp="1"/>
          </p:cNvSpPr>
          <p:nvPr>
            <p:ph type="pic" idx="1"/>
          </p:nvPr>
        </p:nvSpPr>
        <p:spPr>
          <a:xfrm>
            <a:off x="366712" y="1905000"/>
            <a:ext cx="8778240" cy="4960144"/>
          </a:xfrm>
        </p:spPr>
        <p:txBody>
          <a:bodyPr/>
          <a:lstStyle>
            <a:lvl1pPr eaLnBrk="1" latinLnBrk="0" hangingPunct="1">
              <a:buNone/>
              <a:defRPr kumimoji="0" sz="3200"/>
            </a:lvl1pPr>
            <a:extLst/>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914400" y="1150144"/>
            <a:ext cx="6858000" cy="685800"/>
          </a:xfrm>
        </p:spPr>
        <p:txBody>
          <a:bodyPr/>
          <a:lstStyle>
            <a:lvl1pPr marL="27432" indent="0" eaLnBrk="1" latinLnBrk="0" hangingPunct="1">
              <a:spcBef>
                <a:spcPts val="0"/>
              </a:spcBef>
              <a:buNone/>
              <a:defRPr kumimoji="0" sz="1400">
                <a:solidFill>
                  <a:srgbClr val="FFFFFF"/>
                </a:solidFill>
              </a:defRPr>
            </a:lvl1pPr>
            <a:lvl2pPr eaLnBrk="1" latinLnBrk="0" hangingPunct="1">
              <a:defRPr kumimoji="0" sz="1200"/>
            </a:lvl2pPr>
            <a:lvl3pPr eaLnBrk="1" latinLnBrk="0" hangingPunct="1">
              <a:defRPr kumimoji="0" sz="1000"/>
            </a:lvl3pPr>
            <a:lvl4pPr eaLnBrk="1" latinLnBrk="0" hangingPunct="1">
              <a:defRPr kumimoji="0" sz="900"/>
            </a:lvl4pPr>
            <a:lvl5pPr eaLnBrk="1" latinLnBrk="0" hangingPunct="1">
              <a:defRPr kumimoji="0" sz="900"/>
            </a:lvl5pPr>
            <a:extLst/>
          </a:lstStyle>
          <a:p>
            <a:pPr lvl="0" eaLnBrk="1" latinLnBrk="1" hangingPunct="1"/>
            <a:r>
              <a:rPr lang="en-US" smtClean="0"/>
              <a:t>Click to edit Master text styles</a:t>
            </a:r>
          </a:p>
        </p:txBody>
      </p:sp>
      <p:grpSp>
        <p:nvGrpSpPr>
          <p:cNvPr id="14" name="Group 17"/>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p:txBody>
          <a:bodyPr/>
          <a:lstStyle/>
          <a:p>
            <a:fld id="{51E20EC5-AC53-4169-941E-EDF10CD23748}" type="datetimeFigureOut">
              <a:rPr kumimoji="0" lang="en-US" smtClean="0"/>
              <a:pPr/>
              <a:t>8/5/2018</a:t>
            </a:fld>
            <a:endParaRPr kumimoji="0"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fld id="{1AD93096-5B34-4342-9326-69289CEAE4C2}" type="slidenum">
              <a:rPr kumimoji="0" lang="en-US" smtClean="0"/>
              <a:pPr/>
              <a:t>‹#›</a:t>
            </a:fld>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dirty="0"/>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dirty="0"/>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dirty="0"/>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dirty="0"/>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dirty="0"/>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p>
            <a:pPr eaLnBrk="1" latinLnBrk="1" hangingPunct="1"/>
            <a:r>
              <a:rPr kumimoji="0" lang="en-US" smtClean="0"/>
              <a:t>Click to edit Master title style</a:t>
            </a:r>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p>
            <a:pPr lvl="0" eaLnBrk="1" latinLnBrk="1" hangingPunct="1"/>
            <a:r>
              <a:rPr kumimoji="0" lang="en-US" smtClean="0"/>
              <a:t>Click to edit Master text styles</a:t>
            </a:r>
          </a:p>
          <a:p>
            <a:pPr lvl="1" eaLnBrk="1" latinLnBrk="1" hangingPunct="1"/>
            <a:r>
              <a:rPr kumimoji="0" lang="en-US" smtClean="0"/>
              <a:t>Second level</a:t>
            </a:r>
          </a:p>
          <a:p>
            <a:pPr lvl="2" eaLnBrk="1" latinLnBrk="1" hangingPunct="1"/>
            <a:r>
              <a:rPr kumimoji="0" lang="en-US" smtClean="0"/>
              <a:t>Third level</a:t>
            </a:r>
          </a:p>
          <a:p>
            <a:pPr lvl="3" eaLnBrk="1" latinLnBrk="1" hangingPunct="1"/>
            <a:r>
              <a:rPr kumimoji="0" lang="en-US" smtClean="0"/>
              <a:t>Fourth level</a:t>
            </a:r>
          </a:p>
          <a:p>
            <a:pPr lvl="4" eaLnBrk="1" latinLnBrk="1"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8D3816DF-213E-421B-92D3-C068DBB023D6}" type="datetimeFigureOut">
              <a:rPr kumimoji="0" lang="en-US" smtClean="0">
                <a:solidFill>
                  <a:schemeClr val="tx2"/>
                </a:solidFill>
              </a:rPr>
              <a:pPr/>
              <a:t>8/5/2018</a:t>
            </a:fld>
            <a:endParaRPr kumimoji="0" lang="en-US" sz="1100" dirty="0">
              <a:solidFill>
                <a:schemeClr val="tx2"/>
              </a:solidFill>
            </a:endParaRPr>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pPr algn="r"/>
            <a:endParaRPr kumimoji="0" lang="en-US" sz="1100" dirty="0">
              <a:solidFill>
                <a:schemeClr val="tx2"/>
              </a:solidFill>
            </a:endParaRPr>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pPr algn="l"/>
            <a:fld id="{72AC53DF-4216-466D-99A7-94400E6C2A25}" type="slidenum">
              <a:rPr kumimoji="0" lang="en-US" sz="1200" smtClean="0">
                <a:solidFill>
                  <a:schemeClr val="tx2"/>
                </a:solidFill>
              </a:rPr>
              <a:pPr algn="l"/>
              <a:t>‹#›</a:t>
            </a:fld>
            <a:endParaRPr kumimoji="0" lang="en-US" sz="1200" dirty="0">
              <a:solidFill>
                <a:schemeClr val="tx2"/>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rtl="0" eaLnBrk="1" latinLnBrk="0" hangingPunct="1">
        <a:spcBef>
          <a:spcPct val="0"/>
        </a:spcBef>
        <a:buNone/>
        <a:defRPr kumimoji="0" sz="4000" kern="1200" spc="-150" baseline="0">
          <a:solidFill>
            <a:schemeClr val="tx2">
              <a:satMod val="200000"/>
            </a:schemeClr>
          </a:solidFill>
          <a:effectLst>
            <a:outerShdw blurRad="50800" dist="50800" dir="2700000" algn="tl" rotWithShape="0">
              <a:srgbClr val="000000">
                <a:alpha val="43137"/>
              </a:srgbClr>
            </a:outerShdw>
          </a:effectLst>
          <a:latin typeface="+mj-lt"/>
          <a:ea typeface="+mj-ea"/>
          <a:cs typeface="+mj-cs"/>
        </a:defRPr>
      </a:lvl1pPr>
      <a:extLst/>
    </p:titleStyle>
    <p:bodyStyle>
      <a:lvl1pPr marL="411480" indent="-342900" algn="l" rtl="0" eaLnBrk="1" latinLnBrk="0" hangingPunct="1">
        <a:spcBef>
          <a:spcPts val="700"/>
        </a:spcBef>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19.jpe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1.jpeg"/></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4" name="Rectangle 3"/>
          <p:cNvSpPr>
            <a:spLocks noGrp="1"/>
          </p:cNvSpPr>
          <p:nvPr>
            <p:ph type="ctrTitle"/>
          </p:nvPr>
        </p:nvSpPr>
        <p:spPr/>
        <p:txBody>
          <a:bodyPr/>
          <a:lstStyle/>
          <a:p>
            <a:r>
              <a:rPr lang="en-GB" dirty="0" smtClean="0">
                <a:solidFill>
                  <a:schemeClr val="accent1"/>
                </a:solidFill>
              </a:rPr>
              <a:t>2</a:t>
            </a:r>
            <a:r>
              <a:rPr dirty="0" smtClean="0">
                <a:solidFill>
                  <a:schemeClr val="accent1"/>
                </a:solidFill>
              </a:rPr>
              <a:t>.</a:t>
            </a:r>
            <a:r>
              <a:rPr lang="en-GB" dirty="0" smtClean="0">
                <a:solidFill>
                  <a:schemeClr val="accent1"/>
                </a:solidFill>
              </a:rPr>
              <a:t>3.</a:t>
            </a:r>
            <a:r>
              <a:rPr dirty="0" smtClean="0">
                <a:solidFill>
                  <a:schemeClr val="accent1"/>
                </a:solidFill>
              </a:rPr>
              <a:t> </a:t>
            </a:r>
            <a:r>
              <a:rPr lang="en-GB" cap="small" dirty="0" smtClean="0"/>
              <a:t>Bounding Volumes</a:t>
            </a:r>
            <a:endParaRPr lang="en-US" cap="small" dirty="0"/>
          </a:p>
        </p:txBody>
      </p:sp>
      <p:sp>
        <p:nvSpPr>
          <p:cNvPr id="5" name="Rectangle 4"/>
          <p:cNvSpPr>
            <a:spLocks noGrp="1"/>
          </p:cNvSpPr>
          <p:nvPr>
            <p:ph type="subTitle" idx="1"/>
          </p:nvPr>
        </p:nvSpPr>
        <p:spPr>
          <a:xfrm>
            <a:off x="4000496" y="1071546"/>
            <a:ext cx="4686305" cy="457200"/>
          </a:xfrm>
        </p:spPr>
        <p:txBody>
          <a:bodyPr>
            <a:normAutofit fontScale="85000" lnSpcReduction="10000"/>
          </a:bodyPr>
          <a:lstStyle/>
          <a:p>
            <a:r>
              <a:rPr lang="en-US" dirty="0" smtClean="0"/>
              <a:t>Bounding volumes of use for collision detection</a:t>
            </a:r>
            <a:endParaRPr lang="en-US" dirty="0"/>
          </a:p>
        </p:txBody>
      </p:sp>
      <p:pic>
        <p:nvPicPr>
          <p:cNvPr id="7" name="Picture 2"/>
          <p:cNvPicPr>
            <a:picLocks noChangeAspect="1" noChangeArrowheads="1"/>
          </p:cNvPicPr>
          <p:nvPr/>
        </p:nvPicPr>
        <p:blipFill>
          <a:blip r:embed="rId3" cstate="print"/>
          <a:srcRect/>
          <a:stretch>
            <a:fillRect/>
          </a:stretch>
        </p:blipFill>
        <p:spPr bwMode="auto">
          <a:xfrm>
            <a:off x="2435072" y="2500306"/>
            <a:ext cx="4565820" cy="250033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
          <p:cNvSpPr txBox="1">
            <a:spLocks/>
          </p:cNvSpPr>
          <p:nvPr/>
        </p:nvSpPr>
        <p:spPr>
          <a:xfrm>
            <a:off x="571472" y="571480"/>
            <a:ext cx="7929618" cy="914400"/>
          </a:xfrm>
          <a:prstGeom prst="rect">
            <a:avLst/>
          </a:prstGeom>
          <a:effectLst>
            <a:innerShdw blurRad="114300">
              <a:prstClr val="black"/>
            </a:innerShdw>
          </a:effectLst>
        </p:spPr>
        <p:txBody>
          <a:bodyPr vert="horz" anchor="t">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600" spc="-150" dirty="0" smtClean="0">
                <a:solidFill>
                  <a:schemeClr val="tx1">
                    <a:lumMod val="95000"/>
                    <a:lumOff val="5000"/>
                  </a:schemeClr>
                </a:solidFill>
                <a:effectLst>
                  <a:innerShdw blurRad="63500" dist="50800" dir="2700000">
                    <a:prstClr val="black">
                      <a:alpha val="50000"/>
                    </a:prstClr>
                  </a:innerShdw>
                </a:effectLst>
                <a:latin typeface="+mj-lt"/>
                <a:ea typeface="+mj-ea"/>
                <a:cs typeface="+mj-cs"/>
              </a:rPr>
              <a:t>Oriented Bounding Boxes (OBBs)</a:t>
            </a:r>
            <a:endParaRPr kumimoji="0" lang="en-US" sz="3200" b="1" i="0" u="none" strike="dblStrike" kern="1200" cap="small" spc="-150" normalizeH="0" noProof="0" dirty="0">
              <a:ln>
                <a:noFill/>
              </a:ln>
              <a:solidFill>
                <a:schemeClr val="accent2"/>
              </a:solidFill>
              <a:effectLst>
                <a:innerShdw blurRad="63500" dist="50800" dir="2700000">
                  <a:prstClr val="black">
                    <a:alpha val="50000"/>
                  </a:prstClr>
                </a:innerShdw>
              </a:effectLst>
              <a:uLnTx/>
              <a:uFillTx/>
              <a:latin typeface="+mj-lt"/>
              <a:ea typeface="+mj-ea"/>
              <a:cs typeface="+mj-cs"/>
            </a:endParaRPr>
          </a:p>
        </p:txBody>
      </p:sp>
      <p:sp>
        <p:nvSpPr>
          <p:cNvPr id="11" name="AutoShape 16"/>
          <p:cNvSpPr>
            <a:spLocks noChangeArrowheads="1"/>
          </p:cNvSpPr>
          <p:nvPr/>
        </p:nvSpPr>
        <p:spPr bwMode="auto">
          <a:xfrm>
            <a:off x="500034" y="1357298"/>
            <a:ext cx="8215370" cy="5286412"/>
          </a:xfrm>
          <a:prstGeom prst="roundRect">
            <a:avLst>
              <a:gd name="adj" fmla="val 4956"/>
            </a:avLst>
          </a:prstGeom>
          <a:solidFill>
            <a:srgbClr val="FFFF99"/>
          </a:solidFill>
          <a:ln>
            <a:headEnd/>
            <a:tailEnd/>
          </a:ln>
        </p:spPr>
        <p:style>
          <a:lnRef idx="0">
            <a:schemeClr val="accent1"/>
          </a:lnRef>
          <a:fillRef idx="3">
            <a:schemeClr val="accent1"/>
          </a:fillRef>
          <a:effectRef idx="3">
            <a:schemeClr val="accent1"/>
          </a:effectRef>
          <a:fontRef idx="minor">
            <a:schemeClr val="lt1"/>
          </a:fontRef>
        </p:style>
        <p:txBody>
          <a:bodyPr wrap="none" anchor="ctr"/>
          <a:lstStyle/>
          <a:p>
            <a:endParaRPr lang="en-GB">
              <a:solidFill>
                <a:schemeClr val="tx1"/>
              </a:solidFill>
            </a:endParaRPr>
          </a:p>
        </p:txBody>
      </p:sp>
      <p:sp>
        <p:nvSpPr>
          <p:cNvPr id="14" name="Rectangle 13"/>
          <p:cNvSpPr>
            <a:spLocks noChangeArrowheads="1"/>
          </p:cNvSpPr>
          <p:nvPr/>
        </p:nvSpPr>
        <p:spPr bwMode="auto">
          <a:xfrm>
            <a:off x="500034" y="1428736"/>
            <a:ext cx="8429684" cy="5262979"/>
          </a:xfrm>
          <a:prstGeom prst="rect">
            <a:avLst/>
          </a:prstGeom>
          <a:noFill/>
          <a:ln w="9525">
            <a:noFill/>
            <a:miter lim="800000"/>
            <a:headEnd/>
            <a:tailEnd/>
          </a:ln>
          <a:effectLst/>
        </p:spPr>
        <p:txBody>
          <a:bodyPr wrap="square" anchor="ctr">
            <a:spAutoFit/>
          </a:bodyPr>
          <a:lstStyle/>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Matrix </a:t>
            </a:r>
            <a:r>
              <a:rPr lang="en-GB" sz="1400" dirty="0" err="1" smtClean="0">
                <a:latin typeface="Courier New" pitchFamily="49" charset="0"/>
                <a:cs typeface="Courier New" pitchFamily="49" charset="0"/>
              </a:rPr>
              <a:t>absRot</a:t>
            </a:r>
            <a:endParaRPr lang="en-GB" sz="1400" dirty="0" smtClean="0">
              <a:latin typeface="Courier New" pitchFamily="49" charset="0"/>
              <a:cs typeface="Courier New" pitchFamily="49" charset="0"/>
            </a:endParaRP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for (</a:t>
            </a:r>
            <a:r>
              <a:rPr lang="en-GB" sz="1400" dirty="0" err="1" smtClean="0">
                <a:latin typeface="Courier New" pitchFamily="49" charset="0"/>
                <a:cs typeface="Courier New" pitchFamily="49" charset="0"/>
              </a:rPr>
              <a:t>int</a:t>
            </a:r>
            <a:r>
              <a:rPr lang="en-GB" sz="1400" dirty="0" smtClean="0">
                <a:latin typeface="Courier New" pitchFamily="49" charset="0"/>
                <a:cs typeface="Courier New" pitchFamily="49" charset="0"/>
              </a:rPr>
              <a:t> </a:t>
            </a:r>
            <a:r>
              <a:rPr lang="en-GB" sz="1400" dirty="0" err="1" smtClean="0">
                <a:latin typeface="Courier New" pitchFamily="49" charset="0"/>
                <a:cs typeface="Courier New" pitchFamily="49" charset="0"/>
              </a:rPr>
              <a:t>i</a:t>
            </a:r>
            <a:r>
              <a:rPr lang="en-GB" sz="1400" dirty="0" smtClean="0">
                <a:latin typeface="Courier New" pitchFamily="49" charset="0"/>
                <a:cs typeface="Courier New" pitchFamily="49" charset="0"/>
              </a:rPr>
              <a:t> = 0; </a:t>
            </a:r>
            <a:r>
              <a:rPr lang="en-GB" sz="1400" dirty="0" err="1" smtClean="0">
                <a:latin typeface="Courier New" pitchFamily="49" charset="0"/>
                <a:cs typeface="Courier New" pitchFamily="49" charset="0"/>
              </a:rPr>
              <a:t>i</a:t>
            </a:r>
            <a:r>
              <a:rPr lang="en-GB" sz="1400" dirty="0" smtClean="0">
                <a:latin typeface="Courier New" pitchFamily="49" charset="0"/>
                <a:cs typeface="Courier New" pitchFamily="49" charset="0"/>
              </a:rPr>
              <a:t> &lt; 3; </a:t>
            </a:r>
            <a:r>
              <a:rPr lang="en-GB" sz="1400" dirty="0" err="1" smtClean="0">
                <a:latin typeface="Courier New" pitchFamily="49" charset="0"/>
                <a:cs typeface="Courier New" pitchFamily="49" charset="0"/>
              </a:rPr>
              <a:t>i</a:t>
            </a:r>
            <a:r>
              <a:rPr lang="en-GB" sz="1400" dirty="0" smtClean="0">
                <a:latin typeface="Courier New" pitchFamily="49" charset="0"/>
                <a:cs typeface="Courier New" pitchFamily="49" charset="0"/>
              </a:rPr>
              <a:t>++)</a:t>
            </a: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	for (</a:t>
            </a:r>
            <a:r>
              <a:rPr lang="en-GB" sz="1400" dirty="0" err="1" smtClean="0">
                <a:latin typeface="Courier New" pitchFamily="49" charset="0"/>
                <a:cs typeface="Courier New" pitchFamily="49" charset="0"/>
              </a:rPr>
              <a:t>int</a:t>
            </a:r>
            <a:r>
              <a:rPr lang="en-GB" sz="1400" dirty="0" smtClean="0">
                <a:latin typeface="Courier New" pitchFamily="49" charset="0"/>
                <a:cs typeface="Courier New" pitchFamily="49" charset="0"/>
              </a:rPr>
              <a:t> j = 0; j &lt; 3; j++)</a:t>
            </a: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		 </a:t>
            </a:r>
            <a:r>
              <a:rPr lang="en-GB" sz="1400" dirty="0" err="1" smtClean="0">
                <a:latin typeface="Courier New" pitchFamily="49" charset="0"/>
                <a:cs typeface="Courier New" pitchFamily="49" charset="0"/>
              </a:rPr>
              <a:t>absRot</a:t>
            </a:r>
            <a:r>
              <a:rPr lang="en-GB" sz="1400" dirty="0" smtClean="0">
                <a:latin typeface="Courier New" pitchFamily="49" charset="0"/>
                <a:cs typeface="Courier New" pitchFamily="49" charset="0"/>
              </a:rPr>
              <a:t>[</a:t>
            </a:r>
            <a:r>
              <a:rPr lang="en-GB" sz="1400" dirty="0" err="1" smtClean="0">
                <a:latin typeface="Courier New" pitchFamily="49" charset="0"/>
                <a:cs typeface="Courier New" pitchFamily="49" charset="0"/>
              </a:rPr>
              <a:t>i</a:t>
            </a:r>
            <a:r>
              <a:rPr lang="en-GB" sz="1400" dirty="0" smtClean="0">
                <a:latin typeface="Courier New" pitchFamily="49" charset="0"/>
                <a:cs typeface="Courier New" pitchFamily="49" charset="0"/>
              </a:rPr>
              <a:t>][j] = abs(</a:t>
            </a:r>
            <a:r>
              <a:rPr lang="en-GB" sz="1400" dirty="0" err="1" smtClean="0">
                <a:latin typeface="Courier New" pitchFamily="49" charset="0"/>
                <a:cs typeface="Courier New" pitchFamily="49" charset="0"/>
              </a:rPr>
              <a:t>rotMat</a:t>
            </a:r>
            <a:r>
              <a:rPr lang="en-GB" sz="1400" dirty="0" smtClean="0">
                <a:latin typeface="Courier New" pitchFamily="49" charset="0"/>
                <a:cs typeface="Courier New" pitchFamily="49" charset="0"/>
              </a:rPr>
              <a:t>[</a:t>
            </a:r>
            <a:r>
              <a:rPr lang="en-GB" sz="1400" dirty="0" err="1" smtClean="0">
                <a:latin typeface="Courier New" pitchFamily="49" charset="0"/>
                <a:cs typeface="Courier New" pitchFamily="49" charset="0"/>
              </a:rPr>
              <a:t>i</a:t>
            </a:r>
            <a:r>
              <a:rPr lang="en-GB" sz="1400" dirty="0" smtClean="0">
                <a:latin typeface="Courier New" pitchFamily="49" charset="0"/>
                <a:cs typeface="Courier New" pitchFamily="49" charset="0"/>
              </a:rPr>
              <a:t>][j]) + Epsilon;</a:t>
            </a:r>
          </a:p>
          <a:p>
            <a:pPr>
              <a:tabLst>
                <a:tab pos="180975" algn="l"/>
                <a:tab pos="361950" algn="l"/>
                <a:tab pos="534988" algn="l"/>
                <a:tab pos="715963" algn="l"/>
                <a:tab pos="896938" algn="l"/>
                <a:tab pos="1077913" algn="l"/>
                <a:tab pos="1258888" algn="l"/>
              </a:tabLst>
            </a:pPr>
            <a:endParaRPr lang="en-GB" sz="1400" dirty="0" smtClean="0">
              <a:latin typeface="Courier New" pitchFamily="49" charset="0"/>
              <a:cs typeface="Courier New" pitchFamily="49" charset="0"/>
            </a:endParaRP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float </a:t>
            </a:r>
            <a:r>
              <a:rPr lang="en-GB" sz="1400" dirty="0" err="1" smtClean="0">
                <a:latin typeface="Courier New" pitchFamily="49" charset="0"/>
                <a:cs typeface="Courier New" pitchFamily="49" charset="0"/>
              </a:rPr>
              <a:t>projOne</a:t>
            </a:r>
            <a:r>
              <a:rPr lang="en-GB" sz="1400" dirty="0" smtClean="0">
                <a:latin typeface="Courier New" pitchFamily="49" charset="0"/>
                <a:cs typeface="Courier New" pitchFamily="49" charset="0"/>
              </a:rPr>
              <a:t>, </a:t>
            </a:r>
            <a:r>
              <a:rPr lang="en-GB" sz="1400" dirty="0" err="1" smtClean="0">
                <a:latin typeface="Courier New" pitchFamily="49" charset="0"/>
                <a:cs typeface="Courier New" pitchFamily="49" charset="0"/>
              </a:rPr>
              <a:t>projTwo</a:t>
            </a:r>
            <a:r>
              <a:rPr lang="en-GB" sz="1400" dirty="0" smtClean="0">
                <a:latin typeface="Courier New" pitchFamily="49" charset="0"/>
                <a:cs typeface="Courier New" pitchFamily="49" charset="0"/>
              </a:rPr>
              <a:t>;</a:t>
            </a: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for (</a:t>
            </a:r>
            <a:r>
              <a:rPr lang="en-GB" sz="1400" dirty="0" err="1" smtClean="0">
                <a:latin typeface="Courier New" pitchFamily="49" charset="0"/>
                <a:cs typeface="Courier New" pitchFamily="49" charset="0"/>
              </a:rPr>
              <a:t>int</a:t>
            </a:r>
            <a:r>
              <a:rPr lang="en-GB" sz="1400" dirty="0" smtClean="0">
                <a:latin typeface="Courier New" pitchFamily="49" charset="0"/>
                <a:cs typeface="Courier New" pitchFamily="49" charset="0"/>
              </a:rPr>
              <a:t> </a:t>
            </a:r>
            <a:r>
              <a:rPr lang="en-GB" sz="1400" dirty="0" err="1" smtClean="0">
                <a:latin typeface="Courier New" pitchFamily="49" charset="0"/>
                <a:cs typeface="Courier New" pitchFamily="49" charset="0"/>
              </a:rPr>
              <a:t>i</a:t>
            </a:r>
            <a:r>
              <a:rPr lang="en-GB" sz="1400" dirty="0" smtClean="0">
                <a:latin typeface="Courier New" pitchFamily="49" charset="0"/>
                <a:cs typeface="Courier New" pitchFamily="49" charset="0"/>
              </a:rPr>
              <a:t> = 0; </a:t>
            </a:r>
            <a:r>
              <a:rPr lang="en-GB" sz="1400" dirty="0" err="1" smtClean="0">
                <a:latin typeface="Courier New" pitchFamily="49" charset="0"/>
                <a:cs typeface="Courier New" pitchFamily="49" charset="0"/>
              </a:rPr>
              <a:t>i</a:t>
            </a:r>
            <a:r>
              <a:rPr lang="en-GB" sz="1400" dirty="0" smtClean="0">
                <a:latin typeface="Courier New" pitchFamily="49" charset="0"/>
                <a:cs typeface="Courier New" pitchFamily="49" charset="0"/>
              </a:rPr>
              <a:t> &lt; 3; </a:t>
            </a:r>
            <a:r>
              <a:rPr lang="en-GB" sz="1400" dirty="0" err="1" smtClean="0">
                <a:latin typeface="Courier New" pitchFamily="49" charset="0"/>
                <a:cs typeface="Courier New" pitchFamily="49" charset="0"/>
              </a:rPr>
              <a:t>i</a:t>
            </a:r>
            <a:r>
              <a:rPr lang="en-GB" sz="1400" dirty="0" smtClean="0">
                <a:latin typeface="Courier New" pitchFamily="49" charset="0"/>
                <a:cs typeface="Courier New" pitchFamily="49" charset="0"/>
              </a:rPr>
              <a:t>++) {</a:t>
            </a: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	</a:t>
            </a:r>
            <a:r>
              <a:rPr lang="en-GB" sz="1400" dirty="0" err="1" smtClean="0">
                <a:latin typeface="Courier New" pitchFamily="49" charset="0"/>
                <a:cs typeface="Courier New" pitchFamily="49" charset="0"/>
              </a:rPr>
              <a:t>projOne</a:t>
            </a:r>
            <a:r>
              <a:rPr lang="en-GB" sz="1400" dirty="0" smtClean="0">
                <a:latin typeface="Courier New" pitchFamily="49" charset="0"/>
                <a:cs typeface="Courier New" pitchFamily="49" charset="0"/>
              </a:rPr>
              <a:t> = </a:t>
            </a:r>
            <a:r>
              <a:rPr lang="en-GB" sz="1400" dirty="0" err="1" smtClean="0">
                <a:latin typeface="Courier New" pitchFamily="49" charset="0"/>
                <a:cs typeface="Courier New" pitchFamily="49" charset="0"/>
              </a:rPr>
              <a:t>one.Extent</a:t>
            </a:r>
            <a:r>
              <a:rPr lang="en-GB" sz="1400" dirty="0" smtClean="0">
                <a:latin typeface="Courier New" pitchFamily="49" charset="0"/>
                <a:cs typeface="Courier New" pitchFamily="49" charset="0"/>
              </a:rPr>
              <a:t>[</a:t>
            </a:r>
            <a:r>
              <a:rPr lang="en-GB" sz="1400" dirty="0" err="1" smtClean="0">
                <a:latin typeface="Courier New" pitchFamily="49" charset="0"/>
                <a:cs typeface="Courier New" pitchFamily="49" charset="0"/>
              </a:rPr>
              <a:t>i</a:t>
            </a:r>
            <a:r>
              <a:rPr lang="en-GB" sz="1400" dirty="0" smtClean="0">
                <a:latin typeface="Courier New" pitchFamily="49" charset="0"/>
                <a:cs typeface="Courier New" pitchFamily="49" charset="0"/>
              </a:rPr>
              <a:t>];</a:t>
            </a: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	</a:t>
            </a:r>
            <a:r>
              <a:rPr lang="en-GB" sz="1400" dirty="0" err="1" smtClean="0">
                <a:latin typeface="Courier New" pitchFamily="49" charset="0"/>
                <a:cs typeface="Courier New" pitchFamily="49" charset="0"/>
              </a:rPr>
              <a:t>proTwo</a:t>
            </a:r>
            <a:r>
              <a:rPr lang="en-GB" sz="1400" dirty="0" smtClean="0">
                <a:latin typeface="Courier New" pitchFamily="49" charset="0"/>
                <a:cs typeface="Courier New" pitchFamily="49" charset="0"/>
              </a:rPr>
              <a:t> = </a:t>
            </a:r>
            <a:r>
              <a:rPr lang="en-GB" sz="1400" dirty="0" err="1" smtClean="0">
                <a:latin typeface="Courier New" pitchFamily="49" charset="0"/>
                <a:cs typeface="Courier New" pitchFamily="49" charset="0"/>
              </a:rPr>
              <a:t>two.Extent</a:t>
            </a:r>
            <a:r>
              <a:rPr lang="en-GB" sz="1400" dirty="0" smtClean="0">
                <a:latin typeface="Courier New" pitchFamily="49" charset="0"/>
                <a:cs typeface="Courier New" pitchFamily="49" charset="0"/>
              </a:rPr>
              <a:t>[0] * </a:t>
            </a:r>
            <a:r>
              <a:rPr lang="en-GB" sz="1400" dirty="0" err="1" smtClean="0">
                <a:latin typeface="Courier New" pitchFamily="49" charset="0"/>
                <a:cs typeface="Courier New" pitchFamily="49" charset="0"/>
              </a:rPr>
              <a:t>absRot</a:t>
            </a:r>
            <a:r>
              <a:rPr lang="en-GB" sz="1400" dirty="0" smtClean="0">
                <a:latin typeface="Courier New" pitchFamily="49" charset="0"/>
                <a:cs typeface="Courier New" pitchFamily="49" charset="0"/>
              </a:rPr>
              <a:t> [</a:t>
            </a:r>
            <a:r>
              <a:rPr lang="en-GB" sz="1400" dirty="0" err="1" smtClean="0">
                <a:latin typeface="Courier New" pitchFamily="49" charset="0"/>
                <a:cs typeface="Courier New" pitchFamily="49" charset="0"/>
              </a:rPr>
              <a:t>i</a:t>
            </a:r>
            <a:r>
              <a:rPr lang="en-GB" sz="1400" dirty="0" smtClean="0">
                <a:latin typeface="Courier New" pitchFamily="49" charset="0"/>
                <a:cs typeface="Courier New" pitchFamily="49" charset="0"/>
              </a:rPr>
              <a:t>][0] </a:t>
            </a: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						+ </a:t>
            </a:r>
            <a:r>
              <a:rPr lang="en-GB" sz="1400" dirty="0" err="1" smtClean="0">
                <a:latin typeface="Courier New" pitchFamily="49" charset="0"/>
                <a:cs typeface="Courier New" pitchFamily="49" charset="0"/>
              </a:rPr>
              <a:t>two.Extent</a:t>
            </a:r>
            <a:r>
              <a:rPr lang="en-GB" sz="1400" dirty="0" smtClean="0">
                <a:latin typeface="Courier New" pitchFamily="49" charset="0"/>
                <a:cs typeface="Courier New" pitchFamily="49" charset="0"/>
              </a:rPr>
              <a:t>[1] * </a:t>
            </a:r>
            <a:r>
              <a:rPr lang="en-GB" sz="1400" dirty="0" err="1" smtClean="0">
                <a:latin typeface="Courier New" pitchFamily="49" charset="0"/>
                <a:cs typeface="Courier New" pitchFamily="49" charset="0"/>
              </a:rPr>
              <a:t>absRot</a:t>
            </a:r>
            <a:r>
              <a:rPr lang="en-GB" sz="1400" dirty="0" smtClean="0">
                <a:latin typeface="Courier New" pitchFamily="49" charset="0"/>
                <a:cs typeface="Courier New" pitchFamily="49" charset="0"/>
              </a:rPr>
              <a:t>[</a:t>
            </a:r>
            <a:r>
              <a:rPr lang="en-GB" sz="1400" dirty="0" err="1" smtClean="0">
                <a:latin typeface="Courier New" pitchFamily="49" charset="0"/>
                <a:cs typeface="Courier New" pitchFamily="49" charset="0"/>
              </a:rPr>
              <a:t>i</a:t>
            </a:r>
            <a:r>
              <a:rPr lang="en-GB" sz="1400" dirty="0" smtClean="0">
                <a:latin typeface="Courier New" pitchFamily="49" charset="0"/>
                <a:cs typeface="Courier New" pitchFamily="49" charset="0"/>
              </a:rPr>
              <a:t>][1] </a:t>
            </a: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						+ </a:t>
            </a:r>
            <a:r>
              <a:rPr lang="en-GB" sz="1400" dirty="0" err="1" smtClean="0">
                <a:latin typeface="Courier New" pitchFamily="49" charset="0"/>
                <a:cs typeface="Courier New" pitchFamily="49" charset="0"/>
              </a:rPr>
              <a:t>two.Extent</a:t>
            </a:r>
            <a:r>
              <a:rPr lang="en-GB" sz="1400" dirty="0" smtClean="0">
                <a:latin typeface="Courier New" pitchFamily="49" charset="0"/>
                <a:cs typeface="Courier New" pitchFamily="49" charset="0"/>
              </a:rPr>
              <a:t>[2] * </a:t>
            </a:r>
            <a:r>
              <a:rPr lang="en-GB" sz="1400" dirty="0" err="1" smtClean="0">
                <a:latin typeface="Courier New" pitchFamily="49" charset="0"/>
                <a:cs typeface="Courier New" pitchFamily="49" charset="0"/>
              </a:rPr>
              <a:t>absRot</a:t>
            </a:r>
            <a:r>
              <a:rPr lang="en-GB" sz="1400" dirty="0" smtClean="0">
                <a:latin typeface="Courier New" pitchFamily="49" charset="0"/>
                <a:cs typeface="Courier New" pitchFamily="49" charset="0"/>
              </a:rPr>
              <a:t>[</a:t>
            </a:r>
            <a:r>
              <a:rPr lang="en-GB" sz="1400" dirty="0" err="1" smtClean="0">
                <a:latin typeface="Courier New" pitchFamily="49" charset="0"/>
                <a:cs typeface="Courier New" pitchFamily="49" charset="0"/>
              </a:rPr>
              <a:t>i</a:t>
            </a:r>
            <a:r>
              <a:rPr lang="en-GB" sz="1400" dirty="0" smtClean="0">
                <a:latin typeface="Courier New" pitchFamily="49" charset="0"/>
                <a:cs typeface="Courier New" pitchFamily="49" charset="0"/>
              </a:rPr>
              <a:t>][2];</a:t>
            </a: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	if (Abs(translation[</a:t>
            </a:r>
            <a:r>
              <a:rPr lang="en-GB" sz="1400" dirty="0" err="1" smtClean="0">
                <a:latin typeface="Courier New" pitchFamily="49" charset="0"/>
                <a:cs typeface="Courier New" pitchFamily="49" charset="0"/>
              </a:rPr>
              <a:t>i</a:t>
            </a:r>
            <a:r>
              <a:rPr lang="en-GB" sz="1400" dirty="0" smtClean="0">
                <a:latin typeface="Courier New" pitchFamily="49" charset="0"/>
                <a:cs typeface="Courier New" pitchFamily="49" charset="0"/>
              </a:rPr>
              <a:t>]) &gt; </a:t>
            </a:r>
            <a:r>
              <a:rPr lang="en-GB" sz="1400" dirty="0" err="1" smtClean="0">
                <a:latin typeface="Courier New" pitchFamily="49" charset="0"/>
                <a:cs typeface="Courier New" pitchFamily="49" charset="0"/>
              </a:rPr>
              <a:t>projOne</a:t>
            </a:r>
            <a:r>
              <a:rPr lang="en-GB" sz="1400" dirty="0" smtClean="0">
                <a:latin typeface="Courier New" pitchFamily="49" charset="0"/>
                <a:cs typeface="Courier New" pitchFamily="49" charset="0"/>
              </a:rPr>
              <a:t> + </a:t>
            </a:r>
            <a:r>
              <a:rPr lang="en-GB" sz="1400" dirty="0" err="1" smtClean="0">
                <a:latin typeface="Courier New" pitchFamily="49" charset="0"/>
                <a:cs typeface="Courier New" pitchFamily="49" charset="0"/>
              </a:rPr>
              <a:t>projTwo</a:t>
            </a:r>
            <a:r>
              <a:rPr lang="en-GB" sz="1400" dirty="0" smtClean="0">
                <a:latin typeface="Courier New" pitchFamily="49" charset="0"/>
                <a:cs typeface="Courier New" pitchFamily="49" charset="0"/>
              </a:rPr>
              <a:t>) return false;</a:t>
            </a: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a:t>
            </a:r>
          </a:p>
          <a:p>
            <a:pPr>
              <a:tabLst>
                <a:tab pos="180975" algn="l"/>
                <a:tab pos="361950" algn="l"/>
                <a:tab pos="534988" algn="l"/>
                <a:tab pos="715963" algn="l"/>
                <a:tab pos="896938" algn="l"/>
                <a:tab pos="1077913" algn="l"/>
                <a:tab pos="1258888" algn="l"/>
              </a:tabLst>
            </a:pPr>
            <a:endParaRPr lang="en-GB" sz="1400" dirty="0" smtClean="0">
              <a:latin typeface="Courier New" pitchFamily="49" charset="0"/>
              <a:cs typeface="Courier New" pitchFamily="49" charset="0"/>
            </a:endParaRP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for (</a:t>
            </a:r>
            <a:r>
              <a:rPr lang="en-GB" sz="1400" dirty="0" err="1" smtClean="0">
                <a:latin typeface="Courier New" pitchFamily="49" charset="0"/>
                <a:cs typeface="Courier New" pitchFamily="49" charset="0"/>
              </a:rPr>
              <a:t>int</a:t>
            </a:r>
            <a:r>
              <a:rPr lang="en-GB" sz="1400" dirty="0" smtClean="0">
                <a:latin typeface="Courier New" pitchFamily="49" charset="0"/>
                <a:cs typeface="Courier New" pitchFamily="49" charset="0"/>
              </a:rPr>
              <a:t> </a:t>
            </a:r>
            <a:r>
              <a:rPr lang="en-GB" sz="1400" dirty="0" err="1" smtClean="0">
                <a:latin typeface="Courier New" pitchFamily="49" charset="0"/>
                <a:cs typeface="Courier New" pitchFamily="49" charset="0"/>
              </a:rPr>
              <a:t>i</a:t>
            </a:r>
            <a:r>
              <a:rPr lang="en-GB" sz="1400" dirty="0" smtClean="0">
                <a:latin typeface="Courier New" pitchFamily="49" charset="0"/>
                <a:cs typeface="Courier New" pitchFamily="49" charset="0"/>
              </a:rPr>
              <a:t> = 0; </a:t>
            </a:r>
            <a:r>
              <a:rPr lang="en-GB" sz="1400" dirty="0" err="1" smtClean="0">
                <a:latin typeface="Courier New" pitchFamily="49" charset="0"/>
                <a:cs typeface="Courier New" pitchFamily="49" charset="0"/>
              </a:rPr>
              <a:t>i</a:t>
            </a:r>
            <a:r>
              <a:rPr lang="en-GB" sz="1400" dirty="0" smtClean="0">
                <a:latin typeface="Courier New" pitchFamily="49" charset="0"/>
                <a:cs typeface="Courier New" pitchFamily="49" charset="0"/>
              </a:rPr>
              <a:t> &lt; 3; </a:t>
            </a:r>
            <a:r>
              <a:rPr lang="en-GB" sz="1400" dirty="0" err="1" smtClean="0">
                <a:latin typeface="Courier New" pitchFamily="49" charset="0"/>
                <a:cs typeface="Courier New" pitchFamily="49" charset="0"/>
              </a:rPr>
              <a:t>i</a:t>
            </a:r>
            <a:r>
              <a:rPr lang="en-GB" sz="1400" dirty="0" smtClean="0">
                <a:latin typeface="Courier New" pitchFamily="49" charset="0"/>
                <a:cs typeface="Courier New" pitchFamily="49" charset="0"/>
              </a:rPr>
              <a:t>++) {</a:t>
            </a: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	</a:t>
            </a:r>
            <a:r>
              <a:rPr lang="en-GB" sz="1400" dirty="0" err="1" smtClean="0">
                <a:latin typeface="Courier New" pitchFamily="49" charset="0"/>
                <a:cs typeface="Courier New" pitchFamily="49" charset="0"/>
              </a:rPr>
              <a:t>projOne</a:t>
            </a:r>
            <a:r>
              <a:rPr lang="en-GB" sz="1400" dirty="0" smtClean="0">
                <a:latin typeface="Courier New" pitchFamily="49" charset="0"/>
                <a:cs typeface="Courier New" pitchFamily="49" charset="0"/>
              </a:rPr>
              <a:t> = </a:t>
            </a:r>
            <a:r>
              <a:rPr lang="en-GB" sz="1400" dirty="0" err="1" smtClean="0">
                <a:latin typeface="Courier New" pitchFamily="49" charset="0"/>
                <a:cs typeface="Courier New" pitchFamily="49" charset="0"/>
              </a:rPr>
              <a:t>one.Extent</a:t>
            </a:r>
            <a:r>
              <a:rPr lang="en-GB" sz="1400" dirty="0" smtClean="0">
                <a:latin typeface="Courier New" pitchFamily="49" charset="0"/>
                <a:cs typeface="Courier New" pitchFamily="49" charset="0"/>
              </a:rPr>
              <a:t>[0] * </a:t>
            </a:r>
            <a:r>
              <a:rPr lang="en-GB" sz="1400" dirty="0" err="1" smtClean="0">
                <a:latin typeface="Courier New" pitchFamily="49" charset="0"/>
                <a:cs typeface="Courier New" pitchFamily="49" charset="0"/>
              </a:rPr>
              <a:t>absRot</a:t>
            </a:r>
            <a:r>
              <a:rPr lang="en-GB" sz="1400" dirty="0" smtClean="0">
                <a:latin typeface="Courier New" pitchFamily="49" charset="0"/>
                <a:cs typeface="Courier New" pitchFamily="49" charset="0"/>
              </a:rPr>
              <a:t>[0][</a:t>
            </a:r>
            <a:r>
              <a:rPr lang="en-GB" sz="1400" dirty="0" err="1" smtClean="0">
                <a:latin typeface="Courier New" pitchFamily="49" charset="0"/>
                <a:cs typeface="Courier New" pitchFamily="49" charset="0"/>
              </a:rPr>
              <a:t>i</a:t>
            </a:r>
            <a:r>
              <a:rPr lang="en-GB" sz="1400" dirty="0" smtClean="0">
                <a:latin typeface="Courier New" pitchFamily="49" charset="0"/>
                <a:cs typeface="Courier New" pitchFamily="49" charset="0"/>
              </a:rPr>
              <a:t>] </a:t>
            </a: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							+ </a:t>
            </a:r>
            <a:r>
              <a:rPr lang="en-GB" sz="1400" dirty="0" err="1" smtClean="0">
                <a:latin typeface="Courier New" pitchFamily="49" charset="0"/>
                <a:cs typeface="Courier New" pitchFamily="49" charset="0"/>
              </a:rPr>
              <a:t>one.Extent</a:t>
            </a:r>
            <a:r>
              <a:rPr lang="en-GB" sz="1400" dirty="0" smtClean="0">
                <a:latin typeface="Courier New" pitchFamily="49" charset="0"/>
                <a:cs typeface="Courier New" pitchFamily="49" charset="0"/>
              </a:rPr>
              <a:t>[1] * </a:t>
            </a:r>
            <a:r>
              <a:rPr lang="en-GB" sz="1400" dirty="0" err="1" smtClean="0">
                <a:latin typeface="Courier New" pitchFamily="49" charset="0"/>
                <a:cs typeface="Courier New" pitchFamily="49" charset="0"/>
              </a:rPr>
              <a:t>absRot</a:t>
            </a:r>
            <a:r>
              <a:rPr lang="en-GB" sz="1400" dirty="0" smtClean="0">
                <a:latin typeface="Courier New" pitchFamily="49" charset="0"/>
                <a:cs typeface="Courier New" pitchFamily="49" charset="0"/>
              </a:rPr>
              <a:t>[1][</a:t>
            </a:r>
            <a:r>
              <a:rPr lang="en-GB" sz="1400" dirty="0" err="1" smtClean="0">
                <a:latin typeface="Courier New" pitchFamily="49" charset="0"/>
                <a:cs typeface="Courier New" pitchFamily="49" charset="0"/>
              </a:rPr>
              <a:t>i</a:t>
            </a:r>
            <a:r>
              <a:rPr lang="en-GB" sz="1400" dirty="0" smtClean="0">
                <a:latin typeface="Courier New" pitchFamily="49" charset="0"/>
                <a:cs typeface="Courier New" pitchFamily="49" charset="0"/>
              </a:rPr>
              <a:t>] </a:t>
            </a: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							+ </a:t>
            </a:r>
            <a:r>
              <a:rPr lang="en-GB" sz="1400" dirty="0" err="1" smtClean="0">
                <a:latin typeface="Courier New" pitchFamily="49" charset="0"/>
                <a:cs typeface="Courier New" pitchFamily="49" charset="0"/>
              </a:rPr>
              <a:t>one.Extent</a:t>
            </a:r>
            <a:r>
              <a:rPr lang="en-GB" sz="1400" dirty="0" smtClean="0">
                <a:latin typeface="Courier New" pitchFamily="49" charset="0"/>
                <a:cs typeface="Courier New" pitchFamily="49" charset="0"/>
              </a:rPr>
              <a:t>[2] * </a:t>
            </a:r>
            <a:r>
              <a:rPr lang="en-GB" sz="1400" dirty="0" err="1" smtClean="0">
                <a:latin typeface="Courier New" pitchFamily="49" charset="0"/>
                <a:cs typeface="Courier New" pitchFamily="49" charset="0"/>
              </a:rPr>
              <a:t>absRot</a:t>
            </a:r>
            <a:r>
              <a:rPr lang="en-GB" sz="1400" dirty="0" smtClean="0">
                <a:latin typeface="Courier New" pitchFamily="49" charset="0"/>
                <a:cs typeface="Courier New" pitchFamily="49" charset="0"/>
              </a:rPr>
              <a:t>[2][</a:t>
            </a:r>
            <a:r>
              <a:rPr lang="en-GB" sz="1400" dirty="0" err="1" smtClean="0">
                <a:latin typeface="Courier New" pitchFamily="49" charset="0"/>
                <a:cs typeface="Courier New" pitchFamily="49" charset="0"/>
              </a:rPr>
              <a:t>i</a:t>
            </a:r>
            <a:r>
              <a:rPr lang="en-GB" sz="1400" dirty="0" smtClean="0">
                <a:latin typeface="Courier New" pitchFamily="49" charset="0"/>
                <a:cs typeface="Courier New" pitchFamily="49" charset="0"/>
              </a:rPr>
              <a:t>];</a:t>
            </a: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	</a:t>
            </a:r>
            <a:r>
              <a:rPr lang="en-GB" sz="1400" dirty="0" err="1" smtClean="0">
                <a:latin typeface="Courier New" pitchFamily="49" charset="0"/>
                <a:cs typeface="Courier New" pitchFamily="49" charset="0"/>
              </a:rPr>
              <a:t>projTwo</a:t>
            </a:r>
            <a:r>
              <a:rPr lang="en-GB" sz="1400" dirty="0" smtClean="0">
                <a:latin typeface="Courier New" pitchFamily="49" charset="0"/>
                <a:cs typeface="Courier New" pitchFamily="49" charset="0"/>
              </a:rPr>
              <a:t> = </a:t>
            </a:r>
            <a:r>
              <a:rPr lang="en-GB" sz="1400" dirty="0" err="1" smtClean="0">
                <a:latin typeface="Courier New" pitchFamily="49" charset="0"/>
                <a:cs typeface="Courier New" pitchFamily="49" charset="0"/>
              </a:rPr>
              <a:t>two.Extent</a:t>
            </a:r>
            <a:r>
              <a:rPr lang="en-GB" sz="1400" dirty="0" smtClean="0">
                <a:latin typeface="Courier New" pitchFamily="49" charset="0"/>
                <a:cs typeface="Courier New" pitchFamily="49" charset="0"/>
              </a:rPr>
              <a:t>[</a:t>
            </a:r>
            <a:r>
              <a:rPr lang="en-GB" sz="1400" dirty="0" err="1" smtClean="0">
                <a:latin typeface="Courier New" pitchFamily="49" charset="0"/>
                <a:cs typeface="Courier New" pitchFamily="49" charset="0"/>
              </a:rPr>
              <a:t>i</a:t>
            </a:r>
            <a:r>
              <a:rPr lang="en-GB" sz="1400" dirty="0" smtClean="0">
                <a:latin typeface="Courier New" pitchFamily="49" charset="0"/>
                <a:cs typeface="Courier New" pitchFamily="49" charset="0"/>
              </a:rPr>
              <a:t>];</a:t>
            </a:r>
          </a:p>
          <a:p>
            <a:pPr>
              <a:tabLst>
                <a:tab pos="180975" algn="l"/>
                <a:tab pos="361950" algn="l"/>
                <a:tab pos="534988" algn="l"/>
                <a:tab pos="715963" algn="l"/>
                <a:tab pos="896938" algn="l"/>
                <a:tab pos="1077913" algn="l"/>
                <a:tab pos="1258888" algn="l"/>
              </a:tabLst>
            </a:pPr>
            <a:r>
              <a:rPr lang="pt-BR" sz="1400" dirty="0" smtClean="0">
                <a:latin typeface="Courier New" pitchFamily="49" charset="0"/>
                <a:cs typeface="Courier New" pitchFamily="49" charset="0"/>
              </a:rPr>
              <a:t>	if (Abs(</a:t>
            </a:r>
            <a:r>
              <a:rPr lang="en-GB" sz="1400" dirty="0" smtClean="0">
                <a:latin typeface="Courier New" pitchFamily="49" charset="0"/>
                <a:cs typeface="Courier New" pitchFamily="49" charset="0"/>
              </a:rPr>
              <a:t>translation</a:t>
            </a:r>
            <a:r>
              <a:rPr lang="pt-BR" sz="1400" dirty="0" smtClean="0">
                <a:latin typeface="Courier New" pitchFamily="49" charset="0"/>
                <a:cs typeface="Courier New" pitchFamily="49" charset="0"/>
              </a:rPr>
              <a:t>[0] * rotMat[0][i] + </a:t>
            </a:r>
          </a:p>
          <a:p>
            <a:pPr>
              <a:tabLst>
                <a:tab pos="180975" algn="l"/>
                <a:tab pos="361950" algn="l"/>
                <a:tab pos="534988" algn="l"/>
                <a:tab pos="715963" algn="l"/>
                <a:tab pos="896938" algn="l"/>
                <a:tab pos="1077913" algn="l"/>
                <a:tab pos="1258888" algn="l"/>
              </a:tabLst>
            </a:pPr>
            <a:r>
              <a:rPr lang="pt-BR" sz="1400" dirty="0" smtClean="0">
                <a:latin typeface="Courier New" pitchFamily="49" charset="0"/>
                <a:cs typeface="Courier New" pitchFamily="49" charset="0"/>
              </a:rPr>
              <a:t>          </a:t>
            </a:r>
            <a:r>
              <a:rPr lang="en-GB" sz="1400" dirty="0" smtClean="0">
                <a:latin typeface="Courier New" pitchFamily="49" charset="0"/>
                <a:cs typeface="Courier New" pitchFamily="49" charset="0"/>
              </a:rPr>
              <a:t>translation </a:t>
            </a:r>
            <a:r>
              <a:rPr lang="pt-BR" sz="1400" dirty="0" smtClean="0">
                <a:latin typeface="Courier New" pitchFamily="49" charset="0"/>
                <a:cs typeface="Courier New" pitchFamily="49" charset="0"/>
              </a:rPr>
              <a:t>[1] * rotMat[1][i] + </a:t>
            </a:r>
          </a:p>
          <a:p>
            <a:pPr>
              <a:tabLst>
                <a:tab pos="180975" algn="l"/>
                <a:tab pos="361950" algn="l"/>
                <a:tab pos="534988" algn="l"/>
                <a:tab pos="715963" algn="l"/>
                <a:tab pos="896938" algn="l"/>
                <a:tab pos="1077913" algn="l"/>
                <a:tab pos="1258888" algn="l"/>
              </a:tabLst>
            </a:pPr>
            <a:r>
              <a:rPr lang="pt-BR" sz="1400" dirty="0" smtClean="0">
                <a:latin typeface="Courier New" pitchFamily="49" charset="0"/>
                <a:cs typeface="Courier New" pitchFamily="49" charset="0"/>
              </a:rPr>
              <a:t>          </a:t>
            </a:r>
            <a:r>
              <a:rPr lang="en-GB" sz="1400" dirty="0" smtClean="0">
                <a:latin typeface="Courier New" pitchFamily="49" charset="0"/>
                <a:cs typeface="Courier New" pitchFamily="49" charset="0"/>
              </a:rPr>
              <a:t>translation </a:t>
            </a:r>
            <a:r>
              <a:rPr lang="pt-BR" sz="1400" dirty="0" smtClean="0">
                <a:latin typeface="Courier New" pitchFamily="49" charset="0"/>
                <a:cs typeface="Courier New" pitchFamily="49" charset="0"/>
              </a:rPr>
              <a:t>[2] * rotMat[2][i]) &gt; projOne + projTwo) return false;</a:t>
            </a:r>
            <a:endParaRPr lang="en-GB" sz="1400" dirty="0" smtClean="0">
              <a:latin typeface="Courier New" pitchFamily="49" charset="0"/>
              <a:cs typeface="Courier New" pitchFamily="49" charset="0"/>
            </a:endParaRP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a:t>
            </a:r>
          </a:p>
          <a:p>
            <a:pPr>
              <a:tabLst>
                <a:tab pos="180975" algn="l"/>
                <a:tab pos="361950" algn="l"/>
                <a:tab pos="534988" algn="l"/>
                <a:tab pos="715963" algn="l"/>
                <a:tab pos="896938" algn="l"/>
                <a:tab pos="1077913" algn="l"/>
                <a:tab pos="1258888" algn="l"/>
              </a:tabLst>
            </a:pPr>
            <a:endParaRPr lang="en-GB" sz="1400" dirty="0" smtClean="0">
              <a:latin typeface="Courier New" pitchFamily="49" charset="0"/>
              <a:cs typeface="Courier New" pitchFamily="49" charset="0"/>
            </a:endParaRPr>
          </a:p>
        </p:txBody>
      </p:sp>
      <p:sp>
        <p:nvSpPr>
          <p:cNvPr id="6" name="TextBox 5"/>
          <p:cNvSpPr txBox="1"/>
          <p:nvPr/>
        </p:nvSpPr>
        <p:spPr>
          <a:xfrm>
            <a:off x="3714744" y="1500174"/>
            <a:ext cx="4929222" cy="492443"/>
          </a:xfrm>
          <a:prstGeom prst="rect">
            <a:avLst/>
          </a:prstGeom>
          <a:solidFill>
            <a:srgbClr val="99FF33">
              <a:alpha val="30196"/>
            </a:srgbClr>
          </a:solidFill>
          <a:ln>
            <a:solidFill>
              <a:srgbClr val="009900"/>
            </a:solidFill>
          </a:ln>
          <a:effectLst>
            <a:outerShdw blurRad="50800" dist="38100" dir="2700000" algn="tl" rotWithShape="0">
              <a:prstClr val="black">
                <a:alpha val="40000"/>
              </a:prstClr>
            </a:outerShdw>
            <a:softEdge rad="12700"/>
          </a:effectLst>
        </p:spPr>
        <p:txBody>
          <a:bodyPr wrap="square" lIns="0" tIns="0" rIns="0" bIns="0" rtlCol="0">
            <a:spAutoFit/>
          </a:bodyPr>
          <a:lstStyle/>
          <a:p>
            <a:r>
              <a:rPr lang="en-GB" sz="1600" dirty="0" smtClean="0">
                <a:solidFill>
                  <a:srgbClr val="0070C0"/>
                </a:solidFill>
                <a:latin typeface="Arial Narrow" pitchFamily="34" charset="0"/>
              </a:rPr>
              <a:t>Compute common </a:t>
            </a:r>
            <a:r>
              <a:rPr lang="en-GB" sz="1600" dirty="0" err="1" smtClean="0">
                <a:solidFill>
                  <a:srgbClr val="0070C0"/>
                </a:solidFill>
                <a:latin typeface="Arial Narrow" pitchFamily="34" charset="0"/>
              </a:rPr>
              <a:t>subexpressions</a:t>
            </a:r>
            <a:r>
              <a:rPr lang="en-GB" sz="1600" dirty="0" smtClean="0">
                <a:solidFill>
                  <a:srgbClr val="0070C0"/>
                </a:solidFill>
                <a:latin typeface="Arial Narrow" pitchFamily="34" charset="0"/>
              </a:rPr>
              <a:t> (with added epsilon to prevent arithmetic errors from taking the CP of near parallel edges)</a:t>
            </a:r>
            <a:endParaRPr lang="en-GB" dirty="0">
              <a:solidFill>
                <a:srgbClr val="0070C0"/>
              </a:solidFill>
            </a:endParaRPr>
          </a:p>
        </p:txBody>
      </p:sp>
      <p:sp>
        <p:nvSpPr>
          <p:cNvPr id="7" name="TextBox 6"/>
          <p:cNvSpPr txBox="1"/>
          <p:nvPr/>
        </p:nvSpPr>
        <p:spPr>
          <a:xfrm>
            <a:off x="3786182" y="2754151"/>
            <a:ext cx="1857388" cy="246221"/>
          </a:xfrm>
          <a:prstGeom prst="rect">
            <a:avLst/>
          </a:prstGeom>
          <a:solidFill>
            <a:srgbClr val="99FF33">
              <a:alpha val="30196"/>
            </a:srgbClr>
          </a:solidFill>
          <a:ln>
            <a:solidFill>
              <a:srgbClr val="009900"/>
            </a:solidFill>
          </a:ln>
          <a:effectLst>
            <a:outerShdw blurRad="50800" dist="38100" dir="2700000" algn="tl" rotWithShape="0">
              <a:prstClr val="black">
                <a:alpha val="40000"/>
              </a:prstClr>
            </a:outerShdw>
            <a:softEdge rad="12700"/>
          </a:effectLst>
        </p:spPr>
        <p:txBody>
          <a:bodyPr wrap="square" lIns="0" tIns="0" rIns="0" bIns="0" rtlCol="0">
            <a:spAutoFit/>
          </a:bodyPr>
          <a:lstStyle/>
          <a:p>
            <a:r>
              <a:rPr lang="en-GB" sz="1600" dirty="0" smtClean="0">
                <a:solidFill>
                  <a:srgbClr val="0070C0"/>
                </a:solidFill>
                <a:latin typeface="Arial Narrow" pitchFamily="34" charset="0"/>
              </a:rPr>
              <a:t>Test axes for OBB one</a:t>
            </a:r>
            <a:endParaRPr lang="en-GB" dirty="0">
              <a:solidFill>
                <a:srgbClr val="0070C0"/>
              </a:solidFill>
            </a:endParaRPr>
          </a:p>
        </p:txBody>
      </p:sp>
      <p:sp>
        <p:nvSpPr>
          <p:cNvPr id="8" name="TextBox 7"/>
          <p:cNvSpPr txBox="1"/>
          <p:nvPr/>
        </p:nvSpPr>
        <p:spPr>
          <a:xfrm>
            <a:off x="3786182" y="4429132"/>
            <a:ext cx="1857388" cy="246221"/>
          </a:xfrm>
          <a:prstGeom prst="rect">
            <a:avLst/>
          </a:prstGeom>
          <a:solidFill>
            <a:srgbClr val="99FF33">
              <a:alpha val="30196"/>
            </a:srgbClr>
          </a:solidFill>
          <a:ln>
            <a:solidFill>
              <a:srgbClr val="009900"/>
            </a:solidFill>
          </a:ln>
          <a:effectLst>
            <a:outerShdw blurRad="50800" dist="38100" dir="2700000" algn="tl" rotWithShape="0">
              <a:prstClr val="black">
                <a:alpha val="40000"/>
              </a:prstClr>
            </a:outerShdw>
            <a:softEdge rad="12700"/>
          </a:effectLst>
        </p:spPr>
        <p:txBody>
          <a:bodyPr wrap="square" lIns="0" tIns="0" rIns="0" bIns="0" rtlCol="0">
            <a:spAutoFit/>
          </a:bodyPr>
          <a:lstStyle/>
          <a:p>
            <a:r>
              <a:rPr lang="en-GB" sz="1600" dirty="0" smtClean="0">
                <a:solidFill>
                  <a:srgbClr val="0070C0"/>
                </a:solidFill>
                <a:latin typeface="Arial Narrow" pitchFamily="34" charset="0"/>
              </a:rPr>
              <a:t>Test axes for OBB two</a:t>
            </a:r>
            <a:endParaRPr lang="en-GB" dirty="0">
              <a:solidFill>
                <a:srgbClr val="0070C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4">
                                            <p:txEl>
                                              <p:pRg st="0" end="0"/>
                                            </p:txEl>
                                          </p:spTgt>
                                        </p:tgtEl>
                                        <p:attrNameLst>
                                          <p:attrName>style.visibility</p:attrName>
                                        </p:attrNameLst>
                                      </p:cBhvr>
                                      <p:to>
                                        <p:strVal val="visible"/>
                                      </p:to>
                                    </p:set>
                                    <p:animEffect transition="in" filter="fade">
                                      <p:cBhvr>
                                        <p:cTn id="15" dur="500"/>
                                        <p:tgtEl>
                                          <p:spTgt spid="14">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4">
                                            <p:txEl>
                                              <p:pRg st="1" end="1"/>
                                            </p:txEl>
                                          </p:spTgt>
                                        </p:tgtEl>
                                        <p:attrNameLst>
                                          <p:attrName>style.visibility</p:attrName>
                                        </p:attrNameLst>
                                      </p:cBhvr>
                                      <p:to>
                                        <p:strVal val="visible"/>
                                      </p:to>
                                    </p:set>
                                    <p:animEffect transition="in" filter="fade">
                                      <p:cBhvr>
                                        <p:cTn id="18" dur="500"/>
                                        <p:tgtEl>
                                          <p:spTgt spid="14">
                                            <p:txEl>
                                              <p:pRg st="1" end="1"/>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4">
                                            <p:txEl>
                                              <p:pRg st="2" end="2"/>
                                            </p:txEl>
                                          </p:spTgt>
                                        </p:tgtEl>
                                        <p:attrNameLst>
                                          <p:attrName>style.visibility</p:attrName>
                                        </p:attrNameLst>
                                      </p:cBhvr>
                                      <p:to>
                                        <p:strVal val="visible"/>
                                      </p:to>
                                    </p:set>
                                    <p:animEffect transition="in" filter="fade">
                                      <p:cBhvr>
                                        <p:cTn id="21" dur="500"/>
                                        <p:tgtEl>
                                          <p:spTgt spid="14">
                                            <p:txEl>
                                              <p:pRg st="2" end="2"/>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4">
                                            <p:txEl>
                                              <p:pRg st="3" end="3"/>
                                            </p:txEl>
                                          </p:spTgt>
                                        </p:tgtEl>
                                        <p:attrNameLst>
                                          <p:attrName>style.visibility</p:attrName>
                                        </p:attrNameLst>
                                      </p:cBhvr>
                                      <p:to>
                                        <p:strVal val="visible"/>
                                      </p:to>
                                    </p:set>
                                    <p:animEffect transition="in" filter="fade">
                                      <p:cBhvr>
                                        <p:cTn id="24" dur="500"/>
                                        <p:tgtEl>
                                          <p:spTgt spid="14">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par>
                                <p:cTn id="30" presetID="10" presetClass="entr" presetSubtype="0" fill="hold" nodeType="withEffect">
                                  <p:stCondLst>
                                    <p:cond delay="0"/>
                                  </p:stCondLst>
                                  <p:childTnLst>
                                    <p:set>
                                      <p:cBhvr>
                                        <p:cTn id="31" dur="1" fill="hold">
                                          <p:stCondLst>
                                            <p:cond delay="0"/>
                                          </p:stCondLst>
                                        </p:cTn>
                                        <p:tgtEl>
                                          <p:spTgt spid="14">
                                            <p:txEl>
                                              <p:pRg st="5" end="5"/>
                                            </p:txEl>
                                          </p:spTgt>
                                        </p:tgtEl>
                                        <p:attrNameLst>
                                          <p:attrName>style.visibility</p:attrName>
                                        </p:attrNameLst>
                                      </p:cBhvr>
                                      <p:to>
                                        <p:strVal val="visible"/>
                                      </p:to>
                                    </p:set>
                                    <p:animEffect transition="in" filter="fade">
                                      <p:cBhvr>
                                        <p:cTn id="32" dur="500"/>
                                        <p:tgtEl>
                                          <p:spTgt spid="14">
                                            <p:txEl>
                                              <p:pRg st="5" end="5"/>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14">
                                            <p:txEl>
                                              <p:pRg st="6" end="6"/>
                                            </p:txEl>
                                          </p:spTgt>
                                        </p:tgtEl>
                                        <p:attrNameLst>
                                          <p:attrName>style.visibility</p:attrName>
                                        </p:attrNameLst>
                                      </p:cBhvr>
                                      <p:to>
                                        <p:strVal val="visible"/>
                                      </p:to>
                                    </p:set>
                                    <p:animEffect transition="in" filter="fade">
                                      <p:cBhvr>
                                        <p:cTn id="35" dur="500"/>
                                        <p:tgtEl>
                                          <p:spTgt spid="14">
                                            <p:txEl>
                                              <p:pRg st="6" end="6"/>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14">
                                            <p:txEl>
                                              <p:pRg st="7" end="7"/>
                                            </p:txEl>
                                          </p:spTgt>
                                        </p:tgtEl>
                                        <p:attrNameLst>
                                          <p:attrName>style.visibility</p:attrName>
                                        </p:attrNameLst>
                                      </p:cBhvr>
                                      <p:to>
                                        <p:strVal val="visible"/>
                                      </p:to>
                                    </p:set>
                                    <p:animEffect transition="in" filter="fade">
                                      <p:cBhvr>
                                        <p:cTn id="38" dur="500"/>
                                        <p:tgtEl>
                                          <p:spTgt spid="14">
                                            <p:txEl>
                                              <p:pRg st="7" end="7"/>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14">
                                            <p:txEl>
                                              <p:pRg st="8" end="8"/>
                                            </p:txEl>
                                          </p:spTgt>
                                        </p:tgtEl>
                                        <p:attrNameLst>
                                          <p:attrName>style.visibility</p:attrName>
                                        </p:attrNameLst>
                                      </p:cBhvr>
                                      <p:to>
                                        <p:strVal val="visible"/>
                                      </p:to>
                                    </p:set>
                                    <p:animEffect transition="in" filter="fade">
                                      <p:cBhvr>
                                        <p:cTn id="41" dur="500"/>
                                        <p:tgtEl>
                                          <p:spTgt spid="14">
                                            <p:txEl>
                                              <p:pRg st="8" end="8"/>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14">
                                            <p:txEl>
                                              <p:pRg st="9" end="9"/>
                                            </p:txEl>
                                          </p:spTgt>
                                        </p:tgtEl>
                                        <p:attrNameLst>
                                          <p:attrName>style.visibility</p:attrName>
                                        </p:attrNameLst>
                                      </p:cBhvr>
                                      <p:to>
                                        <p:strVal val="visible"/>
                                      </p:to>
                                    </p:set>
                                    <p:animEffect transition="in" filter="fade">
                                      <p:cBhvr>
                                        <p:cTn id="44" dur="500"/>
                                        <p:tgtEl>
                                          <p:spTgt spid="14">
                                            <p:txEl>
                                              <p:pRg st="9" end="9"/>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14">
                                            <p:txEl>
                                              <p:pRg st="10" end="10"/>
                                            </p:txEl>
                                          </p:spTgt>
                                        </p:tgtEl>
                                        <p:attrNameLst>
                                          <p:attrName>style.visibility</p:attrName>
                                        </p:attrNameLst>
                                      </p:cBhvr>
                                      <p:to>
                                        <p:strVal val="visible"/>
                                      </p:to>
                                    </p:set>
                                    <p:animEffect transition="in" filter="fade">
                                      <p:cBhvr>
                                        <p:cTn id="47" dur="500"/>
                                        <p:tgtEl>
                                          <p:spTgt spid="14">
                                            <p:txEl>
                                              <p:pRg st="10" end="10"/>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14">
                                            <p:txEl>
                                              <p:pRg st="11" end="11"/>
                                            </p:txEl>
                                          </p:spTgt>
                                        </p:tgtEl>
                                        <p:attrNameLst>
                                          <p:attrName>style.visibility</p:attrName>
                                        </p:attrNameLst>
                                      </p:cBhvr>
                                      <p:to>
                                        <p:strVal val="visible"/>
                                      </p:to>
                                    </p:set>
                                    <p:animEffect transition="in" filter="fade">
                                      <p:cBhvr>
                                        <p:cTn id="50" dur="500"/>
                                        <p:tgtEl>
                                          <p:spTgt spid="14">
                                            <p:txEl>
                                              <p:pRg st="11" end="11"/>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14">
                                            <p:txEl>
                                              <p:pRg st="12" end="12"/>
                                            </p:txEl>
                                          </p:spTgt>
                                        </p:tgtEl>
                                        <p:attrNameLst>
                                          <p:attrName>style.visibility</p:attrName>
                                        </p:attrNameLst>
                                      </p:cBhvr>
                                      <p:to>
                                        <p:strVal val="visible"/>
                                      </p:to>
                                    </p:set>
                                    <p:animEffect transition="in" filter="fade">
                                      <p:cBhvr>
                                        <p:cTn id="53" dur="500"/>
                                        <p:tgtEl>
                                          <p:spTgt spid="14">
                                            <p:txEl>
                                              <p:pRg st="12" end="12"/>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8"/>
                                        </p:tgtEl>
                                        <p:attrNameLst>
                                          <p:attrName>style.visibility</p:attrName>
                                        </p:attrNameLst>
                                      </p:cBhvr>
                                      <p:to>
                                        <p:strVal val="visible"/>
                                      </p:to>
                                    </p:set>
                                    <p:animEffect transition="in" filter="fade">
                                      <p:cBhvr>
                                        <p:cTn id="58" dur="500"/>
                                        <p:tgtEl>
                                          <p:spTgt spid="8"/>
                                        </p:tgtEl>
                                      </p:cBhvr>
                                    </p:animEffect>
                                  </p:childTnLst>
                                </p:cTn>
                              </p:par>
                              <p:par>
                                <p:cTn id="59" presetID="10" presetClass="entr" presetSubtype="0" fill="hold" nodeType="withEffect">
                                  <p:stCondLst>
                                    <p:cond delay="0"/>
                                  </p:stCondLst>
                                  <p:childTnLst>
                                    <p:set>
                                      <p:cBhvr>
                                        <p:cTn id="60" dur="1" fill="hold">
                                          <p:stCondLst>
                                            <p:cond delay="0"/>
                                          </p:stCondLst>
                                        </p:cTn>
                                        <p:tgtEl>
                                          <p:spTgt spid="14">
                                            <p:txEl>
                                              <p:pRg st="14" end="14"/>
                                            </p:txEl>
                                          </p:spTgt>
                                        </p:tgtEl>
                                        <p:attrNameLst>
                                          <p:attrName>style.visibility</p:attrName>
                                        </p:attrNameLst>
                                      </p:cBhvr>
                                      <p:to>
                                        <p:strVal val="visible"/>
                                      </p:to>
                                    </p:set>
                                    <p:animEffect transition="in" filter="fade">
                                      <p:cBhvr>
                                        <p:cTn id="61" dur="500"/>
                                        <p:tgtEl>
                                          <p:spTgt spid="14">
                                            <p:txEl>
                                              <p:pRg st="14" end="14"/>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14">
                                            <p:txEl>
                                              <p:pRg st="15" end="15"/>
                                            </p:txEl>
                                          </p:spTgt>
                                        </p:tgtEl>
                                        <p:attrNameLst>
                                          <p:attrName>style.visibility</p:attrName>
                                        </p:attrNameLst>
                                      </p:cBhvr>
                                      <p:to>
                                        <p:strVal val="visible"/>
                                      </p:to>
                                    </p:set>
                                    <p:animEffect transition="in" filter="fade">
                                      <p:cBhvr>
                                        <p:cTn id="64" dur="500"/>
                                        <p:tgtEl>
                                          <p:spTgt spid="14">
                                            <p:txEl>
                                              <p:pRg st="15" end="15"/>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14">
                                            <p:txEl>
                                              <p:pRg st="16" end="16"/>
                                            </p:txEl>
                                          </p:spTgt>
                                        </p:tgtEl>
                                        <p:attrNameLst>
                                          <p:attrName>style.visibility</p:attrName>
                                        </p:attrNameLst>
                                      </p:cBhvr>
                                      <p:to>
                                        <p:strVal val="visible"/>
                                      </p:to>
                                    </p:set>
                                    <p:animEffect transition="in" filter="fade">
                                      <p:cBhvr>
                                        <p:cTn id="67" dur="500"/>
                                        <p:tgtEl>
                                          <p:spTgt spid="14">
                                            <p:txEl>
                                              <p:pRg st="16" end="16"/>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14">
                                            <p:txEl>
                                              <p:pRg st="17" end="17"/>
                                            </p:txEl>
                                          </p:spTgt>
                                        </p:tgtEl>
                                        <p:attrNameLst>
                                          <p:attrName>style.visibility</p:attrName>
                                        </p:attrNameLst>
                                      </p:cBhvr>
                                      <p:to>
                                        <p:strVal val="visible"/>
                                      </p:to>
                                    </p:set>
                                    <p:animEffect transition="in" filter="fade">
                                      <p:cBhvr>
                                        <p:cTn id="70" dur="500"/>
                                        <p:tgtEl>
                                          <p:spTgt spid="14">
                                            <p:txEl>
                                              <p:pRg st="17" end="17"/>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14">
                                            <p:txEl>
                                              <p:pRg st="18" end="18"/>
                                            </p:txEl>
                                          </p:spTgt>
                                        </p:tgtEl>
                                        <p:attrNameLst>
                                          <p:attrName>style.visibility</p:attrName>
                                        </p:attrNameLst>
                                      </p:cBhvr>
                                      <p:to>
                                        <p:strVal val="visible"/>
                                      </p:to>
                                    </p:set>
                                    <p:animEffect transition="in" filter="fade">
                                      <p:cBhvr>
                                        <p:cTn id="73" dur="500"/>
                                        <p:tgtEl>
                                          <p:spTgt spid="14">
                                            <p:txEl>
                                              <p:pRg st="18" end="18"/>
                                            </p:txEl>
                                          </p:spTgt>
                                        </p:tgtEl>
                                      </p:cBhvr>
                                    </p:animEffect>
                                  </p:childTnLst>
                                </p:cTn>
                              </p:par>
                              <p:par>
                                <p:cTn id="74" presetID="10" presetClass="entr" presetSubtype="0" fill="hold" nodeType="withEffect">
                                  <p:stCondLst>
                                    <p:cond delay="0"/>
                                  </p:stCondLst>
                                  <p:childTnLst>
                                    <p:set>
                                      <p:cBhvr>
                                        <p:cTn id="75" dur="1" fill="hold">
                                          <p:stCondLst>
                                            <p:cond delay="0"/>
                                          </p:stCondLst>
                                        </p:cTn>
                                        <p:tgtEl>
                                          <p:spTgt spid="14">
                                            <p:txEl>
                                              <p:pRg st="19" end="19"/>
                                            </p:txEl>
                                          </p:spTgt>
                                        </p:tgtEl>
                                        <p:attrNameLst>
                                          <p:attrName>style.visibility</p:attrName>
                                        </p:attrNameLst>
                                      </p:cBhvr>
                                      <p:to>
                                        <p:strVal val="visible"/>
                                      </p:to>
                                    </p:set>
                                    <p:animEffect transition="in" filter="fade">
                                      <p:cBhvr>
                                        <p:cTn id="76" dur="500"/>
                                        <p:tgtEl>
                                          <p:spTgt spid="14">
                                            <p:txEl>
                                              <p:pRg st="19" end="19"/>
                                            </p:txEl>
                                          </p:spTgt>
                                        </p:tgtEl>
                                      </p:cBhvr>
                                    </p:animEffect>
                                  </p:childTnLst>
                                </p:cTn>
                              </p:par>
                              <p:par>
                                <p:cTn id="77" presetID="10" presetClass="entr" presetSubtype="0" fill="hold" nodeType="withEffect">
                                  <p:stCondLst>
                                    <p:cond delay="0"/>
                                  </p:stCondLst>
                                  <p:childTnLst>
                                    <p:set>
                                      <p:cBhvr>
                                        <p:cTn id="78" dur="1" fill="hold">
                                          <p:stCondLst>
                                            <p:cond delay="0"/>
                                          </p:stCondLst>
                                        </p:cTn>
                                        <p:tgtEl>
                                          <p:spTgt spid="14">
                                            <p:txEl>
                                              <p:pRg st="20" end="20"/>
                                            </p:txEl>
                                          </p:spTgt>
                                        </p:tgtEl>
                                        <p:attrNameLst>
                                          <p:attrName>style.visibility</p:attrName>
                                        </p:attrNameLst>
                                      </p:cBhvr>
                                      <p:to>
                                        <p:strVal val="visible"/>
                                      </p:to>
                                    </p:set>
                                    <p:animEffect transition="in" filter="fade">
                                      <p:cBhvr>
                                        <p:cTn id="79" dur="500"/>
                                        <p:tgtEl>
                                          <p:spTgt spid="14">
                                            <p:txEl>
                                              <p:pRg st="20" end="20"/>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14">
                                            <p:txEl>
                                              <p:pRg st="21" end="21"/>
                                            </p:txEl>
                                          </p:spTgt>
                                        </p:tgtEl>
                                        <p:attrNameLst>
                                          <p:attrName>style.visibility</p:attrName>
                                        </p:attrNameLst>
                                      </p:cBhvr>
                                      <p:to>
                                        <p:strVal val="visible"/>
                                      </p:to>
                                    </p:set>
                                    <p:animEffect transition="in" filter="fade">
                                      <p:cBhvr>
                                        <p:cTn id="82" dur="500"/>
                                        <p:tgtEl>
                                          <p:spTgt spid="14">
                                            <p:txEl>
                                              <p:pRg st="21" end="21"/>
                                            </p:txEl>
                                          </p:spTgt>
                                        </p:tgtEl>
                                      </p:cBhvr>
                                    </p:animEffect>
                                  </p:childTnLst>
                                </p:cTn>
                              </p:par>
                              <p:par>
                                <p:cTn id="83" presetID="10" presetClass="entr" presetSubtype="0" fill="hold" nodeType="withEffect">
                                  <p:stCondLst>
                                    <p:cond delay="0"/>
                                  </p:stCondLst>
                                  <p:childTnLst>
                                    <p:set>
                                      <p:cBhvr>
                                        <p:cTn id="84" dur="1" fill="hold">
                                          <p:stCondLst>
                                            <p:cond delay="0"/>
                                          </p:stCondLst>
                                        </p:cTn>
                                        <p:tgtEl>
                                          <p:spTgt spid="14">
                                            <p:txEl>
                                              <p:pRg st="22" end="22"/>
                                            </p:txEl>
                                          </p:spTgt>
                                        </p:tgtEl>
                                        <p:attrNameLst>
                                          <p:attrName>style.visibility</p:attrName>
                                        </p:attrNameLst>
                                      </p:cBhvr>
                                      <p:to>
                                        <p:strVal val="visible"/>
                                      </p:to>
                                    </p:set>
                                    <p:animEffect transition="in" filter="fade">
                                      <p:cBhvr>
                                        <p:cTn id="85" dur="500"/>
                                        <p:tgtEl>
                                          <p:spTgt spid="14">
                                            <p:txEl>
                                              <p:pRg st="22" end="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6" grpId="0" animBg="1"/>
      <p:bldP spid="7"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16"/>
          <p:cNvSpPr>
            <a:spLocks noChangeArrowheads="1"/>
          </p:cNvSpPr>
          <p:nvPr/>
        </p:nvSpPr>
        <p:spPr bwMode="auto">
          <a:xfrm>
            <a:off x="571472" y="1357298"/>
            <a:ext cx="8215370" cy="4357718"/>
          </a:xfrm>
          <a:prstGeom prst="roundRect">
            <a:avLst>
              <a:gd name="adj" fmla="val 3402"/>
            </a:avLst>
          </a:prstGeom>
          <a:solidFill>
            <a:srgbClr val="FFFF99"/>
          </a:solidFill>
          <a:ln>
            <a:headEnd/>
            <a:tailEnd/>
          </a:ln>
        </p:spPr>
        <p:style>
          <a:lnRef idx="0">
            <a:schemeClr val="accent1"/>
          </a:lnRef>
          <a:fillRef idx="3">
            <a:schemeClr val="accent1"/>
          </a:fillRef>
          <a:effectRef idx="3">
            <a:schemeClr val="accent1"/>
          </a:effectRef>
          <a:fontRef idx="minor">
            <a:schemeClr val="lt1"/>
          </a:fontRef>
        </p:style>
        <p:txBody>
          <a:bodyPr wrap="none" anchor="ctr"/>
          <a:lstStyle/>
          <a:p>
            <a:endParaRPr lang="en-GB">
              <a:solidFill>
                <a:schemeClr val="tx1"/>
              </a:solidFill>
            </a:endParaRPr>
          </a:p>
        </p:txBody>
      </p:sp>
      <p:sp>
        <p:nvSpPr>
          <p:cNvPr id="9" name="Rectangle 1"/>
          <p:cNvSpPr txBox="1">
            <a:spLocks/>
          </p:cNvSpPr>
          <p:nvPr/>
        </p:nvSpPr>
        <p:spPr>
          <a:xfrm>
            <a:off x="571472" y="571480"/>
            <a:ext cx="7929618" cy="914400"/>
          </a:xfrm>
          <a:prstGeom prst="rect">
            <a:avLst/>
          </a:prstGeom>
          <a:effectLst>
            <a:innerShdw blurRad="114300">
              <a:prstClr val="black"/>
            </a:innerShdw>
          </a:effectLst>
        </p:spPr>
        <p:txBody>
          <a:bodyPr vert="horz" anchor="t">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600" spc="-150" dirty="0" smtClean="0">
                <a:solidFill>
                  <a:schemeClr val="tx1">
                    <a:lumMod val="95000"/>
                    <a:lumOff val="5000"/>
                  </a:schemeClr>
                </a:solidFill>
                <a:effectLst>
                  <a:innerShdw blurRad="63500" dist="50800" dir="2700000">
                    <a:prstClr val="black">
                      <a:alpha val="50000"/>
                    </a:prstClr>
                  </a:innerShdw>
                </a:effectLst>
                <a:latin typeface="+mj-lt"/>
                <a:ea typeface="+mj-ea"/>
                <a:cs typeface="+mj-cs"/>
              </a:rPr>
              <a:t>Oriented Bounding Boxes (OBBs)</a:t>
            </a:r>
            <a:endParaRPr kumimoji="0" lang="en-US" sz="3200" b="1" i="0" u="none" strike="dblStrike" kern="1200" cap="small" spc="-150" normalizeH="0" noProof="0" dirty="0">
              <a:ln>
                <a:noFill/>
              </a:ln>
              <a:solidFill>
                <a:schemeClr val="accent2"/>
              </a:solidFill>
              <a:effectLst>
                <a:innerShdw blurRad="63500" dist="50800" dir="2700000">
                  <a:prstClr val="black">
                    <a:alpha val="50000"/>
                  </a:prstClr>
                </a:innerShdw>
              </a:effectLst>
              <a:uLnTx/>
              <a:uFillTx/>
              <a:latin typeface="+mj-lt"/>
              <a:ea typeface="+mj-ea"/>
              <a:cs typeface="+mj-cs"/>
            </a:endParaRPr>
          </a:p>
        </p:txBody>
      </p:sp>
      <p:sp>
        <p:nvSpPr>
          <p:cNvPr id="14" name="Rectangle 13"/>
          <p:cNvSpPr>
            <a:spLocks noChangeArrowheads="1"/>
          </p:cNvSpPr>
          <p:nvPr/>
        </p:nvSpPr>
        <p:spPr bwMode="auto">
          <a:xfrm>
            <a:off x="571471" y="1643050"/>
            <a:ext cx="7929619" cy="3970318"/>
          </a:xfrm>
          <a:prstGeom prst="rect">
            <a:avLst/>
          </a:prstGeom>
          <a:noFill/>
          <a:ln w="9525">
            <a:noFill/>
            <a:miter lim="800000"/>
            <a:headEnd/>
            <a:tailEnd/>
          </a:ln>
          <a:effectLst/>
        </p:spPr>
        <p:txBody>
          <a:bodyPr wrap="square" anchor="ctr">
            <a:spAutoFit/>
          </a:bodyPr>
          <a:lstStyle/>
          <a:p>
            <a:pPr>
              <a:tabLst>
                <a:tab pos="180975" algn="l"/>
                <a:tab pos="361950" algn="l"/>
                <a:tab pos="534988" algn="l"/>
                <a:tab pos="715963" algn="l"/>
                <a:tab pos="896938" algn="l"/>
                <a:tab pos="1077913" algn="l"/>
                <a:tab pos="1258888" algn="l"/>
              </a:tabLst>
            </a:pPr>
            <a:r>
              <a:rPr lang="en-GB" sz="1400" dirty="0" err="1" smtClean="0">
                <a:latin typeface="Courier New" pitchFamily="49" charset="0"/>
                <a:cs typeface="Courier New" pitchFamily="49" charset="0"/>
              </a:rPr>
              <a:t>projOne</a:t>
            </a:r>
            <a:r>
              <a:rPr lang="en-GB" sz="1400" dirty="0" smtClean="0">
                <a:latin typeface="Courier New" pitchFamily="49" charset="0"/>
                <a:cs typeface="Courier New" pitchFamily="49" charset="0"/>
              </a:rPr>
              <a:t> = </a:t>
            </a:r>
            <a:r>
              <a:rPr lang="en-GB" sz="1400" dirty="0" err="1" smtClean="0">
                <a:latin typeface="Courier New" pitchFamily="49" charset="0"/>
                <a:cs typeface="Courier New" pitchFamily="49" charset="0"/>
              </a:rPr>
              <a:t>one.Extent</a:t>
            </a:r>
            <a:r>
              <a:rPr lang="en-GB" sz="1400" dirty="0" smtClean="0">
                <a:latin typeface="Courier New" pitchFamily="49" charset="0"/>
                <a:cs typeface="Courier New" pitchFamily="49" charset="0"/>
              </a:rPr>
              <a:t>[1] * </a:t>
            </a:r>
            <a:r>
              <a:rPr lang="en-GB" sz="1400" dirty="0" err="1" smtClean="0">
                <a:latin typeface="Courier New" pitchFamily="49" charset="0"/>
                <a:cs typeface="Courier New" pitchFamily="49" charset="0"/>
              </a:rPr>
              <a:t>absRot</a:t>
            </a:r>
            <a:r>
              <a:rPr lang="en-GB" sz="1400" dirty="0" smtClean="0">
                <a:latin typeface="Courier New" pitchFamily="49" charset="0"/>
                <a:cs typeface="Courier New" pitchFamily="49" charset="0"/>
              </a:rPr>
              <a:t>[2][0] + </a:t>
            </a:r>
            <a:r>
              <a:rPr lang="en-GB" sz="1400" dirty="0" err="1" smtClean="0">
                <a:latin typeface="Courier New" pitchFamily="49" charset="0"/>
                <a:cs typeface="Courier New" pitchFamily="49" charset="0"/>
              </a:rPr>
              <a:t>one.Extent</a:t>
            </a:r>
            <a:r>
              <a:rPr lang="en-GB" sz="1400" dirty="0" smtClean="0">
                <a:latin typeface="Courier New" pitchFamily="49" charset="0"/>
                <a:cs typeface="Courier New" pitchFamily="49" charset="0"/>
              </a:rPr>
              <a:t>[2] * </a:t>
            </a:r>
            <a:r>
              <a:rPr lang="en-GB" sz="1400" dirty="0" err="1" smtClean="0">
                <a:latin typeface="Courier New" pitchFamily="49" charset="0"/>
                <a:cs typeface="Courier New" pitchFamily="49" charset="0"/>
              </a:rPr>
              <a:t>absRot</a:t>
            </a:r>
            <a:r>
              <a:rPr lang="en-GB" sz="1400" dirty="0" smtClean="0">
                <a:latin typeface="Courier New" pitchFamily="49" charset="0"/>
                <a:cs typeface="Courier New" pitchFamily="49" charset="0"/>
              </a:rPr>
              <a:t>[1][0];</a:t>
            </a:r>
          </a:p>
          <a:p>
            <a:pPr>
              <a:tabLst>
                <a:tab pos="180975" algn="l"/>
                <a:tab pos="361950" algn="l"/>
                <a:tab pos="534988" algn="l"/>
                <a:tab pos="715963" algn="l"/>
                <a:tab pos="896938" algn="l"/>
                <a:tab pos="1077913" algn="l"/>
                <a:tab pos="1258888" algn="l"/>
              </a:tabLst>
            </a:pPr>
            <a:r>
              <a:rPr lang="en-GB" sz="1400" dirty="0" err="1" smtClean="0">
                <a:latin typeface="Courier New" pitchFamily="49" charset="0"/>
                <a:cs typeface="Courier New" pitchFamily="49" charset="0"/>
              </a:rPr>
              <a:t>projTwo</a:t>
            </a:r>
            <a:r>
              <a:rPr lang="en-GB" sz="1400" dirty="0" smtClean="0">
                <a:latin typeface="Courier New" pitchFamily="49" charset="0"/>
                <a:cs typeface="Courier New" pitchFamily="49" charset="0"/>
              </a:rPr>
              <a:t> = </a:t>
            </a:r>
            <a:r>
              <a:rPr lang="en-GB" sz="1400" dirty="0" err="1" smtClean="0">
                <a:latin typeface="Courier New" pitchFamily="49" charset="0"/>
                <a:cs typeface="Courier New" pitchFamily="49" charset="0"/>
              </a:rPr>
              <a:t>two.Extent</a:t>
            </a:r>
            <a:r>
              <a:rPr lang="en-GB" sz="1400" dirty="0" smtClean="0">
                <a:latin typeface="Courier New" pitchFamily="49" charset="0"/>
                <a:cs typeface="Courier New" pitchFamily="49" charset="0"/>
              </a:rPr>
              <a:t>[1] * </a:t>
            </a:r>
            <a:r>
              <a:rPr lang="en-GB" sz="1400" dirty="0" err="1" smtClean="0">
                <a:latin typeface="Courier New" pitchFamily="49" charset="0"/>
                <a:cs typeface="Courier New" pitchFamily="49" charset="0"/>
              </a:rPr>
              <a:t>absRot</a:t>
            </a:r>
            <a:r>
              <a:rPr lang="en-GB" sz="1400" dirty="0" smtClean="0">
                <a:latin typeface="Courier New" pitchFamily="49" charset="0"/>
                <a:cs typeface="Courier New" pitchFamily="49" charset="0"/>
              </a:rPr>
              <a:t>[0][2] + </a:t>
            </a:r>
            <a:r>
              <a:rPr lang="en-GB" sz="1400" dirty="0" err="1" smtClean="0">
                <a:latin typeface="Courier New" pitchFamily="49" charset="0"/>
                <a:cs typeface="Courier New" pitchFamily="49" charset="0"/>
              </a:rPr>
              <a:t>two.Extent</a:t>
            </a:r>
            <a:r>
              <a:rPr lang="en-GB" sz="1400" dirty="0" smtClean="0">
                <a:latin typeface="Courier New" pitchFamily="49" charset="0"/>
                <a:cs typeface="Courier New" pitchFamily="49" charset="0"/>
              </a:rPr>
              <a:t>[2] * </a:t>
            </a:r>
            <a:r>
              <a:rPr lang="en-GB" sz="1400" dirty="0" err="1" smtClean="0">
                <a:latin typeface="Courier New" pitchFamily="49" charset="0"/>
                <a:cs typeface="Courier New" pitchFamily="49" charset="0"/>
              </a:rPr>
              <a:t>absRot</a:t>
            </a:r>
            <a:r>
              <a:rPr lang="en-GB" sz="1400" dirty="0" smtClean="0">
                <a:latin typeface="Courier New" pitchFamily="49" charset="0"/>
                <a:cs typeface="Courier New" pitchFamily="49" charset="0"/>
              </a:rPr>
              <a:t>[0][1];</a:t>
            </a: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if (Abs(translation[2] * </a:t>
            </a:r>
            <a:r>
              <a:rPr lang="en-GB" sz="1400" dirty="0" err="1" smtClean="0">
                <a:latin typeface="Courier New" pitchFamily="49" charset="0"/>
                <a:cs typeface="Courier New" pitchFamily="49" charset="0"/>
              </a:rPr>
              <a:t>rotMat</a:t>
            </a:r>
            <a:r>
              <a:rPr lang="en-GB" sz="1400" dirty="0" smtClean="0">
                <a:latin typeface="Courier New" pitchFamily="49" charset="0"/>
                <a:cs typeface="Courier New" pitchFamily="49" charset="0"/>
              </a:rPr>
              <a:t>[1][0] </a:t>
            </a: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      - translation[1] * </a:t>
            </a:r>
            <a:r>
              <a:rPr lang="en-GB" sz="1400" dirty="0" err="1" smtClean="0">
                <a:latin typeface="Courier New" pitchFamily="49" charset="0"/>
                <a:cs typeface="Courier New" pitchFamily="49" charset="0"/>
              </a:rPr>
              <a:t>rotMat</a:t>
            </a:r>
            <a:r>
              <a:rPr lang="en-GB" sz="1400" dirty="0" smtClean="0">
                <a:latin typeface="Courier New" pitchFamily="49" charset="0"/>
                <a:cs typeface="Courier New" pitchFamily="49" charset="0"/>
              </a:rPr>
              <a:t>[2][0]) &gt; </a:t>
            </a:r>
            <a:r>
              <a:rPr lang="en-GB" sz="1400" dirty="0" err="1" smtClean="0">
                <a:latin typeface="Courier New" pitchFamily="49" charset="0"/>
                <a:cs typeface="Courier New" pitchFamily="49" charset="0"/>
              </a:rPr>
              <a:t>projOne</a:t>
            </a:r>
            <a:r>
              <a:rPr lang="en-GB" sz="1400" dirty="0" smtClean="0">
                <a:latin typeface="Courier New" pitchFamily="49" charset="0"/>
                <a:cs typeface="Courier New" pitchFamily="49" charset="0"/>
              </a:rPr>
              <a:t> + </a:t>
            </a:r>
            <a:r>
              <a:rPr lang="en-GB" sz="1400" dirty="0" err="1" smtClean="0">
                <a:latin typeface="Courier New" pitchFamily="49" charset="0"/>
                <a:cs typeface="Courier New" pitchFamily="49" charset="0"/>
              </a:rPr>
              <a:t>projTwo</a:t>
            </a:r>
            <a:r>
              <a:rPr lang="en-GB" sz="1400" dirty="0" smtClean="0">
                <a:latin typeface="Courier New" pitchFamily="49" charset="0"/>
                <a:cs typeface="Courier New" pitchFamily="49" charset="0"/>
              </a:rPr>
              <a:t>) </a:t>
            </a: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   return false;</a:t>
            </a:r>
          </a:p>
          <a:p>
            <a:pPr>
              <a:tabLst>
                <a:tab pos="180975" algn="l"/>
                <a:tab pos="361950" algn="l"/>
                <a:tab pos="534988" algn="l"/>
                <a:tab pos="715963" algn="l"/>
                <a:tab pos="896938" algn="l"/>
                <a:tab pos="1077913" algn="l"/>
                <a:tab pos="1258888" algn="l"/>
              </a:tabLst>
            </a:pPr>
            <a:endParaRPr lang="en-GB" sz="1400" dirty="0" smtClean="0">
              <a:latin typeface="Courier New" pitchFamily="49" charset="0"/>
              <a:cs typeface="Courier New" pitchFamily="49" charset="0"/>
            </a:endParaRP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 As above but for axis </a:t>
            </a:r>
            <a:r>
              <a:rPr lang="en-GB" sz="1400" dirty="0" err="1" smtClean="0"/>
              <a:t>one</a:t>
            </a:r>
            <a:r>
              <a:rPr lang="en-GB" sz="1400" baseline="-25000" dirty="0" err="1" smtClean="0"/>
              <a:t>x</a:t>
            </a:r>
            <a:r>
              <a:rPr lang="en-GB" sz="1400" dirty="0" smtClean="0"/>
              <a:t>× </a:t>
            </a:r>
            <a:r>
              <a:rPr lang="en-GB" sz="1400" dirty="0" err="1" smtClean="0"/>
              <a:t>two</a:t>
            </a:r>
            <a:r>
              <a:rPr lang="en-GB" sz="1400" baseline="-25000" dirty="0" err="1" smtClean="0"/>
              <a:t>y</a:t>
            </a:r>
            <a:endParaRPr lang="en-GB" sz="1400" dirty="0" smtClean="0">
              <a:latin typeface="Courier New" pitchFamily="49" charset="0"/>
              <a:cs typeface="Courier New" pitchFamily="49" charset="0"/>
            </a:endParaRP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 As above but for axis </a:t>
            </a:r>
            <a:r>
              <a:rPr lang="en-GB" sz="1400" dirty="0" err="1" smtClean="0"/>
              <a:t>one</a:t>
            </a:r>
            <a:r>
              <a:rPr lang="en-GB" sz="1400" baseline="-25000" dirty="0" err="1" smtClean="0"/>
              <a:t>x</a:t>
            </a:r>
            <a:r>
              <a:rPr lang="en-GB" sz="1400" dirty="0" smtClean="0"/>
              <a:t>× </a:t>
            </a:r>
            <a:r>
              <a:rPr lang="en-GB" sz="1400" dirty="0" err="1" smtClean="0"/>
              <a:t>two</a:t>
            </a:r>
            <a:r>
              <a:rPr lang="en-GB" sz="1400" baseline="-25000" dirty="0" err="1" smtClean="0"/>
              <a:t>z</a:t>
            </a:r>
            <a:endParaRPr lang="en-GB" sz="1400" dirty="0" smtClean="0">
              <a:latin typeface="Courier New" pitchFamily="49" charset="0"/>
              <a:cs typeface="Courier New" pitchFamily="49" charset="0"/>
            </a:endParaRPr>
          </a:p>
          <a:p>
            <a:pPr>
              <a:tabLst>
                <a:tab pos="180975" algn="l"/>
                <a:tab pos="361950" algn="l"/>
                <a:tab pos="534988" algn="l"/>
                <a:tab pos="715963" algn="l"/>
                <a:tab pos="896938" algn="l"/>
                <a:tab pos="1077913" algn="l"/>
                <a:tab pos="1258888" algn="l"/>
              </a:tabLst>
            </a:pPr>
            <a:endParaRPr lang="en-GB" sz="1400" dirty="0" smtClean="0">
              <a:latin typeface="Courier New" pitchFamily="49" charset="0"/>
              <a:cs typeface="Courier New" pitchFamily="49" charset="0"/>
            </a:endParaRP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 As above but for axis </a:t>
            </a:r>
            <a:r>
              <a:rPr lang="en-GB" sz="1400" dirty="0" err="1" smtClean="0"/>
              <a:t>one</a:t>
            </a:r>
            <a:r>
              <a:rPr lang="en-GB" sz="1400" baseline="-25000" dirty="0" err="1" smtClean="0"/>
              <a:t>y</a:t>
            </a:r>
            <a:r>
              <a:rPr lang="en-GB" sz="1400" dirty="0" smtClean="0"/>
              <a:t>× </a:t>
            </a:r>
            <a:r>
              <a:rPr lang="en-GB" sz="1400" dirty="0" err="1" smtClean="0"/>
              <a:t>two</a:t>
            </a:r>
            <a:r>
              <a:rPr lang="en-GB" sz="1400" baseline="-25000" dirty="0" err="1" smtClean="0"/>
              <a:t>x</a:t>
            </a:r>
            <a:endParaRPr lang="en-GB" sz="1400" dirty="0" smtClean="0">
              <a:latin typeface="Courier New" pitchFamily="49" charset="0"/>
              <a:cs typeface="Courier New" pitchFamily="49" charset="0"/>
            </a:endParaRP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 As above but for axis </a:t>
            </a:r>
            <a:r>
              <a:rPr lang="en-GB" sz="1400" dirty="0" err="1" smtClean="0"/>
              <a:t>one</a:t>
            </a:r>
            <a:r>
              <a:rPr lang="en-GB" sz="1400" baseline="-25000" dirty="0" err="1" smtClean="0"/>
              <a:t>y</a:t>
            </a:r>
            <a:r>
              <a:rPr lang="en-GB" sz="1400" dirty="0" smtClean="0"/>
              <a:t>× </a:t>
            </a:r>
            <a:r>
              <a:rPr lang="en-GB" sz="1400" dirty="0" err="1" smtClean="0"/>
              <a:t>two</a:t>
            </a:r>
            <a:r>
              <a:rPr lang="en-GB" sz="1400" baseline="-25000" dirty="0" err="1" smtClean="0"/>
              <a:t>y</a:t>
            </a:r>
            <a:endParaRPr lang="en-GB" sz="1400" dirty="0" smtClean="0">
              <a:latin typeface="Courier New" pitchFamily="49" charset="0"/>
              <a:cs typeface="Courier New" pitchFamily="49" charset="0"/>
            </a:endParaRP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 As above but for axis </a:t>
            </a:r>
            <a:r>
              <a:rPr lang="en-GB" sz="1400" dirty="0" err="1" smtClean="0"/>
              <a:t>one</a:t>
            </a:r>
            <a:r>
              <a:rPr lang="en-GB" sz="1400" baseline="-25000" dirty="0" err="1" smtClean="0"/>
              <a:t>y</a:t>
            </a:r>
            <a:r>
              <a:rPr lang="en-GB" sz="1400" dirty="0" smtClean="0"/>
              <a:t>× </a:t>
            </a:r>
            <a:r>
              <a:rPr lang="en-GB" sz="1400" dirty="0" err="1" smtClean="0"/>
              <a:t>two</a:t>
            </a:r>
            <a:r>
              <a:rPr lang="en-GB" sz="1400" baseline="-25000" dirty="0" err="1" smtClean="0"/>
              <a:t>z</a:t>
            </a:r>
            <a:endParaRPr lang="en-GB" sz="1400" dirty="0" smtClean="0">
              <a:latin typeface="Courier New" pitchFamily="49" charset="0"/>
              <a:cs typeface="Courier New" pitchFamily="49" charset="0"/>
            </a:endParaRPr>
          </a:p>
          <a:p>
            <a:pPr>
              <a:tabLst>
                <a:tab pos="180975" algn="l"/>
                <a:tab pos="361950" algn="l"/>
                <a:tab pos="534988" algn="l"/>
                <a:tab pos="715963" algn="l"/>
                <a:tab pos="896938" algn="l"/>
                <a:tab pos="1077913" algn="l"/>
                <a:tab pos="1258888" algn="l"/>
              </a:tabLst>
            </a:pPr>
            <a:endParaRPr lang="en-GB" sz="1400" dirty="0" smtClean="0">
              <a:latin typeface="Courier New" pitchFamily="49" charset="0"/>
              <a:cs typeface="Courier New" pitchFamily="49" charset="0"/>
            </a:endParaRP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 As above but for axis </a:t>
            </a:r>
            <a:r>
              <a:rPr lang="en-GB" sz="1400" dirty="0" err="1" smtClean="0"/>
              <a:t>one</a:t>
            </a:r>
            <a:r>
              <a:rPr lang="en-GB" sz="1400" baseline="-25000" dirty="0" err="1" smtClean="0"/>
              <a:t>z</a:t>
            </a:r>
            <a:r>
              <a:rPr lang="en-GB" sz="1400" dirty="0" smtClean="0"/>
              <a:t>× </a:t>
            </a:r>
            <a:r>
              <a:rPr lang="en-GB" sz="1400" dirty="0" err="1" smtClean="0"/>
              <a:t>two</a:t>
            </a:r>
            <a:r>
              <a:rPr lang="en-GB" sz="1400" baseline="-25000" dirty="0" err="1" smtClean="0"/>
              <a:t>x</a:t>
            </a:r>
            <a:endParaRPr lang="en-GB" sz="1400" dirty="0" smtClean="0">
              <a:latin typeface="Courier New" pitchFamily="49" charset="0"/>
              <a:cs typeface="Courier New" pitchFamily="49" charset="0"/>
            </a:endParaRP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 As above but for axis </a:t>
            </a:r>
            <a:r>
              <a:rPr lang="en-GB" sz="1400" dirty="0" err="1" smtClean="0"/>
              <a:t>one</a:t>
            </a:r>
            <a:r>
              <a:rPr lang="en-GB" sz="1400" baseline="-25000" dirty="0" err="1" smtClean="0"/>
              <a:t>z</a:t>
            </a:r>
            <a:r>
              <a:rPr lang="en-GB" sz="1400" dirty="0" smtClean="0"/>
              <a:t>× </a:t>
            </a:r>
            <a:r>
              <a:rPr lang="en-GB" sz="1400" dirty="0" err="1" smtClean="0"/>
              <a:t>two</a:t>
            </a:r>
            <a:r>
              <a:rPr lang="en-GB" sz="1400" baseline="-25000" dirty="0" err="1" smtClean="0"/>
              <a:t>y</a:t>
            </a:r>
            <a:endParaRPr lang="en-GB" sz="1400" dirty="0" smtClean="0">
              <a:latin typeface="Courier New" pitchFamily="49" charset="0"/>
              <a:cs typeface="Courier New" pitchFamily="49" charset="0"/>
            </a:endParaRP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 As above but for axis </a:t>
            </a:r>
            <a:r>
              <a:rPr lang="en-GB" sz="1400" dirty="0" err="1" smtClean="0"/>
              <a:t>one</a:t>
            </a:r>
            <a:r>
              <a:rPr lang="en-GB" sz="1400" baseline="-25000" dirty="0" err="1" smtClean="0"/>
              <a:t>z</a:t>
            </a:r>
            <a:r>
              <a:rPr lang="en-GB" sz="1400" dirty="0" smtClean="0"/>
              <a:t>× </a:t>
            </a:r>
            <a:r>
              <a:rPr lang="en-GB" sz="1400" dirty="0" err="1" smtClean="0"/>
              <a:t>two</a:t>
            </a:r>
            <a:r>
              <a:rPr lang="en-GB" sz="1400" baseline="-25000" dirty="0" err="1" smtClean="0"/>
              <a:t>z</a:t>
            </a:r>
            <a:endParaRPr lang="en-GB" sz="1400" dirty="0" smtClean="0">
              <a:latin typeface="Courier New" pitchFamily="49" charset="0"/>
              <a:cs typeface="Courier New" pitchFamily="49" charset="0"/>
            </a:endParaRPr>
          </a:p>
          <a:p>
            <a:pPr>
              <a:tabLst>
                <a:tab pos="180975" algn="l"/>
                <a:tab pos="361950" algn="l"/>
                <a:tab pos="534988" algn="l"/>
                <a:tab pos="715963" algn="l"/>
                <a:tab pos="896938" algn="l"/>
                <a:tab pos="1077913" algn="l"/>
                <a:tab pos="1258888" algn="l"/>
              </a:tabLst>
            </a:pPr>
            <a:endParaRPr lang="en-GB" sz="1400" dirty="0" smtClean="0">
              <a:latin typeface="Courier New" pitchFamily="49" charset="0"/>
              <a:cs typeface="Courier New" pitchFamily="49" charset="0"/>
            </a:endParaRP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return true;</a:t>
            </a:r>
          </a:p>
        </p:txBody>
      </p:sp>
      <p:sp>
        <p:nvSpPr>
          <p:cNvPr id="6" name="TextBox 5"/>
          <p:cNvSpPr txBox="1"/>
          <p:nvPr/>
        </p:nvSpPr>
        <p:spPr>
          <a:xfrm>
            <a:off x="642910" y="1500174"/>
            <a:ext cx="1643074" cy="246221"/>
          </a:xfrm>
          <a:prstGeom prst="rect">
            <a:avLst/>
          </a:prstGeom>
          <a:solidFill>
            <a:srgbClr val="99FF33">
              <a:alpha val="30196"/>
            </a:srgbClr>
          </a:solidFill>
          <a:ln>
            <a:solidFill>
              <a:srgbClr val="009900"/>
            </a:solidFill>
          </a:ln>
          <a:effectLst>
            <a:outerShdw blurRad="50800" dist="38100" dir="2700000" algn="tl" rotWithShape="0">
              <a:prstClr val="black">
                <a:alpha val="40000"/>
              </a:prstClr>
            </a:outerShdw>
            <a:softEdge rad="12700"/>
          </a:effectLst>
        </p:spPr>
        <p:txBody>
          <a:bodyPr wrap="square" lIns="0" tIns="0" rIns="0" bIns="0" rtlCol="0">
            <a:spAutoFit/>
          </a:bodyPr>
          <a:lstStyle/>
          <a:p>
            <a:r>
              <a:rPr lang="en-GB" sz="1600" dirty="0" smtClean="0">
                <a:solidFill>
                  <a:srgbClr val="0070C0"/>
                </a:solidFill>
                <a:latin typeface="Arial Narrow" pitchFamily="34" charset="0"/>
              </a:rPr>
              <a:t>Test axis </a:t>
            </a:r>
            <a:r>
              <a:rPr lang="en-GB" sz="1600" dirty="0" err="1" smtClean="0">
                <a:solidFill>
                  <a:srgbClr val="0070C0"/>
                </a:solidFill>
                <a:latin typeface="Arial Narrow" pitchFamily="34" charset="0"/>
              </a:rPr>
              <a:t>one</a:t>
            </a:r>
            <a:r>
              <a:rPr lang="en-GB" sz="1600" baseline="-25000" dirty="0" err="1" smtClean="0">
                <a:solidFill>
                  <a:srgbClr val="0070C0"/>
                </a:solidFill>
                <a:latin typeface="Arial Narrow" pitchFamily="34" charset="0"/>
              </a:rPr>
              <a:t>x</a:t>
            </a:r>
            <a:r>
              <a:rPr lang="en-GB" sz="1600" dirty="0" smtClean="0">
                <a:solidFill>
                  <a:srgbClr val="0070C0"/>
                </a:solidFill>
                <a:latin typeface="Arial Narrow" pitchFamily="34" charset="0"/>
              </a:rPr>
              <a:t>× </a:t>
            </a:r>
            <a:r>
              <a:rPr lang="en-GB" sz="1600" dirty="0" err="1" smtClean="0">
                <a:solidFill>
                  <a:srgbClr val="0070C0"/>
                </a:solidFill>
                <a:latin typeface="Arial Narrow" pitchFamily="34" charset="0"/>
              </a:rPr>
              <a:t>two</a:t>
            </a:r>
            <a:r>
              <a:rPr lang="en-GB" sz="1600" baseline="-25000" dirty="0" err="1" smtClean="0">
                <a:solidFill>
                  <a:srgbClr val="0070C0"/>
                </a:solidFill>
                <a:latin typeface="Arial Narrow" pitchFamily="34" charset="0"/>
              </a:rPr>
              <a:t>x</a:t>
            </a:r>
            <a:r>
              <a:rPr lang="en-GB" sz="1600" dirty="0" smtClean="0">
                <a:solidFill>
                  <a:srgbClr val="0070C0"/>
                </a:solidFill>
                <a:latin typeface="Arial Narrow" pitchFamily="34" charset="0"/>
              </a:rPr>
              <a:t> </a:t>
            </a:r>
            <a:endParaRPr lang="en-GB" dirty="0">
              <a:solidFill>
                <a:srgbClr val="0070C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4">
                                            <p:txEl>
                                              <p:pRg st="0" end="0"/>
                                            </p:txEl>
                                          </p:spTgt>
                                        </p:tgtEl>
                                        <p:attrNameLst>
                                          <p:attrName>style.visibility</p:attrName>
                                        </p:attrNameLst>
                                      </p:cBhvr>
                                      <p:to>
                                        <p:strVal val="visible"/>
                                      </p:to>
                                    </p:set>
                                    <p:animEffect transition="in" filter="fade">
                                      <p:cBhvr>
                                        <p:cTn id="15" dur="500"/>
                                        <p:tgtEl>
                                          <p:spTgt spid="14">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4">
                                            <p:txEl>
                                              <p:pRg st="1" end="1"/>
                                            </p:txEl>
                                          </p:spTgt>
                                        </p:tgtEl>
                                        <p:attrNameLst>
                                          <p:attrName>style.visibility</p:attrName>
                                        </p:attrNameLst>
                                      </p:cBhvr>
                                      <p:to>
                                        <p:strVal val="visible"/>
                                      </p:to>
                                    </p:set>
                                    <p:animEffect transition="in" filter="fade">
                                      <p:cBhvr>
                                        <p:cTn id="18" dur="500"/>
                                        <p:tgtEl>
                                          <p:spTgt spid="14">
                                            <p:txEl>
                                              <p:pRg st="1" end="1"/>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4">
                                            <p:txEl>
                                              <p:pRg st="2" end="2"/>
                                            </p:txEl>
                                          </p:spTgt>
                                        </p:tgtEl>
                                        <p:attrNameLst>
                                          <p:attrName>style.visibility</p:attrName>
                                        </p:attrNameLst>
                                      </p:cBhvr>
                                      <p:to>
                                        <p:strVal val="visible"/>
                                      </p:to>
                                    </p:set>
                                    <p:animEffect transition="in" filter="fade">
                                      <p:cBhvr>
                                        <p:cTn id="21" dur="500"/>
                                        <p:tgtEl>
                                          <p:spTgt spid="14">
                                            <p:txEl>
                                              <p:pRg st="2" end="2"/>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4">
                                            <p:txEl>
                                              <p:pRg st="3" end="3"/>
                                            </p:txEl>
                                          </p:spTgt>
                                        </p:tgtEl>
                                        <p:attrNameLst>
                                          <p:attrName>style.visibility</p:attrName>
                                        </p:attrNameLst>
                                      </p:cBhvr>
                                      <p:to>
                                        <p:strVal val="visible"/>
                                      </p:to>
                                    </p:set>
                                    <p:animEffect transition="in" filter="fade">
                                      <p:cBhvr>
                                        <p:cTn id="24" dur="500"/>
                                        <p:tgtEl>
                                          <p:spTgt spid="14">
                                            <p:txEl>
                                              <p:pRg st="3" end="3"/>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14">
                                            <p:txEl>
                                              <p:pRg st="4" end="4"/>
                                            </p:txEl>
                                          </p:spTgt>
                                        </p:tgtEl>
                                        <p:attrNameLst>
                                          <p:attrName>style.visibility</p:attrName>
                                        </p:attrNameLst>
                                      </p:cBhvr>
                                      <p:to>
                                        <p:strVal val="visible"/>
                                      </p:to>
                                    </p:set>
                                    <p:animEffect transition="in" filter="fade">
                                      <p:cBhvr>
                                        <p:cTn id="27" dur="500"/>
                                        <p:tgtEl>
                                          <p:spTgt spid="1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
                                            <p:txEl>
                                              <p:pRg st="6" end="6"/>
                                            </p:txEl>
                                          </p:spTgt>
                                        </p:tgtEl>
                                        <p:attrNameLst>
                                          <p:attrName>style.visibility</p:attrName>
                                        </p:attrNameLst>
                                      </p:cBhvr>
                                      <p:to>
                                        <p:strVal val="visible"/>
                                      </p:to>
                                    </p:set>
                                    <p:animEffect transition="in" filter="fade">
                                      <p:cBhvr>
                                        <p:cTn id="32" dur="500"/>
                                        <p:tgtEl>
                                          <p:spTgt spid="14">
                                            <p:txEl>
                                              <p:pRg st="6" end="6"/>
                                            </p:txEl>
                                          </p:spTgt>
                                        </p:tgtEl>
                                      </p:cBhvr>
                                    </p:animEffect>
                                  </p:childTnLst>
                                </p:cTn>
                              </p:par>
                            </p:childTnLst>
                          </p:cTn>
                        </p:par>
                        <p:par>
                          <p:cTn id="33" fill="hold">
                            <p:stCondLst>
                              <p:cond delay="500"/>
                            </p:stCondLst>
                            <p:childTnLst>
                              <p:par>
                                <p:cTn id="34" presetID="10" presetClass="entr" presetSubtype="0" fill="hold" nodeType="afterEffect">
                                  <p:stCondLst>
                                    <p:cond delay="0"/>
                                  </p:stCondLst>
                                  <p:childTnLst>
                                    <p:set>
                                      <p:cBhvr>
                                        <p:cTn id="35" dur="1" fill="hold">
                                          <p:stCondLst>
                                            <p:cond delay="0"/>
                                          </p:stCondLst>
                                        </p:cTn>
                                        <p:tgtEl>
                                          <p:spTgt spid="14">
                                            <p:txEl>
                                              <p:pRg st="7" end="7"/>
                                            </p:txEl>
                                          </p:spTgt>
                                        </p:tgtEl>
                                        <p:attrNameLst>
                                          <p:attrName>style.visibility</p:attrName>
                                        </p:attrNameLst>
                                      </p:cBhvr>
                                      <p:to>
                                        <p:strVal val="visible"/>
                                      </p:to>
                                    </p:set>
                                    <p:animEffect transition="in" filter="fade">
                                      <p:cBhvr>
                                        <p:cTn id="36" dur="500"/>
                                        <p:tgtEl>
                                          <p:spTgt spid="14">
                                            <p:txEl>
                                              <p:pRg st="7" end="7"/>
                                            </p:txEl>
                                          </p:spTgt>
                                        </p:tgtEl>
                                      </p:cBhvr>
                                    </p:animEffect>
                                  </p:childTnLst>
                                </p:cTn>
                              </p:par>
                            </p:childTnLst>
                          </p:cTn>
                        </p:par>
                        <p:par>
                          <p:cTn id="37" fill="hold">
                            <p:stCondLst>
                              <p:cond delay="1000"/>
                            </p:stCondLst>
                            <p:childTnLst>
                              <p:par>
                                <p:cTn id="38" presetID="10" presetClass="entr" presetSubtype="0" fill="hold" nodeType="afterEffect">
                                  <p:stCondLst>
                                    <p:cond delay="0"/>
                                  </p:stCondLst>
                                  <p:childTnLst>
                                    <p:set>
                                      <p:cBhvr>
                                        <p:cTn id="39" dur="1" fill="hold">
                                          <p:stCondLst>
                                            <p:cond delay="0"/>
                                          </p:stCondLst>
                                        </p:cTn>
                                        <p:tgtEl>
                                          <p:spTgt spid="14">
                                            <p:txEl>
                                              <p:pRg st="9" end="9"/>
                                            </p:txEl>
                                          </p:spTgt>
                                        </p:tgtEl>
                                        <p:attrNameLst>
                                          <p:attrName>style.visibility</p:attrName>
                                        </p:attrNameLst>
                                      </p:cBhvr>
                                      <p:to>
                                        <p:strVal val="visible"/>
                                      </p:to>
                                    </p:set>
                                    <p:animEffect transition="in" filter="fade">
                                      <p:cBhvr>
                                        <p:cTn id="40" dur="500"/>
                                        <p:tgtEl>
                                          <p:spTgt spid="14">
                                            <p:txEl>
                                              <p:pRg st="9" end="9"/>
                                            </p:txEl>
                                          </p:spTgt>
                                        </p:tgtEl>
                                      </p:cBhvr>
                                    </p:animEffect>
                                  </p:childTnLst>
                                </p:cTn>
                              </p:par>
                            </p:childTnLst>
                          </p:cTn>
                        </p:par>
                        <p:par>
                          <p:cTn id="41" fill="hold">
                            <p:stCondLst>
                              <p:cond delay="1500"/>
                            </p:stCondLst>
                            <p:childTnLst>
                              <p:par>
                                <p:cTn id="42" presetID="10" presetClass="entr" presetSubtype="0" fill="hold" nodeType="afterEffect">
                                  <p:stCondLst>
                                    <p:cond delay="0"/>
                                  </p:stCondLst>
                                  <p:childTnLst>
                                    <p:set>
                                      <p:cBhvr>
                                        <p:cTn id="43" dur="1" fill="hold">
                                          <p:stCondLst>
                                            <p:cond delay="0"/>
                                          </p:stCondLst>
                                        </p:cTn>
                                        <p:tgtEl>
                                          <p:spTgt spid="14">
                                            <p:txEl>
                                              <p:pRg st="10" end="10"/>
                                            </p:txEl>
                                          </p:spTgt>
                                        </p:tgtEl>
                                        <p:attrNameLst>
                                          <p:attrName>style.visibility</p:attrName>
                                        </p:attrNameLst>
                                      </p:cBhvr>
                                      <p:to>
                                        <p:strVal val="visible"/>
                                      </p:to>
                                    </p:set>
                                    <p:animEffect transition="in" filter="fade">
                                      <p:cBhvr>
                                        <p:cTn id="44" dur="500"/>
                                        <p:tgtEl>
                                          <p:spTgt spid="14">
                                            <p:txEl>
                                              <p:pRg st="10" end="10"/>
                                            </p:txEl>
                                          </p:spTgt>
                                        </p:tgtEl>
                                      </p:cBhvr>
                                    </p:animEffect>
                                  </p:childTnLst>
                                </p:cTn>
                              </p:par>
                            </p:childTnLst>
                          </p:cTn>
                        </p:par>
                        <p:par>
                          <p:cTn id="45" fill="hold">
                            <p:stCondLst>
                              <p:cond delay="2000"/>
                            </p:stCondLst>
                            <p:childTnLst>
                              <p:par>
                                <p:cTn id="46" presetID="10" presetClass="entr" presetSubtype="0" fill="hold" nodeType="afterEffect">
                                  <p:stCondLst>
                                    <p:cond delay="0"/>
                                  </p:stCondLst>
                                  <p:childTnLst>
                                    <p:set>
                                      <p:cBhvr>
                                        <p:cTn id="47" dur="1" fill="hold">
                                          <p:stCondLst>
                                            <p:cond delay="0"/>
                                          </p:stCondLst>
                                        </p:cTn>
                                        <p:tgtEl>
                                          <p:spTgt spid="14">
                                            <p:txEl>
                                              <p:pRg st="11" end="11"/>
                                            </p:txEl>
                                          </p:spTgt>
                                        </p:tgtEl>
                                        <p:attrNameLst>
                                          <p:attrName>style.visibility</p:attrName>
                                        </p:attrNameLst>
                                      </p:cBhvr>
                                      <p:to>
                                        <p:strVal val="visible"/>
                                      </p:to>
                                    </p:set>
                                    <p:animEffect transition="in" filter="fade">
                                      <p:cBhvr>
                                        <p:cTn id="48" dur="500"/>
                                        <p:tgtEl>
                                          <p:spTgt spid="14">
                                            <p:txEl>
                                              <p:pRg st="11" end="11"/>
                                            </p:txEl>
                                          </p:spTgt>
                                        </p:tgtEl>
                                      </p:cBhvr>
                                    </p:animEffect>
                                  </p:childTnLst>
                                </p:cTn>
                              </p:par>
                            </p:childTnLst>
                          </p:cTn>
                        </p:par>
                        <p:par>
                          <p:cTn id="49" fill="hold">
                            <p:stCondLst>
                              <p:cond delay="2500"/>
                            </p:stCondLst>
                            <p:childTnLst>
                              <p:par>
                                <p:cTn id="50" presetID="10" presetClass="entr" presetSubtype="0" fill="hold" nodeType="afterEffect">
                                  <p:stCondLst>
                                    <p:cond delay="0"/>
                                  </p:stCondLst>
                                  <p:childTnLst>
                                    <p:set>
                                      <p:cBhvr>
                                        <p:cTn id="51" dur="1" fill="hold">
                                          <p:stCondLst>
                                            <p:cond delay="0"/>
                                          </p:stCondLst>
                                        </p:cTn>
                                        <p:tgtEl>
                                          <p:spTgt spid="14">
                                            <p:txEl>
                                              <p:pRg st="13" end="13"/>
                                            </p:txEl>
                                          </p:spTgt>
                                        </p:tgtEl>
                                        <p:attrNameLst>
                                          <p:attrName>style.visibility</p:attrName>
                                        </p:attrNameLst>
                                      </p:cBhvr>
                                      <p:to>
                                        <p:strVal val="visible"/>
                                      </p:to>
                                    </p:set>
                                    <p:animEffect transition="in" filter="fade">
                                      <p:cBhvr>
                                        <p:cTn id="52" dur="500"/>
                                        <p:tgtEl>
                                          <p:spTgt spid="14">
                                            <p:txEl>
                                              <p:pRg st="13" end="13"/>
                                            </p:txEl>
                                          </p:spTgt>
                                        </p:tgtEl>
                                      </p:cBhvr>
                                    </p:animEffect>
                                  </p:childTnLst>
                                </p:cTn>
                              </p:par>
                            </p:childTnLst>
                          </p:cTn>
                        </p:par>
                        <p:par>
                          <p:cTn id="53" fill="hold">
                            <p:stCondLst>
                              <p:cond delay="3000"/>
                            </p:stCondLst>
                            <p:childTnLst>
                              <p:par>
                                <p:cTn id="54" presetID="10" presetClass="entr" presetSubtype="0" fill="hold" nodeType="afterEffect">
                                  <p:stCondLst>
                                    <p:cond delay="0"/>
                                  </p:stCondLst>
                                  <p:childTnLst>
                                    <p:set>
                                      <p:cBhvr>
                                        <p:cTn id="55" dur="1" fill="hold">
                                          <p:stCondLst>
                                            <p:cond delay="0"/>
                                          </p:stCondLst>
                                        </p:cTn>
                                        <p:tgtEl>
                                          <p:spTgt spid="14">
                                            <p:txEl>
                                              <p:pRg st="14" end="14"/>
                                            </p:txEl>
                                          </p:spTgt>
                                        </p:tgtEl>
                                        <p:attrNameLst>
                                          <p:attrName>style.visibility</p:attrName>
                                        </p:attrNameLst>
                                      </p:cBhvr>
                                      <p:to>
                                        <p:strVal val="visible"/>
                                      </p:to>
                                    </p:set>
                                    <p:animEffect transition="in" filter="fade">
                                      <p:cBhvr>
                                        <p:cTn id="56" dur="500"/>
                                        <p:tgtEl>
                                          <p:spTgt spid="14">
                                            <p:txEl>
                                              <p:pRg st="14" end="14"/>
                                            </p:txEl>
                                          </p:spTgt>
                                        </p:tgtEl>
                                      </p:cBhvr>
                                    </p:animEffect>
                                  </p:childTnLst>
                                </p:cTn>
                              </p:par>
                            </p:childTnLst>
                          </p:cTn>
                        </p:par>
                        <p:par>
                          <p:cTn id="57" fill="hold">
                            <p:stCondLst>
                              <p:cond delay="3500"/>
                            </p:stCondLst>
                            <p:childTnLst>
                              <p:par>
                                <p:cTn id="58" presetID="10" presetClass="entr" presetSubtype="0" fill="hold" nodeType="afterEffect">
                                  <p:stCondLst>
                                    <p:cond delay="0"/>
                                  </p:stCondLst>
                                  <p:childTnLst>
                                    <p:set>
                                      <p:cBhvr>
                                        <p:cTn id="59" dur="1" fill="hold">
                                          <p:stCondLst>
                                            <p:cond delay="0"/>
                                          </p:stCondLst>
                                        </p:cTn>
                                        <p:tgtEl>
                                          <p:spTgt spid="14">
                                            <p:txEl>
                                              <p:pRg st="15" end="15"/>
                                            </p:txEl>
                                          </p:spTgt>
                                        </p:tgtEl>
                                        <p:attrNameLst>
                                          <p:attrName>style.visibility</p:attrName>
                                        </p:attrNameLst>
                                      </p:cBhvr>
                                      <p:to>
                                        <p:strVal val="visible"/>
                                      </p:to>
                                    </p:set>
                                    <p:animEffect transition="in" filter="fade">
                                      <p:cBhvr>
                                        <p:cTn id="60" dur="500"/>
                                        <p:tgtEl>
                                          <p:spTgt spid="14">
                                            <p:txEl>
                                              <p:pRg st="15" end="15"/>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14">
                                            <p:txEl>
                                              <p:pRg st="17" end="17"/>
                                            </p:txEl>
                                          </p:spTgt>
                                        </p:tgtEl>
                                        <p:attrNameLst>
                                          <p:attrName>style.visibility</p:attrName>
                                        </p:attrNameLst>
                                      </p:cBhvr>
                                      <p:to>
                                        <p:strVal val="visible"/>
                                      </p:to>
                                    </p:set>
                                    <p:animEffect transition="in" filter="fade">
                                      <p:cBhvr>
                                        <p:cTn id="63" dur="500"/>
                                        <p:tgtEl>
                                          <p:spTgt spid="14">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
          <p:cNvSpPr txBox="1">
            <a:spLocks/>
          </p:cNvSpPr>
          <p:nvPr/>
        </p:nvSpPr>
        <p:spPr>
          <a:xfrm>
            <a:off x="571472" y="571480"/>
            <a:ext cx="7929618" cy="914400"/>
          </a:xfrm>
          <a:prstGeom prst="rect">
            <a:avLst/>
          </a:prstGeom>
          <a:effectLst>
            <a:innerShdw blurRad="114300">
              <a:prstClr val="black"/>
            </a:innerShdw>
          </a:effectLst>
        </p:spPr>
        <p:txBody>
          <a:bodyPr vert="horz" anchor="t">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600" spc="-150" dirty="0" smtClean="0">
                <a:solidFill>
                  <a:schemeClr val="tx1">
                    <a:lumMod val="95000"/>
                    <a:lumOff val="5000"/>
                  </a:schemeClr>
                </a:solidFill>
                <a:effectLst>
                  <a:innerShdw blurRad="63500" dist="50800" dir="2700000">
                    <a:prstClr val="black">
                      <a:alpha val="50000"/>
                    </a:prstClr>
                  </a:innerShdw>
                </a:effectLst>
                <a:latin typeface="+mj-lt"/>
                <a:ea typeface="+mj-ea"/>
                <a:cs typeface="+mj-cs"/>
              </a:rPr>
              <a:t>Sphere-Swept Volumes (SSVs)</a:t>
            </a:r>
            <a:endParaRPr kumimoji="0" lang="en-US" sz="3200" b="1" i="0" u="none" strike="dblStrike" kern="1200" cap="small" spc="-150" normalizeH="0" noProof="0" dirty="0">
              <a:ln>
                <a:noFill/>
              </a:ln>
              <a:solidFill>
                <a:schemeClr val="accent2"/>
              </a:solidFill>
              <a:effectLst>
                <a:innerShdw blurRad="63500" dist="50800" dir="2700000">
                  <a:prstClr val="black">
                    <a:alpha val="50000"/>
                  </a:prstClr>
                </a:innerShdw>
              </a:effectLst>
              <a:uLnTx/>
              <a:uFillTx/>
              <a:latin typeface="+mj-lt"/>
              <a:ea typeface="+mj-ea"/>
              <a:cs typeface="+mj-cs"/>
            </a:endParaRPr>
          </a:p>
        </p:txBody>
      </p:sp>
      <p:sp>
        <p:nvSpPr>
          <p:cNvPr id="18" name="Text Placeholder 5"/>
          <p:cNvSpPr>
            <a:spLocks noGrp="1"/>
          </p:cNvSpPr>
          <p:nvPr>
            <p:ph type="body" idx="4294967295"/>
          </p:nvPr>
        </p:nvSpPr>
        <p:spPr>
          <a:xfrm>
            <a:off x="500034" y="1357298"/>
            <a:ext cx="2786082" cy="1785950"/>
          </a:xfrm>
        </p:spPr>
        <p:txBody>
          <a:bodyPr>
            <a:noAutofit/>
          </a:bodyPr>
          <a:lstStyle/>
          <a:p>
            <a:pPr marL="0">
              <a:lnSpc>
                <a:spcPct val="114000"/>
              </a:lnSpc>
              <a:spcAft>
                <a:spcPts val="600"/>
              </a:spcAft>
              <a:buNone/>
            </a:pPr>
            <a:r>
              <a:rPr lang="en-GB" sz="2000" dirty="0" smtClean="0"/>
              <a:t>A sphere-swept volume is the total volume covered when a sphere is swept along some defined line segment. A sphere-swept volume can be represented as the </a:t>
            </a:r>
            <a:r>
              <a:rPr lang="en-GB" sz="2000" dirty="0" err="1" smtClean="0"/>
              <a:t>Minkowski</a:t>
            </a:r>
            <a:r>
              <a:rPr lang="en-GB" sz="2000" dirty="0" smtClean="0"/>
              <a:t> sum of a sphere and some other geometric primitive.</a:t>
            </a:r>
          </a:p>
          <a:p>
            <a:pPr marL="0">
              <a:lnSpc>
                <a:spcPct val="114000"/>
              </a:lnSpc>
              <a:spcAft>
                <a:spcPts val="600"/>
              </a:spcAft>
              <a:buNone/>
            </a:pPr>
            <a:endParaRPr lang="en-GB" sz="2000" dirty="0" smtClean="0"/>
          </a:p>
          <a:p>
            <a:pPr marL="0">
              <a:lnSpc>
                <a:spcPct val="114000"/>
              </a:lnSpc>
              <a:spcAft>
                <a:spcPts val="600"/>
              </a:spcAft>
              <a:buNone/>
            </a:pPr>
            <a:endParaRPr lang="en-GB" sz="2000" dirty="0" smtClean="0"/>
          </a:p>
          <a:p>
            <a:pPr marL="0">
              <a:lnSpc>
                <a:spcPct val="114000"/>
              </a:lnSpc>
              <a:spcAft>
                <a:spcPts val="600"/>
              </a:spcAft>
              <a:buNone/>
            </a:pPr>
            <a:endParaRPr lang="en-GB" sz="2000" dirty="0" smtClean="0"/>
          </a:p>
          <a:p>
            <a:pPr marL="0">
              <a:lnSpc>
                <a:spcPct val="114000"/>
              </a:lnSpc>
              <a:spcAft>
                <a:spcPts val="600"/>
              </a:spcAft>
              <a:buNone/>
            </a:pPr>
            <a:endParaRPr lang="en-GB" sz="2000" dirty="0" smtClean="0"/>
          </a:p>
        </p:txBody>
      </p:sp>
      <p:pic>
        <p:nvPicPr>
          <p:cNvPr id="7171" name="Picture 3"/>
          <p:cNvPicPr>
            <a:picLocks noChangeAspect="1" noChangeArrowheads="1"/>
          </p:cNvPicPr>
          <p:nvPr/>
        </p:nvPicPr>
        <p:blipFill>
          <a:blip r:embed="rId3" cstate="print"/>
          <a:srcRect/>
          <a:stretch>
            <a:fillRect/>
          </a:stretch>
        </p:blipFill>
        <p:spPr bwMode="auto">
          <a:xfrm>
            <a:off x="3357554" y="1500174"/>
            <a:ext cx="5310176" cy="1993134"/>
          </a:xfrm>
          <a:prstGeom prst="roundRect">
            <a:avLst>
              <a:gd name="adj" fmla="val 6610"/>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7" name="Text Placeholder 5"/>
          <p:cNvSpPr>
            <a:spLocks noGrp="1"/>
          </p:cNvSpPr>
          <p:nvPr>
            <p:ph type="body" idx="4294967295"/>
          </p:nvPr>
        </p:nvSpPr>
        <p:spPr>
          <a:xfrm>
            <a:off x="3214678" y="3643314"/>
            <a:ext cx="5749810" cy="1785950"/>
          </a:xfrm>
        </p:spPr>
        <p:txBody>
          <a:bodyPr>
            <a:noAutofit/>
          </a:bodyPr>
          <a:lstStyle/>
          <a:p>
            <a:pPr marL="0">
              <a:lnSpc>
                <a:spcPct val="114000"/>
              </a:lnSpc>
              <a:spcAft>
                <a:spcPts val="600"/>
              </a:spcAft>
              <a:buNone/>
            </a:pPr>
            <a:r>
              <a:rPr lang="en-GB" sz="2000" dirty="0" smtClean="0"/>
              <a:t>Testing for intersection between two SSVs involves determining the minimum (squared) distance between the two inner primitives and comparing it against the (squared) sum of the combined SSV radii. </a:t>
            </a:r>
          </a:p>
          <a:p>
            <a:pPr marL="0">
              <a:lnSpc>
                <a:spcPct val="114000"/>
              </a:lnSpc>
              <a:spcAft>
                <a:spcPts val="600"/>
              </a:spcAft>
              <a:buNone/>
            </a:pPr>
            <a:r>
              <a:rPr lang="en-GB" sz="2000" dirty="0" smtClean="0"/>
              <a:t>To provide fast intersection testing, the inner primitives are typically simple, e.g. sphere-swept points (spheres), sphere-swept line (capsules), or sphere-swept rectangles (lozenges)</a:t>
            </a:r>
          </a:p>
          <a:p>
            <a:pPr marL="0">
              <a:lnSpc>
                <a:spcPct val="114000"/>
              </a:lnSpc>
              <a:spcAft>
                <a:spcPts val="600"/>
              </a:spcAft>
              <a:buNone/>
            </a:pPr>
            <a:endParaRPr lang="en-GB" sz="2000" dirty="0" smtClean="0"/>
          </a:p>
          <a:p>
            <a:pPr marL="0">
              <a:lnSpc>
                <a:spcPct val="114000"/>
              </a:lnSpc>
              <a:spcAft>
                <a:spcPts val="600"/>
              </a:spcAft>
              <a:buNone/>
            </a:pPr>
            <a:endParaRPr lang="en-GB" sz="2000" dirty="0" smtClean="0"/>
          </a:p>
          <a:p>
            <a:pPr marL="0">
              <a:lnSpc>
                <a:spcPct val="114000"/>
              </a:lnSpc>
              <a:spcAft>
                <a:spcPts val="600"/>
              </a:spcAft>
              <a:buNone/>
            </a:pPr>
            <a:endParaRPr lang="en-GB" sz="2000" dirty="0" smtClean="0"/>
          </a:p>
          <a:p>
            <a:pPr marL="0">
              <a:lnSpc>
                <a:spcPct val="114000"/>
              </a:lnSpc>
              <a:spcAft>
                <a:spcPts val="600"/>
              </a:spcAft>
              <a:buNone/>
            </a:pPr>
            <a:endParaRPr lang="en-GB" sz="20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171"/>
                                        </p:tgtEl>
                                        <p:attrNameLst>
                                          <p:attrName>style.visibility</p:attrName>
                                        </p:attrNameLst>
                                      </p:cBhvr>
                                      <p:to>
                                        <p:strVal val="visible"/>
                                      </p:to>
                                    </p:set>
                                    <p:animEffect transition="in" filter="fade">
                                      <p:cBhvr>
                                        <p:cTn id="11" dur="500"/>
                                        <p:tgtEl>
                                          <p:spTgt spid="717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7">
                                            <p:txEl>
                                              <p:pRg st="0" end="0"/>
                                            </p:txEl>
                                          </p:spTgt>
                                        </p:tgtEl>
                                        <p:attrNameLst>
                                          <p:attrName>style.visibility</p:attrName>
                                        </p:attrNameLst>
                                      </p:cBhvr>
                                      <p:to>
                                        <p:strVal val="visible"/>
                                      </p:to>
                                    </p:set>
                                    <p:animEffect transition="in" filter="fade">
                                      <p:cBhvr>
                                        <p:cTn id="16" dur="500"/>
                                        <p:tgtEl>
                                          <p:spTgt spid="7">
                                            <p:txEl>
                                              <p:pRg st="0" end="0"/>
                                            </p:txEl>
                                          </p:spTgt>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7">
                                            <p:txEl>
                                              <p:pRg st="1" end="1"/>
                                            </p:txEl>
                                          </p:spTgt>
                                        </p:tgtEl>
                                        <p:attrNameLst>
                                          <p:attrName>style.visibility</p:attrName>
                                        </p:attrNameLst>
                                      </p:cBhvr>
                                      <p:to>
                                        <p:strVal val="visible"/>
                                      </p:to>
                                    </p:set>
                                    <p:animEffect transition="in" filter="fade">
                                      <p:cBhvr>
                                        <p:cTn id="20"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p:bldP spid="7"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utoShape 16"/>
          <p:cNvSpPr>
            <a:spLocks noChangeArrowheads="1"/>
          </p:cNvSpPr>
          <p:nvPr/>
        </p:nvSpPr>
        <p:spPr bwMode="auto">
          <a:xfrm>
            <a:off x="642910" y="2000240"/>
            <a:ext cx="3643338" cy="2643206"/>
          </a:xfrm>
          <a:prstGeom prst="roundRect">
            <a:avLst>
              <a:gd name="adj" fmla="val 8480"/>
            </a:avLst>
          </a:prstGeom>
          <a:solidFill>
            <a:srgbClr val="FFFF99"/>
          </a:solidFill>
          <a:ln>
            <a:headEnd/>
            <a:tailEnd/>
          </a:ln>
        </p:spPr>
        <p:style>
          <a:lnRef idx="0">
            <a:schemeClr val="accent1"/>
          </a:lnRef>
          <a:fillRef idx="3">
            <a:schemeClr val="accent1"/>
          </a:fillRef>
          <a:effectRef idx="3">
            <a:schemeClr val="accent1"/>
          </a:effectRef>
          <a:fontRef idx="minor">
            <a:schemeClr val="lt1"/>
          </a:fontRef>
        </p:style>
        <p:txBody>
          <a:bodyPr wrap="none" anchor="ctr"/>
          <a:lstStyle/>
          <a:p>
            <a:endParaRPr lang="en-GB">
              <a:solidFill>
                <a:schemeClr val="tx1"/>
              </a:solidFill>
            </a:endParaRPr>
          </a:p>
        </p:txBody>
      </p:sp>
      <p:sp>
        <p:nvSpPr>
          <p:cNvPr id="9" name="Rectangle 1"/>
          <p:cNvSpPr txBox="1">
            <a:spLocks/>
          </p:cNvSpPr>
          <p:nvPr/>
        </p:nvSpPr>
        <p:spPr>
          <a:xfrm>
            <a:off x="571472" y="571480"/>
            <a:ext cx="7929618" cy="914400"/>
          </a:xfrm>
          <a:prstGeom prst="rect">
            <a:avLst/>
          </a:prstGeom>
          <a:effectLst>
            <a:innerShdw blurRad="114300">
              <a:prstClr val="black"/>
            </a:innerShdw>
          </a:effectLst>
        </p:spPr>
        <p:txBody>
          <a:bodyPr vert="horz" anchor="t">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600" spc="-150" dirty="0" smtClean="0">
                <a:solidFill>
                  <a:schemeClr val="tx1">
                    <a:lumMod val="95000"/>
                    <a:lumOff val="5000"/>
                  </a:schemeClr>
                </a:solidFill>
                <a:effectLst>
                  <a:innerShdw blurRad="63500" dist="50800" dir="2700000">
                    <a:prstClr val="black">
                      <a:alpha val="50000"/>
                    </a:prstClr>
                  </a:innerShdw>
                </a:effectLst>
                <a:latin typeface="+mj-lt"/>
                <a:ea typeface="+mj-ea"/>
                <a:cs typeface="+mj-cs"/>
              </a:rPr>
              <a:t>Sphere-Swept Volumes (SSVs)</a:t>
            </a:r>
            <a:endParaRPr kumimoji="0" lang="en-US" sz="3200" b="1" i="0" u="none" strike="dblStrike" kern="1200" cap="small" spc="-150" normalizeH="0" noProof="0" dirty="0">
              <a:ln>
                <a:noFill/>
              </a:ln>
              <a:solidFill>
                <a:schemeClr val="accent2"/>
              </a:solidFill>
              <a:effectLst>
                <a:innerShdw blurRad="63500" dist="50800" dir="2700000">
                  <a:prstClr val="black">
                    <a:alpha val="50000"/>
                  </a:prstClr>
                </a:innerShdw>
              </a:effectLst>
              <a:uLnTx/>
              <a:uFillTx/>
              <a:latin typeface="+mj-lt"/>
              <a:ea typeface="+mj-ea"/>
              <a:cs typeface="+mj-cs"/>
            </a:endParaRPr>
          </a:p>
        </p:txBody>
      </p:sp>
      <p:sp>
        <p:nvSpPr>
          <p:cNvPr id="18" name="Text Placeholder 5"/>
          <p:cNvSpPr>
            <a:spLocks noGrp="1"/>
          </p:cNvSpPr>
          <p:nvPr>
            <p:ph type="body" idx="4294967295"/>
          </p:nvPr>
        </p:nvSpPr>
        <p:spPr>
          <a:xfrm>
            <a:off x="500034" y="1357298"/>
            <a:ext cx="8001056" cy="642942"/>
          </a:xfrm>
        </p:spPr>
        <p:txBody>
          <a:bodyPr>
            <a:noAutofit/>
          </a:bodyPr>
          <a:lstStyle/>
          <a:p>
            <a:pPr marL="0">
              <a:lnSpc>
                <a:spcPct val="114000"/>
              </a:lnSpc>
              <a:spcAft>
                <a:spcPts val="600"/>
              </a:spcAft>
              <a:buNone/>
            </a:pPr>
            <a:r>
              <a:rPr lang="en-GB" sz="2000" dirty="0" smtClean="0"/>
              <a:t>Capsules and lozenges can be defined as follows:</a:t>
            </a:r>
          </a:p>
          <a:p>
            <a:pPr marL="0">
              <a:lnSpc>
                <a:spcPct val="114000"/>
              </a:lnSpc>
              <a:spcAft>
                <a:spcPts val="600"/>
              </a:spcAft>
              <a:buNone/>
            </a:pPr>
            <a:endParaRPr lang="en-GB" sz="2000" dirty="0" smtClean="0"/>
          </a:p>
          <a:p>
            <a:pPr marL="0">
              <a:lnSpc>
                <a:spcPct val="114000"/>
              </a:lnSpc>
              <a:spcAft>
                <a:spcPts val="600"/>
              </a:spcAft>
              <a:buNone/>
            </a:pPr>
            <a:endParaRPr lang="en-GB" sz="2000" dirty="0" smtClean="0"/>
          </a:p>
          <a:p>
            <a:pPr marL="0">
              <a:lnSpc>
                <a:spcPct val="114000"/>
              </a:lnSpc>
              <a:spcAft>
                <a:spcPts val="600"/>
              </a:spcAft>
              <a:buNone/>
            </a:pPr>
            <a:endParaRPr lang="en-GB" sz="2000" dirty="0" smtClean="0"/>
          </a:p>
          <a:p>
            <a:pPr marL="0">
              <a:lnSpc>
                <a:spcPct val="114000"/>
              </a:lnSpc>
              <a:spcAft>
                <a:spcPts val="600"/>
              </a:spcAft>
              <a:buNone/>
            </a:pPr>
            <a:endParaRPr lang="en-GB" sz="2000" dirty="0" smtClean="0"/>
          </a:p>
        </p:txBody>
      </p:sp>
      <p:sp>
        <p:nvSpPr>
          <p:cNvPr id="6" name="AutoShape 16"/>
          <p:cNvSpPr>
            <a:spLocks noChangeArrowheads="1"/>
          </p:cNvSpPr>
          <p:nvPr/>
        </p:nvSpPr>
        <p:spPr bwMode="auto">
          <a:xfrm>
            <a:off x="4500562" y="2000240"/>
            <a:ext cx="3643338" cy="2643206"/>
          </a:xfrm>
          <a:prstGeom prst="roundRect">
            <a:avLst>
              <a:gd name="adj" fmla="val 8480"/>
            </a:avLst>
          </a:prstGeom>
          <a:solidFill>
            <a:srgbClr val="FFFF99"/>
          </a:solidFill>
          <a:ln>
            <a:headEnd/>
            <a:tailEnd/>
          </a:ln>
        </p:spPr>
        <p:style>
          <a:lnRef idx="0">
            <a:schemeClr val="accent1"/>
          </a:lnRef>
          <a:fillRef idx="3">
            <a:schemeClr val="accent1"/>
          </a:fillRef>
          <a:effectRef idx="3">
            <a:schemeClr val="accent1"/>
          </a:effectRef>
          <a:fontRef idx="minor">
            <a:schemeClr val="lt1"/>
          </a:fontRef>
        </p:style>
        <p:txBody>
          <a:bodyPr wrap="none" anchor="ctr"/>
          <a:lstStyle/>
          <a:p>
            <a:endParaRPr lang="en-GB">
              <a:solidFill>
                <a:schemeClr val="tx1"/>
              </a:solidFill>
            </a:endParaRPr>
          </a:p>
        </p:txBody>
      </p:sp>
      <p:sp>
        <p:nvSpPr>
          <p:cNvPr id="7" name="Rectangle 6"/>
          <p:cNvSpPr>
            <a:spLocks noChangeArrowheads="1"/>
          </p:cNvSpPr>
          <p:nvPr/>
        </p:nvSpPr>
        <p:spPr bwMode="auto">
          <a:xfrm>
            <a:off x="714348" y="2110928"/>
            <a:ext cx="3571900" cy="2246769"/>
          </a:xfrm>
          <a:prstGeom prst="rect">
            <a:avLst/>
          </a:prstGeom>
          <a:noFill/>
          <a:ln w="9525">
            <a:noFill/>
            <a:miter lim="800000"/>
            <a:headEnd/>
            <a:tailEnd/>
          </a:ln>
          <a:effectLst/>
        </p:spPr>
        <p:txBody>
          <a:bodyPr wrap="square" anchor="ctr">
            <a:spAutoFit/>
          </a:bodyPr>
          <a:lstStyle/>
          <a:p>
            <a:pPr>
              <a:tabLst>
                <a:tab pos="180975" algn="l"/>
                <a:tab pos="361950" algn="l"/>
                <a:tab pos="534988" algn="l"/>
                <a:tab pos="715963" algn="l"/>
                <a:tab pos="896938" algn="l"/>
                <a:tab pos="1077913" algn="l"/>
                <a:tab pos="1258888" algn="l"/>
              </a:tabLst>
            </a:pPr>
            <a:r>
              <a:rPr lang="en-GB" sz="1400" dirty="0" err="1" smtClean="0">
                <a:latin typeface="Courier New" pitchFamily="49" charset="0"/>
                <a:cs typeface="Courier New" pitchFamily="49" charset="0"/>
              </a:rPr>
              <a:t>struct</a:t>
            </a:r>
            <a:r>
              <a:rPr lang="en-GB" sz="1400" dirty="0" smtClean="0">
                <a:latin typeface="Courier New" pitchFamily="49" charset="0"/>
                <a:cs typeface="Courier New" pitchFamily="49" charset="0"/>
              </a:rPr>
              <a:t> </a:t>
            </a:r>
            <a:r>
              <a:rPr lang="en-GB" sz="1400" b="1" dirty="0" smtClean="0">
                <a:latin typeface="Courier New" pitchFamily="49" charset="0"/>
                <a:cs typeface="Courier New" pitchFamily="49" charset="0"/>
              </a:rPr>
              <a:t>Capsule</a:t>
            </a:r>
            <a:r>
              <a:rPr lang="en-GB" sz="1400" dirty="0" smtClean="0">
                <a:latin typeface="Courier New" pitchFamily="49" charset="0"/>
                <a:cs typeface="Courier New" pitchFamily="49" charset="0"/>
              </a:rPr>
              <a:t> {</a:t>
            </a: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	Vector3 </a:t>
            </a:r>
            <a:r>
              <a:rPr lang="en-GB" sz="1400" dirty="0" err="1" smtClean="0">
                <a:latin typeface="Courier New" pitchFamily="49" charset="0"/>
                <a:cs typeface="Courier New" pitchFamily="49" charset="0"/>
              </a:rPr>
              <a:t>StartPoint</a:t>
            </a:r>
            <a:endParaRPr lang="en-GB" sz="1400" dirty="0" smtClean="0">
              <a:latin typeface="Courier New" pitchFamily="49" charset="0"/>
              <a:cs typeface="Courier New" pitchFamily="49" charset="0"/>
            </a:endParaRP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	Vector3 </a:t>
            </a:r>
            <a:r>
              <a:rPr lang="en-GB" sz="1400" dirty="0" err="1" smtClean="0">
                <a:latin typeface="Courier New" pitchFamily="49" charset="0"/>
                <a:cs typeface="Courier New" pitchFamily="49" charset="0"/>
              </a:rPr>
              <a:t>EndPoint</a:t>
            </a:r>
            <a:endParaRPr lang="en-GB" sz="1400" dirty="0" smtClean="0">
              <a:latin typeface="Courier New" pitchFamily="49" charset="0"/>
              <a:cs typeface="Courier New" pitchFamily="49" charset="0"/>
            </a:endParaRP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	float 	Radius</a:t>
            </a: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a:t>
            </a:r>
          </a:p>
          <a:p>
            <a:pPr>
              <a:tabLst>
                <a:tab pos="180975" algn="l"/>
                <a:tab pos="361950" algn="l"/>
                <a:tab pos="534988" algn="l"/>
                <a:tab pos="715963" algn="l"/>
                <a:tab pos="896938" algn="l"/>
                <a:tab pos="1077913" algn="l"/>
                <a:tab pos="1258888" algn="l"/>
              </a:tabLst>
            </a:pPr>
            <a:endParaRPr lang="en-GB" sz="1400" dirty="0" smtClean="0">
              <a:latin typeface="Courier New" pitchFamily="49" charset="0"/>
              <a:cs typeface="Courier New" pitchFamily="49" charset="0"/>
            </a:endParaRPr>
          </a:p>
          <a:p>
            <a:pPr>
              <a:tabLst>
                <a:tab pos="180975" algn="l"/>
                <a:tab pos="361950" algn="l"/>
                <a:tab pos="534988" algn="l"/>
                <a:tab pos="715963" algn="l"/>
                <a:tab pos="896938" algn="l"/>
                <a:tab pos="1077913" algn="l"/>
                <a:tab pos="1258888" algn="l"/>
              </a:tabLst>
            </a:pPr>
            <a:r>
              <a:rPr lang="pt-BR" sz="1400" dirty="0" smtClean="0">
                <a:latin typeface="Courier New" pitchFamily="49" charset="0"/>
                <a:cs typeface="Courier New" pitchFamily="49" charset="0"/>
              </a:rPr>
              <a:t>Where region R = { x | </a:t>
            </a:r>
          </a:p>
          <a:p>
            <a:pPr>
              <a:tabLst>
                <a:tab pos="180975" algn="l"/>
                <a:tab pos="361950" algn="l"/>
                <a:tab pos="534988" algn="l"/>
                <a:tab pos="715963" algn="l"/>
                <a:tab pos="896938" algn="l"/>
                <a:tab pos="1077913" algn="l"/>
                <a:tab pos="1258888" algn="l"/>
              </a:tabLst>
            </a:pPr>
            <a:r>
              <a:rPr lang="pt-BR" sz="1400" dirty="0" smtClean="0">
                <a:latin typeface="Courier New" pitchFamily="49" charset="0"/>
                <a:cs typeface="Courier New" pitchFamily="49" charset="0"/>
              </a:rPr>
              <a:t>  (x - [StartPoint + </a:t>
            </a:r>
          </a:p>
          <a:p>
            <a:pPr>
              <a:tabLst>
                <a:tab pos="180975" algn="l"/>
                <a:tab pos="361950" algn="l"/>
                <a:tab pos="534988" algn="l"/>
                <a:tab pos="715963" algn="l"/>
                <a:tab pos="896938" algn="l"/>
                <a:tab pos="1077913" algn="l"/>
                <a:tab pos="1258888" algn="l"/>
              </a:tabLst>
            </a:pPr>
            <a:r>
              <a:rPr lang="pt-BR" sz="1400" dirty="0" smtClean="0">
                <a:latin typeface="Courier New" pitchFamily="49" charset="0"/>
                <a:cs typeface="Courier New" pitchFamily="49" charset="0"/>
              </a:rPr>
              <a:t>   (EndPoint-StartPoint)*t])^2 </a:t>
            </a:r>
          </a:p>
          <a:p>
            <a:pPr>
              <a:tabLst>
                <a:tab pos="180975" algn="l"/>
                <a:tab pos="361950" algn="l"/>
                <a:tab pos="534988" algn="l"/>
                <a:tab pos="715963" algn="l"/>
                <a:tab pos="896938" algn="l"/>
                <a:tab pos="1077913" algn="l"/>
                <a:tab pos="1258888" algn="l"/>
              </a:tabLst>
            </a:pPr>
            <a:r>
              <a:rPr lang="pt-BR" sz="1400" dirty="0" smtClean="0">
                <a:latin typeface="Courier New" pitchFamily="49" charset="0"/>
                <a:cs typeface="Courier New" pitchFamily="49" charset="0"/>
              </a:rPr>
              <a:t>     &lt;= Radius }, 0 &lt;= t &lt;= 1</a:t>
            </a:r>
            <a:endParaRPr lang="en-GB" sz="1400" dirty="0" smtClean="0">
              <a:latin typeface="Courier New" pitchFamily="49" charset="0"/>
              <a:cs typeface="Courier New" pitchFamily="49" charset="0"/>
            </a:endParaRPr>
          </a:p>
        </p:txBody>
      </p:sp>
      <p:sp>
        <p:nvSpPr>
          <p:cNvPr id="12" name="Rectangle 11"/>
          <p:cNvSpPr>
            <a:spLocks noChangeArrowheads="1"/>
          </p:cNvSpPr>
          <p:nvPr/>
        </p:nvSpPr>
        <p:spPr bwMode="auto">
          <a:xfrm>
            <a:off x="4600550" y="2110925"/>
            <a:ext cx="3614788" cy="2246769"/>
          </a:xfrm>
          <a:prstGeom prst="rect">
            <a:avLst/>
          </a:prstGeom>
          <a:noFill/>
          <a:ln w="9525">
            <a:noFill/>
            <a:miter lim="800000"/>
            <a:headEnd/>
            <a:tailEnd/>
          </a:ln>
          <a:effectLst/>
        </p:spPr>
        <p:txBody>
          <a:bodyPr wrap="square" anchor="ctr">
            <a:spAutoFit/>
          </a:bodyPr>
          <a:lstStyle/>
          <a:p>
            <a:pPr>
              <a:tabLst>
                <a:tab pos="180975" algn="l"/>
                <a:tab pos="361950" algn="l"/>
                <a:tab pos="534988" algn="l"/>
                <a:tab pos="715963" algn="l"/>
                <a:tab pos="896938" algn="l"/>
                <a:tab pos="1077913" algn="l"/>
                <a:tab pos="1258888" algn="l"/>
              </a:tabLst>
            </a:pPr>
            <a:r>
              <a:rPr lang="en-GB" sz="1400" dirty="0" err="1" smtClean="0">
                <a:latin typeface="Courier New" pitchFamily="49" charset="0"/>
                <a:cs typeface="Courier New" pitchFamily="49" charset="0"/>
              </a:rPr>
              <a:t>struct</a:t>
            </a:r>
            <a:r>
              <a:rPr lang="en-GB" sz="1400" dirty="0" smtClean="0">
                <a:latin typeface="Courier New" pitchFamily="49" charset="0"/>
                <a:cs typeface="Courier New" pitchFamily="49" charset="0"/>
              </a:rPr>
              <a:t> </a:t>
            </a:r>
            <a:r>
              <a:rPr lang="en-GB" sz="1400" b="1" dirty="0" smtClean="0">
                <a:latin typeface="Courier New" pitchFamily="49" charset="0"/>
                <a:cs typeface="Courier New" pitchFamily="49" charset="0"/>
              </a:rPr>
              <a:t>Lozenge</a:t>
            </a:r>
            <a:r>
              <a:rPr lang="en-GB" sz="1400" dirty="0" smtClean="0">
                <a:latin typeface="Courier New" pitchFamily="49" charset="0"/>
                <a:cs typeface="Courier New" pitchFamily="49" charset="0"/>
              </a:rPr>
              <a:t>{</a:t>
            </a: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	Vector3 Centre</a:t>
            </a: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	Vector3[2] Axis</a:t>
            </a: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	float 	Radius</a:t>
            </a: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a:t>
            </a:r>
          </a:p>
          <a:p>
            <a:pPr>
              <a:tabLst>
                <a:tab pos="180975" algn="l"/>
                <a:tab pos="361950" algn="l"/>
                <a:tab pos="534988" algn="l"/>
                <a:tab pos="715963" algn="l"/>
                <a:tab pos="896938" algn="l"/>
                <a:tab pos="1077913" algn="l"/>
                <a:tab pos="1258888" algn="l"/>
              </a:tabLst>
            </a:pPr>
            <a:endParaRPr lang="en-GB" sz="1400" dirty="0" smtClean="0">
              <a:latin typeface="Courier New" pitchFamily="49" charset="0"/>
              <a:cs typeface="Courier New" pitchFamily="49" charset="0"/>
            </a:endParaRPr>
          </a:p>
          <a:p>
            <a:pPr>
              <a:tabLst>
                <a:tab pos="180975" algn="l"/>
                <a:tab pos="361950" algn="l"/>
                <a:tab pos="534988" algn="l"/>
                <a:tab pos="715963" algn="l"/>
                <a:tab pos="896938" algn="l"/>
                <a:tab pos="1077913" algn="l"/>
                <a:tab pos="1258888" algn="l"/>
              </a:tabLst>
            </a:pPr>
            <a:r>
              <a:rPr lang="pt-BR" sz="1400" dirty="0" smtClean="0">
                <a:latin typeface="Courier New" pitchFamily="49" charset="0"/>
                <a:cs typeface="Courier New" pitchFamily="49" charset="0"/>
              </a:rPr>
              <a:t>Where region R = { x | </a:t>
            </a:r>
          </a:p>
          <a:p>
            <a:pPr>
              <a:tabLst>
                <a:tab pos="180975" algn="l"/>
                <a:tab pos="361950" algn="l"/>
                <a:tab pos="534988" algn="l"/>
                <a:tab pos="715963" algn="l"/>
                <a:tab pos="896938" algn="l"/>
                <a:tab pos="1077913" algn="l"/>
                <a:tab pos="1258888" algn="l"/>
              </a:tabLst>
            </a:pPr>
            <a:r>
              <a:rPr lang="pt-BR" sz="1400" dirty="0" smtClean="0">
                <a:latin typeface="Courier New" pitchFamily="49" charset="0"/>
                <a:cs typeface="Courier New" pitchFamily="49" charset="0"/>
              </a:rPr>
              <a:t>  (x - [Centre + Axis[0]*s +</a:t>
            </a:r>
          </a:p>
          <a:p>
            <a:pPr>
              <a:tabLst>
                <a:tab pos="180975" algn="l"/>
                <a:tab pos="361950" algn="l"/>
                <a:tab pos="534988" algn="l"/>
                <a:tab pos="715963" algn="l"/>
                <a:tab pos="896938" algn="l"/>
                <a:tab pos="1077913" algn="l"/>
                <a:tab pos="1258888" algn="l"/>
              </a:tabLst>
            </a:pPr>
            <a:r>
              <a:rPr lang="pt-BR" sz="1400" dirty="0" smtClean="0">
                <a:latin typeface="Courier New" pitchFamily="49" charset="0"/>
                <a:cs typeface="Courier New" pitchFamily="49" charset="0"/>
              </a:rPr>
              <a:t>    Axis[1]*t])^2 &lt;= Radius }, </a:t>
            </a:r>
          </a:p>
          <a:p>
            <a:pPr>
              <a:tabLst>
                <a:tab pos="180975" algn="l"/>
                <a:tab pos="361950" algn="l"/>
                <a:tab pos="534988" algn="l"/>
                <a:tab pos="715963" algn="l"/>
                <a:tab pos="896938" algn="l"/>
                <a:tab pos="1077913" algn="l"/>
                <a:tab pos="1258888" algn="l"/>
              </a:tabLst>
            </a:pPr>
            <a:r>
              <a:rPr lang="pt-BR" sz="1400" dirty="0" smtClean="0">
                <a:latin typeface="Courier New" pitchFamily="49" charset="0"/>
                <a:cs typeface="Courier New" pitchFamily="49" charset="0"/>
              </a:rPr>
              <a:t>      0 &lt;= s,t &lt;= 1</a:t>
            </a:r>
            <a:endParaRPr lang="en-GB" sz="1400" dirty="0" smtClean="0">
              <a:latin typeface="Courier New" pitchFamily="49" charset="0"/>
              <a:cs typeface="Courier New" pitchFamily="49" charset="0"/>
            </a:endParaRPr>
          </a:p>
        </p:txBody>
      </p:sp>
      <p:sp>
        <p:nvSpPr>
          <p:cNvPr id="13" name="Text Placeholder 5"/>
          <p:cNvSpPr>
            <a:spLocks noGrp="1"/>
          </p:cNvSpPr>
          <p:nvPr>
            <p:ph type="body" idx="4294967295"/>
          </p:nvPr>
        </p:nvSpPr>
        <p:spPr>
          <a:xfrm>
            <a:off x="571472" y="5572140"/>
            <a:ext cx="8001056" cy="1357346"/>
          </a:xfrm>
        </p:spPr>
        <p:txBody>
          <a:bodyPr>
            <a:noAutofit/>
          </a:bodyPr>
          <a:lstStyle/>
          <a:p>
            <a:pPr marL="0">
              <a:lnSpc>
                <a:spcPct val="114000"/>
              </a:lnSpc>
              <a:spcAft>
                <a:spcPts val="600"/>
              </a:spcAft>
              <a:buNone/>
            </a:pPr>
            <a:r>
              <a:rPr lang="en-GB" sz="2000" dirty="0" smtClean="0"/>
              <a:t>Sphere-swept volume intersection testing simplifies to determining the (squared) distance between the inner primitives (any type of primitive may be used) and comparing this to the (squared) sum of the radii.</a:t>
            </a:r>
          </a:p>
        </p:txBody>
      </p:sp>
      <p:pic>
        <p:nvPicPr>
          <p:cNvPr id="14" name="Picture 2" descr="http://www.cs.utah.edu/~seong/convexhull.jpg"/>
          <p:cNvPicPr>
            <a:picLocks noChangeAspect="1" noChangeArrowheads="1"/>
          </p:cNvPicPr>
          <p:nvPr/>
        </p:nvPicPr>
        <p:blipFill>
          <a:blip r:embed="rId3" cstate="print">
            <a:clrChange>
              <a:clrFrom>
                <a:srgbClr val="FFFFFF"/>
              </a:clrFrom>
              <a:clrTo>
                <a:srgbClr val="FFFFFF">
                  <a:alpha val="0"/>
                </a:srgbClr>
              </a:clrTo>
            </a:clrChange>
            <a:duotone>
              <a:prstClr val="black"/>
              <a:srgbClr val="0070C0">
                <a:tint val="45000"/>
                <a:satMod val="400000"/>
              </a:srgbClr>
            </a:duotone>
          </a:blip>
          <a:srcRect/>
          <a:stretch>
            <a:fillRect/>
          </a:stretch>
        </p:blipFill>
        <p:spPr bwMode="auto">
          <a:xfrm rot="20985852">
            <a:off x="6423632" y="311413"/>
            <a:ext cx="2934947" cy="2610178"/>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par>
                          <p:cTn id="28" fill="hold">
                            <p:stCondLst>
                              <p:cond delay="1000"/>
                            </p:stCondLst>
                            <p:childTnLst>
                              <p:par>
                                <p:cTn id="29" presetID="10" presetClass="entr" presetSubtype="0" fill="hold" grpId="0" nodeType="afterEffect">
                                  <p:stCondLst>
                                    <p:cond delay="0"/>
                                  </p:stCondLst>
                                  <p:childTnLst>
                                    <p:set>
                                      <p:cBhvr>
                                        <p:cTn id="30" dur="1" fill="hold">
                                          <p:stCondLst>
                                            <p:cond delay="0"/>
                                          </p:stCondLst>
                                        </p:cTn>
                                        <p:tgtEl>
                                          <p:spTgt spid="13">
                                            <p:txEl>
                                              <p:pRg st="0" end="0"/>
                                            </p:txEl>
                                          </p:spTgt>
                                        </p:tgtEl>
                                        <p:attrNameLst>
                                          <p:attrName>style.visibility</p:attrName>
                                        </p:attrNameLst>
                                      </p:cBhvr>
                                      <p:to>
                                        <p:strVal val="visible"/>
                                      </p:to>
                                    </p:set>
                                    <p:animEffect transition="in" filter="fade">
                                      <p:cBhvr>
                                        <p:cTn id="31"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8" grpId="0" build="p"/>
      <p:bldP spid="6" grpId="0" animBg="1"/>
      <p:bldP spid="7" grpId="0"/>
      <p:bldP spid="12" grpId="0"/>
      <p:bldP spid="1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
          <p:cNvSpPr txBox="1">
            <a:spLocks/>
          </p:cNvSpPr>
          <p:nvPr/>
        </p:nvSpPr>
        <p:spPr>
          <a:xfrm>
            <a:off x="571472" y="571480"/>
            <a:ext cx="7929618" cy="914400"/>
          </a:xfrm>
          <a:prstGeom prst="rect">
            <a:avLst/>
          </a:prstGeom>
          <a:effectLst>
            <a:innerShdw blurRad="114300">
              <a:prstClr val="black"/>
            </a:innerShdw>
          </a:effectLst>
        </p:spPr>
        <p:txBody>
          <a:bodyPr vert="horz" anchor="t">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600" spc="-150" dirty="0" smtClean="0">
                <a:solidFill>
                  <a:schemeClr val="tx1">
                    <a:lumMod val="95000"/>
                    <a:lumOff val="5000"/>
                  </a:schemeClr>
                </a:solidFill>
                <a:effectLst>
                  <a:innerShdw blurRad="63500" dist="50800" dir="2700000">
                    <a:prstClr val="black">
                      <a:alpha val="50000"/>
                    </a:prstClr>
                  </a:innerShdw>
                </a:effectLst>
                <a:latin typeface="+mj-lt"/>
                <a:ea typeface="+mj-ea"/>
                <a:cs typeface="+mj-cs"/>
              </a:rPr>
              <a:t>Discrete-Oriented </a:t>
            </a:r>
            <a:r>
              <a:rPr lang="en-US" sz="3600" spc="-150" dirty="0" err="1" smtClean="0">
                <a:solidFill>
                  <a:schemeClr val="tx1">
                    <a:lumMod val="95000"/>
                    <a:lumOff val="5000"/>
                  </a:schemeClr>
                </a:solidFill>
                <a:effectLst>
                  <a:innerShdw blurRad="63500" dist="50800" dir="2700000">
                    <a:prstClr val="black">
                      <a:alpha val="50000"/>
                    </a:prstClr>
                  </a:innerShdw>
                </a:effectLst>
                <a:latin typeface="+mj-lt"/>
                <a:ea typeface="+mj-ea"/>
                <a:cs typeface="+mj-cs"/>
              </a:rPr>
              <a:t>Polytopes</a:t>
            </a:r>
            <a:r>
              <a:rPr lang="en-US" sz="3600" spc="-150" dirty="0" smtClean="0">
                <a:solidFill>
                  <a:schemeClr val="tx1">
                    <a:lumMod val="95000"/>
                    <a:lumOff val="5000"/>
                  </a:schemeClr>
                </a:solidFill>
                <a:effectLst>
                  <a:innerShdw blurRad="63500" dist="50800" dir="2700000">
                    <a:prstClr val="black">
                      <a:alpha val="50000"/>
                    </a:prstClr>
                  </a:innerShdw>
                </a:effectLst>
                <a:latin typeface="+mj-lt"/>
                <a:ea typeface="+mj-ea"/>
                <a:cs typeface="+mj-cs"/>
              </a:rPr>
              <a:t> (k-DOPs)</a:t>
            </a:r>
            <a:endParaRPr kumimoji="0" lang="en-US" sz="3200" b="1" i="0" u="none" strike="dblStrike" kern="1200" cap="small" spc="-150" normalizeH="0" noProof="0" dirty="0">
              <a:ln>
                <a:noFill/>
              </a:ln>
              <a:solidFill>
                <a:schemeClr val="accent2"/>
              </a:solidFill>
              <a:effectLst>
                <a:innerShdw blurRad="63500" dist="50800" dir="2700000">
                  <a:prstClr val="black">
                    <a:alpha val="50000"/>
                  </a:prstClr>
                </a:innerShdw>
              </a:effectLst>
              <a:uLnTx/>
              <a:uFillTx/>
              <a:latin typeface="+mj-lt"/>
              <a:ea typeface="+mj-ea"/>
              <a:cs typeface="+mj-cs"/>
            </a:endParaRPr>
          </a:p>
        </p:txBody>
      </p:sp>
      <p:sp>
        <p:nvSpPr>
          <p:cNvPr id="18" name="Text Placeholder 5"/>
          <p:cNvSpPr>
            <a:spLocks noGrp="1"/>
          </p:cNvSpPr>
          <p:nvPr>
            <p:ph type="body" idx="4294967295"/>
          </p:nvPr>
        </p:nvSpPr>
        <p:spPr>
          <a:xfrm>
            <a:off x="500034" y="1500174"/>
            <a:ext cx="8001056" cy="1785950"/>
          </a:xfrm>
        </p:spPr>
        <p:txBody>
          <a:bodyPr>
            <a:noAutofit/>
          </a:bodyPr>
          <a:lstStyle/>
          <a:p>
            <a:pPr marL="0">
              <a:lnSpc>
                <a:spcPct val="114000"/>
              </a:lnSpc>
              <a:spcAft>
                <a:spcPts val="600"/>
              </a:spcAft>
              <a:buNone/>
            </a:pPr>
            <a:r>
              <a:rPr lang="en-GB" sz="2000" dirty="0" smtClean="0"/>
              <a:t>A k-DOP is defined as the </a:t>
            </a:r>
            <a:r>
              <a:rPr lang="en-GB" sz="2000" i="1" dirty="0" smtClean="0"/>
              <a:t>tightest </a:t>
            </a:r>
            <a:r>
              <a:rPr lang="en-GB" sz="2000" dirty="0" smtClean="0"/>
              <a:t>fixed set of slabs whose </a:t>
            </a:r>
            <a:r>
              <a:rPr lang="en-GB" sz="2000" dirty="0" err="1" smtClean="0"/>
              <a:t>normals</a:t>
            </a:r>
            <a:r>
              <a:rPr lang="en-GB" sz="2000" dirty="0" smtClean="0"/>
              <a:t> are defined as a fixed set of axes shared among all k-DOP bounding volumes. </a:t>
            </a:r>
          </a:p>
          <a:p>
            <a:pPr marL="0">
              <a:lnSpc>
                <a:spcPct val="114000"/>
              </a:lnSpc>
              <a:spcAft>
                <a:spcPts val="600"/>
              </a:spcAft>
              <a:buNone/>
            </a:pPr>
            <a:endParaRPr lang="en-GB" sz="2000" dirty="0" smtClean="0"/>
          </a:p>
          <a:p>
            <a:pPr marL="0">
              <a:lnSpc>
                <a:spcPct val="114000"/>
              </a:lnSpc>
              <a:spcAft>
                <a:spcPts val="600"/>
              </a:spcAft>
              <a:buNone/>
            </a:pPr>
            <a:endParaRPr lang="en-GB" sz="2000" dirty="0" smtClean="0"/>
          </a:p>
          <a:p>
            <a:pPr marL="0">
              <a:lnSpc>
                <a:spcPct val="114000"/>
              </a:lnSpc>
              <a:spcAft>
                <a:spcPts val="600"/>
              </a:spcAft>
              <a:buNone/>
            </a:pPr>
            <a:endParaRPr lang="en-GB" sz="2000" dirty="0" smtClean="0"/>
          </a:p>
          <a:p>
            <a:pPr marL="0">
              <a:lnSpc>
                <a:spcPct val="114000"/>
              </a:lnSpc>
              <a:spcAft>
                <a:spcPts val="600"/>
              </a:spcAft>
              <a:buNone/>
            </a:pPr>
            <a:endParaRPr lang="en-GB" sz="2000" dirty="0" smtClean="0"/>
          </a:p>
        </p:txBody>
      </p:sp>
      <p:sp>
        <p:nvSpPr>
          <p:cNvPr id="14" name="Text Box 9"/>
          <p:cNvSpPr txBox="1">
            <a:spLocks noChangeArrowheads="1"/>
          </p:cNvSpPr>
          <p:nvPr/>
        </p:nvSpPr>
        <p:spPr bwMode="auto">
          <a:xfrm>
            <a:off x="642910" y="3857628"/>
            <a:ext cx="7929618" cy="2862322"/>
          </a:xfrm>
          <a:prstGeom prst="rect">
            <a:avLst/>
          </a:prstGeom>
          <a:solidFill>
            <a:srgbClr val="CCFF99"/>
          </a:solidFill>
          <a:ln>
            <a:solidFill>
              <a:srgbClr val="CCFF99"/>
            </a:solidFill>
            <a:headEnd/>
            <a:tailEnd/>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GB" b="1" dirty="0" smtClean="0">
                <a:solidFill>
                  <a:schemeClr val="accent2"/>
                </a:solidFill>
              </a:rPr>
              <a:t>Aside: </a:t>
            </a:r>
            <a:r>
              <a:rPr lang="en-GB" dirty="0" smtClean="0">
                <a:solidFill>
                  <a:schemeClr val="tx1">
                    <a:lumMod val="95000"/>
                    <a:lumOff val="5000"/>
                  </a:schemeClr>
                </a:solidFill>
              </a:rPr>
              <a:t>Kay–</a:t>
            </a:r>
            <a:r>
              <a:rPr lang="en-GB" dirty="0" err="1" smtClean="0">
                <a:solidFill>
                  <a:schemeClr val="tx1">
                    <a:lumMod val="95000"/>
                    <a:lumOff val="5000"/>
                  </a:schemeClr>
                </a:solidFill>
              </a:rPr>
              <a:t>Kajiya</a:t>
            </a:r>
            <a:r>
              <a:rPr lang="en-GB" dirty="0" smtClean="0">
                <a:solidFill>
                  <a:schemeClr val="tx1">
                    <a:lumMod val="95000"/>
                    <a:lumOff val="5000"/>
                  </a:schemeClr>
                </a:solidFill>
              </a:rPr>
              <a:t> slab-based volumes. A </a:t>
            </a:r>
          </a:p>
          <a:p>
            <a:r>
              <a:rPr lang="en-GB" dirty="0" smtClean="0">
                <a:solidFill>
                  <a:schemeClr val="tx1">
                    <a:lumMod val="95000"/>
                    <a:lumOff val="5000"/>
                  </a:schemeClr>
                </a:solidFill>
              </a:rPr>
              <a:t>slab is the infinite region of space between </a:t>
            </a:r>
          </a:p>
          <a:p>
            <a:r>
              <a:rPr lang="en-GB" dirty="0" smtClean="0">
                <a:solidFill>
                  <a:schemeClr val="tx1">
                    <a:lumMod val="95000"/>
                    <a:lumOff val="5000"/>
                  </a:schemeClr>
                </a:solidFill>
              </a:rPr>
              <a:t>two parallel planes. It can be described using </a:t>
            </a:r>
          </a:p>
          <a:p>
            <a:r>
              <a:rPr lang="en-GB" dirty="0" smtClean="0">
                <a:solidFill>
                  <a:schemeClr val="tx1">
                    <a:lumMod val="95000"/>
                    <a:lumOff val="5000"/>
                  </a:schemeClr>
                </a:solidFill>
              </a:rPr>
              <a:t>a normal plane vector and the two scalar </a:t>
            </a:r>
          </a:p>
          <a:p>
            <a:r>
              <a:rPr lang="en-GB" dirty="0" smtClean="0">
                <a:solidFill>
                  <a:schemeClr val="tx1">
                    <a:lumMod val="95000"/>
                    <a:lumOff val="5000"/>
                  </a:schemeClr>
                </a:solidFill>
              </a:rPr>
              <a:t>distances of each plane from the origin.</a:t>
            </a:r>
          </a:p>
          <a:p>
            <a:endParaRPr lang="en-GB" dirty="0" smtClean="0">
              <a:solidFill>
                <a:schemeClr val="tx1">
                  <a:lumMod val="95000"/>
                  <a:lumOff val="5000"/>
                </a:schemeClr>
              </a:solidFill>
            </a:endParaRPr>
          </a:p>
          <a:p>
            <a:r>
              <a:rPr lang="en-GB" dirty="0" smtClean="0">
                <a:solidFill>
                  <a:schemeClr val="tx1">
                    <a:lumMod val="95000"/>
                    <a:lumOff val="5000"/>
                  </a:schemeClr>
                </a:solidFill>
              </a:rPr>
              <a:t>To form a closed 3D volume, at least three </a:t>
            </a:r>
          </a:p>
          <a:p>
            <a:r>
              <a:rPr lang="en-GB" dirty="0" smtClean="0">
                <a:solidFill>
                  <a:schemeClr val="tx1">
                    <a:lumMod val="95000"/>
                    <a:lumOff val="5000"/>
                  </a:schemeClr>
                </a:solidFill>
              </a:rPr>
              <a:t>slabs are required (e.g. OBB, etc.). Increasing </a:t>
            </a:r>
          </a:p>
          <a:p>
            <a:r>
              <a:rPr lang="en-GB" dirty="0" smtClean="0">
                <a:solidFill>
                  <a:schemeClr val="tx1">
                    <a:lumMod val="95000"/>
                    <a:lumOff val="5000"/>
                  </a:schemeClr>
                </a:solidFill>
              </a:rPr>
              <a:t>the number of slabs enables more complex</a:t>
            </a:r>
          </a:p>
          <a:p>
            <a:r>
              <a:rPr lang="en-GB" dirty="0" smtClean="0">
                <a:solidFill>
                  <a:schemeClr val="tx1">
                    <a:lumMod val="95000"/>
                    <a:lumOff val="5000"/>
                  </a:schemeClr>
                </a:solidFill>
              </a:rPr>
              <a:t> volumes to be tightly modelled.</a:t>
            </a:r>
          </a:p>
        </p:txBody>
      </p:sp>
      <p:pic>
        <p:nvPicPr>
          <p:cNvPr id="8194" name="Picture 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883876" y="3857628"/>
            <a:ext cx="3688652" cy="2807971"/>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8194"/>
                                        </p:tgtEl>
                                        <p:attrNameLst>
                                          <p:attrName>style.visibility</p:attrName>
                                        </p:attrNameLst>
                                      </p:cBhvr>
                                      <p:to>
                                        <p:strVal val="visible"/>
                                      </p:to>
                                    </p:set>
                                    <p:animEffect transition="in" filter="fade">
                                      <p:cBhvr>
                                        <p:cTn id="16" dur="500"/>
                                        <p:tgtEl>
                                          <p:spTgt spid="8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p:bldP spid="1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
          <p:cNvSpPr txBox="1">
            <a:spLocks/>
          </p:cNvSpPr>
          <p:nvPr/>
        </p:nvSpPr>
        <p:spPr>
          <a:xfrm>
            <a:off x="571472" y="571480"/>
            <a:ext cx="7929618" cy="914400"/>
          </a:xfrm>
          <a:prstGeom prst="rect">
            <a:avLst/>
          </a:prstGeom>
          <a:effectLst>
            <a:innerShdw blurRad="114300">
              <a:prstClr val="black"/>
            </a:innerShdw>
          </a:effectLst>
        </p:spPr>
        <p:txBody>
          <a:bodyPr vert="horz" anchor="t">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600" spc="-150" dirty="0" smtClean="0">
                <a:solidFill>
                  <a:schemeClr val="tx1">
                    <a:lumMod val="95000"/>
                    <a:lumOff val="5000"/>
                  </a:schemeClr>
                </a:solidFill>
                <a:effectLst>
                  <a:innerShdw blurRad="63500" dist="50800" dir="2700000">
                    <a:prstClr val="black">
                      <a:alpha val="50000"/>
                    </a:prstClr>
                  </a:innerShdw>
                </a:effectLst>
                <a:latin typeface="+mj-lt"/>
                <a:ea typeface="+mj-ea"/>
                <a:cs typeface="+mj-cs"/>
              </a:rPr>
              <a:t>Discrete-Oriented </a:t>
            </a:r>
            <a:r>
              <a:rPr lang="en-US" sz="3600" spc="-150" dirty="0" err="1" smtClean="0">
                <a:solidFill>
                  <a:schemeClr val="tx1">
                    <a:lumMod val="95000"/>
                    <a:lumOff val="5000"/>
                  </a:schemeClr>
                </a:solidFill>
                <a:effectLst>
                  <a:innerShdw blurRad="63500" dist="50800" dir="2700000">
                    <a:prstClr val="black">
                      <a:alpha val="50000"/>
                    </a:prstClr>
                  </a:innerShdw>
                </a:effectLst>
                <a:latin typeface="+mj-lt"/>
                <a:ea typeface="+mj-ea"/>
                <a:cs typeface="+mj-cs"/>
              </a:rPr>
              <a:t>Polytopes</a:t>
            </a:r>
            <a:r>
              <a:rPr lang="en-US" sz="3600" spc="-150" dirty="0" smtClean="0">
                <a:solidFill>
                  <a:schemeClr val="tx1">
                    <a:lumMod val="95000"/>
                    <a:lumOff val="5000"/>
                  </a:schemeClr>
                </a:solidFill>
                <a:effectLst>
                  <a:innerShdw blurRad="63500" dist="50800" dir="2700000">
                    <a:prstClr val="black">
                      <a:alpha val="50000"/>
                    </a:prstClr>
                  </a:innerShdw>
                </a:effectLst>
                <a:latin typeface="+mj-lt"/>
                <a:ea typeface="+mj-ea"/>
                <a:cs typeface="+mj-cs"/>
              </a:rPr>
              <a:t> (k-DOPs)</a:t>
            </a:r>
            <a:endParaRPr kumimoji="0" lang="en-US" sz="3200" b="1" i="0" u="none" strike="dblStrike" kern="1200" cap="small" spc="-150" normalizeH="0" noProof="0" dirty="0">
              <a:ln>
                <a:noFill/>
              </a:ln>
              <a:solidFill>
                <a:schemeClr val="accent2"/>
              </a:solidFill>
              <a:effectLst>
                <a:innerShdw blurRad="63500" dist="50800" dir="2700000">
                  <a:prstClr val="black">
                    <a:alpha val="50000"/>
                  </a:prstClr>
                </a:innerShdw>
              </a:effectLst>
              <a:uLnTx/>
              <a:uFillTx/>
              <a:latin typeface="+mj-lt"/>
              <a:ea typeface="+mj-ea"/>
              <a:cs typeface="+mj-cs"/>
            </a:endParaRPr>
          </a:p>
        </p:txBody>
      </p:sp>
      <p:sp>
        <p:nvSpPr>
          <p:cNvPr id="18" name="Text Placeholder 5"/>
          <p:cNvSpPr>
            <a:spLocks noGrp="1"/>
          </p:cNvSpPr>
          <p:nvPr>
            <p:ph type="body" idx="4294967295"/>
          </p:nvPr>
        </p:nvSpPr>
        <p:spPr>
          <a:xfrm>
            <a:off x="500034" y="1357298"/>
            <a:ext cx="8001056" cy="1785950"/>
          </a:xfrm>
        </p:spPr>
        <p:txBody>
          <a:bodyPr>
            <a:noAutofit/>
          </a:bodyPr>
          <a:lstStyle/>
          <a:p>
            <a:pPr marL="0">
              <a:lnSpc>
                <a:spcPct val="114000"/>
              </a:lnSpc>
              <a:spcAft>
                <a:spcPts val="600"/>
              </a:spcAft>
              <a:buNone/>
            </a:pPr>
            <a:r>
              <a:rPr lang="en-GB" sz="2000" dirty="0" smtClean="0"/>
              <a:t>In a k-DOP normal components are typically limited to the {-1,0,1} set and not normalised. This entails that k-DOP’s can be quickly dynamically realigned when the bounded object rotates. By sharing normal components only the min and max interval for each axis need be stored.</a:t>
            </a:r>
          </a:p>
          <a:p>
            <a:pPr marL="0">
              <a:lnSpc>
                <a:spcPct val="114000"/>
              </a:lnSpc>
              <a:spcAft>
                <a:spcPts val="600"/>
              </a:spcAft>
              <a:buNone/>
            </a:pPr>
            <a:r>
              <a:rPr lang="en-GB" sz="2000" dirty="0" smtClean="0"/>
              <a:t>For example an 8-DOP typically has face </a:t>
            </a:r>
            <a:r>
              <a:rPr lang="en-GB" sz="2000" dirty="0" err="1" smtClean="0"/>
              <a:t>normals</a:t>
            </a:r>
            <a:r>
              <a:rPr lang="en-GB" sz="2000" dirty="0" smtClean="0"/>
              <a:t> aligned along (±1,±1,±1), whilst a 12-DOP typically has face </a:t>
            </a:r>
            <a:r>
              <a:rPr lang="en-GB" sz="2000" dirty="0" err="1" smtClean="0"/>
              <a:t>normals</a:t>
            </a:r>
            <a:r>
              <a:rPr lang="en-GB" sz="2000" dirty="0" smtClean="0"/>
              <a:t> aligned along (±1,±1,0), (±1,0,±1), (0,±1,±1).</a:t>
            </a:r>
          </a:p>
          <a:p>
            <a:pPr marL="0">
              <a:lnSpc>
                <a:spcPct val="114000"/>
              </a:lnSpc>
              <a:spcAft>
                <a:spcPts val="600"/>
              </a:spcAft>
              <a:buNone/>
            </a:pPr>
            <a:endParaRPr lang="en-GB" sz="2000" dirty="0" smtClean="0"/>
          </a:p>
          <a:p>
            <a:pPr marL="0">
              <a:lnSpc>
                <a:spcPct val="114000"/>
              </a:lnSpc>
              <a:spcAft>
                <a:spcPts val="600"/>
              </a:spcAft>
              <a:buNone/>
            </a:pPr>
            <a:endParaRPr lang="en-GB" sz="2000" dirty="0" smtClean="0"/>
          </a:p>
          <a:p>
            <a:pPr marL="0">
              <a:lnSpc>
                <a:spcPct val="114000"/>
              </a:lnSpc>
              <a:spcAft>
                <a:spcPts val="600"/>
              </a:spcAft>
              <a:buNone/>
            </a:pPr>
            <a:endParaRPr lang="en-GB" sz="2000" dirty="0" smtClean="0"/>
          </a:p>
          <a:p>
            <a:pPr marL="0">
              <a:lnSpc>
                <a:spcPct val="114000"/>
              </a:lnSpc>
              <a:spcAft>
                <a:spcPts val="600"/>
              </a:spcAft>
              <a:buNone/>
            </a:pPr>
            <a:endParaRPr lang="en-GB" sz="2000" dirty="0" smtClean="0"/>
          </a:p>
        </p:txBody>
      </p:sp>
      <p:sp>
        <p:nvSpPr>
          <p:cNvPr id="6" name="AutoShape 16"/>
          <p:cNvSpPr>
            <a:spLocks noChangeArrowheads="1"/>
          </p:cNvSpPr>
          <p:nvPr/>
        </p:nvSpPr>
        <p:spPr bwMode="auto">
          <a:xfrm>
            <a:off x="571472" y="4143380"/>
            <a:ext cx="3643338" cy="2571768"/>
          </a:xfrm>
          <a:prstGeom prst="roundRect">
            <a:avLst>
              <a:gd name="adj" fmla="val 9900"/>
            </a:avLst>
          </a:prstGeom>
          <a:solidFill>
            <a:srgbClr val="FFFF99"/>
          </a:solidFill>
          <a:ln>
            <a:headEnd/>
            <a:tailEnd/>
          </a:ln>
        </p:spPr>
        <p:style>
          <a:lnRef idx="0">
            <a:schemeClr val="accent1"/>
          </a:lnRef>
          <a:fillRef idx="3">
            <a:schemeClr val="accent1"/>
          </a:fillRef>
          <a:effectRef idx="3">
            <a:schemeClr val="accent1"/>
          </a:effectRef>
          <a:fontRef idx="minor">
            <a:schemeClr val="lt1"/>
          </a:fontRef>
        </p:style>
        <p:txBody>
          <a:bodyPr wrap="none" anchor="ctr"/>
          <a:lstStyle/>
          <a:p>
            <a:endParaRPr lang="en-GB">
              <a:solidFill>
                <a:schemeClr val="tx1"/>
              </a:solidFill>
            </a:endParaRPr>
          </a:p>
        </p:txBody>
      </p:sp>
      <p:sp>
        <p:nvSpPr>
          <p:cNvPr id="7" name="Rectangle 6"/>
          <p:cNvSpPr>
            <a:spLocks noChangeArrowheads="1"/>
          </p:cNvSpPr>
          <p:nvPr/>
        </p:nvSpPr>
        <p:spPr bwMode="auto">
          <a:xfrm>
            <a:off x="671460" y="4214818"/>
            <a:ext cx="3471912" cy="2677656"/>
          </a:xfrm>
          <a:prstGeom prst="rect">
            <a:avLst/>
          </a:prstGeom>
          <a:noFill/>
          <a:ln w="9525">
            <a:noFill/>
            <a:miter lim="800000"/>
            <a:headEnd/>
            <a:tailEnd/>
          </a:ln>
          <a:effectLst/>
        </p:spPr>
        <p:txBody>
          <a:bodyPr wrap="square" anchor="ctr">
            <a:spAutoFit/>
          </a:bodyPr>
          <a:lstStyle/>
          <a:p>
            <a:pPr>
              <a:tabLst>
                <a:tab pos="180975" algn="l"/>
                <a:tab pos="361950" algn="l"/>
                <a:tab pos="534988" algn="l"/>
                <a:tab pos="715963" algn="l"/>
                <a:tab pos="896938" algn="l"/>
                <a:tab pos="1077913" algn="l"/>
                <a:tab pos="1258888" algn="l"/>
              </a:tabLst>
            </a:pPr>
            <a:r>
              <a:rPr lang="en-GB" sz="1600" dirty="0" smtClean="0"/>
              <a:t>A 6-DOP commonly refers to </a:t>
            </a:r>
            <a:r>
              <a:rPr lang="en-GB" sz="1600" dirty="0" err="1" smtClean="0"/>
              <a:t>polytopes</a:t>
            </a:r>
            <a:r>
              <a:rPr lang="en-GB" sz="1600" dirty="0" smtClean="0"/>
              <a:t> with faces aligned along the (±1,0,0) (0,±1,0) (0,0,±1) directions, i.e. it is effectively an AABB and can be stored as:</a:t>
            </a:r>
          </a:p>
          <a:p>
            <a:pPr>
              <a:tabLst>
                <a:tab pos="180975" algn="l"/>
                <a:tab pos="361950" algn="l"/>
                <a:tab pos="534988" algn="l"/>
                <a:tab pos="715963" algn="l"/>
                <a:tab pos="896938" algn="l"/>
                <a:tab pos="1077913" algn="l"/>
                <a:tab pos="1258888" algn="l"/>
              </a:tabLst>
            </a:pPr>
            <a:r>
              <a:rPr lang="en-GB" sz="1600" dirty="0" smtClean="0"/>
              <a:t> </a:t>
            </a:r>
            <a:endParaRPr lang="en-GB" sz="1600" dirty="0" smtClean="0">
              <a:latin typeface="Courier New" pitchFamily="49" charset="0"/>
              <a:cs typeface="Courier New" pitchFamily="49" charset="0"/>
            </a:endParaRPr>
          </a:p>
          <a:p>
            <a:pPr>
              <a:tabLst>
                <a:tab pos="180975" algn="l"/>
                <a:tab pos="361950" algn="l"/>
                <a:tab pos="534988" algn="l"/>
                <a:tab pos="715963" algn="l"/>
                <a:tab pos="896938" algn="l"/>
                <a:tab pos="1077913" algn="l"/>
                <a:tab pos="1258888" algn="l"/>
              </a:tabLst>
            </a:pPr>
            <a:r>
              <a:rPr lang="en-GB" sz="1400" dirty="0" err="1" smtClean="0">
                <a:latin typeface="Courier New" pitchFamily="49" charset="0"/>
                <a:cs typeface="Courier New" pitchFamily="49" charset="0"/>
              </a:rPr>
              <a:t>struct</a:t>
            </a:r>
            <a:r>
              <a:rPr lang="en-GB" sz="1400" dirty="0" smtClean="0">
                <a:latin typeface="Courier New" pitchFamily="49" charset="0"/>
                <a:cs typeface="Courier New" pitchFamily="49" charset="0"/>
              </a:rPr>
              <a:t> </a:t>
            </a:r>
            <a:r>
              <a:rPr lang="en-GB" sz="1400" b="1" dirty="0" smtClean="0">
                <a:latin typeface="Courier New" pitchFamily="49" charset="0"/>
                <a:cs typeface="Courier New" pitchFamily="49" charset="0"/>
              </a:rPr>
              <a:t>6-DOP</a:t>
            </a:r>
            <a:r>
              <a:rPr lang="en-GB" sz="1400" dirty="0" smtClean="0">
                <a:latin typeface="Courier New" pitchFamily="49" charset="0"/>
                <a:cs typeface="Courier New" pitchFamily="49" charset="0"/>
              </a:rPr>
              <a:t> {</a:t>
            </a: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	float min[3]</a:t>
            </a: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	float max[3]</a:t>
            </a: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a:t>
            </a:r>
          </a:p>
          <a:p>
            <a:pPr>
              <a:tabLst>
                <a:tab pos="180975" algn="l"/>
                <a:tab pos="361950" algn="l"/>
                <a:tab pos="534988" algn="l"/>
                <a:tab pos="715963" algn="l"/>
                <a:tab pos="896938" algn="l"/>
                <a:tab pos="1077913" algn="l"/>
                <a:tab pos="1258888" algn="l"/>
              </a:tabLst>
            </a:pPr>
            <a:endParaRPr lang="en-GB" sz="1600" dirty="0" smtClean="0">
              <a:latin typeface="Courier New" pitchFamily="49" charset="0"/>
              <a:cs typeface="Courier New" pitchFamily="49" charset="0"/>
            </a:endParaRPr>
          </a:p>
        </p:txBody>
      </p:sp>
      <p:pic>
        <p:nvPicPr>
          <p:cNvPr id="9219" name="Picture 3"/>
          <p:cNvPicPr>
            <a:picLocks noChangeAspect="1" noChangeArrowheads="1"/>
          </p:cNvPicPr>
          <p:nvPr/>
        </p:nvPicPr>
        <p:blipFill>
          <a:blip r:embed="rId3" cstate="print">
            <a:clrChange>
              <a:clrFrom>
                <a:srgbClr val="FFFFFF"/>
              </a:clrFrom>
              <a:clrTo>
                <a:srgbClr val="FFFFFF">
                  <a:alpha val="0"/>
                </a:srgbClr>
              </a:clrTo>
            </a:clrChange>
          </a:blip>
          <a:stretch>
            <a:fillRect/>
          </a:stretch>
        </p:blipFill>
        <p:spPr bwMode="auto">
          <a:xfrm>
            <a:off x="4357686" y="4143380"/>
            <a:ext cx="4457700" cy="25050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txEl>
                                              <p:pRg st="1" end="1"/>
                                            </p:txEl>
                                          </p:spTgt>
                                        </p:tgtEl>
                                        <p:attrNameLst>
                                          <p:attrName>style.visibility</p:attrName>
                                        </p:attrNameLst>
                                      </p:cBhvr>
                                      <p:to>
                                        <p:strVal val="visible"/>
                                      </p:to>
                                    </p:set>
                                    <p:animEffect transition="in" filter="fade">
                                      <p:cBhvr>
                                        <p:cTn id="11" dur="500"/>
                                        <p:tgtEl>
                                          <p:spTgt spid="18">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9219"/>
                                        </p:tgtEl>
                                        <p:attrNameLst>
                                          <p:attrName>style.visibility</p:attrName>
                                        </p:attrNameLst>
                                      </p:cBhvr>
                                      <p:to>
                                        <p:strVal val="visible"/>
                                      </p:to>
                                    </p:set>
                                    <p:animEffect transition="in" filter="fade">
                                      <p:cBhvr>
                                        <p:cTn id="23" dur="500"/>
                                        <p:tgtEl>
                                          <p:spTgt spid="9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uiExpand="1" build="p"/>
      <p:bldP spid="6" grpId="0" animBg="1"/>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
          <p:cNvSpPr txBox="1">
            <a:spLocks/>
          </p:cNvSpPr>
          <p:nvPr/>
        </p:nvSpPr>
        <p:spPr>
          <a:xfrm>
            <a:off x="571472" y="571480"/>
            <a:ext cx="7929618" cy="914400"/>
          </a:xfrm>
          <a:prstGeom prst="rect">
            <a:avLst/>
          </a:prstGeom>
          <a:effectLst>
            <a:innerShdw blurRad="114300">
              <a:prstClr val="black"/>
            </a:innerShdw>
          </a:effectLst>
        </p:spPr>
        <p:txBody>
          <a:bodyPr vert="horz" anchor="t">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600" spc="-150" dirty="0" smtClean="0">
                <a:solidFill>
                  <a:schemeClr val="tx1">
                    <a:lumMod val="95000"/>
                    <a:lumOff val="5000"/>
                  </a:schemeClr>
                </a:solidFill>
                <a:effectLst>
                  <a:innerShdw blurRad="63500" dist="50800" dir="2700000">
                    <a:prstClr val="black">
                      <a:alpha val="50000"/>
                    </a:prstClr>
                  </a:innerShdw>
                </a:effectLst>
                <a:latin typeface="+mj-lt"/>
                <a:ea typeface="+mj-ea"/>
                <a:cs typeface="+mj-cs"/>
              </a:rPr>
              <a:t>Discrete-Oriented </a:t>
            </a:r>
            <a:r>
              <a:rPr lang="en-US" sz="3600" spc="-150" dirty="0" err="1" smtClean="0">
                <a:solidFill>
                  <a:schemeClr val="tx1">
                    <a:lumMod val="95000"/>
                    <a:lumOff val="5000"/>
                  </a:schemeClr>
                </a:solidFill>
                <a:effectLst>
                  <a:innerShdw blurRad="63500" dist="50800" dir="2700000">
                    <a:prstClr val="black">
                      <a:alpha val="50000"/>
                    </a:prstClr>
                  </a:innerShdw>
                </a:effectLst>
                <a:latin typeface="+mj-lt"/>
                <a:ea typeface="+mj-ea"/>
                <a:cs typeface="+mj-cs"/>
              </a:rPr>
              <a:t>Polytopes</a:t>
            </a:r>
            <a:r>
              <a:rPr lang="en-US" sz="3600" spc="-150" dirty="0" smtClean="0">
                <a:solidFill>
                  <a:schemeClr val="tx1">
                    <a:lumMod val="95000"/>
                    <a:lumOff val="5000"/>
                  </a:schemeClr>
                </a:solidFill>
                <a:effectLst>
                  <a:innerShdw blurRad="63500" dist="50800" dir="2700000">
                    <a:prstClr val="black">
                      <a:alpha val="50000"/>
                    </a:prstClr>
                  </a:innerShdw>
                </a:effectLst>
                <a:latin typeface="+mj-lt"/>
                <a:ea typeface="+mj-ea"/>
                <a:cs typeface="+mj-cs"/>
              </a:rPr>
              <a:t> (k-DOPs)</a:t>
            </a:r>
            <a:endParaRPr kumimoji="0" lang="en-US" sz="3200" b="1" i="0" u="none" strike="dblStrike" kern="1200" cap="small" spc="-150" normalizeH="0" noProof="0" dirty="0">
              <a:ln>
                <a:noFill/>
              </a:ln>
              <a:solidFill>
                <a:schemeClr val="accent2"/>
              </a:solidFill>
              <a:effectLst>
                <a:innerShdw blurRad="63500" dist="50800" dir="2700000">
                  <a:prstClr val="black">
                    <a:alpha val="50000"/>
                  </a:prstClr>
                </a:innerShdw>
              </a:effectLst>
              <a:uLnTx/>
              <a:uFillTx/>
              <a:latin typeface="+mj-lt"/>
              <a:ea typeface="+mj-ea"/>
              <a:cs typeface="+mj-cs"/>
            </a:endParaRPr>
          </a:p>
        </p:txBody>
      </p:sp>
      <p:sp>
        <p:nvSpPr>
          <p:cNvPr id="18" name="Text Placeholder 5"/>
          <p:cNvSpPr>
            <a:spLocks noGrp="1"/>
          </p:cNvSpPr>
          <p:nvPr>
            <p:ph type="body" idx="4294967295"/>
          </p:nvPr>
        </p:nvSpPr>
        <p:spPr>
          <a:xfrm>
            <a:off x="500034" y="1357298"/>
            <a:ext cx="3571900" cy="1785950"/>
          </a:xfrm>
        </p:spPr>
        <p:txBody>
          <a:bodyPr>
            <a:noAutofit/>
          </a:bodyPr>
          <a:lstStyle/>
          <a:p>
            <a:pPr marL="0">
              <a:lnSpc>
                <a:spcPct val="114000"/>
              </a:lnSpc>
              <a:spcAft>
                <a:spcPts val="600"/>
              </a:spcAft>
              <a:buNone/>
            </a:pPr>
            <a:r>
              <a:rPr lang="en-GB" sz="2000" dirty="0" smtClean="0"/>
              <a:t>In comparison to OBB, intersection tests for k-DOPs are considerably faster (even for large-numbered k values). </a:t>
            </a:r>
          </a:p>
          <a:p>
            <a:pPr marL="0">
              <a:lnSpc>
                <a:spcPct val="114000"/>
              </a:lnSpc>
              <a:spcAft>
                <a:spcPts val="600"/>
              </a:spcAft>
              <a:buNone/>
            </a:pPr>
            <a:r>
              <a:rPr lang="en-GB" sz="2000" dirty="0" smtClean="0"/>
              <a:t>Approximately the same amount of storage is needed to store a 14-DOP as an OBB (although the 14-DOP will likely have a tighter fit than the OBB). </a:t>
            </a:r>
          </a:p>
          <a:p>
            <a:pPr marL="0">
              <a:lnSpc>
                <a:spcPct val="114000"/>
              </a:lnSpc>
              <a:spcAft>
                <a:spcPts val="600"/>
              </a:spcAft>
              <a:buNone/>
            </a:pPr>
            <a:endParaRPr lang="en-GB" sz="2000" dirty="0" smtClean="0"/>
          </a:p>
          <a:p>
            <a:pPr marL="0">
              <a:lnSpc>
                <a:spcPct val="114000"/>
              </a:lnSpc>
              <a:spcAft>
                <a:spcPts val="600"/>
              </a:spcAft>
              <a:buNone/>
            </a:pPr>
            <a:endParaRPr lang="en-GB" sz="2000" dirty="0" smtClean="0"/>
          </a:p>
          <a:p>
            <a:pPr marL="0">
              <a:lnSpc>
                <a:spcPct val="114000"/>
              </a:lnSpc>
              <a:spcAft>
                <a:spcPts val="600"/>
              </a:spcAft>
              <a:buNone/>
            </a:pPr>
            <a:endParaRPr lang="en-GB" sz="2000" dirty="0" smtClean="0"/>
          </a:p>
          <a:p>
            <a:pPr marL="0">
              <a:lnSpc>
                <a:spcPct val="114000"/>
              </a:lnSpc>
              <a:spcAft>
                <a:spcPts val="600"/>
              </a:spcAft>
              <a:buNone/>
            </a:pPr>
            <a:endParaRPr lang="en-GB" sz="2000" dirty="0" smtClean="0"/>
          </a:p>
        </p:txBody>
      </p:sp>
      <p:pic>
        <p:nvPicPr>
          <p:cNvPr id="19460" name="Picture 4" descr="http://www.ray-tracing.ru/upload/articles/articles215.jpg"/>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143372" y="1612419"/>
            <a:ext cx="4492299" cy="2673837"/>
          </a:xfrm>
          <a:prstGeom prst="rect">
            <a:avLst/>
          </a:prstGeom>
          <a:noFill/>
        </p:spPr>
      </p:pic>
      <p:sp>
        <p:nvSpPr>
          <p:cNvPr id="5" name="Text Placeholder 5"/>
          <p:cNvSpPr>
            <a:spLocks noGrp="1"/>
          </p:cNvSpPr>
          <p:nvPr>
            <p:ph type="body" idx="4294967295"/>
          </p:nvPr>
        </p:nvSpPr>
        <p:spPr>
          <a:xfrm>
            <a:off x="500034" y="4857760"/>
            <a:ext cx="8143932" cy="1785950"/>
          </a:xfrm>
        </p:spPr>
        <p:txBody>
          <a:bodyPr>
            <a:noAutofit/>
          </a:bodyPr>
          <a:lstStyle/>
          <a:p>
            <a:pPr marL="0">
              <a:lnSpc>
                <a:spcPct val="114000"/>
              </a:lnSpc>
              <a:spcAft>
                <a:spcPts val="600"/>
              </a:spcAft>
              <a:buNone/>
            </a:pPr>
            <a:r>
              <a:rPr lang="en-GB" sz="2000" dirty="0" smtClean="0"/>
              <a:t>The disadvantage of a k-DOP is the cost of updating the k-DOP following a rotation (a k-DOP bounding sphere can be used to provide a quick test to determine if the k-DOP needs to be tumbled). As such, k-DOPs are better used within scenes involving many static objects and a limited number of moving objects.</a:t>
            </a:r>
          </a:p>
          <a:p>
            <a:pPr marL="0">
              <a:lnSpc>
                <a:spcPct val="114000"/>
              </a:lnSpc>
              <a:spcAft>
                <a:spcPts val="600"/>
              </a:spcAft>
              <a:buNone/>
            </a:pPr>
            <a:endParaRPr lang="en-GB" sz="2000" dirty="0" smtClean="0"/>
          </a:p>
          <a:p>
            <a:pPr marL="0">
              <a:lnSpc>
                <a:spcPct val="114000"/>
              </a:lnSpc>
              <a:spcAft>
                <a:spcPts val="600"/>
              </a:spcAft>
              <a:buNone/>
            </a:pPr>
            <a:endParaRPr lang="en-GB" sz="2000" dirty="0" smtClean="0"/>
          </a:p>
          <a:p>
            <a:pPr marL="0">
              <a:lnSpc>
                <a:spcPct val="114000"/>
              </a:lnSpc>
              <a:spcAft>
                <a:spcPts val="600"/>
              </a:spcAft>
              <a:buNone/>
            </a:pPr>
            <a:endParaRPr lang="en-GB" sz="2000" dirty="0" smtClean="0"/>
          </a:p>
          <a:p>
            <a:pPr marL="0">
              <a:lnSpc>
                <a:spcPct val="114000"/>
              </a:lnSpc>
              <a:spcAft>
                <a:spcPts val="600"/>
              </a:spcAft>
              <a:buNone/>
            </a:pPr>
            <a:endParaRPr lang="en-GB" sz="2000" dirty="0" smtClean="0"/>
          </a:p>
          <a:p>
            <a:pPr marL="0">
              <a:lnSpc>
                <a:spcPct val="114000"/>
              </a:lnSpc>
              <a:spcAft>
                <a:spcPts val="600"/>
              </a:spcAft>
              <a:buNone/>
            </a:pPr>
            <a:endParaRPr lang="en-GB" sz="20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9460"/>
                                        </p:tgtEl>
                                        <p:attrNameLst>
                                          <p:attrName>style.visibility</p:attrName>
                                        </p:attrNameLst>
                                      </p:cBhvr>
                                      <p:to>
                                        <p:strVal val="visible"/>
                                      </p:to>
                                    </p:set>
                                    <p:animEffect transition="in" filter="fade">
                                      <p:cBhvr>
                                        <p:cTn id="11" dur="500"/>
                                        <p:tgtEl>
                                          <p:spTgt spid="19460"/>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8">
                                            <p:txEl>
                                              <p:pRg st="1" end="1"/>
                                            </p:txEl>
                                          </p:spTgt>
                                        </p:tgtEl>
                                        <p:attrNameLst>
                                          <p:attrName>style.visibility</p:attrName>
                                        </p:attrNameLst>
                                      </p:cBhvr>
                                      <p:to>
                                        <p:strVal val="visible"/>
                                      </p:to>
                                    </p:set>
                                    <p:animEffect transition="in" filter="fade">
                                      <p:cBhvr>
                                        <p:cTn id="15" dur="500"/>
                                        <p:tgtEl>
                                          <p:spTgt spid="18">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xEl>
                                              <p:pRg st="0" end="0"/>
                                            </p:txEl>
                                          </p:spTgt>
                                        </p:tgtEl>
                                        <p:attrNameLst>
                                          <p:attrName>style.visibility</p:attrName>
                                        </p:attrNameLst>
                                      </p:cBhvr>
                                      <p:to>
                                        <p:strVal val="visible"/>
                                      </p:to>
                                    </p:set>
                                    <p:animEffect transition="in" filter="fade">
                                      <p:cBhvr>
                                        <p:cTn id="20"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uiExpand="1" build="p"/>
      <p:bldP spid="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
          <p:cNvSpPr txBox="1">
            <a:spLocks/>
          </p:cNvSpPr>
          <p:nvPr/>
        </p:nvSpPr>
        <p:spPr>
          <a:xfrm>
            <a:off x="571472" y="571480"/>
            <a:ext cx="7929618" cy="914400"/>
          </a:xfrm>
          <a:prstGeom prst="rect">
            <a:avLst/>
          </a:prstGeom>
          <a:effectLst>
            <a:innerShdw blurRad="114300">
              <a:prstClr val="black"/>
            </a:innerShdw>
          </a:effectLst>
        </p:spPr>
        <p:txBody>
          <a:bodyPr vert="horz" anchor="t">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600" spc="-150" dirty="0" smtClean="0">
                <a:solidFill>
                  <a:schemeClr val="tx1">
                    <a:lumMod val="95000"/>
                    <a:lumOff val="5000"/>
                  </a:schemeClr>
                </a:solidFill>
                <a:effectLst>
                  <a:innerShdw blurRad="63500" dist="50800" dir="2700000">
                    <a:prstClr val="black">
                      <a:alpha val="50000"/>
                    </a:prstClr>
                  </a:innerShdw>
                </a:effectLst>
                <a:latin typeface="+mj-lt"/>
                <a:ea typeface="+mj-ea"/>
                <a:cs typeface="+mj-cs"/>
              </a:rPr>
              <a:t>Discrete-Oriented </a:t>
            </a:r>
            <a:r>
              <a:rPr lang="en-US" sz="3600" spc="-150" dirty="0" err="1" smtClean="0">
                <a:solidFill>
                  <a:schemeClr val="tx1">
                    <a:lumMod val="95000"/>
                    <a:lumOff val="5000"/>
                  </a:schemeClr>
                </a:solidFill>
                <a:effectLst>
                  <a:innerShdw blurRad="63500" dist="50800" dir="2700000">
                    <a:prstClr val="black">
                      <a:alpha val="50000"/>
                    </a:prstClr>
                  </a:innerShdw>
                </a:effectLst>
                <a:latin typeface="+mj-lt"/>
                <a:ea typeface="+mj-ea"/>
                <a:cs typeface="+mj-cs"/>
              </a:rPr>
              <a:t>Polytopes</a:t>
            </a:r>
            <a:r>
              <a:rPr lang="en-US" sz="3600" spc="-150" dirty="0" smtClean="0">
                <a:solidFill>
                  <a:schemeClr val="tx1">
                    <a:lumMod val="95000"/>
                    <a:lumOff val="5000"/>
                  </a:schemeClr>
                </a:solidFill>
                <a:effectLst>
                  <a:innerShdw blurRad="63500" dist="50800" dir="2700000">
                    <a:prstClr val="black">
                      <a:alpha val="50000"/>
                    </a:prstClr>
                  </a:innerShdw>
                </a:effectLst>
                <a:latin typeface="+mj-lt"/>
                <a:ea typeface="+mj-ea"/>
                <a:cs typeface="+mj-cs"/>
              </a:rPr>
              <a:t> (k-DOPs)</a:t>
            </a:r>
            <a:endParaRPr kumimoji="0" lang="en-US" sz="3200" b="1" i="0" u="none" strike="dblStrike" kern="1200" cap="small" spc="-150" normalizeH="0" noProof="0" dirty="0">
              <a:ln>
                <a:noFill/>
              </a:ln>
              <a:solidFill>
                <a:schemeClr val="accent2"/>
              </a:solidFill>
              <a:effectLst>
                <a:innerShdw blurRad="63500" dist="50800" dir="2700000">
                  <a:prstClr val="black">
                    <a:alpha val="50000"/>
                  </a:prstClr>
                </a:innerShdw>
              </a:effectLst>
              <a:uLnTx/>
              <a:uFillTx/>
              <a:latin typeface="+mj-lt"/>
              <a:ea typeface="+mj-ea"/>
              <a:cs typeface="+mj-cs"/>
            </a:endParaRPr>
          </a:p>
        </p:txBody>
      </p:sp>
      <p:sp>
        <p:nvSpPr>
          <p:cNvPr id="18" name="Text Placeholder 5"/>
          <p:cNvSpPr>
            <a:spLocks noGrp="1"/>
          </p:cNvSpPr>
          <p:nvPr>
            <p:ph type="body" idx="4294967295"/>
          </p:nvPr>
        </p:nvSpPr>
        <p:spPr>
          <a:xfrm>
            <a:off x="500034" y="1357298"/>
            <a:ext cx="8001056" cy="1785950"/>
          </a:xfrm>
        </p:spPr>
        <p:txBody>
          <a:bodyPr>
            <a:noAutofit/>
          </a:bodyPr>
          <a:lstStyle/>
          <a:p>
            <a:pPr marL="0">
              <a:lnSpc>
                <a:spcPct val="114000"/>
              </a:lnSpc>
              <a:spcAft>
                <a:spcPts val="600"/>
              </a:spcAft>
              <a:buNone/>
            </a:pPr>
            <a:r>
              <a:rPr lang="en-GB" sz="2000" b="1" dirty="0" smtClean="0"/>
              <a:t>k-DOP intersection test</a:t>
            </a:r>
          </a:p>
          <a:p>
            <a:pPr marL="0">
              <a:lnSpc>
                <a:spcPct val="114000"/>
              </a:lnSpc>
              <a:spcAft>
                <a:spcPts val="600"/>
              </a:spcAft>
              <a:buNone/>
            </a:pPr>
            <a:r>
              <a:rPr lang="en-GB" sz="2000" dirty="0" smtClean="0"/>
              <a:t>k-DOP to k-DOP intersection is similar to that of testing two AABB (i.e. all axes are common between k-DOPs). In particular, each slab interval need only be tested for overlap. Only if all interval pairs are overlapping are the k-DOPs intersecting.</a:t>
            </a:r>
          </a:p>
          <a:p>
            <a:pPr marL="0">
              <a:lnSpc>
                <a:spcPct val="114000"/>
              </a:lnSpc>
              <a:spcAft>
                <a:spcPts val="600"/>
              </a:spcAft>
              <a:buNone/>
            </a:pPr>
            <a:endParaRPr lang="en-GB" sz="2000" dirty="0" smtClean="0"/>
          </a:p>
          <a:p>
            <a:pPr marL="0">
              <a:lnSpc>
                <a:spcPct val="114000"/>
              </a:lnSpc>
              <a:spcAft>
                <a:spcPts val="600"/>
              </a:spcAft>
              <a:buNone/>
            </a:pPr>
            <a:endParaRPr lang="en-GB" sz="2000" dirty="0" smtClean="0"/>
          </a:p>
          <a:p>
            <a:pPr marL="0">
              <a:lnSpc>
                <a:spcPct val="114000"/>
              </a:lnSpc>
              <a:spcAft>
                <a:spcPts val="600"/>
              </a:spcAft>
              <a:buNone/>
            </a:pPr>
            <a:endParaRPr lang="en-GB" sz="2000" dirty="0" smtClean="0"/>
          </a:p>
          <a:p>
            <a:pPr marL="0">
              <a:lnSpc>
                <a:spcPct val="114000"/>
              </a:lnSpc>
              <a:spcAft>
                <a:spcPts val="600"/>
              </a:spcAft>
              <a:buNone/>
            </a:pPr>
            <a:endParaRPr lang="en-GB" sz="2000" dirty="0" smtClean="0"/>
          </a:p>
          <a:p>
            <a:pPr marL="0">
              <a:lnSpc>
                <a:spcPct val="114000"/>
              </a:lnSpc>
              <a:spcAft>
                <a:spcPts val="600"/>
              </a:spcAft>
              <a:buNone/>
            </a:pPr>
            <a:endParaRPr lang="en-GB" sz="2000" dirty="0" smtClean="0"/>
          </a:p>
          <a:p>
            <a:pPr marL="0">
              <a:lnSpc>
                <a:spcPct val="114000"/>
              </a:lnSpc>
              <a:spcAft>
                <a:spcPts val="600"/>
              </a:spcAft>
              <a:buNone/>
            </a:pPr>
            <a:endParaRPr lang="en-GB" sz="2000" dirty="0" smtClean="0"/>
          </a:p>
          <a:p>
            <a:pPr marL="0">
              <a:lnSpc>
                <a:spcPct val="114000"/>
              </a:lnSpc>
              <a:spcAft>
                <a:spcPts val="600"/>
              </a:spcAft>
              <a:buNone/>
            </a:pPr>
            <a:endParaRPr lang="en-GB" sz="2000" dirty="0" smtClean="0"/>
          </a:p>
        </p:txBody>
      </p:sp>
      <p:grpSp>
        <p:nvGrpSpPr>
          <p:cNvPr id="8" name="Group 7"/>
          <p:cNvGrpSpPr/>
          <p:nvPr/>
        </p:nvGrpSpPr>
        <p:grpSpPr>
          <a:xfrm>
            <a:off x="571472" y="3500438"/>
            <a:ext cx="3929090" cy="2214578"/>
            <a:chOff x="571472" y="3500438"/>
            <a:chExt cx="3929090" cy="2214578"/>
          </a:xfrm>
        </p:grpSpPr>
        <p:sp>
          <p:nvSpPr>
            <p:cNvPr id="5" name="AutoShape 16"/>
            <p:cNvSpPr>
              <a:spLocks noChangeArrowheads="1"/>
            </p:cNvSpPr>
            <p:nvPr/>
          </p:nvSpPr>
          <p:spPr bwMode="auto">
            <a:xfrm>
              <a:off x="571472" y="3500438"/>
              <a:ext cx="3929090" cy="2214578"/>
            </a:xfrm>
            <a:prstGeom prst="roundRect">
              <a:avLst>
                <a:gd name="adj" fmla="val 9440"/>
              </a:avLst>
            </a:prstGeom>
            <a:solidFill>
              <a:srgbClr val="FFFF99"/>
            </a:solidFill>
            <a:ln>
              <a:headEnd/>
              <a:tailEnd/>
            </a:ln>
          </p:spPr>
          <p:style>
            <a:lnRef idx="0">
              <a:schemeClr val="accent1"/>
            </a:lnRef>
            <a:fillRef idx="3">
              <a:schemeClr val="accent1"/>
            </a:fillRef>
            <a:effectRef idx="3">
              <a:schemeClr val="accent1"/>
            </a:effectRef>
            <a:fontRef idx="minor">
              <a:schemeClr val="lt1"/>
            </a:fontRef>
          </p:style>
          <p:txBody>
            <a:bodyPr wrap="none" anchor="ctr"/>
            <a:lstStyle/>
            <a:p>
              <a:endParaRPr lang="en-GB">
                <a:solidFill>
                  <a:schemeClr val="tx1"/>
                </a:solidFill>
              </a:endParaRPr>
            </a:p>
          </p:txBody>
        </p:sp>
        <p:sp>
          <p:nvSpPr>
            <p:cNvPr id="6" name="Rectangle 5"/>
            <p:cNvSpPr>
              <a:spLocks noChangeArrowheads="1"/>
            </p:cNvSpPr>
            <p:nvPr/>
          </p:nvSpPr>
          <p:spPr bwMode="auto">
            <a:xfrm>
              <a:off x="571472" y="3571876"/>
              <a:ext cx="3929090" cy="2031325"/>
            </a:xfrm>
            <a:prstGeom prst="rect">
              <a:avLst/>
            </a:prstGeom>
            <a:noFill/>
            <a:ln w="9525">
              <a:noFill/>
              <a:miter lim="800000"/>
              <a:headEnd/>
              <a:tailEnd/>
            </a:ln>
            <a:effectLst/>
          </p:spPr>
          <p:txBody>
            <a:bodyPr wrap="square" anchor="ctr">
              <a:spAutoFit/>
            </a:bodyPr>
            <a:lstStyle/>
            <a:p>
              <a:pPr>
                <a:tabLst>
                  <a:tab pos="180975" algn="l"/>
                  <a:tab pos="361950" algn="l"/>
                  <a:tab pos="534988" algn="l"/>
                  <a:tab pos="715963" algn="l"/>
                  <a:tab pos="896938" algn="l"/>
                  <a:tab pos="1077913" algn="l"/>
                  <a:tab pos="1258888" algn="l"/>
                </a:tabLst>
              </a:pPr>
              <a:r>
                <a:rPr lang="en-GB" sz="1400" dirty="0" err="1" smtClean="0">
                  <a:latin typeface="Courier New" pitchFamily="49" charset="0"/>
                  <a:cs typeface="Courier New" pitchFamily="49" charset="0"/>
                </a:rPr>
                <a:t>bool</a:t>
              </a:r>
              <a:r>
                <a:rPr lang="en-GB" sz="1400" dirty="0" smtClean="0">
                  <a:latin typeface="Courier New" pitchFamily="49" charset="0"/>
                  <a:cs typeface="Courier New" pitchFamily="49" charset="0"/>
                </a:rPr>
                <a:t> </a:t>
              </a:r>
              <a:r>
                <a:rPr lang="en-GB" sz="1400" b="1" dirty="0" smtClean="0">
                  <a:latin typeface="Courier New" pitchFamily="49" charset="0"/>
                  <a:cs typeface="Courier New" pitchFamily="49" charset="0"/>
                </a:rPr>
                <a:t>Overlap</a:t>
              </a:r>
              <a:r>
                <a:rPr lang="en-GB" sz="1400" dirty="0" smtClean="0">
                  <a:latin typeface="Courier New" pitchFamily="49" charset="0"/>
                  <a:cs typeface="Courier New" pitchFamily="49" charset="0"/>
                </a:rPr>
                <a:t>( KDOP one, KDOP two )</a:t>
              </a: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a:t>
              </a: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	for (</a:t>
              </a:r>
              <a:r>
                <a:rPr lang="en-GB" sz="1400" dirty="0" err="1" smtClean="0">
                  <a:latin typeface="Courier New" pitchFamily="49" charset="0"/>
                  <a:cs typeface="Courier New" pitchFamily="49" charset="0"/>
                </a:rPr>
                <a:t>int</a:t>
              </a:r>
              <a:r>
                <a:rPr lang="en-GB" sz="1400" dirty="0" smtClean="0">
                  <a:latin typeface="Courier New" pitchFamily="49" charset="0"/>
                  <a:cs typeface="Courier New" pitchFamily="49" charset="0"/>
                </a:rPr>
                <a:t> </a:t>
              </a:r>
              <a:r>
                <a:rPr lang="en-GB" sz="1400" dirty="0" err="1" smtClean="0">
                  <a:latin typeface="Courier New" pitchFamily="49" charset="0"/>
                  <a:cs typeface="Courier New" pitchFamily="49" charset="0"/>
                </a:rPr>
                <a:t>i</a:t>
              </a:r>
              <a:r>
                <a:rPr lang="en-GB" sz="1400" dirty="0" smtClean="0">
                  <a:latin typeface="Courier New" pitchFamily="49" charset="0"/>
                  <a:cs typeface="Courier New" pitchFamily="49" charset="0"/>
                </a:rPr>
                <a:t> = 0; </a:t>
              </a:r>
              <a:r>
                <a:rPr lang="en-GB" sz="1400" dirty="0" err="1" smtClean="0">
                  <a:latin typeface="Courier New" pitchFamily="49" charset="0"/>
                  <a:cs typeface="Courier New" pitchFamily="49" charset="0"/>
                </a:rPr>
                <a:t>i</a:t>
              </a:r>
              <a:r>
                <a:rPr lang="en-GB" sz="1400" dirty="0" smtClean="0">
                  <a:latin typeface="Courier New" pitchFamily="49" charset="0"/>
                  <a:cs typeface="Courier New" pitchFamily="49" charset="0"/>
                </a:rPr>
                <a:t> &lt; k / 2; </a:t>
              </a:r>
              <a:r>
                <a:rPr lang="en-GB" sz="1400" dirty="0" err="1" smtClean="0">
                  <a:latin typeface="Courier New" pitchFamily="49" charset="0"/>
                  <a:cs typeface="Courier New" pitchFamily="49" charset="0"/>
                </a:rPr>
                <a:t>i</a:t>
              </a:r>
              <a:r>
                <a:rPr lang="en-GB" sz="1400" dirty="0" smtClean="0">
                  <a:latin typeface="Courier New" pitchFamily="49" charset="0"/>
                  <a:cs typeface="Courier New" pitchFamily="49" charset="0"/>
                </a:rPr>
                <a:t>++)</a:t>
              </a: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		if (one.min[</a:t>
              </a:r>
              <a:r>
                <a:rPr lang="en-GB" sz="1400" dirty="0" err="1" smtClean="0">
                  <a:latin typeface="Courier New" pitchFamily="49" charset="0"/>
                  <a:cs typeface="Courier New" pitchFamily="49" charset="0"/>
                </a:rPr>
                <a:t>i</a:t>
              </a:r>
              <a:r>
                <a:rPr lang="en-GB" sz="1400" dirty="0" smtClean="0">
                  <a:latin typeface="Courier New" pitchFamily="49" charset="0"/>
                  <a:cs typeface="Courier New" pitchFamily="49" charset="0"/>
                </a:rPr>
                <a:t>] &gt; two.max[</a:t>
              </a:r>
              <a:r>
                <a:rPr lang="en-GB" sz="1400" dirty="0" err="1" smtClean="0">
                  <a:latin typeface="Courier New" pitchFamily="49" charset="0"/>
                  <a:cs typeface="Courier New" pitchFamily="49" charset="0"/>
                </a:rPr>
                <a:t>i</a:t>
              </a:r>
              <a:r>
                <a:rPr lang="en-GB" sz="1400" dirty="0" smtClean="0">
                  <a:latin typeface="Courier New" pitchFamily="49" charset="0"/>
                  <a:cs typeface="Courier New" pitchFamily="49" charset="0"/>
                </a:rPr>
                <a:t>] </a:t>
              </a: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       || one.max[</a:t>
              </a:r>
              <a:r>
                <a:rPr lang="en-GB" sz="1400" dirty="0" err="1" smtClean="0">
                  <a:latin typeface="Courier New" pitchFamily="49" charset="0"/>
                  <a:cs typeface="Courier New" pitchFamily="49" charset="0"/>
                </a:rPr>
                <a:t>i</a:t>
              </a:r>
              <a:r>
                <a:rPr lang="en-GB" sz="1400" dirty="0" smtClean="0">
                  <a:latin typeface="Courier New" pitchFamily="49" charset="0"/>
                  <a:cs typeface="Courier New" pitchFamily="49" charset="0"/>
                </a:rPr>
                <a:t>] &lt; two.min[</a:t>
              </a:r>
              <a:r>
                <a:rPr lang="en-GB" sz="1400" dirty="0" err="1" smtClean="0">
                  <a:latin typeface="Courier New" pitchFamily="49" charset="0"/>
                  <a:cs typeface="Courier New" pitchFamily="49" charset="0"/>
                </a:rPr>
                <a:t>i</a:t>
              </a:r>
              <a:r>
                <a:rPr lang="en-GB" sz="1400" dirty="0" smtClean="0">
                  <a:latin typeface="Courier New" pitchFamily="49" charset="0"/>
                  <a:cs typeface="Courier New" pitchFamily="49" charset="0"/>
                </a:rPr>
                <a:t>])</a:t>
              </a: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			return false;</a:t>
              </a:r>
            </a:p>
            <a:p>
              <a:pPr>
                <a:tabLst>
                  <a:tab pos="180975" algn="l"/>
                  <a:tab pos="361950" algn="l"/>
                  <a:tab pos="534988" algn="l"/>
                  <a:tab pos="715963" algn="l"/>
                  <a:tab pos="896938" algn="l"/>
                  <a:tab pos="1077913" algn="l"/>
                  <a:tab pos="1258888" algn="l"/>
                </a:tabLst>
              </a:pPr>
              <a:endParaRPr lang="en-GB" sz="1400" dirty="0" smtClean="0">
                <a:latin typeface="Courier New" pitchFamily="49" charset="0"/>
                <a:cs typeface="Courier New" pitchFamily="49" charset="0"/>
              </a:endParaRP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	return true;</a:t>
              </a: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txEl>
                                              <p:pRg st="1" end="1"/>
                                            </p:txEl>
                                          </p:spTgt>
                                        </p:tgtEl>
                                        <p:attrNameLst>
                                          <p:attrName>style.visibility</p:attrName>
                                        </p:attrNameLst>
                                      </p:cBhvr>
                                      <p:to>
                                        <p:strVal val="visible"/>
                                      </p:to>
                                    </p:set>
                                    <p:animEffect transition="in" filter="fade">
                                      <p:cBhvr>
                                        <p:cTn id="11" dur="500"/>
                                        <p:tgtEl>
                                          <p:spTgt spid="18">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cap="small" dirty="0" smtClean="0">
                <a:solidFill>
                  <a:schemeClr val="accent1"/>
                </a:solidFill>
              </a:rPr>
              <a:t>Directed Reading</a:t>
            </a:r>
            <a:endParaRPr lang="en-US" cap="small" dirty="0">
              <a:solidFill>
                <a:schemeClr val="accent1"/>
              </a:solidFill>
            </a:endParaRPr>
          </a:p>
        </p:txBody>
      </p:sp>
      <p:sp>
        <p:nvSpPr>
          <p:cNvPr id="3" name="Rectangle 2"/>
          <p:cNvSpPr>
            <a:spLocks noGrp="1"/>
          </p:cNvSpPr>
          <p:nvPr>
            <p:ph type="body" idx="1"/>
          </p:nvPr>
        </p:nvSpPr>
        <p:spPr/>
        <p:txBody>
          <a:bodyPr>
            <a:normAutofit/>
          </a:bodyPr>
          <a:lstStyle/>
          <a:p>
            <a:pPr marL="0" indent="0">
              <a:lnSpc>
                <a:spcPct val="114000"/>
              </a:lnSpc>
            </a:pPr>
            <a:r>
              <a:rPr lang="en-US" dirty="0" smtClean="0"/>
              <a:t>Directed reading on bounding volumes</a:t>
            </a:r>
            <a:endParaRPr lang="en-US" sz="2400" dirty="0" smtClean="0"/>
          </a:p>
          <a:p>
            <a:endParaRPr lang="en-US" dirty="0"/>
          </a:p>
        </p:txBody>
      </p:sp>
      <p:grpSp>
        <p:nvGrpSpPr>
          <p:cNvPr id="4" name="Group 3"/>
          <p:cNvGrpSpPr/>
          <p:nvPr/>
        </p:nvGrpSpPr>
        <p:grpSpPr>
          <a:xfrm>
            <a:off x="6072198" y="428604"/>
            <a:ext cx="2643206" cy="2214578"/>
            <a:chOff x="4500562" y="1601841"/>
            <a:chExt cx="4213445" cy="3755985"/>
          </a:xfrm>
        </p:grpSpPr>
        <p:pic>
          <p:nvPicPr>
            <p:cNvPr id="5" name="Picture 5"/>
            <p:cNvPicPr>
              <a:picLocks noChangeAspect="1" noChangeArrowheads="1"/>
            </p:cNvPicPr>
            <p:nvPr/>
          </p:nvPicPr>
          <p:blipFill>
            <a:blip r:embed="rId3" cstate="print"/>
            <a:srcRect/>
            <a:stretch>
              <a:fillRect/>
            </a:stretch>
          </p:blipFill>
          <p:spPr bwMode="auto">
            <a:xfrm>
              <a:off x="4500562" y="1601841"/>
              <a:ext cx="4213445" cy="375598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6" name="Text Placeholder 5"/>
            <p:cNvSpPr txBox="1">
              <a:spLocks/>
            </p:cNvSpPr>
            <p:nvPr/>
          </p:nvSpPr>
          <p:spPr>
            <a:xfrm rot="20162136">
              <a:off x="4651708" y="2812875"/>
              <a:ext cx="1698428" cy="750702"/>
            </a:xfrm>
            <a:prstGeom prst="rect">
              <a:avLst/>
            </a:prstGeom>
          </p:spPr>
          <p:txBody>
            <a:bodyPr vert="horz" tIns="0">
              <a:normAutofit fontScale="25000" lnSpcReduction="20000"/>
            </a:bodyPr>
            <a:lstStyle/>
            <a:p>
              <a:pPr marL="54864" marR="0" lvl="0" indent="0" algn="ctr" defTabSz="914400" rtl="0" eaLnBrk="1" fontAlgn="auto" latinLnBrk="0" hangingPunct="1">
                <a:lnSpc>
                  <a:spcPct val="100000"/>
                </a:lnSpc>
                <a:spcBef>
                  <a:spcPts val="0"/>
                </a:spcBef>
                <a:spcAft>
                  <a:spcPts val="600"/>
                </a:spcAft>
                <a:buClrTx/>
                <a:buSzPct val="95000"/>
                <a:buFont typeface="Wingdings"/>
                <a:buNone/>
                <a:tabLst/>
                <a:defRPr/>
              </a:pPr>
              <a:r>
                <a:rPr kumimoji="0" lang="en-GB" sz="4400" b="1" i="0" u="none" strike="noStrike" kern="1200" cap="none" spc="0" normalizeH="0" baseline="0" noProof="0" dirty="0" smtClean="0">
                  <a:ln>
                    <a:noFill/>
                  </a:ln>
                  <a:solidFill>
                    <a:srgbClr val="C00000"/>
                  </a:solidFill>
                  <a:effectLst/>
                  <a:uLnTx/>
                  <a:uFillTx/>
                  <a:latin typeface="Segoe Print" pitchFamily="2" charset="0"/>
                </a:rPr>
                <a:t>Directed</a:t>
              </a:r>
            </a:p>
            <a:p>
              <a:pPr marL="54864" marR="0" lvl="0" indent="0" algn="ctr" defTabSz="914400" rtl="0" eaLnBrk="1" fontAlgn="auto" latinLnBrk="0" hangingPunct="1">
                <a:lnSpc>
                  <a:spcPct val="100000"/>
                </a:lnSpc>
                <a:spcBef>
                  <a:spcPts val="0"/>
                </a:spcBef>
                <a:spcAft>
                  <a:spcPts val="600"/>
                </a:spcAft>
                <a:buClrTx/>
                <a:buSzPct val="95000"/>
                <a:buFont typeface="Wingdings"/>
                <a:buNone/>
                <a:tabLst/>
                <a:defRPr/>
              </a:pPr>
              <a:r>
                <a:rPr lang="en-GB" sz="4400" b="1" dirty="0" smtClean="0">
                  <a:solidFill>
                    <a:srgbClr val="C00000"/>
                  </a:solidFill>
                  <a:latin typeface="Segoe Print" pitchFamily="2" charset="0"/>
                </a:rPr>
                <a:t>reading</a:t>
              </a:r>
              <a:endParaRPr kumimoji="0" lang="en-GB" sz="4400" b="1" i="0" u="none" strike="noStrike" kern="1200" cap="none" spc="0" normalizeH="0" baseline="0" noProof="0" dirty="0" smtClean="0">
                <a:ln>
                  <a:noFill/>
                </a:ln>
                <a:solidFill>
                  <a:srgbClr val="C00000"/>
                </a:solidFill>
                <a:effectLst/>
                <a:uLnTx/>
                <a:uFillTx/>
                <a:latin typeface="Segoe Print" pitchFamily="2" charset="0"/>
              </a:endParaRPr>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
          <p:cNvSpPr txBox="1">
            <a:spLocks/>
          </p:cNvSpPr>
          <p:nvPr/>
        </p:nvSpPr>
        <p:spPr>
          <a:xfrm>
            <a:off x="571472" y="571480"/>
            <a:ext cx="7929618" cy="914400"/>
          </a:xfrm>
          <a:prstGeom prst="rect">
            <a:avLst/>
          </a:prstGeom>
          <a:effectLst>
            <a:innerShdw blurRad="114300">
              <a:prstClr val="black"/>
            </a:innerShdw>
          </a:effectLst>
        </p:spPr>
        <p:txBody>
          <a:bodyPr vert="horz" anchor="t">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600" spc="-150" dirty="0" smtClean="0">
                <a:solidFill>
                  <a:schemeClr val="tx1">
                    <a:lumMod val="95000"/>
                    <a:lumOff val="5000"/>
                  </a:schemeClr>
                </a:solidFill>
                <a:effectLst>
                  <a:innerShdw blurRad="63500" dist="50800" dir="2700000">
                    <a:prstClr val="black">
                      <a:alpha val="50000"/>
                    </a:prstClr>
                  </a:innerShdw>
                </a:effectLst>
                <a:latin typeface="+mj-lt"/>
                <a:ea typeface="+mj-ea"/>
                <a:cs typeface="+mj-cs"/>
              </a:rPr>
              <a:t>Directed reading</a:t>
            </a:r>
            <a:endParaRPr kumimoji="0" lang="en-US" sz="3200" b="1" i="0" u="none" strike="dblStrike" kern="1200" cap="small" spc="-150" normalizeH="0" noProof="0" dirty="0">
              <a:ln>
                <a:noFill/>
              </a:ln>
              <a:solidFill>
                <a:schemeClr val="accent2"/>
              </a:solidFill>
              <a:effectLst>
                <a:innerShdw blurRad="63500" dist="50800" dir="2700000">
                  <a:prstClr val="black">
                    <a:alpha val="50000"/>
                  </a:prstClr>
                </a:innerShdw>
              </a:effectLst>
              <a:uLnTx/>
              <a:uFillTx/>
              <a:latin typeface="+mj-lt"/>
              <a:ea typeface="+mj-ea"/>
              <a:cs typeface="+mj-cs"/>
            </a:endParaRPr>
          </a:p>
        </p:txBody>
      </p:sp>
      <p:grpSp>
        <p:nvGrpSpPr>
          <p:cNvPr id="2" name="Group 13"/>
          <p:cNvGrpSpPr/>
          <p:nvPr/>
        </p:nvGrpSpPr>
        <p:grpSpPr>
          <a:xfrm>
            <a:off x="6925415" y="214290"/>
            <a:ext cx="1861427" cy="1357322"/>
            <a:chOff x="4491400" y="1601841"/>
            <a:chExt cx="4222607" cy="3755985"/>
          </a:xfrm>
        </p:grpSpPr>
        <p:pic>
          <p:nvPicPr>
            <p:cNvPr id="15" name="Picture 5"/>
            <p:cNvPicPr>
              <a:picLocks noChangeAspect="1" noChangeArrowheads="1"/>
            </p:cNvPicPr>
            <p:nvPr/>
          </p:nvPicPr>
          <p:blipFill>
            <a:blip r:embed="rId3" cstate="print"/>
            <a:srcRect/>
            <a:stretch>
              <a:fillRect/>
            </a:stretch>
          </p:blipFill>
          <p:spPr bwMode="auto">
            <a:xfrm>
              <a:off x="4500562" y="1601841"/>
              <a:ext cx="4213445" cy="375598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16" name="Text Placeholder 5"/>
            <p:cNvSpPr txBox="1">
              <a:spLocks/>
            </p:cNvSpPr>
            <p:nvPr/>
          </p:nvSpPr>
          <p:spPr>
            <a:xfrm rot="20162136">
              <a:off x="4491400" y="2833692"/>
              <a:ext cx="1911225" cy="750703"/>
            </a:xfrm>
            <a:prstGeom prst="rect">
              <a:avLst/>
            </a:prstGeom>
          </p:spPr>
          <p:txBody>
            <a:bodyPr vert="horz" tIns="0">
              <a:normAutofit fontScale="25000" lnSpcReduction="20000"/>
            </a:bodyPr>
            <a:lstStyle/>
            <a:p>
              <a:pPr marL="54864" marR="0" lvl="0" indent="0" algn="ctr" defTabSz="914400" rtl="0" eaLnBrk="1" fontAlgn="auto" latinLnBrk="0" hangingPunct="1">
                <a:lnSpc>
                  <a:spcPct val="100000"/>
                </a:lnSpc>
                <a:spcBef>
                  <a:spcPts val="0"/>
                </a:spcBef>
                <a:spcAft>
                  <a:spcPts val="600"/>
                </a:spcAft>
                <a:buClrTx/>
                <a:buSzPct val="95000"/>
                <a:buFont typeface="Wingdings"/>
                <a:buNone/>
                <a:tabLst/>
                <a:defRPr/>
              </a:pPr>
              <a:r>
                <a:rPr kumimoji="0" lang="en-GB" sz="4400" b="1" i="0" u="none" strike="noStrike" kern="1200" cap="none" spc="0" normalizeH="0" baseline="0" noProof="0" dirty="0" smtClean="0">
                  <a:ln>
                    <a:noFill/>
                  </a:ln>
                  <a:solidFill>
                    <a:srgbClr val="C00000"/>
                  </a:solidFill>
                  <a:effectLst/>
                  <a:uLnTx/>
                  <a:uFillTx/>
                  <a:latin typeface="Segoe Print" pitchFamily="2" charset="0"/>
                </a:rPr>
                <a:t>Directed</a:t>
              </a:r>
            </a:p>
            <a:p>
              <a:pPr marL="54864" marR="0" lvl="0" indent="0" algn="ctr" defTabSz="914400" rtl="0" eaLnBrk="1" fontAlgn="auto" latinLnBrk="0" hangingPunct="1">
                <a:lnSpc>
                  <a:spcPct val="100000"/>
                </a:lnSpc>
                <a:spcBef>
                  <a:spcPts val="0"/>
                </a:spcBef>
                <a:spcAft>
                  <a:spcPts val="600"/>
                </a:spcAft>
                <a:buClrTx/>
                <a:buSzPct val="95000"/>
                <a:buFont typeface="Wingdings"/>
                <a:buNone/>
                <a:tabLst/>
                <a:defRPr/>
              </a:pPr>
              <a:r>
                <a:rPr lang="en-GB" sz="4400" b="1" dirty="0" smtClean="0">
                  <a:solidFill>
                    <a:srgbClr val="C00000"/>
                  </a:solidFill>
                  <a:latin typeface="Segoe Print" pitchFamily="2" charset="0"/>
                </a:rPr>
                <a:t>reading</a:t>
              </a:r>
              <a:endParaRPr kumimoji="0" lang="en-GB" sz="4400" b="1" i="0" u="none" strike="noStrike" kern="1200" cap="none" spc="0" normalizeH="0" baseline="0" noProof="0" dirty="0" smtClean="0">
                <a:ln>
                  <a:noFill/>
                </a:ln>
                <a:solidFill>
                  <a:srgbClr val="C00000"/>
                </a:solidFill>
                <a:effectLst/>
                <a:uLnTx/>
                <a:uFillTx/>
                <a:latin typeface="Segoe Print" pitchFamily="2" charset="0"/>
              </a:endParaRPr>
            </a:p>
          </p:txBody>
        </p:sp>
      </p:grpSp>
      <p:sp>
        <p:nvSpPr>
          <p:cNvPr id="10" name="Text Placeholder 5"/>
          <p:cNvSpPr>
            <a:spLocks noGrp="1"/>
          </p:cNvSpPr>
          <p:nvPr>
            <p:ph type="body" idx="4294967295"/>
          </p:nvPr>
        </p:nvSpPr>
        <p:spPr>
          <a:xfrm>
            <a:off x="500034" y="1500174"/>
            <a:ext cx="3286148" cy="1785950"/>
          </a:xfrm>
        </p:spPr>
        <p:txBody>
          <a:bodyPr>
            <a:noAutofit/>
          </a:bodyPr>
          <a:lstStyle/>
          <a:p>
            <a:pPr marL="177800" indent="-177800">
              <a:lnSpc>
                <a:spcPct val="114000"/>
              </a:lnSpc>
              <a:spcAft>
                <a:spcPts val="600"/>
              </a:spcAft>
              <a:buFont typeface="Arial" pitchFamily="34" charset="0"/>
              <a:buChar char="•"/>
            </a:pPr>
            <a:r>
              <a:rPr lang="en-GB" sz="2000" dirty="0" smtClean="0"/>
              <a:t>Read Chapter 4 (pp75-123) of Real Time Collision Detection</a:t>
            </a:r>
          </a:p>
          <a:p>
            <a:pPr marL="177800" indent="-177800">
              <a:lnSpc>
                <a:spcPct val="114000"/>
              </a:lnSpc>
              <a:spcAft>
                <a:spcPts val="600"/>
              </a:spcAft>
              <a:buFont typeface="Arial" pitchFamily="34" charset="0"/>
              <a:buChar char="•"/>
            </a:pPr>
            <a:r>
              <a:rPr lang="en-GB" sz="2000" dirty="0" smtClean="0"/>
              <a:t>Related papers can be found from:</a:t>
            </a:r>
          </a:p>
          <a:p>
            <a:pPr marL="0">
              <a:lnSpc>
                <a:spcPct val="114000"/>
              </a:lnSpc>
              <a:spcAft>
                <a:spcPts val="600"/>
              </a:spcAft>
              <a:buNone/>
            </a:pPr>
            <a:endParaRPr lang="en-GB" sz="2000" dirty="0" smtClean="0"/>
          </a:p>
          <a:p>
            <a:pPr marL="0">
              <a:lnSpc>
                <a:spcPct val="114000"/>
              </a:lnSpc>
              <a:spcAft>
                <a:spcPts val="600"/>
              </a:spcAft>
              <a:buNone/>
            </a:pPr>
            <a:endParaRPr lang="en-GB" sz="2000" dirty="0" smtClean="0"/>
          </a:p>
          <a:p>
            <a:pPr marL="0">
              <a:lnSpc>
                <a:spcPct val="114000"/>
              </a:lnSpc>
              <a:spcAft>
                <a:spcPts val="600"/>
              </a:spcAft>
              <a:buNone/>
            </a:pPr>
            <a:endParaRPr lang="en-GB" sz="2000" dirty="0" smtClean="0"/>
          </a:p>
        </p:txBody>
      </p:sp>
      <p:pic>
        <p:nvPicPr>
          <p:cNvPr id="11" name="Picture 10" descr="http://images.barnesandnoble.com/images/14980000/14983802.JPG"/>
          <p:cNvPicPr/>
          <p:nvPr/>
        </p:nvPicPr>
        <p:blipFill>
          <a:blip r:embed="rId4" cstate="print"/>
          <a:srcRect/>
          <a:stretch>
            <a:fillRect/>
          </a:stretch>
        </p:blipFill>
        <p:spPr bwMode="auto">
          <a:xfrm>
            <a:off x="4000496" y="1500174"/>
            <a:ext cx="1071570" cy="1428760"/>
          </a:xfrm>
          <a:prstGeom prst="rect">
            <a:avLst/>
          </a:prstGeom>
          <a:ln>
            <a:noFill/>
          </a:ln>
          <a:effectLst>
            <a:outerShdw blurRad="292100" dist="139700" dir="2700000" algn="tl" rotWithShape="0">
              <a:srgbClr val="333333">
                <a:alpha val="65000"/>
              </a:srgbClr>
            </a:outerShdw>
          </a:effectLst>
        </p:spPr>
      </p:pic>
      <p:sp>
        <p:nvSpPr>
          <p:cNvPr id="12" name="Text Placeholder 5"/>
          <p:cNvSpPr>
            <a:spLocks noGrp="1"/>
          </p:cNvSpPr>
          <p:nvPr>
            <p:ph type="body" idx="4294967295"/>
          </p:nvPr>
        </p:nvSpPr>
        <p:spPr>
          <a:xfrm>
            <a:off x="714348" y="3500438"/>
            <a:ext cx="6858048" cy="1785950"/>
          </a:xfrm>
        </p:spPr>
        <p:txBody>
          <a:bodyPr>
            <a:noAutofit/>
          </a:bodyPr>
          <a:lstStyle/>
          <a:p>
            <a:pPr marL="177800" indent="-177800">
              <a:lnSpc>
                <a:spcPct val="114000"/>
              </a:lnSpc>
              <a:spcAft>
                <a:spcPts val="600"/>
              </a:spcAft>
              <a:buNone/>
            </a:pPr>
            <a:r>
              <a:rPr lang="en-GB" sz="2000" b="1" dirty="0" smtClean="0"/>
              <a:t>http://realtimecollisiondetection.net/books/rtcd/references</a:t>
            </a:r>
            <a:r>
              <a:rPr lang="en-GB" sz="2000" dirty="0" smtClean="0"/>
              <a:t>/</a:t>
            </a:r>
          </a:p>
          <a:p>
            <a:pPr marL="0">
              <a:lnSpc>
                <a:spcPct val="114000"/>
              </a:lnSpc>
              <a:spcAft>
                <a:spcPts val="600"/>
              </a:spcAft>
              <a:buNone/>
            </a:pPr>
            <a:endParaRPr lang="en-GB" sz="2000" dirty="0" smtClean="0"/>
          </a:p>
          <a:p>
            <a:pPr marL="0">
              <a:lnSpc>
                <a:spcPct val="114000"/>
              </a:lnSpc>
              <a:spcAft>
                <a:spcPts val="600"/>
              </a:spcAft>
              <a:buNone/>
            </a:pPr>
            <a:endParaRPr lang="en-GB" sz="2000" dirty="0" smtClean="0"/>
          </a:p>
          <a:p>
            <a:pPr marL="0">
              <a:lnSpc>
                <a:spcPct val="114000"/>
              </a:lnSpc>
              <a:spcAft>
                <a:spcPts val="600"/>
              </a:spcAft>
              <a:buNone/>
            </a:pPr>
            <a:endParaRPr lang="en-GB" sz="20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0">
                                            <p:txEl>
                                              <p:pRg st="1" end="1"/>
                                            </p:txEl>
                                          </p:spTgt>
                                        </p:tgtEl>
                                        <p:attrNameLst>
                                          <p:attrName>style.visibility</p:attrName>
                                        </p:attrNameLst>
                                      </p:cBhvr>
                                      <p:to>
                                        <p:strVal val="visible"/>
                                      </p:to>
                                    </p:set>
                                    <p:animEffect transition="in" filter="fade">
                                      <p:cBhvr>
                                        <p:cTn id="14" dur="500"/>
                                        <p:tgtEl>
                                          <p:spTgt spid="10">
                                            <p:txEl>
                                              <p:pRg st="1" end="1"/>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animEffect transition="in" filter="fade">
                                      <p:cBhvr>
                                        <p:cTn id="17"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P spid="12"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cap="small" dirty="0" smtClean="0">
                <a:solidFill>
                  <a:schemeClr val="accent1"/>
                </a:solidFill>
              </a:rPr>
              <a:t>Bounding Volumes</a:t>
            </a:r>
            <a:endParaRPr lang="en-US" cap="small" dirty="0">
              <a:solidFill>
                <a:schemeClr val="accent1"/>
              </a:solidFill>
            </a:endParaRPr>
          </a:p>
        </p:txBody>
      </p:sp>
      <p:sp>
        <p:nvSpPr>
          <p:cNvPr id="3" name="Rectangle 2"/>
          <p:cNvSpPr>
            <a:spLocks noGrp="1"/>
          </p:cNvSpPr>
          <p:nvPr>
            <p:ph type="body" idx="1"/>
          </p:nvPr>
        </p:nvSpPr>
        <p:spPr/>
        <p:txBody>
          <a:bodyPr>
            <a:normAutofit/>
          </a:bodyPr>
          <a:lstStyle/>
          <a:p>
            <a:pPr marL="0" indent="0">
              <a:lnSpc>
                <a:spcPct val="114000"/>
              </a:lnSpc>
            </a:pPr>
            <a:r>
              <a:rPr lang="en-US" dirty="0" smtClean="0"/>
              <a:t>Simple implicit/explicit bounding volumes for complex geometry</a:t>
            </a:r>
            <a:endParaRPr lang="en-US" sz="2400" dirty="0" smtClean="0"/>
          </a:p>
          <a:p>
            <a:endParaRPr lang="en-US" dirty="0"/>
          </a:p>
        </p:txBody>
      </p:sp>
      <p:pic>
        <p:nvPicPr>
          <p:cNvPr id="48130" name="Picture 2" descr="http://i2.cs.hku.hk/GraphicsGroup/projects/segmentation/images/righthand.png"/>
          <p:cNvPicPr>
            <a:picLocks noChangeAspect="1" noChangeArrowheads="1"/>
          </p:cNvPicPr>
          <p:nvPr/>
        </p:nvPicPr>
        <p:blipFill>
          <a:blip r:embed="rId3" cstate="print"/>
          <a:srcRect/>
          <a:stretch>
            <a:fillRect/>
          </a:stretch>
        </p:blipFill>
        <p:spPr bwMode="auto">
          <a:xfrm>
            <a:off x="3286068" y="285728"/>
            <a:ext cx="5179255" cy="4143404"/>
          </a:xfrm>
          <a:prstGeom prst="rect">
            <a:avLst/>
          </a:prstGeom>
          <a:ln>
            <a:noFill/>
          </a:ln>
          <a:effectLst>
            <a:softEdge rad="112500"/>
          </a:effectLst>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8130"/>
                                        </p:tgtEl>
                                        <p:attrNameLst>
                                          <p:attrName>style.visibility</p:attrName>
                                        </p:attrNameLst>
                                      </p:cBhvr>
                                      <p:to>
                                        <p:strVal val="visible"/>
                                      </p:to>
                                    </p:set>
                                    <p:animEffect transition="in" filter="fade">
                                      <p:cBhvr>
                                        <p:cTn id="7" dur="500"/>
                                        <p:tgtEl>
                                          <p:spTgt spid="48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2054" name="Picture 6" descr="http://upload.wikimedia.org/wikipedia/en/thumb/4/4f/Postit_large.jpg/500px-Postit_large.jpg"/>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57158" y="1285860"/>
            <a:ext cx="2643206" cy="5357850"/>
          </a:xfrm>
          <a:prstGeom prst="rect">
            <a:avLst/>
          </a:prstGeom>
          <a:noFill/>
        </p:spPr>
      </p:pic>
      <p:sp>
        <p:nvSpPr>
          <p:cNvPr id="9" name="Rectangle 1"/>
          <p:cNvSpPr>
            <a:spLocks noGrp="1"/>
          </p:cNvSpPr>
          <p:nvPr>
            <p:ph type="ctrTitle"/>
          </p:nvPr>
        </p:nvSpPr>
        <p:spPr>
          <a:effectLst>
            <a:innerShdw blurRad="114300">
              <a:prstClr val="black"/>
            </a:innerShdw>
          </a:effectLst>
        </p:spPr>
        <p:txBody>
          <a:bodyPr/>
          <a:lstStyle/>
          <a:p>
            <a:pPr algn="l"/>
            <a:r>
              <a:rPr lang="en-US" sz="3600" dirty="0" smtClean="0">
                <a:effectLst>
                  <a:innerShdw blurRad="63500" dist="50800" dir="2700000">
                    <a:prstClr val="black">
                      <a:alpha val="50000"/>
                    </a:prstClr>
                  </a:innerShdw>
                </a:effectLst>
              </a:rPr>
              <a:t>Summary</a:t>
            </a:r>
            <a:endParaRPr lang="en-US" sz="3600" b="1" strike="dblStrike" dirty="0">
              <a:solidFill>
                <a:schemeClr val="accent1"/>
              </a:solidFill>
              <a:effectLst>
                <a:innerShdw blurRad="63500" dist="50800" dir="2700000">
                  <a:prstClr val="black">
                    <a:alpha val="50000"/>
                  </a:prstClr>
                </a:innerShdw>
              </a:effectLst>
            </a:endParaRPr>
          </a:p>
        </p:txBody>
      </p:sp>
      <p:pic>
        <p:nvPicPr>
          <p:cNvPr id="2052" name="Picture 4" descr="http://www.organizationplusca.com/images/postit.jpg"/>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rot="21134411">
            <a:off x="3737673" y="1069630"/>
            <a:ext cx="4535280" cy="4879961"/>
          </a:xfrm>
          <a:prstGeom prst="rect">
            <a:avLst/>
          </a:prstGeom>
          <a:noFill/>
        </p:spPr>
      </p:pic>
      <p:sp>
        <p:nvSpPr>
          <p:cNvPr id="13" name="Text Placeholder 5"/>
          <p:cNvSpPr txBox="1">
            <a:spLocks/>
          </p:cNvSpPr>
          <p:nvPr/>
        </p:nvSpPr>
        <p:spPr>
          <a:xfrm rot="21164341">
            <a:off x="3608666" y="1867738"/>
            <a:ext cx="2111957" cy="716289"/>
          </a:xfrm>
          <a:prstGeom prst="rect">
            <a:avLst/>
          </a:prstGeom>
        </p:spPr>
        <p:txBody>
          <a:bodyPr vert="horz" tIns="0">
            <a:normAutofit/>
          </a:bodyPr>
          <a:lstStyle/>
          <a:p>
            <a:pPr marL="54864" marR="0" lvl="0" indent="0" algn="ctr" defTabSz="914400" rtl="0" eaLnBrk="1" fontAlgn="auto" latinLnBrk="0" hangingPunct="1">
              <a:lnSpc>
                <a:spcPct val="100000"/>
              </a:lnSpc>
              <a:spcBef>
                <a:spcPts val="0"/>
              </a:spcBef>
              <a:spcAft>
                <a:spcPts val="600"/>
              </a:spcAft>
              <a:buClrTx/>
              <a:buSzPct val="95000"/>
              <a:buFont typeface="Wingdings"/>
              <a:buNone/>
              <a:tabLst/>
              <a:defRPr/>
            </a:pPr>
            <a:r>
              <a:rPr kumimoji="0" lang="en-GB" sz="4400" b="0" i="0" u="none" strike="noStrike" kern="1200" cap="none" spc="0" normalizeH="0" baseline="0" noProof="0" dirty="0" smtClean="0">
                <a:ln>
                  <a:noFill/>
                </a:ln>
                <a:solidFill>
                  <a:schemeClr val="tx1">
                    <a:lumMod val="85000"/>
                    <a:lumOff val="15000"/>
                  </a:schemeClr>
                </a:solidFill>
                <a:effectLst/>
                <a:uLnTx/>
                <a:uFillTx/>
                <a:latin typeface="Segoe Print" pitchFamily="2" charset="0"/>
              </a:rPr>
              <a:t>To do:</a:t>
            </a:r>
          </a:p>
        </p:txBody>
      </p:sp>
      <p:sp>
        <p:nvSpPr>
          <p:cNvPr id="14" name="Text Placeholder 5"/>
          <p:cNvSpPr txBox="1">
            <a:spLocks/>
          </p:cNvSpPr>
          <p:nvPr/>
        </p:nvSpPr>
        <p:spPr>
          <a:xfrm rot="21337529">
            <a:off x="3902645" y="2513493"/>
            <a:ext cx="4214842" cy="3214710"/>
          </a:xfrm>
          <a:prstGeom prst="rect">
            <a:avLst/>
          </a:prstGeom>
        </p:spPr>
        <p:txBody>
          <a:bodyPr vert="horz" tIns="0">
            <a:normAutofit/>
          </a:bodyPr>
          <a:lstStyle/>
          <a:p>
            <a:pPr marL="355600" marR="0" lvl="0" indent="-301625" defTabSz="914400" rtl="0" eaLnBrk="1" fontAlgn="auto" latinLnBrk="0" hangingPunct="1">
              <a:lnSpc>
                <a:spcPct val="100000"/>
              </a:lnSpc>
              <a:spcBef>
                <a:spcPts val="0"/>
              </a:spcBef>
              <a:spcAft>
                <a:spcPts val="1200"/>
              </a:spcAft>
              <a:buClr>
                <a:srgbClr val="00B050"/>
              </a:buClr>
              <a:buSzPct val="130000"/>
              <a:buFont typeface="Wingdings" pitchFamily="2" charset="2"/>
              <a:buChar char="ü"/>
              <a:tabLst/>
              <a:defRPr/>
            </a:pPr>
            <a:r>
              <a:rPr kumimoji="0" lang="en-GB" sz="2400" b="0" i="0" u="none" strike="noStrike" kern="1200" cap="none" spc="0" normalizeH="0" baseline="0" noProof="0" dirty="0" smtClean="0">
                <a:ln>
                  <a:noFill/>
                </a:ln>
                <a:solidFill>
                  <a:schemeClr val="tx1">
                    <a:lumMod val="85000"/>
                    <a:lumOff val="15000"/>
                  </a:schemeClr>
                </a:solidFill>
                <a:effectLst/>
                <a:uLnTx/>
                <a:uFillTx/>
                <a:latin typeface="Segoe Print" pitchFamily="2" charset="0"/>
              </a:rPr>
              <a:t>Read</a:t>
            </a:r>
            <a:r>
              <a:rPr kumimoji="0" lang="en-GB" sz="2400" b="0" i="0" u="none" strike="noStrike" kern="1200" cap="none" spc="0" normalizeH="0" noProof="0" dirty="0" smtClean="0">
                <a:ln>
                  <a:noFill/>
                </a:ln>
                <a:solidFill>
                  <a:schemeClr val="tx1">
                    <a:lumMod val="85000"/>
                    <a:lumOff val="15000"/>
                  </a:schemeClr>
                </a:solidFill>
                <a:effectLst/>
                <a:uLnTx/>
                <a:uFillTx/>
                <a:latin typeface="Segoe Print" pitchFamily="2" charset="0"/>
              </a:rPr>
              <a:t> the directed material</a:t>
            </a:r>
          </a:p>
          <a:p>
            <a:pPr marL="355600" marR="0" lvl="0" indent="-301625" defTabSz="914400" rtl="0" eaLnBrk="1" fontAlgn="auto" latinLnBrk="0" hangingPunct="1">
              <a:lnSpc>
                <a:spcPct val="100000"/>
              </a:lnSpc>
              <a:spcBef>
                <a:spcPts val="0"/>
              </a:spcBef>
              <a:spcAft>
                <a:spcPts val="1200"/>
              </a:spcAft>
              <a:buClr>
                <a:srgbClr val="00B050"/>
              </a:buClr>
              <a:buSzPct val="130000"/>
              <a:buFont typeface="Wingdings" pitchFamily="2" charset="2"/>
              <a:buChar char="ü"/>
              <a:tabLst/>
              <a:defRPr/>
            </a:pPr>
            <a:r>
              <a:rPr lang="en-GB" sz="2400" noProof="0" dirty="0" smtClean="0">
                <a:solidFill>
                  <a:schemeClr val="tx1">
                    <a:lumMod val="85000"/>
                    <a:lumOff val="15000"/>
                  </a:schemeClr>
                </a:solidFill>
                <a:latin typeface="Segoe Print" pitchFamily="2" charset="0"/>
              </a:rPr>
              <a:t>After reading the directed material, have a ponder if this is the type of material you would like to explore within a project.</a:t>
            </a:r>
            <a:endParaRPr kumimoji="0" lang="en-GB" sz="2400" b="0" i="0" u="none" strike="noStrike" kern="1200" cap="none" spc="0" normalizeH="0" noProof="0" dirty="0" smtClean="0">
              <a:ln>
                <a:noFill/>
              </a:ln>
              <a:solidFill>
                <a:schemeClr val="tx1">
                  <a:lumMod val="85000"/>
                  <a:lumOff val="15000"/>
                </a:schemeClr>
              </a:solidFill>
              <a:effectLst/>
              <a:uLnTx/>
              <a:uFillTx/>
              <a:latin typeface="Segoe Print" pitchFamily="2" charset="0"/>
            </a:endParaRPr>
          </a:p>
        </p:txBody>
      </p:sp>
      <p:sp>
        <p:nvSpPr>
          <p:cNvPr id="15" name="Text Placeholder 5"/>
          <p:cNvSpPr txBox="1">
            <a:spLocks/>
          </p:cNvSpPr>
          <p:nvPr/>
        </p:nvSpPr>
        <p:spPr>
          <a:xfrm>
            <a:off x="500034" y="1500174"/>
            <a:ext cx="2357454" cy="4857784"/>
          </a:xfrm>
          <a:prstGeom prst="rect">
            <a:avLst/>
          </a:prstGeom>
        </p:spPr>
        <p:txBody>
          <a:bodyPr vert="horz" tIns="0">
            <a:normAutofit/>
          </a:bodyPr>
          <a:lstStyle/>
          <a:p>
            <a:pPr marL="54864" marR="0" lvl="0" indent="0" defTabSz="914400" rtl="0" eaLnBrk="1" fontAlgn="auto" latinLnBrk="0" hangingPunct="1">
              <a:lnSpc>
                <a:spcPct val="100000"/>
              </a:lnSpc>
              <a:spcBef>
                <a:spcPts val="0"/>
              </a:spcBef>
              <a:spcAft>
                <a:spcPts val="600"/>
              </a:spcAft>
              <a:buClrTx/>
              <a:buSzPct val="95000"/>
              <a:buFont typeface="Wingdings"/>
              <a:buNone/>
              <a:tabLst/>
              <a:defRPr/>
            </a:pPr>
            <a:r>
              <a:rPr kumimoji="0" lang="en-GB" sz="2000" b="1" i="0" u="none" strike="noStrike" kern="1200" cap="none" spc="0" normalizeH="0" baseline="0" noProof="0" dirty="0" smtClean="0">
                <a:ln>
                  <a:noFill/>
                </a:ln>
                <a:solidFill>
                  <a:schemeClr val="tx1">
                    <a:lumMod val="75000"/>
                    <a:lumOff val="25000"/>
                  </a:schemeClr>
                </a:solidFill>
                <a:effectLst/>
                <a:uLnTx/>
                <a:uFillTx/>
                <a:latin typeface="Segoe Print" pitchFamily="2" charset="0"/>
              </a:rPr>
              <a:t>Today we explored:</a:t>
            </a:r>
          </a:p>
          <a:p>
            <a:pPr marL="54864" marR="0" lvl="0" indent="0" defTabSz="914400" rtl="0" eaLnBrk="1" fontAlgn="auto" latinLnBrk="0" hangingPunct="1">
              <a:lnSpc>
                <a:spcPct val="100000"/>
              </a:lnSpc>
              <a:spcBef>
                <a:spcPts val="0"/>
              </a:spcBef>
              <a:spcAft>
                <a:spcPts val="600"/>
              </a:spcAft>
              <a:buClrTx/>
              <a:buSzPct val="95000"/>
              <a:buFont typeface="Wingdings"/>
              <a:buNone/>
              <a:tabLst/>
              <a:defRPr/>
            </a:pPr>
            <a:endParaRPr lang="en-GB" sz="800" dirty="0" smtClean="0">
              <a:solidFill>
                <a:schemeClr val="tx1">
                  <a:lumMod val="75000"/>
                  <a:lumOff val="25000"/>
                </a:schemeClr>
              </a:solidFill>
              <a:latin typeface="Segoe Print" pitchFamily="2" charset="0"/>
            </a:endParaRPr>
          </a:p>
          <a:p>
            <a:pPr marL="271463" marR="0" lvl="0" indent="-217488" defTabSz="914400" rtl="0" eaLnBrk="1" fontAlgn="auto" latinLnBrk="0" hangingPunct="1">
              <a:lnSpc>
                <a:spcPct val="100000"/>
              </a:lnSpc>
              <a:spcBef>
                <a:spcPts val="0"/>
              </a:spcBef>
              <a:spcAft>
                <a:spcPts val="1200"/>
              </a:spcAft>
              <a:buClr>
                <a:srgbClr val="00B050"/>
              </a:buClr>
              <a:buSzPct val="95000"/>
              <a:buFont typeface="Wingdings" pitchFamily="2" charset="2"/>
              <a:buChar char="ü"/>
              <a:tabLst/>
              <a:defRPr/>
            </a:pPr>
            <a:r>
              <a:rPr kumimoji="0" lang="en-GB" sz="2000" b="0" i="0" u="none" strike="noStrike" kern="1200" cap="none" spc="0" normalizeH="0" baseline="0" noProof="0" dirty="0" smtClean="0">
                <a:ln>
                  <a:noFill/>
                </a:ln>
                <a:solidFill>
                  <a:schemeClr val="tx1">
                    <a:lumMod val="75000"/>
                    <a:lumOff val="25000"/>
                  </a:schemeClr>
                </a:solidFill>
                <a:effectLst/>
                <a:uLnTx/>
                <a:uFillTx/>
                <a:latin typeface="Segoe Print" pitchFamily="2" charset="0"/>
              </a:rPr>
              <a:t> </a:t>
            </a:r>
            <a:r>
              <a:rPr lang="en-GB" sz="2000" dirty="0" smtClean="0">
                <a:solidFill>
                  <a:schemeClr val="tx1">
                    <a:lumMod val="75000"/>
                    <a:lumOff val="25000"/>
                  </a:schemeClr>
                </a:solidFill>
                <a:latin typeface="Segoe Print" pitchFamily="2" charset="0"/>
              </a:rPr>
              <a:t>Introduction to bounding volumes.</a:t>
            </a:r>
          </a:p>
          <a:p>
            <a:pPr marL="271463" marR="0" lvl="0" indent="-217488" defTabSz="914400" rtl="0" eaLnBrk="1" fontAlgn="auto" latinLnBrk="0" hangingPunct="1">
              <a:lnSpc>
                <a:spcPct val="100000"/>
              </a:lnSpc>
              <a:spcBef>
                <a:spcPts val="0"/>
              </a:spcBef>
              <a:spcAft>
                <a:spcPts val="1200"/>
              </a:spcAft>
              <a:buClr>
                <a:srgbClr val="00B050"/>
              </a:buClr>
              <a:buSzPct val="95000"/>
              <a:buFont typeface="Wingdings" pitchFamily="2" charset="2"/>
              <a:buChar char="ü"/>
              <a:tabLst/>
              <a:defRPr/>
            </a:pPr>
            <a:r>
              <a:rPr kumimoji="0" lang="en-GB" sz="2000" b="0" i="0" u="none" strike="noStrike" kern="1200" cap="none" spc="0" normalizeH="0" baseline="0" noProof="0" dirty="0" smtClean="0">
                <a:ln>
                  <a:noFill/>
                </a:ln>
                <a:solidFill>
                  <a:schemeClr val="tx1">
                    <a:lumMod val="75000"/>
                    <a:lumOff val="25000"/>
                  </a:schemeClr>
                </a:solidFill>
                <a:effectLst/>
                <a:uLnTx/>
                <a:uFillTx/>
                <a:latin typeface="Segoe Print" pitchFamily="2" charset="0"/>
              </a:rPr>
              <a:t>Explored</a:t>
            </a:r>
            <a:r>
              <a:rPr kumimoji="0" lang="en-GB" sz="2000" b="0" i="0" u="none" strike="noStrike" kern="1200" cap="none" spc="0" normalizeH="0" noProof="0" dirty="0" smtClean="0">
                <a:ln>
                  <a:noFill/>
                </a:ln>
                <a:solidFill>
                  <a:schemeClr val="tx1">
                    <a:lumMod val="75000"/>
                    <a:lumOff val="25000"/>
                  </a:schemeClr>
                </a:solidFill>
                <a:effectLst/>
                <a:uLnTx/>
                <a:uFillTx/>
                <a:latin typeface="Segoe Print" pitchFamily="2" charset="0"/>
              </a:rPr>
              <a:t> basic bounds including AABB, OBB, sphere-swept volumes, k-DOPs</a:t>
            </a:r>
            <a:endParaRPr kumimoji="0" lang="en-GB" sz="2000" b="0" i="0" u="none" strike="noStrike" kern="1200" cap="none" spc="0" normalizeH="0" baseline="0" noProof="0" dirty="0" smtClean="0">
              <a:ln>
                <a:noFill/>
              </a:ln>
              <a:solidFill>
                <a:schemeClr val="tx1">
                  <a:lumMod val="75000"/>
                  <a:lumOff val="25000"/>
                </a:schemeClr>
              </a:solidFill>
              <a:effectLst/>
              <a:uLnTx/>
              <a:uFillTx/>
              <a:latin typeface="Segoe Print" pitchFamily="2" charset="0"/>
            </a:endParaRPr>
          </a:p>
          <a:p>
            <a:pPr marL="54864" marR="0" lvl="0" indent="0" defTabSz="914400" rtl="0" eaLnBrk="1" fontAlgn="auto" latinLnBrk="0" hangingPunct="1">
              <a:lnSpc>
                <a:spcPct val="100000"/>
              </a:lnSpc>
              <a:spcBef>
                <a:spcPts val="0"/>
              </a:spcBef>
              <a:spcAft>
                <a:spcPts val="600"/>
              </a:spcAft>
              <a:buClrTx/>
              <a:buSzPct val="95000"/>
              <a:buFont typeface="Wingdings"/>
              <a:buNone/>
              <a:tabLst/>
              <a:defRPr/>
            </a:pPr>
            <a:endParaRPr lang="en-GB" sz="2000" dirty="0" smtClean="0">
              <a:latin typeface="Segoe Print" pitchFamily="2" charset="0"/>
            </a:endParaRPr>
          </a:p>
          <a:p>
            <a:pPr marL="54864" marR="0" lvl="0" indent="0" defTabSz="914400" rtl="0" eaLnBrk="1" fontAlgn="auto" latinLnBrk="0" hangingPunct="1">
              <a:lnSpc>
                <a:spcPct val="100000"/>
              </a:lnSpc>
              <a:spcBef>
                <a:spcPts val="0"/>
              </a:spcBef>
              <a:spcAft>
                <a:spcPts val="600"/>
              </a:spcAft>
              <a:buClrTx/>
              <a:buSzPct val="95000"/>
              <a:buFont typeface="Wingdings"/>
              <a:buNone/>
              <a:tabLst/>
              <a:defRPr/>
            </a:pPr>
            <a:endParaRPr kumimoji="0" lang="en-GB" sz="2000" b="0" i="0" u="none" strike="noStrike" kern="1200" cap="none" spc="0" normalizeH="0" baseline="0" noProof="0" dirty="0" smtClean="0">
              <a:ln>
                <a:noFill/>
              </a:ln>
              <a:solidFill>
                <a:schemeClr val="tx1"/>
              </a:solidFill>
              <a:effectLst/>
              <a:uLnTx/>
              <a:uFillTx/>
              <a:latin typeface="Segoe Print" pitchFamily="2"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5">
                                            <p:txEl>
                                              <p:pRg st="2" end="2"/>
                                            </p:txEl>
                                          </p:spTgt>
                                        </p:tgtEl>
                                        <p:attrNameLst>
                                          <p:attrName>style.visibility</p:attrName>
                                        </p:attrNameLst>
                                      </p:cBhvr>
                                      <p:to>
                                        <p:strVal val="visible"/>
                                      </p:to>
                                    </p:set>
                                    <p:animEffect transition="in" filter="fade">
                                      <p:cBhvr>
                                        <p:cTn id="7" dur="500"/>
                                        <p:tgtEl>
                                          <p:spTgt spid="15">
                                            <p:txEl>
                                              <p:pRg st="2" end="2"/>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5">
                                            <p:txEl>
                                              <p:pRg st="3" end="3"/>
                                            </p:txEl>
                                          </p:spTgt>
                                        </p:tgtEl>
                                        <p:attrNameLst>
                                          <p:attrName>style.visibility</p:attrName>
                                        </p:attrNameLst>
                                      </p:cBhvr>
                                      <p:to>
                                        <p:strVal val="visible"/>
                                      </p:to>
                                    </p:set>
                                    <p:animEffect transition="in" filter="fade">
                                      <p:cBhvr>
                                        <p:cTn id="11" dur="500"/>
                                        <p:tgtEl>
                                          <p:spTgt spid="15">
                                            <p:txEl>
                                              <p:pRg st="3" end="3"/>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4">
                                            <p:txEl>
                                              <p:pRg st="0" end="0"/>
                                            </p:txEl>
                                          </p:spTgt>
                                        </p:tgtEl>
                                        <p:attrNameLst>
                                          <p:attrName>style.visibility</p:attrName>
                                        </p:attrNameLst>
                                      </p:cBhvr>
                                      <p:to>
                                        <p:strVal val="visible"/>
                                      </p:to>
                                    </p:set>
                                    <p:animEffect transition="in" filter="fade">
                                      <p:cBhvr>
                                        <p:cTn id="15" dur="500"/>
                                        <p:tgtEl>
                                          <p:spTgt spid="14">
                                            <p:txEl>
                                              <p:pRg st="0" end="0"/>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4">
                                            <p:txEl>
                                              <p:pRg st="1" end="1"/>
                                            </p:txEl>
                                          </p:spTgt>
                                        </p:tgtEl>
                                        <p:attrNameLst>
                                          <p:attrName>style.visibility</p:attrName>
                                        </p:attrNameLst>
                                      </p:cBhvr>
                                      <p:to>
                                        <p:strVal val="visible"/>
                                      </p:to>
                                    </p:set>
                                    <p:animEffect transition="in" filter="fade">
                                      <p:cBhvr>
                                        <p:cTn id="19" dur="500"/>
                                        <p:tgtEl>
                                          <p:spTgt spid="1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
          <p:cNvSpPr txBox="1">
            <a:spLocks/>
          </p:cNvSpPr>
          <p:nvPr/>
        </p:nvSpPr>
        <p:spPr>
          <a:xfrm>
            <a:off x="571472" y="571480"/>
            <a:ext cx="7929618" cy="914400"/>
          </a:xfrm>
          <a:prstGeom prst="rect">
            <a:avLst/>
          </a:prstGeom>
          <a:effectLst>
            <a:innerShdw blurRad="114300">
              <a:prstClr val="black"/>
            </a:innerShdw>
          </a:effectLst>
        </p:spPr>
        <p:txBody>
          <a:bodyPr vert="horz" anchor="t">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600" spc="-150" dirty="0" smtClean="0">
                <a:solidFill>
                  <a:schemeClr val="tx1">
                    <a:lumMod val="95000"/>
                    <a:lumOff val="5000"/>
                  </a:schemeClr>
                </a:solidFill>
                <a:effectLst>
                  <a:innerShdw blurRad="63500" dist="50800" dir="2700000">
                    <a:prstClr val="black">
                      <a:alpha val="50000"/>
                    </a:prstClr>
                  </a:innerShdw>
                </a:effectLst>
                <a:latin typeface="+mj-lt"/>
                <a:ea typeface="+mj-ea"/>
                <a:cs typeface="+mj-cs"/>
              </a:rPr>
              <a:t>Introduction to Bounding Volumes</a:t>
            </a:r>
            <a:endParaRPr kumimoji="0" lang="en-US" sz="3200" b="1" i="0" u="none" strike="dblStrike" kern="1200" cap="small" spc="-150" normalizeH="0" noProof="0" dirty="0">
              <a:ln>
                <a:noFill/>
              </a:ln>
              <a:solidFill>
                <a:schemeClr val="accent2"/>
              </a:solidFill>
              <a:effectLst>
                <a:innerShdw blurRad="63500" dist="50800" dir="2700000">
                  <a:prstClr val="black">
                    <a:alpha val="50000"/>
                  </a:prstClr>
                </a:innerShdw>
              </a:effectLst>
              <a:uLnTx/>
              <a:uFillTx/>
              <a:latin typeface="+mj-lt"/>
              <a:ea typeface="+mj-ea"/>
              <a:cs typeface="+mj-cs"/>
            </a:endParaRPr>
          </a:p>
        </p:txBody>
      </p:sp>
      <p:sp>
        <p:nvSpPr>
          <p:cNvPr id="18" name="Text Placeholder 5"/>
          <p:cNvSpPr>
            <a:spLocks noGrp="1"/>
          </p:cNvSpPr>
          <p:nvPr>
            <p:ph type="body" idx="4294967295"/>
          </p:nvPr>
        </p:nvSpPr>
        <p:spPr>
          <a:xfrm>
            <a:off x="500034" y="1357298"/>
            <a:ext cx="5429288" cy="1785950"/>
          </a:xfrm>
        </p:spPr>
        <p:txBody>
          <a:bodyPr>
            <a:noAutofit/>
          </a:bodyPr>
          <a:lstStyle/>
          <a:p>
            <a:pPr marL="0">
              <a:lnSpc>
                <a:spcPct val="114000"/>
              </a:lnSpc>
              <a:spcAft>
                <a:spcPts val="600"/>
              </a:spcAft>
              <a:buNone/>
            </a:pPr>
            <a:r>
              <a:rPr lang="en-GB" sz="2000" dirty="0" smtClean="0"/>
              <a:t>A bounding volume is simply a volume that bounds (i.e. encapsulates) one, or more, objects. Bounded objects can have arbitrarily complex geometry. </a:t>
            </a:r>
          </a:p>
          <a:p>
            <a:pPr marL="0">
              <a:lnSpc>
                <a:spcPct val="114000"/>
              </a:lnSpc>
              <a:spcAft>
                <a:spcPts val="600"/>
              </a:spcAft>
              <a:buNone/>
            </a:pPr>
            <a:r>
              <a:rPr lang="en-GB" sz="2000" dirty="0" smtClean="0"/>
              <a:t>A geometrically simple bounding volume entails that collision tests can be initially against the bound (permitting fast rejection), followed by a more complex and accurate collision test if needed.</a:t>
            </a:r>
          </a:p>
          <a:p>
            <a:pPr marL="0">
              <a:lnSpc>
                <a:spcPct val="114000"/>
              </a:lnSpc>
              <a:spcAft>
                <a:spcPts val="600"/>
              </a:spcAft>
              <a:buNone/>
            </a:pPr>
            <a:endParaRPr lang="en-GB" sz="2000" dirty="0" smtClean="0"/>
          </a:p>
        </p:txBody>
      </p:sp>
      <p:pic>
        <p:nvPicPr>
          <p:cNvPr id="4" name="Picture 3"/>
          <p:cNvPicPr/>
          <p:nvPr/>
        </p:nvPicPr>
        <p:blipFill>
          <a:blip r:embed="rId3" cstate="print">
            <a:duotone>
              <a:prstClr val="black"/>
              <a:schemeClr val="accent3">
                <a:tint val="45000"/>
                <a:satMod val="400000"/>
              </a:schemeClr>
            </a:duotone>
          </a:blip>
          <a:srcRect/>
          <a:stretch>
            <a:fillRect/>
          </a:stretch>
        </p:blipFill>
        <p:spPr bwMode="auto">
          <a:xfrm>
            <a:off x="3929058" y="4572008"/>
            <a:ext cx="4781868" cy="209137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026" name="Picture 2"/>
          <p:cNvPicPr>
            <a:picLocks noChangeAspect="1" noChangeArrowheads="1"/>
          </p:cNvPicPr>
          <p:nvPr/>
        </p:nvPicPr>
        <p:blipFill>
          <a:blip r:embed="rId4" cstate="print"/>
          <a:srcRect/>
          <a:stretch>
            <a:fillRect/>
          </a:stretch>
        </p:blipFill>
        <p:spPr bwMode="auto">
          <a:xfrm>
            <a:off x="5796114" y="571480"/>
            <a:ext cx="3347886" cy="3381365"/>
          </a:xfrm>
          <a:prstGeom prst="rect">
            <a:avLst/>
          </a:prstGeom>
          <a:noFill/>
          <a:ln w="9525">
            <a:noFill/>
            <a:miter lim="800000"/>
            <a:headEnd/>
            <a:tailEnd/>
          </a:ln>
          <a:effectLst/>
        </p:spPr>
      </p:pic>
      <p:sp>
        <p:nvSpPr>
          <p:cNvPr id="7" name="Text Placeholder 5"/>
          <p:cNvSpPr>
            <a:spLocks noGrp="1"/>
          </p:cNvSpPr>
          <p:nvPr>
            <p:ph type="body" idx="4294967295"/>
          </p:nvPr>
        </p:nvSpPr>
        <p:spPr>
          <a:xfrm>
            <a:off x="500034" y="4786322"/>
            <a:ext cx="3500462" cy="1785950"/>
          </a:xfrm>
        </p:spPr>
        <p:txBody>
          <a:bodyPr>
            <a:noAutofit/>
          </a:bodyPr>
          <a:lstStyle/>
          <a:p>
            <a:pPr marL="0">
              <a:lnSpc>
                <a:spcPct val="114000"/>
              </a:lnSpc>
              <a:spcAft>
                <a:spcPts val="600"/>
              </a:spcAft>
              <a:buNone/>
            </a:pPr>
            <a:r>
              <a:rPr lang="en-GB" sz="2000" dirty="0" smtClean="0"/>
              <a:t>In some applications, the bounding volume intersection suffices to determine intersection between the bounded objects.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fade">
                                      <p:cBhvr>
                                        <p:cTn id="11" dur="500"/>
                                        <p:tgtEl>
                                          <p:spTgt spid="102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8">
                                            <p:txEl>
                                              <p:pRg st="1" end="1"/>
                                            </p:txEl>
                                          </p:spTgt>
                                        </p:tgtEl>
                                        <p:attrNameLst>
                                          <p:attrName>style.visibility</p:attrName>
                                        </p:attrNameLst>
                                      </p:cBhvr>
                                      <p:to>
                                        <p:strVal val="visible"/>
                                      </p:to>
                                    </p:set>
                                    <p:animEffect transition="in" filter="fade">
                                      <p:cBhvr>
                                        <p:cTn id="16" dur="500"/>
                                        <p:tgtEl>
                                          <p:spTgt spid="18">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animEffect transition="in" filter="fade">
                                      <p:cBhvr>
                                        <p:cTn id="21" dur="500"/>
                                        <p:tgtEl>
                                          <p:spTgt spid="7">
                                            <p:txEl>
                                              <p:pRg st="0" end="0"/>
                                            </p:txEl>
                                          </p:spTgt>
                                        </p:tgtEl>
                                      </p:cBhvr>
                                    </p:animEffect>
                                  </p:childTnLst>
                                </p:cTn>
                              </p:par>
                            </p:childTnLst>
                          </p:cTn>
                        </p:par>
                        <p:par>
                          <p:cTn id="22" fill="hold">
                            <p:stCondLst>
                              <p:cond delay="1000"/>
                            </p:stCondLst>
                            <p:childTnLst>
                              <p:par>
                                <p:cTn id="23" presetID="10" presetClass="entr" presetSubtype="0" fill="hold" nodeType="after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uiExpand="1" build="p"/>
      <p:bldP spid="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
          <p:cNvSpPr txBox="1">
            <a:spLocks/>
          </p:cNvSpPr>
          <p:nvPr/>
        </p:nvSpPr>
        <p:spPr>
          <a:xfrm>
            <a:off x="571472" y="571480"/>
            <a:ext cx="7929618" cy="914400"/>
          </a:xfrm>
          <a:prstGeom prst="rect">
            <a:avLst/>
          </a:prstGeom>
          <a:effectLst>
            <a:innerShdw blurRad="114300">
              <a:prstClr val="black"/>
            </a:innerShdw>
          </a:effectLst>
        </p:spPr>
        <p:txBody>
          <a:bodyPr vert="horz" anchor="t">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600" spc="-150" dirty="0" smtClean="0">
                <a:solidFill>
                  <a:schemeClr val="tx1">
                    <a:lumMod val="95000"/>
                    <a:lumOff val="5000"/>
                  </a:schemeClr>
                </a:solidFill>
                <a:effectLst>
                  <a:innerShdw blurRad="63500" dist="50800" dir="2700000">
                    <a:prstClr val="black">
                      <a:alpha val="50000"/>
                    </a:prstClr>
                  </a:innerShdw>
                </a:effectLst>
                <a:latin typeface="+mj-lt"/>
                <a:ea typeface="+mj-ea"/>
                <a:cs typeface="+mj-cs"/>
              </a:rPr>
              <a:t>Ideal characteristics of a bounding volume</a:t>
            </a:r>
            <a:endParaRPr kumimoji="0" lang="en-US" sz="3200" b="1" i="0" u="none" strike="dblStrike" kern="1200" cap="small" spc="-150" normalizeH="0" noProof="0" dirty="0">
              <a:ln>
                <a:noFill/>
              </a:ln>
              <a:solidFill>
                <a:schemeClr val="accent2"/>
              </a:solidFill>
              <a:effectLst>
                <a:innerShdw blurRad="63500" dist="50800" dir="2700000">
                  <a:prstClr val="black">
                    <a:alpha val="50000"/>
                  </a:prstClr>
                </a:innerShdw>
              </a:effectLst>
              <a:uLnTx/>
              <a:uFillTx/>
              <a:latin typeface="+mj-lt"/>
              <a:ea typeface="+mj-ea"/>
              <a:cs typeface="+mj-cs"/>
            </a:endParaRPr>
          </a:p>
        </p:txBody>
      </p:sp>
      <p:sp>
        <p:nvSpPr>
          <p:cNvPr id="18" name="Text Placeholder 5"/>
          <p:cNvSpPr>
            <a:spLocks noGrp="1"/>
          </p:cNvSpPr>
          <p:nvPr>
            <p:ph type="body" idx="4294967295"/>
          </p:nvPr>
        </p:nvSpPr>
        <p:spPr>
          <a:xfrm>
            <a:off x="500034" y="1357298"/>
            <a:ext cx="8001056" cy="1785950"/>
          </a:xfrm>
        </p:spPr>
        <p:txBody>
          <a:bodyPr>
            <a:noAutofit/>
          </a:bodyPr>
          <a:lstStyle/>
          <a:p>
            <a:pPr marL="0">
              <a:lnSpc>
                <a:spcPct val="114000"/>
              </a:lnSpc>
              <a:spcAft>
                <a:spcPts val="600"/>
              </a:spcAft>
              <a:buNone/>
            </a:pPr>
            <a:r>
              <a:rPr lang="en-GB" sz="2000" dirty="0" smtClean="0"/>
              <a:t>Ideally a bounding volume should:</a:t>
            </a:r>
          </a:p>
          <a:p>
            <a:pPr marL="177800" indent="-177800">
              <a:lnSpc>
                <a:spcPct val="114000"/>
              </a:lnSpc>
              <a:spcBef>
                <a:spcPts val="0"/>
              </a:spcBef>
              <a:spcAft>
                <a:spcPts val="300"/>
              </a:spcAft>
              <a:buFont typeface="Arial" pitchFamily="34" charset="0"/>
              <a:buChar char="•"/>
            </a:pPr>
            <a:r>
              <a:rPr lang="en-GB" sz="2000" dirty="0" smtClean="0"/>
              <a:t>Provide an inexpensive test for intersection</a:t>
            </a:r>
          </a:p>
          <a:p>
            <a:pPr marL="177800" indent="-177800">
              <a:lnSpc>
                <a:spcPct val="114000"/>
              </a:lnSpc>
              <a:spcBef>
                <a:spcPts val="0"/>
              </a:spcBef>
              <a:spcAft>
                <a:spcPts val="300"/>
              </a:spcAft>
              <a:buFont typeface="Arial" pitchFamily="34" charset="0"/>
              <a:buChar char="•"/>
            </a:pPr>
            <a:r>
              <a:rPr lang="en-GB" sz="2000" dirty="0" smtClean="0"/>
              <a:t>Fit tightly around the bounded object(s)</a:t>
            </a:r>
          </a:p>
          <a:p>
            <a:pPr marL="177800" indent="-177800">
              <a:lnSpc>
                <a:spcPct val="114000"/>
              </a:lnSpc>
              <a:spcBef>
                <a:spcPts val="0"/>
              </a:spcBef>
              <a:spcAft>
                <a:spcPts val="300"/>
              </a:spcAft>
              <a:buFont typeface="Arial" pitchFamily="34" charset="0"/>
              <a:buChar char="•"/>
            </a:pPr>
            <a:r>
              <a:rPr lang="en-GB" sz="2000" dirty="0" smtClean="0"/>
              <a:t>Be inexpensive to compute</a:t>
            </a:r>
          </a:p>
          <a:p>
            <a:pPr marL="177800" indent="-177800">
              <a:lnSpc>
                <a:spcPct val="114000"/>
              </a:lnSpc>
              <a:spcBef>
                <a:spcPts val="0"/>
              </a:spcBef>
              <a:spcAft>
                <a:spcPts val="300"/>
              </a:spcAft>
              <a:buFont typeface="Arial" pitchFamily="34" charset="0"/>
              <a:buChar char="•"/>
            </a:pPr>
            <a:r>
              <a:rPr lang="en-GB" sz="2000" dirty="0" smtClean="0"/>
              <a:t>Be easy transformed (e.g. rotated)</a:t>
            </a:r>
          </a:p>
          <a:p>
            <a:pPr marL="177800" indent="-177800">
              <a:lnSpc>
                <a:spcPct val="114000"/>
              </a:lnSpc>
              <a:spcBef>
                <a:spcPts val="0"/>
              </a:spcBef>
              <a:spcAft>
                <a:spcPts val="300"/>
              </a:spcAft>
              <a:buFont typeface="Arial" pitchFamily="34" charset="0"/>
              <a:buChar char="•"/>
            </a:pPr>
            <a:r>
              <a:rPr lang="en-GB" sz="2000" dirty="0" smtClean="0"/>
              <a:t>Require little memory for storage</a:t>
            </a:r>
          </a:p>
        </p:txBody>
      </p:sp>
      <p:pic>
        <p:nvPicPr>
          <p:cNvPr id="2050" name="Picture 2"/>
          <p:cNvPicPr>
            <a:picLocks noChangeAspect="1" noChangeArrowheads="1"/>
          </p:cNvPicPr>
          <p:nvPr/>
        </p:nvPicPr>
        <p:blipFill>
          <a:blip r:embed="rId3" cstate="print">
            <a:duotone>
              <a:prstClr val="black"/>
              <a:schemeClr val="accent3">
                <a:tint val="45000"/>
                <a:satMod val="400000"/>
              </a:schemeClr>
            </a:duotone>
          </a:blip>
          <a:srcRect/>
          <a:stretch>
            <a:fillRect/>
          </a:stretch>
        </p:blipFill>
        <p:spPr bwMode="auto">
          <a:xfrm>
            <a:off x="2433895" y="4286256"/>
            <a:ext cx="6281469" cy="2376489"/>
          </a:xfrm>
          <a:prstGeom prst="roundRect">
            <a:avLst>
              <a:gd name="adj" fmla="val 13534"/>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6" name="Text Placeholder 5"/>
          <p:cNvSpPr>
            <a:spLocks noGrp="1"/>
          </p:cNvSpPr>
          <p:nvPr>
            <p:ph type="body" idx="4294967295"/>
          </p:nvPr>
        </p:nvSpPr>
        <p:spPr>
          <a:xfrm>
            <a:off x="500034" y="4643446"/>
            <a:ext cx="1928826" cy="1785950"/>
          </a:xfrm>
        </p:spPr>
        <p:txBody>
          <a:bodyPr>
            <a:noAutofit/>
          </a:bodyPr>
          <a:lstStyle/>
          <a:p>
            <a:pPr marL="0">
              <a:lnSpc>
                <a:spcPct val="114000"/>
              </a:lnSpc>
              <a:spcAft>
                <a:spcPts val="600"/>
              </a:spcAft>
              <a:buNone/>
            </a:pPr>
            <a:r>
              <a:rPr lang="en-GB" sz="2000" dirty="0" smtClean="0"/>
              <a:t>Often, the above characteristics are mutually opposed to one another.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xEl>
                                              <p:pRg st="1" end="1"/>
                                            </p:txEl>
                                          </p:spTgt>
                                        </p:tgtEl>
                                        <p:attrNameLst>
                                          <p:attrName>style.visibility</p:attrName>
                                        </p:attrNameLst>
                                      </p:cBhvr>
                                      <p:to>
                                        <p:strVal val="visible"/>
                                      </p:to>
                                    </p:set>
                                    <p:animEffect transition="in" filter="fade">
                                      <p:cBhvr>
                                        <p:cTn id="12" dur="500"/>
                                        <p:tgtEl>
                                          <p:spTgt spid="1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
                                            <p:txEl>
                                              <p:pRg st="2" end="2"/>
                                            </p:txEl>
                                          </p:spTgt>
                                        </p:tgtEl>
                                        <p:attrNameLst>
                                          <p:attrName>style.visibility</p:attrName>
                                        </p:attrNameLst>
                                      </p:cBhvr>
                                      <p:to>
                                        <p:strVal val="visible"/>
                                      </p:to>
                                    </p:set>
                                    <p:animEffect transition="in" filter="fade">
                                      <p:cBhvr>
                                        <p:cTn id="17" dur="500"/>
                                        <p:tgtEl>
                                          <p:spTgt spid="1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8">
                                            <p:txEl>
                                              <p:pRg st="3" end="3"/>
                                            </p:txEl>
                                          </p:spTgt>
                                        </p:tgtEl>
                                        <p:attrNameLst>
                                          <p:attrName>style.visibility</p:attrName>
                                        </p:attrNameLst>
                                      </p:cBhvr>
                                      <p:to>
                                        <p:strVal val="visible"/>
                                      </p:to>
                                    </p:set>
                                    <p:animEffect transition="in" filter="fade">
                                      <p:cBhvr>
                                        <p:cTn id="22" dur="500"/>
                                        <p:tgtEl>
                                          <p:spTgt spid="1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8">
                                            <p:txEl>
                                              <p:pRg st="4" end="4"/>
                                            </p:txEl>
                                          </p:spTgt>
                                        </p:tgtEl>
                                        <p:attrNameLst>
                                          <p:attrName>style.visibility</p:attrName>
                                        </p:attrNameLst>
                                      </p:cBhvr>
                                      <p:to>
                                        <p:strVal val="visible"/>
                                      </p:to>
                                    </p:set>
                                    <p:animEffect transition="in" filter="fade">
                                      <p:cBhvr>
                                        <p:cTn id="27" dur="500"/>
                                        <p:tgtEl>
                                          <p:spTgt spid="1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8">
                                            <p:txEl>
                                              <p:pRg st="5" end="5"/>
                                            </p:txEl>
                                          </p:spTgt>
                                        </p:tgtEl>
                                        <p:attrNameLst>
                                          <p:attrName>style.visibility</p:attrName>
                                        </p:attrNameLst>
                                      </p:cBhvr>
                                      <p:to>
                                        <p:strVal val="visible"/>
                                      </p:to>
                                    </p:set>
                                    <p:animEffect transition="in" filter="fade">
                                      <p:cBhvr>
                                        <p:cTn id="32" dur="500"/>
                                        <p:tgtEl>
                                          <p:spTgt spid="1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0" end="0"/>
                                            </p:txEl>
                                          </p:spTgt>
                                        </p:tgtEl>
                                        <p:attrNameLst>
                                          <p:attrName>style.visibility</p:attrName>
                                        </p:attrNameLst>
                                      </p:cBhvr>
                                      <p:to>
                                        <p:strVal val="visible"/>
                                      </p:to>
                                    </p:set>
                                    <p:animEffect transition="in" filter="fade">
                                      <p:cBhvr>
                                        <p:cTn id="37" dur="500"/>
                                        <p:tgtEl>
                                          <p:spTgt spid="6">
                                            <p:txEl>
                                              <p:pRg st="0" end="0"/>
                                            </p:txEl>
                                          </p:spTgt>
                                        </p:tgtEl>
                                      </p:cBhvr>
                                    </p:animEffect>
                                  </p:childTnLst>
                                </p:cTn>
                              </p:par>
                            </p:childTnLst>
                          </p:cTn>
                        </p:par>
                        <p:par>
                          <p:cTn id="38" fill="hold">
                            <p:stCondLst>
                              <p:cond delay="500"/>
                            </p:stCondLst>
                            <p:childTnLst>
                              <p:par>
                                <p:cTn id="39" presetID="10" presetClass="entr" presetSubtype="0" fill="hold" nodeType="afterEffect">
                                  <p:stCondLst>
                                    <p:cond delay="0"/>
                                  </p:stCondLst>
                                  <p:childTnLst>
                                    <p:set>
                                      <p:cBhvr>
                                        <p:cTn id="40" dur="1" fill="hold">
                                          <p:stCondLst>
                                            <p:cond delay="0"/>
                                          </p:stCondLst>
                                        </p:cTn>
                                        <p:tgtEl>
                                          <p:spTgt spid="2050"/>
                                        </p:tgtEl>
                                        <p:attrNameLst>
                                          <p:attrName>style.visibility</p:attrName>
                                        </p:attrNameLst>
                                      </p:cBhvr>
                                      <p:to>
                                        <p:strVal val="visible"/>
                                      </p:to>
                                    </p:set>
                                    <p:animEffect transition="in" filter="fade">
                                      <p:cBhvr>
                                        <p:cTn id="41"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uiExpand="1" build="p"/>
      <p:bldP spid="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
          <p:cNvSpPr txBox="1">
            <a:spLocks/>
          </p:cNvSpPr>
          <p:nvPr/>
        </p:nvSpPr>
        <p:spPr>
          <a:xfrm>
            <a:off x="571472" y="571480"/>
            <a:ext cx="7929618" cy="914400"/>
          </a:xfrm>
          <a:prstGeom prst="rect">
            <a:avLst/>
          </a:prstGeom>
          <a:effectLst>
            <a:innerShdw blurRad="114300">
              <a:prstClr val="black"/>
            </a:innerShdw>
          </a:effectLst>
        </p:spPr>
        <p:txBody>
          <a:bodyPr vert="horz" anchor="t">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600" spc="-150" dirty="0" smtClean="0">
                <a:solidFill>
                  <a:schemeClr val="tx1">
                    <a:lumMod val="95000"/>
                    <a:lumOff val="5000"/>
                  </a:schemeClr>
                </a:solidFill>
                <a:effectLst>
                  <a:innerShdw blurRad="63500" dist="50800" dir="2700000">
                    <a:prstClr val="black">
                      <a:alpha val="50000"/>
                    </a:prstClr>
                  </a:innerShdw>
                </a:effectLst>
                <a:latin typeface="+mj-lt"/>
                <a:ea typeface="+mj-ea"/>
                <a:cs typeface="+mj-cs"/>
              </a:rPr>
              <a:t>Bounding volume local coordinate systems</a:t>
            </a:r>
            <a:endParaRPr kumimoji="0" lang="en-US" sz="3200" b="1" i="0" u="none" strike="dblStrike" kern="1200" cap="small" spc="-150" normalizeH="0" noProof="0" dirty="0">
              <a:ln>
                <a:noFill/>
              </a:ln>
              <a:solidFill>
                <a:schemeClr val="accent2"/>
              </a:solidFill>
              <a:effectLst>
                <a:innerShdw blurRad="63500" dist="50800" dir="2700000">
                  <a:prstClr val="black">
                    <a:alpha val="50000"/>
                  </a:prstClr>
                </a:innerShdw>
              </a:effectLst>
              <a:uLnTx/>
              <a:uFillTx/>
              <a:latin typeface="+mj-lt"/>
              <a:ea typeface="+mj-ea"/>
              <a:cs typeface="+mj-cs"/>
            </a:endParaRPr>
          </a:p>
        </p:txBody>
      </p:sp>
      <p:sp>
        <p:nvSpPr>
          <p:cNvPr id="18" name="Text Placeholder 5"/>
          <p:cNvSpPr>
            <a:spLocks noGrp="1"/>
          </p:cNvSpPr>
          <p:nvPr>
            <p:ph type="body" idx="4294967295"/>
          </p:nvPr>
        </p:nvSpPr>
        <p:spPr>
          <a:xfrm>
            <a:off x="500034" y="1357298"/>
            <a:ext cx="8001056" cy="1785950"/>
          </a:xfrm>
        </p:spPr>
        <p:txBody>
          <a:bodyPr>
            <a:noAutofit/>
          </a:bodyPr>
          <a:lstStyle/>
          <a:p>
            <a:pPr marL="0">
              <a:lnSpc>
                <a:spcPct val="114000"/>
              </a:lnSpc>
              <a:spcAft>
                <a:spcPts val="600"/>
              </a:spcAft>
              <a:buNone/>
            </a:pPr>
            <a:r>
              <a:rPr lang="en-GB" sz="2000" dirty="0" smtClean="0"/>
              <a:t>Bounding volumes are typically specified in object (or model) space. In order to test for collision, the bounding volumes need to be expressed within a common coordinate system.</a:t>
            </a:r>
          </a:p>
          <a:p>
            <a:pPr marL="0">
              <a:lnSpc>
                <a:spcPct val="114000"/>
              </a:lnSpc>
              <a:spcAft>
                <a:spcPts val="600"/>
              </a:spcAft>
              <a:buNone/>
            </a:pPr>
            <a:r>
              <a:rPr lang="en-GB" sz="2000" dirty="0" smtClean="0"/>
              <a:t>This could be done in world space, but it is typically quicker to convert one volume into the local space of the other bound (only one transfer      needed – faster and helps preserve bound accuracy).</a:t>
            </a:r>
          </a:p>
          <a:p>
            <a:pPr marL="0">
              <a:lnSpc>
                <a:spcPct val="114000"/>
              </a:lnSpc>
              <a:spcAft>
                <a:spcPts val="600"/>
              </a:spcAft>
              <a:buNone/>
            </a:pPr>
            <a:endParaRPr lang="en-GB" sz="2000" dirty="0" smtClean="0"/>
          </a:p>
          <a:p>
            <a:pPr marL="0">
              <a:lnSpc>
                <a:spcPct val="114000"/>
              </a:lnSpc>
              <a:spcAft>
                <a:spcPts val="600"/>
              </a:spcAft>
              <a:buNone/>
            </a:pPr>
            <a:endParaRPr lang="en-GB" sz="2000" dirty="0" smtClean="0"/>
          </a:p>
        </p:txBody>
      </p:sp>
      <p:pic>
        <p:nvPicPr>
          <p:cNvPr id="3074" name="Picture 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500602" y="3286124"/>
            <a:ext cx="4643430" cy="3621875"/>
          </a:xfrm>
          <a:prstGeom prst="rect">
            <a:avLst/>
          </a:prstGeom>
          <a:noFill/>
          <a:ln w="9525">
            <a:noFill/>
            <a:miter lim="800000"/>
            <a:headEnd/>
            <a:tailEnd/>
          </a:ln>
          <a:effectLst/>
        </p:spPr>
      </p:pic>
      <p:sp>
        <p:nvSpPr>
          <p:cNvPr id="6" name="Text Placeholder 5"/>
          <p:cNvSpPr>
            <a:spLocks noGrp="1"/>
          </p:cNvSpPr>
          <p:nvPr>
            <p:ph type="body" idx="4294967295"/>
          </p:nvPr>
        </p:nvSpPr>
        <p:spPr>
          <a:xfrm>
            <a:off x="500034" y="3857628"/>
            <a:ext cx="4643470" cy="1785950"/>
          </a:xfrm>
        </p:spPr>
        <p:txBody>
          <a:bodyPr>
            <a:noAutofit/>
          </a:bodyPr>
          <a:lstStyle/>
          <a:p>
            <a:pPr marL="0">
              <a:lnSpc>
                <a:spcPct val="114000"/>
              </a:lnSpc>
              <a:spcAft>
                <a:spcPts val="600"/>
              </a:spcAft>
              <a:buNone/>
            </a:pPr>
            <a:r>
              <a:rPr lang="en-GB" sz="2000" dirty="0" smtClean="0"/>
              <a:t>Some bounds, e.g. spheres, easily convert between coordinate systems (a sphere is invariant under rotation) and are termed </a:t>
            </a:r>
            <a:r>
              <a:rPr lang="en-GB" sz="2000" b="1" dirty="0" smtClean="0"/>
              <a:t>non-aligned</a:t>
            </a:r>
            <a:r>
              <a:rPr lang="en-GB" sz="2000" dirty="0" smtClean="0"/>
              <a:t>. Other bounding volumes (e.g. AABB) have restrictions imposed on orientation and need to be realigned following any object rotation.</a:t>
            </a:r>
          </a:p>
          <a:p>
            <a:pPr marL="0">
              <a:lnSpc>
                <a:spcPct val="114000"/>
              </a:lnSpc>
              <a:spcAft>
                <a:spcPts val="600"/>
              </a:spcAft>
              <a:buNone/>
            </a:pPr>
            <a:endParaRPr lang="en-GB" sz="2000" dirty="0" smtClean="0"/>
          </a:p>
          <a:p>
            <a:pPr marL="0">
              <a:lnSpc>
                <a:spcPct val="114000"/>
              </a:lnSpc>
              <a:spcAft>
                <a:spcPts val="600"/>
              </a:spcAft>
              <a:buNone/>
            </a:pPr>
            <a:endParaRPr lang="en-GB" sz="20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xEl>
                                              <p:pRg st="1" end="1"/>
                                            </p:txEl>
                                          </p:spTgt>
                                        </p:tgtEl>
                                        <p:attrNameLst>
                                          <p:attrName>style.visibility</p:attrName>
                                        </p:attrNameLst>
                                      </p:cBhvr>
                                      <p:to>
                                        <p:strVal val="visible"/>
                                      </p:to>
                                    </p:set>
                                    <p:animEffect transition="in" filter="fade">
                                      <p:cBhvr>
                                        <p:cTn id="10" dur="500"/>
                                        <p:tgtEl>
                                          <p:spTgt spid="18">
                                            <p:txEl>
                                              <p:pRg st="1" end="1"/>
                                            </p:txEl>
                                          </p:spTgt>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3074"/>
                                        </p:tgtEl>
                                        <p:attrNameLst>
                                          <p:attrName>style.visibility</p:attrName>
                                        </p:attrNameLst>
                                      </p:cBhvr>
                                      <p:to>
                                        <p:strVal val="visible"/>
                                      </p:to>
                                    </p:set>
                                    <p:animEffect transition="in" filter="fade">
                                      <p:cBhvr>
                                        <p:cTn id="14" dur="500"/>
                                        <p:tgtEl>
                                          <p:spTgt spid="3074"/>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Effect transition="in" filter="fade">
                                      <p:cBhvr>
                                        <p:cTn id="19"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uiExpand="1" build="p"/>
      <p:bldP spid="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
          <p:cNvSpPr txBox="1">
            <a:spLocks/>
          </p:cNvSpPr>
          <p:nvPr/>
        </p:nvSpPr>
        <p:spPr>
          <a:xfrm>
            <a:off x="571472" y="571480"/>
            <a:ext cx="7929618" cy="914400"/>
          </a:xfrm>
          <a:prstGeom prst="rect">
            <a:avLst/>
          </a:prstGeom>
          <a:effectLst>
            <a:innerShdw blurRad="114300">
              <a:prstClr val="black"/>
            </a:innerShdw>
          </a:effectLst>
        </p:spPr>
        <p:txBody>
          <a:bodyPr vert="horz" anchor="t">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600" spc="-150" dirty="0" smtClean="0">
                <a:solidFill>
                  <a:schemeClr val="tx1">
                    <a:lumMod val="95000"/>
                    <a:lumOff val="5000"/>
                  </a:schemeClr>
                </a:solidFill>
                <a:effectLst>
                  <a:innerShdw blurRad="63500" dist="50800" dir="2700000">
                    <a:prstClr val="black">
                      <a:alpha val="50000"/>
                    </a:prstClr>
                  </a:innerShdw>
                </a:effectLst>
                <a:latin typeface="+mj-lt"/>
                <a:ea typeface="+mj-ea"/>
                <a:cs typeface="+mj-cs"/>
              </a:rPr>
              <a:t>Axis-aligned bounding volumes (AABB)</a:t>
            </a:r>
            <a:endParaRPr kumimoji="0" lang="en-US" sz="3200" b="1" i="0" u="none" strike="dblStrike" kern="1200" cap="small" spc="-150" normalizeH="0" noProof="0" dirty="0">
              <a:ln>
                <a:noFill/>
              </a:ln>
              <a:solidFill>
                <a:schemeClr val="accent2"/>
              </a:solidFill>
              <a:effectLst>
                <a:innerShdw blurRad="63500" dist="50800" dir="2700000">
                  <a:prstClr val="black">
                    <a:alpha val="50000"/>
                  </a:prstClr>
                </a:innerShdw>
              </a:effectLst>
              <a:uLnTx/>
              <a:uFillTx/>
              <a:latin typeface="+mj-lt"/>
              <a:ea typeface="+mj-ea"/>
              <a:cs typeface="+mj-cs"/>
            </a:endParaRPr>
          </a:p>
        </p:txBody>
      </p:sp>
      <p:sp>
        <p:nvSpPr>
          <p:cNvPr id="18" name="Text Placeholder 5"/>
          <p:cNvSpPr>
            <a:spLocks noGrp="1"/>
          </p:cNvSpPr>
          <p:nvPr>
            <p:ph type="body" idx="4294967295"/>
          </p:nvPr>
        </p:nvSpPr>
        <p:spPr>
          <a:xfrm>
            <a:off x="500034" y="1357298"/>
            <a:ext cx="5072098" cy="1785950"/>
          </a:xfrm>
        </p:spPr>
        <p:txBody>
          <a:bodyPr>
            <a:noAutofit/>
          </a:bodyPr>
          <a:lstStyle/>
          <a:p>
            <a:pPr marL="0">
              <a:lnSpc>
                <a:spcPct val="114000"/>
              </a:lnSpc>
              <a:spcAft>
                <a:spcPts val="600"/>
              </a:spcAft>
              <a:buNone/>
            </a:pPr>
            <a:r>
              <a:rPr lang="en-GB" sz="2000" dirty="0" smtClean="0"/>
              <a:t>An axis-aligned bounding box (AABB) is a rectangular box whose face </a:t>
            </a:r>
            <a:r>
              <a:rPr lang="en-GB" sz="2000" dirty="0" err="1" smtClean="0"/>
              <a:t>normals</a:t>
            </a:r>
            <a:r>
              <a:rPr lang="en-GB" sz="2000" dirty="0" smtClean="0"/>
              <a:t> are parallel to the axes of the coordinate system.</a:t>
            </a:r>
          </a:p>
          <a:p>
            <a:pPr marL="0">
              <a:lnSpc>
                <a:spcPct val="114000"/>
              </a:lnSpc>
              <a:spcAft>
                <a:spcPts val="600"/>
              </a:spcAft>
              <a:buNone/>
            </a:pPr>
            <a:r>
              <a:rPr lang="en-GB" sz="2000" dirty="0" smtClean="0"/>
              <a:t>An AABB can be compactly represented as a centre point and associated half-width axis-extents distances.</a:t>
            </a:r>
          </a:p>
          <a:p>
            <a:pPr marL="0">
              <a:lnSpc>
                <a:spcPct val="114000"/>
              </a:lnSpc>
              <a:spcAft>
                <a:spcPts val="600"/>
              </a:spcAft>
              <a:buNone/>
            </a:pPr>
            <a:r>
              <a:rPr lang="en-GB" sz="2000" dirty="0" smtClean="0"/>
              <a:t>Two AABB bounds overlap if:</a:t>
            </a:r>
          </a:p>
          <a:p>
            <a:pPr marL="0">
              <a:lnSpc>
                <a:spcPct val="114000"/>
              </a:lnSpc>
              <a:spcAft>
                <a:spcPts val="600"/>
              </a:spcAft>
              <a:buNone/>
            </a:pPr>
            <a:endParaRPr lang="en-GB" sz="2000" dirty="0" smtClean="0"/>
          </a:p>
          <a:p>
            <a:pPr marL="0">
              <a:lnSpc>
                <a:spcPct val="114000"/>
              </a:lnSpc>
              <a:spcAft>
                <a:spcPts val="600"/>
              </a:spcAft>
              <a:buNone/>
            </a:pPr>
            <a:endParaRPr lang="en-GB" sz="2000" dirty="0" smtClean="0"/>
          </a:p>
        </p:txBody>
      </p:sp>
      <p:grpSp>
        <p:nvGrpSpPr>
          <p:cNvPr id="15" name="Group 14"/>
          <p:cNvGrpSpPr/>
          <p:nvPr/>
        </p:nvGrpSpPr>
        <p:grpSpPr>
          <a:xfrm>
            <a:off x="571472" y="4214818"/>
            <a:ext cx="4500594" cy="2357454"/>
            <a:chOff x="571472" y="4214818"/>
            <a:chExt cx="4500594" cy="2357454"/>
          </a:xfrm>
        </p:grpSpPr>
        <p:sp>
          <p:nvSpPr>
            <p:cNvPr id="12" name="AutoShape 16"/>
            <p:cNvSpPr>
              <a:spLocks noChangeArrowheads="1"/>
            </p:cNvSpPr>
            <p:nvPr/>
          </p:nvSpPr>
          <p:spPr bwMode="auto">
            <a:xfrm>
              <a:off x="571472" y="4214818"/>
              <a:ext cx="4500594" cy="2357454"/>
            </a:xfrm>
            <a:prstGeom prst="roundRect">
              <a:avLst>
                <a:gd name="adj" fmla="val 9256"/>
              </a:avLst>
            </a:prstGeom>
            <a:solidFill>
              <a:srgbClr val="FFFF99"/>
            </a:solidFill>
            <a:ln>
              <a:headEnd/>
              <a:tailEnd/>
            </a:ln>
          </p:spPr>
          <p:style>
            <a:lnRef idx="0">
              <a:schemeClr val="accent1"/>
            </a:lnRef>
            <a:fillRef idx="3">
              <a:schemeClr val="accent1"/>
            </a:fillRef>
            <a:effectRef idx="3">
              <a:schemeClr val="accent1"/>
            </a:effectRef>
            <a:fontRef idx="minor">
              <a:schemeClr val="lt1"/>
            </a:fontRef>
          </p:style>
          <p:txBody>
            <a:bodyPr wrap="none" anchor="ctr"/>
            <a:lstStyle/>
            <a:p>
              <a:endParaRPr lang="en-GB">
                <a:solidFill>
                  <a:schemeClr val="tx1"/>
                </a:solidFill>
              </a:endParaRPr>
            </a:p>
          </p:txBody>
        </p:sp>
        <p:sp>
          <p:nvSpPr>
            <p:cNvPr id="13" name="Rectangle 12"/>
            <p:cNvSpPr>
              <a:spLocks noChangeArrowheads="1"/>
            </p:cNvSpPr>
            <p:nvPr/>
          </p:nvSpPr>
          <p:spPr bwMode="auto">
            <a:xfrm>
              <a:off x="642910" y="4325503"/>
              <a:ext cx="4429156" cy="2246769"/>
            </a:xfrm>
            <a:prstGeom prst="rect">
              <a:avLst/>
            </a:prstGeom>
            <a:noFill/>
            <a:ln w="9525">
              <a:noFill/>
              <a:miter lim="800000"/>
              <a:headEnd/>
              <a:tailEnd/>
            </a:ln>
            <a:effectLst/>
          </p:spPr>
          <p:txBody>
            <a:bodyPr wrap="square" anchor="ctr">
              <a:spAutoFit/>
            </a:bodyPr>
            <a:lstStyle/>
            <a:p>
              <a:pPr>
                <a:tabLst>
                  <a:tab pos="180975" algn="l"/>
                  <a:tab pos="361950" algn="l"/>
                  <a:tab pos="534988" algn="l"/>
                  <a:tab pos="715963" algn="l"/>
                  <a:tab pos="896938" algn="l"/>
                  <a:tab pos="1077913" algn="l"/>
                  <a:tab pos="1258888" algn="l"/>
                </a:tabLst>
              </a:pPr>
              <a:r>
                <a:rPr lang="en-GB" sz="1400" dirty="0" err="1" smtClean="0">
                  <a:latin typeface="Courier New" pitchFamily="49" charset="0"/>
                  <a:cs typeface="Courier New" pitchFamily="49" charset="0"/>
                </a:rPr>
                <a:t>bool</a:t>
              </a:r>
              <a:r>
                <a:rPr lang="en-GB" sz="1400" dirty="0" smtClean="0">
                  <a:latin typeface="Courier New" pitchFamily="49" charset="0"/>
                  <a:cs typeface="Courier New" pitchFamily="49" charset="0"/>
                </a:rPr>
                <a:t> </a:t>
              </a:r>
              <a:r>
                <a:rPr lang="en-GB" sz="1400" b="1" dirty="0" smtClean="0">
                  <a:latin typeface="Courier New" pitchFamily="49" charset="0"/>
                  <a:cs typeface="Courier New" pitchFamily="49" charset="0"/>
                </a:rPr>
                <a:t>Overlap</a:t>
              </a:r>
              <a:r>
                <a:rPr lang="en-GB" sz="1400" dirty="0" smtClean="0">
                  <a:latin typeface="Courier New" pitchFamily="49" charset="0"/>
                  <a:cs typeface="Courier New" pitchFamily="49" charset="0"/>
                </a:rPr>
                <a:t>( AABB one, AABB two )</a:t>
              </a: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a:t>
              </a: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	if( Abs(</a:t>
              </a:r>
              <a:r>
                <a:rPr lang="en-GB" sz="1400" dirty="0" err="1" smtClean="0">
                  <a:latin typeface="Courier New" pitchFamily="49" charset="0"/>
                  <a:cs typeface="Courier New" pitchFamily="49" charset="0"/>
                </a:rPr>
                <a:t>one.Center.X</a:t>
              </a:r>
              <a:r>
                <a:rPr lang="en-GB" sz="1400" dirty="0" smtClean="0">
                  <a:latin typeface="Courier New" pitchFamily="49" charset="0"/>
                  <a:cs typeface="Courier New" pitchFamily="49" charset="0"/>
                </a:rPr>
                <a:t> – </a:t>
              </a:r>
              <a:r>
                <a:rPr lang="en-GB" sz="1400" dirty="0" err="1" smtClean="0">
                  <a:latin typeface="Courier New" pitchFamily="49" charset="0"/>
                  <a:cs typeface="Courier New" pitchFamily="49" charset="0"/>
                </a:rPr>
                <a:t>two.Center.X</a:t>
              </a:r>
              <a:r>
                <a:rPr lang="en-GB" sz="1400" dirty="0" smtClean="0">
                  <a:latin typeface="Courier New" pitchFamily="49" charset="0"/>
                  <a:cs typeface="Courier New" pitchFamily="49" charset="0"/>
                </a:rPr>
                <a:t>)</a:t>
              </a: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		&gt;(</a:t>
              </a:r>
              <a:r>
                <a:rPr lang="en-GB" sz="1400" dirty="0" err="1" smtClean="0">
                  <a:latin typeface="Courier New" pitchFamily="49" charset="0"/>
                  <a:cs typeface="Courier New" pitchFamily="49" charset="0"/>
                </a:rPr>
                <a:t>one.Extent.X</a:t>
              </a:r>
              <a:r>
                <a:rPr lang="en-GB" sz="1400" dirty="0" smtClean="0">
                  <a:latin typeface="Courier New" pitchFamily="49" charset="0"/>
                  <a:cs typeface="Courier New" pitchFamily="49" charset="0"/>
                </a:rPr>
                <a:t> – </a:t>
              </a:r>
              <a:r>
                <a:rPr lang="en-GB" sz="1400" dirty="0" err="1" smtClean="0">
                  <a:latin typeface="Courier New" pitchFamily="49" charset="0"/>
                  <a:cs typeface="Courier New" pitchFamily="49" charset="0"/>
                </a:rPr>
                <a:t>two.Extent.X</a:t>
              </a:r>
              <a:r>
                <a:rPr lang="en-GB" sz="1400" dirty="0" smtClean="0">
                  <a:latin typeface="Courier New" pitchFamily="49" charset="0"/>
                  <a:cs typeface="Courier New" pitchFamily="49" charset="0"/>
                </a:rPr>
                <a:t>) </a:t>
              </a: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	|| Abs(</a:t>
              </a:r>
              <a:r>
                <a:rPr lang="en-GB" sz="1400" dirty="0" err="1" smtClean="0">
                  <a:latin typeface="Courier New" pitchFamily="49" charset="0"/>
                  <a:cs typeface="Courier New" pitchFamily="49" charset="0"/>
                </a:rPr>
                <a:t>one.Center.Y</a:t>
              </a:r>
              <a:r>
                <a:rPr lang="en-GB" sz="1400" dirty="0" smtClean="0">
                  <a:latin typeface="Courier New" pitchFamily="49" charset="0"/>
                  <a:cs typeface="Courier New" pitchFamily="49" charset="0"/>
                </a:rPr>
                <a:t> – </a:t>
              </a:r>
              <a:r>
                <a:rPr lang="en-GB" sz="1400" dirty="0" err="1" smtClean="0">
                  <a:latin typeface="Courier New" pitchFamily="49" charset="0"/>
                  <a:cs typeface="Courier New" pitchFamily="49" charset="0"/>
                </a:rPr>
                <a:t>two.Center.Y</a:t>
              </a:r>
              <a:r>
                <a:rPr lang="en-GB" sz="1400" dirty="0" smtClean="0">
                  <a:latin typeface="Courier New" pitchFamily="49" charset="0"/>
                  <a:cs typeface="Courier New" pitchFamily="49" charset="0"/>
                </a:rPr>
                <a:t>)</a:t>
              </a: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		&gt;(</a:t>
              </a:r>
              <a:r>
                <a:rPr lang="en-GB" sz="1400" dirty="0" err="1" smtClean="0">
                  <a:latin typeface="Courier New" pitchFamily="49" charset="0"/>
                  <a:cs typeface="Courier New" pitchFamily="49" charset="0"/>
                </a:rPr>
                <a:t>one.Extent.Y</a:t>
              </a:r>
              <a:r>
                <a:rPr lang="en-GB" sz="1400" dirty="0" smtClean="0">
                  <a:latin typeface="Courier New" pitchFamily="49" charset="0"/>
                  <a:cs typeface="Courier New" pitchFamily="49" charset="0"/>
                </a:rPr>
                <a:t> – </a:t>
              </a:r>
              <a:r>
                <a:rPr lang="en-GB" sz="1400" dirty="0" err="1" smtClean="0">
                  <a:latin typeface="Courier New" pitchFamily="49" charset="0"/>
                  <a:cs typeface="Courier New" pitchFamily="49" charset="0"/>
                </a:rPr>
                <a:t>two.Extent.Y</a:t>
              </a:r>
              <a:r>
                <a:rPr lang="en-GB" sz="1400" dirty="0" smtClean="0">
                  <a:latin typeface="Courier New" pitchFamily="49" charset="0"/>
                  <a:cs typeface="Courier New" pitchFamily="49" charset="0"/>
                </a:rPr>
                <a:t>) </a:t>
              </a: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	|| Abs(</a:t>
              </a:r>
              <a:r>
                <a:rPr lang="en-GB" sz="1400" dirty="0" err="1" smtClean="0">
                  <a:latin typeface="Courier New" pitchFamily="49" charset="0"/>
                  <a:cs typeface="Courier New" pitchFamily="49" charset="0"/>
                </a:rPr>
                <a:t>one.Center.Z</a:t>
              </a:r>
              <a:r>
                <a:rPr lang="en-GB" sz="1400" dirty="0" smtClean="0">
                  <a:latin typeface="Courier New" pitchFamily="49" charset="0"/>
                  <a:cs typeface="Courier New" pitchFamily="49" charset="0"/>
                </a:rPr>
                <a:t> – </a:t>
              </a:r>
              <a:r>
                <a:rPr lang="en-GB" sz="1400" dirty="0" err="1" smtClean="0">
                  <a:latin typeface="Courier New" pitchFamily="49" charset="0"/>
                  <a:cs typeface="Courier New" pitchFamily="49" charset="0"/>
                </a:rPr>
                <a:t>two.Center.Z</a:t>
              </a:r>
              <a:r>
                <a:rPr lang="en-GB" sz="1400" dirty="0" smtClean="0">
                  <a:latin typeface="Courier New" pitchFamily="49" charset="0"/>
                  <a:cs typeface="Courier New" pitchFamily="49" charset="0"/>
                </a:rPr>
                <a:t>)</a:t>
              </a: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		&gt;(</a:t>
              </a:r>
              <a:r>
                <a:rPr lang="en-GB" sz="1400" dirty="0" err="1" smtClean="0">
                  <a:latin typeface="Courier New" pitchFamily="49" charset="0"/>
                  <a:cs typeface="Courier New" pitchFamily="49" charset="0"/>
                </a:rPr>
                <a:t>one.Extent.Z</a:t>
              </a:r>
              <a:r>
                <a:rPr lang="en-GB" sz="1400" dirty="0" smtClean="0">
                  <a:latin typeface="Courier New" pitchFamily="49" charset="0"/>
                  <a:cs typeface="Courier New" pitchFamily="49" charset="0"/>
                </a:rPr>
                <a:t>– </a:t>
              </a:r>
              <a:r>
                <a:rPr lang="en-GB" sz="1400" dirty="0" err="1" smtClean="0">
                  <a:latin typeface="Courier New" pitchFamily="49" charset="0"/>
                  <a:cs typeface="Courier New" pitchFamily="49" charset="0"/>
                </a:rPr>
                <a:t>two.Extent.Z</a:t>
              </a:r>
              <a:r>
                <a:rPr lang="en-GB" sz="1400" dirty="0" smtClean="0">
                  <a:latin typeface="Courier New" pitchFamily="49" charset="0"/>
                  <a:cs typeface="Courier New" pitchFamily="49" charset="0"/>
                </a:rPr>
                <a:t>) </a:t>
              </a: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	return false else return true;</a:t>
              </a: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a:t>
              </a:r>
            </a:p>
          </p:txBody>
        </p:sp>
      </p:grpSp>
      <p:pic>
        <p:nvPicPr>
          <p:cNvPr id="39938" name="Picture 2" descr="http://3dengine.org/i/bounding.jpg"/>
          <p:cNvPicPr>
            <a:picLocks noChangeAspect="1" noChangeArrowheads="1"/>
          </p:cNvPicPr>
          <p:nvPr/>
        </p:nvPicPr>
        <p:blipFill>
          <a:blip r:embed="rId3" cstate="print"/>
          <a:srcRect/>
          <a:stretch>
            <a:fillRect/>
          </a:stretch>
        </p:blipFill>
        <p:spPr bwMode="auto">
          <a:xfrm>
            <a:off x="5715008" y="1428736"/>
            <a:ext cx="2995611" cy="226672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nvGrpSpPr>
          <p:cNvPr id="14" name="Group 13"/>
          <p:cNvGrpSpPr/>
          <p:nvPr/>
        </p:nvGrpSpPr>
        <p:grpSpPr>
          <a:xfrm>
            <a:off x="5143504" y="4214818"/>
            <a:ext cx="3857652" cy="2357454"/>
            <a:chOff x="5143504" y="4214818"/>
            <a:chExt cx="3857652" cy="2357454"/>
          </a:xfrm>
        </p:grpSpPr>
        <p:sp>
          <p:nvSpPr>
            <p:cNvPr id="7" name="AutoShape 16"/>
            <p:cNvSpPr>
              <a:spLocks noChangeArrowheads="1"/>
            </p:cNvSpPr>
            <p:nvPr/>
          </p:nvSpPr>
          <p:spPr bwMode="auto">
            <a:xfrm>
              <a:off x="5143504" y="4214818"/>
              <a:ext cx="3571900" cy="2357454"/>
            </a:xfrm>
            <a:prstGeom prst="roundRect">
              <a:avLst>
                <a:gd name="adj" fmla="val 9974"/>
              </a:avLst>
            </a:prstGeom>
            <a:solidFill>
              <a:srgbClr val="FFFF99"/>
            </a:solidFill>
            <a:ln>
              <a:headEnd/>
              <a:tailEnd/>
            </a:ln>
          </p:spPr>
          <p:style>
            <a:lnRef idx="0">
              <a:schemeClr val="accent1"/>
            </a:lnRef>
            <a:fillRef idx="3">
              <a:schemeClr val="accent1"/>
            </a:fillRef>
            <a:effectRef idx="3">
              <a:schemeClr val="accent1"/>
            </a:effectRef>
            <a:fontRef idx="minor">
              <a:schemeClr val="lt1"/>
            </a:fontRef>
          </p:style>
          <p:txBody>
            <a:bodyPr wrap="none" anchor="ctr"/>
            <a:lstStyle/>
            <a:p>
              <a:endParaRPr lang="en-GB">
                <a:solidFill>
                  <a:schemeClr val="tx1"/>
                </a:solidFill>
              </a:endParaRPr>
            </a:p>
          </p:txBody>
        </p:sp>
        <p:sp>
          <p:nvSpPr>
            <p:cNvPr id="8" name="Rectangle 7"/>
            <p:cNvSpPr>
              <a:spLocks noChangeArrowheads="1"/>
            </p:cNvSpPr>
            <p:nvPr/>
          </p:nvSpPr>
          <p:spPr bwMode="auto">
            <a:xfrm>
              <a:off x="5214942" y="4326633"/>
              <a:ext cx="3786214" cy="2031325"/>
            </a:xfrm>
            <a:prstGeom prst="rect">
              <a:avLst/>
            </a:prstGeom>
            <a:noFill/>
            <a:ln w="9525">
              <a:noFill/>
              <a:miter lim="800000"/>
              <a:headEnd/>
              <a:tailEnd/>
            </a:ln>
            <a:effectLst/>
          </p:spPr>
          <p:txBody>
            <a:bodyPr wrap="square" anchor="ctr">
              <a:spAutoFit/>
            </a:bodyPr>
            <a:lstStyle/>
            <a:p>
              <a:pPr>
                <a:tabLst>
                  <a:tab pos="180975" algn="l"/>
                  <a:tab pos="361950" algn="l"/>
                  <a:tab pos="534988" algn="l"/>
                  <a:tab pos="715963" algn="l"/>
                  <a:tab pos="896938" algn="l"/>
                  <a:tab pos="1077913" algn="l"/>
                  <a:tab pos="1258888" algn="l"/>
                </a:tabLst>
              </a:pPr>
              <a:r>
                <a:rPr lang="en-GB" sz="1400" dirty="0" err="1" smtClean="0">
                  <a:latin typeface="Courier New" pitchFamily="49" charset="0"/>
                  <a:cs typeface="Courier New" pitchFamily="49" charset="0"/>
                </a:rPr>
                <a:t>struct</a:t>
              </a:r>
              <a:r>
                <a:rPr lang="en-GB" sz="1400" dirty="0" smtClean="0">
                  <a:latin typeface="Courier New" pitchFamily="49" charset="0"/>
                  <a:cs typeface="Courier New" pitchFamily="49" charset="0"/>
                </a:rPr>
                <a:t> </a:t>
              </a:r>
              <a:r>
                <a:rPr lang="en-GB" sz="1400" b="1" dirty="0" smtClean="0">
                  <a:latin typeface="Courier New" pitchFamily="49" charset="0"/>
                  <a:cs typeface="Courier New" pitchFamily="49" charset="0"/>
                </a:rPr>
                <a:t>AABB</a:t>
              </a:r>
              <a:r>
                <a:rPr lang="en-GB" sz="1400" dirty="0" smtClean="0">
                  <a:latin typeface="Courier New" pitchFamily="49" charset="0"/>
                  <a:cs typeface="Courier New" pitchFamily="49" charset="0"/>
                </a:rPr>
                <a:t>  {</a:t>
              </a: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	Vector3 Centre</a:t>
              </a: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	Vector3 Extent</a:t>
              </a: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a:t>
              </a:r>
            </a:p>
            <a:p>
              <a:pPr>
                <a:tabLst>
                  <a:tab pos="180975" algn="l"/>
                  <a:tab pos="361950" algn="l"/>
                  <a:tab pos="534988" algn="l"/>
                  <a:tab pos="715963" algn="l"/>
                  <a:tab pos="896938" algn="l"/>
                  <a:tab pos="1077913" algn="l"/>
                  <a:tab pos="1258888" algn="l"/>
                </a:tabLst>
              </a:pPr>
              <a:endParaRPr lang="en-GB" sz="1400" dirty="0" smtClean="0">
                <a:latin typeface="Courier New" pitchFamily="49" charset="0"/>
                <a:cs typeface="Courier New" pitchFamily="49" charset="0"/>
              </a:endParaRP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Where region R = { (</a:t>
              </a:r>
              <a:r>
                <a:rPr lang="en-GB" sz="1400" dirty="0" err="1" smtClean="0">
                  <a:latin typeface="Courier New" pitchFamily="49" charset="0"/>
                  <a:cs typeface="Courier New" pitchFamily="49" charset="0"/>
                </a:rPr>
                <a:t>x,y,z</a:t>
              </a:r>
              <a:r>
                <a:rPr lang="en-GB" sz="1400" dirty="0" smtClean="0">
                  <a:latin typeface="Courier New" pitchFamily="49" charset="0"/>
                  <a:cs typeface="Courier New" pitchFamily="49" charset="0"/>
                </a:rPr>
                <a:t>) | </a:t>
              </a: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	|</a:t>
              </a:r>
              <a:r>
                <a:rPr lang="en-GB" sz="1400" dirty="0" err="1" smtClean="0">
                  <a:latin typeface="Courier New" pitchFamily="49" charset="0"/>
                  <a:cs typeface="Courier New" pitchFamily="49" charset="0"/>
                </a:rPr>
                <a:t>Centre.x</a:t>
              </a:r>
              <a:r>
                <a:rPr lang="en-GB" sz="1400" dirty="0" smtClean="0">
                  <a:latin typeface="Courier New" pitchFamily="49" charset="0"/>
                  <a:cs typeface="Courier New" pitchFamily="49" charset="0"/>
                </a:rPr>
                <a:t> – x| &lt;= </a:t>
              </a:r>
              <a:r>
                <a:rPr lang="en-GB" sz="1400" dirty="0" err="1" smtClean="0">
                  <a:latin typeface="Courier New" pitchFamily="49" charset="0"/>
                  <a:cs typeface="Courier New" pitchFamily="49" charset="0"/>
                </a:rPr>
                <a:t>Extent.x</a:t>
              </a:r>
              <a:r>
                <a:rPr lang="en-GB" sz="1400" dirty="0" smtClean="0">
                  <a:latin typeface="Courier New" pitchFamily="49" charset="0"/>
                  <a:cs typeface="Courier New" pitchFamily="49" charset="0"/>
                </a:rPr>
                <a:t>,</a:t>
              </a: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	|</a:t>
              </a:r>
              <a:r>
                <a:rPr lang="en-GB" sz="1400" dirty="0" err="1" smtClean="0">
                  <a:latin typeface="Courier New" pitchFamily="49" charset="0"/>
                  <a:cs typeface="Courier New" pitchFamily="49" charset="0"/>
                </a:rPr>
                <a:t>Centre.y</a:t>
              </a:r>
              <a:r>
                <a:rPr lang="en-GB" sz="1400" dirty="0" smtClean="0">
                  <a:latin typeface="Courier New" pitchFamily="49" charset="0"/>
                  <a:cs typeface="Courier New" pitchFamily="49" charset="0"/>
                </a:rPr>
                <a:t> – y| &lt;= </a:t>
              </a:r>
              <a:r>
                <a:rPr lang="en-GB" sz="1400" dirty="0" err="1" smtClean="0">
                  <a:latin typeface="Courier New" pitchFamily="49" charset="0"/>
                  <a:cs typeface="Courier New" pitchFamily="49" charset="0"/>
                </a:rPr>
                <a:t>Extent.y</a:t>
              </a:r>
              <a:r>
                <a:rPr lang="en-GB" sz="1400" dirty="0" smtClean="0">
                  <a:latin typeface="Courier New" pitchFamily="49" charset="0"/>
                  <a:cs typeface="Courier New" pitchFamily="49" charset="0"/>
                </a:rPr>
                <a:t>,</a:t>
              </a: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	|</a:t>
              </a:r>
              <a:r>
                <a:rPr lang="en-GB" sz="1400" dirty="0" err="1" smtClean="0">
                  <a:latin typeface="Courier New" pitchFamily="49" charset="0"/>
                  <a:cs typeface="Courier New" pitchFamily="49" charset="0"/>
                </a:rPr>
                <a:t>Centre.z</a:t>
              </a:r>
              <a:r>
                <a:rPr lang="en-GB" sz="1400" dirty="0" smtClean="0">
                  <a:latin typeface="Courier New" pitchFamily="49" charset="0"/>
                  <a:cs typeface="Courier New" pitchFamily="49" charset="0"/>
                </a:rPr>
                <a:t> – z| &lt;= </a:t>
              </a:r>
              <a:r>
                <a:rPr lang="en-GB" sz="1400" dirty="0" err="1" smtClean="0">
                  <a:latin typeface="Courier New" pitchFamily="49" charset="0"/>
                  <a:cs typeface="Courier New" pitchFamily="49" charset="0"/>
                </a:rPr>
                <a:t>Extent.z</a:t>
              </a:r>
              <a:r>
                <a:rPr lang="en-GB" sz="1400" dirty="0" smtClean="0">
                  <a:latin typeface="Courier New" pitchFamily="49" charset="0"/>
                  <a:cs typeface="Courier New" pitchFamily="49" charset="0"/>
                </a:rPr>
                <a:t> }</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9938"/>
                                        </p:tgtEl>
                                        <p:attrNameLst>
                                          <p:attrName>style.visibility</p:attrName>
                                        </p:attrNameLst>
                                      </p:cBhvr>
                                      <p:to>
                                        <p:strVal val="visible"/>
                                      </p:to>
                                    </p:set>
                                    <p:animEffect transition="in" filter="fade">
                                      <p:cBhvr>
                                        <p:cTn id="11" dur="500"/>
                                        <p:tgtEl>
                                          <p:spTgt spid="3993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8">
                                            <p:txEl>
                                              <p:pRg st="1" end="1"/>
                                            </p:txEl>
                                          </p:spTgt>
                                        </p:tgtEl>
                                        <p:attrNameLst>
                                          <p:attrName>style.visibility</p:attrName>
                                        </p:attrNameLst>
                                      </p:cBhvr>
                                      <p:to>
                                        <p:strVal val="visible"/>
                                      </p:to>
                                    </p:set>
                                    <p:animEffect transition="in" filter="fade">
                                      <p:cBhvr>
                                        <p:cTn id="16" dur="500"/>
                                        <p:tgtEl>
                                          <p:spTgt spid="18">
                                            <p:txEl>
                                              <p:pRg st="1" end="1"/>
                                            </p:txEl>
                                          </p:spTgt>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8">
                                            <p:txEl>
                                              <p:pRg st="2" end="2"/>
                                            </p:txEl>
                                          </p:spTgt>
                                        </p:tgtEl>
                                        <p:attrNameLst>
                                          <p:attrName>style.visibility</p:attrName>
                                        </p:attrNameLst>
                                      </p:cBhvr>
                                      <p:to>
                                        <p:strVal val="visible"/>
                                      </p:to>
                                    </p:set>
                                    <p:animEffect transition="in" filter="fade">
                                      <p:cBhvr>
                                        <p:cTn id="25" dur="500"/>
                                        <p:tgtEl>
                                          <p:spTgt spid="18">
                                            <p:txEl>
                                              <p:pRg st="2" end="2"/>
                                            </p:txEl>
                                          </p:spTgt>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
          <p:cNvSpPr txBox="1">
            <a:spLocks/>
          </p:cNvSpPr>
          <p:nvPr/>
        </p:nvSpPr>
        <p:spPr>
          <a:xfrm>
            <a:off x="571472" y="571480"/>
            <a:ext cx="7929618" cy="914400"/>
          </a:xfrm>
          <a:prstGeom prst="rect">
            <a:avLst/>
          </a:prstGeom>
          <a:effectLst>
            <a:innerShdw blurRad="114300">
              <a:prstClr val="black"/>
            </a:innerShdw>
          </a:effectLst>
        </p:spPr>
        <p:txBody>
          <a:bodyPr vert="horz" anchor="t">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600" spc="-150" dirty="0" smtClean="0">
                <a:solidFill>
                  <a:schemeClr val="tx1">
                    <a:lumMod val="95000"/>
                    <a:lumOff val="5000"/>
                  </a:schemeClr>
                </a:solidFill>
                <a:effectLst>
                  <a:innerShdw blurRad="63500" dist="50800" dir="2700000">
                    <a:prstClr val="black">
                      <a:alpha val="50000"/>
                    </a:prstClr>
                  </a:innerShdw>
                </a:effectLst>
                <a:latin typeface="+mj-lt"/>
                <a:ea typeface="+mj-ea"/>
                <a:cs typeface="+mj-cs"/>
              </a:rPr>
              <a:t>Sphere bounding volume</a:t>
            </a:r>
            <a:endParaRPr kumimoji="0" lang="en-US" sz="3200" b="1" i="0" u="none" strike="dblStrike" kern="1200" cap="small" spc="-150" normalizeH="0" noProof="0" dirty="0">
              <a:ln>
                <a:noFill/>
              </a:ln>
              <a:solidFill>
                <a:schemeClr val="accent2"/>
              </a:solidFill>
              <a:effectLst>
                <a:innerShdw blurRad="63500" dist="50800" dir="2700000">
                  <a:prstClr val="black">
                    <a:alpha val="50000"/>
                  </a:prstClr>
                </a:innerShdw>
              </a:effectLst>
              <a:uLnTx/>
              <a:uFillTx/>
              <a:latin typeface="+mj-lt"/>
              <a:ea typeface="+mj-ea"/>
              <a:cs typeface="+mj-cs"/>
            </a:endParaRPr>
          </a:p>
        </p:txBody>
      </p:sp>
      <p:sp>
        <p:nvSpPr>
          <p:cNvPr id="18" name="Text Placeholder 5"/>
          <p:cNvSpPr>
            <a:spLocks noGrp="1"/>
          </p:cNvSpPr>
          <p:nvPr>
            <p:ph type="body" idx="4294967295"/>
          </p:nvPr>
        </p:nvSpPr>
        <p:spPr>
          <a:xfrm>
            <a:off x="500034" y="1357298"/>
            <a:ext cx="6143668" cy="1785950"/>
          </a:xfrm>
        </p:spPr>
        <p:txBody>
          <a:bodyPr>
            <a:noAutofit/>
          </a:bodyPr>
          <a:lstStyle/>
          <a:p>
            <a:pPr marL="0">
              <a:lnSpc>
                <a:spcPct val="114000"/>
              </a:lnSpc>
              <a:spcAft>
                <a:spcPts val="600"/>
              </a:spcAft>
              <a:buNone/>
            </a:pPr>
            <a:r>
              <a:rPr lang="en-GB" sz="2000" dirty="0" smtClean="0"/>
              <a:t>As with AABBs, spheres benefit from an inexpensive intersection test and are rotationally invariant (i.e. easy to transform from one coordinate system to another). They offer the most memory compact bound representation.</a:t>
            </a:r>
          </a:p>
          <a:p>
            <a:pPr marL="0">
              <a:lnSpc>
                <a:spcPct val="114000"/>
              </a:lnSpc>
              <a:spcAft>
                <a:spcPts val="600"/>
              </a:spcAft>
              <a:buNone/>
            </a:pPr>
            <a:r>
              <a:rPr lang="en-GB" sz="2000" dirty="0" smtClean="0"/>
              <a:t>Spheres are defined in terms of a centre position and a radius. Two bounding spheres overlap if:</a:t>
            </a:r>
          </a:p>
          <a:p>
            <a:pPr marL="0">
              <a:lnSpc>
                <a:spcPct val="114000"/>
              </a:lnSpc>
              <a:spcAft>
                <a:spcPts val="600"/>
              </a:spcAft>
              <a:buNone/>
            </a:pPr>
            <a:endParaRPr lang="en-GB" sz="2000" dirty="0" smtClean="0"/>
          </a:p>
          <a:p>
            <a:pPr marL="0">
              <a:lnSpc>
                <a:spcPct val="114000"/>
              </a:lnSpc>
              <a:spcAft>
                <a:spcPts val="600"/>
              </a:spcAft>
              <a:buNone/>
            </a:pPr>
            <a:endParaRPr lang="en-GB" sz="2000" dirty="0" smtClean="0"/>
          </a:p>
          <a:p>
            <a:pPr marL="0">
              <a:lnSpc>
                <a:spcPct val="114000"/>
              </a:lnSpc>
              <a:spcAft>
                <a:spcPts val="600"/>
              </a:spcAft>
              <a:buNone/>
            </a:pPr>
            <a:endParaRPr lang="en-GB" sz="2000" dirty="0" smtClean="0"/>
          </a:p>
          <a:p>
            <a:pPr marL="0">
              <a:lnSpc>
                <a:spcPct val="114000"/>
              </a:lnSpc>
              <a:spcAft>
                <a:spcPts val="600"/>
              </a:spcAft>
              <a:buNone/>
            </a:pPr>
            <a:endParaRPr lang="en-GB" sz="2000" dirty="0" smtClean="0"/>
          </a:p>
        </p:txBody>
      </p:sp>
      <p:grpSp>
        <p:nvGrpSpPr>
          <p:cNvPr id="15" name="Group 14"/>
          <p:cNvGrpSpPr/>
          <p:nvPr/>
        </p:nvGrpSpPr>
        <p:grpSpPr>
          <a:xfrm>
            <a:off x="571472" y="4286256"/>
            <a:ext cx="5000660" cy="2153306"/>
            <a:chOff x="571472" y="4286256"/>
            <a:chExt cx="5000660" cy="2153306"/>
          </a:xfrm>
        </p:grpSpPr>
        <p:sp>
          <p:nvSpPr>
            <p:cNvPr id="12" name="AutoShape 16"/>
            <p:cNvSpPr>
              <a:spLocks noChangeArrowheads="1"/>
            </p:cNvSpPr>
            <p:nvPr/>
          </p:nvSpPr>
          <p:spPr bwMode="auto">
            <a:xfrm>
              <a:off x="571504" y="4286256"/>
              <a:ext cx="5000628" cy="2153306"/>
            </a:xfrm>
            <a:prstGeom prst="roundRect">
              <a:avLst>
                <a:gd name="adj" fmla="val 8420"/>
              </a:avLst>
            </a:prstGeom>
            <a:solidFill>
              <a:srgbClr val="FFFF99"/>
            </a:solidFill>
            <a:ln>
              <a:headEnd/>
              <a:tailEnd/>
            </a:ln>
          </p:spPr>
          <p:style>
            <a:lnRef idx="0">
              <a:schemeClr val="accent1"/>
            </a:lnRef>
            <a:fillRef idx="3">
              <a:schemeClr val="accent1"/>
            </a:fillRef>
            <a:effectRef idx="3">
              <a:schemeClr val="accent1"/>
            </a:effectRef>
            <a:fontRef idx="minor">
              <a:schemeClr val="lt1"/>
            </a:fontRef>
          </p:style>
          <p:txBody>
            <a:bodyPr wrap="none" anchor="ctr"/>
            <a:lstStyle/>
            <a:p>
              <a:endParaRPr lang="en-GB">
                <a:solidFill>
                  <a:schemeClr val="tx1"/>
                </a:solidFill>
              </a:endParaRPr>
            </a:p>
          </p:txBody>
        </p:sp>
        <p:sp>
          <p:nvSpPr>
            <p:cNvPr id="13" name="Rectangle 12"/>
            <p:cNvSpPr>
              <a:spLocks noChangeArrowheads="1"/>
            </p:cNvSpPr>
            <p:nvPr/>
          </p:nvSpPr>
          <p:spPr bwMode="auto">
            <a:xfrm>
              <a:off x="571472" y="4336799"/>
              <a:ext cx="5000660" cy="2031325"/>
            </a:xfrm>
            <a:prstGeom prst="rect">
              <a:avLst/>
            </a:prstGeom>
            <a:noFill/>
            <a:ln w="9525">
              <a:noFill/>
              <a:miter lim="800000"/>
              <a:headEnd/>
              <a:tailEnd/>
            </a:ln>
            <a:effectLst/>
          </p:spPr>
          <p:txBody>
            <a:bodyPr wrap="square" anchor="ctr">
              <a:spAutoFit/>
            </a:bodyPr>
            <a:lstStyle/>
            <a:p>
              <a:pPr>
                <a:tabLst>
                  <a:tab pos="180975" algn="l"/>
                  <a:tab pos="361950" algn="l"/>
                  <a:tab pos="534988" algn="l"/>
                  <a:tab pos="715963" algn="l"/>
                  <a:tab pos="896938" algn="l"/>
                  <a:tab pos="1077913" algn="l"/>
                  <a:tab pos="1258888" algn="l"/>
                </a:tabLst>
              </a:pPr>
              <a:r>
                <a:rPr lang="en-GB" sz="1400" dirty="0" err="1" smtClean="0">
                  <a:latin typeface="Courier New" pitchFamily="49" charset="0"/>
                  <a:cs typeface="Courier New" pitchFamily="49" charset="0"/>
                </a:rPr>
                <a:t>bool</a:t>
              </a:r>
              <a:r>
                <a:rPr lang="en-GB" sz="1400" dirty="0" smtClean="0">
                  <a:latin typeface="Courier New" pitchFamily="49" charset="0"/>
                  <a:cs typeface="Courier New" pitchFamily="49" charset="0"/>
                </a:rPr>
                <a:t> </a:t>
              </a:r>
              <a:r>
                <a:rPr lang="en-GB" sz="1400" b="1" dirty="0" smtClean="0">
                  <a:latin typeface="Courier New" pitchFamily="49" charset="0"/>
                  <a:cs typeface="Courier New" pitchFamily="49" charset="0"/>
                </a:rPr>
                <a:t>Overlap</a:t>
              </a:r>
              <a:r>
                <a:rPr lang="en-GB" sz="1400" dirty="0" smtClean="0">
                  <a:latin typeface="Courier New" pitchFamily="49" charset="0"/>
                  <a:cs typeface="Courier New" pitchFamily="49" charset="0"/>
                </a:rPr>
                <a:t>( Sphere one, Sphere two )</a:t>
              </a: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a:t>
              </a: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   Vector3 </a:t>
              </a:r>
              <a:r>
                <a:rPr lang="en-GB" sz="1400" dirty="0" err="1" smtClean="0">
                  <a:latin typeface="Courier New" pitchFamily="49" charset="0"/>
                  <a:cs typeface="Courier New" pitchFamily="49" charset="0"/>
                </a:rPr>
                <a:t>separatingVector</a:t>
              </a:r>
              <a:r>
                <a:rPr lang="en-GB" sz="1400" dirty="0" smtClean="0">
                  <a:latin typeface="Courier New" pitchFamily="49" charset="0"/>
                  <a:cs typeface="Courier New" pitchFamily="49" charset="0"/>
                </a:rPr>
                <a:t> </a:t>
              </a: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       = </a:t>
              </a:r>
              <a:r>
                <a:rPr lang="en-GB" sz="1400" dirty="0" err="1" smtClean="0">
                  <a:latin typeface="Courier New" pitchFamily="49" charset="0"/>
                  <a:cs typeface="Courier New" pitchFamily="49" charset="0"/>
                </a:rPr>
                <a:t>one.Centre</a:t>
              </a:r>
              <a:r>
                <a:rPr lang="en-GB" sz="1400" dirty="0" smtClean="0">
                  <a:latin typeface="Courier New" pitchFamily="49" charset="0"/>
                  <a:cs typeface="Courier New" pitchFamily="49" charset="0"/>
                </a:rPr>
                <a:t> – </a:t>
              </a:r>
              <a:r>
                <a:rPr lang="en-GB" sz="1400" dirty="0" err="1" smtClean="0">
                  <a:latin typeface="Courier New" pitchFamily="49" charset="0"/>
                  <a:cs typeface="Courier New" pitchFamily="49" charset="0"/>
                </a:rPr>
                <a:t>two.Centre</a:t>
              </a:r>
              <a:r>
                <a:rPr lang="en-GB" sz="1400" dirty="0" smtClean="0">
                  <a:latin typeface="Courier New" pitchFamily="49" charset="0"/>
                  <a:cs typeface="Courier New" pitchFamily="49" charset="0"/>
                </a:rPr>
                <a:t>;</a:t>
              </a: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   float distance </a:t>
              </a: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       = </a:t>
              </a:r>
              <a:r>
                <a:rPr lang="en-GB" sz="1400" dirty="0" err="1" smtClean="0">
                  <a:latin typeface="Courier New" pitchFamily="49" charset="0"/>
                  <a:cs typeface="Courier New" pitchFamily="49" charset="0"/>
                </a:rPr>
                <a:t>separatingVector.LengthSquared</a:t>
              </a:r>
              <a:r>
                <a:rPr lang="en-GB" sz="1400" dirty="0" smtClean="0">
                  <a:latin typeface="Courier New" pitchFamily="49" charset="0"/>
                  <a:cs typeface="Courier New" pitchFamily="49" charset="0"/>
                </a:rPr>
                <a:t>();</a:t>
              </a: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   float </a:t>
              </a:r>
              <a:r>
                <a:rPr lang="en-GB" sz="1400" dirty="0" err="1" smtClean="0">
                  <a:latin typeface="Courier New" pitchFamily="49" charset="0"/>
                  <a:cs typeface="Courier New" pitchFamily="49" charset="0"/>
                </a:rPr>
                <a:t>radiusSum</a:t>
              </a:r>
              <a:r>
                <a:rPr lang="en-GB" sz="1400" dirty="0" smtClean="0">
                  <a:latin typeface="Courier New" pitchFamily="49" charset="0"/>
                  <a:cs typeface="Courier New" pitchFamily="49" charset="0"/>
                </a:rPr>
                <a:t> = </a:t>
              </a:r>
              <a:r>
                <a:rPr lang="en-GB" sz="1400" dirty="0" err="1" smtClean="0">
                  <a:latin typeface="Courier New" pitchFamily="49" charset="0"/>
                  <a:cs typeface="Courier New" pitchFamily="49" charset="0"/>
                </a:rPr>
                <a:t>one.Radius</a:t>
              </a:r>
              <a:r>
                <a:rPr lang="en-GB" sz="1400" dirty="0" smtClean="0">
                  <a:latin typeface="Courier New" pitchFamily="49" charset="0"/>
                  <a:cs typeface="Courier New" pitchFamily="49" charset="0"/>
                </a:rPr>
                <a:t> + </a:t>
              </a:r>
              <a:r>
                <a:rPr lang="en-GB" sz="1400" dirty="0" err="1" smtClean="0">
                  <a:latin typeface="Courier New" pitchFamily="49" charset="0"/>
                  <a:cs typeface="Courier New" pitchFamily="49" charset="0"/>
                </a:rPr>
                <a:t>two.Radius</a:t>
              </a:r>
              <a:r>
                <a:rPr lang="en-GB" sz="1400" dirty="0" smtClean="0">
                  <a:latin typeface="Courier New" pitchFamily="49" charset="0"/>
                  <a:cs typeface="Courier New" pitchFamily="49" charset="0"/>
                </a:rPr>
                <a:t>;</a:t>
              </a: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   return distance &lt; </a:t>
              </a:r>
              <a:r>
                <a:rPr lang="en-GB" sz="1400" dirty="0" err="1" smtClean="0">
                  <a:latin typeface="Courier New" pitchFamily="49" charset="0"/>
                  <a:cs typeface="Courier New" pitchFamily="49" charset="0"/>
                </a:rPr>
                <a:t>radiusSum</a:t>
              </a:r>
              <a:r>
                <a:rPr lang="en-GB" sz="1400" dirty="0" smtClean="0">
                  <a:latin typeface="Courier New" pitchFamily="49" charset="0"/>
                  <a:cs typeface="Courier New" pitchFamily="49" charset="0"/>
                </a:rPr>
                <a:t> * </a:t>
              </a:r>
              <a:r>
                <a:rPr lang="en-GB" sz="1400" dirty="0" err="1" smtClean="0">
                  <a:latin typeface="Courier New" pitchFamily="49" charset="0"/>
                  <a:cs typeface="Courier New" pitchFamily="49" charset="0"/>
                </a:rPr>
                <a:t>radiusSum</a:t>
              </a:r>
              <a:r>
                <a:rPr lang="en-GB" sz="1400" dirty="0" smtClean="0">
                  <a:latin typeface="Courier New" pitchFamily="49" charset="0"/>
                  <a:cs typeface="Courier New" pitchFamily="49" charset="0"/>
                </a:rPr>
                <a:t>;</a:t>
              </a: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a:t>
              </a:r>
            </a:p>
          </p:txBody>
        </p:sp>
      </p:grpSp>
      <p:pic>
        <p:nvPicPr>
          <p:cNvPr id="4098" name="Picture 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6715140" y="180352"/>
            <a:ext cx="2024082" cy="203420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nvGrpSpPr>
          <p:cNvPr id="16" name="Group 15"/>
          <p:cNvGrpSpPr/>
          <p:nvPr/>
        </p:nvGrpSpPr>
        <p:grpSpPr>
          <a:xfrm>
            <a:off x="5643570" y="4296422"/>
            <a:ext cx="3471912" cy="2286016"/>
            <a:chOff x="5643570" y="4296422"/>
            <a:chExt cx="3471912" cy="2286016"/>
          </a:xfrm>
        </p:grpSpPr>
        <p:sp>
          <p:nvSpPr>
            <p:cNvPr id="7" name="AutoShape 16"/>
            <p:cNvSpPr>
              <a:spLocks noChangeArrowheads="1"/>
            </p:cNvSpPr>
            <p:nvPr/>
          </p:nvSpPr>
          <p:spPr bwMode="auto">
            <a:xfrm>
              <a:off x="5643602" y="4296422"/>
              <a:ext cx="3286116" cy="2143140"/>
            </a:xfrm>
            <a:prstGeom prst="roundRect">
              <a:avLst>
                <a:gd name="adj" fmla="val 9579"/>
              </a:avLst>
            </a:prstGeom>
            <a:solidFill>
              <a:srgbClr val="FFFF99"/>
            </a:solidFill>
            <a:ln>
              <a:headEnd/>
              <a:tailEnd/>
            </a:ln>
          </p:spPr>
          <p:style>
            <a:lnRef idx="0">
              <a:schemeClr val="accent1"/>
            </a:lnRef>
            <a:fillRef idx="3">
              <a:schemeClr val="accent1"/>
            </a:fillRef>
            <a:effectRef idx="3">
              <a:schemeClr val="accent1"/>
            </a:effectRef>
            <a:fontRef idx="minor">
              <a:schemeClr val="lt1"/>
            </a:fontRef>
          </p:style>
          <p:txBody>
            <a:bodyPr wrap="none" anchor="ctr"/>
            <a:lstStyle/>
            <a:p>
              <a:endParaRPr lang="en-GB">
                <a:solidFill>
                  <a:schemeClr val="tx1"/>
                </a:solidFill>
              </a:endParaRPr>
            </a:p>
          </p:txBody>
        </p:sp>
        <p:sp>
          <p:nvSpPr>
            <p:cNvPr id="8" name="Rectangle 7"/>
            <p:cNvSpPr>
              <a:spLocks noChangeArrowheads="1"/>
            </p:cNvSpPr>
            <p:nvPr/>
          </p:nvSpPr>
          <p:spPr bwMode="auto">
            <a:xfrm>
              <a:off x="5643570" y="4335669"/>
              <a:ext cx="3471912" cy="2246769"/>
            </a:xfrm>
            <a:prstGeom prst="rect">
              <a:avLst/>
            </a:prstGeom>
            <a:noFill/>
            <a:ln w="9525">
              <a:noFill/>
              <a:miter lim="800000"/>
              <a:headEnd/>
              <a:tailEnd/>
            </a:ln>
            <a:effectLst/>
          </p:spPr>
          <p:txBody>
            <a:bodyPr wrap="square" anchor="ctr">
              <a:spAutoFit/>
            </a:bodyPr>
            <a:lstStyle/>
            <a:p>
              <a:pPr>
                <a:tabLst>
                  <a:tab pos="180975" algn="l"/>
                  <a:tab pos="361950" algn="l"/>
                  <a:tab pos="534988" algn="l"/>
                  <a:tab pos="715963" algn="l"/>
                  <a:tab pos="896938" algn="l"/>
                  <a:tab pos="1077913" algn="l"/>
                  <a:tab pos="1258888" algn="l"/>
                </a:tabLst>
              </a:pPr>
              <a:r>
                <a:rPr lang="en-GB" sz="1400" dirty="0" err="1" smtClean="0">
                  <a:latin typeface="Courier New" pitchFamily="49" charset="0"/>
                  <a:cs typeface="Courier New" pitchFamily="49" charset="0"/>
                </a:rPr>
                <a:t>struct</a:t>
              </a:r>
              <a:r>
                <a:rPr lang="en-GB" sz="1400" dirty="0" smtClean="0">
                  <a:latin typeface="Courier New" pitchFamily="49" charset="0"/>
                  <a:cs typeface="Courier New" pitchFamily="49" charset="0"/>
                </a:rPr>
                <a:t> </a:t>
              </a:r>
              <a:r>
                <a:rPr lang="en-GB" sz="1400" b="1" dirty="0" smtClean="0">
                  <a:latin typeface="Courier New" pitchFamily="49" charset="0"/>
                  <a:cs typeface="Courier New" pitchFamily="49" charset="0"/>
                </a:rPr>
                <a:t>Sphere </a:t>
              </a:r>
              <a:r>
                <a:rPr lang="en-GB" sz="1400" dirty="0" smtClean="0">
                  <a:latin typeface="Courier New" pitchFamily="49" charset="0"/>
                  <a:cs typeface="Courier New" pitchFamily="49" charset="0"/>
                </a:rPr>
                <a:t>{</a:t>
              </a: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	Vector3 Centre</a:t>
              </a: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	float Radius</a:t>
              </a: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a:t>
              </a:r>
            </a:p>
            <a:p>
              <a:pPr>
                <a:tabLst>
                  <a:tab pos="180975" algn="l"/>
                  <a:tab pos="361950" algn="l"/>
                  <a:tab pos="534988" algn="l"/>
                  <a:tab pos="715963" algn="l"/>
                  <a:tab pos="896938" algn="l"/>
                  <a:tab pos="1077913" algn="l"/>
                  <a:tab pos="1258888" algn="l"/>
                </a:tabLst>
              </a:pPr>
              <a:endParaRPr lang="en-GB" sz="1400" dirty="0" smtClean="0">
                <a:latin typeface="Courier New" pitchFamily="49" charset="0"/>
                <a:cs typeface="Courier New" pitchFamily="49" charset="0"/>
              </a:endParaRP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Where region R = { (</a:t>
              </a:r>
              <a:r>
                <a:rPr lang="en-GB" sz="1400" dirty="0" err="1" smtClean="0">
                  <a:latin typeface="Courier New" pitchFamily="49" charset="0"/>
                  <a:cs typeface="Courier New" pitchFamily="49" charset="0"/>
                </a:rPr>
                <a:t>x,y,z</a:t>
              </a:r>
              <a:r>
                <a:rPr lang="en-GB" sz="1400" dirty="0" smtClean="0">
                  <a:latin typeface="Courier New" pitchFamily="49" charset="0"/>
                  <a:cs typeface="Courier New" pitchFamily="49" charset="0"/>
                </a:rPr>
                <a:t>) | </a:t>
              </a: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  (x-</a:t>
              </a:r>
              <a:r>
                <a:rPr lang="en-GB" sz="1400" dirty="0" err="1" smtClean="0">
                  <a:latin typeface="Courier New" pitchFamily="49" charset="0"/>
                  <a:cs typeface="Courier New" pitchFamily="49" charset="0"/>
                </a:rPr>
                <a:t>Centre.x</a:t>
              </a:r>
              <a:r>
                <a:rPr lang="en-GB" sz="1400" dirty="0" smtClean="0">
                  <a:latin typeface="Courier New" pitchFamily="49" charset="0"/>
                  <a:cs typeface="Courier New" pitchFamily="49" charset="0"/>
                </a:rPr>
                <a:t>)^2 +</a:t>
              </a: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  (y-</a:t>
              </a:r>
              <a:r>
                <a:rPr lang="en-GB" sz="1400" dirty="0" err="1" smtClean="0">
                  <a:latin typeface="Courier New" pitchFamily="49" charset="0"/>
                  <a:cs typeface="Courier New" pitchFamily="49" charset="0"/>
                </a:rPr>
                <a:t>Centre.y</a:t>
              </a:r>
              <a:r>
                <a:rPr lang="en-GB" sz="1400" dirty="0" smtClean="0">
                  <a:latin typeface="Courier New" pitchFamily="49" charset="0"/>
                  <a:cs typeface="Courier New" pitchFamily="49" charset="0"/>
                </a:rPr>
                <a:t>)^2 +</a:t>
              </a: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  (z-</a:t>
              </a:r>
              <a:r>
                <a:rPr lang="en-GB" sz="1400" dirty="0" err="1" smtClean="0">
                  <a:latin typeface="Courier New" pitchFamily="49" charset="0"/>
                  <a:cs typeface="Courier New" pitchFamily="49" charset="0"/>
                </a:rPr>
                <a:t>Centre.z</a:t>
              </a:r>
              <a:r>
                <a:rPr lang="en-GB" sz="1400" dirty="0" smtClean="0">
                  <a:latin typeface="Courier New" pitchFamily="49" charset="0"/>
                  <a:cs typeface="Courier New" pitchFamily="49" charset="0"/>
                </a:rPr>
                <a:t>)^2 &lt;= Radius^2</a:t>
              </a:r>
            </a:p>
            <a:p>
              <a:pPr>
                <a:tabLst>
                  <a:tab pos="180975" algn="l"/>
                  <a:tab pos="361950" algn="l"/>
                  <a:tab pos="534988" algn="l"/>
                  <a:tab pos="715963" algn="l"/>
                  <a:tab pos="896938" algn="l"/>
                  <a:tab pos="1077913" algn="l"/>
                  <a:tab pos="1258888" algn="l"/>
                </a:tabLst>
              </a:pPr>
              <a:endParaRPr lang="en-GB" sz="1400" dirty="0" smtClean="0">
                <a:latin typeface="Courier New" pitchFamily="49" charset="0"/>
                <a:cs typeface="Courier New"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10" presetClass="entr" presetSubtype="0" fill="hold" grpId="0" nodeType="after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4098"/>
                                        </p:tgtEl>
                                        <p:attrNameLst>
                                          <p:attrName>style.visibility</p:attrName>
                                        </p:attrNameLst>
                                      </p:cBhvr>
                                      <p:to>
                                        <p:strVal val="visible"/>
                                      </p:to>
                                    </p:set>
                                    <p:animEffect transition="in" filter="fade">
                                      <p:cBhvr>
                                        <p:cTn id="11" dur="500"/>
                                        <p:tgtEl>
                                          <p:spTgt spid="409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8">
                                            <p:txEl>
                                              <p:pRg st="1" end="1"/>
                                            </p:txEl>
                                          </p:spTgt>
                                        </p:tgtEl>
                                        <p:attrNameLst>
                                          <p:attrName>style.visibility</p:attrName>
                                        </p:attrNameLst>
                                      </p:cBhvr>
                                      <p:to>
                                        <p:strVal val="visible"/>
                                      </p:to>
                                    </p:set>
                                    <p:animEffect transition="in" filter="fade">
                                      <p:cBhvr>
                                        <p:cTn id="16" dur="500"/>
                                        <p:tgtEl>
                                          <p:spTgt spid="18">
                                            <p:txEl>
                                              <p:pRg st="1" end="1"/>
                                            </p:txEl>
                                          </p:spTgt>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500"/>
                                        <p:tgtEl>
                                          <p:spTgt spid="16"/>
                                        </p:tgtEl>
                                      </p:cBhvr>
                                    </p:animEffect>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
          <p:cNvSpPr txBox="1">
            <a:spLocks/>
          </p:cNvSpPr>
          <p:nvPr/>
        </p:nvSpPr>
        <p:spPr>
          <a:xfrm>
            <a:off x="571472" y="571480"/>
            <a:ext cx="7929618" cy="914400"/>
          </a:xfrm>
          <a:prstGeom prst="rect">
            <a:avLst/>
          </a:prstGeom>
          <a:effectLst>
            <a:innerShdw blurRad="114300">
              <a:prstClr val="black"/>
            </a:innerShdw>
          </a:effectLst>
        </p:spPr>
        <p:txBody>
          <a:bodyPr vert="horz" anchor="t">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600" spc="-150" dirty="0" smtClean="0">
                <a:solidFill>
                  <a:schemeClr val="tx1">
                    <a:lumMod val="95000"/>
                    <a:lumOff val="5000"/>
                  </a:schemeClr>
                </a:solidFill>
                <a:effectLst>
                  <a:innerShdw blurRad="63500" dist="50800" dir="2700000">
                    <a:prstClr val="black">
                      <a:alpha val="50000"/>
                    </a:prstClr>
                  </a:innerShdw>
                </a:effectLst>
                <a:latin typeface="+mj-lt"/>
                <a:ea typeface="+mj-ea"/>
                <a:cs typeface="+mj-cs"/>
              </a:rPr>
              <a:t>Oriented Bounding Boxes (OBBs)</a:t>
            </a:r>
            <a:endParaRPr kumimoji="0" lang="en-US" sz="3200" b="1" i="0" u="none" strike="dblStrike" kern="1200" cap="small" spc="-150" normalizeH="0" noProof="0" dirty="0">
              <a:ln>
                <a:noFill/>
              </a:ln>
              <a:solidFill>
                <a:schemeClr val="accent2"/>
              </a:solidFill>
              <a:effectLst>
                <a:innerShdw blurRad="63500" dist="50800" dir="2700000">
                  <a:prstClr val="black">
                    <a:alpha val="50000"/>
                  </a:prstClr>
                </a:innerShdw>
              </a:effectLst>
              <a:uLnTx/>
              <a:uFillTx/>
              <a:latin typeface="+mj-lt"/>
              <a:ea typeface="+mj-ea"/>
              <a:cs typeface="+mj-cs"/>
            </a:endParaRPr>
          </a:p>
        </p:txBody>
      </p:sp>
      <p:sp>
        <p:nvSpPr>
          <p:cNvPr id="18" name="Text Placeholder 5"/>
          <p:cNvSpPr>
            <a:spLocks noGrp="1"/>
          </p:cNvSpPr>
          <p:nvPr>
            <p:ph type="body" idx="4294967295"/>
          </p:nvPr>
        </p:nvSpPr>
        <p:spPr>
          <a:xfrm>
            <a:off x="500034" y="1500174"/>
            <a:ext cx="3857652" cy="1143008"/>
          </a:xfrm>
        </p:spPr>
        <p:txBody>
          <a:bodyPr>
            <a:noAutofit/>
          </a:bodyPr>
          <a:lstStyle/>
          <a:p>
            <a:pPr marL="0">
              <a:lnSpc>
                <a:spcPct val="114000"/>
              </a:lnSpc>
              <a:spcAft>
                <a:spcPts val="600"/>
              </a:spcAft>
              <a:buNone/>
            </a:pPr>
            <a:r>
              <a:rPr lang="en-GB" sz="2000" dirty="0" smtClean="0"/>
              <a:t>An oriented bounding box (OBB) is an arbitrarily oriented rectangular bound. The most common means of representing an OBB, permitting straightforward intersection tests is as shown:</a:t>
            </a:r>
          </a:p>
        </p:txBody>
      </p:sp>
      <p:grpSp>
        <p:nvGrpSpPr>
          <p:cNvPr id="13" name="Group 12"/>
          <p:cNvGrpSpPr/>
          <p:nvPr/>
        </p:nvGrpSpPr>
        <p:grpSpPr>
          <a:xfrm>
            <a:off x="4500562" y="1500174"/>
            <a:ext cx="4500594" cy="2286016"/>
            <a:chOff x="4500562" y="1500174"/>
            <a:chExt cx="4500594" cy="2286016"/>
          </a:xfrm>
        </p:grpSpPr>
        <p:sp>
          <p:nvSpPr>
            <p:cNvPr id="11" name="AutoShape 16"/>
            <p:cNvSpPr>
              <a:spLocks noChangeArrowheads="1"/>
            </p:cNvSpPr>
            <p:nvPr/>
          </p:nvSpPr>
          <p:spPr bwMode="auto">
            <a:xfrm>
              <a:off x="4500562" y="1500174"/>
              <a:ext cx="4500594" cy="2214578"/>
            </a:xfrm>
            <a:prstGeom prst="roundRect">
              <a:avLst>
                <a:gd name="adj" fmla="val 8377"/>
              </a:avLst>
            </a:prstGeom>
            <a:solidFill>
              <a:srgbClr val="FFFF99"/>
            </a:solidFill>
            <a:ln>
              <a:headEnd/>
              <a:tailEnd/>
            </a:ln>
          </p:spPr>
          <p:style>
            <a:lnRef idx="0">
              <a:schemeClr val="accent1"/>
            </a:lnRef>
            <a:fillRef idx="3">
              <a:schemeClr val="accent1"/>
            </a:fillRef>
            <a:effectRef idx="3">
              <a:schemeClr val="accent1"/>
            </a:effectRef>
            <a:fontRef idx="minor">
              <a:schemeClr val="lt1"/>
            </a:fontRef>
          </p:style>
          <p:txBody>
            <a:bodyPr wrap="none" anchor="ctr"/>
            <a:lstStyle/>
            <a:p>
              <a:endParaRPr lang="en-GB">
                <a:solidFill>
                  <a:schemeClr val="tx1"/>
                </a:solidFill>
              </a:endParaRPr>
            </a:p>
          </p:txBody>
        </p:sp>
        <p:sp>
          <p:nvSpPr>
            <p:cNvPr id="14" name="Rectangle 13"/>
            <p:cNvSpPr>
              <a:spLocks noChangeArrowheads="1"/>
            </p:cNvSpPr>
            <p:nvPr/>
          </p:nvSpPr>
          <p:spPr bwMode="auto">
            <a:xfrm>
              <a:off x="4500562" y="1539421"/>
              <a:ext cx="4500594" cy="2246769"/>
            </a:xfrm>
            <a:prstGeom prst="rect">
              <a:avLst/>
            </a:prstGeom>
            <a:noFill/>
            <a:ln w="9525">
              <a:noFill/>
              <a:miter lim="800000"/>
              <a:headEnd/>
              <a:tailEnd/>
            </a:ln>
            <a:effectLst/>
          </p:spPr>
          <p:txBody>
            <a:bodyPr wrap="square" anchor="ctr">
              <a:spAutoFit/>
            </a:bodyPr>
            <a:lstStyle/>
            <a:p>
              <a:pPr>
                <a:tabLst>
                  <a:tab pos="180975" algn="l"/>
                  <a:tab pos="361950" algn="l"/>
                  <a:tab pos="534988" algn="l"/>
                  <a:tab pos="715963" algn="l"/>
                  <a:tab pos="896938" algn="l"/>
                  <a:tab pos="1077913" algn="l"/>
                  <a:tab pos="1258888" algn="l"/>
                </a:tabLst>
              </a:pPr>
              <a:r>
                <a:rPr lang="en-GB" sz="1400" dirty="0" err="1" smtClean="0">
                  <a:latin typeface="Courier New" pitchFamily="49" charset="0"/>
                  <a:cs typeface="Courier New" pitchFamily="49" charset="0"/>
                </a:rPr>
                <a:t>struct</a:t>
              </a:r>
              <a:r>
                <a:rPr lang="en-GB" sz="1400" dirty="0" smtClean="0">
                  <a:latin typeface="Courier New" pitchFamily="49" charset="0"/>
                  <a:cs typeface="Courier New" pitchFamily="49" charset="0"/>
                </a:rPr>
                <a:t> </a:t>
              </a:r>
              <a:r>
                <a:rPr lang="en-GB" sz="1400" b="1" dirty="0" smtClean="0">
                  <a:latin typeface="Courier New" pitchFamily="49" charset="0"/>
                  <a:cs typeface="Courier New" pitchFamily="49" charset="0"/>
                </a:rPr>
                <a:t>OBB</a:t>
              </a:r>
              <a:r>
                <a:rPr lang="en-GB" sz="1400" dirty="0" smtClean="0">
                  <a:latin typeface="Courier New" pitchFamily="49" charset="0"/>
                  <a:cs typeface="Courier New" pitchFamily="49" charset="0"/>
                </a:rPr>
                <a:t> {</a:t>
              </a: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	Vector3	Centre</a:t>
              </a: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	Vector3[3] Axis</a:t>
              </a: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	Vector3 	Extent</a:t>
              </a: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a:t>
              </a:r>
            </a:p>
            <a:p>
              <a:pPr>
                <a:tabLst>
                  <a:tab pos="180975" algn="l"/>
                  <a:tab pos="361950" algn="l"/>
                  <a:tab pos="534988" algn="l"/>
                  <a:tab pos="715963" algn="l"/>
                  <a:tab pos="896938" algn="l"/>
                  <a:tab pos="1077913" algn="l"/>
                  <a:tab pos="1258888" algn="l"/>
                </a:tabLst>
              </a:pPr>
              <a:endParaRPr lang="en-GB" sz="1400" dirty="0" smtClean="0">
                <a:latin typeface="Courier New" pitchFamily="49" charset="0"/>
                <a:cs typeface="Courier New" pitchFamily="49" charset="0"/>
              </a:endParaRP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Where region R = { (x) | x = Centre +   </a:t>
              </a: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   (r*</a:t>
              </a:r>
              <a:r>
                <a:rPr lang="en-GB" sz="1400" dirty="0" err="1" smtClean="0">
                  <a:latin typeface="Courier New" pitchFamily="49" charset="0"/>
                  <a:cs typeface="Courier New" pitchFamily="49" charset="0"/>
                </a:rPr>
                <a:t>Axis.X</a:t>
              </a:r>
              <a:r>
                <a:rPr lang="en-GB" sz="1400" dirty="0" smtClean="0">
                  <a:latin typeface="Courier New" pitchFamily="49" charset="0"/>
                  <a:cs typeface="Courier New" pitchFamily="49" charset="0"/>
                </a:rPr>
                <a:t> + s*</a:t>
              </a:r>
              <a:r>
                <a:rPr lang="en-GB" sz="1400" dirty="0" err="1" smtClean="0">
                  <a:latin typeface="Courier New" pitchFamily="49" charset="0"/>
                  <a:cs typeface="Courier New" pitchFamily="49" charset="0"/>
                </a:rPr>
                <a:t>Axis.Y</a:t>
              </a:r>
              <a:r>
                <a:rPr lang="en-GB" sz="1400" dirty="0" smtClean="0">
                  <a:latin typeface="Courier New" pitchFamily="49" charset="0"/>
                  <a:cs typeface="Courier New" pitchFamily="49" charset="0"/>
                </a:rPr>
                <a:t> + t*</a:t>
              </a:r>
              <a:r>
                <a:rPr lang="en-GB" sz="1400" dirty="0" err="1" smtClean="0">
                  <a:latin typeface="Courier New" pitchFamily="49" charset="0"/>
                  <a:cs typeface="Courier New" pitchFamily="49" charset="0"/>
                </a:rPr>
                <a:t>Axis.Z</a:t>
              </a:r>
              <a:r>
                <a:rPr lang="en-GB" sz="1400" dirty="0" smtClean="0">
                  <a:latin typeface="Courier New" pitchFamily="49" charset="0"/>
                  <a:cs typeface="Courier New" pitchFamily="49" charset="0"/>
                </a:rPr>
                <a:t> ) }, </a:t>
              </a: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|r|&lt;</a:t>
              </a:r>
              <a:r>
                <a:rPr lang="en-GB" sz="1400" dirty="0" err="1" smtClean="0">
                  <a:latin typeface="Courier New" pitchFamily="49" charset="0"/>
                  <a:cs typeface="Courier New" pitchFamily="49" charset="0"/>
                </a:rPr>
                <a:t>Extent.X</a:t>
              </a:r>
              <a:r>
                <a:rPr lang="en-GB" sz="1400" dirty="0" smtClean="0">
                  <a:latin typeface="Courier New" pitchFamily="49" charset="0"/>
                  <a:cs typeface="Courier New" pitchFamily="49" charset="0"/>
                </a:rPr>
                <a:t>, |s|&lt;</a:t>
              </a:r>
              <a:r>
                <a:rPr lang="en-GB" sz="1400" dirty="0" err="1" smtClean="0">
                  <a:latin typeface="Courier New" pitchFamily="49" charset="0"/>
                  <a:cs typeface="Courier New" pitchFamily="49" charset="0"/>
                </a:rPr>
                <a:t>Extent.Y</a:t>
              </a:r>
              <a:r>
                <a:rPr lang="en-GB" sz="1400" dirty="0" smtClean="0">
                  <a:latin typeface="Courier New" pitchFamily="49" charset="0"/>
                  <a:cs typeface="Courier New" pitchFamily="49" charset="0"/>
                </a:rPr>
                <a:t>, |t|&lt;</a:t>
              </a:r>
              <a:r>
                <a:rPr lang="en-GB" sz="1400" dirty="0" err="1" smtClean="0">
                  <a:latin typeface="Courier New" pitchFamily="49" charset="0"/>
                  <a:cs typeface="Courier New" pitchFamily="49" charset="0"/>
                </a:rPr>
                <a:t>Extent.Z</a:t>
              </a:r>
              <a:endParaRPr lang="en-GB" sz="1400" dirty="0" smtClean="0">
                <a:latin typeface="Courier New" pitchFamily="49" charset="0"/>
                <a:cs typeface="Courier New" pitchFamily="49" charset="0"/>
              </a:endParaRP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	</a:t>
              </a:r>
            </a:p>
          </p:txBody>
        </p:sp>
        <p:pic>
          <p:nvPicPr>
            <p:cNvPr id="35842" name="Picture 2" descr="http://www.gamasutra.com/features/20000203/lander_figure_03.gif"/>
            <p:cNvPicPr>
              <a:picLocks noChangeAspect="1" noChangeArrowheads="1"/>
            </p:cNvPicPr>
            <p:nvPr/>
          </p:nvPicPr>
          <p:blipFill>
            <a:blip r:embed="rId3" cstate="print"/>
            <a:srcRect/>
            <a:stretch>
              <a:fillRect/>
            </a:stretch>
          </p:blipFill>
          <p:spPr bwMode="auto">
            <a:xfrm>
              <a:off x="7715272" y="1571612"/>
              <a:ext cx="1214446" cy="122659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2" name="Text Placeholder 5"/>
          <p:cNvSpPr>
            <a:spLocks noGrp="1"/>
          </p:cNvSpPr>
          <p:nvPr>
            <p:ph type="body" idx="4294967295"/>
          </p:nvPr>
        </p:nvSpPr>
        <p:spPr>
          <a:xfrm>
            <a:off x="500034" y="3857628"/>
            <a:ext cx="4572032" cy="1785950"/>
          </a:xfrm>
        </p:spPr>
        <p:txBody>
          <a:bodyPr>
            <a:noAutofit/>
          </a:bodyPr>
          <a:lstStyle/>
          <a:p>
            <a:pPr marL="0">
              <a:lnSpc>
                <a:spcPct val="114000"/>
              </a:lnSpc>
              <a:spcAft>
                <a:spcPts val="600"/>
              </a:spcAft>
              <a:buNone/>
            </a:pPr>
            <a:r>
              <a:rPr lang="en-GB" sz="2000" dirty="0" smtClean="0"/>
              <a:t>Intersection testing is more complex than that for an AABB. A separating axis test is often used (explored later). The OBBs are not intersecting if there exists an axis on which the sum of their projected radii onto the axis is less than the distance between the projection of their centre points onto the axis:</a:t>
            </a:r>
          </a:p>
          <a:p>
            <a:pPr marL="0">
              <a:lnSpc>
                <a:spcPct val="114000"/>
              </a:lnSpc>
              <a:spcAft>
                <a:spcPts val="600"/>
              </a:spcAft>
              <a:buNone/>
            </a:pPr>
            <a:endParaRPr lang="en-GB" sz="2000" dirty="0" smtClean="0"/>
          </a:p>
          <a:p>
            <a:pPr marL="0">
              <a:lnSpc>
                <a:spcPct val="114000"/>
              </a:lnSpc>
              <a:spcAft>
                <a:spcPts val="600"/>
              </a:spcAft>
              <a:buNone/>
            </a:pPr>
            <a:endParaRPr lang="en-GB" sz="2000" dirty="0" smtClean="0"/>
          </a:p>
          <a:p>
            <a:pPr marL="0">
              <a:lnSpc>
                <a:spcPct val="114000"/>
              </a:lnSpc>
              <a:spcAft>
                <a:spcPts val="600"/>
              </a:spcAft>
              <a:buNone/>
            </a:pPr>
            <a:endParaRPr lang="en-GB" sz="2000" dirty="0" smtClean="0"/>
          </a:p>
          <a:p>
            <a:pPr marL="0">
              <a:lnSpc>
                <a:spcPct val="114000"/>
              </a:lnSpc>
              <a:spcAft>
                <a:spcPts val="600"/>
              </a:spcAft>
              <a:buNone/>
            </a:pPr>
            <a:endParaRPr lang="en-GB" sz="2000" dirty="0" smtClean="0"/>
          </a:p>
        </p:txBody>
      </p:sp>
      <p:pic>
        <p:nvPicPr>
          <p:cNvPr id="5122" name="Picture 2"/>
          <p:cNvPicPr>
            <a:picLocks noChangeAspect="1" noChangeArrowheads="1"/>
          </p:cNvPicPr>
          <p:nvPr/>
        </p:nvPicPr>
        <p:blipFill>
          <a:blip r:embed="rId4" cstate="print"/>
          <a:srcRect/>
          <a:stretch>
            <a:fillRect/>
          </a:stretch>
        </p:blipFill>
        <p:spPr bwMode="auto">
          <a:xfrm>
            <a:off x="5072066" y="3929066"/>
            <a:ext cx="3774152" cy="271462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2">
                                            <p:txEl>
                                              <p:pRg st="0" end="0"/>
                                            </p:txEl>
                                          </p:spTgt>
                                        </p:tgtEl>
                                        <p:attrNameLst>
                                          <p:attrName>style.visibility</p:attrName>
                                        </p:attrNameLst>
                                      </p:cBhvr>
                                      <p:to>
                                        <p:strVal val="visible"/>
                                      </p:to>
                                    </p:set>
                                    <p:animEffect transition="in" filter="fade">
                                      <p:cBhvr>
                                        <p:cTn id="16" dur="500"/>
                                        <p:tgtEl>
                                          <p:spTgt spid="12">
                                            <p:txEl>
                                              <p:pRg st="0" end="0"/>
                                            </p:txEl>
                                          </p:spTgt>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5122"/>
                                        </p:tgtEl>
                                        <p:attrNameLst>
                                          <p:attrName>style.visibility</p:attrName>
                                        </p:attrNameLst>
                                      </p:cBhvr>
                                      <p:to>
                                        <p:strVal val="visible"/>
                                      </p:to>
                                    </p:set>
                                    <p:animEffect transition="in" filter="fade">
                                      <p:cBhvr>
                                        <p:cTn id="20"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p:bldP spid="1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
          <p:cNvSpPr txBox="1">
            <a:spLocks/>
          </p:cNvSpPr>
          <p:nvPr/>
        </p:nvSpPr>
        <p:spPr>
          <a:xfrm>
            <a:off x="571472" y="571480"/>
            <a:ext cx="7929618" cy="914400"/>
          </a:xfrm>
          <a:prstGeom prst="rect">
            <a:avLst/>
          </a:prstGeom>
          <a:effectLst>
            <a:innerShdw blurRad="114300">
              <a:prstClr val="black"/>
            </a:innerShdw>
          </a:effectLst>
        </p:spPr>
        <p:txBody>
          <a:bodyPr vert="horz" anchor="t">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600" spc="-150" dirty="0" smtClean="0">
                <a:solidFill>
                  <a:schemeClr val="tx1">
                    <a:lumMod val="95000"/>
                    <a:lumOff val="5000"/>
                  </a:schemeClr>
                </a:solidFill>
                <a:effectLst>
                  <a:innerShdw blurRad="63500" dist="50800" dir="2700000">
                    <a:prstClr val="black">
                      <a:alpha val="50000"/>
                    </a:prstClr>
                  </a:innerShdw>
                </a:effectLst>
                <a:latin typeface="+mj-lt"/>
                <a:ea typeface="+mj-ea"/>
                <a:cs typeface="+mj-cs"/>
              </a:rPr>
              <a:t>Oriented Bounding Boxes (OBBs)</a:t>
            </a:r>
            <a:endParaRPr kumimoji="0" lang="en-US" sz="3200" b="1" i="0" u="none" strike="dblStrike" kern="1200" cap="small" spc="-150" normalizeH="0" noProof="0" dirty="0">
              <a:ln>
                <a:noFill/>
              </a:ln>
              <a:solidFill>
                <a:schemeClr val="accent2"/>
              </a:solidFill>
              <a:effectLst>
                <a:innerShdw blurRad="63500" dist="50800" dir="2700000">
                  <a:prstClr val="black">
                    <a:alpha val="50000"/>
                  </a:prstClr>
                </a:innerShdw>
              </a:effectLst>
              <a:uLnTx/>
              <a:uFillTx/>
              <a:latin typeface="+mj-lt"/>
              <a:ea typeface="+mj-ea"/>
              <a:cs typeface="+mj-cs"/>
            </a:endParaRPr>
          </a:p>
        </p:txBody>
      </p:sp>
      <p:sp>
        <p:nvSpPr>
          <p:cNvPr id="18" name="Text Placeholder 5"/>
          <p:cNvSpPr>
            <a:spLocks noGrp="1"/>
          </p:cNvSpPr>
          <p:nvPr>
            <p:ph type="body" idx="4294967295"/>
          </p:nvPr>
        </p:nvSpPr>
        <p:spPr>
          <a:xfrm>
            <a:off x="500034" y="1428736"/>
            <a:ext cx="8001056" cy="1785950"/>
          </a:xfrm>
        </p:spPr>
        <p:txBody>
          <a:bodyPr>
            <a:noAutofit/>
          </a:bodyPr>
          <a:lstStyle/>
          <a:p>
            <a:pPr marL="0">
              <a:lnSpc>
                <a:spcPct val="114000"/>
              </a:lnSpc>
              <a:spcAft>
                <a:spcPts val="600"/>
              </a:spcAft>
              <a:buNone/>
            </a:pPr>
            <a:r>
              <a:rPr lang="en-GB" sz="2000" dirty="0" smtClean="0"/>
              <a:t>For OBB-OBB at most 15 axes need to be tested (three coordinates axes of each box (</a:t>
            </a:r>
            <a:r>
              <a:rPr lang="en-GB" sz="2000" b="1" dirty="0" err="1" smtClean="0"/>
              <a:t>a</a:t>
            </a:r>
            <a:r>
              <a:rPr lang="en-GB" sz="2000" b="1" baseline="-25000" dirty="0" err="1" smtClean="0"/>
              <a:t>x</a:t>
            </a:r>
            <a:r>
              <a:rPr lang="en-GB" sz="2000" dirty="0" smtClean="0"/>
              <a:t> , </a:t>
            </a:r>
            <a:r>
              <a:rPr lang="en-GB" sz="2000" b="1" dirty="0" smtClean="0"/>
              <a:t>a</a:t>
            </a:r>
            <a:r>
              <a:rPr lang="en-GB" sz="2000" b="1" baseline="-25000" dirty="0" smtClean="0"/>
              <a:t>y</a:t>
            </a:r>
            <a:r>
              <a:rPr lang="en-GB" sz="2000" dirty="0" smtClean="0"/>
              <a:t> , </a:t>
            </a:r>
            <a:r>
              <a:rPr lang="en-GB" sz="2000" b="1" dirty="0" err="1" smtClean="0"/>
              <a:t>a</a:t>
            </a:r>
            <a:r>
              <a:rPr lang="en-GB" sz="2000" b="1" baseline="-25000" dirty="0" err="1" smtClean="0"/>
              <a:t>z</a:t>
            </a:r>
            <a:r>
              <a:rPr lang="en-GB" sz="2000" dirty="0" smtClean="0"/>
              <a:t> , </a:t>
            </a:r>
            <a:r>
              <a:rPr lang="en-GB" sz="2000" b="1" dirty="0" err="1" smtClean="0"/>
              <a:t>b</a:t>
            </a:r>
            <a:r>
              <a:rPr lang="en-GB" sz="2000" b="1" baseline="-25000" dirty="0" err="1" smtClean="0"/>
              <a:t>x</a:t>
            </a:r>
            <a:r>
              <a:rPr lang="en-GB" sz="2000" dirty="0" smtClean="0"/>
              <a:t> , </a:t>
            </a:r>
            <a:r>
              <a:rPr lang="en-GB" sz="2000" b="1" dirty="0" smtClean="0"/>
              <a:t>b</a:t>
            </a:r>
            <a:r>
              <a:rPr lang="en-GB" sz="2000" b="1" baseline="-25000" dirty="0" smtClean="0"/>
              <a:t>y</a:t>
            </a:r>
            <a:r>
              <a:rPr lang="en-GB" sz="2000" dirty="0" smtClean="0"/>
              <a:t> , </a:t>
            </a:r>
            <a:r>
              <a:rPr lang="en-GB" sz="2000" b="1" dirty="0" err="1" smtClean="0"/>
              <a:t>b</a:t>
            </a:r>
            <a:r>
              <a:rPr lang="en-GB" sz="2000" b="1" baseline="-25000" dirty="0" err="1" smtClean="0"/>
              <a:t>z</a:t>
            </a:r>
            <a:r>
              <a:rPr lang="en-GB" sz="2000" dirty="0" smtClean="0"/>
              <a:t>) and nine axes perpendicular to each coordinate axis (</a:t>
            </a:r>
            <a:r>
              <a:rPr lang="en-GB" sz="2000" b="1" dirty="0" err="1" smtClean="0"/>
              <a:t>a</a:t>
            </a:r>
            <a:r>
              <a:rPr lang="en-GB" sz="2000" b="1" baseline="-25000" dirty="0" err="1" smtClean="0"/>
              <a:t>x</a:t>
            </a:r>
            <a:r>
              <a:rPr lang="en-GB" sz="2000" dirty="0" smtClean="0"/>
              <a:t>× </a:t>
            </a:r>
            <a:r>
              <a:rPr lang="en-GB" sz="2000" b="1" dirty="0" err="1" smtClean="0"/>
              <a:t>b</a:t>
            </a:r>
            <a:r>
              <a:rPr lang="en-GB" sz="2000" b="1" baseline="-25000" dirty="0" err="1" smtClean="0"/>
              <a:t>x</a:t>
            </a:r>
            <a:r>
              <a:rPr lang="en-GB" sz="2000" baseline="-25000" dirty="0" smtClean="0"/>
              <a:t>  </a:t>
            </a:r>
            <a:r>
              <a:rPr lang="en-GB" sz="2000" dirty="0" smtClean="0"/>
              <a:t>, </a:t>
            </a:r>
            <a:r>
              <a:rPr lang="en-GB" sz="2000" b="1" dirty="0" err="1" smtClean="0"/>
              <a:t>a</a:t>
            </a:r>
            <a:r>
              <a:rPr lang="en-GB" sz="2000" b="1" baseline="-25000" dirty="0" err="1" smtClean="0"/>
              <a:t>x</a:t>
            </a:r>
            <a:r>
              <a:rPr lang="en-GB" sz="2000" dirty="0" smtClean="0"/>
              <a:t>× </a:t>
            </a:r>
            <a:r>
              <a:rPr lang="en-GB" sz="2000" b="1" dirty="0" smtClean="0"/>
              <a:t>b</a:t>
            </a:r>
            <a:r>
              <a:rPr lang="en-GB" sz="2000" b="1" baseline="-25000" dirty="0" smtClean="0"/>
              <a:t>y</a:t>
            </a:r>
            <a:r>
              <a:rPr lang="en-GB" sz="2000" baseline="-25000" dirty="0" smtClean="0"/>
              <a:t>  </a:t>
            </a:r>
            <a:r>
              <a:rPr lang="en-GB" sz="2000" dirty="0" smtClean="0"/>
              <a:t>, </a:t>
            </a:r>
            <a:r>
              <a:rPr lang="en-GB" sz="2000" b="1" dirty="0" err="1" smtClean="0"/>
              <a:t>a</a:t>
            </a:r>
            <a:r>
              <a:rPr lang="en-GB" sz="2000" b="1" baseline="-25000" dirty="0" err="1" smtClean="0"/>
              <a:t>x</a:t>
            </a:r>
            <a:r>
              <a:rPr lang="en-GB" sz="2000" dirty="0" smtClean="0"/>
              <a:t>× </a:t>
            </a:r>
            <a:r>
              <a:rPr lang="en-GB" sz="2000" b="1" dirty="0" err="1" smtClean="0"/>
              <a:t>b</a:t>
            </a:r>
            <a:r>
              <a:rPr lang="en-GB" sz="2000" b="1" baseline="-25000" dirty="0" err="1" smtClean="0"/>
              <a:t>z</a:t>
            </a:r>
            <a:r>
              <a:rPr lang="en-GB" sz="2000" baseline="-25000" dirty="0" smtClean="0"/>
              <a:t>  </a:t>
            </a:r>
            <a:r>
              <a:rPr lang="en-GB" sz="2000" dirty="0" smtClean="0"/>
              <a:t>, </a:t>
            </a:r>
            <a:r>
              <a:rPr lang="en-GB" sz="2000" b="1" dirty="0" smtClean="0"/>
              <a:t>a</a:t>
            </a:r>
            <a:r>
              <a:rPr lang="en-GB" sz="2000" b="1" baseline="-25000" dirty="0" smtClean="0"/>
              <a:t>y</a:t>
            </a:r>
            <a:r>
              <a:rPr lang="en-GB" sz="2000" dirty="0" smtClean="0"/>
              <a:t>× </a:t>
            </a:r>
            <a:r>
              <a:rPr lang="en-GB" sz="2000" b="1" dirty="0" err="1" smtClean="0"/>
              <a:t>b</a:t>
            </a:r>
            <a:r>
              <a:rPr lang="en-GB" sz="2000" b="1" baseline="-25000" dirty="0" err="1" smtClean="0"/>
              <a:t>x</a:t>
            </a:r>
            <a:r>
              <a:rPr lang="en-GB" sz="2000" baseline="-25000" dirty="0" smtClean="0"/>
              <a:t>  </a:t>
            </a:r>
            <a:r>
              <a:rPr lang="en-GB" sz="2000" dirty="0" smtClean="0"/>
              <a:t>, </a:t>
            </a:r>
            <a:r>
              <a:rPr lang="en-GB" sz="2000" b="1" dirty="0" smtClean="0"/>
              <a:t>a</a:t>
            </a:r>
            <a:r>
              <a:rPr lang="en-GB" sz="2000" b="1" baseline="-25000" dirty="0" smtClean="0"/>
              <a:t>y</a:t>
            </a:r>
            <a:r>
              <a:rPr lang="en-GB" sz="2000" dirty="0" smtClean="0"/>
              <a:t>× </a:t>
            </a:r>
            <a:r>
              <a:rPr lang="en-GB" sz="2000" b="1" dirty="0" smtClean="0"/>
              <a:t>b</a:t>
            </a:r>
            <a:r>
              <a:rPr lang="en-GB" sz="2000" b="1" baseline="-25000" dirty="0" smtClean="0"/>
              <a:t>y</a:t>
            </a:r>
            <a:r>
              <a:rPr lang="en-GB" sz="2000" baseline="-25000" dirty="0" smtClean="0"/>
              <a:t>  </a:t>
            </a:r>
            <a:r>
              <a:rPr lang="en-GB" sz="2000" dirty="0" smtClean="0"/>
              <a:t>, </a:t>
            </a:r>
            <a:r>
              <a:rPr lang="en-GB" sz="2000" b="1" dirty="0" smtClean="0"/>
              <a:t>a</a:t>
            </a:r>
            <a:r>
              <a:rPr lang="en-GB" sz="2000" b="1" baseline="-25000" dirty="0" smtClean="0"/>
              <a:t>y</a:t>
            </a:r>
            <a:r>
              <a:rPr lang="en-GB" sz="2000" dirty="0" smtClean="0"/>
              <a:t>× </a:t>
            </a:r>
            <a:r>
              <a:rPr lang="en-GB" sz="2000" b="1" dirty="0" err="1" smtClean="0"/>
              <a:t>b</a:t>
            </a:r>
            <a:r>
              <a:rPr lang="en-GB" sz="2000" b="1" baseline="-25000" dirty="0" err="1" smtClean="0"/>
              <a:t>z</a:t>
            </a:r>
            <a:r>
              <a:rPr lang="en-GB" sz="2000" baseline="-25000" dirty="0" smtClean="0"/>
              <a:t>  </a:t>
            </a:r>
            <a:r>
              <a:rPr lang="en-GB" sz="2000" dirty="0" smtClean="0"/>
              <a:t>, </a:t>
            </a:r>
            <a:r>
              <a:rPr lang="en-GB" sz="2000" b="1" dirty="0" err="1" smtClean="0"/>
              <a:t>a</a:t>
            </a:r>
            <a:r>
              <a:rPr lang="en-GB" sz="2000" b="1" baseline="-25000" dirty="0" err="1" smtClean="0"/>
              <a:t>z</a:t>
            </a:r>
            <a:r>
              <a:rPr lang="en-GB" sz="2000" dirty="0" smtClean="0"/>
              <a:t>× </a:t>
            </a:r>
            <a:r>
              <a:rPr lang="en-GB" sz="2000" b="1" dirty="0" err="1" smtClean="0"/>
              <a:t>b</a:t>
            </a:r>
            <a:r>
              <a:rPr lang="en-GB" sz="2000" b="1" baseline="-25000" dirty="0" err="1" smtClean="0"/>
              <a:t>x</a:t>
            </a:r>
            <a:r>
              <a:rPr lang="en-GB" sz="2000" baseline="-25000" dirty="0" smtClean="0"/>
              <a:t>  </a:t>
            </a:r>
            <a:r>
              <a:rPr lang="en-GB" sz="2000" dirty="0" smtClean="0"/>
              <a:t>, </a:t>
            </a:r>
            <a:r>
              <a:rPr lang="en-GB" sz="2000" b="1" dirty="0" err="1" smtClean="0"/>
              <a:t>a</a:t>
            </a:r>
            <a:r>
              <a:rPr lang="en-GB" sz="2000" b="1" baseline="-25000" dirty="0" err="1" smtClean="0"/>
              <a:t>z</a:t>
            </a:r>
            <a:r>
              <a:rPr lang="en-GB" sz="2000" dirty="0" smtClean="0"/>
              <a:t>× </a:t>
            </a:r>
            <a:r>
              <a:rPr lang="en-GB" sz="2000" b="1" dirty="0" smtClean="0"/>
              <a:t>b</a:t>
            </a:r>
            <a:r>
              <a:rPr lang="en-GB" sz="2000" b="1" baseline="-25000" dirty="0" smtClean="0"/>
              <a:t>y</a:t>
            </a:r>
            <a:r>
              <a:rPr lang="en-GB" sz="2000" baseline="-25000" dirty="0" smtClean="0"/>
              <a:t>  </a:t>
            </a:r>
            <a:r>
              <a:rPr lang="en-GB" sz="2000" dirty="0" smtClean="0"/>
              <a:t>, </a:t>
            </a:r>
            <a:r>
              <a:rPr lang="en-GB" sz="2000" b="1" dirty="0" err="1" smtClean="0"/>
              <a:t>a</a:t>
            </a:r>
            <a:r>
              <a:rPr lang="en-GB" sz="2000" b="1" baseline="-25000" dirty="0" err="1" smtClean="0"/>
              <a:t>z</a:t>
            </a:r>
            <a:r>
              <a:rPr lang="en-GB" sz="2000" dirty="0" smtClean="0"/>
              <a:t>× </a:t>
            </a:r>
            <a:r>
              <a:rPr lang="en-GB" sz="2000" b="1" dirty="0" err="1" smtClean="0"/>
              <a:t>b</a:t>
            </a:r>
            <a:r>
              <a:rPr lang="en-GB" sz="2000" b="1" baseline="-25000" dirty="0" err="1" smtClean="0"/>
              <a:t>z</a:t>
            </a:r>
            <a:r>
              <a:rPr lang="en-GB" sz="2000" baseline="-25000" dirty="0" smtClean="0"/>
              <a:t>  </a:t>
            </a:r>
            <a:r>
              <a:rPr lang="en-GB" sz="2000" dirty="0" smtClean="0"/>
              <a:t>) </a:t>
            </a:r>
          </a:p>
          <a:p>
            <a:pPr marL="0">
              <a:lnSpc>
                <a:spcPct val="114000"/>
              </a:lnSpc>
              <a:spcAft>
                <a:spcPts val="600"/>
              </a:spcAft>
              <a:buNone/>
            </a:pPr>
            <a:endParaRPr lang="en-GB" sz="2000" dirty="0" smtClean="0"/>
          </a:p>
          <a:p>
            <a:pPr marL="0">
              <a:lnSpc>
                <a:spcPct val="114000"/>
              </a:lnSpc>
              <a:spcAft>
                <a:spcPts val="600"/>
              </a:spcAft>
              <a:buNone/>
            </a:pPr>
            <a:endParaRPr lang="en-GB" sz="2000" dirty="0" smtClean="0"/>
          </a:p>
          <a:p>
            <a:pPr marL="0">
              <a:lnSpc>
                <a:spcPct val="114000"/>
              </a:lnSpc>
              <a:spcAft>
                <a:spcPts val="600"/>
              </a:spcAft>
              <a:buNone/>
            </a:pPr>
            <a:endParaRPr lang="en-GB" sz="2000" dirty="0" smtClean="0"/>
          </a:p>
        </p:txBody>
      </p:sp>
      <p:sp>
        <p:nvSpPr>
          <p:cNvPr id="11" name="AutoShape 16"/>
          <p:cNvSpPr>
            <a:spLocks noChangeArrowheads="1"/>
          </p:cNvSpPr>
          <p:nvPr/>
        </p:nvSpPr>
        <p:spPr bwMode="auto">
          <a:xfrm>
            <a:off x="642910" y="3071810"/>
            <a:ext cx="8001056" cy="3214710"/>
          </a:xfrm>
          <a:prstGeom prst="roundRect">
            <a:avLst>
              <a:gd name="adj" fmla="val 6680"/>
            </a:avLst>
          </a:prstGeom>
          <a:solidFill>
            <a:srgbClr val="FFFF99"/>
          </a:solidFill>
          <a:ln>
            <a:headEnd/>
            <a:tailEnd/>
          </a:ln>
        </p:spPr>
        <p:style>
          <a:lnRef idx="0">
            <a:schemeClr val="accent1"/>
          </a:lnRef>
          <a:fillRef idx="3">
            <a:schemeClr val="accent1"/>
          </a:fillRef>
          <a:effectRef idx="3">
            <a:schemeClr val="accent1"/>
          </a:effectRef>
          <a:fontRef idx="minor">
            <a:schemeClr val="lt1"/>
          </a:fontRef>
        </p:style>
        <p:txBody>
          <a:bodyPr wrap="none" anchor="ctr"/>
          <a:lstStyle/>
          <a:p>
            <a:endParaRPr lang="en-GB">
              <a:solidFill>
                <a:schemeClr val="tx1"/>
              </a:solidFill>
            </a:endParaRPr>
          </a:p>
        </p:txBody>
      </p:sp>
      <p:sp>
        <p:nvSpPr>
          <p:cNvPr id="14" name="Rectangle 13"/>
          <p:cNvSpPr>
            <a:spLocks noChangeArrowheads="1"/>
          </p:cNvSpPr>
          <p:nvPr/>
        </p:nvSpPr>
        <p:spPr bwMode="auto">
          <a:xfrm>
            <a:off x="642911" y="3106965"/>
            <a:ext cx="7572427" cy="3108543"/>
          </a:xfrm>
          <a:prstGeom prst="rect">
            <a:avLst/>
          </a:prstGeom>
          <a:noFill/>
          <a:ln w="9525">
            <a:noFill/>
            <a:miter lim="800000"/>
            <a:headEnd/>
            <a:tailEnd/>
          </a:ln>
          <a:effectLst/>
        </p:spPr>
        <p:txBody>
          <a:bodyPr wrap="square" anchor="ctr">
            <a:spAutoFit/>
          </a:bodyPr>
          <a:lstStyle/>
          <a:p>
            <a:pPr>
              <a:tabLst>
                <a:tab pos="180975" algn="l"/>
                <a:tab pos="361950" algn="l"/>
                <a:tab pos="534988" algn="l"/>
                <a:tab pos="715963" algn="l"/>
                <a:tab pos="896938" algn="l"/>
                <a:tab pos="1077913" algn="l"/>
                <a:tab pos="1258888" algn="l"/>
              </a:tabLst>
            </a:pPr>
            <a:r>
              <a:rPr lang="en-GB" sz="1400" dirty="0" err="1" smtClean="0">
                <a:latin typeface="Courier New" pitchFamily="49" charset="0"/>
                <a:cs typeface="Courier New" pitchFamily="49" charset="0"/>
              </a:rPr>
              <a:t>bool</a:t>
            </a:r>
            <a:r>
              <a:rPr lang="en-GB" sz="1400" dirty="0" smtClean="0">
                <a:latin typeface="Courier New" pitchFamily="49" charset="0"/>
                <a:cs typeface="Courier New" pitchFamily="49" charset="0"/>
              </a:rPr>
              <a:t> </a:t>
            </a:r>
            <a:r>
              <a:rPr lang="en-GB" sz="1400" b="1" dirty="0" smtClean="0">
                <a:latin typeface="Courier New" pitchFamily="49" charset="0"/>
                <a:cs typeface="Courier New" pitchFamily="49" charset="0"/>
              </a:rPr>
              <a:t>Overlap</a:t>
            </a:r>
            <a:r>
              <a:rPr lang="en-GB" sz="1400" dirty="0" smtClean="0">
                <a:latin typeface="Courier New" pitchFamily="49" charset="0"/>
                <a:cs typeface="Courier New" pitchFamily="49" charset="0"/>
              </a:rPr>
              <a:t>( OBB one, OBB two )</a:t>
            </a: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a:t>
            </a:r>
          </a:p>
          <a:p>
            <a:pPr>
              <a:tabLst>
                <a:tab pos="180975" algn="l"/>
                <a:tab pos="361950" algn="l"/>
                <a:tab pos="534988" algn="l"/>
                <a:tab pos="715963" algn="l"/>
                <a:tab pos="896938" algn="l"/>
                <a:tab pos="1077913" algn="l"/>
                <a:tab pos="1258888" algn="l"/>
              </a:tabLst>
            </a:pPr>
            <a:endParaRPr lang="en-GB" sz="1400" dirty="0" smtClean="0">
              <a:latin typeface="Courier New" pitchFamily="49" charset="0"/>
              <a:cs typeface="Courier New" pitchFamily="49" charset="0"/>
            </a:endParaRP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	Matrix </a:t>
            </a:r>
            <a:r>
              <a:rPr lang="en-GB" sz="1400" dirty="0" err="1" smtClean="0">
                <a:latin typeface="Courier New" pitchFamily="49" charset="0"/>
                <a:cs typeface="Courier New" pitchFamily="49" charset="0"/>
              </a:rPr>
              <a:t>rotMat</a:t>
            </a:r>
            <a:r>
              <a:rPr lang="en-GB" sz="1400" dirty="0" smtClean="0">
                <a:latin typeface="Courier New" pitchFamily="49" charset="0"/>
                <a:cs typeface="Courier New" pitchFamily="49" charset="0"/>
              </a:rPr>
              <a:t>;</a:t>
            </a: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	for (</a:t>
            </a:r>
            <a:r>
              <a:rPr lang="en-GB" sz="1400" dirty="0" err="1" smtClean="0">
                <a:latin typeface="Courier New" pitchFamily="49" charset="0"/>
                <a:cs typeface="Courier New" pitchFamily="49" charset="0"/>
              </a:rPr>
              <a:t>int</a:t>
            </a:r>
            <a:r>
              <a:rPr lang="en-GB" sz="1400" dirty="0" smtClean="0">
                <a:latin typeface="Courier New" pitchFamily="49" charset="0"/>
                <a:cs typeface="Courier New" pitchFamily="49" charset="0"/>
              </a:rPr>
              <a:t> </a:t>
            </a:r>
            <a:r>
              <a:rPr lang="en-GB" sz="1400" dirty="0" err="1" smtClean="0">
                <a:latin typeface="Courier New" pitchFamily="49" charset="0"/>
                <a:cs typeface="Courier New" pitchFamily="49" charset="0"/>
              </a:rPr>
              <a:t>i</a:t>
            </a:r>
            <a:r>
              <a:rPr lang="en-GB" sz="1400" dirty="0" smtClean="0">
                <a:latin typeface="Courier New" pitchFamily="49" charset="0"/>
                <a:cs typeface="Courier New" pitchFamily="49" charset="0"/>
              </a:rPr>
              <a:t> = 0; </a:t>
            </a:r>
            <a:r>
              <a:rPr lang="en-GB" sz="1400" dirty="0" err="1" smtClean="0">
                <a:latin typeface="Courier New" pitchFamily="49" charset="0"/>
                <a:cs typeface="Courier New" pitchFamily="49" charset="0"/>
              </a:rPr>
              <a:t>i</a:t>
            </a:r>
            <a:r>
              <a:rPr lang="en-GB" sz="1400" dirty="0" smtClean="0">
                <a:latin typeface="Courier New" pitchFamily="49" charset="0"/>
                <a:cs typeface="Courier New" pitchFamily="49" charset="0"/>
              </a:rPr>
              <a:t> &lt; 3; </a:t>
            </a:r>
            <a:r>
              <a:rPr lang="en-GB" sz="1400" dirty="0" err="1" smtClean="0">
                <a:latin typeface="Courier New" pitchFamily="49" charset="0"/>
                <a:cs typeface="Courier New" pitchFamily="49" charset="0"/>
              </a:rPr>
              <a:t>i</a:t>
            </a:r>
            <a:r>
              <a:rPr lang="en-GB" sz="1400" dirty="0" smtClean="0">
                <a:latin typeface="Courier New" pitchFamily="49" charset="0"/>
                <a:cs typeface="Courier New" pitchFamily="49" charset="0"/>
              </a:rPr>
              <a:t>++)</a:t>
            </a: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		for (</a:t>
            </a:r>
            <a:r>
              <a:rPr lang="en-GB" sz="1400" dirty="0" err="1" smtClean="0">
                <a:latin typeface="Courier New" pitchFamily="49" charset="0"/>
                <a:cs typeface="Courier New" pitchFamily="49" charset="0"/>
              </a:rPr>
              <a:t>int</a:t>
            </a:r>
            <a:r>
              <a:rPr lang="en-GB" sz="1400" dirty="0" smtClean="0">
                <a:latin typeface="Courier New" pitchFamily="49" charset="0"/>
                <a:cs typeface="Courier New" pitchFamily="49" charset="0"/>
              </a:rPr>
              <a:t> j = 0; j &lt; 3; j++)</a:t>
            </a: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			</a:t>
            </a:r>
            <a:r>
              <a:rPr lang="en-GB" sz="1400" dirty="0" err="1" smtClean="0">
                <a:latin typeface="Courier New" pitchFamily="49" charset="0"/>
                <a:cs typeface="Courier New" pitchFamily="49" charset="0"/>
              </a:rPr>
              <a:t>rotMat</a:t>
            </a:r>
            <a:r>
              <a:rPr lang="en-GB" sz="1400" dirty="0" smtClean="0">
                <a:latin typeface="Courier New" pitchFamily="49" charset="0"/>
                <a:cs typeface="Courier New" pitchFamily="49" charset="0"/>
              </a:rPr>
              <a:t>[</a:t>
            </a:r>
            <a:r>
              <a:rPr lang="en-GB" sz="1400" dirty="0" err="1" smtClean="0">
                <a:latin typeface="Courier New" pitchFamily="49" charset="0"/>
                <a:cs typeface="Courier New" pitchFamily="49" charset="0"/>
              </a:rPr>
              <a:t>i</a:t>
            </a:r>
            <a:r>
              <a:rPr lang="en-GB" sz="1400" dirty="0" smtClean="0">
                <a:latin typeface="Courier New" pitchFamily="49" charset="0"/>
                <a:cs typeface="Courier New" pitchFamily="49" charset="0"/>
              </a:rPr>
              <a:t>][j] = Dot(</a:t>
            </a:r>
            <a:r>
              <a:rPr lang="en-GB" sz="1400" dirty="0" err="1" smtClean="0">
                <a:latin typeface="Courier New" pitchFamily="49" charset="0"/>
                <a:cs typeface="Courier New" pitchFamily="49" charset="0"/>
              </a:rPr>
              <a:t>one.Axis</a:t>
            </a:r>
            <a:r>
              <a:rPr lang="en-GB" sz="1400" dirty="0" smtClean="0">
                <a:latin typeface="Courier New" pitchFamily="49" charset="0"/>
                <a:cs typeface="Courier New" pitchFamily="49" charset="0"/>
              </a:rPr>
              <a:t>[</a:t>
            </a:r>
            <a:r>
              <a:rPr lang="en-GB" sz="1400" dirty="0" err="1" smtClean="0">
                <a:latin typeface="Courier New" pitchFamily="49" charset="0"/>
                <a:cs typeface="Courier New" pitchFamily="49" charset="0"/>
              </a:rPr>
              <a:t>i</a:t>
            </a:r>
            <a:r>
              <a:rPr lang="en-GB" sz="1400" dirty="0" smtClean="0">
                <a:latin typeface="Courier New" pitchFamily="49" charset="0"/>
                <a:cs typeface="Courier New" pitchFamily="49" charset="0"/>
              </a:rPr>
              <a:t>], </a:t>
            </a:r>
            <a:r>
              <a:rPr lang="en-GB" sz="1400" dirty="0" err="1" smtClean="0">
                <a:latin typeface="Courier New" pitchFamily="49" charset="0"/>
                <a:cs typeface="Courier New" pitchFamily="49" charset="0"/>
              </a:rPr>
              <a:t>two.Axis</a:t>
            </a:r>
            <a:r>
              <a:rPr lang="en-GB" sz="1400" dirty="0" smtClean="0">
                <a:latin typeface="Courier New" pitchFamily="49" charset="0"/>
                <a:cs typeface="Courier New" pitchFamily="49" charset="0"/>
              </a:rPr>
              <a:t>[j]);	</a:t>
            </a:r>
          </a:p>
          <a:p>
            <a:pPr>
              <a:tabLst>
                <a:tab pos="180975" algn="l"/>
                <a:tab pos="361950" algn="l"/>
                <a:tab pos="534988" algn="l"/>
                <a:tab pos="715963" algn="l"/>
                <a:tab pos="896938" algn="l"/>
                <a:tab pos="1077913" algn="l"/>
                <a:tab pos="1258888" algn="l"/>
              </a:tabLst>
            </a:pPr>
            <a:endParaRPr lang="en-GB" sz="1400" dirty="0" smtClean="0">
              <a:latin typeface="Courier New" pitchFamily="49" charset="0"/>
              <a:cs typeface="Courier New" pitchFamily="49" charset="0"/>
            </a:endParaRP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	</a:t>
            </a: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	Vector translation = </a:t>
            </a:r>
            <a:r>
              <a:rPr lang="en-GB" sz="1400" dirty="0" err="1" smtClean="0">
                <a:latin typeface="Courier New" pitchFamily="49" charset="0"/>
                <a:cs typeface="Courier New" pitchFamily="49" charset="0"/>
              </a:rPr>
              <a:t>two.Centre</a:t>
            </a:r>
            <a:r>
              <a:rPr lang="en-GB" sz="1400" dirty="0" smtClean="0">
                <a:latin typeface="Courier New" pitchFamily="49" charset="0"/>
                <a:cs typeface="Courier New" pitchFamily="49" charset="0"/>
              </a:rPr>
              <a:t> - </a:t>
            </a:r>
            <a:r>
              <a:rPr lang="en-GB" sz="1400" dirty="0" err="1" smtClean="0">
                <a:latin typeface="Courier New" pitchFamily="49" charset="0"/>
                <a:cs typeface="Courier New" pitchFamily="49" charset="0"/>
              </a:rPr>
              <a:t>one.Centre</a:t>
            </a:r>
            <a:r>
              <a:rPr lang="en-GB" sz="1400" dirty="0" smtClean="0">
                <a:latin typeface="Courier New" pitchFamily="49" charset="0"/>
                <a:cs typeface="Courier New" pitchFamily="49" charset="0"/>
              </a:rPr>
              <a:t>;</a:t>
            </a:r>
          </a:p>
          <a:p>
            <a:pPr>
              <a:tabLst>
                <a:tab pos="180975" algn="l"/>
                <a:tab pos="361950" algn="l"/>
                <a:tab pos="534988" algn="l"/>
                <a:tab pos="715963" algn="l"/>
                <a:tab pos="896938" algn="l"/>
                <a:tab pos="1077913" algn="l"/>
                <a:tab pos="1258888" algn="l"/>
              </a:tabLst>
            </a:pPr>
            <a:endParaRPr lang="en-GB" sz="1400" dirty="0" smtClean="0">
              <a:latin typeface="Courier New" pitchFamily="49" charset="0"/>
              <a:cs typeface="Courier New" pitchFamily="49" charset="0"/>
            </a:endParaRP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	</a:t>
            </a: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	translation = new Vector( Dot(translation, </a:t>
            </a:r>
            <a:r>
              <a:rPr lang="en-GB" sz="1400" dirty="0" err="1" smtClean="0">
                <a:latin typeface="Courier New" pitchFamily="49" charset="0"/>
                <a:cs typeface="Courier New" pitchFamily="49" charset="0"/>
              </a:rPr>
              <a:t>one.Axis</a:t>
            </a:r>
            <a:r>
              <a:rPr lang="en-GB" sz="1400" dirty="0" smtClean="0">
                <a:latin typeface="Courier New" pitchFamily="49" charset="0"/>
                <a:cs typeface="Courier New" pitchFamily="49" charset="0"/>
              </a:rPr>
              <a:t>[0]), </a:t>
            </a: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			Dot(translation, </a:t>
            </a:r>
            <a:r>
              <a:rPr lang="en-GB" sz="1400" dirty="0" err="1" smtClean="0">
                <a:latin typeface="Courier New" pitchFamily="49" charset="0"/>
                <a:cs typeface="Courier New" pitchFamily="49" charset="0"/>
              </a:rPr>
              <a:t>one.Axis</a:t>
            </a:r>
            <a:r>
              <a:rPr lang="en-GB" sz="1400" dirty="0" smtClean="0">
                <a:latin typeface="Courier New" pitchFamily="49" charset="0"/>
                <a:cs typeface="Courier New" pitchFamily="49" charset="0"/>
              </a:rPr>
              <a:t>[1]), Dot(translation, </a:t>
            </a:r>
            <a:r>
              <a:rPr lang="en-GB" sz="1400" dirty="0" err="1" smtClean="0">
                <a:latin typeface="Courier New" pitchFamily="49" charset="0"/>
                <a:cs typeface="Courier New" pitchFamily="49" charset="0"/>
              </a:rPr>
              <a:t>one.Axis</a:t>
            </a:r>
            <a:r>
              <a:rPr lang="en-GB" sz="1400" dirty="0" smtClean="0">
                <a:latin typeface="Courier New" pitchFamily="49" charset="0"/>
                <a:cs typeface="Courier New" pitchFamily="49" charset="0"/>
              </a:rPr>
              <a:t>[2]));</a:t>
            </a:r>
          </a:p>
        </p:txBody>
      </p:sp>
      <p:sp>
        <p:nvSpPr>
          <p:cNvPr id="7" name="TextBox 6"/>
          <p:cNvSpPr txBox="1"/>
          <p:nvPr/>
        </p:nvSpPr>
        <p:spPr>
          <a:xfrm>
            <a:off x="928662" y="3539969"/>
            <a:ext cx="5357850" cy="246221"/>
          </a:xfrm>
          <a:prstGeom prst="rect">
            <a:avLst/>
          </a:prstGeom>
          <a:solidFill>
            <a:srgbClr val="99FF33">
              <a:alpha val="30196"/>
            </a:srgbClr>
          </a:solidFill>
          <a:ln>
            <a:solidFill>
              <a:srgbClr val="009900"/>
            </a:solidFill>
          </a:ln>
          <a:effectLst>
            <a:outerShdw blurRad="50800" dist="38100" dir="2700000" algn="tl" rotWithShape="0">
              <a:prstClr val="black">
                <a:alpha val="40000"/>
              </a:prstClr>
            </a:outerShdw>
            <a:softEdge rad="12700"/>
          </a:effectLst>
        </p:spPr>
        <p:txBody>
          <a:bodyPr wrap="square" lIns="0" tIns="0" rIns="0" bIns="0" rtlCol="0">
            <a:spAutoFit/>
          </a:bodyPr>
          <a:lstStyle/>
          <a:p>
            <a:r>
              <a:rPr lang="en-GB" sz="1600" dirty="0" smtClean="0">
                <a:solidFill>
                  <a:srgbClr val="0070C0"/>
                </a:solidFill>
                <a:latin typeface="Arial Narrow" pitchFamily="34" charset="0"/>
              </a:rPr>
              <a:t>Build rotation matrix to convert second OBB into one’s coordinate frame</a:t>
            </a:r>
            <a:endParaRPr lang="en-GB" dirty="0">
              <a:solidFill>
                <a:srgbClr val="0070C0"/>
              </a:solidFill>
            </a:endParaRPr>
          </a:p>
        </p:txBody>
      </p:sp>
      <p:sp>
        <p:nvSpPr>
          <p:cNvPr id="10" name="TextBox 9"/>
          <p:cNvSpPr txBox="1"/>
          <p:nvPr/>
        </p:nvSpPr>
        <p:spPr>
          <a:xfrm>
            <a:off x="928662" y="4825853"/>
            <a:ext cx="1785950" cy="246221"/>
          </a:xfrm>
          <a:prstGeom prst="rect">
            <a:avLst/>
          </a:prstGeom>
          <a:solidFill>
            <a:srgbClr val="99FF33">
              <a:alpha val="30196"/>
            </a:srgbClr>
          </a:solidFill>
          <a:ln>
            <a:solidFill>
              <a:srgbClr val="009900"/>
            </a:solidFill>
          </a:ln>
          <a:effectLst>
            <a:outerShdw blurRad="50800" dist="38100" dir="2700000" algn="tl" rotWithShape="0">
              <a:prstClr val="black">
                <a:alpha val="40000"/>
              </a:prstClr>
            </a:outerShdw>
            <a:softEdge rad="12700"/>
          </a:effectLst>
        </p:spPr>
        <p:txBody>
          <a:bodyPr wrap="square" lIns="0" tIns="0" rIns="0" bIns="0" rtlCol="0">
            <a:spAutoFit/>
          </a:bodyPr>
          <a:lstStyle/>
          <a:p>
            <a:r>
              <a:rPr lang="en-GB" sz="1600" dirty="0" smtClean="0">
                <a:solidFill>
                  <a:srgbClr val="0070C0"/>
                </a:solidFill>
                <a:latin typeface="Arial Narrow" pitchFamily="34" charset="0"/>
              </a:rPr>
              <a:t>Build translation vector</a:t>
            </a:r>
            <a:endParaRPr lang="en-GB" dirty="0">
              <a:solidFill>
                <a:srgbClr val="0070C0"/>
              </a:solidFill>
            </a:endParaRPr>
          </a:p>
        </p:txBody>
      </p:sp>
      <p:sp>
        <p:nvSpPr>
          <p:cNvPr id="12" name="TextBox 11"/>
          <p:cNvSpPr txBox="1"/>
          <p:nvPr/>
        </p:nvSpPr>
        <p:spPr>
          <a:xfrm>
            <a:off x="928662" y="5468795"/>
            <a:ext cx="3357586" cy="246221"/>
          </a:xfrm>
          <a:prstGeom prst="rect">
            <a:avLst/>
          </a:prstGeom>
          <a:solidFill>
            <a:srgbClr val="99FF33">
              <a:alpha val="30196"/>
            </a:srgbClr>
          </a:solidFill>
          <a:ln>
            <a:solidFill>
              <a:srgbClr val="009900"/>
            </a:solidFill>
          </a:ln>
          <a:effectLst>
            <a:outerShdw blurRad="50800" dist="38100" dir="2700000" algn="tl" rotWithShape="0">
              <a:prstClr val="black">
                <a:alpha val="40000"/>
              </a:prstClr>
            </a:outerShdw>
            <a:softEdge rad="12700"/>
          </a:effectLst>
        </p:spPr>
        <p:txBody>
          <a:bodyPr wrap="square" lIns="0" tIns="0" rIns="0" bIns="0" rtlCol="0">
            <a:spAutoFit/>
          </a:bodyPr>
          <a:lstStyle/>
          <a:p>
            <a:r>
              <a:rPr lang="en-GB" sz="1600" dirty="0" smtClean="0">
                <a:solidFill>
                  <a:srgbClr val="0070C0"/>
                </a:solidFill>
                <a:latin typeface="Arial Narrow" pitchFamily="34" charset="0"/>
              </a:rPr>
              <a:t>Express translation in first coordinate frame</a:t>
            </a:r>
            <a:endParaRPr lang="en-GB" dirty="0">
              <a:solidFill>
                <a:srgbClr val="0070C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4">
                                            <p:txEl>
                                              <p:pRg st="0" end="0"/>
                                            </p:txEl>
                                          </p:spTgt>
                                        </p:tgtEl>
                                        <p:attrNameLst>
                                          <p:attrName>style.visibility</p:attrName>
                                        </p:attrNameLst>
                                      </p:cBhvr>
                                      <p:to>
                                        <p:strVal val="visible"/>
                                      </p:to>
                                    </p:set>
                                    <p:animEffect transition="in" filter="fade">
                                      <p:cBhvr>
                                        <p:cTn id="15" dur="500"/>
                                        <p:tgtEl>
                                          <p:spTgt spid="14">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4">
                                            <p:txEl>
                                              <p:pRg st="1" end="1"/>
                                            </p:txEl>
                                          </p:spTgt>
                                        </p:tgtEl>
                                        <p:attrNameLst>
                                          <p:attrName>style.visibility</p:attrName>
                                        </p:attrNameLst>
                                      </p:cBhvr>
                                      <p:to>
                                        <p:strVal val="visible"/>
                                      </p:to>
                                    </p:set>
                                    <p:animEffect transition="in" filter="fade">
                                      <p:cBhvr>
                                        <p:cTn id="18" dur="500"/>
                                        <p:tgtEl>
                                          <p:spTgt spid="14">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par>
                                <p:cTn id="24" presetID="10" presetClass="entr" presetSubtype="0" fill="hold" nodeType="withEffect">
                                  <p:stCondLst>
                                    <p:cond delay="0"/>
                                  </p:stCondLst>
                                  <p:childTnLst>
                                    <p:set>
                                      <p:cBhvr>
                                        <p:cTn id="25" dur="1" fill="hold">
                                          <p:stCondLst>
                                            <p:cond delay="0"/>
                                          </p:stCondLst>
                                        </p:cTn>
                                        <p:tgtEl>
                                          <p:spTgt spid="14">
                                            <p:txEl>
                                              <p:pRg st="3" end="3"/>
                                            </p:txEl>
                                          </p:spTgt>
                                        </p:tgtEl>
                                        <p:attrNameLst>
                                          <p:attrName>style.visibility</p:attrName>
                                        </p:attrNameLst>
                                      </p:cBhvr>
                                      <p:to>
                                        <p:strVal val="visible"/>
                                      </p:to>
                                    </p:set>
                                    <p:animEffect transition="in" filter="fade">
                                      <p:cBhvr>
                                        <p:cTn id="26" dur="500"/>
                                        <p:tgtEl>
                                          <p:spTgt spid="14">
                                            <p:txEl>
                                              <p:pRg st="3" end="3"/>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14">
                                            <p:txEl>
                                              <p:pRg st="4" end="4"/>
                                            </p:txEl>
                                          </p:spTgt>
                                        </p:tgtEl>
                                        <p:attrNameLst>
                                          <p:attrName>style.visibility</p:attrName>
                                        </p:attrNameLst>
                                      </p:cBhvr>
                                      <p:to>
                                        <p:strVal val="visible"/>
                                      </p:to>
                                    </p:set>
                                    <p:animEffect transition="in" filter="fade">
                                      <p:cBhvr>
                                        <p:cTn id="29" dur="500"/>
                                        <p:tgtEl>
                                          <p:spTgt spid="14">
                                            <p:txEl>
                                              <p:pRg st="4" end="4"/>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14">
                                            <p:txEl>
                                              <p:pRg st="5" end="5"/>
                                            </p:txEl>
                                          </p:spTgt>
                                        </p:tgtEl>
                                        <p:attrNameLst>
                                          <p:attrName>style.visibility</p:attrName>
                                        </p:attrNameLst>
                                      </p:cBhvr>
                                      <p:to>
                                        <p:strVal val="visible"/>
                                      </p:to>
                                    </p:set>
                                    <p:animEffect transition="in" filter="fade">
                                      <p:cBhvr>
                                        <p:cTn id="32" dur="500"/>
                                        <p:tgtEl>
                                          <p:spTgt spid="14">
                                            <p:txEl>
                                              <p:pRg st="5" end="5"/>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14">
                                            <p:txEl>
                                              <p:pRg st="6" end="6"/>
                                            </p:txEl>
                                          </p:spTgt>
                                        </p:tgtEl>
                                        <p:attrNameLst>
                                          <p:attrName>style.visibility</p:attrName>
                                        </p:attrNameLst>
                                      </p:cBhvr>
                                      <p:to>
                                        <p:strVal val="visible"/>
                                      </p:to>
                                    </p:set>
                                    <p:animEffect transition="in" filter="fade">
                                      <p:cBhvr>
                                        <p:cTn id="35" dur="500"/>
                                        <p:tgtEl>
                                          <p:spTgt spid="14">
                                            <p:txEl>
                                              <p:pRg st="6" end="6"/>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14">
                                            <p:txEl>
                                              <p:pRg st="8" end="8"/>
                                            </p:txEl>
                                          </p:spTgt>
                                        </p:tgtEl>
                                        <p:attrNameLst>
                                          <p:attrName>style.visibility</p:attrName>
                                        </p:attrNameLst>
                                      </p:cBhvr>
                                      <p:to>
                                        <p:strVal val="visible"/>
                                      </p:to>
                                    </p:set>
                                    <p:animEffect transition="in" filter="fade">
                                      <p:cBhvr>
                                        <p:cTn id="38" dur="500"/>
                                        <p:tgtEl>
                                          <p:spTgt spid="14">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500"/>
                                        <p:tgtEl>
                                          <p:spTgt spid="10"/>
                                        </p:tgtEl>
                                      </p:cBhvr>
                                    </p:animEffect>
                                  </p:childTnLst>
                                </p:cTn>
                              </p:par>
                              <p:par>
                                <p:cTn id="44" presetID="10" presetClass="entr" presetSubtype="0" fill="hold" nodeType="withEffect">
                                  <p:stCondLst>
                                    <p:cond delay="0"/>
                                  </p:stCondLst>
                                  <p:childTnLst>
                                    <p:set>
                                      <p:cBhvr>
                                        <p:cTn id="45" dur="1" fill="hold">
                                          <p:stCondLst>
                                            <p:cond delay="0"/>
                                          </p:stCondLst>
                                        </p:cTn>
                                        <p:tgtEl>
                                          <p:spTgt spid="14">
                                            <p:txEl>
                                              <p:pRg st="9" end="9"/>
                                            </p:txEl>
                                          </p:spTgt>
                                        </p:tgtEl>
                                        <p:attrNameLst>
                                          <p:attrName>style.visibility</p:attrName>
                                        </p:attrNameLst>
                                      </p:cBhvr>
                                      <p:to>
                                        <p:strVal val="visible"/>
                                      </p:to>
                                    </p:set>
                                    <p:animEffect transition="in" filter="fade">
                                      <p:cBhvr>
                                        <p:cTn id="46" dur="500"/>
                                        <p:tgtEl>
                                          <p:spTgt spid="14">
                                            <p:txEl>
                                              <p:pRg st="9" end="9"/>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14">
                                            <p:txEl>
                                              <p:pRg st="11" end="11"/>
                                            </p:txEl>
                                          </p:spTgt>
                                        </p:tgtEl>
                                        <p:attrNameLst>
                                          <p:attrName>style.visibility</p:attrName>
                                        </p:attrNameLst>
                                      </p:cBhvr>
                                      <p:to>
                                        <p:strVal val="visible"/>
                                      </p:to>
                                    </p:set>
                                    <p:animEffect transition="in" filter="fade">
                                      <p:cBhvr>
                                        <p:cTn id="49" dur="500"/>
                                        <p:tgtEl>
                                          <p:spTgt spid="14">
                                            <p:txEl>
                                              <p:pRg st="11" end="11"/>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fade">
                                      <p:cBhvr>
                                        <p:cTn id="54" dur="500"/>
                                        <p:tgtEl>
                                          <p:spTgt spid="12"/>
                                        </p:tgtEl>
                                      </p:cBhvr>
                                    </p:animEffect>
                                  </p:childTnLst>
                                </p:cTn>
                              </p:par>
                              <p:par>
                                <p:cTn id="55" presetID="10" presetClass="entr" presetSubtype="0" fill="hold" nodeType="withEffect">
                                  <p:stCondLst>
                                    <p:cond delay="0"/>
                                  </p:stCondLst>
                                  <p:childTnLst>
                                    <p:set>
                                      <p:cBhvr>
                                        <p:cTn id="56" dur="1" fill="hold">
                                          <p:stCondLst>
                                            <p:cond delay="0"/>
                                          </p:stCondLst>
                                        </p:cTn>
                                        <p:tgtEl>
                                          <p:spTgt spid="14">
                                            <p:txEl>
                                              <p:pRg st="12" end="12"/>
                                            </p:txEl>
                                          </p:spTgt>
                                        </p:tgtEl>
                                        <p:attrNameLst>
                                          <p:attrName>style.visibility</p:attrName>
                                        </p:attrNameLst>
                                      </p:cBhvr>
                                      <p:to>
                                        <p:strVal val="visible"/>
                                      </p:to>
                                    </p:set>
                                    <p:animEffect transition="in" filter="fade">
                                      <p:cBhvr>
                                        <p:cTn id="57" dur="500"/>
                                        <p:tgtEl>
                                          <p:spTgt spid="14">
                                            <p:txEl>
                                              <p:pRg st="12" end="12"/>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14">
                                            <p:txEl>
                                              <p:pRg st="13" end="13"/>
                                            </p:txEl>
                                          </p:spTgt>
                                        </p:tgtEl>
                                        <p:attrNameLst>
                                          <p:attrName>style.visibility</p:attrName>
                                        </p:attrNameLst>
                                      </p:cBhvr>
                                      <p:to>
                                        <p:strVal val="visible"/>
                                      </p:to>
                                    </p:set>
                                    <p:animEffect transition="in" filter="fade">
                                      <p:cBhvr>
                                        <p:cTn id="60" dur="500"/>
                                        <p:tgtEl>
                                          <p:spTgt spid="1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p:bldP spid="11" grpId="0" animBg="1"/>
      <p:bldP spid="7" grpId="0" animBg="1"/>
      <p:bldP spid="10" grpId="0" animBg="1"/>
      <p:bldP spid="12"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roduction to Microsoft® Office PowerPoint® 2007">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53000"/>
                <a:satMod val="200000"/>
              </a:schemeClr>
              <a:schemeClr val="phClr">
                <a:tint val="78000"/>
                <a:satMod val="230000"/>
              </a:schemeClr>
            </a:duotone>
          </a:blip>
          <a:tile tx="0" ty="0" sx="90000" sy="9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Introduction to Microsoft® Office PowerPoint® 2007</Template>
  <TotalTime>0</TotalTime>
  <Words>1562</Words>
  <Application>Microsoft Office PowerPoint</Application>
  <PresentationFormat>On-screen Show (4:3)</PresentationFormat>
  <Paragraphs>272</Paragraphs>
  <Slides>20</Slides>
  <Notes>20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Arial</vt:lpstr>
      <vt:lpstr>Arial Narrow</vt:lpstr>
      <vt:lpstr>Calibri</vt:lpstr>
      <vt:lpstr>Corbel</vt:lpstr>
      <vt:lpstr>Courier New</vt:lpstr>
      <vt:lpstr>Segoe Print</vt:lpstr>
      <vt:lpstr>Wingdings</vt:lpstr>
      <vt:lpstr>Wingdings 2</vt:lpstr>
      <vt:lpstr>Wingdings 3</vt:lpstr>
      <vt:lpstr>Introduction to Microsoft® Office PowerPoint® 2007</vt:lpstr>
      <vt:lpstr>2.3. Bounding Volumes</vt:lpstr>
      <vt:lpstr>Bounding Volumes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Directed Reading</vt:lpstr>
      <vt:lpstr>PowerPoint Presentation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2008-07-10T11:35:08Z</dcterms:created>
  <dcterms:modified xsi:type="dcterms:W3CDTF">2018-08-05T00:15:05Z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12.0.4513</vt:lpwstr>
  </property>
  <property fmtid="{D5CDD505-2E9C-101B-9397-08002B2CF9AE}" pid="4" name="_TemplateID">
    <vt:lpwstr>TC101769261033</vt:lpwstr>
  </property>
</Properties>
</file>