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BE8004B-3A49-4DD2-9D78-B506C3018524}">
  <a:tblStyle styleId="{5BE8004B-3A49-4DD2-9D78-B506C3018524}"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MIT OCW Operates at 2.4 GHz. GPR uses ultra-wideband radar now.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hyperlink" Target="https://docs.google.com/a/tamu.edu/document/d/1HbppBRyV3oRo_8PoG-29SCA0nc-L-3X-fQ1ihrE6VWk/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hyperlink" Target="https://github.com/Bladeroybal/SeniorDesign/wik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5.png"/><Relationship Id="rId6" Type="http://schemas.openxmlformats.org/officeDocument/2006/relationships/image" Target="../media/image02.png"/><Relationship Id="rId5" Type="http://schemas.openxmlformats.org/officeDocument/2006/relationships/image" Target="../media/image04.png"/></Relationships>
</file>

<file path=ppt/slides/_rels/slide9.xml.rels><?xml version="1.0" encoding="UTF-8" standalone="yes"?><Relationships xmlns="http://schemas.openxmlformats.org/package/2006/relationships"><Relationship Id="rId12" Type="http://schemas.openxmlformats.org/officeDocument/2006/relationships/hyperlink" Target="http://www.antenna-theory.com/antennas/aperture/horn.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10" Type="http://schemas.openxmlformats.org/officeDocument/2006/relationships/hyperlink" Target="http://people.uwec.edu/jolhm/desertsouthwest/Posters/ArikGPR.pdf" TargetMode="External"/><Relationship Id="rId4" Type="http://schemas.openxmlformats.org/officeDocument/2006/relationships/hyperlink" Target="http://www.radartutorial.eu/20.airborne/ab07.en.html" TargetMode="External"/><Relationship Id="rId11" Type="http://schemas.openxmlformats.org/officeDocument/2006/relationships/hyperlink" Target="http://repository.tamu.edu/bitstream/handle/1969.1/ETD-TAMU-2009-08-833/XU-DISSERTATION.pdf?sequence=3" TargetMode="External"/><Relationship Id="rId3" Type="http://schemas.openxmlformats.org/officeDocument/2006/relationships/hyperlink" Target="http://www.ahsystems.com/catalog/SAS-570.php" TargetMode="External"/><Relationship Id="rId9" Type="http://schemas.openxmlformats.org/officeDocument/2006/relationships/hyperlink" Target="https://www.wpi.edu/Pubs/ETD/Available/etd-031108-203800/unrestricted/hparikh.pdf" TargetMode="External"/><Relationship Id="rId6" Type="http://schemas.openxmlformats.org/officeDocument/2006/relationships/hyperlink" Target="http://people.uwec.edu/jolhm/Past_Students/Wenell/whatisgpr.htm" TargetMode="External"/><Relationship Id="rId5" Type="http://schemas.openxmlformats.org/officeDocument/2006/relationships/hyperlink" Target="http://en.wikipedia.org/wiki/Synthetic_aperture_radar" TargetMode="External"/><Relationship Id="rId8" Type="http://schemas.openxmlformats.org/officeDocument/2006/relationships/hyperlink" Target="http://www.geophysical.com/antennas.htm" TargetMode="External"/><Relationship Id="rId7" Type="http://schemas.openxmlformats.org/officeDocument/2006/relationships/hyperlink" Target="http://ocw.mit.edu/resources/res-ll-003-build-a-small-radar-system-capable-of-sensing-range-doppler-and-synthetic-aperture-radar-imaging-january-iap-2011/projects/MITRES_LL_003IAP11_proj_in.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Updates on Deliverables</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2/25/2015</a:t>
            </a:r>
          </a:p>
        </p:txBody>
      </p:sp>
      <p:sp>
        <p:nvSpPr>
          <p:cNvPr id="32" name="Shape 32"/>
          <p:cNvSpPr txBox="1"/>
          <p:nvPr/>
        </p:nvSpPr>
        <p:spPr>
          <a:xfrm>
            <a:off x="714300" y="3925975"/>
            <a:ext cx="7715399" cy="834899"/>
          </a:xfrm>
          <a:prstGeom prst="rect">
            <a:avLst/>
          </a:prstGeom>
          <a:noFill/>
          <a:ln>
            <a:noFill/>
          </a:ln>
        </p:spPr>
        <p:txBody>
          <a:bodyPr anchorCtr="0" anchor="t" bIns="91425" lIns="91425" rIns="91425" tIns="91425">
            <a:noAutofit/>
          </a:bodyPr>
          <a:lstStyle/>
          <a:p>
            <a:pPr rtl="0" algn="ctr">
              <a:spcBef>
                <a:spcPts val="0"/>
              </a:spcBef>
              <a:buNone/>
            </a:pPr>
            <a:r>
              <a:rPr lang="en" sz="1200"/>
              <a:t>Previous Meeting Notes: </a:t>
            </a:r>
            <a:r>
              <a:rPr lang="en" sz="1200" u="sng">
                <a:solidFill>
                  <a:schemeClr val="hlink"/>
                </a:solidFill>
                <a:hlinkClick r:id="rId3"/>
              </a:rPr>
              <a:t>https://docs.google.com/a/tamu.edu/document/d/1HbppBRyV3oRo_8PoG-29SCA0nc-L-3X-fQ1ihrE6VWk/edit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Lotanna</a:t>
            </a:r>
          </a:p>
        </p:txBody>
      </p:sp>
      <p:sp>
        <p:nvSpPr>
          <p:cNvPr id="38" name="Shape 3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Matthan</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u="sng">
                <a:solidFill>
                  <a:schemeClr val="hlink"/>
                </a:solidFill>
                <a:hlinkClick r:id="rId3"/>
              </a:rPr>
              <a:t>https://github.com/Bladeroybal/SeniorDesign/wiki</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2400"/>
              <a:t>Cameron- SAR vs GPR in Image Processing</a:t>
            </a:r>
          </a:p>
        </p:txBody>
      </p:sp>
      <p:sp>
        <p:nvSpPr>
          <p:cNvPr id="50" name="Shape 50"/>
          <p:cNvSpPr txBox="1"/>
          <p:nvPr>
            <p:ph idx="1" type="body"/>
          </p:nvPr>
        </p:nvSpPr>
        <p:spPr>
          <a:xfrm>
            <a:off x="457200" y="898100"/>
            <a:ext cx="8229600" cy="3725699"/>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sz="1400"/>
              <a:t>Both actively use a time delay from transmitter to receiver to measure reflected signals and the location of terrain.</a:t>
            </a:r>
          </a:p>
          <a:p>
            <a:pPr indent="-317500" lvl="0" marL="457200" rtl="0">
              <a:spcBef>
                <a:spcPts val="0"/>
              </a:spcBef>
              <a:buClr>
                <a:srgbClr val="000000"/>
              </a:buClr>
              <a:buSzPct val="100000"/>
              <a:buFont typeface="Arial"/>
              <a:buChar char="●"/>
            </a:pPr>
            <a:r>
              <a:rPr lang="en" sz="1400"/>
              <a:t>SAR treats the terrain or area of interest as a Gaussian Field</a:t>
            </a:r>
          </a:p>
          <a:p>
            <a:pPr indent="-317500" lvl="0" marL="457200" rtl="0">
              <a:spcBef>
                <a:spcPts val="0"/>
              </a:spcBef>
              <a:buClr>
                <a:srgbClr val="000000"/>
              </a:buClr>
              <a:buSzPct val="100000"/>
              <a:buFont typeface="Arial"/>
              <a:buChar char="●"/>
            </a:pPr>
            <a:r>
              <a:rPr lang="en" sz="1400"/>
              <a:t>GPR uses lower frequency RF signals to penetrate the ground.  This leads to the need for a slicing theorem when imaging to calculate exactly how deep into each slice the signal penetrates before reflected. </a:t>
            </a:r>
          </a:p>
          <a:p>
            <a:pPr indent="-317500" lvl="0" marL="457200" rtl="0">
              <a:spcBef>
                <a:spcPts val="0"/>
              </a:spcBef>
              <a:buClr>
                <a:srgbClr val="000000"/>
              </a:buClr>
              <a:buSzPct val="100000"/>
              <a:buFont typeface="Arial"/>
              <a:buChar char="●"/>
            </a:pPr>
            <a:r>
              <a:rPr lang="en" sz="1400"/>
              <a:t>There are two types of GPR, time domain where nanosecond pulses are transmitted and the returns are digitized at a certain frequency sampling rate.  The other is frequency domain GPR where single frequencies are transmitted and the amplitude of the reflected signals are measured. </a:t>
            </a:r>
          </a:p>
          <a:p>
            <a:pPr indent="-317500" lvl="0" marL="457200" rtl="0">
              <a:spcBef>
                <a:spcPts val="0"/>
              </a:spcBef>
              <a:buClr>
                <a:srgbClr val="000000"/>
              </a:buClr>
              <a:buSzPct val="100000"/>
              <a:buFont typeface="Arial"/>
              <a:buChar char="●"/>
            </a:pPr>
            <a:r>
              <a:rPr lang="en" sz="1400"/>
              <a:t>The depth that a GPR signal will penetrate depends on the length of the wave and the hardness of the ground.  SAR does not deal with penetration and the wave will simply reflect once they hits an electrically different material (ground in this case).</a:t>
            </a:r>
          </a:p>
          <a:p>
            <a:pPr indent="-317500" lvl="0" marL="457200" rtl="0">
              <a:spcBef>
                <a:spcPts val="0"/>
              </a:spcBef>
              <a:buClr>
                <a:srgbClr val="000000"/>
              </a:buClr>
              <a:buSzPct val="100000"/>
              <a:buFont typeface="Arial"/>
              <a:buChar char="●"/>
            </a:pPr>
            <a:r>
              <a:rPr lang="en" sz="1400"/>
              <a:t>SAR can be imaged in 2D, while GPR requires a z component for the depth of signal. </a:t>
            </a:r>
          </a:p>
          <a:p>
            <a:pPr indent="-317500" lvl="0" marL="457200" rtl="0">
              <a:spcBef>
                <a:spcPts val="0"/>
              </a:spcBef>
              <a:buClr>
                <a:srgbClr val="000000"/>
              </a:buClr>
              <a:buSzPct val="100000"/>
              <a:buFont typeface="Arial"/>
              <a:buChar char="●"/>
            </a:pPr>
            <a:r>
              <a:rPr lang="en" sz="1400"/>
              <a:t>SAR and GPR use similar filters and techniques to clean up the data and to reconstruct an image, including fourier transformations and matched filters.</a:t>
            </a:r>
          </a:p>
          <a:p>
            <a:pPr indent="-317500" lvl="0" marL="457200">
              <a:spcBef>
                <a:spcPts val="0"/>
              </a:spcBef>
              <a:buClr>
                <a:srgbClr val="000000"/>
              </a:buClr>
              <a:buSzPct val="100000"/>
              <a:buFont typeface="Arial"/>
              <a:buChar char="●"/>
            </a:pPr>
            <a:r>
              <a:rPr lang="en" sz="1400"/>
              <a:t>One may difference in the hardware side of the data aquisition is that the time delay will be more difficult to deal with in GPR, and the signal will need to be amplified once received.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0" y="0"/>
            <a:ext cx="4062299" cy="562800"/>
          </a:xfrm>
          <a:prstGeom prst="rect">
            <a:avLst/>
          </a:prstGeom>
        </p:spPr>
        <p:txBody>
          <a:bodyPr anchorCtr="0" anchor="b" bIns="91425" lIns="91425" rIns="91425" tIns="91425">
            <a:noAutofit/>
          </a:bodyPr>
          <a:lstStyle/>
          <a:p>
            <a:pPr>
              <a:spcBef>
                <a:spcPts val="0"/>
              </a:spcBef>
              <a:buNone/>
            </a:pPr>
            <a:r>
              <a:rPr lang="en" sz="2400"/>
              <a:t>Python Coding/Setup</a:t>
            </a:r>
          </a:p>
        </p:txBody>
      </p:sp>
      <p:sp>
        <p:nvSpPr>
          <p:cNvPr id="56" name="Shape 56"/>
          <p:cNvSpPr txBox="1"/>
          <p:nvPr>
            <p:ph idx="1" type="body"/>
          </p:nvPr>
        </p:nvSpPr>
        <p:spPr>
          <a:xfrm>
            <a:off x="0" y="362550"/>
            <a:ext cx="5056800" cy="3656699"/>
          </a:xfrm>
          <a:prstGeom prst="rect">
            <a:avLst/>
          </a:prstGeom>
        </p:spPr>
        <p:txBody>
          <a:bodyPr anchorCtr="0" anchor="t" bIns="91425" lIns="91425" rIns="91425" tIns="91425">
            <a:noAutofit/>
          </a:bodyPr>
          <a:lstStyle/>
          <a:p>
            <a:pPr lvl="0" rtl="0">
              <a:spcBef>
                <a:spcPts val="0"/>
              </a:spcBef>
              <a:buNone/>
            </a:pPr>
            <a:r>
              <a:rPr b="1" i="1" lang="en" sz="1200"/>
              <a:t>This Week</a:t>
            </a:r>
          </a:p>
          <a:p>
            <a:pPr indent="-304800" lvl="0" marL="457200" rtl="0">
              <a:spcBef>
                <a:spcPts val="0"/>
              </a:spcBef>
              <a:buClr>
                <a:srgbClr val="000000"/>
              </a:buClr>
              <a:buSzPct val="100000"/>
              <a:buFont typeface="Arial"/>
              <a:buChar char="●"/>
            </a:pPr>
            <a:r>
              <a:rPr lang="en" sz="1200"/>
              <a:t>Found problems dowloading numpy &amp; opencv onto personal computer.  There is a problem with the compatibility with the new version of python.</a:t>
            </a:r>
          </a:p>
          <a:p>
            <a:pPr indent="-304800" lvl="0" marL="457200" rtl="0">
              <a:spcBef>
                <a:spcPts val="0"/>
              </a:spcBef>
              <a:buClr>
                <a:srgbClr val="000000"/>
              </a:buClr>
              <a:buSzPct val="100000"/>
              <a:buFont typeface="Arial"/>
              <a:buChar char="●"/>
            </a:pPr>
            <a:r>
              <a:rPr lang="en" sz="1200"/>
              <a:t>Completed the python introduction and downloaded all of the proper software, including PyCharm</a:t>
            </a:r>
          </a:p>
          <a:p>
            <a:pPr indent="-304800" lvl="0" marL="457200" rtl="0">
              <a:spcBef>
                <a:spcPts val="0"/>
              </a:spcBef>
              <a:buClr>
                <a:srgbClr val="000000"/>
              </a:buClr>
              <a:buSzPct val="100000"/>
              <a:buFont typeface="Arial"/>
              <a:buChar char="●"/>
            </a:pPr>
            <a:r>
              <a:rPr lang="en" sz="1200"/>
              <a:t>Currently working on developing a program to import an image and put the image through a series of filters.  </a:t>
            </a:r>
          </a:p>
          <a:p>
            <a:pPr indent="-304800" lvl="0" marL="457200" rtl="0">
              <a:spcBef>
                <a:spcPts val="0"/>
              </a:spcBef>
              <a:buClr>
                <a:srgbClr val="000000"/>
              </a:buClr>
              <a:buSzPct val="100000"/>
              <a:buFont typeface="Arial"/>
              <a:buChar char="●"/>
            </a:pPr>
            <a:r>
              <a:rPr lang="en" sz="1200"/>
              <a:t>Current problem in downloading the image processing modules to Python so that I can write code to upload and alter an image. </a:t>
            </a:r>
          </a:p>
          <a:p>
            <a:pPr rtl="0">
              <a:spcBef>
                <a:spcPts val="0"/>
              </a:spcBef>
              <a:buNone/>
            </a:pPr>
            <a:r>
              <a:rPr b="1" i="1" lang="en" sz="1200"/>
              <a:t>For Next Week</a:t>
            </a:r>
          </a:p>
          <a:p>
            <a:pPr indent="-304800" lvl="0" marL="457200">
              <a:spcBef>
                <a:spcPts val="0"/>
              </a:spcBef>
              <a:buClr>
                <a:srgbClr val="000000"/>
              </a:buClr>
              <a:buSzPct val="100000"/>
              <a:buFont typeface="Arial"/>
              <a:buChar char="●"/>
            </a:pPr>
            <a:r>
              <a:rPr lang="en" sz="1200"/>
              <a:t>Complete two files of python: one to import an image, create an array for the data points of the image, and to filter the image for clarity.  The Second will upload a set of data points and reconstruct an image from the points.   </a:t>
            </a:r>
          </a:p>
        </p:txBody>
      </p:sp>
      <p:pic>
        <p:nvPicPr>
          <p:cNvPr id="57" name="Shape 57"/>
          <p:cNvPicPr preferRelativeResize="0"/>
          <p:nvPr/>
        </p:nvPicPr>
        <p:blipFill>
          <a:blip r:embed="rId3">
            <a:alphaModFix/>
          </a:blip>
          <a:stretch>
            <a:fillRect/>
          </a:stretch>
        </p:blipFill>
        <p:spPr>
          <a:xfrm>
            <a:off x="6246425" y="105875"/>
            <a:ext cx="2670650" cy="3560900"/>
          </a:xfrm>
          <a:prstGeom prst="rect">
            <a:avLst/>
          </a:prstGeom>
          <a:noFill/>
          <a:ln>
            <a:noFill/>
          </a:ln>
        </p:spPr>
      </p:pic>
      <p:pic>
        <p:nvPicPr>
          <p:cNvPr id="58" name="Shape 58"/>
          <p:cNvPicPr preferRelativeResize="0"/>
          <p:nvPr/>
        </p:nvPicPr>
        <p:blipFill>
          <a:blip r:embed="rId4">
            <a:alphaModFix/>
          </a:blip>
          <a:stretch>
            <a:fillRect/>
          </a:stretch>
        </p:blipFill>
        <p:spPr>
          <a:xfrm>
            <a:off x="3089200" y="3371125"/>
            <a:ext cx="5827875" cy="16868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Blade - Differences between SAR and GPR</a:t>
            </a:r>
          </a:p>
        </p:txBody>
      </p:sp>
      <p:graphicFrame>
        <p:nvGraphicFramePr>
          <p:cNvPr id="64" name="Shape 64"/>
          <p:cNvGraphicFramePr/>
          <p:nvPr/>
        </p:nvGraphicFramePr>
        <p:xfrm>
          <a:off x="952500" y="2303075"/>
          <a:ext cx="3000000" cy="3000000"/>
        </p:xfrm>
        <a:graphic>
          <a:graphicData uri="http://schemas.openxmlformats.org/drawingml/2006/table">
            <a:tbl>
              <a:tblPr>
                <a:noFill/>
                <a:tableStyleId>{5BE8004B-3A49-4DD2-9D78-B506C3018524}</a:tableStyleId>
              </a:tblPr>
              <a:tblGrid>
                <a:gridCol w="1447800"/>
                <a:gridCol w="1447800"/>
                <a:gridCol w="1447800"/>
                <a:gridCol w="1447800"/>
                <a:gridCol w="1447800"/>
              </a:tblGrid>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rPr lang="en"/>
                        <a:t>Frequency</a:t>
                      </a:r>
                    </a:p>
                  </a:txBody>
                  <a:tcPr marT="91425" marB="91425" marR="91425" marL="91425"/>
                </a:tc>
                <a:tc>
                  <a:txBody>
                    <a:bodyPr>
                      <a:noAutofit/>
                    </a:bodyPr>
                    <a:lstStyle/>
                    <a:p>
                      <a:pPr>
                        <a:spcBef>
                          <a:spcPts val="0"/>
                        </a:spcBef>
                        <a:buNone/>
                      </a:pPr>
                      <a:r>
                        <a:rPr lang="en"/>
                        <a:t>Typical Range</a:t>
                      </a:r>
                    </a:p>
                  </a:txBody>
                  <a:tcPr marT="91425" marB="91425" marR="91425" marL="91425"/>
                </a:tc>
                <a:tc>
                  <a:txBody>
                    <a:bodyPr>
                      <a:noAutofit/>
                    </a:bodyPr>
                    <a:lstStyle/>
                    <a:p>
                      <a:pPr>
                        <a:spcBef>
                          <a:spcPts val="0"/>
                        </a:spcBef>
                        <a:buNone/>
                      </a:pPr>
                      <a:r>
                        <a:rPr lang="en"/>
                        <a:t>Type</a:t>
                      </a:r>
                    </a:p>
                  </a:txBody>
                  <a:tcPr marT="91425" marB="91425" marR="91425" marL="91425"/>
                </a:tc>
                <a:tc>
                  <a:txBody>
                    <a:bodyPr>
                      <a:noAutofit/>
                    </a:bodyPr>
                    <a:lstStyle/>
                    <a:p>
                      <a:pPr>
                        <a:spcBef>
                          <a:spcPts val="0"/>
                        </a:spcBef>
                        <a:buNone/>
                      </a:pPr>
                      <a:r>
                        <a:rPr lang="en"/>
                        <a:t>Issues</a:t>
                      </a:r>
                    </a:p>
                  </a:txBody>
                  <a:tcPr marT="91425" marB="91425" marR="91425" marL="91425"/>
                </a:tc>
              </a:tr>
              <a:tr h="381000">
                <a:tc>
                  <a:txBody>
                    <a:bodyPr>
                      <a:noAutofit/>
                    </a:bodyPr>
                    <a:lstStyle/>
                    <a:p>
                      <a:pPr>
                        <a:spcBef>
                          <a:spcPts val="0"/>
                        </a:spcBef>
                        <a:buNone/>
                      </a:pPr>
                      <a:r>
                        <a:rPr lang="en"/>
                        <a:t>SAR</a:t>
                      </a:r>
                    </a:p>
                  </a:txBody>
                  <a:tcPr marT="91425" marB="91425" marR="91425" marL="91425"/>
                </a:tc>
                <a:tc>
                  <a:txBody>
                    <a:bodyPr>
                      <a:noAutofit/>
                    </a:bodyPr>
                    <a:lstStyle/>
                    <a:p>
                      <a:pPr>
                        <a:spcBef>
                          <a:spcPts val="0"/>
                        </a:spcBef>
                        <a:buNone/>
                      </a:pPr>
                      <a:r>
                        <a:rPr lang="en"/>
                        <a:t>8GHz-12GHz (see notes)</a:t>
                      </a:r>
                    </a:p>
                  </a:txBody>
                  <a:tcPr marT="91425" marB="91425" marR="91425" marL="91425"/>
                </a:tc>
                <a:tc>
                  <a:txBody>
                    <a:bodyPr>
                      <a:noAutofit/>
                    </a:bodyPr>
                    <a:lstStyle/>
                    <a:p>
                      <a:pPr>
                        <a:spcBef>
                          <a:spcPts val="0"/>
                        </a:spcBef>
                        <a:buNone/>
                      </a:pPr>
                      <a:r>
                        <a:rPr lang="en"/>
                        <a:t>azimuth=½(l of antenna) not distance</a:t>
                      </a:r>
                    </a:p>
                  </a:txBody>
                  <a:tcPr marT="91425" marB="91425" marR="91425" marL="91425"/>
                </a:tc>
                <a:tc>
                  <a:txBody>
                    <a:bodyPr>
                      <a:noAutofit/>
                    </a:bodyPr>
                    <a:lstStyle/>
                    <a:p>
                      <a:pPr>
                        <a:spcBef>
                          <a:spcPts val="0"/>
                        </a:spcBef>
                        <a:buNone/>
                      </a:pPr>
                      <a:r>
                        <a:rPr lang="en"/>
                        <a:t>Pulses</a:t>
                      </a:r>
                    </a:p>
                  </a:txBody>
                  <a:tcPr marT="91425" marB="91425" marR="91425" marL="91425"/>
                </a:tc>
                <a:tc>
                  <a:txBody>
                    <a:bodyPr>
                      <a:noAutofit/>
                    </a:bodyPr>
                    <a:lstStyle/>
                    <a:p>
                      <a:pPr>
                        <a:spcBef>
                          <a:spcPts val="0"/>
                        </a:spcBef>
                        <a:buNone/>
                      </a:pPr>
                      <a:r>
                        <a:rPr lang="en"/>
                        <a:t>Requires exact knowledge of flight path and velocity</a:t>
                      </a:r>
                    </a:p>
                  </a:txBody>
                  <a:tcPr marT="91425" marB="91425" marR="91425" marL="91425"/>
                </a:tc>
              </a:tr>
              <a:tr h="381000">
                <a:tc>
                  <a:txBody>
                    <a:bodyPr>
                      <a:noAutofit/>
                    </a:bodyPr>
                    <a:lstStyle/>
                    <a:p>
                      <a:pPr>
                        <a:spcBef>
                          <a:spcPts val="0"/>
                        </a:spcBef>
                        <a:buNone/>
                      </a:pPr>
                      <a:r>
                        <a:rPr lang="en"/>
                        <a:t>GPR</a:t>
                      </a:r>
                    </a:p>
                  </a:txBody>
                  <a:tcPr marT="91425" marB="91425" marR="91425" marL="91425"/>
                </a:tc>
                <a:tc>
                  <a:txBody>
                    <a:bodyPr>
                      <a:noAutofit/>
                    </a:bodyPr>
                    <a:lstStyle/>
                    <a:p>
                      <a:pPr>
                        <a:spcBef>
                          <a:spcPts val="0"/>
                        </a:spcBef>
                        <a:buNone/>
                      </a:pPr>
                      <a:r>
                        <a:rPr lang="en"/>
                        <a:t>10MHz-1GHz</a:t>
                      </a:r>
                    </a:p>
                  </a:txBody>
                  <a:tcPr marT="91425" marB="91425" marR="91425" marL="91425"/>
                </a:tc>
                <a:tc>
                  <a:txBody>
                    <a:bodyPr>
                      <a:noAutofit/>
                    </a:bodyPr>
                    <a:lstStyle/>
                    <a:p>
                      <a:pPr>
                        <a:spcBef>
                          <a:spcPts val="0"/>
                        </a:spcBef>
                        <a:buNone/>
                      </a:pPr>
                      <a:r>
                        <a:rPr lang="en"/>
                        <a:t>1m at 300MHz -3.3GHz UWB</a:t>
                      </a:r>
                    </a:p>
                  </a:txBody>
                  <a:tcPr marT="91425" marB="91425" marR="91425" marL="91425"/>
                </a:tc>
                <a:tc>
                  <a:txBody>
                    <a:bodyPr>
                      <a:noAutofit/>
                    </a:bodyPr>
                    <a:lstStyle/>
                    <a:p>
                      <a:pPr>
                        <a:spcBef>
                          <a:spcPts val="0"/>
                        </a:spcBef>
                        <a:buNone/>
                      </a:pPr>
                      <a:r>
                        <a:rPr lang="en"/>
                        <a:t>Pulses</a:t>
                      </a:r>
                    </a:p>
                  </a:txBody>
                  <a:tcPr marT="91425" marB="91425" marR="91425" marL="91425"/>
                </a:tc>
                <a:tc>
                  <a:txBody>
                    <a:bodyPr>
                      <a:noAutofit/>
                    </a:bodyPr>
                    <a:lstStyle/>
                    <a:p>
                      <a:pPr>
                        <a:spcBef>
                          <a:spcPts val="0"/>
                        </a:spcBef>
                        <a:buNone/>
                      </a:pPr>
                      <a:r>
                        <a:rPr lang="en"/>
                        <a:t>Potentially heavy antenna</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Blade - Horn Antennas and GPR Purchasables</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Horn Antenna - Used for UHF &gt; 300MHz</a:t>
            </a:r>
          </a:p>
          <a:p>
            <a:pPr indent="-342900" lvl="0" marL="457200" rtl="0">
              <a:spcBef>
                <a:spcPts val="0"/>
              </a:spcBef>
              <a:buClr>
                <a:srgbClr val="000000"/>
              </a:buClr>
              <a:buSzPct val="100000"/>
              <a:buFont typeface="Arial"/>
              <a:buChar char="-"/>
            </a:pPr>
            <a:r>
              <a:rPr lang="en" sz="1800"/>
              <a:t>Wide Bandwidth (10:1 - 20:1)</a:t>
            </a:r>
          </a:p>
          <a:p>
            <a:pPr indent="-342900" lvl="0" marL="457200" rtl="0">
              <a:spcBef>
                <a:spcPts val="0"/>
              </a:spcBef>
              <a:buClr>
                <a:srgbClr val="000000"/>
              </a:buClr>
              <a:buSzPct val="100000"/>
              <a:buFont typeface="Arial"/>
              <a:buChar char="-"/>
            </a:pPr>
            <a:r>
              <a:rPr lang="en" sz="1800"/>
              <a:t>Gain: 10-20dBi</a:t>
            </a:r>
          </a:p>
          <a:p>
            <a:pPr indent="-342900" lvl="0" marL="457200" rtl="0">
              <a:spcBef>
                <a:spcPts val="0"/>
              </a:spcBef>
              <a:buClr>
                <a:srgbClr val="000000"/>
              </a:buClr>
              <a:buSzPct val="100000"/>
              <a:buFont typeface="Arial"/>
              <a:buChar char="-"/>
            </a:pPr>
            <a:r>
              <a:rPr lang="en" sz="1800"/>
              <a:t>For as low as 300MHz, can weigh upwards of 20lbs</a:t>
            </a:r>
          </a:p>
          <a:p>
            <a:pPr rtl="0">
              <a:spcBef>
                <a:spcPts val="0"/>
              </a:spcBef>
              <a:buNone/>
            </a:pPr>
            <a:r>
              <a:rPr lang="en" sz="1800"/>
              <a:t>GPR Purchasables - Tend to lay on the ground</a:t>
            </a:r>
          </a:p>
          <a:p>
            <a:pPr indent="-342900" lvl="0" marL="457200" rtl="0">
              <a:spcBef>
                <a:spcPts val="0"/>
              </a:spcBef>
              <a:buClr>
                <a:srgbClr val="000000"/>
              </a:buClr>
              <a:buSzPct val="100000"/>
              <a:buFont typeface="Arial"/>
              <a:buChar char="-"/>
            </a:pPr>
            <a:r>
              <a:rPr lang="en" sz="1800"/>
              <a:t>Horn Antennas used penetrate roughly up to 3 ft. </a:t>
            </a:r>
          </a:p>
          <a:p>
            <a:pPr indent="-419100" lvl="0" marL="457200" rtl="0">
              <a:lnSpc>
                <a:spcPct val="115000"/>
              </a:lnSpc>
              <a:spcBef>
                <a:spcPts val="0"/>
              </a:spcBef>
              <a:spcAft>
                <a:spcPts val="600"/>
              </a:spcAft>
              <a:buClr>
                <a:srgbClr val="000000"/>
              </a:buClr>
              <a:buSzPct val="166666"/>
              <a:buFont typeface="Arial"/>
              <a:buChar char="-"/>
            </a:pPr>
            <a:r>
              <a:rPr lang="en" sz="1800"/>
              <a:t>Buying book</a:t>
            </a:r>
            <a:r>
              <a:rPr lang="en" sz="1400"/>
              <a:t> </a:t>
            </a:r>
            <a:r>
              <a:rPr b="1" lang="en" sz="1400">
                <a:solidFill>
                  <a:srgbClr val="111111"/>
                </a:solidFill>
              </a:rPr>
              <a:t>Ultra-Wideband, Short-Pulse Electromagnetics</a:t>
            </a:r>
          </a:p>
          <a:p>
            <a:pPr indent="-317500" lvl="0" marL="457200" rtl="0">
              <a:spcBef>
                <a:spcPts val="0"/>
              </a:spcBef>
              <a:buClr>
                <a:srgbClr val="000000"/>
              </a:buClr>
              <a:buSzPct val="100000"/>
              <a:buFont typeface="Arial"/>
              <a:buChar char="-"/>
            </a:pPr>
            <a:r>
              <a:rPr lang="en" sz="1400"/>
              <a:t>Texas A&amp;M Dissertation - CMOS INTEGRATED CIRCUIT DESIGN FOR ULTRA-WIDEBAND TRANSMITTERS AND RECEIVERS</a:t>
            </a:r>
          </a:p>
          <a:p>
            <a:pPr indent="-317500" lvl="0" marL="457200" rtl="0">
              <a:spcBef>
                <a:spcPts val="0"/>
              </a:spcBef>
              <a:buClr>
                <a:srgbClr val="000000"/>
              </a:buClr>
              <a:buFont typeface="Arial"/>
              <a:buChar char="-"/>
            </a:pPr>
            <a:r>
              <a:t/>
            </a:r>
            <a:endParaRPr sz="1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b="21221" l="33940" r="33086" t="7324"/>
          <a:stretch/>
        </p:blipFill>
        <p:spPr>
          <a:xfrm>
            <a:off x="6164025" y="134275"/>
            <a:ext cx="2595826" cy="3515699"/>
          </a:xfrm>
          <a:prstGeom prst="rect">
            <a:avLst/>
          </a:prstGeom>
          <a:noFill/>
          <a:ln>
            <a:noFill/>
          </a:ln>
        </p:spPr>
      </p:pic>
      <p:pic>
        <p:nvPicPr>
          <p:cNvPr id="76" name="Shape 76"/>
          <p:cNvPicPr preferRelativeResize="0"/>
          <p:nvPr/>
        </p:nvPicPr>
        <p:blipFill>
          <a:blip r:embed="rId4">
            <a:alphaModFix/>
          </a:blip>
          <a:stretch>
            <a:fillRect/>
          </a:stretch>
        </p:blipFill>
        <p:spPr>
          <a:xfrm>
            <a:off x="213200" y="92300"/>
            <a:ext cx="4109850" cy="3069625"/>
          </a:xfrm>
          <a:prstGeom prst="rect">
            <a:avLst/>
          </a:prstGeom>
          <a:noFill/>
          <a:ln>
            <a:noFill/>
          </a:ln>
        </p:spPr>
      </p:pic>
      <p:pic>
        <p:nvPicPr>
          <p:cNvPr id="77" name="Shape 77"/>
          <p:cNvPicPr preferRelativeResize="0"/>
          <p:nvPr/>
        </p:nvPicPr>
        <p:blipFill rotWithShape="1">
          <a:blip r:embed="rId5">
            <a:alphaModFix/>
          </a:blip>
          <a:srcRect b="32105" l="30087" r="31374" t="32087"/>
          <a:stretch/>
        </p:blipFill>
        <p:spPr>
          <a:xfrm>
            <a:off x="1502750" y="2885025"/>
            <a:ext cx="3354649" cy="1948025"/>
          </a:xfrm>
          <a:prstGeom prst="rect">
            <a:avLst/>
          </a:prstGeom>
          <a:noFill/>
          <a:ln>
            <a:noFill/>
          </a:ln>
        </p:spPr>
      </p:pic>
      <p:pic>
        <p:nvPicPr>
          <p:cNvPr id="78" name="Shape 78"/>
          <p:cNvPicPr preferRelativeResize="0"/>
          <p:nvPr/>
        </p:nvPicPr>
        <p:blipFill rotWithShape="1">
          <a:blip r:embed="rId6">
            <a:alphaModFix/>
          </a:blip>
          <a:srcRect b="46670" l="31248" r="21767" t="31308"/>
          <a:stretch/>
        </p:blipFill>
        <p:spPr>
          <a:xfrm>
            <a:off x="5111987" y="3764348"/>
            <a:ext cx="3647851" cy="106870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Links</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100" u="sng">
                <a:solidFill>
                  <a:schemeClr val="hlink"/>
                </a:solidFill>
                <a:hlinkClick r:id="rId3"/>
              </a:rPr>
              <a:t>http://www.ahsystems.com/catalog/SAS-570.php</a:t>
            </a:r>
          </a:p>
          <a:p>
            <a:pPr rtl="0">
              <a:spcBef>
                <a:spcPts val="0"/>
              </a:spcBef>
              <a:buNone/>
            </a:pPr>
            <a:r>
              <a:rPr lang="en" sz="1100" u="sng">
                <a:solidFill>
                  <a:schemeClr val="hlink"/>
                </a:solidFill>
                <a:hlinkClick r:id="rId4"/>
              </a:rPr>
              <a:t>http://www.radartutorial.eu/20.airborne/ab07.en.html</a:t>
            </a:r>
          </a:p>
          <a:p>
            <a:pPr rtl="0">
              <a:spcBef>
                <a:spcPts val="0"/>
              </a:spcBef>
              <a:buNone/>
            </a:pPr>
            <a:r>
              <a:rPr lang="en" sz="1100" u="sng">
                <a:solidFill>
                  <a:schemeClr val="hlink"/>
                </a:solidFill>
                <a:hlinkClick r:id="rId5"/>
              </a:rPr>
              <a:t>http://en.wikipedia.org/wiki/Synthetic_aperture_radar</a:t>
            </a:r>
          </a:p>
          <a:p>
            <a:pPr rtl="0">
              <a:spcBef>
                <a:spcPts val="0"/>
              </a:spcBef>
              <a:buNone/>
            </a:pPr>
            <a:r>
              <a:rPr lang="en" sz="1100" u="sng">
                <a:solidFill>
                  <a:schemeClr val="hlink"/>
                </a:solidFill>
                <a:hlinkClick r:id="rId6"/>
              </a:rPr>
              <a:t>http://people.uwec.edu/jolhm/Past_Students/Wenell/whatisgpr.htm</a:t>
            </a:r>
          </a:p>
          <a:p>
            <a:pPr rtl="0">
              <a:spcBef>
                <a:spcPts val="0"/>
              </a:spcBef>
              <a:buNone/>
            </a:pPr>
            <a:r>
              <a:rPr lang="en" sz="1200" u="sng">
                <a:solidFill>
                  <a:schemeClr val="hlink"/>
                </a:solidFill>
                <a:hlinkClick r:id="rId7"/>
              </a:rPr>
              <a:t>http://ocw.mit.edu/resources/res-ll-003-build-a-small-radar-system-capable-of-sensing-range-doppler-and-synthetic-aperture-radar-imaging-january-iap-2011/projects/MITRES_LL_003IAP11_proj_in.pdf</a:t>
            </a:r>
          </a:p>
          <a:p>
            <a:pPr rtl="0">
              <a:spcBef>
                <a:spcPts val="0"/>
              </a:spcBef>
              <a:buNone/>
            </a:pPr>
            <a:r>
              <a:rPr lang="en" sz="1200" u="sng">
                <a:solidFill>
                  <a:schemeClr val="hlink"/>
                </a:solidFill>
                <a:hlinkClick r:id="rId8"/>
              </a:rPr>
              <a:t>http://www.geophysical.com/antennas.htm</a:t>
            </a:r>
          </a:p>
          <a:p>
            <a:pPr rtl="0">
              <a:spcBef>
                <a:spcPts val="0"/>
              </a:spcBef>
              <a:buNone/>
            </a:pPr>
            <a:r>
              <a:rPr lang="en" sz="1200" u="sng">
                <a:solidFill>
                  <a:schemeClr val="hlink"/>
                </a:solidFill>
                <a:hlinkClick r:id="rId9"/>
              </a:rPr>
              <a:t>https://www.wpi.edu/Pubs/ETD/Available/etd-031108-203800/unrestricted/hparikh.pdf</a:t>
            </a:r>
          </a:p>
          <a:p>
            <a:pPr rtl="0">
              <a:spcBef>
                <a:spcPts val="0"/>
              </a:spcBef>
              <a:buNone/>
            </a:pPr>
            <a:r>
              <a:rPr lang="en" sz="1200" u="sng">
                <a:solidFill>
                  <a:schemeClr val="hlink"/>
                </a:solidFill>
                <a:hlinkClick r:id="rId10"/>
              </a:rPr>
              <a:t>http://people.uwec.edu/jolhm/desertsouthwest/Posters/ArikGPR.pdf</a:t>
            </a:r>
          </a:p>
          <a:p>
            <a:pPr rtl="0">
              <a:spcBef>
                <a:spcPts val="0"/>
              </a:spcBef>
              <a:buNone/>
            </a:pPr>
            <a:r>
              <a:rPr lang="en" sz="1200" u="sng">
                <a:solidFill>
                  <a:schemeClr val="hlink"/>
                </a:solidFill>
                <a:hlinkClick r:id="rId11"/>
              </a:rPr>
              <a:t>http://repository.tamu.edu/bitstream/handle/1969.1/ETD-TAMU-2009-08-833/XU-DISSERTATION.pdf?sequence=3</a:t>
            </a:r>
          </a:p>
          <a:p>
            <a:pPr rtl="0">
              <a:spcBef>
                <a:spcPts val="0"/>
              </a:spcBef>
              <a:buNone/>
            </a:pPr>
            <a:r>
              <a:rPr lang="en" sz="1200" u="sng">
                <a:solidFill>
                  <a:schemeClr val="hlink"/>
                </a:solidFill>
                <a:hlinkClick r:id="rId12"/>
              </a:rPr>
              <a:t>http://www.antenna-theory.com/antennas/aperture/horn.php</a:t>
            </a:r>
          </a:p>
          <a:p>
            <a:pPr rtl="0">
              <a:spcBef>
                <a:spcPts val="0"/>
              </a:spcBef>
              <a:buNone/>
            </a:pPr>
            <a:r>
              <a:t/>
            </a:r>
            <a:endParaRPr sz="1200"/>
          </a:p>
          <a:p>
            <a:pPr rtl="0">
              <a:spcBef>
                <a:spcPts val="0"/>
              </a:spcBef>
              <a:buNone/>
            </a:pPr>
            <a:r>
              <a:t/>
            </a:r>
            <a:endParaRPr sz="1200"/>
          </a:p>
          <a:p>
            <a:pPr>
              <a:spcBef>
                <a:spcPts val="0"/>
              </a:spcBef>
              <a:buNone/>
            </a:pPr>
            <a:r>
              <a:t/>
            </a:r>
            <a:endParaRPr sz="12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