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nitrorcx.com/03c20-madtorque-6x6-red-rtr-24g.html" TargetMode="External"/><Relationship Id="rId3" Type="http://schemas.openxmlformats.org/officeDocument/2006/relationships/hyperlink" Target="http://www.nitrorcx.com/51c875-maxstone8-green-24ghz.html" TargetMode="External"/><Relationship Id="rId6" Type="http://schemas.openxmlformats.org/officeDocument/2006/relationships/hyperlink" Target="https://traxxas.com/forums/showthread.php?58375-How-much-weight-can-your-rc-truck-pull-in-the-dirt-how-long" TargetMode="External"/><Relationship Id="rId5" Type="http://schemas.openxmlformats.org/officeDocument/2006/relationships/hyperlink" Target="http://www.nitrorcx.com/03c25-mt-8x8-black-rtr-24g.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ire.kharkov.ua/struktura_ire/ot15/sitnik/IRE%20NASU%20%20Portable%20Radar-Set%20for%20Rescuers.htm" TargetMode="External"/><Relationship Id="rId3" Type="http://schemas.openxmlformats.org/officeDocument/2006/relationships/hyperlink" Target="http://mysite.du.edu/~lconyers/SERDP/whatis2.htm" TargetMode="External"/><Relationship Id="rId9" Type="http://schemas.openxmlformats.org/officeDocument/2006/relationships/hyperlink" Target="http://fivedots.coe.psu.ac.th/Software.coe/mit/Ground%20Penetrating%20Radar.pdf" TargetMode="External"/><Relationship Id="rId6" Type="http://schemas.openxmlformats.org/officeDocument/2006/relationships/hyperlink" Target="http://www.geotech1.com/forums/showthread.php?10987-looking-for-home-made-G-P-R/page2" TargetMode="External"/><Relationship Id="rId5" Type="http://schemas.openxmlformats.org/officeDocument/2006/relationships/hyperlink" Target="http://www-eng-x.llnl.gov/documents/em/gpirhardware.html" TargetMode="External"/><Relationship Id="rId8" Type="http://schemas.openxmlformats.org/officeDocument/2006/relationships/hyperlink" Target="http://www.treasurenet.com/forums/geophysics/32729-home-made-gpr.html" TargetMode="External"/><Relationship Id="rId7" Type="http://schemas.openxmlformats.org/officeDocument/2006/relationships/hyperlink" Target="http://www.earthsciences.osu.edu/~jeff/Library/BASICS.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Updates</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3.4.2015</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Lotanna</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This Week</a:t>
            </a:r>
          </a:p>
          <a:p>
            <a:pPr lvl="0" rtl="0">
              <a:spcBef>
                <a:spcPts val="0"/>
              </a:spcBef>
              <a:buNone/>
            </a:pPr>
            <a:r>
              <a:rPr lang="en" sz="1200">
                <a:solidFill>
                  <a:schemeClr val="dk1"/>
                </a:solidFill>
                <a:latin typeface="Times New Roman"/>
                <a:ea typeface="Times New Roman"/>
                <a:cs typeface="Times New Roman"/>
                <a:sym typeface="Times New Roman"/>
              </a:rPr>
              <a:t>Construct a circuit that uses a relay to determine whether a battery </a:t>
            </a:r>
          </a:p>
          <a:p>
            <a:pPr lvl="0" rtl="0">
              <a:spcBef>
                <a:spcPts val="0"/>
              </a:spcBef>
              <a:buNone/>
            </a:pPr>
            <a:r>
              <a:rPr lang="en" sz="1200">
                <a:solidFill>
                  <a:schemeClr val="dk1"/>
                </a:solidFill>
                <a:latin typeface="Times New Roman"/>
                <a:ea typeface="Times New Roman"/>
                <a:cs typeface="Times New Roman"/>
                <a:sym typeface="Times New Roman"/>
              </a:rPr>
              <a:t>will be dissipating power to a load resistor or being charged </a:t>
            </a:r>
          </a:p>
          <a:p>
            <a:pPr lvl="0" rt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with the battery charger.</a:t>
            </a:r>
          </a:p>
          <a:p>
            <a:pPr lvl="0" rt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A 9V battery will be used to apply voltage to the coil of the relay.</a:t>
            </a:r>
          </a:p>
          <a:p>
            <a:pPr lvl="0" rtl="0">
              <a:spcBef>
                <a:spcPts val="0"/>
              </a:spcBef>
              <a:buNone/>
            </a:pPr>
            <a:r>
              <a:rPr lang="en" sz="1200">
                <a:solidFill>
                  <a:schemeClr val="dk1"/>
                </a:solidFill>
                <a:latin typeface="Times New Roman"/>
                <a:ea typeface="Times New Roman"/>
                <a:cs typeface="Times New Roman"/>
                <a:sym typeface="Times New Roman"/>
              </a:rPr>
              <a:t>As long as relay is not activated, battery will be providing power to </a:t>
            </a:r>
          </a:p>
          <a:p>
            <a:pPr lvl="0" rtl="0">
              <a:spcBef>
                <a:spcPts val="0"/>
              </a:spcBef>
              <a:buNone/>
            </a:pPr>
            <a:r>
              <a:rPr lang="en" sz="1200">
                <a:solidFill>
                  <a:schemeClr val="dk1"/>
                </a:solidFill>
                <a:latin typeface="Times New Roman"/>
                <a:ea typeface="Times New Roman"/>
                <a:cs typeface="Times New Roman"/>
                <a:sym typeface="Times New Roman"/>
              </a:rPr>
              <a:t>the resistor through the NC pin. This will be indicated by the red LED </a:t>
            </a:r>
          </a:p>
          <a:p>
            <a:pPr lvl="0" rt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turning on.</a:t>
            </a:r>
          </a:p>
          <a:p>
            <a:pPr lvl="0" rt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Once voltage is applied to coil of the relay switch automatically connects to the NO node and battery begins to charge. Blue LED comes on when this happens</a:t>
            </a:r>
          </a:p>
          <a:p>
            <a:pPr>
              <a:spcBef>
                <a:spcPts val="0"/>
              </a:spcBef>
              <a:buNone/>
            </a:pPr>
            <a:r>
              <a:t/>
            </a:r>
            <a:endParaRPr sz="1800"/>
          </a:p>
        </p:txBody>
      </p:sp>
      <p:pic>
        <p:nvPicPr>
          <p:cNvPr id="38" name="Shape 38"/>
          <p:cNvPicPr preferRelativeResize="0"/>
          <p:nvPr/>
        </p:nvPicPr>
        <p:blipFill>
          <a:blip r:embed="rId3">
            <a:alphaModFix/>
          </a:blip>
          <a:stretch>
            <a:fillRect/>
          </a:stretch>
        </p:blipFill>
        <p:spPr>
          <a:xfrm>
            <a:off x="4914299" y="1200150"/>
            <a:ext cx="3772499" cy="19606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Lotanna (cont.d)</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Deliverables for Next Week</a:t>
            </a:r>
          </a:p>
          <a:p>
            <a:pPr rtl="0">
              <a:spcBef>
                <a:spcPts val="0"/>
              </a:spcBef>
              <a:buNone/>
            </a:pPr>
            <a:r>
              <a:rPr lang="en" sz="1800"/>
              <a:t>I</a:t>
            </a:r>
            <a:r>
              <a:rPr lang="en" sz="1200">
                <a:latin typeface="Times New Roman"/>
                <a:ea typeface="Times New Roman"/>
                <a:cs typeface="Times New Roman"/>
                <a:sym typeface="Times New Roman"/>
              </a:rPr>
              <a:t>mplement Arduino into circuit to read and display the voltage of the battery to determine battery life left. Knowing the voltage characteristic curve can determine at what point battery needs recharging. Depending on voltage reading, control relay to switch from power dissipation mode to charging mode.</a:t>
            </a:r>
          </a:p>
          <a:p>
            <a:pPr rtl="0">
              <a:spcBef>
                <a:spcPts val="0"/>
              </a:spcBef>
              <a:buNone/>
            </a:pPr>
            <a:r>
              <a:rPr lang="en" sz="1200">
                <a:latin typeface="Times New Roman"/>
                <a:ea typeface="Times New Roman"/>
                <a:cs typeface="Times New Roman"/>
                <a:sym typeface="Times New Roman"/>
              </a:rPr>
              <a:t>Simple schematic:</a:t>
            </a:r>
          </a:p>
          <a:p>
            <a:pPr rtl="0">
              <a:spcBef>
                <a:spcPts val="0"/>
              </a:spcBef>
              <a:buNone/>
            </a:pPr>
            <a:r>
              <a:t/>
            </a:r>
            <a:endParaRPr sz="1200">
              <a:latin typeface="Times New Roman"/>
              <a:ea typeface="Times New Roman"/>
              <a:cs typeface="Times New Roman"/>
              <a:sym typeface="Times New Roman"/>
            </a:endParaRPr>
          </a:p>
          <a:p>
            <a:pPr rtl="0">
              <a:spcBef>
                <a:spcPts val="0"/>
              </a:spcBef>
              <a:buNone/>
            </a:pPr>
            <a:r>
              <a:t/>
            </a:r>
            <a:endParaRPr sz="1200">
              <a:latin typeface="Times New Roman"/>
              <a:ea typeface="Times New Roman"/>
              <a:cs typeface="Times New Roman"/>
              <a:sym typeface="Times New Roman"/>
            </a:endParaRPr>
          </a:p>
          <a:p>
            <a:pPr>
              <a:spcBef>
                <a:spcPts val="0"/>
              </a:spcBef>
              <a:buNone/>
            </a:pPr>
            <a:r>
              <a:t/>
            </a:r>
            <a:endParaRPr sz="1200">
              <a:latin typeface="Times New Roman"/>
              <a:ea typeface="Times New Roman"/>
              <a:cs typeface="Times New Roman"/>
              <a:sym typeface="Times New Roman"/>
            </a:endParaRPr>
          </a:p>
        </p:txBody>
      </p:sp>
      <p:pic>
        <p:nvPicPr>
          <p:cNvPr id="45" name="Shape 45"/>
          <p:cNvPicPr preferRelativeResize="0"/>
          <p:nvPr/>
        </p:nvPicPr>
        <p:blipFill>
          <a:blip r:embed="rId3">
            <a:alphaModFix/>
          </a:blip>
          <a:stretch>
            <a:fillRect/>
          </a:stretch>
        </p:blipFill>
        <p:spPr>
          <a:xfrm>
            <a:off x="1469550" y="2740025"/>
            <a:ext cx="3849225" cy="22147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Matthan</a:t>
            </a:r>
          </a:p>
        </p:txBody>
      </p:sp>
      <p:sp>
        <p:nvSpPr>
          <p:cNvPr id="51" name="Shape 51"/>
          <p:cNvSpPr txBox="1"/>
          <p:nvPr>
            <p:ph idx="1" type="body"/>
          </p:nvPr>
        </p:nvSpPr>
        <p:spPr>
          <a:xfrm>
            <a:off x="457200" y="939300"/>
            <a:ext cx="8229600" cy="3990300"/>
          </a:xfrm>
          <a:prstGeom prst="rect">
            <a:avLst/>
          </a:prstGeom>
        </p:spPr>
        <p:txBody>
          <a:bodyPr anchorCtr="0" anchor="t" bIns="91425" lIns="91425" rIns="91425" tIns="91425">
            <a:noAutofit/>
          </a:bodyPr>
          <a:lstStyle/>
          <a:p>
            <a:pPr rtl="0">
              <a:spcBef>
                <a:spcPts val="0"/>
              </a:spcBef>
              <a:buNone/>
            </a:pPr>
            <a:r>
              <a:rPr b="1" lang="en" sz="1200"/>
              <a:t>RC VEHICLES</a:t>
            </a:r>
          </a:p>
          <a:p>
            <a:pPr rtl="0">
              <a:spcBef>
                <a:spcPts val="0"/>
              </a:spcBef>
              <a:buNone/>
            </a:pPr>
            <a:r>
              <a:rPr lang="en" sz="1200"/>
              <a:t>Several Factors to consider when picking out an RC vehicle:</a:t>
            </a:r>
          </a:p>
          <a:p>
            <a:pPr indent="-304800" lvl="0" marL="457200" rtl="0">
              <a:spcBef>
                <a:spcPts val="0"/>
              </a:spcBef>
              <a:buClr>
                <a:srgbClr val="000000"/>
              </a:buClr>
              <a:buSzPct val="100000"/>
              <a:buFont typeface="Arial"/>
              <a:buChar char="●"/>
            </a:pPr>
            <a:r>
              <a:rPr lang="en" sz="1200"/>
              <a:t>Scale (i.e. 1:10, 1:8, etc.)</a:t>
            </a:r>
          </a:p>
          <a:p>
            <a:pPr indent="-304800" lvl="0" marL="457200" rtl="0">
              <a:spcBef>
                <a:spcPts val="0"/>
              </a:spcBef>
              <a:buClr>
                <a:srgbClr val="000000"/>
              </a:buClr>
              <a:buSzPct val="100000"/>
              <a:buFont typeface="Arial"/>
              <a:buChar char="●"/>
            </a:pPr>
            <a:r>
              <a:rPr lang="en" sz="1200"/>
              <a:t>Style, not for the look, but the shape/design of the chassis (i.e. lifted off of ground, wheels spread out, not prone to rolling over, size and tread of wheels)</a:t>
            </a:r>
          </a:p>
          <a:p>
            <a:pPr indent="-304800" lvl="0" marL="457200" rtl="0">
              <a:spcBef>
                <a:spcPts val="0"/>
              </a:spcBef>
              <a:buClr>
                <a:srgbClr val="000000"/>
              </a:buClr>
              <a:buSzPct val="100000"/>
              <a:buFont typeface="Arial"/>
              <a:buChar char="●"/>
            </a:pPr>
            <a:r>
              <a:rPr lang="en" sz="1200"/>
              <a:t>Rock Crawlers are the best fit for our needs, as they are high torque low speed vehicles</a:t>
            </a:r>
          </a:p>
          <a:p>
            <a:pPr indent="-304800" lvl="0" marL="457200" rtl="0">
              <a:spcBef>
                <a:spcPts val="0"/>
              </a:spcBef>
              <a:buClr>
                <a:srgbClr val="000000"/>
              </a:buClr>
              <a:buSzPct val="100000"/>
              <a:buFont typeface="Arial"/>
              <a:buChar char="●"/>
            </a:pPr>
            <a:r>
              <a:rPr lang="en" sz="1200"/>
              <a:t>The issue then becomes overheating due to traction. When a light RC vehicle is pulling a heavy RC load over terrain like grass, nonproductive resistance occurs, better known as tire slippage.</a:t>
            </a:r>
          </a:p>
          <a:p>
            <a:pPr rtl="0">
              <a:spcBef>
                <a:spcPts val="0"/>
              </a:spcBef>
              <a:buNone/>
            </a:pPr>
            <a:r>
              <a:t/>
            </a:r>
            <a:endParaRPr sz="1200"/>
          </a:p>
          <a:p>
            <a:pPr rtl="0">
              <a:spcBef>
                <a:spcPts val="0"/>
              </a:spcBef>
              <a:buNone/>
            </a:pPr>
            <a:r>
              <a:rPr lang="en" sz="1200" u="sng">
                <a:solidFill>
                  <a:schemeClr val="hlink"/>
                </a:solidFill>
                <a:hlinkClick r:id="rId3"/>
              </a:rPr>
              <a:t>http://www.nitrorcx.com/51c875-maxstone8-green-24ghz.html</a:t>
            </a:r>
            <a:r>
              <a:rPr lang="en" sz="1200"/>
              <a:t> More conventional design, 4x4, 2 electric motors</a:t>
            </a:r>
          </a:p>
          <a:p>
            <a:pPr rtl="0">
              <a:spcBef>
                <a:spcPts val="0"/>
              </a:spcBef>
              <a:buNone/>
            </a:pPr>
            <a:r>
              <a:t/>
            </a:r>
            <a:endParaRPr sz="1200"/>
          </a:p>
          <a:p>
            <a:pPr rtl="0">
              <a:spcBef>
                <a:spcPts val="0"/>
              </a:spcBef>
              <a:buNone/>
            </a:pPr>
            <a:r>
              <a:rPr lang="en" sz="1200" u="sng">
                <a:solidFill>
                  <a:schemeClr val="hlink"/>
                </a:solidFill>
                <a:hlinkClick r:id="rId4"/>
              </a:rPr>
              <a:t>http://www.nitrorcx.com/03c20-madtorque-6x6-red-rtr-24g.html</a:t>
            </a:r>
            <a:r>
              <a:rPr lang="en" sz="1200"/>
              <a:t> 3 electric motors @ $290 6x6</a:t>
            </a:r>
          </a:p>
          <a:p>
            <a:pPr rtl="0">
              <a:spcBef>
                <a:spcPts val="0"/>
              </a:spcBef>
              <a:buNone/>
            </a:pPr>
            <a:r>
              <a:rPr lang="en" sz="1200" u="sng">
                <a:solidFill>
                  <a:schemeClr val="hlink"/>
                </a:solidFill>
                <a:hlinkClick r:id="rId5"/>
              </a:rPr>
              <a:t>http://www.nitrorcx.com/03c25-mt-8x8-black-rtr-24g.html</a:t>
            </a:r>
            <a:r>
              <a:rPr lang="en" sz="1200"/>
              <a:t> 4 electric motors @ $360 (has swiveling trailer) 8x8</a:t>
            </a:r>
          </a:p>
          <a:p>
            <a:pPr rtl="0">
              <a:spcBef>
                <a:spcPts val="0"/>
              </a:spcBef>
              <a:buNone/>
            </a:pPr>
            <a:r>
              <a:rPr lang="en" sz="1200"/>
              <a:t>Both have same battery</a:t>
            </a:r>
          </a:p>
          <a:p>
            <a:pPr rtl="0">
              <a:spcBef>
                <a:spcPts val="0"/>
              </a:spcBef>
              <a:buNone/>
            </a:pPr>
            <a:r>
              <a:t/>
            </a:r>
            <a:endParaRPr sz="1200"/>
          </a:p>
          <a:p>
            <a:pPr lvl="0" rtl="0">
              <a:spcBef>
                <a:spcPts val="0"/>
              </a:spcBef>
              <a:buNone/>
            </a:pPr>
            <a:r>
              <a:rPr lang="en" sz="1200" u="sng">
                <a:solidFill>
                  <a:schemeClr val="hlink"/>
                </a:solidFill>
                <a:hlinkClick r:id="rId6"/>
              </a:rPr>
              <a:t>https://traxxas.com/forums/showthread.php?58375-How-much-weight-can-your-rc-truck-pull-in-the-dirt-how-long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7845600" y="0"/>
            <a:ext cx="1298399" cy="524399"/>
          </a:xfrm>
          <a:prstGeom prst="rect">
            <a:avLst/>
          </a:prstGeom>
        </p:spPr>
        <p:txBody>
          <a:bodyPr anchorCtr="0" anchor="b" bIns="91425" lIns="91425" rIns="91425" tIns="91425">
            <a:noAutofit/>
          </a:bodyPr>
          <a:lstStyle/>
          <a:p>
            <a:pPr>
              <a:spcBef>
                <a:spcPts val="0"/>
              </a:spcBef>
              <a:buNone/>
            </a:pPr>
            <a:r>
              <a:rPr lang="en" sz="1800">
                <a:solidFill>
                  <a:srgbClr val="0000FF"/>
                </a:solidFill>
              </a:rPr>
              <a:t>Cameron</a:t>
            </a:r>
          </a:p>
        </p:txBody>
      </p:sp>
      <p:sp>
        <p:nvSpPr>
          <p:cNvPr id="57" name="Shape 57"/>
          <p:cNvSpPr txBox="1"/>
          <p:nvPr>
            <p:ph idx="1" type="body"/>
          </p:nvPr>
        </p:nvSpPr>
        <p:spPr>
          <a:xfrm>
            <a:off x="100675" y="297900"/>
            <a:ext cx="9144000" cy="4547700"/>
          </a:xfrm>
          <a:prstGeom prst="rect">
            <a:avLst/>
          </a:prstGeom>
        </p:spPr>
        <p:txBody>
          <a:bodyPr anchorCtr="0" anchor="t" bIns="91425" lIns="91425" rIns="91425" tIns="91425">
            <a:noAutofit/>
          </a:bodyPr>
          <a:lstStyle/>
          <a:p>
            <a:pPr rtl="0">
              <a:spcBef>
                <a:spcPts val="0"/>
              </a:spcBef>
              <a:buNone/>
            </a:pPr>
            <a:r>
              <a:rPr b="1" lang="en" sz="1800"/>
              <a:t>Proposed Deliverables from Last Week</a:t>
            </a:r>
          </a:p>
          <a:p>
            <a:pPr indent="-317500" lvl="0" marL="457200" rtl="0">
              <a:spcBef>
                <a:spcPts val="0"/>
              </a:spcBef>
              <a:buClr>
                <a:srgbClr val="000000"/>
              </a:buClr>
              <a:buSzPct val="100000"/>
              <a:buFont typeface="Arial"/>
              <a:buChar char="●"/>
            </a:pPr>
            <a:r>
              <a:rPr lang="en" sz="1400"/>
              <a:t>Fix the Python module issue</a:t>
            </a:r>
          </a:p>
          <a:p>
            <a:pPr indent="-317500" lvl="0" marL="457200" rtl="0">
              <a:spcBef>
                <a:spcPts val="0"/>
              </a:spcBef>
              <a:buClr>
                <a:srgbClr val="000000"/>
              </a:buClr>
              <a:buSzPct val="100000"/>
              <a:buFont typeface="Arial"/>
              <a:buChar char="●"/>
            </a:pPr>
            <a:r>
              <a:rPr lang="en" sz="1400"/>
              <a:t>Complete two python files</a:t>
            </a:r>
          </a:p>
          <a:p>
            <a:pPr indent="-317500" lvl="1" marL="914400" rtl="0">
              <a:spcBef>
                <a:spcPts val="0"/>
              </a:spcBef>
              <a:buClr>
                <a:srgbClr val="000000"/>
              </a:buClr>
              <a:buSzPct val="100000"/>
              <a:buFont typeface="Courier New"/>
              <a:buChar char="o"/>
            </a:pPr>
            <a:r>
              <a:rPr lang="en" sz="1400"/>
              <a:t>One to upload an image, create an array of points for the image, and alter the image using the scipy and numpy modules.</a:t>
            </a:r>
          </a:p>
          <a:p>
            <a:pPr indent="-317500" lvl="1" marL="914400" rtl="0">
              <a:spcBef>
                <a:spcPts val="0"/>
              </a:spcBef>
              <a:buClr>
                <a:srgbClr val="000000"/>
              </a:buClr>
              <a:buSzPct val="100000"/>
              <a:buFont typeface="Courier New"/>
              <a:buChar char="o"/>
            </a:pPr>
            <a:r>
              <a:rPr lang="en" sz="1400"/>
              <a:t>One to upload a set 2D data points and to form an image in Python from the points.  </a:t>
            </a:r>
          </a:p>
          <a:p>
            <a:pPr indent="0" lvl="0" marL="0" rtl="0">
              <a:spcBef>
                <a:spcPts val="0"/>
              </a:spcBef>
              <a:buNone/>
            </a:pPr>
            <a:r>
              <a:rPr b="1" lang="en" sz="1800"/>
              <a:t>Progress</a:t>
            </a:r>
          </a:p>
          <a:p>
            <a:pPr indent="-317500" lvl="0" marL="457200" rtl="0">
              <a:spcBef>
                <a:spcPts val="0"/>
              </a:spcBef>
              <a:buClr>
                <a:srgbClr val="000000"/>
              </a:buClr>
              <a:buSzPct val="100000"/>
              <a:buFont typeface="Arial"/>
              <a:buChar char="●"/>
            </a:pPr>
            <a:r>
              <a:rPr lang="en" sz="1400"/>
              <a:t>Python 3.4.3 now functions properly on my personal computer using Anaconda.  I am no longer using Pycharm and now use Anaconda’s IPython Notebook.</a:t>
            </a:r>
          </a:p>
          <a:p>
            <a:pPr indent="-317500" lvl="0" marL="457200" rtl="0">
              <a:spcBef>
                <a:spcPts val="0"/>
              </a:spcBef>
              <a:buClr>
                <a:srgbClr val="000000"/>
              </a:buClr>
              <a:buSzPct val="100000"/>
              <a:buFont typeface="Arial"/>
              <a:buChar char="●"/>
            </a:pPr>
            <a:r>
              <a:rPr lang="en" sz="1400"/>
              <a:t>Completed the image processing and manipulation introduction to numpy and scipy.  This included tutorials on writing to image files, adjusting the points (cropping) an image, using a gaussian filter to reduce noise, and displaying arrays as images using matplotlib (additional download for 2D image plots)</a:t>
            </a:r>
          </a:p>
          <a:p>
            <a:pPr rtl="0">
              <a:spcBef>
                <a:spcPts val="0"/>
              </a:spcBef>
              <a:buNone/>
            </a:pPr>
            <a:r>
              <a:rPr b="1" lang="en" sz="1800"/>
              <a:t>Issues Encountered</a:t>
            </a:r>
          </a:p>
          <a:p>
            <a:pPr indent="-317500" lvl="0" marL="457200" rtl="0">
              <a:spcBef>
                <a:spcPts val="0"/>
              </a:spcBef>
              <a:buClr>
                <a:srgbClr val="000000"/>
              </a:buClr>
              <a:buSzPct val="100000"/>
              <a:buFont typeface="Arial"/>
              <a:buChar char="●"/>
            </a:pPr>
            <a:r>
              <a:rPr lang="en" sz="1400"/>
              <a:t>Type of data being stored on the NUC needs to be discussed (3D data points, time delays, position of signals?)</a:t>
            </a:r>
          </a:p>
          <a:p>
            <a:pPr indent="-317500" lvl="0" marL="457200" rtl="0">
              <a:spcBef>
                <a:spcPts val="0"/>
              </a:spcBef>
              <a:buClr>
                <a:srgbClr val="000000"/>
              </a:buClr>
              <a:buSzPct val="100000"/>
              <a:buFont typeface="Arial"/>
              <a:buChar char="●"/>
            </a:pPr>
            <a:r>
              <a:rPr lang="en" sz="1400"/>
              <a:t>When uploading 2D data points from an excel sheet, creating an array was a struggle and matplotlib was not downloading correctly at first.  </a:t>
            </a:r>
          </a:p>
          <a:p>
            <a:pPr indent="-317500" lvl="0" marL="457200" rtl="0">
              <a:spcBef>
                <a:spcPts val="0"/>
              </a:spcBef>
              <a:buClr>
                <a:srgbClr val="000000"/>
              </a:buClr>
              <a:buSzPct val="100000"/>
              <a:buFont typeface="Arial"/>
              <a:buChar char="●"/>
            </a:pPr>
            <a:r>
              <a:rPr lang="en" sz="1400"/>
              <a:t>Need for discussion of data stored and 2D vs 3D image</a:t>
            </a:r>
          </a:p>
          <a:p>
            <a:pPr indent="0" lvl="0" marL="0" rtl="0">
              <a:spcBef>
                <a:spcPts val="0"/>
              </a:spcBef>
              <a:buNone/>
            </a:pPr>
            <a:r>
              <a:t/>
            </a:r>
            <a:endParaRPr sz="1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7855875" y="75526"/>
            <a:ext cx="1237800" cy="476100"/>
          </a:xfrm>
          <a:prstGeom prst="rect">
            <a:avLst/>
          </a:prstGeom>
        </p:spPr>
        <p:txBody>
          <a:bodyPr anchorCtr="0" anchor="b" bIns="91425" lIns="91425" rIns="91425" tIns="91425">
            <a:noAutofit/>
          </a:bodyPr>
          <a:lstStyle/>
          <a:p>
            <a:pPr>
              <a:spcBef>
                <a:spcPts val="0"/>
              </a:spcBef>
              <a:buNone/>
            </a:pPr>
            <a:r>
              <a:rPr lang="en" sz="1800">
                <a:solidFill>
                  <a:srgbClr val="0000FF"/>
                </a:solidFill>
              </a:rPr>
              <a:t>Cameron</a:t>
            </a:r>
          </a:p>
        </p:txBody>
      </p:sp>
      <p:sp>
        <p:nvSpPr>
          <p:cNvPr id="63" name="Shape 63"/>
          <p:cNvSpPr txBox="1"/>
          <p:nvPr>
            <p:ph idx="1" type="body"/>
          </p:nvPr>
        </p:nvSpPr>
        <p:spPr>
          <a:xfrm>
            <a:off x="457200" y="881300"/>
            <a:ext cx="8229600" cy="3725699"/>
          </a:xfrm>
          <a:prstGeom prst="rect">
            <a:avLst/>
          </a:prstGeom>
        </p:spPr>
        <p:txBody>
          <a:bodyPr anchorCtr="0" anchor="t" bIns="91425" lIns="91425" rIns="91425" tIns="91425">
            <a:noAutofit/>
          </a:bodyPr>
          <a:lstStyle/>
          <a:p>
            <a:pPr rtl="0">
              <a:spcBef>
                <a:spcPts val="0"/>
              </a:spcBef>
              <a:buNone/>
            </a:pPr>
            <a:r>
              <a:rPr b="1" lang="en" sz="1800"/>
              <a:t>Deliverables for Next Week</a:t>
            </a:r>
          </a:p>
          <a:p>
            <a:pPr indent="-342900" lvl="0" marL="457200" rtl="0">
              <a:spcBef>
                <a:spcPts val="0"/>
              </a:spcBef>
              <a:buClr>
                <a:srgbClr val="000000"/>
              </a:buClr>
              <a:buSzPct val="100000"/>
              <a:buFont typeface="Arial"/>
              <a:buChar char="●"/>
            </a:pPr>
            <a:r>
              <a:rPr lang="en" sz="1800"/>
              <a:t>Once it has been discussed how the data will be stored and what it will look like, I will complete the Python code to access and upload similar data from an excel sheet/downloaded file.</a:t>
            </a:r>
          </a:p>
          <a:p>
            <a:pPr indent="-342900" lvl="0" marL="457200" rtl="0">
              <a:spcBef>
                <a:spcPts val="0"/>
              </a:spcBef>
              <a:buClr>
                <a:srgbClr val="000000"/>
              </a:buClr>
              <a:buSzPct val="100000"/>
              <a:buFont typeface="Arial"/>
              <a:buChar char="●"/>
            </a:pPr>
            <a:r>
              <a:rPr lang="en" sz="1800"/>
              <a:t>Once uploaded, the data points will be formed to an array to construct a 2D image using matplotlib. Then the image will be put through different filters that are typical of GPR systems (matched filter most likely).</a:t>
            </a:r>
          </a:p>
          <a:p>
            <a:pPr indent="-342900" lvl="0" marL="457200" rtl="0">
              <a:spcBef>
                <a:spcPts val="0"/>
              </a:spcBef>
              <a:buClr>
                <a:srgbClr val="000000"/>
              </a:buClr>
              <a:buSzPct val="100000"/>
              <a:buFont typeface="Arial"/>
              <a:buChar char="●"/>
            </a:pPr>
            <a:r>
              <a:rPr lang="en" sz="1800"/>
              <a:t>Work on extending knowledge of the matplotlib module </a:t>
            </a:r>
          </a:p>
          <a:p>
            <a:pPr indent="-342900" lvl="0" marL="457200">
              <a:spcBef>
                <a:spcPts val="0"/>
              </a:spcBef>
              <a:buClr>
                <a:srgbClr val="000000"/>
              </a:buClr>
              <a:buSzPct val="100000"/>
              <a:buFont typeface="Arial"/>
              <a:buChar char="●"/>
            </a:pPr>
            <a:r>
              <a:rPr lang="en" sz="1800"/>
              <a:t>Research on typically used filters in GPR and the math behind each type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Blade</a:t>
            </a:r>
          </a:p>
        </p:txBody>
      </p:sp>
      <p:sp>
        <p:nvSpPr>
          <p:cNvPr id="69" name="Shape 69"/>
          <p:cNvSpPr txBox="1"/>
          <p:nvPr>
            <p:ph idx="1" type="body"/>
          </p:nvPr>
        </p:nvSpPr>
        <p:spPr>
          <a:xfrm>
            <a:off x="457200" y="901400"/>
            <a:ext cx="8229600" cy="4115100"/>
          </a:xfrm>
          <a:prstGeom prst="rect">
            <a:avLst/>
          </a:prstGeom>
        </p:spPr>
        <p:txBody>
          <a:bodyPr anchorCtr="0" anchor="t" bIns="91425" lIns="91425" rIns="91425" tIns="91425">
            <a:noAutofit/>
          </a:bodyPr>
          <a:lstStyle/>
          <a:p>
            <a:pPr rtl="0">
              <a:spcBef>
                <a:spcPts val="0"/>
              </a:spcBef>
              <a:buNone/>
            </a:pPr>
            <a:r>
              <a:rPr lang="en" sz="1800"/>
              <a:t>UPDATES:</a:t>
            </a:r>
          </a:p>
          <a:p>
            <a:pPr rtl="0">
              <a:spcBef>
                <a:spcPts val="0"/>
              </a:spcBef>
              <a:buNone/>
            </a:pPr>
            <a:r>
              <a:rPr lang="en" sz="1800"/>
              <a:t>Researched GPR basics. Discovered “Ground Penetrating Radar” by D.J. Daniels</a:t>
            </a:r>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a:spcBef>
                <a:spcPts val="0"/>
              </a:spcBef>
              <a:buNone/>
            </a:pPr>
            <a:r>
              <a:rPr lang="en" sz="1800"/>
              <a:t>Deliverables for next week: Block diagram with research on base components for GPR </a:t>
            </a:r>
          </a:p>
        </p:txBody>
      </p:sp>
      <p:pic>
        <p:nvPicPr>
          <p:cNvPr id="70" name="Shape 70"/>
          <p:cNvPicPr preferRelativeResize="0"/>
          <p:nvPr/>
        </p:nvPicPr>
        <p:blipFill rotWithShape="1">
          <a:blip r:embed="rId3">
            <a:alphaModFix/>
          </a:blip>
          <a:srcRect b="20732" l="25806" r="27761" t="32190"/>
          <a:stretch/>
        </p:blipFill>
        <p:spPr>
          <a:xfrm>
            <a:off x="1553650" y="1780975"/>
            <a:ext cx="3943648" cy="2499200"/>
          </a:xfrm>
          <a:prstGeom prst="rect">
            <a:avLst/>
          </a:prstGeom>
          <a:noFill/>
          <a:ln>
            <a:noFill/>
          </a:ln>
        </p:spPr>
      </p:pic>
      <p:pic>
        <p:nvPicPr>
          <p:cNvPr id="71" name="Shape 71"/>
          <p:cNvPicPr preferRelativeResize="0"/>
          <p:nvPr/>
        </p:nvPicPr>
        <p:blipFill rotWithShape="1">
          <a:blip r:embed="rId4">
            <a:alphaModFix/>
          </a:blip>
          <a:srcRect b="13346" l="33334" r="34182" t="23398"/>
          <a:stretch/>
        </p:blipFill>
        <p:spPr>
          <a:xfrm>
            <a:off x="6020275" y="1741850"/>
            <a:ext cx="2296425" cy="27949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Links</a:t>
            </a:r>
          </a:p>
        </p:txBody>
      </p:sp>
      <p:sp>
        <p:nvSpPr>
          <p:cNvPr id="77" name="Shape 77"/>
          <p:cNvSpPr txBox="1"/>
          <p:nvPr>
            <p:ph idx="1" type="body"/>
          </p:nvPr>
        </p:nvSpPr>
        <p:spPr>
          <a:xfrm>
            <a:off x="457200" y="1164925"/>
            <a:ext cx="8229600" cy="3725699"/>
          </a:xfrm>
          <a:prstGeom prst="rect">
            <a:avLst/>
          </a:prstGeom>
        </p:spPr>
        <p:txBody>
          <a:bodyPr anchorCtr="0" anchor="t" bIns="91425" lIns="91425" rIns="91425" tIns="91425">
            <a:noAutofit/>
          </a:bodyPr>
          <a:lstStyle/>
          <a:p>
            <a:pPr rtl="0">
              <a:spcBef>
                <a:spcPts val="0"/>
              </a:spcBef>
              <a:buNone/>
            </a:pPr>
            <a:r>
              <a:rPr lang="en" sz="1200" u="sng">
                <a:solidFill>
                  <a:schemeClr val="hlink"/>
                </a:solidFill>
                <a:hlinkClick r:id="rId3"/>
              </a:rPr>
              <a:t>http://mysite.du.edu/~lconyers/SERDP/whatis2.htm</a:t>
            </a:r>
          </a:p>
          <a:p>
            <a:pPr rtl="0">
              <a:spcBef>
                <a:spcPts val="0"/>
              </a:spcBef>
              <a:buNone/>
            </a:pPr>
            <a:r>
              <a:rPr lang="en" sz="1200" u="sng">
                <a:solidFill>
                  <a:schemeClr val="hlink"/>
                </a:solidFill>
                <a:hlinkClick r:id="rId4"/>
              </a:rPr>
              <a:t>http://www.ire.kharkov.ua/struktura_ire/ot15/sitnik/IRE%20NASU%20%20Portable%20Radar-Set%20for%20Rescuers.htm</a:t>
            </a:r>
          </a:p>
          <a:p>
            <a:pPr rtl="0">
              <a:spcBef>
                <a:spcPts val="0"/>
              </a:spcBef>
              <a:buNone/>
            </a:pPr>
            <a:r>
              <a:rPr lang="en" sz="1200" u="sng">
                <a:solidFill>
                  <a:schemeClr val="hlink"/>
                </a:solidFill>
                <a:hlinkClick r:id="rId5"/>
              </a:rPr>
              <a:t>http://www-eng-x.llnl.gov/documents/em/gpirhardware.html</a:t>
            </a:r>
          </a:p>
          <a:p>
            <a:pPr rtl="0">
              <a:spcBef>
                <a:spcPts val="0"/>
              </a:spcBef>
              <a:buNone/>
            </a:pPr>
            <a:r>
              <a:rPr lang="en" sz="1200" u="sng">
                <a:solidFill>
                  <a:schemeClr val="hlink"/>
                </a:solidFill>
                <a:hlinkClick r:id="rId6"/>
              </a:rPr>
              <a:t>http://www.geotech1.com/forums/showthread.php?10987-looking-for-home-made-G-P-R/page2</a:t>
            </a:r>
          </a:p>
          <a:p>
            <a:pPr rtl="0">
              <a:spcBef>
                <a:spcPts val="0"/>
              </a:spcBef>
              <a:buNone/>
            </a:pPr>
            <a:r>
              <a:rPr lang="en" sz="1200" u="sng">
                <a:solidFill>
                  <a:schemeClr val="hlink"/>
                </a:solidFill>
                <a:hlinkClick r:id="rId7"/>
              </a:rPr>
              <a:t>http://www.earthsciences.osu.edu/~jeff/Library/BASICS.PDF</a:t>
            </a:r>
          </a:p>
          <a:p>
            <a:pPr rtl="0">
              <a:spcBef>
                <a:spcPts val="0"/>
              </a:spcBef>
              <a:buNone/>
            </a:pPr>
            <a:r>
              <a:rPr lang="en" sz="1200" u="sng">
                <a:solidFill>
                  <a:schemeClr val="hlink"/>
                </a:solidFill>
                <a:hlinkClick r:id="rId8"/>
              </a:rPr>
              <a:t>http://www.treasurenet.com/forums/geophysics/32729-home-made-gpr.html</a:t>
            </a:r>
          </a:p>
          <a:p>
            <a:pPr rtl="0">
              <a:spcBef>
                <a:spcPts val="0"/>
              </a:spcBef>
              <a:buNone/>
            </a:pPr>
            <a:r>
              <a:rPr lang="en" sz="1200" u="sng">
                <a:solidFill>
                  <a:schemeClr val="hlink"/>
                </a:solidFill>
                <a:hlinkClick r:id="rId9"/>
              </a:rPr>
              <a:t>http://fivedots.coe.psu.ac.th/Software.coe/mit/Ground%20Penetrating%20Radar.pdf</a:t>
            </a:r>
          </a:p>
          <a:p>
            <a:pPr rtl="0">
              <a:spcBef>
                <a:spcPts val="0"/>
              </a:spcBef>
              <a:buNone/>
            </a:pPr>
            <a:r>
              <a:t/>
            </a:r>
            <a:endParaRPr sz="1200"/>
          </a:p>
          <a:p>
            <a:pPr rtl="0">
              <a:spcBef>
                <a:spcPts val="0"/>
              </a:spcBef>
              <a:buNone/>
            </a:pPr>
            <a:r>
              <a:t/>
            </a:r>
            <a:endParaRPr sz="1200"/>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