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6DE2935-C0F9-4125-B5F4-5E1F60FEAC1C}">
  <a:tblStyle styleId="{B6DE2935-C0F9-4125-B5F4-5E1F60FEAC1C}" styleName="Table_0">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5A0D1781-5C67-4476-9256-BB53741CD5B2}" styleName="Table_1">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ABEFF06A-D94B-4F33-86F3-3243F6B4060F}" styleName="Table_2">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51978502-D98E-4117-98DF-762957C6C007}" styleName="Table_3">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62867697-38B8-4D8D-BAD2-23B8AA2F65FC}" styleName="Table_4">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3.jpg"/><Relationship Id="rId5" Type="http://schemas.openxmlformats.org/officeDocument/2006/relationships/image" Target="../media/image0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en" sz="4800"/>
              <a:t>Senior Design Project</a:t>
            </a:r>
          </a:p>
        </p:txBody>
      </p:sp>
      <p:sp>
        <p:nvSpPr>
          <p:cNvPr id="31" name="Shape 31"/>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rPr lang="en">
                <a:solidFill>
                  <a:srgbClr val="980000"/>
                </a:solidFill>
              </a:rPr>
              <a:t>ECEN 403 White Paper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2129575" y="228100"/>
            <a:ext cx="5414700" cy="854700"/>
          </a:xfrm>
          <a:prstGeom prst="rect">
            <a:avLst/>
          </a:prstGeom>
        </p:spPr>
        <p:txBody>
          <a:bodyPr anchorCtr="0" anchor="b" bIns="91425" lIns="91425" rIns="91425" tIns="91425">
            <a:noAutofit/>
          </a:bodyPr>
          <a:lstStyle/>
          <a:p>
            <a:pPr>
              <a:spcBef>
                <a:spcPts val="0"/>
              </a:spcBef>
              <a:buNone/>
            </a:pPr>
            <a:r>
              <a:rPr lang="en" sz="2800"/>
              <a:t>Technical Justification</a:t>
            </a:r>
          </a:p>
        </p:txBody>
      </p:sp>
      <p:sp>
        <p:nvSpPr>
          <p:cNvPr id="94" name="Shape 9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400"/>
              </a:spcBef>
              <a:buClr>
                <a:schemeClr val="dk1"/>
              </a:buClr>
              <a:buSzPct val="61111"/>
              <a:buFont typeface="Arial"/>
              <a:buNone/>
            </a:pPr>
            <a:r>
              <a:rPr lang="en" sz="1800">
                <a:solidFill>
                  <a:schemeClr val="dk1"/>
                </a:solidFill>
              </a:rPr>
              <a:t>We decided to use Python as our primary image processing software.  The main factors that contributed to this decision were that Python is a very simple coding language that is easy to understand and easy to write, and everyone on the team has experience using it.  Although downloading the image processing modules for Python is not easy and sometimes has compatibility issues, we found that this problem would not be hard to fix.  We almost decided to use matlab, but the difficulty of writing code was a large enough problem to persuade the group to use a different software.  The main problem with Java was the difficulty of writing code and the number of people in the group that had experience using it.  </a:t>
            </a:r>
          </a:p>
          <a:p>
            <a:pPr>
              <a:spcBef>
                <a:spcPts val="0"/>
              </a:spcBef>
              <a:buNone/>
            </a:pPr>
            <a:r>
              <a:t/>
            </a:r>
            <a:endParaRPr sz="18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rgbClr val="000000"/>
                </a:solidFill>
                <a:latin typeface="Times New Roman"/>
                <a:ea typeface="Times New Roman"/>
                <a:cs typeface="Times New Roman"/>
                <a:sym typeface="Times New Roman"/>
              </a:rPr>
              <a:t>Data Collection Subsystem</a:t>
            </a:r>
          </a:p>
        </p:txBody>
      </p:sp>
      <p:sp>
        <p:nvSpPr>
          <p:cNvPr id="100" name="Shape 100"/>
          <p:cNvSpPr txBox="1"/>
          <p:nvPr>
            <p:ph idx="1" type="body"/>
          </p:nvPr>
        </p:nvSpPr>
        <p:spPr>
          <a:xfrm>
            <a:off x="457200" y="1063375"/>
            <a:ext cx="8229600" cy="3862500"/>
          </a:xfrm>
          <a:prstGeom prst="rect">
            <a:avLst/>
          </a:prstGeom>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b="1" lang="en" sz="1400"/>
              <a:t>Functional Requirements:</a:t>
            </a:r>
          </a:p>
          <a:p>
            <a:pPr indent="-317500" lvl="1" marL="914400" rtl="0">
              <a:spcBef>
                <a:spcPts val="0"/>
              </a:spcBef>
              <a:buClr>
                <a:srgbClr val="000000"/>
              </a:buClr>
              <a:buSzPct val="100000"/>
              <a:buFont typeface="Arial"/>
              <a:buChar char="○"/>
            </a:pPr>
            <a:r>
              <a:rPr lang="en" sz="1400"/>
              <a:t>The data collection subsystem will take in measured data from the radar unit/antennas and store it in a relational database located on a server.</a:t>
            </a:r>
          </a:p>
          <a:p>
            <a:pPr indent="-317500" lvl="0" marL="457200" rtl="0">
              <a:spcBef>
                <a:spcPts val="0"/>
              </a:spcBef>
              <a:buClr>
                <a:srgbClr val="000000"/>
              </a:buClr>
              <a:buSzPct val="100000"/>
              <a:buFont typeface="Arial"/>
              <a:buChar char="●"/>
            </a:pPr>
            <a:r>
              <a:rPr b="1" lang="en" sz="1400"/>
              <a:t>Design Parameters: </a:t>
            </a:r>
          </a:p>
          <a:p>
            <a:pPr indent="-317500" lvl="1" marL="914400" rtl="0">
              <a:spcBef>
                <a:spcPts val="0"/>
              </a:spcBef>
              <a:buClr>
                <a:srgbClr val="000000"/>
              </a:buClr>
              <a:buSzPct val="100000"/>
              <a:buFont typeface="Arial"/>
              <a:buChar char="○"/>
            </a:pPr>
            <a:r>
              <a:rPr lang="en" sz="1400"/>
              <a:t>The subsystem will store the data locally on the RC vehicle and then transfer the data to the server when it’s at the home base.</a:t>
            </a:r>
          </a:p>
          <a:p>
            <a:pPr indent="-317500" lvl="0" marL="457200" rtl="0">
              <a:spcBef>
                <a:spcPts val="0"/>
              </a:spcBef>
              <a:buClr>
                <a:srgbClr val="000000"/>
              </a:buClr>
              <a:buSzPct val="100000"/>
              <a:buFont typeface="Arial"/>
              <a:buChar char="●"/>
            </a:pPr>
            <a:r>
              <a:rPr b="1" lang="en" sz="1400"/>
              <a:t>Primary Constraints:</a:t>
            </a:r>
          </a:p>
          <a:p>
            <a:pPr indent="-317500" lvl="1" marL="914400" rtl="0">
              <a:spcBef>
                <a:spcPts val="0"/>
              </a:spcBef>
              <a:buClr>
                <a:srgbClr val="000000"/>
              </a:buClr>
              <a:buSzPct val="100000"/>
              <a:buFont typeface="Arial"/>
              <a:buChar char="○"/>
            </a:pPr>
            <a:r>
              <a:rPr lang="en" sz="1400"/>
              <a:t>A small computing unit must be placed aboard the RC vehicle in order to store the data and upload at docking time.</a:t>
            </a:r>
          </a:p>
          <a:p>
            <a:pPr indent="-317500" lvl="0" marL="457200" rtl="0">
              <a:spcBef>
                <a:spcPts val="0"/>
              </a:spcBef>
              <a:buClr>
                <a:srgbClr val="000000"/>
              </a:buClr>
              <a:buSzPct val="100000"/>
              <a:buFont typeface="Arial"/>
              <a:buChar char="●"/>
            </a:pPr>
            <a:r>
              <a:rPr b="1" lang="en" sz="1400"/>
              <a:t>Limiting Factors:</a:t>
            </a:r>
          </a:p>
          <a:p>
            <a:pPr indent="-317500" lvl="1" marL="914400" rtl="0">
              <a:spcBef>
                <a:spcPts val="0"/>
              </a:spcBef>
              <a:buClr>
                <a:srgbClr val="000000"/>
              </a:buClr>
              <a:buSzPct val="100000"/>
              <a:buFont typeface="Arial"/>
              <a:buChar char="○"/>
            </a:pPr>
            <a:r>
              <a:rPr lang="en" sz="1400"/>
              <a:t>The computing unit placed aboard the RC vehicle must be lightweight such that it does not prohibit the RC vehicle from flying. It must not be power intensive if it is to be run while aboard the RC vehicle as well.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rgbClr val="000000"/>
                </a:solidFill>
              </a:rPr>
              <a:t>Weighted Decision Matrix</a:t>
            </a:r>
          </a:p>
        </p:txBody>
      </p:sp>
      <p:graphicFrame>
        <p:nvGraphicFramePr>
          <p:cNvPr id="106" name="Shape 106"/>
          <p:cNvGraphicFramePr/>
          <p:nvPr/>
        </p:nvGraphicFramePr>
        <p:xfrm>
          <a:off x="591325" y="1126425"/>
          <a:ext cx="3000000" cy="3000000"/>
        </p:xfrm>
        <a:graphic>
          <a:graphicData uri="http://schemas.openxmlformats.org/drawingml/2006/table">
            <a:tbl>
              <a:tblPr>
                <a:noFill/>
                <a:tableStyleId>{ABEFF06A-D94B-4F33-86F3-3243F6B4060F}</a:tableStyleId>
              </a:tblPr>
              <a:tblGrid>
                <a:gridCol w="2242825"/>
                <a:gridCol w="1374425"/>
                <a:gridCol w="1543825"/>
                <a:gridCol w="3071175"/>
              </a:tblGrid>
              <a:tr h="381000">
                <a:tc>
                  <a:txBody>
                    <a:bodyPr>
                      <a:noAutofit/>
                    </a:bodyPr>
                    <a:lstStyle/>
                    <a:p>
                      <a:pPr>
                        <a:spcBef>
                          <a:spcPts val="0"/>
                        </a:spcBef>
                        <a:buNone/>
                      </a:pPr>
                      <a:r>
                        <a:rPr lang="en"/>
                        <a:t>Method of storage/upload</a:t>
                      </a:r>
                    </a:p>
                  </a:txBody>
                  <a:tcPr marT="91425" marB="91425" marR="91425" marL="91425"/>
                </a:tc>
                <a:tc>
                  <a:txBody>
                    <a:bodyPr>
                      <a:noAutofit/>
                    </a:bodyPr>
                    <a:lstStyle/>
                    <a:p>
                      <a:pPr rtl="0">
                        <a:spcBef>
                          <a:spcPts val="0"/>
                        </a:spcBef>
                        <a:buNone/>
                      </a:pPr>
                      <a:r>
                        <a:rPr lang="en"/>
                        <a:t>Upload During</a:t>
                      </a:r>
                    </a:p>
                    <a:p>
                      <a:pPr>
                        <a:spcBef>
                          <a:spcPts val="0"/>
                        </a:spcBef>
                        <a:buNone/>
                      </a:pPr>
                      <a:r>
                        <a:rPr lang="en"/>
                        <a:t>(Over Time/Cellular)</a:t>
                      </a:r>
                    </a:p>
                  </a:txBody>
                  <a:tcPr marT="91425" marB="91425" marR="91425" marL="91425"/>
                </a:tc>
                <a:tc>
                  <a:txBody>
                    <a:bodyPr>
                      <a:noAutofit/>
                    </a:bodyPr>
                    <a:lstStyle/>
                    <a:p>
                      <a:pPr rtl="0">
                        <a:spcBef>
                          <a:spcPts val="0"/>
                        </a:spcBef>
                        <a:buNone/>
                      </a:pPr>
                      <a:r>
                        <a:rPr lang="en"/>
                        <a:t>Upload After</a:t>
                      </a:r>
                    </a:p>
                    <a:p>
                      <a:pPr>
                        <a:spcBef>
                          <a:spcPts val="0"/>
                        </a:spcBef>
                        <a:buNone/>
                      </a:pPr>
                      <a:r>
                        <a:rPr lang="en"/>
                        <a:t>(All At Once/Bluetooth)</a:t>
                      </a:r>
                    </a:p>
                  </a:txBody>
                  <a:tcPr marT="91425" marB="91425" marR="91425" marL="91425"/>
                </a:tc>
                <a:tc>
                  <a:txBody>
                    <a:bodyPr>
                      <a:noAutofit/>
                    </a:bodyPr>
                    <a:lstStyle/>
                    <a:p>
                      <a:pPr rtl="0">
                        <a:spcBef>
                          <a:spcPts val="0"/>
                        </a:spcBef>
                        <a:buNone/>
                      </a:pPr>
                      <a:r>
                        <a:rPr lang="en"/>
                        <a:t>Process During</a:t>
                      </a:r>
                    </a:p>
                    <a:p>
                      <a:pPr>
                        <a:spcBef>
                          <a:spcPts val="0"/>
                        </a:spcBef>
                        <a:buNone/>
                      </a:pPr>
                      <a:r>
                        <a:rPr lang="en"/>
                        <a:t>(Image Processing Onboard)</a:t>
                      </a:r>
                    </a:p>
                  </a:txBody>
                  <a:tcPr marT="91425" marB="91425" marR="91425" marL="91425"/>
                </a:tc>
              </a:tr>
              <a:tr h="381000">
                <a:tc>
                  <a:txBody>
                    <a:bodyPr>
                      <a:noAutofit/>
                    </a:bodyPr>
                    <a:lstStyle/>
                    <a:p>
                      <a:pPr rtl="0">
                        <a:spcBef>
                          <a:spcPts val="0"/>
                        </a:spcBef>
                        <a:buNone/>
                      </a:pPr>
                      <a:r>
                        <a:rPr lang="en"/>
                        <a:t>Power Consumption - 2</a:t>
                      </a:r>
                    </a:p>
                    <a:p>
                      <a:pPr>
                        <a:spcBef>
                          <a:spcPts val="0"/>
                        </a:spcBef>
                        <a:buNone/>
                      </a:pPr>
                      <a:r>
                        <a:rPr lang="en"/>
                        <a:t>(Max Pts. 4)</a:t>
                      </a:r>
                    </a:p>
                  </a:txBody>
                  <a:tcPr marT="91425" marB="91425" marR="91425" marL="91425"/>
                </a:tc>
                <a:tc>
                  <a:txBody>
                    <a:bodyPr>
                      <a:noAutofit/>
                    </a:bodyPr>
                    <a:lstStyle/>
                    <a:p>
                      <a:pPr>
                        <a:spcBef>
                          <a:spcPts val="0"/>
                        </a:spcBef>
                        <a:buNone/>
                      </a:pPr>
                      <a:r>
                        <a:rPr lang="en"/>
                        <a:t>2</a:t>
                      </a:r>
                    </a:p>
                  </a:txBody>
                  <a:tcPr marT="91425" marB="91425" marR="91425" marL="91425"/>
                </a:tc>
                <a:tc>
                  <a:txBody>
                    <a:bodyPr>
                      <a:noAutofit/>
                    </a:bodyPr>
                    <a:lstStyle/>
                    <a:p>
                      <a:pPr>
                        <a:spcBef>
                          <a:spcPts val="0"/>
                        </a:spcBef>
                        <a:buNone/>
                      </a:pPr>
                      <a:r>
                        <a:rPr lang="en"/>
                        <a:t>3</a:t>
                      </a:r>
                    </a:p>
                  </a:txBody>
                  <a:tcPr marT="91425" marB="91425" marR="91425" marL="91425"/>
                </a:tc>
                <a:tc>
                  <a:txBody>
                    <a:bodyPr>
                      <a:noAutofit/>
                    </a:bodyPr>
                    <a:lstStyle/>
                    <a:p>
                      <a:pPr>
                        <a:spcBef>
                          <a:spcPts val="0"/>
                        </a:spcBef>
                        <a:buNone/>
                      </a:pPr>
                      <a:r>
                        <a:rPr lang="en"/>
                        <a:t>1</a:t>
                      </a:r>
                    </a:p>
                  </a:txBody>
                  <a:tcPr marT="91425" marB="91425" marR="91425" marL="91425"/>
                </a:tc>
              </a:tr>
              <a:tr h="381000">
                <a:tc>
                  <a:txBody>
                    <a:bodyPr>
                      <a:noAutofit/>
                    </a:bodyPr>
                    <a:lstStyle/>
                    <a:p>
                      <a:pPr rtl="0">
                        <a:spcBef>
                          <a:spcPts val="0"/>
                        </a:spcBef>
                        <a:buNone/>
                      </a:pPr>
                      <a:r>
                        <a:rPr lang="en"/>
                        <a:t>Weight - 1</a:t>
                      </a:r>
                    </a:p>
                    <a:p>
                      <a:pPr>
                        <a:spcBef>
                          <a:spcPts val="0"/>
                        </a:spcBef>
                        <a:buNone/>
                      </a:pPr>
                      <a:r>
                        <a:rPr lang="en"/>
                        <a:t>(Max Pts. 10)</a:t>
                      </a:r>
                    </a:p>
                  </a:txBody>
                  <a:tcPr marT="91425" marB="91425" marR="91425" marL="91425"/>
                </a:tc>
                <a:tc>
                  <a:txBody>
                    <a:bodyPr>
                      <a:noAutofit/>
                    </a:bodyPr>
                    <a:lstStyle/>
                    <a:p>
                      <a:pPr>
                        <a:spcBef>
                          <a:spcPts val="0"/>
                        </a:spcBef>
                        <a:buNone/>
                      </a:pPr>
                      <a:r>
                        <a:rPr lang="en"/>
                        <a:t>8</a:t>
                      </a:r>
                    </a:p>
                  </a:txBody>
                  <a:tcPr marT="91425" marB="91425" marR="91425" marL="91425"/>
                </a:tc>
                <a:tc>
                  <a:txBody>
                    <a:bodyPr>
                      <a:noAutofit/>
                    </a:bodyPr>
                    <a:lstStyle/>
                    <a:p>
                      <a:pPr>
                        <a:spcBef>
                          <a:spcPts val="0"/>
                        </a:spcBef>
                        <a:buNone/>
                      </a:pPr>
                      <a:r>
                        <a:rPr lang="en"/>
                        <a:t>8</a:t>
                      </a:r>
                    </a:p>
                  </a:txBody>
                  <a:tcPr marT="91425" marB="91425" marR="91425" marL="91425"/>
                </a:tc>
                <a:tc>
                  <a:txBody>
                    <a:bodyPr>
                      <a:noAutofit/>
                    </a:bodyPr>
                    <a:lstStyle/>
                    <a:p>
                      <a:pPr>
                        <a:spcBef>
                          <a:spcPts val="0"/>
                        </a:spcBef>
                        <a:buNone/>
                      </a:pPr>
                      <a:r>
                        <a:rPr lang="en"/>
                        <a:t>4</a:t>
                      </a:r>
                    </a:p>
                  </a:txBody>
                  <a:tcPr marT="91425" marB="91425" marR="91425" marL="91425"/>
                </a:tc>
              </a:tr>
              <a:tr h="396200">
                <a:tc>
                  <a:txBody>
                    <a:bodyPr>
                      <a:noAutofit/>
                    </a:bodyPr>
                    <a:lstStyle/>
                    <a:p>
                      <a:pPr rtl="0">
                        <a:spcBef>
                          <a:spcPts val="0"/>
                        </a:spcBef>
                        <a:buNone/>
                      </a:pPr>
                      <a:r>
                        <a:rPr lang="en"/>
                        <a:t>Reliability/Practical Design - 3</a:t>
                      </a:r>
                    </a:p>
                    <a:p>
                      <a:pPr>
                        <a:spcBef>
                          <a:spcPts val="0"/>
                        </a:spcBef>
                        <a:buNone/>
                      </a:pPr>
                      <a:r>
                        <a:rPr lang="en"/>
                        <a:t>(Max Pts. 8)</a:t>
                      </a:r>
                    </a:p>
                  </a:txBody>
                  <a:tcPr marT="91425" marB="91425" marR="91425" marL="91425"/>
                </a:tc>
                <a:tc>
                  <a:txBody>
                    <a:bodyPr>
                      <a:noAutofit/>
                    </a:bodyPr>
                    <a:lstStyle/>
                    <a:p>
                      <a:pPr>
                        <a:spcBef>
                          <a:spcPts val="0"/>
                        </a:spcBef>
                        <a:buNone/>
                      </a:pPr>
                      <a:r>
                        <a:rPr lang="en"/>
                        <a:t>5</a:t>
                      </a:r>
                    </a:p>
                  </a:txBody>
                  <a:tcPr marT="91425" marB="91425" marR="91425" marL="91425"/>
                </a:tc>
                <a:tc>
                  <a:txBody>
                    <a:bodyPr>
                      <a:noAutofit/>
                    </a:bodyPr>
                    <a:lstStyle/>
                    <a:p>
                      <a:pPr>
                        <a:spcBef>
                          <a:spcPts val="0"/>
                        </a:spcBef>
                        <a:buNone/>
                      </a:pPr>
                      <a:r>
                        <a:rPr lang="en"/>
                        <a:t>8</a:t>
                      </a:r>
                    </a:p>
                  </a:txBody>
                  <a:tcPr marT="91425" marB="91425" marR="91425" marL="91425"/>
                </a:tc>
                <a:tc>
                  <a:txBody>
                    <a:bodyPr>
                      <a:noAutofit/>
                    </a:bodyPr>
                    <a:lstStyle/>
                    <a:p>
                      <a:pPr>
                        <a:spcBef>
                          <a:spcPts val="0"/>
                        </a:spcBef>
                        <a:buNone/>
                      </a:pPr>
                      <a:r>
                        <a:rPr lang="en"/>
                        <a:t>4</a:t>
                      </a:r>
                    </a:p>
                  </a:txBody>
                  <a:tcPr marT="91425" marB="91425" marR="91425" marL="91425"/>
                </a:tc>
              </a:tr>
              <a:tr h="396200">
                <a:tc>
                  <a:txBody>
                    <a:bodyPr>
                      <a:noAutofit/>
                    </a:bodyPr>
                    <a:lstStyle/>
                    <a:p>
                      <a:pPr rtl="0">
                        <a:spcBef>
                          <a:spcPts val="0"/>
                        </a:spcBef>
                        <a:buNone/>
                      </a:pPr>
                      <a:r>
                        <a:rPr lang="en"/>
                        <a:t>Total</a:t>
                      </a:r>
                    </a:p>
                    <a:p>
                      <a:pPr rtl="0">
                        <a:spcBef>
                          <a:spcPts val="0"/>
                        </a:spcBef>
                        <a:buNone/>
                      </a:pPr>
                      <a:r>
                        <a:rPr lang="en"/>
                        <a:t>(Out of 22)</a:t>
                      </a:r>
                    </a:p>
                  </a:txBody>
                  <a:tcPr marT="91425" marB="91425" marR="91425" marL="91425"/>
                </a:tc>
                <a:tc>
                  <a:txBody>
                    <a:bodyPr>
                      <a:noAutofit/>
                    </a:bodyPr>
                    <a:lstStyle/>
                    <a:p>
                      <a:pPr rtl="0">
                        <a:spcBef>
                          <a:spcPts val="0"/>
                        </a:spcBef>
                        <a:buNone/>
                      </a:pPr>
                      <a:r>
                        <a:rPr lang="en"/>
                        <a:t>15</a:t>
                      </a:r>
                    </a:p>
                  </a:txBody>
                  <a:tcPr marT="91425" marB="91425" marR="91425" marL="91425"/>
                </a:tc>
                <a:tc>
                  <a:txBody>
                    <a:bodyPr>
                      <a:noAutofit/>
                    </a:bodyPr>
                    <a:lstStyle/>
                    <a:p>
                      <a:pPr rtl="0">
                        <a:spcBef>
                          <a:spcPts val="0"/>
                        </a:spcBef>
                        <a:buNone/>
                      </a:pPr>
                      <a:r>
                        <a:rPr lang="en"/>
                        <a:t>19</a:t>
                      </a:r>
                    </a:p>
                  </a:txBody>
                  <a:tcPr marT="91425" marB="91425" marR="91425" marL="91425"/>
                </a:tc>
                <a:tc>
                  <a:txBody>
                    <a:bodyPr>
                      <a:noAutofit/>
                    </a:bodyPr>
                    <a:lstStyle/>
                    <a:p>
                      <a:pPr rtl="0">
                        <a:spcBef>
                          <a:spcPts val="0"/>
                        </a:spcBef>
                        <a:buNone/>
                      </a:pPr>
                      <a:r>
                        <a:rPr lang="en"/>
                        <a:t>6</a:t>
                      </a:r>
                    </a:p>
                  </a:txBody>
                  <a:tcPr marT="91425" marB="91425" marR="91425" marL="91425"/>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rgbClr val="000000"/>
                </a:solidFill>
              </a:rPr>
              <a:t>Technical Justification</a:t>
            </a:r>
          </a:p>
        </p:txBody>
      </p:sp>
      <p:sp>
        <p:nvSpPr>
          <p:cNvPr id="112" name="Shape 11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400"/>
              <a:t>Due to the constraints of our project and design, we decided that uploading our data to the server all at once was the best option given that it was the least power hungry, lightest, and most practical option available. We also knew that computers are all generally fragile and don’t do well with outside elements, so we didn’t add durability into the equation. </a:t>
            </a:r>
          </a:p>
          <a:p>
            <a:pPr indent="-317500" lvl="0" marL="457200" rtl="0">
              <a:spcBef>
                <a:spcPts val="0"/>
              </a:spcBef>
              <a:buClr>
                <a:srgbClr val="000000"/>
              </a:buClr>
              <a:buSzPct val="100000"/>
              <a:buFont typeface="Arial"/>
              <a:buChar char="●"/>
            </a:pPr>
            <a:r>
              <a:rPr lang="en" sz="1400"/>
              <a:t>Adding an onboard unit capable of doing all of the processing would not only consume lots of power, but would also have to be beefy enough to handle this processing, which would mean more weight, something we can’t afford on such a small vehicle. This option was by far the most impractical.</a:t>
            </a:r>
          </a:p>
          <a:p>
            <a:pPr indent="-317500" lvl="0" marL="457200" rtl="0">
              <a:spcBef>
                <a:spcPts val="0"/>
              </a:spcBef>
              <a:buClr>
                <a:srgbClr val="000000"/>
              </a:buClr>
              <a:buSzPct val="100000"/>
              <a:buFont typeface="Arial"/>
              <a:buChar char="●"/>
            </a:pPr>
            <a:r>
              <a:rPr lang="en" sz="1400"/>
              <a:t>The option that came in second was uploading the data to a server via cellular service as the RC vehicle went. The biggest problems with this were (a) the amount of data cellular service can transmit at once, as this is raw data that hasn’t been trimmed yet, and (b) the amount of power it would take to transmit said data, since using antennas generally is a large source of consumption.</a:t>
            </a:r>
          </a:p>
          <a:p>
            <a:pPr indent="-317500" lvl="0" marL="457200">
              <a:spcBef>
                <a:spcPts val="0"/>
              </a:spcBef>
              <a:buClr>
                <a:srgbClr val="000000"/>
              </a:buClr>
              <a:buSzPct val="100000"/>
              <a:buFont typeface="Arial"/>
              <a:buChar char="●"/>
            </a:pPr>
            <a:r>
              <a:rPr lang="en" sz="1400"/>
              <a:t>The option we decided on was the most elegant and lightweight. It essentially minimizes what is done on the RC vehicle and leaves the heavy lifting to the server, which is optimal, since power is not a constraint for the server.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rgbClr val="000000"/>
                </a:solidFill>
                <a:latin typeface="Times New Roman"/>
                <a:ea typeface="Times New Roman"/>
                <a:cs typeface="Times New Roman"/>
                <a:sym typeface="Times New Roman"/>
              </a:rPr>
              <a:t>Power/ Recharging Subsystem</a:t>
            </a:r>
          </a:p>
        </p:txBody>
      </p:sp>
      <p:sp>
        <p:nvSpPr>
          <p:cNvPr id="118" name="Shape 118"/>
          <p:cNvSpPr txBox="1"/>
          <p:nvPr>
            <p:ph idx="1" type="body"/>
          </p:nvPr>
        </p:nvSpPr>
        <p:spPr>
          <a:xfrm>
            <a:off x="457200" y="1063375"/>
            <a:ext cx="8229600" cy="3862500"/>
          </a:xfrm>
          <a:prstGeom prst="rect">
            <a:avLst/>
          </a:prstGeom>
        </p:spPr>
        <p:txBody>
          <a:bodyPr anchorCtr="0" anchor="t" bIns="91425" lIns="91425" rIns="91425" tIns="91425">
            <a:noAutofit/>
          </a:bodyPr>
          <a:lstStyle/>
          <a:p>
            <a:pPr indent="-342900" lvl="0" marL="457200" rtl="0">
              <a:lnSpc>
                <a:spcPct val="150000"/>
              </a:lnSpc>
              <a:spcBef>
                <a:spcPts val="0"/>
              </a:spcBef>
              <a:buClr>
                <a:srgbClr val="000000"/>
              </a:buClr>
              <a:buSzPct val="100000"/>
              <a:buFont typeface="Times New Roman"/>
              <a:buChar char="❖"/>
            </a:pPr>
            <a:r>
              <a:rPr b="1" lang="en" sz="1800">
                <a:latin typeface="Times New Roman"/>
                <a:ea typeface="Times New Roman"/>
                <a:cs typeface="Times New Roman"/>
                <a:sym typeface="Times New Roman"/>
              </a:rPr>
              <a:t>Functional Requirements: Provide power to the ground vehicle</a:t>
            </a:r>
          </a:p>
          <a:p>
            <a:pPr indent="-342900" lvl="0" marL="457200" rtl="0">
              <a:lnSpc>
                <a:spcPct val="150000"/>
              </a:lnSpc>
              <a:spcBef>
                <a:spcPts val="0"/>
              </a:spcBef>
              <a:buClr>
                <a:srgbClr val="000000"/>
              </a:buClr>
              <a:buSzPct val="100000"/>
              <a:buFont typeface="Times New Roman"/>
              <a:buChar char="❖"/>
            </a:pPr>
            <a:r>
              <a:rPr b="1" lang="en" sz="1800">
                <a:latin typeface="Times New Roman"/>
                <a:ea typeface="Times New Roman"/>
                <a:cs typeface="Times New Roman"/>
                <a:sym typeface="Times New Roman"/>
              </a:rPr>
              <a:t>Design Parameters: Converts sunlight to a constant DC voltage which is then fed to the battery.</a:t>
            </a:r>
          </a:p>
          <a:p>
            <a:pPr indent="-342900" lvl="0" marL="457200" rtl="0">
              <a:lnSpc>
                <a:spcPct val="150000"/>
              </a:lnSpc>
              <a:spcBef>
                <a:spcPts val="0"/>
              </a:spcBef>
              <a:buClr>
                <a:srgbClr val="000000"/>
              </a:buClr>
              <a:buSzPct val="100000"/>
              <a:buFont typeface="Times New Roman"/>
              <a:buChar char="❖"/>
            </a:pPr>
            <a:r>
              <a:rPr b="1" lang="en" sz="1800">
                <a:latin typeface="Times New Roman"/>
                <a:ea typeface="Times New Roman"/>
                <a:cs typeface="Times New Roman"/>
                <a:sym typeface="Times New Roman"/>
              </a:rPr>
              <a:t>Primary Constraints: Deliver constant voltage of ~12V to ground vehicle battery.</a:t>
            </a:r>
          </a:p>
          <a:p>
            <a:pPr indent="-342900" lvl="0" marL="457200" rtl="0">
              <a:lnSpc>
                <a:spcPct val="150000"/>
              </a:lnSpc>
              <a:spcBef>
                <a:spcPts val="0"/>
              </a:spcBef>
              <a:buClr>
                <a:srgbClr val="000000"/>
              </a:buClr>
              <a:buSzPct val="100000"/>
              <a:buFont typeface="Times New Roman"/>
              <a:buChar char="❖"/>
            </a:pPr>
            <a:r>
              <a:rPr b="1" lang="en" sz="1800">
                <a:latin typeface="Times New Roman"/>
                <a:ea typeface="Times New Roman"/>
                <a:cs typeface="Times New Roman"/>
                <a:sym typeface="Times New Roman"/>
              </a:rPr>
              <a:t>Limiting Factors: Size of the system (should be portable),  time to design and build, durability (must be able to function in a predictable manner in any given weather condition</a:t>
            </a:r>
          </a:p>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9773725" y="462600"/>
            <a:ext cx="99900" cy="146999"/>
          </a:xfrm>
          <a:prstGeom prst="rect">
            <a:avLst/>
          </a:prstGeom>
        </p:spPr>
        <p:txBody>
          <a:bodyPr anchorCtr="0" anchor="b" bIns="91425" lIns="91425" rIns="91425" tIns="91425">
            <a:noAutofit/>
          </a:bodyPr>
          <a:lstStyle/>
          <a:p>
            <a:pPr>
              <a:spcBef>
                <a:spcPts val="0"/>
              </a:spcBef>
              <a:buNone/>
            </a:pPr>
            <a:r>
              <a:t/>
            </a:r>
            <a:endParaRPr/>
          </a:p>
        </p:txBody>
      </p:sp>
      <p:sp>
        <p:nvSpPr>
          <p:cNvPr id="124" name="Shape 124"/>
          <p:cNvSpPr txBox="1"/>
          <p:nvPr>
            <p:ph idx="1" type="body"/>
          </p:nvPr>
        </p:nvSpPr>
        <p:spPr>
          <a:xfrm>
            <a:off x="457200" y="299400"/>
            <a:ext cx="8229600" cy="4647899"/>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sz="1200">
              <a:solidFill>
                <a:srgbClr val="FF0000"/>
              </a:solidFill>
              <a:latin typeface="Times New Roman"/>
              <a:ea typeface="Times New Roman"/>
              <a:cs typeface="Times New Roman"/>
              <a:sym typeface="Times New Roman"/>
            </a:endParaRPr>
          </a:p>
          <a:p>
            <a:pPr rtl="0">
              <a:spcBef>
                <a:spcPts val="0"/>
              </a:spcBef>
              <a:buNone/>
            </a:pPr>
            <a:r>
              <a:rPr b="1" lang="en" sz="1200">
                <a:latin typeface="Times New Roman"/>
                <a:ea typeface="Times New Roman"/>
                <a:cs typeface="Times New Roman"/>
                <a:sym typeface="Times New Roman"/>
              </a:rPr>
              <a:t>Mono-, Polycrystalline, and Thin film are all various types of solar panels.</a:t>
            </a:r>
          </a:p>
          <a:p>
            <a:pPr>
              <a:spcBef>
                <a:spcPts val="0"/>
              </a:spcBef>
              <a:buNone/>
            </a:pPr>
            <a:r>
              <a:rPr b="1" lang="en" sz="1200">
                <a:latin typeface="Times New Roman"/>
                <a:ea typeface="Times New Roman"/>
                <a:cs typeface="Times New Roman"/>
                <a:sym typeface="Times New Roman"/>
              </a:rPr>
              <a:t>Cost is deemed the most important, due to the budget and wide gap between the types of panels while time is the least important factor, because it will be the same regardless of which solar panel is implemented.</a:t>
            </a:r>
          </a:p>
        </p:txBody>
      </p:sp>
      <p:graphicFrame>
        <p:nvGraphicFramePr>
          <p:cNvPr id="125" name="Shape 125"/>
          <p:cNvGraphicFramePr/>
          <p:nvPr/>
        </p:nvGraphicFramePr>
        <p:xfrm>
          <a:off x="551500" y="466000"/>
          <a:ext cx="3000000" cy="3000000"/>
        </p:xfrm>
        <a:graphic>
          <a:graphicData uri="http://schemas.openxmlformats.org/drawingml/2006/table">
            <a:tbl>
              <a:tblPr>
                <a:noFill/>
                <a:tableStyleId>{51978502-D98E-4117-98DF-762957C6C007}</a:tableStyleId>
              </a:tblPr>
              <a:tblGrid>
                <a:gridCol w="2234825"/>
                <a:gridCol w="2363100"/>
                <a:gridCol w="2202725"/>
                <a:gridCol w="1325850"/>
              </a:tblGrid>
              <a:tr h="565525">
                <a:tc>
                  <a:txBody>
                    <a:bodyPr>
                      <a:noAutofit/>
                    </a:bodyPr>
                    <a:lstStyle/>
                    <a:p>
                      <a:pPr>
                        <a:spcBef>
                          <a:spcPts val="0"/>
                        </a:spcBef>
                        <a:buNone/>
                      </a:pPr>
                      <a:r>
                        <a:rPr b="1" lang="en" sz="1200">
                          <a:latin typeface="Times New Roman"/>
                          <a:ea typeface="Times New Roman"/>
                          <a:cs typeface="Times New Roman"/>
                          <a:sym typeface="Times New Roman"/>
                        </a:rPr>
                        <a:t>Power Subsystem</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Monocrystalline</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Polycrystalline</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Thin Film</a:t>
                      </a:r>
                    </a:p>
                  </a:txBody>
                  <a:tcPr marT="91425" marB="91425" marR="91425" marL="91425"/>
                </a:tc>
              </a:tr>
              <a:tr h="565525">
                <a:tc>
                  <a:txBody>
                    <a:bodyPr>
                      <a:noAutofit/>
                    </a:bodyPr>
                    <a:lstStyle/>
                    <a:p>
                      <a:pPr rtl="0">
                        <a:spcBef>
                          <a:spcPts val="0"/>
                        </a:spcBef>
                        <a:buNone/>
                      </a:pPr>
                      <a:r>
                        <a:rPr b="1" lang="en" sz="1200">
                          <a:latin typeface="Times New Roman"/>
                          <a:ea typeface="Times New Roman"/>
                          <a:cs typeface="Times New Roman"/>
                          <a:sym typeface="Times New Roman"/>
                        </a:rPr>
                        <a:t>Cost- 10 point max</a:t>
                      </a:r>
                    </a:p>
                    <a:p>
                      <a:pPr rtl="0">
                        <a:spcBef>
                          <a:spcPts val="0"/>
                        </a:spcBef>
                        <a:buNone/>
                      </a:pPr>
                      <a:r>
                        <a:rPr b="1" lang="en" sz="1200">
                          <a:latin typeface="Times New Roman"/>
                          <a:ea typeface="Times New Roman"/>
                          <a:cs typeface="Times New Roman"/>
                          <a:sym typeface="Times New Roman"/>
                        </a:rPr>
                        <a:t>(1- most important)   </a:t>
                      </a:r>
                    </a:p>
                  </a:txBody>
                  <a:tcPr marT="91425" marB="91425" marR="91425" marL="91425"/>
                </a:tc>
                <a:tc>
                  <a:txBody>
                    <a:bodyPr>
                      <a:noAutofit/>
                    </a:bodyPr>
                    <a:lstStyle/>
                    <a:p>
                      <a:pPr rtl="0">
                        <a:spcBef>
                          <a:spcPts val="0"/>
                        </a:spcBef>
                        <a:buNone/>
                      </a:pPr>
                      <a:r>
                        <a:rPr b="1" lang="en" sz="1200">
                          <a:latin typeface="Times New Roman"/>
                          <a:ea typeface="Times New Roman"/>
                          <a:cs typeface="Times New Roman"/>
                          <a:sym typeface="Times New Roman"/>
                        </a:rPr>
                        <a:t>5</a:t>
                      </a:r>
                    </a:p>
                  </a:txBody>
                  <a:tcPr marT="91425" marB="91425" marR="91425" marL="91425"/>
                </a:tc>
                <a:tc>
                  <a:txBody>
                    <a:bodyPr>
                      <a:noAutofit/>
                    </a:bodyPr>
                    <a:lstStyle/>
                    <a:p>
                      <a:pPr rtl="0">
                        <a:spcBef>
                          <a:spcPts val="0"/>
                        </a:spcBef>
                        <a:buNone/>
                      </a:pPr>
                      <a:r>
                        <a:rPr b="1" lang="en" sz="1200">
                          <a:latin typeface="Times New Roman"/>
                          <a:ea typeface="Times New Roman"/>
                          <a:cs typeface="Times New Roman"/>
                          <a:sym typeface="Times New Roman"/>
                        </a:rPr>
                        <a:t>8</a:t>
                      </a:r>
                    </a:p>
                  </a:txBody>
                  <a:tcPr marT="91425" marB="91425" marR="91425" marL="91425"/>
                </a:tc>
                <a:tc>
                  <a:txBody>
                    <a:bodyPr>
                      <a:noAutofit/>
                    </a:bodyPr>
                    <a:lstStyle/>
                    <a:p>
                      <a:pPr rtl="0">
                        <a:spcBef>
                          <a:spcPts val="0"/>
                        </a:spcBef>
                        <a:buNone/>
                      </a:pPr>
                      <a:r>
                        <a:rPr b="1" lang="en" sz="1200">
                          <a:latin typeface="Times New Roman"/>
                          <a:ea typeface="Times New Roman"/>
                          <a:cs typeface="Times New Roman"/>
                          <a:sym typeface="Times New Roman"/>
                        </a:rPr>
                        <a:t>10</a:t>
                      </a:r>
                    </a:p>
                  </a:txBody>
                  <a:tcPr marT="91425" marB="91425" marR="91425" marL="91425"/>
                </a:tc>
              </a:tr>
              <a:tr h="448775">
                <a:tc>
                  <a:txBody>
                    <a:bodyPr>
                      <a:noAutofit/>
                    </a:bodyPr>
                    <a:lstStyle/>
                    <a:p>
                      <a:pPr rtl="0">
                        <a:spcBef>
                          <a:spcPts val="0"/>
                        </a:spcBef>
                        <a:buNone/>
                      </a:pPr>
                      <a:r>
                        <a:rPr b="1" lang="en" sz="1200">
                          <a:latin typeface="Times New Roman"/>
                          <a:ea typeface="Times New Roman"/>
                          <a:cs typeface="Times New Roman"/>
                          <a:sym typeface="Times New Roman"/>
                        </a:rPr>
                        <a:t>Durability- 6 points max</a:t>
                      </a:r>
                    </a:p>
                    <a:p>
                      <a:pPr>
                        <a:spcBef>
                          <a:spcPts val="0"/>
                        </a:spcBef>
                        <a:buNone/>
                      </a:pPr>
                      <a:r>
                        <a:rPr b="1" lang="en" sz="1200">
                          <a:latin typeface="Times New Roman"/>
                          <a:ea typeface="Times New Roman"/>
                          <a:cs typeface="Times New Roman"/>
                          <a:sym typeface="Times New Roman"/>
                        </a:rPr>
                        <a:t>(3)</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3</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3</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6</a:t>
                      </a:r>
                    </a:p>
                  </a:txBody>
                  <a:tcPr marT="91425" marB="91425" marR="91425" marL="91425"/>
                </a:tc>
              </a:tr>
              <a:tr h="461975">
                <a:tc>
                  <a:txBody>
                    <a:bodyPr>
                      <a:noAutofit/>
                    </a:bodyPr>
                    <a:lstStyle/>
                    <a:p>
                      <a:pPr rtl="0">
                        <a:spcBef>
                          <a:spcPts val="0"/>
                        </a:spcBef>
                        <a:buNone/>
                      </a:pPr>
                      <a:r>
                        <a:rPr b="1" lang="en" sz="1200">
                          <a:latin typeface="Times New Roman"/>
                          <a:ea typeface="Times New Roman"/>
                          <a:cs typeface="Times New Roman"/>
                          <a:sym typeface="Times New Roman"/>
                        </a:rPr>
                        <a:t>Efficiency- 8 points max</a:t>
                      </a:r>
                    </a:p>
                    <a:p>
                      <a:pPr>
                        <a:spcBef>
                          <a:spcPts val="0"/>
                        </a:spcBef>
                        <a:buNone/>
                      </a:pPr>
                      <a:r>
                        <a:rPr b="1" lang="en" sz="1200">
                          <a:latin typeface="Times New Roman"/>
                          <a:ea typeface="Times New Roman"/>
                          <a:cs typeface="Times New Roman"/>
                          <a:sym typeface="Times New Roman"/>
                        </a:rPr>
                        <a:t>(2)   </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8</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5</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3</a:t>
                      </a:r>
                    </a:p>
                  </a:txBody>
                  <a:tcPr marT="91425" marB="91425" marR="91425" marL="91425"/>
                </a:tc>
              </a:tr>
              <a:tr h="461975">
                <a:tc>
                  <a:txBody>
                    <a:bodyPr>
                      <a:noAutofit/>
                    </a:bodyPr>
                    <a:lstStyle/>
                    <a:p>
                      <a:pPr rtl="0">
                        <a:spcBef>
                          <a:spcPts val="0"/>
                        </a:spcBef>
                        <a:buNone/>
                      </a:pPr>
                      <a:r>
                        <a:rPr b="1" lang="en" sz="1200">
                          <a:latin typeface="Times New Roman"/>
                          <a:ea typeface="Times New Roman"/>
                          <a:cs typeface="Times New Roman"/>
                          <a:sym typeface="Times New Roman"/>
                        </a:rPr>
                        <a:t>Time- 4 points max</a:t>
                      </a:r>
                    </a:p>
                    <a:p>
                      <a:pPr>
                        <a:spcBef>
                          <a:spcPts val="0"/>
                        </a:spcBef>
                        <a:buNone/>
                      </a:pPr>
                      <a:r>
                        <a:rPr b="1" lang="en" sz="1200">
                          <a:latin typeface="Times New Roman"/>
                          <a:ea typeface="Times New Roman"/>
                          <a:cs typeface="Times New Roman"/>
                          <a:sym typeface="Times New Roman"/>
                        </a:rPr>
                        <a:t>(4- least important)</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4</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4</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4</a:t>
                      </a:r>
                    </a:p>
                  </a:txBody>
                  <a:tcPr marT="91425" marB="91425" marR="91425" marL="91425"/>
                </a:tc>
              </a:tr>
              <a:tr h="448775">
                <a:tc>
                  <a:txBody>
                    <a:bodyPr>
                      <a:noAutofit/>
                    </a:bodyPr>
                    <a:lstStyle/>
                    <a:p>
                      <a:pPr>
                        <a:spcBef>
                          <a:spcPts val="0"/>
                        </a:spcBef>
                        <a:buNone/>
                      </a:pPr>
                      <a:r>
                        <a:rPr b="1" lang="en" sz="1200">
                          <a:latin typeface="Times New Roman"/>
                          <a:ea typeface="Times New Roman"/>
                          <a:cs typeface="Times New Roman"/>
                          <a:sym typeface="Times New Roman"/>
                        </a:rPr>
                        <a:t>Total (out of 28)</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20</a:t>
                      </a:r>
                    </a:p>
                  </a:txBody>
                  <a:tcPr marT="91425" marB="91425" marR="91425" marL="91425"/>
                </a:tc>
                <a:tc>
                  <a:txBody>
                    <a:bodyPr>
                      <a:noAutofit/>
                    </a:bodyPr>
                    <a:lstStyle/>
                    <a:p>
                      <a:pPr>
                        <a:spcBef>
                          <a:spcPts val="0"/>
                        </a:spcBef>
                        <a:buNone/>
                      </a:pPr>
                      <a:r>
                        <a:rPr b="1" lang="en" sz="1200">
                          <a:latin typeface="Times New Roman"/>
                          <a:ea typeface="Times New Roman"/>
                          <a:cs typeface="Times New Roman"/>
                          <a:sym typeface="Times New Roman"/>
                        </a:rPr>
                        <a:t>20</a:t>
                      </a:r>
                    </a:p>
                  </a:txBody>
                  <a:tcPr marT="91425" marB="91425" marR="91425" marL="91425"/>
                </a:tc>
                <a:tc>
                  <a:txBody>
                    <a:bodyPr>
                      <a:noAutofit/>
                    </a:bodyPr>
                    <a:lstStyle/>
                    <a:p>
                      <a:pPr>
                        <a:spcBef>
                          <a:spcPts val="0"/>
                        </a:spcBef>
                        <a:buNone/>
                      </a:pPr>
                      <a:r>
                        <a:rPr b="1" lang="en" sz="1200">
                          <a:solidFill>
                            <a:srgbClr val="FF0000"/>
                          </a:solidFill>
                          <a:latin typeface="Times New Roman"/>
                          <a:ea typeface="Times New Roman"/>
                          <a:cs typeface="Times New Roman"/>
                          <a:sym typeface="Times New Roman"/>
                        </a:rPr>
                        <a:t>23</a:t>
                      </a:r>
                    </a:p>
                  </a:txBody>
                  <a:tcPr marT="91425" marB="91425" marR="91425" marL="91425"/>
                </a:tc>
              </a:tr>
            </a:tbl>
          </a:graphicData>
        </a:graphic>
      </p:graphicFrame>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rgbClr val="000000"/>
                </a:solidFill>
                <a:latin typeface="Times New Roman"/>
                <a:ea typeface="Times New Roman"/>
                <a:cs typeface="Times New Roman"/>
                <a:sym typeface="Times New Roman"/>
              </a:rPr>
              <a:t>Technical Justification</a:t>
            </a:r>
          </a:p>
        </p:txBody>
      </p:sp>
      <p:sp>
        <p:nvSpPr>
          <p:cNvPr id="131" name="Shape 131"/>
          <p:cNvSpPr txBox="1"/>
          <p:nvPr>
            <p:ph idx="1" type="body"/>
          </p:nvPr>
        </p:nvSpPr>
        <p:spPr>
          <a:xfrm>
            <a:off x="457200" y="1063375"/>
            <a:ext cx="8229600" cy="3862500"/>
          </a:xfrm>
          <a:prstGeom prst="rect">
            <a:avLst/>
          </a:prstGeom>
        </p:spPr>
        <p:txBody>
          <a:bodyPr anchorCtr="0" anchor="t" bIns="91425" lIns="91425" rIns="91425" tIns="91425">
            <a:noAutofit/>
          </a:bodyPr>
          <a:lstStyle/>
          <a:p>
            <a:pPr rtl="0">
              <a:lnSpc>
                <a:spcPct val="115000"/>
              </a:lnSpc>
              <a:spcBef>
                <a:spcPts val="0"/>
              </a:spcBef>
              <a:buNone/>
            </a:pPr>
            <a:r>
              <a:rPr b="1" lang="en" sz="1800">
                <a:latin typeface="Times New Roman"/>
                <a:ea typeface="Times New Roman"/>
                <a:cs typeface="Times New Roman"/>
                <a:sym typeface="Times New Roman"/>
              </a:rPr>
              <a:t>With the aid of the weighted decision matrix it was decided that a thin film solar panel would be the most effective for this current application.</a:t>
            </a:r>
          </a:p>
          <a:p>
            <a:pPr indent="-342900" lvl="0" marL="457200" rtl="0">
              <a:lnSpc>
                <a:spcPct val="115000"/>
              </a:lnSpc>
              <a:spcBef>
                <a:spcPts val="0"/>
              </a:spcBef>
              <a:buClr>
                <a:srgbClr val="000000"/>
              </a:buClr>
              <a:buSzPct val="100000"/>
              <a:buFont typeface="Times New Roman"/>
              <a:buChar char="➢"/>
            </a:pPr>
            <a:r>
              <a:rPr b="1" lang="en" sz="1800">
                <a:latin typeface="Times New Roman"/>
                <a:ea typeface="Times New Roman"/>
                <a:cs typeface="Times New Roman"/>
                <a:sym typeface="Times New Roman"/>
              </a:rPr>
              <a:t>By far the cheapest of the three options, the thin film will not eat into the project budget as compared to the monocrystalline or polycrystalline.</a:t>
            </a:r>
          </a:p>
          <a:p>
            <a:pPr indent="-342900" lvl="0" marL="457200" rtl="0">
              <a:lnSpc>
                <a:spcPct val="115000"/>
              </a:lnSpc>
              <a:spcBef>
                <a:spcPts val="0"/>
              </a:spcBef>
              <a:buClr>
                <a:srgbClr val="000000"/>
              </a:buClr>
              <a:buSzPct val="100000"/>
              <a:buFont typeface="Times New Roman"/>
              <a:buChar char="➢"/>
            </a:pPr>
            <a:r>
              <a:rPr b="1" lang="en" sz="1800">
                <a:latin typeface="Times New Roman"/>
                <a:ea typeface="Times New Roman"/>
                <a:cs typeface="Times New Roman"/>
                <a:sym typeface="Times New Roman"/>
              </a:rPr>
              <a:t>The mono- and poly- solar panels also are not very durable.  Covering due to shade, dirt, or any kind of precipitation can greatly affect and damage the internal circuitry or a mono- or poly- solar panel, while the thin film is more durable in  these conditions, ensuring predictable behavior, and ultimately making it more preferable. </a:t>
            </a:r>
          </a:p>
          <a:p>
            <a:pPr indent="-342900" lvl="0" marL="457200">
              <a:lnSpc>
                <a:spcPct val="115000"/>
              </a:lnSpc>
              <a:spcBef>
                <a:spcPts val="0"/>
              </a:spcBef>
              <a:buClr>
                <a:srgbClr val="000000"/>
              </a:buClr>
              <a:buSzPct val="100000"/>
              <a:buFont typeface="Times New Roman"/>
              <a:buChar char="➢"/>
            </a:pPr>
            <a:r>
              <a:rPr b="1" lang="en" sz="1800">
                <a:latin typeface="Times New Roman"/>
                <a:ea typeface="Times New Roman"/>
                <a:cs typeface="Times New Roman"/>
                <a:sym typeface="Times New Roman"/>
              </a:rPr>
              <a:t>While it is the least efficient of the three choices (~10%, as compared to ~18% for mono-), it’s cost and durability make it the panel of choice.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8650" y="112576"/>
            <a:ext cx="8186699" cy="613200"/>
          </a:xfrm>
          <a:prstGeom prst="rect">
            <a:avLst/>
          </a:prstGeom>
        </p:spPr>
        <p:txBody>
          <a:bodyPr anchorCtr="0" anchor="b" bIns="91425" lIns="91425" rIns="91425" tIns="91425">
            <a:noAutofit/>
          </a:bodyPr>
          <a:lstStyle/>
          <a:p>
            <a:pPr lvl="0" rtl="0">
              <a:spcBef>
                <a:spcPts val="0"/>
              </a:spcBef>
              <a:buNone/>
            </a:pPr>
            <a:r>
              <a:rPr lang="en">
                <a:latin typeface="Times New Roman"/>
                <a:ea typeface="Times New Roman"/>
                <a:cs typeface="Times New Roman"/>
                <a:sym typeface="Times New Roman"/>
              </a:rPr>
              <a:t>Sub-system Task Matrix</a:t>
            </a:r>
          </a:p>
        </p:txBody>
      </p:sp>
      <p:graphicFrame>
        <p:nvGraphicFramePr>
          <p:cNvPr id="137" name="Shape 137"/>
          <p:cNvGraphicFramePr/>
          <p:nvPr/>
        </p:nvGraphicFramePr>
        <p:xfrm>
          <a:off x="394200" y="665125"/>
          <a:ext cx="3000000" cy="3000000"/>
        </p:xfrm>
        <a:graphic>
          <a:graphicData uri="http://schemas.openxmlformats.org/drawingml/2006/table">
            <a:tbl>
              <a:tblPr>
                <a:noFill/>
                <a:tableStyleId>{62867697-38B8-4D8D-BAD2-23B8AA2F65FC}</a:tableStyleId>
              </a:tblPr>
              <a:tblGrid>
                <a:gridCol w="1484150"/>
                <a:gridCol w="3296325"/>
                <a:gridCol w="3682050"/>
              </a:tblGrid>
              <a:tr h="886100">
                <a:tc>
                  <a:txBody>
                    <a:bodyPr>
                      <a:noAutofit/>
                    </a:bodyPr>
                    <a:lstStyle/>
                    <a:p>
                      <a:pPr lvl="0" rtl="0">
                        <a:spcBef>
                          <a:spcPts val="0"/>
                        </a:spcBef>
                        <a:buNone/>
                      </a:pPr>
                      <a:r>
                        <a:rPr b="1" lang="en" sz="2400">
                          <a:latin typeface="Times New Roman"/>
                          <a:ea typeface="Times New Roman"/>
                          <a:cs typeface="Times New Roman"/>
                          <a:sym typeface="Times New Roman"/>
                        </a:rPr>
                        <a:t>Subsystem</a:t>
                      </a:r>
                    </a:p>
                  </a:txBody>
                  <a:tcPr marT="91425" marB="91425" marR="91425" marL="91425"/>
                </a:tc>
                <a:tc>
                  <a:txBody>
                    <a:bodyPr>
                      <a:noAutofit/>
                    </a:bodyPr>
                    <a:lstStyle/>
                    <a:p>
                      <a:pPr lvl="0" rtl="0">
                        <a:spcBef>
                          <a:spcPts val="0"/>
                        </a:spcBef>
                        <a:buNone/>
                      </a:pPr>
                      <a:r>
                        <a:rPr b="1" lang="en" sz="2400">
                          <a:latin typeface="Times New Roman"/>
                          <a:ea typeface="Times New Roman"/>
                          <a:cs typeface="Times New Roman"/>
                          <a:sym typeface="Times New Roman"/>
                        </a:rPr>
                        <a:t>Subsystem Task</a:t>
                      </a:r>
                    </a:p>
                  </a:txBody>
                  <a:tcPr marT="91425" marB="91425" marR="91425" marL="91425"/>
                </a:tc>
                <a:tc>
                  <a:txBody>
                    <a:bodyPr>
                      <a:noAutofit/>
                    </a:bodyPr>
                    <a:lstStyle/>
                    <a:p>
                      <a:pPr lvl="0" rtl="0">
                        <a:spcBef>
                          <a:spcPts val="0"/>
                        </a:spcBef>
                        <a:buNone/>
                      </a:pPr>
                      <a:r>
                        <a:rPr b="1" lang="en" sz="2400">
                          <a:latin typeface="Times New Roman"/>
                          <a:ea typeface="Times New Roman"/>
                          <a:cs typeface="Times New Roman"/>
                          <a:sym typeface="Times New Roman"/>
                        </a:rPr>
                        <a:t>Needs</a:t>
                      </a:r>
                    </a:p>
                  </a:txBody>
                  <a:tcPr marT="91425" marB="91425" marR="91425" marL="91425"/>
                </a:tc>
              </a:tr>
              <a:tr h="926100">
                <a:tc>
                  <a:txBody>
                    <a:bodyPr>
                      <a:noAutofit/>
                    </a:bodyPr>
                    <a:lstStyle/>
                    <a:p>
                      <a:pPr lvl="0" rtl="0">
                        <a:spcBef>
                          <a:spcPts val="0"/>
                        </a:spcBef>
                        <a:buNone/>
                      </a:pPr>
                      <a:r>
                        <a:rPr b="1" lang="en">
                          <a:latin typeface="Times New Roman"/>
                          <a:ea typeface="Times New Roman"/>
                          <a:cs typeface="Times New Roman"/>
                          <a:sym typeface="Times New Roman"/>
                        </a:rPr>
                        <a:t>Data Collection/ Visualization</a:t>
                      </a:r>
                    </a:p>
                  </a:txBody>
                  <a:tcPr marT="91425" marB="91425" marR="91425" marL="91425">
                    <a:lnB cap="flat" w="9525">
                      <a:solidFill>
                        <a:srgbClr val="000000"/>
                      </a:solidFill>
                      <a:prstDash val="solid"/>
                      <a:round/>
                      <a:headEnd len="med" w="med" type="none"/>
                      <a:tailEnd len="med" w="med" type="none"/>
                    </a:lnB>
                    <a:solidFill>
                      <a:srgbClr val="00FF00"/>
                    </a:solidFill>
                  </a:tcPr>
                </a:tc>
                <a:tc>
                  <a:txBody>
                    <a:bodyPr>
                      <a:noAutofit/>
                    </a:bodyPr>
                    <a:lstStyle/>
                    <a:p>
                      <a:pPr lvl="0" rtl="0">
                        <a:spcBef>
                          <a:spcPts val="0"/>
                        </a:spcBef>
                        <a:buNone/>
                      </a:pPr>
                      <a:r>
                        <a:rPr b="1" lang="en" sz="1200">
                          <a:latin typeface="Times New Roman"/>
                          <a:ea typeface="Times New Roman"/>
                          <a:cs typeface="Times New Roman"/>
                          <a:sym typeface="Times New Roman"/>
                        </a:rPr>
                        <a:t>Create a database system and turn data into visual “map”</a:t>
                      </a:r>
                    </a:p>
                  </a:txBody>
                  <a:tcPr marT="91425" marB="91425" marR="91425" marL="91425">
                    <a:lnB cap="flat" w="9525">
                      <a:solidFill>
                        <a:srgbClr val="000000"/>
                      </a:solidFill>
                      <a:prstDash val="solid"/>
                      <a:round/>
                      <a:headEnd len="med" w="med" type="none"/>
                      <a:tailEnd len="med" w="med" type="none"/>
                    </a:lnB>
                    <a:solidFill>
                      <a:srgbClr val="00FF00"/>
                    </a:solidFill>
                  </a:tcPr>
                </a:tc>
                <a:tc>
                  <a:txBody>
                    <a:bodyPr>
                      <a:noAutofit/>
                    </a:bodyPr>
                    <a:lstStyle/>
                    <a:p>
                      <a:pPr lvl="0" rtl="0">
                        <a:spcBef>
                          <a:spcPts val="0"/>
                        </a:spcBef>
                        <a:buNone/>
                      </a:pPr>
                      <a:r>
                        <a:rPr b="1" lang="en" sz="1100">
                          <a:latin typeface="Times New Roman"/>
                          <a:ea typeface="Times New Roman"/>
                          <a:cs typeface="Times New Roman"/>
                          <a:sym typeface="Times New Roman"/>
                        </a:rPr>
                        <a:t>Quadcopter must be able to store all backscatter data before uploading, once docked/plugged in all data must transfer at once, visualized data must be something that is easy to understand</a:t>
                      </a:r>
                    </a:p>
                  </a:txBody>
                  <a:tcPr marT="91425" marB="91425" marR="91425" marL="91425">
                    <a:lnB cap="flat" w="9525">
                      <a:solidFill>
                        <a:srgbClr val="000000"/>
                      </a:solidFill>
                      <a:prstDash val="solid"/>
                      <a:round/>
                      <a:headEnd len="med" w="med" type="none"/>
                      <a:tailEnd len="med" w="med" type="none"/>
                    </a:lnB>
                    <a:solidFill>
                      <a:srgbClr val="00FF00"/>
                    </a:solidFill>
                  </a:tcPr>
                </a:tc>
              </a:tr>
              <a:tr h="902025">
                <a:tc>
                  <a:txBody>
                    <a:bodyPr>
                      <a:noAutofit/>
                    </a:bodyPr>
                    <a:lstStyle/>
                    <a:p>
                      <a:pPr lvl="0" rtl="0">
                        <a:spcBef>
                          <a:spcPts val="0"/>
                        </a:spcBef>
                        <a:buNone/>
                      </a:pPr>
                      <a:r>
                        <a:rPr b="1" lang="en">
                          <a:latin typeface="Times New Roman"/>
                          <a:ea typeface="Times New Roman"/>
                          <a:cs typeface="Times New Roman"/>
                          <a:sym typeface="Times New Roman"/>
                        </a:rPr>
                        <a:t>Backscatter/ Processing</a:t>
                      </a: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9900FF"/>
                    </a:solidFill>
                  </a:tcPr>
                </a:tc>
                <a:tc>
                  <a:txBody>
                    <a:bodyPr>
                      <a:noAutofit/>
                    </a:bodyPr>
                    <a:lstStyle/>
                    <a:p>
                      <a:pPr lvl="0" rtl="0">
                        <a:spcBef>
                          <a:spcPts val="0"/>
                        </a:spcBef>
                        <a:buNone/>
                      </a:pPr>
                      <a:r>
                        <a:rPr b="1" lang="en" sz="1200">
                          <a:latin typeface="Times New Roman"/>
                          <a:ea typeface="Times New Roman"/>
                          <a:cs typeface="Times New Roman"/>
                          <a:sym typeface="Times New Roman"/>
                        </a:rPr>
                        <a:t>Design a system to receive and handle the backscatter. Create a program that will process the backscatter to display an image of the elevation of the land.  </a:t>
                      </a: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9900FF"/>
                    </a:solidFill>
                  </a:tcPr>
                </a:tc>
                <a:tc>
                  <a:txBody>
                    <a:bodyPr>
                      <a:noAutofit/>
                    </a:bodyPr>
                    <a:lstStyle/>
                    <a:p>
                      <a:pPr lvl="0" rtl="0">
                        <a:spcBef>
                          <a:spcPts val="0"/>
                        </a:spcBef>
                        <a:buNone/>
                      </a:pPr>
                      <a:r>
                        <a:rPr b="1" lang="en" sz="1100">
                          <a:latin typeface="Times New Roman"/>
                          <a:ea typeface="Times New Roman"/>
                          <a:cs typeface="Times New Roman"/>
                          <a:sym typeface="Times New Roman"/>
                        </a:rPr>
                        <a:t>A RF modulator and signal amplifier to better store the backscatter data. Program using C++ coding for data processing, filtering, and image formation.</a:t>
                      </a: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9900FF"/>
                    </a:solidFill>
                  </a:tcPr>
                </a:tc>
              </a:tr>
              <a:tr h="886100">
                <a:tc>
                  <a:txBody>
                    <a:bodyPr>
                      <a:noAutofit/>
                    </a:bodyPr>
                    <a:lstStyle/>
                    <a:p>
                      <a:pPr lvl="0" rtl="0">
                        <a:spcBef>
                          <a:spcPts val="0"/>
                        </a:spcBef>
                        <a:buNone/>
                      </a:pPr>
                      <a:r>
                        <a:rPr b="1" lang="en">
                          <a:solidFill>
                            <a:schemeClr val="dk1"/>
                          </a:solidFill>
                        </a:rPr>
                        <a:t>R</a:t>
                      </a:r>
                      <a:r>
                        <a:rPr b="1" lang="en">
                          <a:solidFill>
                            <a:schemeClr val="dk1"/>
                          </a:solidFill>
                          <a:latin typeface="Times New Roman"/>
                          <a:ea typeface="Times New Roman"/>
                          <a:cs typeface="Times New Roman"/>
                          <a:sym typeface="Times New Roman"/>
                        </a:rPr>
                        <a:t>adar/RF Design/ Circuit Design</a:t>
                      </a:r>
                    </a:p>
                  </a:txBody>
                  <a:tcPr marT="91425" marB="91425" marR="91425" marL="91425">
                    <a:lnT cap="flat" w="9525">
                      <a:solidFill>
                        <a:srgbClr val="000000"/>
                      </a:solidFill>
                      <a:prstDash val="solid"/>
                      <a:round/>
                      <a:headEnd len="med" w="med" type="none"/>
                      <a:tailEnd len="med" w="med" type="none"/>
                    </a:lnT>
                    <a:solidFill>
                      <a:srgbClr val="00FFFF"/>
                    </a:solidFill>
                  </a:tcPr>
                </a:tc>
                <a:tc>
                  <a:txBody>
                    <a:bodyPr>
                      <a:noAutofit/>
                    </a:bodyPr>
                    <a:lstStyle/>
                    <a:p>
                      <a:pPr lvl="0" rtl="0">
                        <a:spcBef>
                          <a:spcPts val="0"/>
                        </a:spcBef>
                        <a:buNone/>
                      </a:pPr>
                      <a:r>
                        <a:rPr b="1" lang="en" sz="1200">
                          <a:latin typeface="Times New Roman"/>
                          <a:ea typeface="Times New Roman"/>
                          <a:cs typeface="Times New Roman"/>
                          <a:sym typeface="Times New Roman"/>
                        </a:rPr>
                        <a:t>Build a </a:t>
                      </a:r>
                      <a:r>
                        <a:rPr b="1" lang="en" sz="1200">
                          <a:solidFill>
                            <a:schemeClr val="dk1"/>
                          </a:solidFill>
                          <a:latin typeface="Times New Roman"/>
                          <a:ea typeface="Times New Roman"/>
                          <a:cs typeface="Times New Roman"/>
                          <a:sym typeface="Times New Roman"/>
                        </a:rPr>
                        <a:t>Modular Radar Sensor capable of measuring range and receiving data capable of forming Synthetic Aperture radar (SAR) images.</a:t>
                      </a:r>
                    </a:p>
                  </a:txBody>
                  <a:tcPr marT="91425" marB="91425" marR="91425" marL="91425">
                    <a:lnT cap="flat" w="9525">
                      <a:solidFill>
                        <a:srgbClr val="000000"/>
                      </a:solidFill>
                      <a:prstDash val="solid"/>
                      <a:round/>
                      <a:headEnd len="med" w="med" type="none"/>
                      <a:tailEnd len="med" w="med" type="none"/>
                    </a:lnT>
                    <a:solidFill>
                      <a:srgbClr val="00FFFF"/>
                    </a:solidFill>
                  </a:tcPr>
                </a:tc>
                <a:tc>
                  <a:txBody>
                    <a:bodyPr>
                      <a:noAutofit/>
                    </a:bodyPr>
                    <a:lstStyle/>
                    <a:p>
                      <a:pPr lvl="0" rtl="0">
                        <a:spcBef>
                          <a:spcPts val="0"/>
                        </a:spcBef>
                        <a:buNone/>
                      </a:pPr>
                      <a:r>
                        <a:rPr b="1" lang="en" sz="1100">
                          <a:latin typeface="Times New Roman"/>
                          <a:ea typeface="Times New Roman"/>
                          <a:cs typeface="Times New Roman"/>
                          <a:sym typeface="Times New Roman"/>
                        </a:rPr>
                        <a:t>A transmitter, receiver, Two port RF components, amplifier, mixer, antenna, and splitter.</a:t>
                      </a:r>
                    </a:p>
                  </a:txBody>
                  <a:tcPr marT="91425" marB="91425" marR="91425" marL="91425">
                    <a:lnT cap="flat" w="9525">
                      <a:solidFill>
                        <a:srgbClr val="000000"/>
                      </a:solidFill>
                      <a:prstDash val="solid"/>
                      <a:round/>
                      <a:headEnd len="med" w="med" type="none"/>
                      <a:tailEnd len="med" w="med" type="none"/>
                    </a:lnT>
                    <a:solidFill>
                      <a:srgbClr val="00FFFF"/>
                    </a:solidFill>
                  </a:tcPr>
                </a:tc>
              </a:tr>
              <a:tr h="760000">
                <a:tc>
                  <a:txBody>
                    <a:bodyPr>
                      <a:noAutofit/>
                    </a:bodyPr>
                    <a:lstStyle/>
                    <a:p>
                      <a:pPr lvl="0" rtl="0">
                        <a:spcBef>
                          <a:spcPts val="0"/>
                        </a:spcBef>
                        <a:buNone/>
                      </a:pPr>
                      <a:r>
                        <a:rPr b="1" lang="en">
                          <a:latin typeface="Times New Roman"/>
                          <a:ea typeface="Times New Roman"/>
                          <a:cs typeface="Times New Roman"/>
                          <a:sym typeface="Times New Roman"/>
                        </a:rPr>
                        <a:t>Power/ Recharging</a:t>
                      </a:r>
                    </a:p>
                  </a:txBody>
                  <a:tcPr marT="91425" marB="91425" marR="91425" marL="91425">
                    <a:solidFill>
                      <a:srgbClr val="FF0000"/>
                    </a:solidFill>
                  </a:tcPr>
                </a:tc>
                <a:tc>
                  <a:txBody>
                    <a:bodyPr>
                      <a:noAutofit/>
                    </a:bodyPr>
                    <a:lstStyle/>
                    <a:p>
                      <a:pPr lvl="0" rtl="0">
                        <a:spcBef>
                          <a:spcPts val="0"/>
                        </a:spcBef>
                        <a:buNone/>
                      </a:pPr>
                      <a:r>
                        <a:rPr b="1" lang="en" sz="1200">
                          <a:latin typeface="Times New Roman"/>
                          <a:ea typeface="Times New Roman"/>
                          <a:cs typeface="Times New Roman"/>
                          <a:sym typeface="Times New Roman"/>
                        </a:rPr>
                        <a:t>Re-charge battery of the ground vehicle</a:t>
                      </a:r>
                    </a:p>
                  </a:txBody>
                  <a:tcPr marT="91425" marB="91425" marR="91425" marL="91425">
                    <a:solidFill>
                      <a:srgbClr val="FF0000"/>
                    </a:solidFill>
                  </a:tcPr>
                </a:tc>
                <a:tc>
                  <a:txBody>
                    <a:bodyPr>
                      <a:noAutofit/>
                    </a:bodyPr>
                    <a:lstStyle/>
                    <a:p>
                      <a:pPr lvl="0" rtl="0">
                        <a:spcBef>
                          <a:spcPts val="0"/>
                        </a:spcBef>
                        <a:buNone/>
                      </a:pPr>
                      <a:r>
                        <a:rPr b="1" lang="en" sz="1100">
                          <a:latin typeface="Times New Roman"/>
                          <a:ea typeface="Times New Roman"/>
                          <a:cs typeface="Times New Roman"/>
                          <a:sym typeface="Times New Roman"/>
                        </a:rPr>
                        <a:t>Power source needs to be stationary, sturdy, durable in even less than desirable weather. Must be able to provide constant 12V DC to battery for re-charge.</a:t>
                      </a:r>
                    </a:p>
                  </a:txBody>
                  <a:tcPr marT="91425" marB="91425" marR="91425" marL="91425">
                    <a:solidFill>
                      <a:srgbClr val="FF0000"/>
                    </a:solidFill>
                  </a:tcPr>
                </a:tc>
              </a:tr>
            </a:tbl>
          </a:graphicData>
        </a:graphic>
      </p:graphicFrame>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ctrTitle"/>
          </p:nvPr>
        </p:nvSpPr>
        <p:spPr>
          <a:xfrm>
            <a:off x="354325" y="3638942"/>
            <a:ext cx="7772400" cy="1159799"/>
          </a:xfrm>
          <a:prstGeom prst="rect">
            <a:avLst/>
          </a:prstGeom>
        </p:spPr>
        <p:txBody>
          <a:bodyPr anchorCtr="0" anchor="b" bIns="91425" lIns="91425" rIns="91425" tIns="91425">
            <a:noAutofit/>
          </a:bodyPr>
          <a:lstStyle/>
          <a:p>
            <a:pPr>
              <a:spcBef>
                <a:spcPts val="0"/>
              </a:spcBef>
              <a:buNone/>
            </a:pPr>
            <a:r>
              <a:rPr lang="en" sz="3000">
                <a:solidFill>
                  <a:srgbClr val="000000"/>
                </a:solidFill>
                <a:latin typeface="Times New Roman"/>
                <a:ea typeface="Times New Roman"/>
                <a:cs typeface="Times New Roman"/>
                <a:sym typeface="Times New Roman"/>
              </a:rPr>
              <a:t>Remote Ground Penetrating Radar System with Recharging Station</a:t>
            </a:r>
          </a:p>
        </p:txBody>
      </p:sp>
      <p:pic>
        <p:nvPicPr>
          <p:cNvPr id="37" name="Shape 37"/>
          <p:cNvPicPr preferRelativeResize="0"/>
          <p:nvPr/>
        </p:nvPicPr>
        <p:blipFill>
          <a:blip r:embed="rId3">
            <a:alphaModFix/>
          </a:blip>
          <a:stretch>
            <a:fillRect/>
          </a:stretch>
        </p:blipFill>
        <p:spPr>
          <a:xfrm>
            <a:off x="6779200" y="82225"/>
            <a:ext cx="2078200" cy="1818425"/>
          </a:xfrm>
          <a:prstGeom prst="rect">
            <a:avLst/>
          </a:prstGeom>
          <a:noFill/>
          <a:ln>
            <a:noFill/>
          </a:ln>
        </p:spPr>
      </p:pic>
      <p:pic>
        <p:nvPicPr>
          <p:cNvPr id="38" name="Shape 38"/>
          <p:cNvPicPr preferRelativeResize="0"/>
          <p:nvPr/>
        </p:nvPicPr>
        <p:blipFill rotWithShape="1">
          <a:blip r:embed="rId4">
            <a:alphaModFix/>
          </a:blip>
          <a:srcRect b="0" l="0" r="58456" t="0"/>
          <a:stretch/>
        </p:blipFill>
        <p:spPr>
          <a:xfrm>
            <a:off x="274425" y="82225"/>
            <a:ext cx="1533924" cy="2757825"/>
          </a:xfrm>
          <a:prstGeom prst="rect">
            <a:avLst/>
          </a:prstGeom>
          <a:noFill/>
          <a:ln>
            <a:noFill/>
          </a:ln>
        </p:spPr>
      </p:pic>
      <p:pic>
        <p:nvPicPr>
          <p:cNvPr id="39" name="Shape 39"/>
          <p:cNvPicPr preferRelativeResize="0"/>
          <p:nvPr/>
        </p:nvPicPr>
        <p:blipFill>
          <a:blip r:embed="rId5">
            <a:alphaModFix/>
          </a:blip>
          <a:stretch>
            <a:fillRect/>
          </a:stretch>
        </p:blipFill>
        <p:spPr>
          <a:xfrm>
            <a:off x="1903550" y="981850"/>
            <a:ext cx="4780448" cy="23920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857400"/>
          </a:xfrm>
          <a:prstGeom prst="rect">
            <a:avLst/>
          </a:prstGeom>
        </p:spPr>
        <p:txBody>
          <a:bodyPr anchorCtr="0" anchor="b" bIns="91425" lIns="91425" rIns="91425" tIns="91425">
            <a:noAutofit/>
          </a:bodyPr>
          <a:lstStyle/>
          <a:p>
            <a:pPr rtl="0">
              <a:spcBef>
                <a:spcPts val="0"/>
              </a:spcBef>
              <a:buNone/>
            </a:pPr>
            <a:r>
              <a:rPr lang="en" sz="2500">
                <a:latin typeface="Times New Roman"/>
                <a:ea typeface="Times New Roman"/>
                <a:cs typeface="Times New Roman"/>
                <a:sym typeface="Times New Roman"/>
              </a:rPr>
              <a:t>Subterranean Mapping with Ground Penetrating Radar</a:t>
            </a:r>
          </a:p>
          <a:p>
            <a:pPr>
              <a:spcBef>
                <a:spcPts val="0"/>
              </a:spcBef>
              <a:buNone/>
            </a:pPr>
            <a:r>
              <a:rPr lang="en" sz="1200"/>
              <a:t>Team 12- Matthan Myers, Cameron Chollett, Blade Roybal, Lotanna Agbasi</a:t>
            </a:r>
          </a:p>
        </p:txBody>
      </p:sp>
      <p:sp>
        <p:nvSpPr>
          <p:cNvPr id="45" name="Shape 45"/>
          <p:cNvSpPr txBox="1"/>
          <p:nvPr>
            <p:ph idx="1" type="body"/>
          </p:nvPr>
        </p:nvSpPr>
        <p:spPr>
          <a:xfrm>
            <a:off x="457200" y="1200150"/>
            <a:ext cx="8229600" cy="3725699"/>
          </a:xfrm>
          <a:prstGeom prst="rect">
            <a:avLst/>
          </a:prstGeom>
          <a:ln cap="flat" w="9525">
            <a:solidFill>
              <a:srgbClr val="000000"/>
            </a:solidFill>
            <a:prstDash val="solid"/>
            <a:round/>
            <a:headEnd len="med" w="med" type="none"/>
            <a:tailEnd len="med" w="med" type="none"/>
          </a:ln>
        </p:spPr>
        <p:txBody>
          <a:bodyPr anchorCtr="0" anchor="t" bIns="91425" lIns="91425" rIns="91425" tIns="91425">
            <a:noAutofit/>
          </a:bodyPr>
          <a:lstStyle/>
          <a:p>
            <a:pPr lvl="0" rtl="0" algn="ctr">
              <a:lnSpc>
                <a:spcPct val="90000"/>
              </a:lnSpc>
              <a:spcBef>
                <a:spcPts val="0"/>
              </a:spcBef>
              <a:spcAft>
                <a:spcPts val="350"/>
              </a:spcAft>
              <a:buClr>
                <a:srgbClr val="000000"/>
              </a:buClr>
              <a:buSzPct val="25000"/>
              <a:buFont typeface="Arial"/>
              <a:buNone/>
            </a:pPr>
            <a:r>
              <a:rPr lang="en" sz="1000">
                <a:solidFill>
                  <a:srgbClr val="FFFFFF"/>
                </a:solidFill>
              </a:rPr>
              <a:t>Power/</a:t>
            </a:r>
          </a:p>
          <a:p>
            <a:pPr lvl="0" rtl="0" algn="ctr">
              <a:lnSpc>
                <a:spcPct val="90000"/>
              </a:lnSpc>
              <a:spcBef>
                <a:spcPts val="0"/>
              </a:spcBef>
              <a:spcAft>
                <a:spcPts val="350"/>
              </a:spcAft>
              <a:buNone/>
            </a:pPr>
            <a:r>
              <a:rPr lang="en" sz="1000">
                <a:solidFill>
                  <a:srgbClr val="FFFFFF"/>
                </a:solidFill>
              </a:rPr>
              <a:t>Power/</a:t>
            </a:r>
          </a:p>
          <a:p>
            <a:pPr lvl="0" rtl="0" algn="ctr">
              <a:lnSpc>
                <a:spcPct val="90000"/>
              </a:lnSpc>
              <a:spcBef>
                <a:spcPts val="0"/>
              </a:spcBef>
              <a:spcAft>
                <a:spcPts val="350"/>
              </a:spcAft>
              <a:buNone/>
            </a:pPr>
            <a:r>
              <a:rPr lang="en" sz="1000">
                <a:solidFill>
                  <a:srgbClr val="FFFFFF"/>
                </a:solidFill>
              </a:rPr>
              <a:t>Recharging</a:t>
            </a:r>
          </a:p>
          <a:p>
            <a:pPr lvl="0" rtl="0" algn="ctr">
              <a:lnSpc>
                <a:spcPct val="90000"/>
              </a:lnSpc>
              <a:spcBef>
                <a:spcPts val="0"/>
              </a:spcBef>
              <a:spcAft>
                <a:spcPts val="350"/>
              </a:spcAft>
              <a:buClr>
                <a:srgbClr val="000000"/>
              </a:buClr>
              <a:buSzPct val="25000"/>
              <a:buFont typeface="Arial"/>
              <a:buNone/>
            </a:pPr>
            <a:r>
              <a:rPr lang="en" sz="1000">
                <a:solidFill>
                  <a:srgbClr val="FFFFFF"/>
                </a:solidFill>
              </a:rPr>
              <a:t>Recharging</a:t>
            </a:r>
          </a:p>
          <a:p>
            <a:pPr lvl="0" rtl="0" algn="ctr">
              <a:lnSpc>
                <a:spcPct val="90000"/>
              </a:lnSpc>
              <a:spcBef>
                <a:spcPts val="0"/>
              </a:spcBef>
              <a:spcAft>
                <a:spcPts val="350"/>
              </a:spcAft>
              <a:buClr>
                <a:srgbClr val="000000"/>
              </a:buClr>
              <a:buSzPct val="25000"/>
              <a:buFont typeface="Arial"/>
              <a:buNone/>
            </a:pPr>
            <a:r>
              <a:rPr lang="en" sz="1000">
                <a:solidFill>
                  <a:srgbClr val="FFFFFF"/>
                </a:solidFill>
              </a:rPr>
              <a:t>Power/</a:t>
            </a:r>
          </a:p>
          <a:p>
            <a:pPr lvl="0" rtl="0" algn="l">
              <a:lnSpc>
                <a:spcPct val="90000"/>
              </a:lnSpc>
              <a:spcBef>
                <a:spcPts val="0"/>
              </a:spcBef>
              <a:spcAft>
                <a:spcPts val="350"/>
              </a:spcAft>
              <a:buNone/>
            </a:pPr>
            <a:r>
              <a:rPr b="1" lang="en" sz="2400" u="sng">
                <a:latin typeface="Times New Roman"/>
                <a:ea typeface="Times New Roman"/>
                <a:cs typeface="Times New Roman"/>
                <a:sym typeface="Times New Roman"/>
              </a:rPr>
              <a:t>Project Goals:</a:t>
            </a:r>
            <a:r>
              <a:rPr lang="en" sz="2400">
                <a:latin typeface="Times New Roman"/>
                <a:ea typeface="Times New Roman"/>
                <a:cs typeface="Times New Roman"/>
                <a:sym typeface="Times New Roman"/>
              </a:rPr>
              <a:t> </a:t>
            </a:r>
            <a:r>
              <a:rPr lang="en" sz="2000">
                <a:latin typeface="Times New Roman"/>
                <a:ea typeface="Times New Roman"/>
                <a:cs typeface="Times New Roman"/>
                <a:sym typeface="Times New Roman"/>
              </a:rPr>
              <a:t>Modify a RC vehicle to be capable of radar imaging of aerial mapping of terrain. This device would be beneficial in the agricultural sector where a root system could be scanned without having to excavate the site.</a:t>
            </a:r>
          </a:p>
          <a:p>
            <a:pPr lvl="0" rtl="0" algn="l">
              <a:lnSpc>
                <a:spcPct val="90000"/>
              </a:lnSpc>
              <a:spcBef>
                <a:spcPts val="0"/>
              </a:spcBef>
              <a:spcAft>
                <a:spcPts val="350"/>
              </a:spcAft>
              <a:buNone/>
            </a:pPr>
            <a:r>
              <a:rPr b="1" lang="en" sz="2400" u="sng">
                <a:latin typeface="Times New Roman"/>
                <a:ea typeface="Times New Roman"/>
                <a:cs typeface="Times New Roman"/>
                <a:sym typeface="Times New Roman"/>
              </a:rPr>
              <a:t>Project Deliverables:</a:t>
            </a:r>
            <a:r>
              <a:rPr b="1" lang="en" sz="2400">
                <a:latin typeface="Times New Roman"/>
                <a:ea typeface="Times New Roman"/>
                <a:cs typeface="Times New Roman"/>
                <a:sym typeface="Times New Roman"/>
              </a:rPr>
              <a:t> </a:t>
            </a:r>
            <a:r>
              <a:rPr lang="en" sz="2000">
                <a:latin typeface="Times New Roman"/>
                <a:ea typeface="Times New Roman"/>
                <a:cs typeface="Times New Roman"/>
                <a:sym typeface="Times New Roman"/>
              </a:rPr>
              <a:t>A RC vehicle equipped with a modular Radar system, a NUC for data offloading and visualization, backscatter processing for GPR imaging, smart recharge station and power distribution for antennas.</a:t>
            </a:r>
            <a:r>
              <a:rPr b="1" lang="en" sz="2000">
                <a:latin typeface="Times New Roman"/>
                <a:ea typeface="Times New Roman"/>
                <a:cs typeface="Times New Roman"/>
                <a:sym typeface="Times New Roman"/>
              </a:rPr>
              <a:t> </a:t>
            </a:r>
          </a:p>
        </p:txBody>
      </p:sp>
      <p:sp>
        <p:nvSpPr>
          <p:cNvPr id="46" name="Shape 46"/>
          <p:cNvSpPr/>
          <p:nvPr/>
        </p:nvSpPr>
        <p:spPr>
          <a:xfrm>
            <a:off x="1021600" y="1354175"/>
            <a:ext cx="1401600" cy="665099"/>
          </a:xfrm>
          <a:prstGeom prst="roundRect">
            <a:avLst>
              <a:gd fmla="val 16667" name="adj"/>
            </a:avLst>
          </a:prstGeom>
          <a:solidFill>
            <a:srgbClr val="FF0000"/>
          </a:solidFill>
          <a:ln cap="flat" w="19050">
            <a:solidFill>
              <a:srgbClr val="FF9900"/>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Power/ Recharging</a:t>
            </a:r>
          </a:p>
        </p:txBody>
      </p:sp>
      <p:sp>
        <p:nvSpPr>
          <p:cNvPr id="47" name="Shape 47"/>
          <p:cNvSpPr/>
          <p:nvPr/>
        </p:nvSpPr>
        <p:spPr>
          <a:xfrm>
            <a:off x="2789487" y="1354175"/>
            <a:ext cx="1401600" cy="665099"/>
          </a:xfrm>
          <a:prstGeom prst="roundRect">
            <a:avLst>
              <a:gd fmla="val 16667" name="adj"/>
            </a:avLst>
          </a:prstGeom>
          <a:solidFill>
            <a:srgbClr val="00FFFF"/>
          </a:solidFill>
          <a:ln cap="flat"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Radar/RF Design/ Circuit Design</a:t>
            </a:r>
          </a:p>
        </p:txBody>
      </p:sp>
      <p:sp>
        <p:nvSpPr>
          <p:cNvPr id="48" name="Shape 48"/>
          <p:cNvSpPr/>
          <p:nvPr/>
        </p:nvSpPr>
        <p:spPr>
          <a:xfrm>
            <a:off x="4557400" y="1354175"/>
            <a:ext cx="1401600" cy="665099"/>
          </a:xfrm>
          <a:prstGeom prst="roundRect">
            <a:avLst>
              <a:gd fmla="val 16667" name="adj"/>
            </a:avLst>
          </a:prstGeom>
          <a:solidFill>
            <a:srgbClr val="9900FF"/>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Data Collection</a:t>
            </a:r>
          </a:p>
        </p:txBody>
      </p:sp>
      <p:sp>
        <p:nvSpPr>
          <p:cNvPr id="49" name="Shape 49"/>
          <p:cNvSpPr/>
          <p:nvPr/>
        </p:nvSpPr>
        <p:spPr>
          <a:xfrm>
            <a:off x="6301600" y="1354175"/>
            <a:ext cx="1401600" cy="665099"/>
          </a:xfrm>
          <a:prstGeom prst="roundRect">
            <a:avLst>
              <a:gd fmla="val 16667" name="adj"/>
            </a:avLst>
          </a:prstGeom>
          <a:solidFill>
            <a:srgbClr val="00FF00"/>
          </a:solidFill>
          <a:ln cap="flat"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Image Processing</a:t>
            </a:r>
          </a:p>
        </p:txBody>
      </p:sp>
      <p:sp>
        <p:nvSpPr>
          <p:cNvPr id="50" name="Shape 50"/>
          <p:cNvSpPr/>
          <p:nvPr/>
        </p:nvSpPr>
        <p:spPr>
          <a:xfrm>
            <a:off x="2447025" y="1520475"/>
            <a:ext cx="342600" cy="178199"/>
          </a:xfrm>
          <a:prstGeom prs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1" name="Shape 51"/>
          <p:cNvSpPr/>
          <p:nvPr/>
        </p:nvSpPr>
        <p:spPr>
          <a:xfrm>
            <a:off x="5959000" y="1520475"/>
            <a:ext cx="342600" cy="178199"/>
          </a:xfrm>
          <a:prstGeom prs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2" name="Shape 52"/>
          <p:cNvSpPr/>
          <p:nvPr/>
        </p:nvSpPr>
        <p:spPr>
          <a:xfrm>
            <a:off x="4202950" y="1520475"/>
            <a:ext cx="342600" cy="178199"/>
          </a:xfrm>
          <a:prstGeom prs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73100" y="155426"/>
            <a:ext cx="8197799" cy="598499"/>
          </a:xfrm>
          <a:prstGeom prst="rect">
            <a:avLst/>
          </a:prstGeom>
        </p:spPr>
        <p:txBody>
          <a:bodyPr anchorCtr="0" anchor="b" bIns="91425" lIns="91425" rIns="91425" tIns="91425">
            <a:noAutofit/>
          </a:bodyPr>
          <a:lstStyle/>
          <a:p>
            <a:pPr>
              <a:spcBef>
                <a:spcPts val="0"/>
              </a:spcBef>
              <a:buNone/>
            </a:pPr>
            <a:r>
              <a:rPr lang="en"/>
              <a:t>S</a:t>
            </a:r>
            <a:r>
              <a:rPr lang="en">
                <a:latin typeface="Times New Roman"/>
                <a:ea typeface="Times New Roman"/>
                <a:cs typeface="Times New Roman"/>
                <a:sym typeface="Times New Roman"/>
              </a:rPr>
              <a:t>ub-System Team Matrix</a:t>
            </a:r>
          </a:p>
        </p:txBody>
      </p:sp>
      <p:graphicFrame>
        <p:nvGraphicFramePr>
          <p:cNvPr id="58" name="Shape 58"/>
          <p:cNvGraphicFramePr/>
          <p:nvPr/>
        </p:nvGraphicFramePr>
        <p:xfrm>
          <a:off x="379337" y="671529"/>
          <a:ext cx="3000000" cy="3000000"/>
        </p:xfrm>
        <a:graphic>
          <a:graphicData uri="http://schemas.openxmlformats.org/drawingml/2006/table">
            <a:tbl>
              <a:tblPr>
                <a:noFill/>
                <a:tableStyleId>{B6DE2935-C0F9-4125-B5F4-5E1F60FEAC1C}</a:tableStyleId>
              </a:tblPr>
              <a:tblGrid>
                <a:gridCol w="2084650"/>
                <a:gridCol w="2136625"/>
                <a:gridCol w="4304725"/>
              </a:tblGrid>
              <a:tr h="707925">
                <a:tc>
                  <a:txBody>
                    <a:bodyPr>
                      <a:noAutofit/>
                    </a:bodyPr>
                    <a:lstStyle/>
                    <a:p>
                      <a:pPr lvl="0" rtl="0">
                        <a:spcBef>
                          <a:spcPts val="0"/>
                        </a:spcBef>
                        <a:buNone/>
                      </a:pPr>
                      <a:r>
                        <a:rPr b="1" lang="en" sz="2400">
                          <a:latin typeface="Times New Roman"/>
                          <a:ea typeface="Times New Roman"/>
                          <a:cs typeface="Times New Roman"/>
                          <a:sym typeface="Times New Roman"/>
                        </a:rPr>
                        <a:t>Subsystem</a:t>
                      </a:r>
                    </a:p>
                  </a:txBody>
                  <a:tcPr marT="91425" marB="91425" marR="91425" marL="91425"/>
                </a:tc>
                <a:tc>
                  <a:txBody>
                    <a:bodyPr>
                      <a:noAutofit/>
                    </a:bodyPr>
                    <a:lstStyle/>
                    <a:p>
                      <a:pPr lvl="0" rtl="0">
                        <a:spcBef>
                          <a:spcPts val="0"/>
                        </a:spcBef>
                        <a:buNone/>
                      </a:pPr>
                      <a:r>
                        <a:rPr b="1" lang="en" sz="2400">
                          <a:latin typeface="Times New Roman"/>
                          <a:ea typeface="Times New Roman"/>
                          <a:cs typeface="Times New Roman"/>
                          <a:sym typeface="Times New Roman"/>
                        </a:rPr>
                        <a:t>Team Member</a:t>
                      </a:r>
                    </a:p>
                  </a:txBody>
                  <a:tcPr marT="91425" marB="91425" marR="91425" marL="91425"/>
                </a:tc>
                <a:tc>
                  <a:txBody>
                    <a:bodyPr>
                      <a:noAutofit/>
                    </a:bodyPr>
                    <a:lstStyle/>
                    <a:p>
                      <a:pPr lvl="0" rtl="0">
                        <a:spcBef>
                          <a:spcPts val="0"/>
                        </a:spcBef>
                        <a:buNone/>
                      </a:pPr>
                      <a:r>
                        <a:rPr b="1" lang="en" sz="2400">
                          <a:latin typeface="Times New Roman"/>
                          <a:ea typeface="Times New Roman"/>
                          <a:cs typeface="Times New Roman"/>
                          <a:sym typeface="Times New Roman"/>
                        </a:rPr>
                        <a:t>Student Tasks</a:t>
                      </a:r>
                    </a:p>
                  </a:txBody>
                  <a:tcPr marT="91425" marB="91425" marR="91425" marL="91425"/>
                </a:tc>
              </a:tr>
              <a:tr h="815850">
                <a:tc>
                  <a:txBody>
                    <a:bodyPr>
                      <a:noAutofit/>
                    </a:bodyPr>
                    <a:lstStyle/>
                    <a:p>
                      <a:pPr lvl="0" rtl="0">
                        <a:spcBef>
                          <a:spcPts val="0"/>
                        </a:spcBef>
                        <a:buNone/>
                      </a:pPr>
                      <a:r>
                        <a:rPr b="1" lang="en">
                          <a:latin typeface="Times New Roman"/>
                          <a:ea typeface="Times New Roman"/>
                          <a:cs typeface="Times New Roman"/>
                          <a:sym typeface="Times New Roman"/>
                        </a:rPr>
                        <a:t>Data Collection/ Visualization</a:t>
                      </a:r>
                    </a:p>
                  </a:txBody>
                  <a:tcPr marT="91425" marB="91425" marR="91425" marL="91425">
                    <a:solidFill>
                      <a:srgbClr val="00FF00"/>
                    </a:solidFill>
                  </a:tcPr>
                </a:tc>
                <a:tc>
                  <a:txBody>
                    <a:bodyPr>
                      <a:noAutofit/>
                    </a:bodyPr>
                    <a:lstStyle/>
                    <a:p>
                      <a:pPr>
                        <a:spcBef>
                          <a:spcPts val="0"/>
                        </a:spcBef>
                        <a:buNone/>
                      </a:pPr>
                      <a:r>
                        <a:rPr b="1" lang="en">
                          <a:latin typeface="Times New Roman"/>
                          <a:ea typeface="Times New Roman"/>
                          <a:cs typeface="Times New Roman"/>
                          <a:sym typeface="Times New Roman"/>
                        </a:rPr>
                        <a:t>Mattahn Myers</a:t>
                      </a:r>
                    </a:p>
                  </a:txBody>
                  <a:tcPr marT="91425" marB="91425" marR="91425" marL="91425">
                    <a:solidFill>
                      <a:srgbClr val="00FF00"/>
                    </a:solidFill>
                  </a:tcPr>
                </a:tc>
                <a:tc>
                  <a:txBody>
                    <a:bodyPr>
                      <a:noAutofit/>
                    </a:bodyPr>
                    <a:lstStyle/>
                    <a:p>
                      <a:pPr>
                        <a:spcBef>
                          <a:spcPts val="0"/>
                        </a:spcBef>
                        <a:buNone/>
                      </a:pPr>
                      <a:r>
                        <a:rPr b="1" lang="en" sz="1100">
                          <a:latin typeface="Times New Roman"/>
                          <a:ea typeface="Times New Roman"/>
                          <a:cs typeface="Times New Roman"/>
                          <a:sym typeface="Times New Roman"/>
                        </a:rPr>
                        <a:t>Design and implement a database and nuke so that backscatter information can be uploaded and saved, and utilize visualization such that this data can be turned into a comprehensible map</a:t>
                      </a:r>
                    </a:p>
                  </a:txBody>
                  <a:tcPr marT="91425" marB="91425" marR="91425" marL="91425">
                    <a:lnB cap="flat" w="9525">
                      <a:solidFill>
                        <a:srgbClr val="000000"/>
                      </a:solidFill>
                      <a:prstDash val="solid"/>
                      <a:round/>
                      <a:headEnd len="med" w="med" type="none"/>
                      <a:tailEnd len="med" w="med" type="none"/>
                    </a:lnB>
                    <a:solidFill>
                      <a:srgbClr val="00FF00"/>
                    </a:solidFill>
                  </a:tcPr>
                </a:tc>
              </a:tr>
              <a:tr h="947250">
                <a:tc>
                  <a:txBody>
                    <a:bodyPr>
                      <a:noAutofit/>
                    </a:bodyPr>
                    <a:lstStyle/>
                    <a:p>
                      <a:pPr lvl="0" rtl="0">
                        <a:spcBef>
                          <a:spcPts val="0"/>
                        </a:spcBef>
                        <a:buNone/>
                      </a:pPr>
                      <a:r>
                        <a:rPr b="1" lang="en">
                          <a:latin typeface="Times New Roman"/>
                          <a:ea typeface="Times New Roman"/>
                          <a:cs typeface="Times New Roman"/>
                          <a:sym typeface="Times New Roman"/>
                        </a:rPr>
                        <a:t>Image Processing</a:t>
                      </a:r>
                    </a:p>
                  </a:txBody>
                  <a:tcPr marT="91425" marB="91425" marR="91425" marL="91425">
                    <a:lnB cap="flat" w="9525">
                      <a:solidFill>
                        <a:srgbClr val="000000"/>
                      </a:solidFill>
                      <a:prstDash val="solid"/>
                      <a:round/>
                      <a:headEnd len="med" w="med" type="none"/>
                      <a:tailEnd len="med" w="med" type="none"/>
                    </a:lnB>
                    <a:solidFill>
                      <a:srgbClr val="9900FF"/>
                    </a:solidFill>
                  </a:tcPr>
                </a:tc>
                <a:tc>
                  <a:txBody>
                    <a:bodyPr>
                      <a:noAutofit/>
                    </a:bodyPr>
                    <a:lstStyle/>
                    <a:p>
                      <a:pPr>
                        <a:spcBef>
                          <a:spcPts val="0"/>
                        </a:spcBef>
                        <a:buNone/>
                      </a:pPr>
                      <a:r>
                        <a:rPr b="1" lang="en">
                          <a:latin typeface="Times New Roman"/>
                          <a:ea typeface="Times New Roman"/>
                          <a:cs typeface="Times New Roman"/>
                          <a:sym typeface="Times New Roman"/>
                        </a:rPr>
                        <a:t>Cameron Chollett</a:t>
                      </a:r>
                    </a:p>
                  </a:txBody>
                  <a:tcPr marT="91425" marB="91425" marR="91425" marL="91425">
                    <a:lnR cap="flat" w="9525">
                      <a:solidFill>
                        <a:srgbClr val="000000"/>
                      </a:solidFill>
                      <a:prstDash val="solid"/>
                      <a:round/>
                      <a:headEnd len="med" w="med" type="none"/>
                      <a:tailEnd len="med" w="med" type="none"/>
                    </a:lnR>
                    <a:solidFill>
                      <a:srgbClr val="9900FF"/>
                    </a:solidFill>
                  </a:tcPr>
                </a:tc>
                <a:tc>
                  <a:txBody>
                    <a:bodyPr>
                      <a:noAutofit/>
                    </a:bodyPr>
                    <a:lstStyle/>
                    <a:p>
                      <a:pPr>
                        <a:spcBef>
                          <a:spcPts val="0"/>
                        </a:spcBef>
                        <a:buNone/>
                      </a:pPr>
                      <a:r>
                        <a:rPr b="1" lang="en" sz="1100">
                          <a:latin typeface="Times New Roman"/>
                          <a:ea typeface="Times New Roman"/>
                          <a:cs typeface="Times New Roman"/>
                          <a:sym typeface="Times New Roman"/>
                        </a:rPr>
                        <a:t>Design a software based component that will filter and alter an input signal to create a GPR image. The backscatter data will be amplified and modulated before it is collected.</a:t>
                      </a: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9900FF"/>
                    </a:solidFill>
                  </a:tcPr>
                </a:tc>
              </a:tr>
              <a:tr h="1121900">
                <a:tc>
                  <a:txBody>
                    <a:bodyPr>
                      <a:noAutofit/>
                    </a:bodyPr>
                    <a:lstStyle/>
                    <a:p>
                      <a:pPr lvl="0" rtl="0">
                        <a:spcBef>
                          <a:spcPts val="0"/>
                        </a:spcBef>
                        <a:buNone/>
                      </a:pPr>
                      <a:r>
                        <a:rPr b="1" lang="en">
                          <a:solidFill>
                            <a:schemeClr val="dk1"/>
                          </a:solidFill>
                        </a:rPr>
                        <a:t>Radar/RF Design/ Circuit Design</a:t>
                      </a: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00FFFF"/>
                    </a:solidFill>
                  </a:tcPr>
                </a:tc>
                <a:tc>
                  <a:txBody>
                    <a:bodyPr>
                      <a:noAutofit/>
                    </a:bodyPr>
                    <a:lstStyle/>
                    <a:p>
                      <a:pPr lvl="0" rtl="0">
                        <a:spcBef>
                          <a:spcPts val="0"/>
                        </a:spcBef>
                        <a:buNone/>
                      </a:pPr>
                      <a:r>
                        <a:rPr b="1" lang="en">
                          <a:latin typeface="Times New Roman"/>
                          <a:ea typeface="Times New Roman"/>
                          <a:cs typeface="Times New Roman"/>
                          <a:sym typeface="Times New Roman"/>
                        </a:rPr>
                        <a:t>Blade Roybal</a:t>
                      </a:r>
                    </a:p>
                  </a:txBody>
                  <a:tcPr marT="91425" marB="91425" marR="91425" marL="91425">
                    <a:lnL cap="flat" w="9525">
                      <a:solidFill>
                        <a:srgbClr val="000000"/>
                      </a:solidFill>
                      <a:prstDash val="solid"/>
                      <a:round/>
                      <a:headEnd len="med" w="med" type="none"/>
                      <a:tailEnd len="med" w="med" type="none"/>
                    </a:lnL>
                    <a:solidFill>
                      <a:srgbClr val="00FFFF"/>
                    </a:solidFill>
                  </a:tcPr>
                </a:tc>
                <a:tc>
                  <a:txBody>
                    <a:bodyPr>
                      <a:noAutofit/>
                    </a:bodyPr>
                    <a:lstStyle/>
                    <a:p>
                      <a:pPr>
                        <a:spcBef>
                          <a:spcPts val="0"/>
                        </a:spcBef>
                        <a:buNone/>
                      </a:pPr>
                      <a:r>
                        <a:rPr b="1" lang="en" sz="1100">
                          <a:latin typeface="Times New Roman"/>
                          <a:ea typeface="Times New Roman"/>
                          <a:cs typeface="Times New Roman"/>
                          <a:sym typeface="Times New Roman"/>
                        </a:rPr>
                        <a:t>Design an antenna to convert signal voltage to a transmitted EM wave use to transmit a time-varying microwave. Integrate antenna into overall radar design with transmitters, receivers, and amplifiers. Build an appropriate transmission line circuit.</a:t>
                      </a:r>
                    </a:p>
                  </a:txBody>
                  <a:tcPr marT="91425" marB="91425" marR="91425" marL="91425">
                    <a:lnT cap="flat" w="9525">
                      <a:solidFill>
                        <a:srgbClr val="000000"/>
                      </a:solidFill>
                      <a:prstDash val="solid"/>
                      <a:round/>
                      <a:headEnd len="med" w="med" type="none"/>
                      <a:tailEnd len="med" w="med" type="none"/>
                    </a:lnT>
                    <a:solidFill>
                      <a:srgbClr val="00FFFF"/>
                    </a:solidFill>
                  </a:tcPr>
                </a:tc>
              </a:tr>
              <a:tr h="652100">
                <a:tc>
                  <a:txBody>
                    <a:bodyPr>
                      <a:noAutofit/>
                    </a:bodyPr>
                    <a:lstStyle/>
                    <a:p>
                      <a:pPr lvl="0" rtl="0">
                        <a:spcBef>
                          <a:spcPts val="0"/>
                        </a:spcBef>
                        <a:buNone/>
                      </a:pPr>
                      <a:r>
                        <a:rPr b="1" lang="en">
                          <a:latin typeface="Times New Roman"/>
                          <a:ea typeface="Times New Roman"/>
                          <a:cs typeface="Times New Roman"/>
                          <a:sym typeface="Times New Roman"/>
                        </a:rPr>
                        <a:t>Power/ Recharging</a:t>
                      </a:r>
                    </a:p>
                  </a:txBody>
                  <a:tcPr marT="91425" marB="91425" marR="91425" marL="91425">
                    <a:lnT cap="flat" w="9525">
                      <a:solidFill>
                        <a:srgbClr val="000000"/>
                      </a:solidFill>
                      <a:prstDash val="solid"/>
                      <a:round/>
                      <a:headEnd len="med" w="med" type="none"/>
                      <a:tailEnd len="med" w="med" type="none"/>
                    </a:lnT>
                    <a:solidFill>
                      <a:srgbClr val="FF0000"/>
                    </a:solidFill>
                  </a:tcPr>
                </a:tc>
                <a:tc>
                  <a:txBody>
                    <a:bodyPr>
                      <a:noAutofit/>
                    </a:bodyPr>
                    <a:lstStyle/>
                    <a:p>
                      <a:pPr>
                        <a:spcBef>
                          <a:spcPts val="0"/>
                        </a:spcBef>
                        <a:buNone/>
                      </a:pPr>
                      <a:r>
                        <a:rPr b="1" lang="en">
                          <a:latin typeface="Times New Roman"/>
                          <a:ea typeface="Times New Roman"/>
                          <a:cs typeface="Times New Roman"/>
                          <a:sym typeface="Times New Roman"/>
                        </a:rPr>
                        <a:t>Lotanna Agbasi</a:t>
                      </a:r>
                    </a:p>
                  </a:txBody>
                  <a:tcPr marT="91425" marB="91425" marR="91425" marL="91425">
                    <a:solidFill>
                      <a:srgbClr val="FF0000"/>
                    </a:solidFill>
                  </a:tcPr>
                </a:tc>
                <a:tc>
                  <a:txBody>
                    <a:bodyPr>
                      <a:noAutofit/>
                    </a:bodyPr>
                    <a:lstStyle/>
                    <a:p>
                      <a:pPr>
                        <a:spcBef>
                          <a:spcPts val="0"/>
                        </a:spcBef>
                        <a:buNone/>
                      </a:pPr>
                      <a:r>
                        <a:rPr b="1" lang="en" sz="1100">
                          <a:latin typeface="Times New Roman"/>
                          <a:ea typeface="Times New Roman"/>
                          <a:cs typeface="Times New Roman"/>
                          <a:sym typeface="Times New Roman"/>
                        </a:rPr>
                        <a:t>Design and implement an efficient way of powering ground vehicle through alternative sources such as solar energy</a:t>
                      </a:r>
                    </a:p>
                  </a:txBody>
                  <a:tcPr marT="91425" marB="91425" marR="91425" marL="91425">
                    <a:solidFill>
                      <a:srgbClr val="FF0000"/>
                    </a:solidFill>
                  </a:tcPr>
                </a:tc>
              </a:tr>
            </a:tbl>
          </a:graphicData>
        </a:graphic>
      </p:graphicFrame>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rgbClr val="000000"/>
                </a:solidFill>
                <a:latin typeface="Times New Roman"/>
                <a:ea typeface="Times New Roman"/>
                <a:cs typeface="Times New Roman"/>
                <a:sym typeface="Times New Roman"/>
              </a:rPr>
              <a:t>RF Design Subsystem</a:t>
            </a:r>
          </a:p>
        </p:txBody>
      </p:sp>
      <p:sp>
        <p:nvSpPr>
          <p:cNvPr id="64" name="Shape 64"/>
          <p:cNvSpPr txBox="1"/>
          <p:nvPr>
            <p:ph idx="1" type="body"/>
          </p:nvPr>
        </p:nvSpPr>
        <p:spPr>
          <a:xfrm>
            <a:off x="457200" y="1063375"/>
            <a:ext cx="8229600" cy="3862500"/>
          </a:xfrm>
          <a:prstGeom prst="rect">
            <a:avLst/>
          </a:prstGeom>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b="1" lang="en" sz="1400"/>
              <a:t>Functional Requirements:</a:t>
            </a:r>
          </a:p>
          <a:p>
            <a:pPr indent="-317500" lvl="1" marL="914400" rtl="0">
              <a:spcBef>
                <a:spcPts val="0"/>
              </a:spcBef>
              <a:buClr>
                <a:srgbClr val="000000"/>
              </a:buClr>
              <a:buSzPct val="100000"/>
              <a:buFont typeface="Courier New"/>
              <a:buChar char="o"/>
            </a:pPr>
            <a:r>
              <a:rPr lang="en" sz="1400"/>
              <a:t>The antenna system must be able to provide a pulse of radio frequencies at a range of frequencies capable of penetrating earth to map the root systems of trees</a:t>
            </a:r>
          </a:p>
          <a:p>
            <a:pPr indent="-317500" lvl="0" marL="457200" rtl="0">
              <a:spcBef>
                <a:spcPts val="0"/>
              </a:spcBef>
              <a:buClr>
                <a:srgbClr val="000000"/>
              </a:buClr>
              <a:buSzPct val="100000"/>
              <a:buFont typeface="Arial"/>
              <a:buChar char="●"/>
            </a:pPr>
            <a:r>
              <a:rPr b="1" lang="en" sz="1400"/>
              <a:t>Design Parameters:</a:t>
            </a:r>
          </a:p>
          <a:p>
            <a:pPr indent="-317500" lvl="1" marL="914400" rtl="0">
              <a:spcBef>
                <a:spcPts val="0"/>
              </a:spcBef>
              <a:buClr>
                <a:srgbClr val="000000"/>
              </a:buClr>
              <a:buSzPct val="100000"/>
              <a:buFont typeface="Courier New"/>
              <a:buChar char="o"/>
            </a:pPr>
            <a:r>
              <a:rPr lang="en" sz="1400"/>
              <a:t>The subsystem design must be light and modular enough to be carried by a remote controlled vehicle. The antennas must be capable of penetrating at least 1m beneath the surface and return polarimetric signals.</a:t>
            </a:r>
          </a:p>
          <a:p>
            <a:pPr indent="-317500" lvl="0" marL="457200" rtl="0">
              <a:spcBef>
                <a:spcPts val="0"/>
              </a:spcBef>
              <a:buClr>
                <a:srgbClr val="000000"/>
              </a:buClr>
              <a:buSzPct val="100000"/>
              <a:buFont typeface="Arial"/>
              <a:buChar char="●"/>
            </a:pPr>
            <a:r>
              <a:rPr b="1" lang="en" sz="1400"/>
              <a:t>Primary Constraints:</a:t>
            </a:r>
          </a:p>
          <a:p>
            <a:pPr indent="-317500" lvl="1" marL="914400" rtl="0">
              <a:spcBef>
                <a:spcPts val="0"/>
              </a:spcBef>
              <a:buClr>
                <a:srgbClr val="000000"/>
              </a:buClr>
              <a:buSzPct val="100000"/>
              <a:buFont typeface="Courier New"/>
              <a:buChar char="o"/>
            </a:pPr>
            <a:r>
              <a:rPr lang="en" sz="1400"/>
              <a:t>Provide an ultra wide bandwidth pulse in the range of 300MHz to 3GHz. The data generated must be readable by the backscatter processing subsystem.</a:t>
            </a:r>
          </a:p>
          <a:p>
            <a:pPr indent="-317500" lvl="0" marL="457200" rtl="0">
              <a:spcBef>
                <a:spcPts val="0"/>
              </a:spcBef>
              <a:buClr>
                <a:srgbClr val="000000"/>
              </a:buClr>
              <a:buSzPct val="100000"/>
              <a:buFont typeface="Arial"/>
              <a:buChar char="●"/>
            </a:pPr>
            <a:r>
              <a:rPr b="1" lang="en" sz="1400"/>
              <a:t>Limiting Factors:</a:t>
            </a:r>
          </a:p>
          <a:p>
            <a:pPr indent="-317500" lvl="1" marL="914400">
              <a:spcBef>
                <a:spcPts val="0"/>
              </a:spcBef>
              <a:buClr>
                <a:srgbClr val="000000"/>
              </a:buClr>
              <a:buSzPct val="100000"/>
              <a:buFont typeface="Courier New"/>
              <a:buChar char="o"/>
            </a:pPr>
            <a:r>
              <a:rPr lang="en" sz="1400"/>
              <a:t>The physical size and weight of the antennas to withstand such a wide range of pulses, the cost of the subsystem to be built, and the processing power to store enough data quickly of the onboard computer.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Comparison of Strategies</a:t>
            </a:r>
          </a:p>
        </p:txBody>
      </p:sp>
      <p:graphicFrame>
        <p:nvGraphicFramePr>
          <p:cNvPr id="70" name="Shape 70"/>
          <p:cNvGraphicFramePr/>
          <p:nvPr/>
        </p:nvGraphicFramePr>
        <p:xfrm>
          <a:off x="591325" y="1126425"/>
          <a:ext cx="3000000" cy="3000000"/>
        </p:xfrm>
        <a:graphic>
          <a:graphicData uri="http://schemas.openxmlformats.org/drawingml/2006/table">
            <a:tbl>
              <a:tblPr>
                <a:noFill/>
                <a:tableStyleId>{5A0D1781-5C67-4476-9256-BB53741CD5B2}</a:tableStyleId>
              </a:tblPr>
              <a:tblGrid>
                <a:gridCol w="2242825"/>
                <a:gridCol w="1374425"/>
                <a:gridCol w="1543825"/>
                <a:gridCol w="3071175"/>
              </a:tblGrid>
              <a:tr h="381000">
                <a:tc>
                  <a:txBody>
                    <a:bodyPr>
                      <a:noAutofit/>
                    </a:bodyPr>
                    <a:lstStyle/>
                    <a:p>
                      <a:pPr rtl="0">
                        <a:spcBef>
                          <a:spcPts val="0"/>
                        </a:spcBef>
                        <a:buNone/>
                      </a:pPr>
                      <a:r>
                        <a:rPr lang="en"/>
                        <a:t>Method of Mapping</a:t>
                      </a:r>
                    </a:p>
                    <a:p>
                      <a:pPr rtl="0">
                        <a:spcBef>
                          <a:spcPts val="0"/>
                        </a:spcBef>
                        <a:buNone/>
                      </a:pPr>
                      <a:r>
                        <a:rPr lang="en"/>
                        <a:t>Trait - Priority Multiplier</a:t>
                      </a:r>
                    </a:p>
                    <a:p>
                      <a:pPr lvl="0" rtl="0">
                        <a:spcBef>
                          <a:spcPts val="0"/>
                        </a:spcBef>
                        <a:buNone/>
                      </a:pPr>
                      <a:r>
                        <a:rPr lang="en"/>
                        <a:t>(Max Pts.)</a:t>
                      </a:r>
                    </a:p>
                  </a:txBody>
                  <a:tcPr marT="91425" marB="91425" marR="91425" marL="91425"/>
                </a:tc>
                <a:tc>
                  <a:txBody>
                    <a:bodyPr>
                      <a:noAutofit/>
                    </a:bodyPr>
                    <a:lstStyle/>
                    <a:p>
                      <a:pPr lvl="0" rtl="0">
                        <a:spcBef>
                          <a:spcPts val="0"/>
                        </a:spcBef>
                        <a:buNone/>
                      </a:pPr>
                      <a:r>
                        <a:rPr lang="en"/>
                        <a:t>Ground Penetrating (GPR)</a:t>
                      </a:r>
                    </a:p>
                  </a:txBody>
                  <a:tcPr marT="91425" marB="91425" marR="91425" marL="91425"/>
                </a:tc>
                <a:tc>
                  <a:txBody>
                    <a:bodyPr>
                      <a:noAutofit/>
                    </a:bodyPr>
                    <a:lstStyle/>
                    <a:p>
                      <a:pPr lvl="0" rtl="0">
                        <a:spcBef>
                          <a:spcPts val="0"/>
                        </a:spcBef>
                        <a:buNone/>
                      </a:pPr>
                      <a:r>
                        <a:rPr lang="en"/>
                        <a:t>Synthetic Aperture (SAR)</a:t>
                      </a:r>
                    </a:p>
                  </a:txBody>
                  <a:tcPr marT="91425" marB="91425" marR="91425" marL="91425"/>
                </a:tc>
                <a:tc>
                  <a:txBody>
                    <a:bodyPr>
                      <a:noAutofit/>
                    </a:bodyPr>
                    <a:lstStyle/>
                    <a:p>
                      <a:pPr lvl="0" rtl="0">
                        <a:spcBef>
                          <a:spcPts val="0"/>
                        </a:spcBef>
                        <a:buNone/>
                      </a:pPr>
                      <a:r>
                        <a:rPr lang="en"/>
                        <a:t>Ground Penetrating (GPR) From an Aerial Vehicle</a:t>
                      </a:r>
                    </a:p>
                  </a:txBody>
                  <a:tcPr marT="91425" marB="91425" marR="91425" marL="91425"/>
                </a:tc>
              </a:tr>
              <a:tr h="381000">
                <a:tc>
                  <a:txBody>
                    <a:bodyPr>
                      <a:noAutofit/>
                    </a:bodyPr>
                    <a:lstStyle/>
                    <a:p>
                      <a:pPr lvl="0" rtl="0">
                        <a:spcBef>
                          <a:spcPts val="0"/>
                        </a:spcBef>
                        <a:buNone/>
                      </a:pPr>
                      <a:r>
                        <a:rPr lang="en"/>
                        <a:t>Operating Frequency - 2</a:t>
                      </a:r>
                    </a:p>
                    <a:p>
                      <a:pPr lvl="0" rtl="0">
                        <a:spcBef>
                          <a:spcPts val="0"/>
                        </a:spcBef>
                        <a:buNone/>
                      </a:pPr>
                      <a:r>
                        <a:rPr lang="en"/>
                        <a:t>(Max Pts. 10)</a:t>
                      </a:r>
                    </a:p>
                  </a:txBody>
                  <a:tcPr marT="91425" marB="91425" marR="91425" marL="91425"/>
                </a:tc>
                <a:tc>
                  <a:txBody>
                    <a:bodyPr>
                      <a:noAutofit/>
                    </a:bodyPr>
                    <a:lstStyle/>
                    <a:p>
                      <a:pPr lvl="0" rtl="0">
                        <a:spcBef>
                          <a:spcPts val="0"/>
                        </a:spcBef>
                        <a:buNone/>
                      </a:pPr>
                      <a:r>
                        <a:rPr lang="en"/>
                        <a:t>5*2=10</a:t>
                      </a:r>
                    </a:p>
                  </a:txBody>
                  <a:tcPr marT="91425" marB="91425" marR="91425" marL="91425"/>
                </a:tc>
                <a:tc>
                  <a:txBody>
                    <a:bodyPr>
                      <a:noAutofit/>
                    </a:bodyPr>
                    <a:lstStyle/>
                    <a:p>
                      <a:pPr lvl="0" rtl="0">
                        <a:spcBef>
                          <a:spcPts val="0"/>
                        </a:spcBef>
                        <a:buNone/>
                      </a:pPr>
                      <a:r>
                        <a:rPr lang="en"/>
                        <a:t>2*2=4</a:t>
                      </a:r>
                    </a:p>
                  </a:txBody>
                  <a:tcPr marT="91425" marB="91425" marR="91425" marL="91425"/>
                </a:tc>
                <a:tc>
                  <a:txBody>
                    <a:bodyPr>
                      <a:noAutofit/>
                    </a:bodyPr>
                    <a:lstStyle/>
                    <a:p>
                      <a:pPr lvl="0" rtl="0">
                        <a:spcBef>
                          <a:spcPts val="0"/>
                        </a:spcBef>
                        <a:buNone/>
                      </a:pPr>
                      <a:r>
                        <a:rPr lang="en"/>
                        <a:t>4*2=8</a:t>
                      </a:r>
                    </a:p>
                  </a:txBody>
                  <a:tcPr marT="91425" marB="91425" marR="91425" marL="91425"/>
                </a:tc>
              </a:tr>
              <a:tr h="381000">
                <a:tc>
                  <a:txBody>
                    <a:bodyPr>
                      <a:noAutofit/>
                    </a:bodyPr>
                    <a:lstStyle/>
                    <a:p>
                      <a:pPr lvl="0" rtl="0">
                        <a:spcBef>
                          <a:spcPts val="0"/>
                        </a:spcBef>
                        <a:buNone/>
                      </a:pPr>
                      <a:r>
                        <a:rPr lang="en"/>
                        <a:t>Weight - 1</a:t>
                      </a:r>
                    </a:p>
                    <a:p>
                      <a:pPr lvl="0" rtl="0">
                        <a:spcBef>
                          <a:spcPts val="0"/>
                        </a:spcBef>
                        <a:buNone/>
                      </a:pPr>
                      <a:r>
                        <a:rPr lang="en"/>
                        <a:t>(Max Pts. 5)</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rtl="0">
                        <a:spcBef>
                          <a:spcPts val="0"/>
                        </a:spcBef>
                        <a:buNone/>
                      </a:pPr>
                      <a:r>
                        <a:rPr lang="en"/>
                        <a:t>1</a:t>
                      </a:r>
                    </a:p>
                  </a:txBody>
                  <a:tcPr marT="91425" marB="91425" marR="91425" marL="91425"/>
                </a:tc>
              </a:tr>
              <a:tr h="396200">
                <a:tc>
                  <a:txBody>
                    <a:bodyPr>
                      <a:noAutofit/>
                    </a:bodyPr>
                    <a:lstStyle/>
                    <a:p>
                      <a:pPr lvl="0" rtl="0">
                        <a:spcBef>
                          <a:spcPts val="0"/>
                        </a:spcBef>
                        <a:buNone/>
                      </a:pPr>
                      <a:r>
                        <a:rPr lang="en"/>
                        <a:t>Image Quality - 1</a:t>
                      </a:r>
                    </a:p>
                    <a:p>
                      <a:pPr lvl="0" rtl="0">
                        <a:spcBef>
                          <a:spcPts val="0"/>
                        </a:spcBef>
                        <a:buNone/>
                      </a:pPr>
                      <a:r>
                        <a:rPr lang="en"/>
                        <a:t>(Max Pts. 5)</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rtl="0">
                        <a:spcBef>
                          <a:spcPts val="0"/>
                        </a:spcBef>
                        <a:buNone/>
                      </a:pPr>
                      <a:r>
                        <a:rPr lang="en"/>
                        <a:t>2</a:t>
                      </a:r>
                    </a:p>
                  </a:txBody>
                  <a:tcPr marT="91425" marB="91425" marR="91425" marL="91425"/>
                </a:tc>
              </a:tr>
              <a:tr h="396200">
                <a:tc>
                  <a:txBody>
                    <a:bodyPr>
                      <a:noAutofit/>
                    </a:bodyPr>
                    <a:lstStyle/>
                    <a:p>
                      <a:pPr rtl="0">
                        <a:spcBef>
                          <a:spcPts val="0"/>
                        </a:spcBef>
                        <a:buNone/>
                      </a:pPr>
                      <a:r>
                        <a:rPr lang="en"/>
                        <a:t>Range - 2</a:t>
                      </a:r>
                    </a:p>
                    <a:p>
                      <a:pPr lvl="0" rtl="0">
                        <a:spcBef>
                          <a:spcPts val="0"/>
                        </a:spcBef>
                        <a:buNone/>
                      </a:pPr>
                      <a:r>
                        <a:rPr lang="en"/>
                        <a:t>(Max Pts. 10)</a:t>
                      </a:r>
                    </a:p>
                  </a:txBody>
                  <a:tcPr marT="91425" marB="91425" marR="91425" marL="91425"/>
                </a:tc>
                <a:tc>
                  <a:txBody>
                    <a:bodyPr>
                      <a:noAutofit/>
                    </a:bodyPr>
                    <a:lstStyle/>
                    <a:p>
                      <a:pPr lvl="0" rtl="0">
                        <a:spcBef>
                          <a:spcPts val="0"/>
                        </a:spcBef>
                        <a:buNone/>
                      </a:pPr>
                      <a:r>
                        <a:rPr lang="en"/>
                        <a:t>4*2=8</a:t>
                      </a:r>
                    </a:p>
                  </a:txBody>
                  <a:tcPr marT="91425" marB="91425" marR="91425" marL="91425"/>
                </a:tc>
                <a:tc>
                  <a:txBody>
                    <a:bodyPr>
                      <a:noAutofit/>
                    </a:bodyPr>
                    <a:lstStyle/>
                    <a:p>
                      <a:pPr lvl="0" rtl="0">
                        <a:spcBef>
                          <a:spcPts val="0"/>
                        </a:spcBef>
                        <a:buNone/>
                      </a:pPr>
                      <a:r>
                        <a:rPr lang="en"/>
                        <a:t>2*2=4</a:t>
                      </a:r>
                    </a:p>
                  </a:txBody>
                  <a:tcPr marT="91425" marB="91425" marR="91425" marL="91425"/>
                </a:tc>
                <a:tc>
                  <a:txBody>
                    <a:bodyPr>
                      <a:noAutofit/>
                    </a:bodyPr>
                    <a:lstStyle/>
                    <a:p>
                      <a:pPr lvl="0" rtl="0">
                        <a:spcBef>
                          <a:spcPts val="0"/>
                        </a:spcBef>
                        <a:buNone/>
                      </a:pPr>
                      <a:r>
                        <a:rPr lang="en"/>
                        <a:t>3*2=6</a:t>
                      </a:r>
                    </a:p>
                  </a:txBody>
                  <a:tcPr marT="91425" marB="91425" marR="91425" marL="91425"/>
                </a:tc>
              </a:tr>
              <a:tr h="396200">
                <a:tc>
                  <a:txBody>
                    <a:bodyPr>
                      <a:noAutofit/>
                    </a:bodyPr>
                    <a:lstStyle/>
                    <a:p>
                      <a:pPr rtl="0">
                        <a:spcBef>
                          <a:spcPts val="0"/>
                        </a:spcBef>
                        <a:buNone/>
                      </a:pPr>
                      <a:r>
                        <a:rPr lang="en"/>
                        <a:t>Total</a:t>
                      </a:r>
                    </a:p>
                    <a:p>
                      <a:pPr rtl="0">
                        <a:spcBef>
                          <a:spcPts val="0"/>
                        </a:spcBef>
                        <a:buNone/>
                      </a:pPr>
                      <a:r>
                        <a:rPr lang="en"/>
                        <a:t>(Out of 30)</a:t>
                      </a:r>
                    </a:p>
                  </a:txBody>
                  <a:tcPr marT="91425" marB="91425" marR="91425" marL="91425"/>
                </a:tc>
                <a:tc>
                  <a:txBody>
                    <a:bodyPr>
                      <a:noAutofit/>
                    </a:bodyPr>
                    <a:lstStyle/>
                    <a:p>
                      <a:pPr rtl="0">
                        <a:spcBef>
                          <a:spcPts val="0"/>
                        </a:spcBef>
                        <a:buNone/>
                      </a:pPr>
                      <a:r>
                        <a:rPr b="1" lang="en">
                          <a:solidFill>
                            <a:srgbClr val="FF0000"/>
                          </a:solidFill>
                        </a:rPr>
                        <a:t>25</a:t>
                      </a:r>
                    </a:p>
                  </a:txBody>
                  <a:tcPr marT="91425" marB="91425" marR="91425" marL="91425"/>
                </a:tc>
                <a:tc>
                  <a:txBody>
                    <a:bodyPr>
                      <a:noAutofit/>
                    </a:bodyPr>
                    <a:lstStyle/>
                    <a:p>
                      <a:pPr rtl="0">
                        <a:spcBef>
                          <a:spcPts val="0"/>
                        </a:spcBef>
                        <a:buNone/>
                      </a:pPr>
                      <a:r>
                        <a:rPr lang="en"/>
                        <a:t>16</a:t>
                      </a:r>
                    </a:p>
                  </a:txBody>
                  <a:tcPr marT="91425" marB="91425" marR="91425" marL="91425"/>
                </a:tc>
                <a:tc>
                  <a:txBody>
                    <a:bodyPr>
                      <a:noAutofit/>
                    </a:bodyPr>
                    <a:lstStyle/>
                    <a:p>
                      <a:pPr rtl="0">
                        <a:spcBef>
                          <a:spcPts val="0"/>
                        </a:spcBef>
                        <a:buNone/>
                      </a:pPr>
                      <a:r>
                        <a:rPr lang="en"/>
                        <a:t>17</a:t>
                      </a:r>
                    </a:p>
                  </a:txBody>
                  <a:tcPr marT="91425" marB="91425" marR="91425" marL="91425"/>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3000"/>
              <a:t>Implementation with Technical Justification</a:t>
            </a:r>
          </a:p>
        </p:txBody>
      </p:sp>
      <p:sp>
        <p:nvSpPr>
          <p:cNvPr id="76" name="Shape 76"/>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600"/>
              <a:t>We decided that the best route concerning antennas would be to use a Ground Penetrating Radar (GPR) system attached to a remote controlled vehicle with enough torque to pull the system across the ground. Synthetic Aperture Radar (SAR) would produce a much clearer image with the use of smaller antennas but lacks the capability of penetrating the earth. The primary target is to design a system to map root systems, so no penetration capabilities will not work. The justification for choosing a ground vehicle vs. and aerial vehicle for GPR is derived from the fact that a horn antenna capable of an ultra-wide bandwidth pulse of 300MHz to 1GHz weighs roughly 25 pounds. No quadcopter system available for purchase at a reasonable price can hold such a large weight with the addition of additional hardware like the Intel NUC. The decision to have this subsystem pulled across the ground allows us to also experiment with different antenna designs that can produce better results and will allow the max range of the UWB pulse to penetrate upwards of 3 meters.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rgbClr val="000000"/>
                </a:solidFill>
                <a:latin typeface="Times New Roman"/>
                <a:ea typeface="Times New Roman"/>
                <a:cs typeface="Times New Roman"/>
                <a:sym typeface="Times New Roman"/>
              </a:rPr>
              <a:t>Image Processing Subsystem</a:t>
            </a:r>
          </a:p>
        </p:txBody>
      </p:sp>
      <p:sp>
        <p:nvSpPr>
          <p:cNvPr id="82" name="Shape 82"/>
          <p:cNvSpPr txBox="1"/>
          <p:nvPr>
            <p:ph idx="1" type="body"/>
          </p:nvPr>
        </p:nvSpPr>
        <p:spPr>
          <a:xfrm>
            <a:off x="457200" y="936975"/>
            <a:ext cx="8229600" cy="3862500"/>
          </a:xfrm>
          <a:prstGeom prst="rect">
            <a:avLst/>
          </a:prstGeom>
        </p:spPr>
        <p:txBody>
          <a:bodyPr anchorCtr="0" anchor="t" bIns="91425" lIns="91425" rIns="91425" tIns="91425">
            <a:noAutofit/>
          </a:bodyPr>
          <a:lstStyle/>
          <a:p>
            <a:pPr indent="-317500" lvl="0" marL="457200" rtl="0">
              <a:lnSpc>
                <a:spcPct val="115000"/>
              </a:lnSpc>
              <a:spcBef>
                <a:spcPts val="400"/>
              </a:spcBef>
              <a:buClr>
                <a:srgbClr val="000000"/>
              </a:buClr>
              <a:buSzPct val="100000"/>
              <a:buFont typeface="Arial"/>
              <a:buChar char="●"/>
            </a:pPr>
            <a:r>
              <a:rPr b="1" lang="en" sz="1400"/>
              <a:t>Functional Requirements:</a:t>
            </a:r>
          </a:p>
          <a:p>
            <a:pPr indent="-317500" lvl="1" marL="914400" rtl="0">
              <a:lnSpc>
                <a:spcPct val="115000"/>
              </a:lnSpc>
              <a:spcBef>
                <a:spcPts val="400"/>
              </a:spcBef>
              <a:buClr>
                <a:srgbClr val="000000"/>
              </a:buClr>
              <a:buSzPct val="100000"/>
              <a:buFont typeface="Courier New"/>
              <a:buChar char="o"/>
            </a:pPr>
            <a:r>
              <a:rPr lang="en" sz="1400"/>
              <a:t>The image processing software, using a set of input data points, will create a matrix for the sampled area and will produce a 3D image of the objects underground. </a:t>
            </a:r>
          </a:p>
          <a:p>
            <a:pPr indent="-317500" lvl="0" marL="457200" rtl="0">
              <a:lnSpc>
                <a:spcPct val="115000"/>
              </a:lnSpc>
              <a:spcBef>
                <a:spcPts val="400"/>
              </a:spcBef>
              <a:buClr>
                <a:srgbClr val="000000"/>
              </a:buClr>
              <a:buSzPct val="100000"/>
              <a:buFont typeface="Arial"/>
              <a:buChar char="●"/>
            </a:pPr>
            <a:r>
              <a:rPr b="1" lang="en" sz="1400"/>
              <a:t>Design Parameters:</a:t>
            </a:r>
          </a:p>
          <a:p>
            <a:pPr indent="-317500" lvl="1" marL="914400" rtl="0">
              <a:lnSpc>
                <a:spcPct val="115000"/>
              </a:lnSpc>
              <a:spcBef>
                <a:spcPts val="400"/>
              </a:spcBef>
              <a:buClr>
                <a:srgbClr val="000000"/>
              </a:buClr>
              <a:buSzPct val="100000"/>
              <a:buFont typeface="Courier New"/>
              <a:buChar char="o"/>
            </a:pPr>
            <a:r>
              <a:rPr lang="en" sz="1400"/>
              <a:t>The software must be capable of image processing, even if modules or more software must be downloaded to aide in the process. </a:t>
            </a:r>
          </a:p>
          <a:p>
            <a:pPr indent="-317500" lvl="0" marL="457200" rtl="0">
              <a:lnSpc>
                <a:spcPct val="115000"/>
              </a:lnSpc>
              <a:spcBef>
                <a:spcPts val="400"/>
              </a:spcBef>
              <a:buClr>
                <a:srgbClr val="000000"/>
              </a:buClr>
              <a:buSzPct val="100000"/>
              <a:buFont typeface="Arial"/>
              <a:buChar char="●"/>
            </a:pPr>
            <a:r>
              <a:rPr b="1" lang="en" sz="1400"/>
              <a:t>Primary Constraints:</a:t>
            </a:r>
          </a:p>
          <a:p>
            <a:pPr indent="-317500" lvl="1" marL="914400" rtl="0">
              <a:lnSpc>
                <a:spcPct val="115000"/>
              </a:lnSpc>
              <a:spcBef>
                <a:spcPts val="400"/>
              </a:spcBef>
              <a:buClr>
                <a:srgbClr val="000000"/>
              </a:buClr>
              <a:buSzPct val="100000"/>
              <a:buFont typeface="Courier New"/>
              <a:buChar char="o"/>
            </a:pPr>
            <a:r>
              <a:rPr lang="en" sz="1400"/>
              <a:t>The software must be able to load in data points from a server, and it must be compatible with all forms of operating systems, most importantly windows.</a:t>
            </a:r>
          </a:p>
          <a:p>
            <a:pPr indent="-317500" lvl="0" marL="457200" rtl="0">
              <a:lnSpc>
                <a:spcPct val="115000"/>
              </a:lnSpc>
              <a:spcBef>
                <a:spcPts val="400"/>
              </a:spcBef>
              <a:buClr>
                <a:srgbClr val="000000"/>
              </a:buClr>
              <a:buSzPct val="100000"/>
              <a:buFont typeface="Arial"/>
              <a:buChar char="●"/>
            </a:pPr>
            <a:r>
              <a:rPr b="1" lang="en" sz="1400"/>
              <a:t>Limiting Factor:</a:t>
            </a:r>
          </a:p>
          <a:p>
            <a:pPr indent="-317500" lvl="1" marL="914400" rtl="0">
              <a:lnSpc>
                <a:spcPct val="115000"/>
              </a:lnSpc>
              <a:spcBef>
                <a:spcPts val="400"/>
              </a:spcBef>
              <a:buClr>
                <a:srgbClr val="000000"/>
              </a:buClr>
              <a:buSzPct val="100000"/>
              <a:buFont typeface="Courier New"/>
              <a:buChar char="o"/>
            </a:pPr>
            <a:r>
              <a:rPr lang="en" sz="1400"/>
              <a:t>Possible issues could occur in the software’s processing capabilities, if a team member is not familiar with the software, or if the software coding is too difficult to apply to the scope of the project.  All of these would lead to more time spent learning the software, as well as more time spent debugging and testing the code.  </a:t>
            </a:r>
          </a:p>
          <a:p>
            <a:pPr>
              <a:spcBef>
                <a:spcPts val="0"/>
              </a:spcBef>
              <a:buNone/>
            </a:pPr>
            <a:r>
              <a:t/>
            </a:r>
            <a:endParaRPr sz="14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2032350" y="471175"/>
            <a:ext cx="4568699" cy="718500"/>
          </a:xfrm>
          <a:prstGeom prst="rect">
            <a:avLst/>
          </a:prstGeom>
        </p:spPr>
        <p:txBody>
          <a:bodyPr anchorCtr="0" anchor="b" bIns="91425" lIns="91425" rIns="91425" tIns="91425">
            <a:noAutofit/>
          </a:bodyPr>
          <a:lstStyle/>
          <a:p>
            <a:pPr>
              <a:spcBef>
                <a:spcPts val="0"/>
              </a:spcBef>
              <a:buNone/>
            </a:pPr>
            <a:r>
              <a:rPr lang="en" sz="2800"/>
              <a:t>Weighted Decision Matrix</a:t>
            </a:r>
          </a:p>
        </p:txBody>
      </p:sp>
      <p:pic>
        <p:nvPicPr>
          <p:cNvPr id="88" name="Shape 88"/>
          <p:cNvPicPr preferRelativeResize="0"/>
          <p:nvPr/>
        </p:nvPicPr>
        <p:blipFill>
          <a:blip r:embed="rId3">
            <a:alphaModFix/>
          </a:blip>
          <a:stretch>
            <a:fillRect/>
          </a:stretch>
        </p:blipFill>
        <p:spPr>
          <a:xfrm>
            <a:off x="84325" y="1581675"/>
            <a:ext cx="8772525" cy="25908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