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4"/>
  </p:notesMasterIdLst>
  <p:handoutMasterIdLst>
    <p:handoutMasterId r:id="rId85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05" r:id="rId31"/>
    <p:sldId id="366" r:id="rId32"/>
    <p:sldId id="367" r:id="rId33"/>
    <p:sldId id="470" r:id="rId34"/>
    <p:sldId id="368" r:id="rId35"/>
    <p:sldId id="395" r:id="rId36"/>
    <p:sldId id="471" r:id="rId37"/>
    <p:sldId id="396" r:id="rId38"/>
    <p:sldId id="397" r:id="rId39"/>
    <p:sldId id="372" r:id="rId40"/>
    <p:sldId id="399" r:id="rId41"/>
    <p:sldId id="400" r:id="rId42"/>
    <p:sldId id="375" r:id="rId43"/>
    <p:sldId id="401" r:id="rId44"/>
    <p:sldId id="377" r:id="rId45"/>
    <p:sldId id="378" r:id="rId46"/>
    <p:sldId id="379" r:id="rId47"/>
    <p:sldId id="402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403" r:id="rId56"/>
    <p:sldId id="389" r:id="rId57"/>
    <p:sldId id="444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  <p:sldId id="460" r:id="rId74"/>
    <p:sldId id="461" r:id="rId75"/>
    <p:sldId id="462" r:id="rId76"/>
    <p:sldId id="463" r:id="rId77"/>
    <p:sldId id="464" r:id="rId78"/>
    <p:sldId id="465" r:id="rId79"/>
    <p:sldId id="466" r:id="rId80"/>
    <p:sldId id="467" r:id="rId81"/>
    <p:sldId id="468" r:id="rId82"/>
    <p:sldId id="469" r:id="rId8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024" autoAdjust="0"/>
  </p:normalViewPr>
  <p:slideViewPr>
    <p:cSldViewPr snapToGrid="0">
      <p:cViewPr varScale="1">
        <p:scale>
          <a:sx n="112" d="100"/>
          <a:sy n="112" d="100"/>
        </p:scale>
        <p:origin x="1512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ustomXml" Target="../customXml/item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64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65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D84FF49-0D5A-496D-A872-9090CABCA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09D3E4E-1403-42C1-BB81-F296EF3ED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13FB87FF-8B87-4E2E-BF8A-09229A330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BBD082B-4275-4186-88A3-9A2849F9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AD9FA62-AE53-462E-BF52-7F816F7A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6C6DCDE-01DA-4A7F-9654-905CDEA95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77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78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2825F836-76EB-4933-8C54-38841E31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FEDFD892-41AE-4A6D-B8DF-214B1D3EA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B426679-9F43-40C9-96D1-BCB41FC4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3688-C924-DFDA-F416-946CD69D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F3A3-ED50-F5B6-6319-769479DA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delimiter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function </a:t>
            </a:r>
            <a:r>
              <a:rPr lang="en-US" dirty="0" err="1"/>
              <a:t>dept_count</a:t>
            </a:r>
            <a:r>
              <a:rPr lang="en-US" dirty="0"/>
              <a:t> (</a:t>
            </a:r>
            <a:r>
              <a:rPr lang="en-US" dirty="0" err="1"/>
              <a:t>dept_name</a:t>
            </a:r>
            <a:r>
              <a:rPr lang="en-US" dirty="0"/>
              <a:t> varchar(20))</a:t>
            </a:r>
          </a:p>
          <a:p>
            <a:pPr marL="0" indent="0">
              <a:buNone/>
            </a:pPr>
            <a:r>
              <a:rPr lang="en-US" dirty="0"/>
              <a:t>    returns integer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reads </a:t>
            </a:r>
            <a:r>
              <a:rPr lang="en-US" dirty="0" err="1">
                <a:solidFill>
                  <a:srgbClr val="0070C0"/>
                </a:solidFill>
              </a:rPr>
              <a:t>sql</a:t>
            </a:r>
            <a:r>
              <a:rPr lang="en-US" dirty="0">
                <a:solidFill>
                  <a:srgbClr val="0070C0"/>
                </a:solidFill>
              </a:rPr>
              <a:t> data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deterministic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declare </a:t>
            </a:r>
            <a:r>
              <a:rPr lang="en-US" dirty="0" err="1"/>
              <a:t>d_count</a:t>
            </a:r>
            <a:r>
              <a:rPr lang="en-US" dirty="0"/>
              <a:t> integer;</a:t>
            </a:r>
          </a:p>
          <a:p>
            <a:pPr marL="0" indent="0">
              <a:buNone/>
            </a:pPr>
            <a:r>
              <a:rPr lang="en-US" dirty="0"/>
              <a:t>        select count(*) into </a:t>
            </a:r>
            <a:r>
              <a:rPr lang="en-US" dirty="0" err="1"/>
              <a:t>d_count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from instructor</a:t>
            </a:r>
          </a:p>
          <a:p>
            <a:pPr marL="0" indent="0">
              <a:buNone/>
            </a:pPr>
            <a:r>
              <a:rPr lang="en-US" dirty="0"/>
              <a:t>        where </a:t>
            </a:r>
            <a:r>
              <a:rPr lang="en-US" dirty="0" err="1"/>
              <a:t>instructor.dept_name</a:t>
            </a:r>
            <a:r>
              <a:rPr lang="en-US" dirty="0"/>
              <a:t> = </a:t>
            </a:r>
            <a:r>
              <a:rPr lang="en-US" dirty="0" err="1"/>
              <a:t>dept_name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d_count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>
                <a:solidFill>
                  <a:srgbClr val="0070C0"/>
                </a:solidFill>
              </a:rPr>
              <a:t>//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2613680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94DAF-5B2C-7E69-46B2-690AF0F24D0F}"/>
              </a:ext>
            </a:extLst>
          </p:cNvPr>
          <p:cNvSpPr txBox="1"/>
          <p:nvPr/>
        </p:nvSpPr>
        <p:spPr>
          <a:xfrm>
            <a:off x="6273210" y="5550598"/>
            <a:ext cx="2254102" cy="5847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Table functions are not supported in MySQL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3688-C924-DFDA-F416-946CD69D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F3A3-ED50-F5B6-6319-769479DAE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delimiter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procedure </a:t>
            </a:r>
            <a:r>
              <a:rPr lang="en-US" dirty="0" err="1"/>
              <a:t>dept_count_proc</a:t>
            </a:r>
            <a:r>
              <a:rPr lang="en-US" dirty="0"/>
              <a:t> (in </a:t>
            </a:r>
            <a:r>
              <a:rPr lang="en-US" dirty="0" err="1"/>
              <a:t>dept_name</a:t>
            </a:r>
            <a:r>
              <a:rPr lang="en-US" dirty="0"/>
              <a:t> varchar(20), out </a:t>
            </a:r>
            <a:r>
              <a:rPr lang="en-US" dirty="0" err="1"/>
              <a:t>d_count</a:t>
            </a:r>
            <a:r>
              <a:rPr lang="en-US" dirty="0"/>
              <a:t> integer)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select count(*) into </a:t>
            </a:r>
            <a:r>
              <a:rPr lang="en-US" dirty="0" err="1"/>
              <a:t>d_count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instructor</a:t>
            </a:r>
          </a:p>
          <a:p>
            <a:pPr marL="0" indent="0">
              <a:buNone/>
            </a:pPr>
            <a:r>
              <a:rPr lang="en-US" dirty="0"/>
              <a:t>    where </a:t>
            </a:r>
            <a:r>
              <a:rPr lang="en-US" dirty="0" err="1"/>
              <a:t>instructor.dept_name</a:t>
            </a:r>
            <a:r>
              <a:rPr lang="en-US" dirty="0"/>
              <a:t> = </a:t>
            </a:r>
            <a:r>
              <a:rPr lang="en-US" dirty="0" err="1">
                <a:solidFill>
                  <a:srgbClr val="0070C0"/>
                </a:solidFill>
              </a:rPr>
              <a:t>dept_name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 //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delimiter 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set @d_count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call </a:t>
            </a:r>
            <a:r>
              <a:rPr lang="en-US" dirty="0" err="1">
                <a:solidFill>
                  <a:srgbClr val="0070C0"/>
                </a:solidFill>
              </a:rPr>
              <a:t>dept_count_proc</a:t>
            </a:r>
            <a:r>
              <a:rPr lang="en-US" dirty="0">
                <a:solidFill>
                  <a:srgbClr val="0070C0"/>
                </a:solidFill>
              </a:rPr>
              <a:t>("Biology", @d_count);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@d_count;</a:t>
            </a:r>
          </a:p>
        </p:txBody>
      </p:sp>
    </p:spTree>
    <p:extLst>
      <p:ext uri="{BB962C8B-B14F-4D97-AF65-F5344CB8AC3E}">
        <p14:creationId xmlns:p14="http://schemas.microsoft.com/office/powerpoint/2010/main" val="2265954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*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35" y="4231241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072" y="1889679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1A9640DD-AE67-D6FF-E247-E97B73527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37696" cy="609600"/>
          </a:xfrm>
        </p:spPr>
        <p:txBody>
          <a:bodyPr lIns="91440"/>
          <a:lstStyle/>
          <a:p>
            <a:pPr indent="-365760"/>
            <a:r>
              <a:rPr lang="en-US" altLang="en-US" dirty="0"/>
              <a:t>Which courses are a prerequisite whether directly or indirectly for CS-347?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/>
              <a:t>desc)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</a:p>
          <a:p>
            <a:r>
              <a:rPr lang="en-US" altLang="en-US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</a:p>
          <a:p>
            <a:r>
              <a:rPr lang="en-US" altLang="en-US" dirty="0"/>
              <a:t>Can be used to find top-n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/>
              <a:t>desc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rows between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between unbounded preceding and current row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</a:t>
            </a:r>
            <a:r>
              <a:rPr lang="en-US" altLang="en-US" dirty="0">
                <a:ea typeface="ＭＳ Ｐゴシック" panose="020B0600070205080204" pitchFamily="34" charset="-128"/>
              </a:rPr>
              <a:t>3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 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Interactive analysis of data, allowing data to be summarized and viewed in different ways in an online fashion (with negligible delay)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Measure attributes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measure some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can be aggregated upon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the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define the dimensions on which measure attributes (or aggregates thereof) are viewed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size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...</a:t>
            </a:r>
          </a:p>
          <a:p>
            <a:r>
              <a:rPr lang="en-US" altLang="en-US" dirty="0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43333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one of the dimension attributes form the row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another dimension attribute form the column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Other dimension attributes are listed on top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dimension attributes that specify the cell</a:t>
            </a: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62975"/>
            <a:ext cx="8016875" cy="92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dimensions; we show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</a:p>
        </p:txBody>
      </p:sp>
      <p:pic>
        <p:nvPicPr>
          <p:cNvPr id="56325" name="Picture 7" descr="5">
            <a:extLst>
              <a:ext uri="{FF2B5EF4-FFF2-40B4-BE49-F238E27FC236}">
                <a16:creationId xmlns:a16="http://schemas.microsoft.com/office/drawing/2014/main" id="{AA4E7A54-E5A2-4F68-9E32-EF1A9DE6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424" y="2412871"/>
            <a:ext cx="5139152" cy="348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980363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</a:p>
        </p:txBody>
      </p:sp>
      <p:sp>
        <p:nvSpPr>
          <p:cNvPr id="3" name="Callout: Bent Line with Border and Accent Bar 2">
            <a:extLst>
              <a:ext uri="{FF2B5EF4-FFF2-40B4-BE49-F238E27FC236}">
                <a16:creationId xmlns:a16="http://schemas.microsoft.com/office/drawing/2014/main" id="{BC0248E6-7166-2414-F0C4-A8F1BE1AD10D}"/>
              </a:ext>
            </a:extLst>
          </p:cNvPr>
          <p:cNvSpPr/>
          <p:nvPr/>
        </p:nvSpPr>
        <p:spPr bwMode="auto">
          <a:xfrm>
            <a:off x="6697362" y="2594919"/>
            <a:ext cx="1400434" cy="77641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14"/>
              <a:gd name="adj6" fmla="val -469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Not supported by MySQL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4FF72357-53C8-4A45-9CD5-D77CC6C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6DCD9E3-EB34-4F40-9E0F-7E730B3D3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918450" cy="47125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E5196D3B-3022-4A48-9BB0-037BD8A227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C508DD-7E62-43A4-BD6F-3E99D4C18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E.g., replace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in first query by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decode</a:t>
            </a:r>
            <a:r>
              <a:rPr lang="en-US" altLang="en-US" dirty="0"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ea typeface="ＭＳ Ｐゴシック" panose="020B0600070205080204" pitchFamily="34" charset="-128"/>
              </a:rPr>
              <a:t>grouping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item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_name</a:t>
            </a:r>
            <a:r>
              <a:rPr lang="en-US" altLang="en-US" dirty="0">
                <a:ea typeface="ＭＳ Ｐゴシック" panose="020B0600070205080204" pitchFamily="34" charset="-128"/>
              </a:rPr>
              <a:t>), 1, ‘all’,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  <p:sp>
        <p:nvSpPr>
          <p:cNvPr id="2" name="Callout: Bent Line with Border and Accent Bar 1">
            <a:extLst>
              <a:ext uri="{FF2B5EF4-FFF2-40B4-BE49-F238E27FC236}">
                <a16:creationId xmlns:a16="http://schemas.microsoft.com/office/drawing/2014/main" id="{C841D7C2-5AB5-E371-0D50-C86F5A578AC0}"/>
              </a:ext>
            </a:extLst>
          </p:cNvPr>
          <p:cNvSpPr/>
          <p:nvPr/>
        </p:nvSpPr>
        <p:spPr bwMode="auto">
          <a:xfrm>
            <a:off x="6928020" y="1911179"/>
            <a:ext cx="1991669" cy="77641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14"/>
              <a:gd name="adj6" fmla="val -469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For MySQL: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group by </a:t>
            </a:r>
            <a:r>
              <a:rPr lang="en-US" sz="1400" i="1" dirty="0" err="1">
                <a:solidFill>
                  <a:srgbClr val="0070C0"/>
                </a:solidFill>
              </a:rPr>
              <a:t>item_name</a:t>
            </a:r>
            <a:r>
              <a:rPr lang="en-US" sz="1400" b="1" dirty="0">
                <a:solidFill>
                  <a:srgbClr val="0070C0"/>
                </a:solidFill>
              </a:rPr>
              <a:t>, </a:t>
            </a:r>
            <a:r>
              <a:rPr lang="en-US" sz="1400" i="1" dirty="0">
                <a:solidFill>
                  <a:srgbClr val="0070C0"/>
                </a:solidFill>
              </a:rPr>
              <a:t>color</a:t>
            </a:r>
            <a:r>
              <a:rPr lang="en-US" sz="1400" b="1" dirty="0">
                <a:solidFill>
                  <a:srgbClr val="0070C0"/>
                </a:solidFill>
              </a:rPr>
              <a:t>, </a:t>
            </a:r>
            <a:r>
              <a:rPr lang="en-US" sz="1400" i="1" dirty="0">
                <a:solidFill>
                  <a:srgbClr val="0070C0"/>
                </a:solidFill>
              </a:rPr>
              <a:t>size</a:t>
            </a:r>
            <a:r>
              <a:rPr lang="en-US" sz="1400" b="1" dirty="0">
                <a:solidFill>
                  <a:srgbClr val="0070C0"/>
                </a:solidFill>
              </a:rPr>
              <a:t> with rollup</a:t>
            </a:r>
            <a:endParaRPr lang="en-US" sz="1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756FD0C3-B0CB-4471-A499-3625DA66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4F94E02-1670-4A9F-A946-ACB206443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combinations of </a:t>
            </a:r>
            <a:r>
              <a:rPr lang="en-US" altLang="en-US" b="1" dirty="0">
                <a:ea typeface="ＭＳ Ｐゴシック" panose="020B0600070205080204" pitchFamily="34" charset="-128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ＭＳ Ｐゴシック" panose="020B0600070205080204" pitchFamily="34" charset="-128"/>
              </a:rPr>
              <a:t>median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is cheaper than computing it from scratch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and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 using a single sorting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of the base data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7EE7FEC376B59408EE60BB4263E3DEC" ma:contentTypeVersion="0" ma:contentTypeDescription="Tạo tài liệu mới." ma:contentTypeScope="" ma:versionID="4de195bc1a94d55253bd4e4038589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8BEB92-4C83-446B-8176-05E26672CE00}"/>
</file>

<file path=customXml/itemProps2.xml><?xml version="1.0" encoding="utf-8"?>
<ds:datastoreItem xmlns:ds="http://schemas.openxmlformats.org/officeDocument/2006/customXml" ds:itemID="{24AE9025-99F4-4F06-B84D-FFC8ED428F69}"/>
</file>

<file path=customXml/itemProps3.xml><?xml version="1.0" encoding="utf-8"?>
<ds:datastoreItem xmlns:ds="http://schemas.openxmlformats.org/officeDocument/2006/customXml" ds:itemID="{27E2A949-6C73-4CE7-8336-29545948B667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93079</TotalTime>
  <Words>7127</Words>
  <Application>Microsoft Office PowerPoint</Application>
  <PresentationFormat>On-screen Show (4:3)</PresentationFormat>
  <Paragraphs>625</Paragraphs>
  <Slides>82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  <vt:variant>
        <vt:lpstr>Custom Shows</vt:lpstr>
      </vt:variant>
      <vt:variant>
        <vt:i4>1</vt:i4>
      </vt:variant>
    </vt:vector>
  </HeadingPairs>
  <TitlesOfParts>
    <vt:vector size="91" baseType="lpstr">
      <vt:lpstr>Monotype Sorts</vt:lpstr>
      <vt:lpstr>Arial</vt:lpstr>
      <vt:lpstr>Helvetica</vt:lpstr>
      <vt:lpstr>Tahoma</vt:lpstr>
      <vt:lpstr>Times New Roman</vt:lpstr>
      <vt:lpstr>Webdings</vt:lpstr>
      <vt:lpstr>Wingdings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Presentation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Presentation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Presentation</vt:lpstr>
      <vt:lpstr>Functions and Procedures</vt:lpstr>
      <vt:lpstr>Declaring SQL Functions</vt:lpstr>
      <vt:lpstr>For MySQL</vt:lpstr>
      <vt:lpstr>Table Functions</vt:lpstr>
      <vt:lpstr>SQL Procedures</vt:lpstr>
      <vt:lpstr>For MySQL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Presentation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Presentation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Trung Kien Dao</cp:lastModifiedBy>
  <cp:revision>480</cp:revision>
  <cp:lastPrinted>1999-06-28T19:27:31Z</cp:lastPrinted>
  <dcterms:created xsi:type="dcterms:W3CDTF">2009-12-21T15:40:22Z</dcterms:created>
  <dcterms:modified xsi:type="dcterms:W3CDTF">2023-05-04T13:17:00Z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0x01010037EE7FEC376B59408EE60BB4263E3DEC</vt:lpwstr>
  </property>
</Properties>
</file>