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7"/>
  </p:notesMasterIdLst>
  <p:sldIdLst>
    <p:sldId id="256" r:id="rId2"/>
    <p:sldId id="719" r:id="rId3"/>
    <p:sldId id="723" r:id="rId4"/>
    <p:sldId id="725" r:id="rId5"/>
    <p:sldId id="727" r:id="rId6"/>
    <p:sldId id="728" r:id="rId7"/>
    <p:sldId id="260" r:id="rId8"/>
    <p:sldId id="729" r:id="rId9"/>
    <p:sldId id="730" r:id="rId10"/>
    <p:sldId id="731" r:id="rId11"/>
    <p:sldId id="732" r:id="rId12"/>
    <p:sldId id="733" r:id="rId13"/>
    <p:sldId id="734" r:id="rId14"/>
    <p:sldId id="735" r:id="rId15"/>
    <p:sldId id="744" r:id="rId16"/>
    <p:sldId id="282" r:id="rId17"/>
    <p:sldId id="745" r:id="rId18"/>
    <p:sldId id="746" r:id="rId19"/>
    <p:sldId id="747" r:id="rId20"/>
    <p:sldId id="748" r:id="rId21"/>
    <p:sldId id="749" r:id="rId22"/>
    <p:sldId id="750" r:id="rId23"/>
    <p:sldId id="751" r:id="rId24"/>
    <p:sldId id="752" r:id="rId25"/>
    <p:sldId id="33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98" autoAdjust="0"/>
    <p:restoredTop sz="56927" autoAdjust="0"/>
  </p:normalViewPr>
  <p:slideViewPr>
    <p:cSldViewPr snapToGrid="0" snapToObjects="1">
      <p:cViewPr varScale="1">
        <p:scale>
          <a:sx n="69" d="100"/>
          <a:sy n="69" d="100"/>
        </p:scale>
        <p:origin x="1632"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BEF161-7CA0-6F46-8441-8FD60DCDC1E3}"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1A515-EBFC-E047-A2D7-2F0FB9F1154E}" type="slidenum">
              <a:rPr lang="en-US" smtClean="0"/>
              <a:t>‹#›</a:t>
            </a:fld>
            <a:endParaRPr lang="en-US"/>
          </a:p>
        </p:txBody>
      </p:sp>
    </p:spTree>
    <p:extLst>
      <p:ext uri="{BB962C8B-B14F-4D97-AF65-F5344CB8AC3E}">
        <p14:creationId xmlns:p14="http://schemas.microsoft.com/office/powerpoint/2010/main" val="340939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E1A515-EBFC-E047-A2D7-2F0FB9F1154E}" type="slidenum">
              <a:rPr lang="en-US" smtClean="0"/>
              <a:t>7</a:t>
            </a:fld>
            <a:endParaRPr lang="en-US"/>
          </a:p>
        </p:txBody>
      </p:sp>
    </p:spTree>
    <p:extLst>
      <p:ext uri="{BB962C8B-B14F-4D97-AF65-F5344CB8AC3E}">
        <p14:creationId xmlns:p14="http://schemas.microsoft.com/office/powerpoint/2010/main" val="430358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Summarizing Exercises</a:t>
            </a:r>
          </a:p>
          <a:p>
            <a:r>
              <a:rPr lang="en-US" b="1" dirty="0"/>
              <a:t>Exercise 1: Identifying Key Ideas</a:t>
            </a:r>
            <a:r>
              <a:rPr lang="en-US" dirty="0"/>
              <a:t> </a:t>
            </a:r>
            <a:r>
              <a:rPr lang="en-US" i="1" dirty="0"/>
              <a:t>Answer</a:t>
            </a:r>
            <a:r>
              <a:rPr lang="en-US" dirty="0"/>
              <a:t>: Johnson (2022, p. 78) warns that climate change is causing significant environmental changes that impact biodiversity, agriculture, and human health, and calls for urgent action to prevent further damage.</a:t>
            </a:r>
          </a:p>
          <a:p>
            <a:r>
              <a:rPr lang="en-US" b="1" dirty="0"/>
              <a:t>Exercise 2: Condensing Detailed Information</a:t>
            </a:r>
            <a:r>
              <a:rPr lang="en-US" dirty="0"/>
              <a:t> </a:t>
            </a:r>
            <a:r>
              <a:rPr lang="en-US" i="1" dirty="0"/>
              <a:t>Answer</a:t>
            </a:r>
            <a:r>
              <a:rPr lang="en-US" dirty="0"/>
              <a:t>: Smith (2021, pp. 45-46) demonstrates that artificial intelligence is transforming various industries by increasing efficiency and lowering costs, though it raises ethical and privacy concerns and may displace jobs.</a:t>
            </a:r>
          </a:p>
          <a:p>
            <a:r>
              <a:rPr lang="en-US" b="1" dirty="0"/>
              <a:t>Exercise 3: Summarizing a Research Finding</a:t>
            </a:r>
            <a:r>
              <a:rPr lang="en-US" dirty="0"/>
              <a:t> </a:t>
            </a:r>
            <a:r>
              <a:rPr lang="en-US" i="1" dirty="0"/>
              <a:t>Answer</a:t>
            </a:r>
            <a:r>
              <a:rPr lang="en-US" dirty="0"/>
              <a:t>: Brown (2020, p. 112) finds that involvement in extracurricular activities is linked to better academic performance, possibly due to enhanced time-management skills, self-confidence, and engagement.</a:t>
            </a:r>
          </a:p>
          <a:p>
            <a:r>
              <a:rPr lang="en-US" b="1" dirty="0"/>
              <a:t>Paraphrasing Exercises</a:t>
            </a:r>
          </a:p>
          <a:p>
            <a:r>
              <a:rPr lang="en-US" b="1" dirty="0"/>
              <a:t>Exercise 4: Rewording a Concept</a:t>
            </a:r>
            <a:r>
              <a:rPr lang="en-US" dirty="0"/>
              <a:t> </a:t>
            </a:r>
            <a:r>
              <a:rPr lang="en-US" i="1" dirty="0"/>
              <a:t>Answer</a:t>
            </a:r>
            <a:r>
              <a:rPr lang="en-US" dirty="0"/>
              <a:t>: Chen (2019, p. 56) indicates that physical exercise is essential not only for maintaining fitness but also for improving mental health by reducing levels of stress and anxiety.</a:t>
            </a:r>
          </a:p>
          <a:p>
            <a:r>
              <a:rPr lang="en-US" b="1" dirty="0"/>
              <a:t>Exercise 5: Paraphrasing a Claim with a Reference Verb</a:t>
            </a:r>
            <a:r>
              <a:rPr lang="en-US" dirty="0"/>
              <a:t> </a:t>
            </a:r>
            <a:r>
              <a:rPr lang="en-US" i="1" dirty="0"/>
              <a:t>Answer</a:t>
            </a:r>
            <a:r>
              <a:rPr lang="en-US" dirty="0"/>
              <a:t>: Evans (2021, p. 37) claims that remote work enables companies to hire diverse talent from different regions, adding new perspectives to the workplace.</a:t>
            </a:r>
          </a:p>
          <a:p>
            <a:r>
              <a:rPr lang="en-US" b="1" dirty="0"/>
              <a:t>Exercise 6: Rephrasing a Research Conclusion</a:t>
            </a:r>
            <a:r>
              <a:rPr lang="en-US" dirty="0"/>
              <a:t> </a:t>
            </a:r>
            <a:r>
              <a:rPr lang="en-US" i="1" dirty="0"/>
              <a:t>Answer</a:t>
            </a:r>
            <a:r>
              <a:rPr lang="en-US" dirty="0"/>
              <a:t>: Garcia (2020, p. 23) suggests that learning a second language early in life can enhance cognitive development and improve problem-solving abilities in later years.</a:t>
            </a:r>
          </a:p>
          <a:p>
            <a:r>
              <a:rPr lang="en-US" b="1" dirty="0"/>
              <a:t>Applying Reference Verbs Exercises</a:t>
            </a:r>
          </a:p>
          <a:p>
            <a:r>
              <a:rPr lang="en-US" b="1" dirty="0"/>
              <a:t>Exercise 7: Choosing the Correct Reference Verb</a:t>
            </a:r>
            <a:r>
              <a:rPr lang="en-US" dirty="0"/>
              <a:t> </a:t>
            </a:r>
            <a:r>
              <a:rPr lang="en-US" i="1" dirty="0"/>
              <a:t>Answer</a:t>
            </a:r>
            <a:r>
              <a:rPr lang="en-US" dirty="0"/>
              <a:t>: Taylor (2018, p. 90) argues that social media has a greater negative impact on society than positive benefits.</a:t>
            </a:r>
          </a:p>
          <a:p>
            <a:r>
              <a:rPr lang="en-US" b="1" dirty="0"/>
              <a:t>Exercise 8: Selecting a Verb Based on Evidence</a:t>
            </a:r>
            <a:r>
              <a:rPr lang="en-US" dirty="0"/>
              <a:t> </a:t>
            </a:r>
            <a:r>
              <a:rPr lang="en-US" i="1" dirty="0"/>
              <a:t>Answer</a:t>
            </a:r>
            <a:r>
              <a:rPr lang="en-US" dirty="0"/>
              <a:t>: Lee (2022, p. 58) demonstrates that meditation can significantly reduce stress and anxiety levels.</a:t>
            </a:r>
          </a:p>
          <a:p>
            <a:r>
              <a:rPr lang="en-US" b="1" dirty="0"/>
              <a:t>Exercise 9: Applying Reference Verbs in Context</a:t>
            </a:r>
            <a:endParaRPr lang="en-US" dirty="0"/>
          </a:p>
          <a:p>
            <a:pPr>
              <a:buFont typeface="+mj-lt"/>
              <a:buAutoNum type="arabicPeriod"/>
            </a:pPr>
            <a:r>
              <a:rPr lang="en-US" i="1" dirty="0"/>
              <a:t>Answer</a:t>
            </a:r>
            <a:r>
              <a:rPr lang="en-US" dirty="0"/>
              <a:t>: Adams (2020, p. 101) shows that higher levels of exercise are linked to better mental health outcomes.</a:t>
            </a:r>
          </a:p>
          <a:p>
            <a:pPr>
              <a:buFont typeface="+mj-lt"/>
              <a:buAutoNum type="arabicPeriod"/>
            </a:pPr>
            <a:r>
              <a:rPr lang="en-US" i="1" dirty="0"/>
              <a:t>Answer</a:t>
            </a:r>
            <a:r>
              <a:rPr lang="en-US" dirty="0"/>
              <a:t>: Smith (2019, p. 78) argues that climate change policies are often delayed by political disagreements.</a:t>
            </a:r>
          </a:p>
          <a:p>
            <a:pPr>
              <a:buFont typeface="+mj-lt"/>
              <a:buAutoNum type="arabicPeriod"/>
            </a:pPr>
            <a:r>
              <a:rPr lang="en-US" i="1" dirty="0"/>
              <a:t>Answer</a:t>
            </a:r>
            <a:r>
              <a:rPr lang="en-US" dirty="0"/>
              <a:t>: Robinson (2021, p. 32) suggests that future research should focus on long-term impacts of artificial intelligence on employment.</a:t>
            </a:r>
          </a:p>
          <a:p>
            <a:endParaRPr lang="en-US" dirty="0"/>
          </a:p>
        </p:txBody>
      </p:sp>
      <p:sp>
        <p:nvSpPr>
          <p:cNvPr id="4" name="Slide Number Placeholder 3"/>
          <p:cNvSpPr>
            <a:spLocks noGrp="1"/>
          </p:cNvSpPr>
          <p:nvPr>
            <p:ph type="sldNum" sz="quarter" idx="5"/>
          </p:nvPr>
        </p:nvSpPr>
        <p:spPr/>
        <p:txBody>
          <a:bodyPr/>
          <a:lstStyle/>
          <a:p>
            <a:fld id="{82E1A515-EBFC-E047-A2D7-2F0FB9F1154E}" type="slidenum">
              <a:rPr lang="en-US" smtClean="0"/>
              <a:t>15</a:t>
            </a:fld>
            <a:endParaRPr lang="en-US"/>
          </a:p>
        </p:txBody>
      </p:sp>
    </p:spTree>
    <p:extLst>
      <p:ext uri="{BB962C8B-B14F-4D97-AF65-F5344CB8AC3E}">
        <p14:creationId xmlns:p14="http://schemas.microsoft.com/office/powerpoint/2010/main" val="1373652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4/9/25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45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3931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77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20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13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6866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944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151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4107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3514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382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4/9/25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90932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ho.int/climate-chang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nytimes.com/artic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xyz"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248A-E67F-FF48-B094-D395927ADEA2}"/>
              </a:ext>
            </a:extLst>
          </p:cNvPr>
          <p:cNvSpPr>
            <a:spLocks noGrp="1"/>
          </p:cNvSpPr>
          <p:nvPr>
            <p:ph type="ctrTitle"/>
          </p:nvPr>
        </p:nvSpPr>
        <p:spPr>
          <a:xfrm>
            <a:off x="0" y="3597319"/>
            <a:ext cx="12859351" cy="2725636"/>
          </a:xfrm>
        </p:spPr>
        <p:txBody>
          <a:bodyPr>
            <a:normAutofit/>
          </a:bodyPr>
          <a:lstStyle/>
          <a:p>
            <a:pPr algn="ctr"/>
            <a:br>
              <a:rPr lang="en-US" b="1" dirty="0"/>
            </a:br>
            <a:r>
              <a:rPr lang="en-US" sz="6600" b="1" dirty="0"/>
              <a:t>in – text Citations &amp; References</a:t>
            </a:r>
          </a:p>
        </p:txBody>
      </p:sp>
      <p:sp>
        <p:nvSpPr>
          <p:cNvPr id="3" name="Subtitle 2">
            <a:extLst>
              <a:ext uri="{FF2B5EF4-FFF2-40B4-BE49-F238E27FC236}">
                <a16:creationId xmlns:a16="http://schemas.microsoft.com/office/drawing/2014/main" id="{292D0052-7C43-1048-8490-A057E85091D4}"/>
              </a:ext>
            </a:extLst>
          </p:cNvPr>
          <p:cNvSpPr>
            <a:spLocks noGrp="1"/>
          </p:cNvSpPr>
          <p:nvPr>
            <p:ph type="subTitle" idx="1"/>
          </p:nvPr>
        </p:nvSpPr>
        <p:spPr/>
        <p:txBody>
          <a:bodyPr>
            <a:normAutofit/>
          </a:bodyPr>
          <a:lstStyle/>
          <a:p>
            <a:r>
              <a:rPr lang="en-US" sz="2400" b="1" dirty="0">
                <a:solidFill>
                  <a:schemeClr val="tx1"/>
                </a:solidFill>
              </a:rPr>
              <a:t> </a:t>
            </a:r>
          </a:p>
        </p:txBody>
      </p:sp>
    </p:spTree>
    <p:extLst>
      <p:ext uri="{BB962C8B-B14F-4D97-AF65-F5344CB8AC3E}">
        <p14:creationId xmlns:p14="http://schemas.microsoft.com/office/powerpoint/2010/main" val="105845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5599C-48C4-95E3-C377-224DF874FE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133300-A344-533F-072F-3C101B5D2CB8}"/>
              </a:ext>
            </a:extLst>
          </p:cNvPr>
          <p:cNvSpPr>
            <a:spLocks noGrp="1"/>
          </p:cNvSpPr>
          <p:nvPr>
            <p:ph idx="1"/>
          </p:nvPr>
        </p:nvSpPr>
        <p:spPr>
          <a:xfrm>
            <a:off x="1235963" y="998376"/>
            <a:ext cx="9720073" cy="4023360"/>
          </a:xfrm>
        </p:spPr>
        <p:txBody>
          <a:bodyPr>
            <a:noAutofit/>
          </a:bodyPr>
          <a:lstStyle/>
          <a:p>
            <a:r>
              <a:rPr lang="en-US" sz="3200" b="1" dirty="0"/>
              <a:t>Providing Evidence or Conclusion</a:t>
            </a:r>
          </a:p>
          <a:p>
            <a:pPr>
              <a:buFont typeface="Arial" panose="020B0604020202020204" pitchFamily="34" charset="0"/>
              <a:buChar char="•"/>
            </a:pPr>
            <a:r>
              <a:rPr lang="en-US" sz="3200" b="1" dirty="0"/>
              <a:t>Finds</a:t>
            </a:r>
            <a:r>
              <a:rPr lang="en-US" sz="3200" dirty="0"/>
              <a:t> – Chen (2019) finds that...</a:t>
            </a:r>
          </a:p>
          <a:p>
            <a:pPr>
              <a:buFont typeface="Arial" panose="020B0604020202020204" pitchFamily="34" charset="0"/>
              <a:buChar char="•"/>
            </a:pPr>
            <a:r>
              <a:rPr lang="en-US" sz="3200" b="1" dirty="0"/>
              <a:t>Shows</a:t>
            </a:r>
            <a:r>
              <a:rPr lang="en-US" sz="3200" dirty="0"/>
              <a:t> – White (2021) shows that...</a:t>
            </a:r>
          </a:p>
          <a:p>
            <a:pPr>
              <a:buFont typeface="Arial" panose="020B0604020202020204" pitchFamily="34" charset="0"/>
              <a:buChar char="•"/>
            </a:pPr>
            <a:r>
              <a:rPr lang="en-US" sz="3200" b="1" dirty="0"/>
              <a:t>Demonstrates</a:t>
            </a:r>
            <a:r>
              <a:rPr lang="en-US" sz="3200" dirty="0"/>
              <a:t> – Martin (2020) demonstrates that...</a:t>
            </a:r>
          </a:p>
          <a:p>
            <a:pPr>
              <a:buFont typeface="Arial" panose="020B0604020202020204" pitchFamily="34" charset="0"/>
              <a:buChar char="•"/>
            </a:pPr>
            <a:r>
              <a:rPr lang="en-US" sz="3200" b="1" dirty="0"/>
              <a:t>Reveals</a:t>
            </a:r>
            <a:r>
              <a:rPr lang="en-US" sz="3200" dirty="0"/>
              <a:t> – Robinson (2018) reveals that...</a:t>
            </a:r>
          </a:p>
          <a:p>
            <a:pPr>
              <a:buFont typeface="Arial" panose="020B0604020202020204" pitchFamily="34" charset="0"/>
              <a:buChar char="•"/>
            </a:pPr>
            <a:r>
              <a:rPr lang="en-US" sz="3200" b="1" dirty="0"/>
              <a:t>Concludes</a:t>
            </a:r>
            <a:r>
              <a:rPr lang="en-US" sz="3200" dirty="0"/>
              <a:t> – Franklin (2019) concludes that...</a:t>
            </a:r>
          </a:p>
          <a:p>
            <a:pPr>
              <a:buFont typeface="Arial" panose="020B0604020202020204" pitchFamily="34" charset="0"/>
              <a:buChar char="•"/>
            </a:pPr>
            <a:r>
              <a:rPr lang="en-US" sz="3200" b="1" dirty="0"/>
              <a:t>Illustrates</a:t>
            </a:r>
            <a:r>
              <a:rPr lang="en-US" sz="3200" dirty="0"/>
              <a:t> – Kim (2022) illustrates that...</a:t>
            </a:r>
          </a:p>
          <a:p>
            <a:pPr>
              <a:buFont typeface="Arial" panose="020B0604020202020204" pitchFamily="34" charset="0"/>
              <a:buChar char="•"/>
            </a:pPr>
            <a:r>
              <a:rPr lang="en-US" sz="3200" b="1" dirty="0"/>
              <a:t>Reports</a:t>
            </a:r>
            <a:r>
              <a:rPr lang="en-US" sz="3200" dirty="0"/>
              <a:t> – Parker (2019) reports that...</a:t>
            </a:r>
          </a:p>
          <a:p>
            <a:endParaRPr lang="en-US" sz="3200" dirty="0"/>
          </a:p>
        </p:txBody>
      </p:sp>
    </p:spTree>
    <p:extLst>
      <p:ext uri="{BB962C8B-B14F-4D97-AF65-F5344CB8AC3E}">
        <p14:creationId xmlns:p14="http://schemas.microsoft.com/office/powerpoint/2010/main" val="45914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BE933-A4D8-E593-E3F9-EC21B721A9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22B386-DD80-EE54-1D13-A1D5CE7D4613}"/>
              </a:ext>
            </a:extLst>
          </p:cNvPr>
          <p:cNvSpPr>
            <a:spLocks noGrp="1"/>
          </p:cNvSpPr>
          <p:nvPr>
            <p:ph idx="1"/>
          </p:nvPr>
        </p:nvSpPr>
        <p:spPr/>
        <p:txBody>
          <a:bodyPr>
            <a:normAutofit/>
          </a:bodyPr>
          <a:lstStyle/>
          <a:p>
            <a:r>
              <a:rPr lang="en-US" sz="3200" b="1" dirty="0"/>
              <a:t>Suggesting or Proposing</a:t>
            </a:r>
          </a:p>
          <a:p>
            <a:pPr>
              <a:buFont typeface="Arial" panose="020B0604020202020204" pitchFamily="34" charset="0"/>
              <a:buChar char="•"/>
            </a:pPr>
            <a:r>
              <a:rPr lang="en-US" sz="3200" b="1" dirty="0"/>
              <a:t>Suggests</a:t>
            </a:r>
            <a:r>
              <a:rPr lang="en-US" sz="3200" dirty="0"/>
              <a:t> – Lopez (2020) suggests that...</a:t>
            </a:r>
          </a:p>
          <a:p>
            <a:pPr>
              <a:buFont typeface="Arial" panose="020B0604020202020204" pitchFamily="34" charset="0"/>
              <a:buChar char="•"/>
            </a:pPr>
            <a:r>
              <a:rPr lang="en-US" sz="3200" b="1" dirty="0"/>
              <a:t>Proposes</a:t>
            </a:r>
            <a:r>
              <a:rPr lang="en-US" sz="3200" dirty="0"/>
              <a:t> – Sanders (2018) proposes that...</a:t>
            </a:r>
          </a:p>
          <a:p>
            <a:pPr>
              <a:buFont typeface="Arial" panose="020B0604020202020204" pitchFamily="34" charset="0"/>
              <a:buChar char="•"/>
            </a:pPr>
            <a:r>
              <a:rPr lang="en-US" sz="3200" b="1" dirty="0"/>
              <a:t>Recommends</a:t>
            </a:r>
            <a:r>
              <a:rPr lang="en-US" sz="3200" dirty="0"/>
              <a:t> – Hill (2021) recommends that...</a:t>
            </a:r>
          </a:p>
          <a:p>
            <a:pPr>
              <a:buFont typeface="Arial" panose="020B0604020202020204" pitchFamily="34" charset="0"/>
              <a:buChar char="•"/>
            </a:pPr>
            <a:r>
              <a:rPr lang="en-US" sz="3200" b="1" dirty="0"/>
              <a:t>Advocates</a:t>
            </a:r>
            <a:r>
              <a:rPr lang="en-US" sz="3200" dirty="0"/>
              <a:t> – Morgan (2019) advocates for...</a:t>
            </a:r>
          </a:p>
          <a:p>
            <a:pPr>
              <a:buFont typeface="Arial" panose="020B0604020202020204" pitchFamily="34" charset="0"/>
              <a:buChar char="•"/>
            </a:pPr>
            <a:r>
              <a:rPr lang="en-US" sz="3200" b="1" dirty="0"/>
              <a:t>Encourages</a:t>
            </a:r>
            <a:r>
              <a:rPr lang="en-US" sz="3200" dirty="0"/>
              <a:t> – Reed (2022) encourages that...</a:t>
            </a:r>
          </a:p>
          <a:p>
            <a:endParaRPr lang="en-US" sz="3200" dirty="0"/>
          </a:p>
        </p:txBody>
      </p:sp>
    </p:spTree>
    <p:extLst>
      <p:ext uri="{BB962C8B-B14F-4D97-AF65-F5344CB8AC3E}">
        <p14:creationId xmlns:p14="http://schemas.microsoft.com/office/powerpoint/2010/main" val="3701642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FEEC-4E9B-160B-0EA9-B948C15A16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74CBA3-6E40-DC53-8041-639735FD39FD}"/>
              </a:ext>
            </a:extLst>
          </p:cNvPr>
          <p:cNvSpPr>
            <a:spLocks noGrp="1"/>
          </p:cNvSpPr>
          <p:nvPr>
            <p:ph idx="1"/>
          </p:nvPr>
        </p:nvSpPr>
        <p:spPr/>
        <p:txBody>
          <a:bodyPr>
            <a:noAutofit/>
          </a:bodyPr>
          <a:lstStyle/>
          <a:p>
            <a:r>
              <a:rPr lang="en-US" sz="3200" b="1" dirty="0"/>
              <a:t>Emphasizing or Warning</a:t>
            </a:r>
          </a:p>
          <a:p>
            <a:pPr>
              <a:buFont typeface="Arial" panose="020B0604020202020204" pitchFamily="34" charset="0"/>
              <a:buChar char="•"/>
            </a:pPr>
            <a:r>
              <a:rPr lang="en-US" sz="3200" b="1" dirty="0"/>
              <a:t>Emphasizes</a:t>
            </a:r>
            <a:r>
              <a:rPr lang="en-US" sz="3200" dirty="0"/>
              <a:t> – Brown (2020) emphasizes that...</a:t>
            </a:r>
          </a:p>
          <a:p>
            <a:pPr>
              <a:buFont typeface="Arial" panose="020B0604020202020204" pitchFamily="34" charset="0"/>
              <a:buChar char="•"/>
            </a:pPr>
            <a:r>
              <a:rPr lang="en-US" sz="3200" b="1" dirty="0"/>
              <a:t>Highlights</a:t>
            </a:r>
            <a:r>
              <a:rPr lang="en-US" sz="3200" dirty="0"/>
              <a:t> – Evans (2021) highlights that...</a:t>
            </a:r>
          </a:p>
          <a:p>
            <a:pPr>
              <a:buFont typeface="Arial" panose="020B0604020202020204" pitchFamily="34" charset="0"/>
              <a:buChar char="•"/>
            </a:pPr>
            <a:r>
              <a:rPr lang="en-US" sz="3200" b="1" dirty="0"/>
              <a:t>Warns</a:t>
            </a:r>
            <a:r>
              <a:rPr lang="en-US" sz="3200" dirty="0"/>
              <a:t> – Taylor (2019) warns that...</a:t>
            </a:r>
          </a:p>
          <a:p>
            <a:pPr>
              <a:buFont typeface="Arial" panose="020B0604020202020204" pitchFamily="34" charset="0"/>
              <a:buChar char="•"/>
            </a:pPr>
            <a:r>
              <a:rPr lang="en-US" sz="3200" b="1" dirty="0"/>
              <a:t>Stresses</a:t>
            </a:r>
            <a:r>
              <a:rPr lang="en-US" sz="3200" dirty="0"/>
              <a:t> – Carter (2022) stresses that...</a:t>
            </a:r>
          </a:p>
          <a:p>
            <a:pPr>
              <a:buFont typeface="Arial" panose="020B0604020202020204" pitchFamily="34" charset="0"/>
              <a:buChar char="•"/>
            </a:pPr>
            <a:r>
              <a:rPr lang="en-US" sz="3200" b="1" dirty="0"/>
              <a:t>Underlines</a:t>
            </a:r>
            <a:r>
              <a:rPr lang="en-US" sz="3200" dirty="0"/>
              <a:t> – Garcia (2018) underlines that...</a:t>
            </a:r>
          </a:p>
          <a:p>
            <a:r>
              <a:rPr lang="en-US" sz="3200" b="1" dirty="0"/>
              <a:t>6. Opposing or Challenging</a:t>
            </a:r>
          </a:p>
          <a:p>
            <a:endParaRPr lang="en-US" sz="3200" dirty="0"/>
          </a:p>
        </p:txBody>
      </p:sp>
    </p:spTree>
    <p:extLst>
      <p:ext uri="{BB962C8B-B14F-4D97-AF65-F5344CB8AC3E}">
        <p14:creationId xmlns:p14="http://schemas.microsoft.com/office/powerpoint/2010/main" val="326501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89D3-3241-5ADB-7561-504737D6D5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521363-8FBF-2026-D61C-C1E33F9D2D5A}"/>
              </a:ext>
            </a:extLst>
          </p:cNvPr>
          <p:cNvSpPr>
            <a:spLocks noGrp="1"/>
          </p:cNvSpPr>
          <p:nvPr>
            <p:ph idx="1"/>
          </p:nvPr>
        </p:nvSpPr>
        <p:spPr/>
        <p:txBody>
          <a:bodyPr>
            <a:normAutofit/>
          </a:bodyPr>
          <a:lstStyle/>
          <a:p>
            <a:r>
              <a:rPr lang="en-US" sz="3200" b="1" dirty="0"/>
              <a:t>Opposing or Challenging</a:t>
            </a:r>
          </a:p>
          <a:p>
            <a:pPr>
              <a:buFont typeface="Arial" panose="020B0604020202020204" pitchFamily="34" charset="0"/>
              <a:buChar char="•"/>
            </a:pPr>
            <a:r>
              <a:rPr lang="en-US" sz="3200" b="1" dirty="0"/>
              <a:t>Challenges</a:t>
            </a:r>
            <a:r>
              <a:rPr lang="en-US" sz="3200" dirty="0"/>
              <a:t> – Smith (2020) challenges the idea that...</a:t>
            </a:r>
          </a:p>
          <a:p>
            <a:pPr>
              <a:buFont typeface="Arial" panose="020B0604020202020204" pitchFamily="34" charset="0"/>
              <a:buChar char="•"/>
            </a:pPr>
            <a:r>
              <a:rPr lang="en-US" sz="3200" b="1" dirty="0"/>
              <a:t>Disputes</a:t>
            </a:r>
            <a:r>
              <a:rPr lang="en-US" sz="3200" dirty="0"/>
              <a:t> – Johnson (2019) disputes that...</a:t>
            </a:r>
          </a:p>
          <a:p>
            <a:pPr>
              <a:buFont typeface="Arial" panose="020B0604020202020204" pitchFamily="34" charset="0"/>
              <a:buChar char="•"/>
            </a:pPr>
            <a:r>
              <a:rPr lang="en-US" sz="3200" b="1" dirty="0"/>
              <a:t>Questions</a:t>
            </a:r>
            <a:r>
              <a:rPr lang="en-US" sz="3200" dirty="0"/>
              <a:t> – Baker (2021) questions the claim that...</a:t>
            </a:r>
          </a:p>
          <a:p>
            <a:pPr>
              <a:buFont typeface="Arial" panose="020B0604020202020204" pitchFamily="34" charset="0"/>
              <a:buChar char="•"/>
            </a:pPr>
            <a:r>
              <a:rPr lang="en-US" sz="3200" b="1" dirty="0"/>
              <a:t>Argues against</a:t>
            </a:r>
            <a:r>
              <a:rPr lang="en-US" sz="3200" dirty="0"/>
              <a:t> – Martin (2022) argues against...</a:t>
            </a:r>
          </a:p>
          <a:p>
            <a:pPr>
              <a:buFont typeface="Arial" panose="020B0604020202020204" pitchFamily="34" charset="0"/>
              <a:buChar char="•"/>
            </a:pPr>
            <a:r>
              <a:rPr lang="en-US" sz="3200" b="1" dirty="0"/>
              <a:t>Counters</a:t>
            </a:r>
            <a:r>
              <a:rPr lang="en-US" sz="3200" dirty="0"/>
              <a:t> – Lee (2018) counters that...</a:t>
            </a:r>
          </a:p>
          <a:p>
            <a:endParaRPr lang="en-US" sz="3200" dirty="0"/>
          </a:p>
        </p:txBody>
      </p:sp>
    </p:spTree>
    <p:extLst>
      <p:ext uri="{BB962C8B-B14F-4D97-AF65-F5344CB8AC3E}">
        <p14:creationId xmlns:p14="http://schemas.microsoft.com/office/powerpoint/2010/main" val="172690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FE8D-BE99-609A-FF7F-85C529048F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553A3C-797B-CE5D-E18E-A54257029CA7}"/>
              </a:ext>
            </a:extLst>
          </p:cNvPr>
          <p:cNvSpPr>
            <a:spLocks noGrp="1"/>
          </p:cNvSpPr>
          <p:nvPr>
            <p:ph idx="1"/>
          </p:nvPr>
        </p:nvSpPr>
        <p:spPr/>
        <p:txBody>
          <a:bodyPr>
            <a:normAutofit/>
          </a:bodyPr>
          <a:lstStyle/>
          <a:p>
            <a:r>
              <a:rPr lang="en-US" sz="3200" b="1" dirty="0"/>
              <a:t>Acknowledging or Agreeing</a:t>
            </a:r>
          </a:p>
          <a:p>
            <a:pPr>
              <a:buFont typeface="Arial" panose="020B0604020202020204" pitchFamily="34" charset="0"/>
              <a:buChar char="•"/>
            </a:pPr>
            <a:r>
              <a:rPr lang="en-US" sz="3200" b="1" dirty="0"/>
              <a:t>Acknowledges</a:t>
            </a:r>
            <a:r>
              <a:rPr lang="en-US" sz="3200" dirty="0"/>
              <a:t> – Parker (2021) acknowledges that...</a:t>
            </a:r>
          </a:p>
          <a:p>
            <a:pPr>
              <a:buFont typeface="Arial" panose="020B0604020202020204" pitchFamily="34" charset="0"/>
              <a:buChar char="•"/>
            </a:pPr>
            <a:r>
              <a:rPr lang="en-US" sz="3200" b="1" dirty="0"/>
              <a:t>Admits</a:t>
            </a:r>
            <a:r>
              <a:rPr lang="en-US" sz="3200" dirty="0"/>
              <a:t> – Wilson (2019) admits that...</a:t>
            </a:r>
          </a:p>
          <a:p>
            <a:pPr>
              <a:buFont typeface="Arial" panose="020B0604020202020204" pitchFamily="34" charset="0"/>
              <a:buChar char="•"/>
            </a:pPr>
            <a:r>
              <a:rPr lang="en-US" sz="3200" b="1" dirty="0"/>
              <a:t>Agrees</a:t>
            </a:r>
            <a:r>
              <a:rPr lang="en-US" sz="3200" dirty="0"/>
              <a:t> – Sanders (2020) agrees that...</a:t>
            </a:r>
          </a:p>
          <a:p>
            <a:pPr>
              <a:buFont typeface="Arial" panose="020B0604020202020204" pitchFamily="34" charset="0"/>
              <a:buChar char="•"/>
            </a:pPr>
            <a:r>
              <a:rPr lang="en-US" sz="3200" b="1" dirty="0"/>
              <a:t>Concedes</a:t>
            </a:r>
            <a:r>
              <a:rPr lang="en-US" sz="3200" dirty="0"/>
              <a:t> – Robinson (2022) concedes that...</a:t>
            </a:r>
          </a:p>
          <a:p>
            <a:endParaRPr lang="en-US" sz="3200" dirty="0"/>
          </a:p>
        </p:txBody>
      </p:sp>
    </p:spTree>
    <p:extLst>
      <p:ext uri="{BB962C8B-B14F-4D97-AF65-F5344CB8AC3E}">
        <p14:creationId xmlns:p14="http://schemas.microsoft.com/office/powerpoint/2010/main" val="814016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838BD-B428-F4C9-E184-591A4C000E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97033A-1BEE-5B72-FECF-BA237BD730FE}"/>
              </a:ext>
            </a:extLst>
          </p:cNvPr>
          <p:cNvSpPr>
            <a:spLocks noGrp="1"/>
          </p:cNvSpPr>
          <p:nvPr>
            <p:ph idx="1"/>
          </p:nvPr>
        </p:nvSpPr>
        <p:spPr>
          <a:xfrm>
            <a:off x="1024127" y="585215"/>
            <a:ext cx="9720073" cy="5834245"/>
          </a:xfrm>
        </p:spPr>
        <p:txBody>
          <a:bodyPr>
            <a:normAutofit lnSpcReduction="10000"/>
          </a:bodyPr>
          <a:lstStyle/>
          <a:p>
            <a:r>
              <a:rPr lang="en-US" sz="2800" b="1" dirty="0"/>
              <a:t>Exercise 9: Applying Reference Verbs in Context</a:t>
            </a:r>
            <a:r>
              <a:rPr lang="en-US" sz="2800" dirty="0"/>
              <a:t> Complete each sentence by selecting an appropriate reference verb and filling in the blank.</a:t>
            </a:r>
          </a:p>
          <a:p>
            <a:pPr>
              <a:buFont typeface="+mj-lt"/>
              <a:buAutoNum type="arabicPeriod"/>
            </a:pPr>
            <a:r>
              <a:rPr lang="en-US" sz="2800" dirty="0"/>
              <a:t>"The study __________ that higher levels of exercise are linked to better mental health outcomes." (Adams, 2020, p. 101)</a:t>
            </a:r>
          </a:p>
          <a:p>
            <a:pPr marL="457200" lvl="1" indent="0">
              <a:buNone/>
            </a:pPr>
            <a:r>
              <a:rPr lang="en-US" sz="2800" b="1" dirty="0"/>
              <a:t>Options</a:t>
            </a:r>
            <a:r>
              <a:rPr lang="en-US" sz="2800" dirty="0"/>
              <a:t>: claims, shows, questions</a:t>
            </a:r>
          </a:p>
          <a:p>
            <a:pPr>
              <a:buFont typeface="+mj-lt"/>
              <a:buAutoNum type="arabicPeriod"/>
            </a:pPr>
            <a:r>
              <a:rPr lang="en-US" sz="2800" dirty="0"/>
              <a:t>"Smith (2019, p. 78) __________ that climate change policies are often delayed by political disagreements."</a:t>
            </a:r>
          </a:p>
          <a:p>
            <a:pPr marL="457200" lvl="1" indent="0">
              <a:buNone/>
            </a:pPr>
            <a:r>
              <a:rPr lang="en-US" sz="2800" b="1" dirty="0"/>
              <a:t>Options</a:t>
            </a:r>
            <a:r>
              <a:rPr lang="en-US" sz="2800" dirty="0"/>
              <a:t>: argues, observes, reveals</a:t>
            </a:r>
          </a:p>
          <a:p>
            <a:pPr>
              <a:buFont typeface="+mj-lt"/>
              <a:buAutoNum type="arabicPeriod"/>
            </a:pPr>
            <a:r>
              <a:rPr lang="en-US" sz="2800" dirty="0"/>
              <a:t>"The author __________ that future research should focus on long-term impacts of artificial intelligence on employment." (Robinson, 2021, p. 32)</a:t>
            </a:r>
          </a:p>
          <a:p>
            <a:pPr marL="457200" lvl="1" indent="0">
              <a:buNone/>
            </a:pPr>
            <a:r>
              <a:rPr lang="en-US" sz="2800" b="1" dirty="0"/>
              <a:t>Options</a:t>
            </a:r>
            <a:r>
              <a:rPr lang="en-US" sz="2800" dirty="0"/>
              <a:t>: suggests, warns, highlights</a:t>
            </a:r>
          </a:p>
          <a:p>
            <a:endParaRPr lang="en-US" dirty="0"/>
          </a:p>
        </p:txBody>
      </p:sp>
    </p:spTree>
    <p:extLst>
      <p:ext uri="{BB962C8B-B14F-4D97-AF65-F5344CB8AC3E}">
        <p14:creationId xmlns:p14="http://schemas.microsoft.com/office/powerpoint/2010/main" val="166926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41A4-993C-0A4C-A94B-952C424E7E3B}"/>
              </a:ext>
            </a:extLst>
          </p:cNvPr>
          <p:cNvSpPr>
            <a:spLocks noGrp="1"/>
          </p:cNvSpPr>
          <p:nvPr>
            <p:ph type="title"/>
          </p:nvPr>
        </p:nvSpPr>
        <p:spPr/>
        <p:txBody>
          <a:bodyPr/>
          <a:lstStyle/>
          <a:p>
            <a:pPr algn="ctr"/>
            <a:r>
              <a:rPr lang="en-US" b="1" dirty="0"/>
              <a:t>How to write reference</a:t>
            </a:r>
            <a:br>
              <a:rPr lang="en-US" b="1" dirty="0"/>
            </a:br>
            <a:r>
              <a:rPr lang="en-US" b="1" dirty="0"/>
              <a:t>CÁCH VIẾT DANH MỤC THAM KHẢO</a:t>
            </a:r>
          </a:p>
        </p:txBody>
      </p:sp>
      <p:sp>
        <p:nvSpPr>
          <p:cNvPr id="3" name="Content Placeholder 2">
            <a:extLst>
              <a:ext uri="{FF2B5EF4-FFF2-40B4-BE49-F238E27FC236}">
                <a16:creationId xmlns:a16="http://schemas.microsoft.com/office/drawing/2014/main" id="{EF7176B3-05F5-094F-B50F-7A1255802FD5}"/>
              </a:ext>
            </a:extLst>
          </p:cNvPr>
          <p:cNvSpPr>
            <a:spLocks noGrp="1"/>
          </p:cNvSpPr>
          <p:nvPr>
            <p:ph idx="1"/>
          </p:nvPr>
        </p:nvSpPr>
        <p:spPr>
          <a:xfrm>
            <a:off x="1235963" y="1838527"/>
            <a:ext cx="9720073" cy="4023360"/>
          </a:xfrm>
        </p:spPr>
        <p:txBody>
          <a:bodyPr>
            <a:normAutofit/>
          </a:bodyPr>
          <a:lstStyle/>
          <a:p>
            <a:r>
              <a:rPr lang="en-US" sz="3200" dirty="0"/>
              <a:t>Here’s a guideline for writing citations and references in APA styles for 10 of the most commonly used source types. Each example includes the general format and a specific example (APA)</a:t>
            </a:r>
          </a:p>
        </p:txBody>
      </p:sp>
    </p:spTree>
    <p:extLst>
      <p:ext uri="{BB962C8B-B14F-4D97-AF65-F5344CB8AC3E}">
        <p14:creationId xmlns:p14="http://schemas.microsoft.com/office/powerpoint/2010/main" val="377128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99B41-F6E4-9900-5960-1BDC80AF2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8E7AFD-6FDD-96C7-0499-347EA16AF727}"/>
              </a:ext>
            </a:extLst>
          </p:cNvPr>
          <p:cNvSpPr>
            <a:spLocks noGrp="1"/>
          </p:cNvSpPr>
          <p:nvPr>
            <p:ph idx="1"/>
          </p:nvPr>
        </p:nvSpPr>
        <p:spPr>
          <a:xfrm>
            <a:off x="1024127" y="1035698"/>
            <a:ext cx="9720073" cy="4023360"/>
          </a:xfrm>
        </p:spPr>
        <p:txBody>
          <a:bodyPr/>
          <a:lstStyle/>
          <a:p>
            <a:r>
              <a:rPr lang="en-US" sz="2800" b="1" dirty="0"/>
              <a:t>1. Book</a:t>
            </a:r>
          </a:p>
          <a:p>
            <a:r>
              <a:rPr lang="en-US" sz="2800" b="1" dirty="0"/>
              <a:t>APA</a:t>
            </a:r>
            <a:r>
              <a:rPr lang="en-US" sz="2800" dirty="0"/>
              <a:t>:</a:t>
            </a:r>
            <a:br>
              <a:rPr lang="en-US" sz="2800" dirty="0"/>
            </a:br>
            <a:r>
              <a:rPr lang="en-US" sz="2800" i="1" dirty="0"/>
              <a:t>Format</a:t>
            </a:r>
            <a:r>
              <a:rPr lang="en-US" sz="2800" dirty="0"/>
              <a:t>: Last Name, First Initial. (Year). </a:t>
            </a:r>
            <a:r>
              <a:rPr lang="en-US" sz="2800" i="1" dirty="0"/>
              <a:t>Title of book</a:t>
            </a:r>
            <a:r>
              <a:rPr lang="en-US" sz="2800" dirty="0"/>
              <a:t>. Publisher.</a:t>
            </a:r>
            <a:br>
              <a:rPr lang="en-US" sz="2800" dirty="0"/>
            </a:br>
            <a:r>
              <a:rPr lang="en-US" sz="2800" i="1" dirty="0"/>
              <a:t>Example</a:t>
            </a:r>
            <a:r>
              <a:rPr lang="en-US" sz="2800" dirty="0"/>
              <a:t>: Smith, J. (2020). </a:t>
            </a:r>
            <a:r>
              <a:rPr lang="en-US" sz="2800" i="1" dirty="0"/>
              <a:t>The science of climate change</a:t>
            </a:r>
            <a:r>
              <a:rPr lang="en-US" sz="2800" dirty="0"/>
              <a:t>. Oxford University Press.</a:t>
            </a:r>
          </a:p>
          <a:p>
            <a:endParaRPr lang="en-US" dirty="0"/>
          </a:p>
        </p:txBody>
      </p:sp>
    </p:spTree>
    <p:extLst>
      <p:ext uri="{BB962C8B-B14F-4D97-AF65-F5344CB8AC3E}">
        <p14:creationId xmlns:p14="http://schemas.microsoft.com/office/powerpoint/2010/main" val="96839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3134-593C-500D-A946-59E14FC287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CC0BA-9C77-9E6C-DCAB-8D0CF25F50CA}"/>
              </a:ext>
            </a:extLst>
          </p:cNvPr>
          <p:cNvSpPr>
            <a:spLocks noGrp="1"/>
          </p:cNvSpPr>
          <p:nvPr>
            <p:ph idx="1"/>
          </p:nvPr>
        </p:nvSpPr>
        <p:spPr>
          <a:xfrm>
            <a:off x="1024127" y="749808"/>
            <a:ext cx="9720073" cy="5522975"/>
          </a:xfrm>
        </p:spPr>
        <p:txBody>
          <a:bodyPr/>
          <a:lstStyle/>
          <a:p>
            <a:r>
              <a:rPr lang="en-US" sz="2800" b="1" dirty="0"/>
              <a:t>2. E-book</a:t>
            </a:r>
          </a:p>
          <a:p>
            <a:r>
              <a:rPr lang="en-US" sz="2800" b="1" dirty="0"/>
              <a:t>APA</a:t>
            </a:r>
            <a:r>
              <a:rPr lang="en-US" sz="2800" dirty="0"/>
              <a:t>:</a:t>
            </a:r>
            <a:br>
              <a:rPr lang="en-US" sz="2800" dirty="0"/>
            </a:br>
            <a:r>
              <a:rPr lang="en-US" sz="2800" i="1" dirty="0"/>
              <a:t>Format</a:t>
            </a:r>
            <a:r>
              <a:rPr lang="en-US" sz="2800" dirty="0"/>
              <a:t>: Last Name, First Initial. (Year). </a:t>
            </a:r>
            <a:r>
              <a:rPr lang="en-US" sz="2800" i="1" dirty="0"/>
              <a:t>Title of book</a:t>
            </a:r>
            <a:r>
              <a:rPr lang="en-US" sz="2800" dirty="0"/>
              <a:t>. Publisher. URL</a:t>
            </a:r>
            <a:br>
              <a:rPr lang="en-US" sz="2800" dirty="0"/>
            </a:br>
            <a:r>
              <a:rPr lang="en-US" sz="2800" i="1" dirty="0"/>
              <a:t>Example</a:t>
            </a:r>
            <a:r>
              <a:rPr lang="en-US" sz="2800" dirty="0"/>
              <a:t>: Johnson, R. (2019). </a:t>
            </a:r>
            <a:r>
              <a:rPr lang="en-US" sz="2800" i="1" dirty="0"/>
              <a:t>Digital marketing strategies</a:t>
            </a:r>
            <a:r>
              <a:rPr lang="en-US" sz="2800" dirty="0"/>
              <a:t>. Routledge. http://</a:t>
            </a:r>
            <a:r>
              <a:rPr lang="en-US" sz="2800" dirty="0" err="1"/>
              <a:t>doi.org</a:t>
            </a:r>
            <a:r>
              <a:rPr lang="en-US" sz="2800" dirty="0"/>
              <a:t>/</a:t>
            </a:r>
            <a:r>
              <a:rPr lang="en-US" sz="2800" dirty="0" err="1"/>
              <a:t>xxxx</a:t>
            </a:r>
            <a:endParaRPr lang="en-US" sz="2800" dirty="0"/>
          </a:p>
          <a:p>
            <a:pPr marL="0" indent="0">
              <a:buNone/>
            </a:pPr>
            <a:endParaRPr lang="en-US" dirty="0"/>
          </a:p>
        </p:txBody>
      </p:sp>
    </p:spTree>
    <p:extLst>
      <p:ext uri="{BB962C8B-B14F-4D97-AF65-F5344CB8AC3E}">
        <p14:creationId xmlns:p14="http://schemas.microsoft.com/office/powerpoint/2010/main" val="2940830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117F-597D-435E-2CD1-429FC5D3B4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46B01B-00F7-C927-06DA-2491B5011970}"/>
              </a:ext>
            </a:extLst>
          </p:cNvPr>
          <p:cNvSpPr>
            <a:spLocks noGrp="1"/>
          </p:cNvSpPr>
          <p:nvPr>
            <p:ph idx="1"/>
          </p:nvPr>
        </p:nvSpPr>
        <p:spPr>
          <a:xfrm>
            <a:off x="1024127" y="585215"/>
            <a:ext cx="9720073" cy="5983535"/>
          </a:xfrm>
        </p:spPr>
        <p:txBody>
          <a:bodyPr>
            <a:normAutofit/>
          </a:bodyPr>
          <a:lstStyle/>
          <a:p>
            <a:r>
              <a:rPr lang="en-US" sz="2800" b="1" dirty="0"/>
              <a:t>3. Journal Article</a:t>
            </a:r>
          </a:p>
          <a:p>
            <a:r>
              <a:rPr lang="en-US" sz="2800" b="1" dirty="0"/>
              <a:t>APA</a:t>
            </a:r>
            <a:r>
              <a:rPr lang="en-US" sz="2800" dirty="0"/>
              <a:t>:</a:t>
            </a:r>
            <a:br>
              <a:rPr lang="en-US" sz="2800" dirty="0"/>
            </a:br>
            <a:r>
              <a:rPr lang="en-US" sz="2800" i="1" dirty="0"/>
              <a:t>Format</a:t>
            </a:r>
            <a:r>
              <a:rPr lang="en-US" sz="2800" dirty="0"/>
              <a:t>: Last Name, First Initial. (Year). Title of article. </a:t>
            </a:r>
            <a:r>
              <a:rPr lang="en-US" sz="2800" i="1" dirty="0"/>
              <a:t>Title of Journal, Volume</a:t>
            </a:r>
            <a:r>
              <a:rPr lang="en-US" sz="2800" dirty="0"/>
              <a:t>(Issue), page range. DOI</a:t>
            </a:r>
            <a:br>
              <a:rPr lang="en-US" sz="2800" dirty="0"/>
            </a:br>
            <a:r>
              <a:rPr lang="en-US" sz="2800" i="1" dirty="0"/>
              <a:t>Example</a:t>
            </a:r>
            <a:r>
              <a:rPr lang="en-US" sz="2800" dirty="0"/>
              <a:t>: Williams, L. (2018). Renewable energy impact on global economy. </a:t>
            </a:r>
            <a:r>
              <a:rPr lang="en-US" sz="2800" i="1" dirty="0"/>
              <a:t>Journal of Environmental Economics, 23</a:t>
            </a:r>
            <a:r>
              <a:rPr lang="en-US" sz="2800" dirty="0"/>
              <a:t>(3), 200-215. https://</a:t>
            </a:r>
            <a:r>
              <a:rPr lang="en-US" sz="2800" dirty="0" err="1"/>
              <a:t>doi.org</a:t>
            </a:r>
            <a:r>
              <a:rPr lang="en-US" sz="2800" dirty="0"/>
              <a:t>/10.1234/jenv.2018.003</a:t>
            </a:r>
          </a:p>
          <a:p>
            <a:endParaRPr lang="en-US" dirty="0"/>
          </a:p>
        </p:txBody>
      </p:sp>
    </p:spTree>
    <p:extLst>
      <p:ext uri="{BB962C8B-B14F-4D97-AF65-F5344CB8AC3E}">
        <p14:creationId xmlns:p14="http://schemas.microsoft.com/office/powerpoint/2010/main" val="155484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3AB32-DCF4-A14A-F842-23F3F00C2D5F}"/>
              </a:ext>
            </a:extLst>
          </p:cNvPr>
          <p:cNvSpPr>
            <a:spLocks noGrp="1"/>
          </p:cNvSpPr>
          <p:nvPr>
            <p:ph idx="1"/>
          </p:nvPr>
        </p:nvSpPr>
        <p:spPr>
          <a:xfrm>
            <a:off x="444138" y="2286000"/>
            <a:ext cx="11547566" cy="4023360"/>
          </a:xfrm>
        </p:spPr>
        <p:txBody>
          <a:bodyPr>
            <a:normAutofit/>
          </a:bodyPr>
          <a:lstStyle/>
          <a:p>
            <a:pPr algn="ctr"/>
            <a:r>
              <a:rPr lang="en-US" sz="3600" b="1" dirty="0"/>
              <a:t>HOW TO CITE SOURCES IN THE TEXT (APA STYLE)?</a:t>
            </a:r>
          </a:p>
          <a:p>
            <a:pPr algn="ctr"/>
            <a:r>
              <a:rPr lang="en-US" sz="3600" b="1" dirty="0"/>
              <a:t>(IN-TEXT CITATION =&gt; CÁCH VIẾT TRÍCH DẪN TRONG BÀI)</a:t>
            </a:r>
          </a:p>
        </p:txBody>
      </p:sp>
    </p:spTree>
    <p:extLst>
      <p:ext uri="{BB962C8B-B14F-4D97-AF65-F5344CB8AC3E}">
        <p14:creationId xmlns:p14="http://schemas.microsoft.com/office/powerpoint/2010/main" val="166686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3810-082D-D21A-B4D1-234FD1EC22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ED061C-1BD4-7938-1BAB-87E3702FA41F}"/>
              </a:ext>
            </a:extLst>
          </p:cNvPr>
          <p:cNvSpPr>
            <a:spLocks noGrp="1"/>
          </p:cNvSpPr>
          <p:nvPr>
            <p:ph idx="1"/>
          </p:nvPr>
        </p:nvSpPr>
        <p:spPr>
          <a:xfrm>
            <a:off x="1024127" y="749808"/>
            <a:ext cx="9720073" cy="5522975"/>
          </a:xfrm>
        </p:spPr>
        <p:txBody>
          <a:bodyPr>
            <a:normAutofit/>
          </a:bodyPr>
          <a:lstStyle/>
          <a:p>
            <a:r>
              <a:rPr lang="en-US" sz="2800" b="1" dirty="0"/>
              <a:t>4. Website</a:t>
            </a:r>
          </a:p>
          <a:p>
            <a:r>
              <a:rPr lang="en-US" sz="2800" b="1" dirty="0"/>
              <a:t>APA</a:t>
            </a:r>
            <a:r>
              <a:rPr lang="en-US" sz="2800" dirty="0"/>
              <a:t>:</a:t>
            </a:r>
            <a:br>
              <a:rPr lang="en-US" sz="2800" dirty="0"/>
            </a:br>
            <a:r>
              <a:rPr lang="en-US" sz="2800" i="1" dirty="0"/>
              <a:t>Format</a:t>
            </a:r>
            <a:r>
              <a:rPr lang="en-US" sz="2800" dirty="0"/>
              <a:t>: Organization or Author Last Name, First Initial. (Year, Month Day). Title of webpage. Site Name. URL</a:t>
            </a:r>
            <a:br>
              <a:rPr lang="en-US" sz="2800" dirty="0"/>
            </a:br>
            <a:r>
              <a:rPr lang="en-US" sz="2800" i="1" dirty="0"/>
              <a:t>Example</a:t>
            </a:r>
            <a:r>
              <a:rPr lang="en-US" sz="2800" dirty="0"/>
              <a:t>: World Health Organization. (2021, March 15). Climate change and health. WHO. </a:t>
            </a:r>
            <a:r>
              <a:rPr lang="en-US" sz="2800" dirty="0">
                <a:hlinkClick r:id="rId2"/>
              </a:rPr>
              <a:t>https://www.who.int/climate-change</a:t>
            </a:r>
            <a:endParaRPr lang="en-US" sz="2800" dirty="0"/>
          </a:p>
          <a:p>
            <a:endParaRPr lang="en-US" dirty="0"/>
          </a:p>
        </p:txBody>
      </p:sp>
    </p:spTree>
    <p:extLst>
      <p:ext uri="{BB962C8B-B14F-4D97-AF65-F5344CB8AC3E}">
        <p14:creationId xmlns:p14="http://schemas.microsoft.com/office/powerpoint/2010/main" val="154238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C85FE-EC5A-593D-9C53-A1A863DB46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950381-95CD-AA3A-F96F-3F009F500F8B}"/>
              </a:ext>
            </a:extLst>
          </p:cNvPr>
          <p:cNvSpPr>
            <a:spLocks noGrp="1"/>
          </p:cNvSpPr>
          <p:nvPr>
            <p:ph idx="1"/>
          </p:nvPr>
        </p:nvSpPr>
        <p:spPr>
          <a:xfrm>
            <a:off x="1024127" y="1054358"/>
            <a:ext cx="9720073" cy="5439747"/>
          </a:xfrm>
        </p:spPr>
        <p:txBody>
          <a:bodyPr>
            <a:normAutofit/>
          </a:bodyPr>
          <a:lstStyle/>
          <a:p>
            <a:r>
              <a:rPr lang="en-US" sz="2800" b="1" dirty="0"/>
              <a:t>5. Government Report</a:t>
            </a:r>
          </a:p>
          <a:p>
            <a:r>
              <a:rPr lang="en-US" sz="2800" b="1" dirty="0"/>
              <a:t>APA</a:t>
            </a:r>
            <a:r>
              <a:rPr lang="en-US" sz="2800" dirty="0"/>
              <a:t>:</a:t>
            </a:r>
            <a:br>
              <a:rPr lang="en-US" sz="2800" dirty="0"/>
            </a:br>
            <a:r>
              <a:rPr lang="en-US" sz="2800" i="1" dirty="0"/>
              <a:t>Format</a:t>
            </a:r>
            <a:r>
              <a:rPr lang="en-US" sz="2800" dirty="0"/>
              <a:t>: Agency Name. (Year). </a:t>
            </a:r>
            <a:r>
              <a:rPr lang="en-US" sz="2800" i="1" dirty="0"/>
              <a:t>Title of report</a:t>
            </a:r>
            <a:r>
              <a:rPr lang="en-US" sz="2800" dirty="0"/>
              <a:t> (Report No. if available). Publisher. URL</a:t>
            </a:r>
            <a:br>
              <a:rPr lang="en-US" sz="2800" dirty="0"/>
            </a:br>
            <a:r>
              <a:rPr lang="en-US" sz="2800" i="1" dirty="0"/>
              <a:t>Example</a:t>
            </a:r>
            <a:r>
              <a:rPr lang="en-US" sz="2800" dirty="0"/>
              <a:t>: U.S. Census Bureau. (2020). </a:t>
            </a:r>
            <a:r>
              <a:rPr lang="en-US" sz="2800" i="1" dirty="0"/>
              <a:t>Income and poverty in the United States: 2019</a:t>
            </a:r>
            <a:r>
              <a:rPr lang="en-US" sz="2800" dirty="0"/>
              <a:t> (Report No. P60-270). U.S. Government Publishing Office. https://</a:t>
            </a:r>
            <a:r>
              <a:rPr lang="en-US" sz="2800" dirty="0" err="1"/>
              <a:t>www.census.gov</a:t>
            </a:r>
            <a:r>
              <a:rPr lang="en-US" sz="2800" dirty="0"/>
              <a:t>/report</a:t>
            </a:r>
          </a:p>
          <a:p>
            <a:endParaRPr lang="en-US" dirty="0"/>
          </a:p>
        </p:txBody>
      </p:sp>
    </p:spTree>
    <p:extLst>
      <p:ext uri="{BB962C8B-B14F-4D97-AF65-F5344CB8AC3E}">
        <p14:creationId xmlns:p14="http://schemas.microsoft.com/office/powerpoint/2010/main" val="450267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547C-05FB-4E69-8339-5443749C94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5CEFFF-FA2E-963C-7868-2794015423F2}"/>
              </a:ext>
            </a:extLst>
          </p:cNvPr>
          <p:cNvSpPr>
            <a:spLocks noGrp="1"/>
          </p:cNvSpPr>
          <p:nvPr>
            <p:ph idx="1"/>
          </p:nvPr>
        </p:nvSpPr>
        <p:spPr>
          <a:xfrm>
            <a:off x="874839" y="585216"/>
            <a:ext cx="10293033" cy="5908890"/>
          </a:xfrm>
        </p:spPr>
        <p:txBody>
          <a:bodyPr/>
          <a:lstStyle/>
          <a:p>
            <a:r>
              <a:rPr lang="en-US" sz="2800" b="1" dirty="0"/>
              <a:t>6. Online Newspaper Article</a:t>
            </a:r>
          </a:p>
          <a:p>
            <a:r>
              <a:rPr lang="en-US" sz="2800" b="1" dirty="0"/>
              <a:t>APA</a:t>
            </a:r>
            <a:r>
              <a:rPr lang="en-US" sz="2800" dirty="0"/>
              <a:t>:</a:t>
            </a:r>
            <a:br>
              <a:rPr lang="en-US" sz="2800" dirty="0"/>
            </a:br>
            <a:r>
              <a:rPr lang="en-US" sz="2800" i="1" dirty="0"/>
              <a:t>Format</a:t>
            </a:r>
            <a:r>
              <a:rPr lang="en-US" sz="2800" dirty="0"/>
              <a:t>: Last Name, First Initial. (Year, Month Day). Title of article. </a:t>
            </a:r>
            <a:r>
              <a:rPr lang="en-US" sz="2800" i="1" dirty="0"/>
              <a:t>Newspaper Name</a:t>
            </a:r>
            <a:r>
              <a:rPr lang="en-US" sz="2800" dirty="0"/>
              <a:t>. URL</a:t>
            </a:r>
            <a:br>
              <a:rPr lang="en-US" sz="2800" dirty="0"/>
            </a:br>
            <a:r>
              <a:rPr lang="en-US" sz="2800" i="1" dirty="0"/>
              <a:t>Example</a:t>
            </a:r>
            <a:r>
              <a:rPr lang="en-US" sz="2800" dirty="0"/>
              <a:t>: Doe, J. (2022, January 5). New climate policies adopted. </a:t>
            </a:r>
            <a:r>
              <a:rPr lang="en-US" sz="2800" i="1" dirty="0"/>
              <a:t>The New York Times</a:t>
            </a:r>
            <a:r>
              <a:rPr lang="en-US" sz="2800" dirty="0"/>
              <a:t>. </a:t>
            </a:r>
            <a:r>
              <a:rPr lang="en-US" sz="2800" dirty="0">
                <a:hlinkClick r:id="rId2"/>
              </a:rPr>
              <a:t>https://www.nytimes.com/article</a:t>
            </a:r>
            <a:endParaRPr lang="en-US" sz="2800" dirty="0"/>
          </a:p>
          <a:p>
            <a:endParaRPr lang="en-US" dirty="0"/>
          </a:p>
        </p:txBody>
      </p:sp>
    </p:spTree>
    <p:extLst>
      <p:ext uri="{BB962C8B-B14F-4D97-AF65-F5344CB8AC3E}">
        <p14:creationId xmlns:p14="http://schemas.microsoft.com/office/powerpoint/2010/main" val="1743367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ADDD-0A58-71F1-588B-6FB21B6B6F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FC514C-EC91-5969-078D-65C4E3DCCBA4}"/>
              </a:ext>
            </a:extLst>
          </p:cNvPr>
          <p:cNvSpPr>
            <a:spLocks noGrp="1"/>
          </p:cNvSpPr>
          <p:nvPr>
            <p:ph idx="1"/>
          </p:nvPr>
        </p:nvSpPr>
        <p:spPr>
          <a:xfrm>
            <a:off x="727788" y="585216"/>
            <a:ext cx="10440085" cy="5687568"/>
          </a:xfrm>
        </p:spPr>
        <p:txBody>
          <a:bodyPr/>
          <a:lstStyle/>
          <a:p>
            <a:r>
              <a:rPr lang="en-US" sz="2800" b="1" dirty="0"/>
              <a:t>8. YouTube Video</a:t>
            </a:r>
          </a:p>
          <a:p>
            <a:r>
              <a:rPr lang="en-US" sz="2800" b="1" dirty="0"/>
              <a:t>APA</a:t>
            </a:r>
            <a:r>
              <a:rPr lang="en-US" sz="2800" dirty="0"/>
              <a:t>:</a:t>
            </a:r>
            <a:br>
              <a:rPr lang="en-US" sz="2800" dirty="0"/>
            </a:br>
            <a:r>
              <a:rPr lang="en-US" sz="2800" i="1" dirty="0"/>
              <a:t>Format</a:t>
            </a:r>
            <a:r>
              <a:rPr lang="en-US" sz="2800" dirty="0"/>
              <a:t>: Channel Name. (Year, Month Day). Title of video [Video]. YouTube. URL</a:t>
            </a:r>
            <a:br>
              <a:rPr lang="en-US" sz="2800" dirty="0"/>
            </a:br>
            <a:r>
              <a:rPr lang="en-US" sz="2800" i="1" dirty="0"/>
              <a:t>Example</a:t>
            </a:r>
            <a:r>
              <a:rPr lang="en-US" sz="2800" dirty="0"/>
              <a:t>: TED. (2019, June 12). How AI is transforming our world [Video]. YouTube. </a:t>
            </a:r>
            <a:r>
              <a:rPr lang="en-US" sz="2800" dirty="0">
                <a:hlinkClick r:id="rId2"/>
              </a:rPr>
              <a:t>https://www.youtube.com/watch?v=xyz</a:t>
            </a:r>
            <a:endParaRPr lang="en-US" sz="2800" dirty="0"/>
          </a:p>
          <a:p>
            <a:endParaRPr lang="en-US" dirty="0"/>
          </a:p>
        </p:txBody>
      </p:sp>
    </p:spTree>
    <p:extLst>
      <p:ext uri="{BB962C8B-B14F-4D97-AF65-F5344CB8AC3E}">
        <p14:creationId xmlns:p14="http://schemas.microsoft.com/office/powerpoint/2010/main" val="347040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6D07-6375-BD3D-CD4B-4AFD3DDE97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48A831-D401-8108-E817-DDAD0BCAD4D7}"/>
              </a:ext>
            </a:extLst>
          </p:cNvPr>
          <p:cNvSpPr>
            <a:spLocks noGrp="1"/>
          </p:cNvSpPr>
          <p:nvPr>
            <p:ph idx="1"/>
          </p:nvPr>
        </p:nvSpPr>
        <p:spPr>
          <a:xfrm>
            <a:off x="615820" y="749808"/>
            <a:ext cx="10804849" cy="5522975"/>
          </a:xfrm>
        </p:spPr>
        <p:txBody>
          <a:bodyPr>
            <a:normAutofit/>
          </a:bodyPr>
          <a:lstStyle/>
          <a:p>
            <a:r>
              <a:rPr lang="en-US" sz="3200" b="1" dirty="0"/>
              <a:t>9. Encyclopedia Entry</a:t>
            </a:r>
          </a:p>
          <a:p>
            <a:r>
              <a:rPr lang="en-US" sz="3200" b="1" dirty="0"/>
              <a:t>APA</a:t>
            </a:r>
            <a:r>
              <a:rPr lang="en-US" sz="3200" dirty="0"/>
              <a:t>:</a:t>
            </a:r>
            <a:br>
              <a:rPr lang="en-US" sz="3200" dirty="0"/>
            </a:br>
            <a:r>
              <a:rPr lang="en-US" sz="3200" i="1" dirty="0"/>
              <a:t>Format</a:t>
            </a:r>
            <a:r>
              <a:rPr lang="en-US" sz="3200" dirty="0"/>
              <a:t>: Last Name, First Initial. (Year). Title of entry. In </a:t>
            </a:r>
            <a:r>
              <a:rPr lang="en-US" sz="3200" i="1" dirty="0"/>
              <a:t>Encyclopedia title</a:t>
            </a:r>
            <a:r>
              <a:rPr lang="en-US" sz="3200" dirty="0"/>
              <a:t> (Edition, Vol. Volume, pp. Page range). Publisher.</a:t>
            </a:r>
            <a:br>
              <a:rPr lang="en-US" sz="3200" dirty="0"/>
            </a:br>
            <a:r>
              <a:rPr lang="en-US" sz="3200" i="1" dirty="0"/>
              <a:t>Example</a:t>
            </a:r>
            <a:r>
              <a:rPr lang="en-US" sz="3200" dirty="0"/>
              <a:t>: Green, M. (2020). Climate change. In </a:t>
            </a:r>
            <a:r>
              <a:rPr lang="en-US" sz="3200" i="1" dirty="0"/>
              <a:t>Encyclopedia Britannica</a:t>
            </a:r>
            <a:r>
              <a:rPr lang="en-US" sz="3200" dirty="0"/>
              <a:t> (15th ed., Vol. 3, pp. 45-50). Britannica.</a:t>
            </a:r>
          </a:p>
          <a:p>
            <a:br>
              <a:rPr lang="en-US" sz="3200" dirty="0"/>
            </a:br>
            <a:endParaRPr lang="en-US" dirty="0"/>
          </a:p>
        </p:txBody>
      </p:sp>
    </p:spTree>
    <p:extLst>
      <p:ext uri="{BB962C8B-B14F-4D97-AF65-F5344CB8AC3E}">
        <p14:creationId xmlns:p14="http://schemas.microsoft.com/office/powerpoint/2010/main" val="1666304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a:extLst>
              <a:ext uri="{FF2B5EF4-FFF2-40B4-BE49-F238E27FC236}">
                <a16:creationId xmlns:a16="http://schemas.microsoft.com/office/drawing/2014/main" id="{C8E495EB-26C7-3548-9CBA-8E40098688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483" y="1609803"/>
            <a:ext cx="91440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04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90CB-897E-5227-6EB5-77710F45440B}"/>
              </a:ext>
            </a:extLst>
          </p:cNvPr>
          <p:cNvSpPr>
            <a:spLocks noGrp="1"/>
          </p:cNvSpPr>
          <p:nvPr>
            <p:ph type="title"/>
          </p:nvPr>
        </p:nvSpPr>
        <p:spPr>
          <a:xfrm>
            <a:off x="1024128" y="0"/>
            <a:ext cx="9720072" cy="1499616"/>
          </a:xfrm>
        </p:spPr>
        <p:txBody>
          <a:bodyPr/>
          <a:lstStyle/>
          <a:p>
            <a:pPr algn="ctr"/>
            <a:r>
              <a:rPr lang="en-US" dirty="0"/>
              <a:t>QUOTATION</a:t>
            </a:r>
          </a:p>
        </p:txBody>
      </p:sp>
      <p:sp>
        <p:nvSpPr>
          <p:cNvPr id="3" name="Content Placeholder 2">
            <a:extLst>
              <a:ext uri="{FF2B5EF4-FFF2-40B4-BE49-F238E27FC236}">
                <a16:creationId xmlns:a16="http://schemas.microsoft.com/office/drawing/2014/main" id="{1CC618FD-BCF8-42DC-0B8D-9562D084AC71}"/>
              </a:ext>
            </a:extLst>
          </p:cNvPr>
          <p:cNvSpPr>
            <a:spLocks noGrp="1"/>
          </p:cNvSpPr>
          <p:nvPr>
            <p:ph idx="1"/>
          </p:nvPr>
        </p:nvSpPr>
        <p:spPr>
          <a:xfrm>
            <a:off x="356681" y="1037552"/>
            <a:ext cx="11478638" cy="4782896"/>
          </a:xfrm>
        </p:spPr>
        <p:txBody>
          <a:bodyPr>
            <a:noAutofit/>
          </a:bodyPr>
          <a:lstStyle/>
          <a:p>
            <a:r>
              <a:rPr lang="en-US" sz="3200" dirty="0"/>
              <a:t>Quoting a short phrase in both APA. Here’s how to do it:</a:t>
            </a:r>
          </a:p>
          <a:p>
            <a:r>
              <a:rPr lang="en-US" sz="3200" b="1" dirty="0"/>
              <a:t>APA Style</a:t>
            </a:r>
          </a:p>
          <a:p>
            <a:r>
              <a:rPr lang="en-US" sz="3200" dirty="0"/>
              <a:t>For APA, use quotation marks around the phrase and include the author’s last name, the year of publication, and the page number (if available) in parentheses.</a:t>
            </a:r>
          </a:p>
          <a:p>
            <a:r>
              <a:rPr lang="en-US" sz="3200" b="1" dirty="0"/>
              <a:t>Example</a:t>
            </a:r>
            <a:r>
              <a:rPr lang="en-US" sz="3200" dirty="0"/>
              <a:t>: "In the food and beverage industry, it is estimated that 25 percent of employees steal" (Walker, 2011, p. 2).</a:t>
            </a:r>
          </a:p>
          <a:p>
            <a:r>
              <a:rPr lang="en-US" sz="3200"/>
              <a:t>Or</a:t>
            </a:r>
          </a:p>
          <a:p>
            <a:r>
              <a:rPr lang="en-US" sz="3200" b="1"/>
              <a:t>Example</a:t>
            </a:r>
            <a:r>
              <a:rPr lang="en-US" sz="3200" dirty="0"/>
              <a:t>: According to Walker (2011), "25 percent of employees steal" (p. 2).</a:t>
            </a:r>
          </a:p>
          <a:p>
            <a:endParaRPr lang="en-US" sz="3200" dirty="0"/>
          </a:p>
        </p:txBody>
      </p:sp>
    </p:spTree>
    <p:extLst>
      <p:ext uri="{BB962C8B-B14F-4D97-AF65-F5344CB8AC3E}">
        <p14:creationId xmlns:p14="http://schemas.microsoft.com/office/powerpoint/2010/main" val="22209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BC0A-8B9A-82E3-D456-4148952E4E10}"/>
              </a:ext>
            </a:extLst>
          </p:cNvPr>
          <p:cNvSpPr>
            <a:spLocks noGrp="1"/>
          </p:cNvSpPr>
          <p:nvPr>
            <p:ph type="title"/>
          </p:nvPr>
        </p:nvSpPr>
        <p:spPr>
          <a:xfrm>
            <a:off x="1024128" y="0"/>
            <a:ext cx="9720072" cy="1499616"/>
          </a:xfrm>
        </p:spPr>
        <p:txBody>
          <a:bodyPr/>
          <a:lstStyle/>
          <a:p>
            <a:pPr algn="ctr"/>
            <a:r>
              <a:rPr lang="en-US" dirty="0"/>
              <a:t>QUOTATION</a:t>
            </a:r>
          </a:p>
        </p:txBody>
      </p:sp>
      <p:sp>
        <p:nvSpPr>
          <p:cNvPr id="3" name="Content Placeholder 2">
            <a:extLst>
              <a:ext uri="{FF2B5EF4-FFF2-40B4-BE49-F238E27FC236}">
                <a16:creationId xmlns:a16="http://schemas.microsoft.com/office/drawing/2014/main" id="{88D34A08-2DC1-26EC-D730-00C580E69B27}"/>
              </a:ext>
            </a:extLst>
          </p:cNvPr>
          <p:cNvSpPr>
            <a:spLocks noGrp="1"/>
          </p:cNvSpPr>
          <p:nvPr>
            <p:ph idx="1"/>
          </p:nvPr>
        </p:nvSpPr>
        <p:spPr>
          <a:xfrm>
            <a:off x="527739" y="749808"/>
            <a:ext cx="11664261" cy="4616747"/>
          </a:xfrm>
        </p:spPr>
        <p:txBody>
          <a:bodyPr>
            <a:noAutofit/>
          </a:bodyPr>
          <a:lstStyle/>
          <a:p>
            <a:r>
              <a:rPr lang="en-US" sz="2800" b="1" dirty="0"/>
              <a:t>APA Style</a:t>
            </a:r>
          </a:p>
          <a:p>
            <a:r>
              <a:rPr lang="en-US" sz="2800" dirty="0"/>
              <a:t>For a paragraph that is 40 words or more, format it as a block quote. Indent the entire paragraph by 0.5 inches from the left margin, and do not use quotation marks. Place the in-text citation after the final punctuation.</a:t>
            </a:r>
          </a:p>
          <a:p>
            <a:r>
              <a:rPr lang="en-US" sz="2800" b="1" dirty="0"/>
              <a:t>Example</a:t>
            </a:r>
            <a:r>
              <a:rPr lang="en-US" sz="2800" dirty="0"/>
              <a:t>:</a:t>
            </a:r>
          </a:p>
          <a:p>
            <a:r>
              <a:rPr lang="en-US" sz="2800" dirty="0"/>
              <a:t>Walker (2011) discusses the challenges in the food and beverage industry:</a:t>
            </a:r>
          </a:p>
          <a:p>
            <a:r>
              <a:rPr lang="en-US" sz="2800" dirty="0"/>
              <a:t>    In the food and beverage industry, it is estimated that 25 percent of employees steal regardless of the controls in place. This issue has become pervasive, highlighting the need for stricter measures and ethical training to combat theft. Managers must consider implementing innovative strategies to foster integrity and prevent losses. (p. 2)</a:t>
            </a:r>
          </a:p>
          <a:p>
            <a:r>
              <a:rPr lang="en-US" sz="2800" dirty="0"/>
              <a:t>In this example, if the author’s name was not mentioned in the sentence, it would appear with the citation at the end: (Walker, 2011, p. 2).</a:t>
            </a:r>
          </a:p>
          <a:p>
            <a:endParaRPr lang="en-US" sz="2800" dirty="0"/>
          </a:p>
        </p:txBody>
      </p:sp>
    </p:spTree>
    <p:extLst>
      <p:ext uri="{BB962C8B-B14F-4D97-AF65-F5344CB8AC3E}">
        <p14:creationId xmlns:p14="http://schemas.microsoft.com/office/powerpoint/2010/main" val="410742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183F-9400-B6FC-74D3-DCB1D9C41C84}"/>
              </a:ext>
            </a:extLst>
          </p:cNvPr>
          <p:cNvSpPr>
            <a:spLocks noGrp="1"/>
          </p:cNvSpPr>
          <p:nvPr>
            <p:ph type="title"/>
          </p:nvPr>
        </p:nvSpPr>
        <p:spPr>
          <a:xfrm>
            <a:off x="1043584" y="3890"/>
            <a:ext cx="9720072" cy="1499616"/>
          </a:xfrm>
        </p:spPr>
        <p:txBody>
          <a:bodyPr/>
          <a:lstStyle/>
          <a:p>
            <a:pPr algn="ctr"/>
            <a:r>
              <a:rPr lang="en-US" dirty="0"/>
              <a:t>PARAPHRASE</a:t>
            </a:r>
          </a:p>
        </p:txBody>
      </p:sp>
      <p:sp>
        <p:nvSpPr>
          <p:cNvPr id="3" name="Content Placeholder 2">
            <a:extLst>
              <a:ext uri="{FF2B5EF4-FFF2-40B4-BE49-F238E27FC236}">
                <a16:creationId xmlns:a16="http://schemas.microsoft.com/office/drawing/2014/main" id="{4DE24CEE-9A0D-EF0B-F5C8-ECB4F8DDC626}"/>
              </a:ext>
            </a:extLst>
          </p:cNvPr>
          <p:cNvSpPr>
            <a:spLocks noGrp="1"/>
          </p:cNvSpPr>
          <p:nvPr>
            <p:ph idx="1"/>
          </p:nvPr>
        </p:nvSpPr>
        <p:spPr>
          <a:xfrm>
            <a:off x="350196" y="1420239"/>
            <a:ext cx="11634281" cy="4889122"/>
          </a:xfrm>
        </p:spPr>
        <p:txBody>
          <a:bodyPr>
            <a:normAutofit/>
          </a:bodyPr>
          <a:lstStyle/>
          <a:p>
            <a:r>
              <a:rPr lang="en-US" sz="2800" dirty="0"/>
              <a:t>Paraphrasing in both APA involves rephrasing the original text in your own words while still providing a citation to credit the source. Here’s how to do it with examples similar to the sample:</a:t>
            </a:r>
          </a:p>
          <a:p>
            <a:r>
              <a:rPr lang="en-US" sz="2800" b="1" dirty="0"/>
              <a:t>Example 1</a:t>
            </a:r>
          </a:p>
          <a:p>
            <a:r>
              <a:rPr lang="en-US" sz="2800" b="1" dirty="0"/>
              <a:t>Original Text</a:t>
            </a:r>
            <a:r>
              <a:rPr lang="en-US" sz="2800" dirty="0"/>
              <a:t>: "A recent study indicates that the use of renewable energy can significantly reduce greenhouse gas emissions compared to traditional fossil fuels."</a:t>
            </a:r>
          </a:p>
          <a:p>
            <a:r>
              <a:rPr lang="en-US" sz="2800" b="1" dirty="0"/>
              <a:t>APA Paraphrase</a:t>
            </a:r>
            <a:r>
              <a:rPr lang="en-US" sz="2800" dirty="0"/>
              <a:t>: Renewable energy sources have been shown to drastically cut greenhouse gas emissions in comparison to fossil fuels (Smith, 2022, p. 45).</a:t>
            </a:r>
          </a:p>
          <a:p>
            <a:endParaRPr lang="en-US" dirty="0"/>
          </a:p>
        </p:txBody>
      </p:sp>
    </p:spTree>
    <p:extLst>
      <p:ext uri="{BB962C8B-B14F-4D97-AF65-F5344CB8AC3E}">
        <p14:creationId xmlns:p14="http://schemas.microsoft.com/office/powerpoint/2010/main" val="58527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A3E8-E52C-1799-F9BB-716DD235A31C}"/>
              </a:ext>
            </a:extLst>
          </p:cNvPr>
          <p:cNvSpPr>
            <a:spLocks noGrp="1"/>
          </p:cNvSpPr>
          <p:nvPr>
            <p:ph type="title"/>
          </p:nvPr>
        </p:nvSpPr>
        <p:spPr/>
        <p:txBody>
          <a:bodyPr/>
          <a:lstStyle/>
          <a:p>
            <a:pPr algn="ctr"/>
            <a:r>
              <a:rPr lang="en-US" dirty="0"/>
              <a:t>SUMMARY</a:t>
            </a:r>
            <a:br>
              <a:rPr lang="en-US" dirty="0"/>
            </a:br>
            <a:endParaRPr lang="en-US" dirty="0"/>
          </a:p>
        </p:txBody>
      </p:sp>
      <p:sp>
        <p:nvSpPr>
          <p:cNvPr id="3" name="Content Placeholder 2">
            <a:extLst>
              <a:ext uri="{FF2B5EF4-FFF2-40B4-BE49-F238E27FC236}">
                <a16:creationId xmlns:a16="http://schemas.microsoft.com/office/drawing/2014/main" id="{1BA5263C-AB4E-221A-74A9-F33B709FA998}"/>
              </a:ext>
            </a:extLst>
          </p:cNvPr>
          <p:cNvSpPr>
            <a:spLocks noGrp="1"/>
          </p:cNvSpPr>
          <p:nvPr>
            <p:ph idx="1"/>
          </p:nvPr>
        </p:nvSpPr>
        <p:spPr>
          <a:xfrm>
            <a:off x="1235963" y="1617904"/>
            <a:ext cx="9720073" cy="4023360"/>
          </a:xfrm>
        </p:spPr>
        <p:txBody>
          <a:bodyPr>
            <a:normAutofit lnSpcReduction="10000"/>
          </a:bodyPr>
          <a:lstStyle/>
          <a:p>
            <a:r>
              <a:rPr lang="en-US" sz="2400" b="0" i="0" dirty="0" err="1">
                <a:solidFill>
                  <a:srgbClr val="333333"/>
                </a:solidFill>
                <a:effectLst/>
                <a:latin typeface="verdana" panose="020B0604030504040204" pitchFamily="34" charset="0"/>
              </a:rPr>
              <a:t>Summarising</a:t>
            </a:r>
            <a:r>
              <a:rPr lang="en-US" sz="2400" b="0" i="0" dirty="0">
                <a:solidFill>
                  <a:srgbClr val="333333"/>
                </a:solidFill>
                <a:effectLst/>
                <a:latin typeface="verdana" panose="020B0604030504040204" pitchFamily="34" charset="0"/>
              </a:rPr>
              <a:t> = repeating the </a:t>
            </a:r>
            <a:r>
              <a:rPr lang="en-US" sz="2400" b="1" i="0" dirty="0">
                <a:solidFill>
                  <a:srgbClr val="333333"/>
                </a:solidFill>
                <a:effectLst/>
                <a:latin typeface="verdana" panose="020B0604030504040204" pitchFamily="34" charset="0"/>
              </a:rPr>
              <a:t>main ideas </a:t>
            </a:r>
            <a:r>
              <a:rPr lang="en-US" sz="2400" b="0" i="0" dirty="0">
                <a:solidFill>
                  <a:srgbClr val="333333"/>
                </a:solidFill>
                <a:effectLst/>
                <a:latin typeface="verdana" panose="020B0604030504040204" pitchFamily="34" charset="0"/>
              </a:rPr>
              <a:t>of a passage in your own words </a:t>
            </a:r>
          </a:p>
          <a:p>
            <a:r>
              <a:rPr lang="en-US" b="1" dirty="0"/>
              <a:t>Example 1</a:t>
            </a:r>
          </a:p>
          <a:p>
            <a:r>
              <a:rPr lang="en-US" b="1" dirty="0"/>
              <a:t>Original Text</a:t>
            </a:r>
            <a:r>
              <a:rPr lang="en-US" dirty="0"/>
              <a:t>: "The rise of online education has provided opportunities for students around the world to access high-quality learning materials and instructors from prestigious institutions. However, despite its benefits, online education also presents challenges, such as the need for strong self-discipline, the lack of social interaction, and potential technical issues that can disrupt learning."</a:t>
            </a:r>
          </a:p>
          <a:p>
            <a:r>
              <a:rPr lang="en-US" b="1" dirty="0"/>
              <a:t>APA Summary</a:t>
            </a:r>
            <a:r>
              <a:rPr lang="en-US" dirty="0"/>
              <a:t>: Online education offers global access to high-quality resources but requires self-discipline and faces challenges like limited social interaction and technical difficulties (Green, 2021).</a:t>
            </a:r>
          </a:p>
          <a:p>
            <a:endParaRPr lang="en-US" dirty="0"/>
          </a:p>
        </p:txBody>
      </p:sp>
    </p:spTree>
    <p:extLst>
      <p:ext uri="{BB962C8B-B14F-4D97-AF65-F5344CB8AC3E}">
        <p14:creationId xmlns:p14="http://schemas.microsoft.com/office/powerpoint/2010/main" val="295965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E315-19FB-454A-87F9-7B48F1B05612}"/>
              </a:ext>
            </a:extLst>
          </p:cNvPr>
          <p:cNvSpPr>
            <a:spLocks noGrp="1"/>
          </p:cNvSpPr>
          <p:nvPr>
            <p:ph type="title"/>
          </p:nvPr>
        </p:nvSpPr>
        <p:spPr>
          <a:xfrm>
            <a:off x="6766814" y="0"/>
            <a:ext cx="9720072" cy="1499616"/>
          </a:xfrm>
        </p:spPr>
        <p:txBody>
          <a:bodyPr/>
          <a:lstStyle/>
          <a:p>
            <a:r>
              <a:rPr lang="en-US" b="1" dirty="0"/>
              <a:t>Reference verbs</a:t>
            </a:r>
          </a:p>
        </p:txBody>
      </p:sp>
      <p:sp>
        <p:nvSpPr>
          <p:cNvPr id="3" name="Content Placeholder 2">
            <a:extLst>
              <a:ext uri="{FF2B5EF4-FFF2-40B4-BE49-F238E27FC236}">
                <a16:creationId xmlns:a16="http://schemas.microsoft.com/office/drawing/2014/main" id="{F4AC333D-1FE6-0F41-A59D-904D2CF9EBA5}"/>
              </a:ext>
            </a:extLst>
          </p:cNvPr>
          <p:cNvSpPr>
            <a:spLocks noGrp="1"/>
          </p:cNvSpPr>
          <p:nvPr>
            <p:ph idx="1"/>
          </p:nvPr>
        </p:nvSpPr>
        <p:spPr>
          <a:xfrm>
            <a:off x="565150" y="-222898"/>
            <a:ext cx="8522240" cy="4978400"/>
          </a:xfrm>
        </p:spPr>
        <p:txBody>
          <a:bodyPr>
            <a:noAutofit/>
          </a:bodyPr>
          <a:lstStyle/>
          <a:p>
            <a:endParaRPr lang="en-US" sz="2400" dirty="0">
              <a:solidFill>
                <a:schemeClr val="tx1"/>
              </a:solidFill>
            </a:endParaRPr>
          </a:p>
          <a:p>
            <a:pPr>
              <a:lnSpc>
                <a:spcPct val="170000"/>
              </a:lnSpc>
            </a:pPr>
            <a:r>
              <a:rPr lang="en-US" sz="2400" dirty="0">
                <a:solidFill>
                  <a:schemeClr val="tx1"/>
                </a:solidFill>
              </a:rPr>
              <a:t>Smith (2019) </a:t>
            </a:r>
            <a:r>
              <a:rPr lang="en-US" sz="2400" dirty="0">
                <a:solidFill>
                  <a:schemeClr val="tx1"/>
                </a:solidFill>
                <a:highlight>
                  <a:srgbClr val="FFFF00"/>
                </a:highlight>
              </a:rPr>
              <a:t>argues </a:t>
            </a:r>
            <a:r>
              <a:rPr lang="en-US" sz="2400" dirty="0">
                <a:solidFill>
                  <a:schemeClr val="tx1"/>
                </a:solidFill>
              </a:rPr>
              <a:t>that . . .</a:t>
            </a:r>
          </a:p>
          <a:p>
            <a:pPr>
              <a:lnSpc>
                <a:spcPct val="170000"/>
              </a:lnSpc>
            </a:pPr>
            <a:r>
              <a:rPr lang="en-US" sz="2400" dirty="0" err="1">
                <a:solidFill>
                  <a:schemeClr val="tx1"/>
                </a:solidFill>
              </a:rPr>
              <a:t>Janovic</a:t>
            </a:r>
            <a:r>
              <a:rPr lang="en-US" sz="2400" dirty="0">
                <a:solidFill>
                  <a:schemeClr val="tx1"/>
                </a:solidFill>
              </a:rPr>
              <a:t> (1972) </a:t>
            </a:r>
            <a:r>
              <a:rPr lang="en-US" sz="2400" dirty="0">
                <a:solidFill>
                  <a:schemeClr val="tx1"/>
                </a:solidFill>
                <a:highlight>
                  <a:srgbClr val="FFFF00"/>
                </a:highlight>
              </a:rPr>
              <a:t>claimed</a:t>
            </a:r>
            <a:r>
              <a:rPr lang="en-US" sz="2400" dirty="0">
                <a:solidFill>
                  <a:schemeClr val="tx1"/>
                </a:solidFill>
              </a:rPr>
              <a:t> that . . .</a:t>
            </a:r>
          </a:p>
          <a:p>
            <a:pPr algn="just">
              <a:lnSpc>
                <a:spcPct val="170000"/>
              </a:lnSpc>
            </a:pPr>
            <a:r>
              <a:rPr lang="en-US" sz="2400" dirty="0">
                <a:solidFill>
                  <a:schemeClr val="tx1"/>
                </a:solidFill>
              </a:rPr>
              <a:t>=&gt; These verbs can be either in the </a:t>
            </a:r>
            <a:r>
              <a:rPr lang="en-US" sz="2400" dirty="0">
                <a:solidFill>
                  <a:schemeClr val="tx1"/>
                </a:solidFill>
                <a:highlight>
                  <a:srgbClr val="FFFF00"/>
                </a:highlight>
              </a:rPr>
              <a:t>present or the past tense</a:t>
            </a:r>
            <a:r>
              <a:rPr lang="en-US" sz="2400" dirty="0">
                <a:solidFill>
                  <a:schemeClr val="tx1"/>
                </a:solidFill>
              </a:rPr>
              <a:t>. </a:t>
            </a:r>
          </a:p>
          <a:p>
            <a:pPr algn="just">
              <a:lnSpc>
                <a:spcPct val="170000"/>
              </a:lnSpc>
            </a:pPr>
            <a:r>
              <a:rPr lang="en-US" sz="2400" dirty="0">
                <a:solidFill>
                  <a:schemeClr val="tx1"/>
                </a:solidFill>
              </a:rPr>
              <a:t>Normally the use of the present tense suggests that the source is recent and still valid. ( 2010-1020)</a:t>
            </a:r>
          </a:p>
          <a:p>
            <a:pPr algn="just">
              <a:lnSpc>
                <a:spcPct val="170000"/>
              </a:lnSpc>
            </a:pPr>
            <a:r>
              <a:rPr lang="en-US" sz="2400" dirty="0"/>
              <a:t>=&gt; </a:t>
            </a:r>
            <a:r>
              <a:rPr lang="en-US" sz="2400" dirty="0">
                <a:solidFill>
                  <a:schemeClr val="tx1"/>
                </a:solidFill>
              </a:rPr>
              <a:t>The past indicates that the source is older and may be out-of-date, but there are no hard-and-fast distinctions. In some disciplines an old source may still have validity. </a:t>
            </a:r>
          </a:p>
        </p:txBody>
      </p:sp>
    </p:spTree>
    <p:extLst>
      <p:ext uri="{BB962C8B-B14F-4D97-AF65-F5344CB8AC3E}">
        <p14:creationId xmlns:p14="http://schemas.microsoft.com/office/powerpoint/2010/main" val="298577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28E4-BBE8-A61F-3B3E-0CA85ABAC8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59E682-FBAD-C19A-6F8E-B1236A960825}"/>
              </a:ext>
            </a:extLst>
          </p:cNvPr>
          <p:cNvSpPr>
            <a:spLocks noGrp="1"/>
          </p:cNvSpPr>
          <p:nvPr>
            <p:ph idx="1"/>
          </p:nvPr>
        </p:nvSpPr>
        <p:spPr>
          <a:xfrm>
            <a:off x="1024127" y="1054359"/>
            <a:ext cx="9720073" cy="4023360"/>
          </a:xfrm>
        </p:spPr>
        <p:txBody>
          <a:bodyPr>
            <a:normAutofit/>
          </a:bodyPr>
          <a:lstStyle/>
          <a:p>
            <a:r>
              <a:rPr lang="en-US" sz="3200" b="1" dirty="0"/>
              <a:t>. Expressing Argument or Opinion</a:t>
            </a:r>
          </a:p>
          <a:p>
            <a:pPr>
              <a:buFont typeface="Arial" panose="020B0604020202020204" pitchFamily="34" charset="0"/>
              <a:buChar char="•"/>
            </a:pPr>
            <a:r>
              <a:rPr lang="en-US" sz="3200" b="1" dirty="0"/>
              <a:t>Argues</a:t>
            </a:r>
            <a:r>
              <a:rPr lang="en-US" sz="3200" dirty="0"/>
              <a:t> – Smith (2019) argues that...</a:t>
            </a:r>
          </a:p>
          <a:p>
            <a:pPr>
              <a:buFont typeface="Arial" panose="020B0604020202020204" pitchFamily="34" charset="0"/>
              <a:buChar char="•"/>
            </a:pPr>
            <a:r>
              <a:rPr lang="en-US" sz="3200" b="1" dirty="0"/>
              <a:t>Contends</a:t>
            </a:r>
            <a:r>
              <a:rPr lang="en-US" sz="3200" dirty="0"/>
              <a:t> – Johnson (2020) contends that...</a:t>
            </a:r>
          </a:p>
          <a:p>
            <a:pPr>
              <a:buFont typeface="Arial" panose="020B0604020202020204" pitchFamily="34" charset="0"/>
              <a:buChar char="•"/>
            </a:pPr>
            <a:r>
              <a:rPr lang="en-US" sz="3200" b="1" dirty="0"/>
              <a:t>Claims</a:t>
            </a:r>
            <a:r>
              <a:rPr lang="en-US" sz="3200" dirty="0"/>
              <a:t> – Brown (2018) claims that...</a:t>
            </a:r>
          </a:p>
          <a:p>
            <a:pPr>
              <a:buFont typeface="Arial" panose="020B0604020202020204" pitchFamily="34" charset="0"/>
              <a:buChar char="•"/>
            </a:pPr>
            <a:r>
              <a:rPr lang="en-US" sz="3200" b="1" dirty="0"/>
              <a:t>Asserts</a:t>
            </a:r>
            <a:r>
              <a:rPr lang="en-US" sz="3200" dirty="0"/>
              <a:t> – Wilson (2021) asserts that...</a:t>
            </a:r>
          </a:p>
          <a:p>
            <a:pPr>
              <a:buFont typeface="Arial" panose="020B0604020202020204" pitchFamily="34" charset="0"/>
              <a:buChar char="•"/>
            </a:pPr>
            <a:r>
              <a:rPr lang="en-US" sz="3200" b="1" dirty="0"/>
              <a:t>Maintains</a:t>
            </a:r>
            <a:r>
              <a:rPr lang="en-US" sz="3200" dirty="0"/>
              <a:t> – Lee (2019) maintains that...</a:t>
            </a:r>
          </a:p>
          <a:p>
            <a:endParaRPr lang="en-US" sz="3200" dirty="0"/>
          </a:p>
        </p:txBody>
      </p:sp>
    </p:spTree>
    <p:extLst>
      <p:ext uri="{BB962C8B-B14F-4D97-AF65-F5344CB8AC3E}">
        <p14:creationId xmlns:p14="http://schemas.microsoft.com/office/powerpoint/2010/main" val="252519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69E2-7AE7-8CDE-74B7-95204B0799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BC9BF7-BE37-DB2D-CC01-2C2654A33E7C}"/>
              </a:ext>
            </a:extLst>
          </p:cNvPr>
          <p:cNvSpPr>
            <a:spLocks noGrp="1"/>
          </p:cNvSpPr>
          <p:nvPr>
            <p:ph idx="1"/>
          </p:nvPr>
        </p:nvSpPr>
        <p:spPr>
          <a:xfrm>
            <a:off x="1024127" y="886408"/>
            <a:ext cx="9720073" cy="4023360"/>
          </a:xfrm>
        </p:spPr>
        <p:txBody>
          <a:bodyPr>
            <a:noAutofit/>
          </a:bodyPr>
          <a:lstStyle/>
          <a:p>
            <a:r>
              <a:rPr lang="en-US" sz="3200" b="1" dirty="0"/>
              <a:t>Presenting or Explaining</a:t>
            </a:r>
          </a:p>
          <a:p>
            <a:pPr>
              <a:buFont typeface="Arial" panose="020B0604020202020204" pitchFamily="34" charset="0"/>
              <a:buChar char="•"/>
            </a:pPr>
            <a:r>
              <a:rPr lang="en-US" sz="3200" b="1" dirty="0"/>
              <a:t>States</a:t>
            </a:r>
            <a:r>
              <a:rPr lang="en-US" sz="3200" dirty="0"/>
              <a:t> – Carter (2020) states that...</a:t>
            </a:r>
          </a:p>
          <a:p>
            <a:pPr>
              <a:buFont typeface="Arial" panose="020B0604020202020204" pitchFamily="34" charset="0"/>
              <a:buChar char="•"/>
            </a:pPr>
            <a:r>
              <a:rPr lang="en-US" sz="3200" b="1" dirty="0"/>
              <a:t>Explains</a:t>
            </a:r>
            <a:r>
              <a:rPr lang="en-US" sz="3200" dirty="0"/>
              <a:t> – Taylor (2019) explains that...</a:t>
            </a:r>
          </a:p>
          <a:p>
            <a:pPr>
              <a:buFont typeface="Arial" panose="020B0604020202020204" pitchFamily="34" charset="0"/>
              <a:buChar char="•"/>
            </a:pPr>
            <a:r>
              <a:rPr lang="en-US" sz="3200" b="1" dirty="0"/>
              <a:t>Describes</a:t>
            </a:r>
            <a:r>
              <a:rPr lang="en-US" sz="3200" dirty="0"/>
              <a:t> – Nelson (2021) describes that...</a:t>
            </a:r>
          </a:p>
          <a:p>
            <a:pPr>
              <a:buFont typeface="Arial" panose="020B0604020202020204" pitchFamily="34" charset="0"/>
              <a:buChar char="•"/>
            </a:pPr>
            <a:r>
              <a:rPr lang="en-US" sz="3200" b="1" dirty="0"/>
              <a:t>Notes</a:t>
            </a:r>
            <a:r>
              <a:rPr lang="en-US" sz="3200" dirty="0"/>
              <a:t> – Evans (2018) notes that...</a:t>
            </a:r>
          </a:p>
          <a:p>
            <a:pPr>
              <a:buFont typeface="Arial" panose="020B0604020202020204" pitchFamily="34" charset="0"/>
              <a:buChar char="•"/>
            </a:pPr>
            <a:r>
              <a:rPr lang="en-US" sz="3200" b="1" dirty="0"/>
              <a:t>Observes</a:t>
            </a:r>
            <a:r>
              <a:rPr lang="en-US" sz="3200" dirty="0"/>
              <a:t> – Baker (2022) observes that...</a:t>
            </a:r>
          </a:p>
          <a:p>
            <a:pPr>
              <a:buFont typeface="Arial" panose="020B0604020202020204" pitchFamily="34" charset="0"/>
              <a:buChar char="•"/>
            </a:pPr>
            <a:r>
              <a:rPr lang="en-US" sz="3200" b="1" dirty="0"/>
              <a:t>Indicates</a:t>
            </a:r>
            <a:r>
              <a:rPr lang="en-US" sz="3200" dirty="0"/>
              <a:t> – Adams (2017) indicates that...</a:t>
            </a:r>
          </a:p>
          <a:p>
            <a:pPr>
              <a:buFont typeface="Arial" panose="020B0604020202020204" pitchFamily="34" charset="0"/>
              <a:buChar char="•"/>
            </a:pPr>
            <a:r>
              <a:rPr lang="en-US" sz="3200" b="1" dirty="0"/>
              <a:t>Mentions</a:t>
            </a:r>
            <a:r>
              <a:rPr lang="en-US" sz="3200" dirty="0"/>
              <a:t> – Davis (2020) mentions that...</a:t>
            </a:r>
          </a:p>
          <a:p>
            <a:endParaRPr lang="en-US" sz="3200" dirty="0"/>
          </a:p>
        </p:txBody>
      </p:sp>
    </p:spTree>
    <p:extLst>
      <p:ext uri="{BB962C8B-B14F-4D97-AF65-F5344CB8AC3E}">
        <p14:creationId xmlns:p14="http://schemas.microsoft.com/office/powerpoint/2010/main" val="3394155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1800</TotalTime>
  <Words>2005</Words>
  <Application>Microsoft Macintosh PowerPoint</Application>
  <PresentationFormat>Widescreen</PresentationFormat>
  <Paragraphs>124</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Tw Cen MT</vt:lpstr>
      <vt:lpstr>Tw Cen MT Condensed</vt:lpstr>
      <vt:lpstr>verdana</vt:lpstr>
      <vt:lpstr>Wingdings 3</vt:lpstr>
      <vt:lpstr>Integral</vt:lpstr>
      <vt:lpstr> in – text Citations &amp; References</vt:lpstr>
      <vt:lpstr>PowerPoint Presentation</vt:lpstr>
      <vt:lpstr>QUOTATION</vt:lpstr>
      <vt:lpstr>QUOTATION</vt:lpstr>
      <vt:lpstr>PARAPHRASE</vt:lpstr>
      <vt:lpstr>SUMMARY </vt:lpstr>
      <vt:lpstr>Reference verbs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write reference CÁCH VIẾT DANH MỤC THAM KHẢO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112</cp:revision>
  <dcterms:created xsi:type="dcterms:W3CDTF">2019-04-22T09:17:23Z</dcterms:created>
  <dcterms:modified xsi:type="dcterms:W3CDTF">2025-04-09T03:48:39Z</dcterms:modified>
</cp:coreProperties>
</file>