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2" r:id="rId3"/>
    <p:sldId id="258" r:id="rId4"/>
    <p:sldId id="614" r:id="rId5"/>
    <p:sldId id="623" r:id="rId6"/>
    <p:sldId id="618" r:id="rId7"/>
    <p:sldId id="260" r:id="rId8"/>
    <p:sldId id="262" r:id="rId9"/>
    <p:sldId id="264" r:id="rId10"/>
    <p:sldId id="492" r:id="rId11"/>
    <p:sldId id="284" r:id="rId12"/>
    <p:sldId id="619" r:id="rId13"/>
    <p:sldId id="261" r:id="rId14"/>
    <p:sldId id="617" r:id="rId15"/>
    <p:sldId id="626" r:id="rId16"/>
    <p:sldId id="615" r:id="rId17"/>
    <p:sldId id="269" r:id="rId18"/>
    <p:sldId id="271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A9DD0B-7E89-4099-9D9B-2D2D345F4CEC}">
          <p14:sldIdLst>
            <p14:sldId id="256"/>
            <p14:sldId id="282"/>
            <p14:sldId id="258"/>
          </p14:sldIdLst>
        </p14:section>
        <p14:section name="Partners" id="{22BC516C-B8FA-465B-BE86-92E17D627460}">
          <p14:sldIdLst>
            <p14:sldId id="614"/>
            <p14:sldId id="623"/>
          </p14:sldIdLst>
        </p14:section>
        <p14:section name="Introduction" id="{C6559E48-19AA-4E53-8BBA-BA64B000FE88}">
          <p14:sldIdLst>
            <p14:sldId id="618"/>
            <p14:sldId id="260"/>
            <p14:sldId id="262"/>
          </p14:sldIdLst>
        </p14:section>
        <p14:section name="Team" id="{97354789-8AB3-46CA-BD9D-E5C1B1388C6B}">
          <p14:sldIdLst>
            <p14:sldId id="264"/>
            <p14:sldId id="492"/>
            <p14:sldId id="284"/>
          </p14:sldIdLst>
        </p14:section>
        <p14:section name="Course Details" id="{5D3367CE-AFD4-49A7-AA41-52C5B39FD625}">
          <p14:sldIdLst>
            <p14:sldId id="619"/>
            <p14:sldId id="261"/>
            <p14:sldId id="617"/>
            <p14:sldId id="626"/>
            <p14:sldId id="615"/>
            <p14:sldId id="269"/>
            <p14:sldId id="271"/>
          </p14:sldIdLst>
        </p14:section>
        <p14:section name="Conclusion" id="{FC5B1C66-1CBD-4063-B88F-AA8E6E3D98E0}">
          <p14:sldIdLst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5" autoAdjust="0"/>
    <p:restoredTop sz="95214" autoAdjust="0"/>
  </p:normalViewPr>
  <p:slideViewPr>
    <p:cSldViewPr showGuides="1">
      <p:cViewPr varScale="1">
        <p:scale>
          <a:sx n="113" d="100"/>
          <a:sy n="113" d="100"/>
        </p:scale>
        <p:origin x="19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l Valkov" userId="53b9bb8a-74d2-424a-9017-3d9b3f89541a" providerId="ADAL" clId="{9C4C25C6-B753-45A3-9EF8-92FC0439B5A6}"/>
    <pc:docChg chg="undo custSel modSld">
      <pc:chgData name="Mihail Valkov" userId="53b9bb8a-74d2-424a-9017-3d9b3f89541a" providerId="ADAL" clId="{9C4C25C6-B753-45A3-9EF8-92FC0439B5A6}" dt="2021-01-09T23:50:35.152" v="19" actId="207"/>
      <pc:docMkLst>
        <pc:docMk/>
      </pc:docMkLst>
      <pc:sldChg chg="modSp">
        <pc:chgData name="Mihail Valkov" userId="53b9bb8a-74d2-424a-9017-3d9b3f89541a" providerId="ADAL" clId="{9C4C25C6-B753-45A3-9EF8-92FC0439B5A6}" dt="2021-01-09T23:22:10.158" v="15" actId="5793"/>
        <pc:sldMkLst>
          <pc:docMk/>
          <pc:sldMk cId="1399203971" sldId="261"/>
        </pc:sldMkLst>
        <pc:spChg chg="mod">
          <ac:chgData name="Mihail Valkov" userId="53b9bb8a-74d2-424a-9017-3d9b3f89541a" providerId="ADAL" clId="{9C4C25C6-B753-45A3-9EF8-92FC0439B5A6}" dt="2021-01-09T23:22:10.158" v="15" actId="5793"/>
          <ac:spMkLst>
            <pc:docMk/>
            <pc:sldMk cId="1399203971" sldId="261"/>
            <ac:spMk id="2" creationId="{E82AC9B3-CD5E-485F-AC84-B066819DDCBD}"/>
          </ac:spMkLst>
        </pc:spChg>
      </pc:sldChg>
      <pc:sldChg chg="modSp mod">
        <pc:chgData name="Mihail Valkov" userId="53b9bb8a-74d2-424a-9017-3d9b3f89541a" providerId="ADAL" clId="{9C4C25C6-B753-45A3-9EF8-92FC0439B5A6}" dt="2021-01-09T23:50:35.152" v="19" actId="207"/>
        <pc:sldMkLst>
          <pc:docMk/>
          <pc:sldMk cId="95392007" sldId="271"/>
        </pc:sldMkLst>
        <pc:spChg chg="mod">
          <ac:chgData name="Mihail Valkov" userId="53b9bb8a-74d2-424a-9017-3d9b3f89541a" providerId="ADAL" clId="{9C4C25C6-B753-45A3-9EF8-92FC0439B5A6}" dt="2021-01-09T23:49:41.444" v="17" actId="1076"/>
          <ac:spMkLst>
            <pc:docMk/>
            <pc:sldMk cId="95392007" sldId="271"/>
            <ac:spMk id="7" creationId="{00000000-0000-0000-0000-000000000000}"/>
          </ac:spMkLst>
        </pc:spChg>
        <pc:spChg chg="mod">
          <ac:chgData name="Mihail Valkov" userId="53b9bb8a-74d2-424a-9017-3d9b3f89541a" providerId="ADAL" clId="{9C4C25C6-B753-45A3-9EF8-92FC0439B5A6}" dt="2021-01-09T23:50:35.152" v="19" actId="207"/>
          <ac:spMkLst>
            <pc:docMk/>
            <pc:sldMk cId="95392007" sldId="271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707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4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123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3185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3149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444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761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66089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5165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530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91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8326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853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9545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15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153/Fundamentals-Exams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softuni.bg/trainings/3732/programming-fundamentals-with-javascript-may-2022" TargetMode="External"/><Relationship Id="rId7" Type="http://schemas.openxmlformats.org/officeDocument/2006/relationships/hyperlink" Target="https://facebook.com/groups/SoftUniJavaScriptCommunit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6.png"/><Relationship Id="rId4" Type="http://schemas.openxmlformats.org/officeDocument/2006/relationships/hyperlink" Target="https://softuni.bg/forum/categories/44/programming-fundamentals" TargetMode="External"/><Relationship Id="rId9" Type="http://schemas.openxmlformats.org/officeDocument/2006/relationships/hyperlink" Target="https://www.facebook.com/groups/ProgrammingFundamentalswithJavaScriptMay2022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jpeg"/><Relationship Id="rId23" Type="http://schemas.openxmlformats.org/officeDocument/2006/relationships/image" Target="../media/image3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hyperlink" Target="https://www.youtube.com/c/CodeItUpwithIv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Fundamentals</a:t>
            </a:r>
          </a:p>
        </p:txBody>
      </p:sp>
      <p:pic>
        <p:nvPicPr>
          <p:cNvPr id="9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59953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7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68735" y="1281462"/>
            <a:ext cx="7322265" cy="45878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3600" b="1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Trainer and top student @ </a:t>
            </a:r>
            <a:r>
              <a:rPr lang="en-US" sz="3200" b="1" dirty="0" err="1"/>
              <a:t>SoftUni</a:t>
            </a:r>
            <a:r>
              <a:rPr lang="en-US" sz="3200" dirty="0"/>
              <a:t> with </a:t>
            </a:r>
            <a:r>
              <a:rPr lang="en-US" sz="3200" b="1" dirty="0"/>
              <a:t>Java and</a:t>
            </a:r>
            <a:r>
              <a:rPr lang="bg-BG" sz="3200" b="1" dirty="0"/>
              <a:t> </a:t>
            </a:r>
            <a:r>
              <a:rPr lang="en-US" sz="3200" b="1" dirty="0"/>
              <a:t>JavaScript</a:t>
            </a:r>
            <a:endParaRPr lang="bg-BG" sz="3200" b="1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dirty="0"/>
              <a:t>Junior JavaScript Developer</a:t>
            </a:r>
            <a:endParaRPr lang="bg-BG" sz="3200" b="1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dirty="0"/>
              <a:t>Experience</a:t>
            </a:r>
            <a:r>
              <a:rPr lang="en-US" sz="3200" dirty="0"/>
              <a:t> as System Administrator </a:t>
            </a:r>
            <a:endParaRPr lang="bg-BG" sz="3600" dirty="0"/>
          </a:p>
          <a:p>
            <a:pPr marL="304747" lvl="2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endParaRPr lang="bg-BG" sz="3200" dirty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Todor </a:t>
            </a:r>
            <a:r>
              <a:rPr lang="en-US" dirty="0" err="1"/>
              <a:t>Stoyanov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BBA654-E82F-40F8-AA5F-D68110EE0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486" y="1645800"/>
            <a:ext cx="3947538" cy="39475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837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29924"/>
            <a:ext cx="8155594" cy="55273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Software Engineer at EPAM Systems</a:t>
            </a:r>
            <a:endParaRPr lang="bg-BG" b="1" dirty="0"/>
          </a:p>
          <a:p>
            <a:pPr>
              <a:lnSpc>
                <a:spcPct val="120000"/>
              </a:lnSpc>
            </a:pPr>
            <a:r>
              <a:rPr lang="bg-BG" dirty="0"/>
              <a:t>4+</a:t>
            </a:r>
            <a:r>
              <a:rPr lang="en-US" dirty="0"/>
              <a:t> years of experience as a </a:t>
            </a:r>
            <a:r>
              <a:rPr lang="en-US" b="1" dirty="0"/>
              <a:t>Technical Trainer </a:t>
            </a:r>
            <a:r>
              <a:rPr lang="en-US" dirty="0"/>
              <a:t>at </a:t>
            </a:r>
            <a:r>
              <a:rPr lang="en-US" b="1" dirty="0"/>
              <a:t>Software University</a:t>
            </a:r>
            <a:endParaRPr lang="bg-BG" b="1" dirty="0"/>
          </a:p>
          <a:p>
            <a:pPr>
              <a:lnSpc>
                <a:spcPct val="120000"/>
              </a:lnSpc>
            </a:pPr>
            <a:r>
              <a:rPr lang="en-US" b="1" dirty="0"/>
              <a:t>Front-end development</a:t>
            </a:r>
          </a:p>
          <a:p>
            <a:pPr>
              <a:lnSpc>
                <a:spcPct val="120000"/>
              </a:lnSpc>
            </a:pPr>
            <a:r>
              <a:rPr lang="en-US" b="1" dirty="0"/>
              <a:t>Lecturer</a:t>
            </a:r>
            <a:r>
              <a:rPr lang="en-US" dirty="0"/>
              <a:t> in various conferences </a:t>
            </a:r>
            <a:r>
              <a:rPr lang="bg-BG" dirty="0"/>
              <a:t>              </a:t>
            </a:r>
            <a:r>
              <a:rPr lang="en-US" dirty="0"/>
              <a:t>and seminars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bg-BG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Ivaylo</a:t>
            </a:r>
            <a:r>
              <a:rPr lang="en-US" dirty="0"/>
              <a:t> Dimitrov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34E902-A017-4E43-991D-F666D4C5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A0C556F-1B12-4313-AE32-0C7C212B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000" y="1719000"/>
            <a:ext cx="2700000" cy="3585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14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66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</a:t>
            </a:r>
            <a:r>
              <a:rPr lang="bg-BG" dirty="0"/>
              <a:t>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Conditional Statements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Loops</a:t>
            </a:r>
          </a:p>
          <a:p>
            <a:pPr lvl="2"/>
            <a:r>
              <a:rPr lang="en-GB" dirty="0"/>
              <a:t>Linear Data Structures – </a:t>
            </a:r>
            <a:r>
              <a:rPr lang="en-GB" b="1" dirty="0">
                <a:solidFill>
                  <a:schemeClr val="bg1"/>
                </a:solidFill>
              </a:rPr>
              <a:t>Arrays</a:t>
            </a:r>
          </a:p>
          <a:p>
            <a:pPr marL="0" indent="0">
              <a:buNone/>
            </a:pPr>
            <a:r>
              <a:rPr lang="en-GB" dirty="0"/>
              <a:t>Final Exam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 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Associative Arrays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Strings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Text Processing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Regular Expressions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6B082C3-78DC-4416-894D-421878017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807" y="1314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6490A26F-5A22-4797-AFC1-E75A149A2EC5}"/>
              </a:ext>
            </a:extLst>
          </p:cNvPr>
          <p:cNvSpPr/>
          <p:nvPr/>
        </p:nvSpPr>
        <p:spPr>
          <a:xfrm>
            <a:off x="9229806" y="4769538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20 questions </a:t>
            </a:r>
            <a:r>
              <a:rPr lang="en-GB" sz="3200" dirty="0"/>
              <a:t>for </a:t>
            </a:r>
            <a:r>
              <a:rPr lang="en-GB" sz="3200" b="1" dirty="0">
                <a:solidFill>
                  <a:schemeClr val="bg1"/>
                </a:solidFill>
              </a:rPr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choice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</a:p>
          <a:p>
            <a:r>
              <a:rPr lang="en-GB" dirty="0"/>
              <a:t>Automated </a:t>
            </a:r>
            <a:r>
              <a:rPr lang="en-GB" b="1" dirty="0">
                <a:solidFill>
                  <a:schemeClr val="bg1"/>
                </a:solidFill>
              </a:rPr>
              <a:t>quiz system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Available online</a:t>
            </a:r>
            <a:r>
              <a:rPr lang="en-GB" dirty="0"/>
              <a:t> – open when the practical exam starts and active 30 minutes after its end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7400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0">
            <a:extLst>
              <a:ext uri="{FF2B5EF4-FFF2-40B4-BE49-F238E27FC236}">
                <a16:creationId xmlns:a16="http://schemas.microsoft.com/office/drawing/2014/main" id="{649152BB-D1F2-46B3-A5A3-7554E7FF7685}"/>
              </a:ext>
            </a:extLst>
          </p:cNvPr>
          <p:cNvSpPr/>
          <p:nvPr/>
        </p:nvSpPr>
        <p:spPr bwMode="auto">
          <a:xfrm>
            <a:off x="10962284" y="5431836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Fundamentals Module Timeline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10F26D-A406-4CF3-A841-3FCF8A7FF0F8}"/>
              </a:ext>
            </a:extLst>
          </p:cNvPr>
          <p:cNvGrpSpPr/>
          <p:nvPr/>
        </p:nvGrpSpPr>
        <p:grpSpPr>
          <a:xfrm>
            <a:off x="2773075" y="3717861"/>
            <a:ext cx="6522451" cy="791139"/>
            <a:chOff x="2773075" y="5673222"/>
            <a:chExt cx="6522451" cy="7911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9D84E0B-228E-4353-A4F2-D59616778A3D}"/>
                </a:ext>
              </a:extLst>
            </p:cNvPr>
            <p:cNvSpPr/>
            <p:nvPr/>
          </p:nvSpPr>
          <p:spPr bwMode="auto">
            <a:xfrm>
              <a:off x="2773075" y="5673222"/>
              <a:ext cx="3015000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Exam Retakes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A5A4D58-7DE0-4D6D-8279-E415BECC65D5}"/>
                </a:ext>
              </a:extLst>
            </p:cNvPr>
            <p:cNvSpPr/>
            <p:nvPr/>
          </p:nvSpPr>
          <p:spPr bwMode="auto">
            <a:xfrm>
              <a:off x="6009900" y="5673222"/>
              <a:ext cx="3285626" cy="791139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Mid-Exam: </a:t>
              </a:r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11. Aug 2022</a:t>
              </a:r>
              <a:b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Final-Exam: </a:t>
              </a:r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15. Aug 2022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773075" y="2295115"/>
            <a:ext cx="3015000" cy="123601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times per week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773075" y="1490433"/>
            <a:ext cx="6522451" cy="615962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Fundamentals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6009900" y="2286521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May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Mid-Exam: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Jun 2022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Final-Exam: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07. Aug 2022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930B99-5F86-41F8-9F21-8CC160CACCEE}"/>
              </a:ext>
            </a:extLst>
          </p:cNvPr>
          <p:cNvSpPr/>
          <p:nvPr/>
        </p:nvSpPr>
        <p:spPr bwMode="auto">
          <a:xfrm>
            <a:off x="520082" y="4982989"/>
            <a:ext cx="732775" cy="1236011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803AE5-E82F-40CE-A7D4-9F4398732390}"/>
              </a:ext>
            </a:extLst>
          </p:cNvPr>
          <p:cNvSpPr/>
          <p:nvPr/>
        </p:nvSpPr>
        <p:spPr bwMode="auto">
          <a:xfrm>
            <a:off x="1320990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DC45C7-0E43-4274-89CD-43F681280DEB}"/>
              </a:ext>
            </a:extLst>
          </p:cNvPr>
          <p:cNvSpPr/>
          <p:nvPr/>
        </p:nvSpPr>
        <p:spPr bwMode="auto">
          <a:xfrm>
            <a:off x="2112561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AB8B65-8F57-4E0A-A89B-3E45A2F22A56}"/>
              </a:ext>
            </a:extLst>
          </p:cNvPr>
          <p:cNvSpPr/>
          <p:nvPr/>
        </p:nvSpPr>
        <p:spPr bwMode="auto">
          <a:xfrm>
            <a:off x="3731355" y="5427862"/>
            <a:ext cx="732775" cy="79113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93E931-2F6D-4BD4-8B2E-7FE501855AD3}"/>
              </a:ext>
            </a:extLst>
          </p:cNvPr>
          <p:cNvSpPr/>
          <p:nvPr/>
        </p:nvSpPr>
        <p:spPr bwMode="auto">
          <a:xfrm>
            <a:off x="520079" y="5607987"/>
            <a:ext cx="2325257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D17840-8168-4A8A-856A-30010BABA4FA}"/>
              </a:ext>
            </a:extLst>
          </p:cNvPr>
          <p:cNvSpPr/>
          <p:nvPr/>
        </p:nvSpPr>
        <p:spPr bwMode="auto">
          <a:xfrm>
            <a:off x="4515499" y="4979558"/>
            <a:ext cx="732775" cy="1236012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81D36F-C8DF-45AC-ACD8-A320CAEB36DB}"/>
              </a:ext>
            </a:extLst>
          </p:cNvPr>
          <p:cNvSpPr/>
          <p:nvPr/>
        </p:nvSpPr>
        <p:spPr bwMode="auto">
          <a:xfrm>
            <a:off x="5314449" y="5427862"/>
            <a:ext cx="725219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E70C4F-36B5-4C0F-9CAF-E5E230705239}"/>
              </a:ext>
            </a:extLst>
          </p:cNvPr>
          <p:cNvSpPr/>
          <p:nvPr/>
        </p:nvSpPr>
        <p:spPr bwMode="auto">
          <a:xfrm>
            <a:off x="6107311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2B6106-F5C0-450F-81B4-8AC8DC9FD2C4}"/>
              </a:ext>
            </a:extLst>
          </p:cNvPr>
          <p:cNvSpPr/>
          <p:nvPr/>
        </p:nvSpPr>
        <p:spPr bwMode="auto">
          <a:xfrm>
            <a:off x="6907729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255133-DB69-498E-A5C3-FA035701B12B}"/>
              </a:ext>
            </a:extLst>
          </p:cNvPr>
          <p:cNvSpPr/>
          <p:nvPr/>
        </p:nvSpPr>
        <p:spPr bwMode="auto">
          <a:xfrm>
            <a:off x="7708147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9AAC0D-9418-4B84-8FC8-0188C32A2315}"/>
              </a:ext>
            </a:extLst>
          </p:cNvPr>
          <p:cNvSpPr/>
          <p:nvPr/>
        </p:nvSpPr>
        <p:spPr bwMode="auto">
          <a:xfrm>
            <a:off x="9362687" y="4979558"/>
            <a:ext cx="732775" cy="1236012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9152BB-D1F2-46B3-A5A3-7554E7FF7685}"/>
              </a:ext>
            </a:extLst>
          </p:cNvPr>
          <p:cNvSpPr/>
          <p:nvPr/>
        </p:nvSpPr>
        <p:spPr bwMode="auto">
          <a:xfrm>
            <a:off x="10163105" y="542443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69729B-57CC-4314-9EB8-49FEE44DA25D}"/>
              </a:ext>
            </a:extLst>
          </p:cNvPr>
          <p:cNvSpPr/>
          <p:nvPr/>
        </p:nvSpPr>
        <p:spPr bwMode="auto">
          <a:xfrm>
            <a:off x="9362687" y="5607986"/>
            <a:ext cx="2332372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August</a:t>
            </a: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2EDE96E1-D245-4433-9CBA-A107F8CD5F6B}"/>
              </a:ext>
            </a:extLst>
          </p:cNvPr>
          <p:cNvSpPr/>
          <p:nvPr/>
        </p:nvSpPr>
        <p:spPr bwMode="auto">
          <a:xfrm>
            <a:off x="2924352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1393E931-2F6D-4BD4-8B2E-7FE501855AD3}"/>
              </a:ext>
            </a:extLst>
          </p:cNvPr>
          <p:cNvSpPr/>
          <p:nvPr/>
        </p:nvSpPr>
        <p:spPr bwMode="auto">
          <a:xfrm>
            <a:off x="2924338" y="5607986"/>
            <a:ext cx="3115330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June</a:t>
            </a:r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DE255133-DB69-498E-A5C3-FA035701B12B}"/>
              </a:ext>
            </a:extLst>
          </p:cNvPr>
          <p:cNvSpPr/>
          <p:nvPr/>
        </p:nvSpPr>
        <p:spPr bwMode="auto">
          <a:xfrm>
            <a:off x="8519924" y="5431836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E38D86-0DD4-4084-B61D-C2178EA8622D}"/>
              </a:ext>
            </a:extLst>
          </p:cNvPr>
          <p:cNvSpPr/>
          <p:nvPr/>
        </p:nvSpPr>
        <p:spPr bwMode="auto">
          <a:xfrm>
            <a:off x="6105842" y="5607987"/>
            <a:ext cx="3146857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</a:t>
            </a:r>
          </a:p>
        </p:txBody>
      </p:sp>
    </p:spTree>
    <p:extLst>
      <p:ext uri="{BB962C8B-B14F-4D97-AF65-F5344CB8AC3E}">
        <p14:creationId xmlns:p14="http://schemas.microsoft.com/office/powerpoint/2010/main" val="104787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2887148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Mid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8387697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7889247" y="1784857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D517F8C-5D33-4670-8994-3336CBB8973E}"/>
              </a:ext>
            </a:extLst>
          </p:cNvPr>
          <p:cNvSpPr/>
          <p:nvPr/>
        </p:nvSpPr>
        <p:spPr bwMode="auto">
          <a:xfrm>
            <a:off x="4396598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60 %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4266747" y="1784857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Final Exam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4362171"/>
            <a:ext cx="6172148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JavaScript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742962"/>
            <a:ext cx="9058971" cy="921191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softuni.bg/trainings/3732/programming-fundamentals-with-javascript-may-2022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1999" y="3288836"/>
            <a:ext cx="9058971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rgbClr val="F2A40D"/>
                </a:solidFill>
                <a:latin typeface="Consolas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softuni.bg/forum/programming-fundamentals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9149" y="6037098"/>
            <a:ext cx="9051821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facebook.com/groups/SoftUniJavaScriptCommunity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80" y="5603691"/>
            <a:ext cx="1147451" cy="114745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B83224E0-46C1-41DB-BA7A-B911A9B8120F}"/>
              </a:ext>
            </a:extLst>
          </p:cNvPr>
          <p:cNvSpPr/>
          <p:nvPr/>
        </p:nvSpPr>
        <p:spPr>
          <a:xfrm>
            <a:off x="758308" y="4548952"/>
            <a:ext cx="9062663" cy="921191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rgbClr val="F2A40D"/>
                </a:solidFill>
                <a:latin typeface="Consolas" pitchFamily="49" charset="0"/>
                <a:hlinkClick r:id="rId9"/>
              </a:rPr>
              <a:t>facebook.com/groups/ProgrammingFundamentalswithJavaScriptMay2022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15" name="Picture 8" descr="Резултат с изображение за facebook icon">
            <a:extLst>
              <a:ext uri="{FF2B5EF4-FFF2-40B4-BE49-F238E27FC236}">
                <a16:creationId xmlns:a16="http://schemas.microsoft.com/office/drawing/2014/main" id="{1FE783D2-92A4-41CF-A70D-7E660EFA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400" y="4087946"/>
            <a:ext cx="1277131" cy="127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Trainers and Team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Details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077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27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Fundamentals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Extends</a:t>
            </a:r>
            <a:r>
              <a:rPr lang="en-US" sz="3600" dirty="0"/>
              <a:t> the Programming Basics course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Fundamentals </a:t>
            </a:r>
            <a:r>
              <a:rPr lang="en-US" sz="3400" b="1" dirty="0">
                <a:solidFill>
                  <a:schemeClr val="accent1"/>
                </a:solidFill>
              </a:rPr>
              <a:t>coding skills </a:t>
            </a:r>
            <a:r>
              <a:rPr lang="en-US" sz="3400" dirty="0"/>
              <a:t>for the JS language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Use of more complex techniques and structures such as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r>
              <a:rPr lang="en-US" sz="3400" dirty="0"/>
              <a:t>,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objects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Ability to solve </a:t>
            </a:r>
            <a:r>
              <a:rPr lang="en-US" b="1" dirty="0">
                <a:solidFill>
                  <a:schemeClr val="bg1"/>
                </a:solidFill>
              </a:rPr>
              <a:t>algorithmic</a:t>
            </a:r>
            <a:r>
              <a:rPr lang="en-US" dirty="0"/>
              <a:t> problems 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Introduction to the </a:t>
            </a:r>
            <a:r>
              <a:rPr lang="en-US" b="1" dirty="0">
                <a:solidFill>
                  <a:schemeClr val="bg1"/>
                </a:solidFill>
              </a:rPr>
              <a:t>basics of web </a:t>
            </a:r>
            <a:r>
              <a:rPr lang="en-US" dirty="0"/>
              <a:t>development 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0224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Basic Syntax, Conditional Statements And Loops</a:t>
            </a:r>
          </a:p>
          <a:p>
            <a:r>
              <a:rPr lang="en-US" sz="3200" dirty="0"/>
              <a:t>Data Types and Variables</a:t>
            </a:r>
          </a:p>
          <a:p>
            <a:r>
              <a:rPr lang="en-US" sz="3200" dirty="0"/>
              <a:t>Arrays</a:t>
            </a:r>
          </a:p>
          <a:p>
            <a:r>
              <a:rPr lang="en-US" sz="3200" dirty="0"/>
              <a:t>Functions</a:t>
            </a:r>
          </a:p>
          <a:p>
            <a:r>
              <a:rPr lang="en-US" sz="3200" dirty="0"/>
              <a:t>Arrays Advanced</a:t>
            </a:r>
          </a:p>
          <a:p>
            <a:r>
              <a:rPr lang="en-US" sz="3200" dirty="0"/>
              <a:t>Objects and Classes</a:t>
            </a:r>
          </a:p>
          <a:p>
            <a:r>
              <a:rPr lang="en-US" sz="3200" dirty="0"/>
              <a:t>Associative Arrays</a:t>
            </a:r>
          </a:p>
          <a:p>
            <a:r>
              <a:rPr lang="en-US" sz="3200" dirty="0"/>
              <a:t>Text Processing</a:t>
            </a:r>
          </a:p>
          <a:p>
            <a:r>
              <a:rPr lang="en-US" sz="3200" dirty="0"/>
              <a:t>Regular Expressions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Fundamentals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4676</TotalTime>
  <Words>786</Words>
  <Application>Microsoft Office PowerPoint</Application>
  <PresentationFormat>Широк екран</PresentationFormat>
  <Paragraphs>173</Paragraphs>
  <Slides>21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2_SoftUni</vt:lpstr>
      <vt:lpstr>JavaScript Fundamentals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Fundamentals – Course Topics</vt:lpstr>
      <vt:lpstr>Trainers and Team</vt:lpstr>
      <vt:lpstr>Todor Stoyanov</vt:lpstr>
      <vt:lpstr>Ivaylo Dimitrov</vt:lpstr>
      <vt:lpstr>Course Details</vt:lpstr>
      <vt:lpstr>Practical Programming Exam</vt:lpstr>
      <vt:lpstr>Theoretical Exam</vt:lpstr>
      <vt:lpstr>JS Fundamentals Module Timeline</vt:lpstr>
      <vt:lpstr>Course Scoring</vt:lpstr>
      <vt:lpstr>Homework Assignments &amp; Exercises</vt:lpstr>
      <vt:lpstr>Course Web Site, Forum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144</cp:revision>
  <dcterms:created xsi:type="dcterms:W3CDTF">2018-05-23T13:08:44Z</dcterms:created>
  <dcterms:modified xsi:type="dcterms:W3CDTF">2022-04-27T09:22:14Z</dcterms:modified>
  <cp:category>programming; education; software engineering; software development</cp:category>
</cp:coreProperties>
</file>