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embeddedFontLst>
    <p:embeddedFont>
      <p:font typeface="Montserrat" panose="00000500000000000000" pitchFamily="2" charset="0"/>
      <p:regular r:id="rId15"/>
      <p:bold r:id="rId16"/>
      <p:italic r:id="rId17"/>
      <p:boldItalic r:id="rId18"/>
    </p:embeddedFont>
    <p:embeddedFont>
      <p:font typeface="Roboto" panose="020B060402020202020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84" y="73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reia Isabel Ribera Turro" userId="6556bae6-df3e-4acf-aaf5-68c422a2c266" providerId="ADAL" clId="{67685333-6BC9-498D-B126-5985086D93B6}"/>
    <pc:docChg chg="undo custSel modSld">
      <pc:chgData name="Mireia Isabel Ribera Turro" userId="6556bae6-df3e-4acf-aaf5-68c422a2c266" providerId="ADAL" clId="{67685333-6BC9-498D-B126-5985086D93B6}" dt="2020-09-29T18:31:18.602" v="336" actId="20577"/>
      <pc:docMkLst>
        <pc:docMk/>
      </pc:docMkLst>
      <pc:sldChg chg="modSp mod">
        <pc:chgData name="Mireia Isabel Ribera Turro" userId="6556bae6-df3e-4acf-aaf5-68c422a2c266" providerId="ADAL" clId="{67685333-6BC9-498D-B126-5985086D93B6}" dt="2020-09-29T18:31:18.602" v="336" actId="20577"/>
        <pc:sldMkLst>
          <pc:docMk/>
          <pc:sldMk cId="0" sldId="256"/>
        </pc:sldMkLst>
        <pc:spChg chg="mod">
          <ac:chgData name="Mireia Isabel Ribera Turro" userId="6556bae6-df3e-4acf-aaf5-68c422a2c266" providerId="ADAL" clId="{67685333-6BC9-498D-B126-5985086D93B6}" dt="2020-09-29T18:31:18.602" v="336" actId="20577"/>
          <ac:spMkLst>
            <pc:docMk/>
            <pc:sldMk cId="0" sldId="256"/>
            <ac:spMk id="54" creationId="{00000000-0000-0000-0000-000000000000}"/>
          </ac:spMkLst>
        </pc:spChg>
      </pc:sldChg>
      <pc:sldChg chg="modSp mod">
        <pc:chgData name="Mireia Isabel Ribera Turro" userId="6556bae6-df3e-4acf-aaf5-68c422a2c266" providerId="ADAL" clId="{67685333-6BC9-498D-B126-5985086D93B6}" dt="2020-09-29T18:19:42.405" v="119" actId="6549"/>
        <pc:sldMkLst>
          <pc:docMk/>
          <pc:sldMk cId="0" sldId="258"/>
        </pc:sldMkLst>
        <pc:spChg chg="mod">
          <ac:chgData name="Mireia Isabel Ribera Turro" userId="6556bae6-df3e-4acf-aaf5-68c422a2c266" providerId="ADAL" clId="{67685333-6BC9-498D-B126-5985086D93B6}" dt="2020-09-29T18:19:42.405" v="119" actId="6549"/>
          <ac:spMkLst>
            <pc:docMk/>
            <pc:sldMk cId="0" sldId="258"/>
            <ac:spMk id="66" creationId="{00000000-0000-0000-0000-000000000000}"/>
          </ac:spMkLst>
        </pc:spChg>
      </pc:sldChg>
      <pc:sldChg chg="modSp mod">
        <pc:chgData name="Mireia Isabel Ribera Turro" userId="6556bae6-df3e-4acf-aaf5-68c422a2c266" providerId="ADAL" clId="{67685333-6BC9-498D-B126-5985086D93B6}" dt="2020-09-29T18:20:28.566" v="125" actId="732"/>
        <pc:sldMkLst>
          <pc:docMk/>
          <pc:sldMk cId="0" sldId="259"/>
        </pc:sldMkLst>
        <pc:picChg chg="mod modCrop">
          <ac:chgData name="Mireia Isabel Ribera Turro" userId="6556bae6-df3e-4acf-aaf5-68c422a2c266" providerId="ADAL" clId="{67685333-6BC9-498D-B126-5985086D93B6}" dt="2020-09-29T18:20:19.262" v="124" actId="732"/>
          <ac:picMkLst>
            <pc:docMk/>
            <pc:sldMk cId="0" sldId="259"/>
            <ac:picMk id="73" creationId="{00000000-0000-0000-0000-000000000000}"/>
          </ac:picMkLst>
        </pc:picChg>
        <pc:picChg chg="mod modCrop">
          <ac:chgData name="Mireia Isabel Ribera Turro" userId="6556bae6-df3e-4acf-aaf5-68c422a2c266" providerId="ADAL" clId="{67685333-6BC9-498D-B126-5985086D93B6}" dt="2020-09-29T18:20:28.566" v="125" actId="732"/>
          <ac:picMkLst>
            <pc:docMk/>
            <pc:sldMk cId="0" sldId="259"/>
            <ac:picMk id="74" creationId="{00000000-0000-0000-0000-000000000000}"/>
          </ac:picMkLst>
        </pc:picChg>
      </pc:sldChg>
      <pc:sldChg chg="modSp mod">
        <pc:chgData name="Mireia Isabel Ribera Turro" userId="6556bae6-df3e-4acf-aaf5-68c422a2c266" providerId="ADAL" clId="{67685333-6BC9-498D-B126-5985086D93B6}" dt="2020-09-29T18:23:03.215" v="326" actId="20577"/>
        <pc:sldMkLst>
          <pc:docMk/>
          <pc:sldMk cId="0" sldId="260"/>
        </pc:sldMkLst>
        <pc:spChg chg="mod">
          <ac:chgData name="Mireia Isabel Ribera Turro" userId="6556bae6-df3e-4acf-aaf5-68c422a2c266" providerId="ADAL" clId="{67685333-6BC9-498D-B126-5985086D93B6}" dt="2020-09-29T18:23:03.215" v="326" actId="20577"/>
          <ac:spMkLst>
            <pc:docMk/>
            <pc:sldMk cId="0" sldId="260"/>
            <ac:spMk id="80" creationId="{00000000-0000-0000-0000-000000000000}"/>
          </ac:spMkLst>
        </pc:spChg>
      </pc:sldChg>
      <pc:sldChg chg="modSp mod">
        <pc:chgData name="Mireia Isabel Ribera Turro" userId="6556bae6-df3e-4acf-aaf5-68c422a2c266" providerId="ADAL" clId="{67685333-6BC9-498D-B126-5985086D93B6}" dt="2020-09-29T18:23:31.335" v="334" actId="20577"/>
        <pc:sldMkLst>
          <pc:docMk/>
          <pc:sldMk cId="0" sldId="261"/>
        </pc:sldMkLst>
        <pc:spChg chg="mod">
          <ac:chgData name="Mireia Isabel Ribera Turro" userId="6556bae6-df3e-4acf-aaf5-68c422a2c266" providerId="ADAL" clId="{67685333-6BC9-498D-B126-5985086D93B6}" dt="2020-09-29T18:23:31.335" v="334" actId="20577"/>
          <ac:spMkLst>
            <pc:docMk/>
            <pc:sldMk cId="0" sldId="261"/>
            <ac:spMk id="86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60131961a7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60131961a7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60131961a7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60131961a7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6010d5ca78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6010d5ca78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010d5ca7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010d5ca7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010d5ca7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010d5ca7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Icons by Freepik from Flaticon [https://www.flaticon.com/]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6010d5ca78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6010d5ca78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6010d5ca78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6010d5ca78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6010d5ca78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6010d5ca78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60131961a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60131961a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60131961a7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60131961a7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60131961a7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60131961a7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ub.edu/adaptabit/wow2/Games/ParticipantsVis.html" TargetMode="External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4.png"/><Relationship Id="rId5" Type="http://schemas.openxmlformats.org/officeDocument/2006/relationships/hyperlink" Target="http://www.ub.edu/adaptabit/wow2/Aigua/PublicVis.html" TargetMode="Externa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ltair-viz.github.io/" TargetMode="External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hyperlink" Target="https://public.tableau.com/en-us/s/" TargetMode="Externa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4397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4800" b="1" dirty="0">
                <a:latin typeface="Roboto"/>
                <a:ea typeface="Roboto"/>
                <a:cs typeface="Roboto"/>
                <a:sym typeface="Roboto"/>
              </a:rPr>
              <a:t>Presentation and visualization</a:t>
            </a:r>
            <a:endParaRPr sz="4800" b="1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>
                <a:latin typeface="Roboto"/>
                <a:ea typeface="Roboto"/>
                <a:cs typeface="Roboto"/>
                <a:sym typeface="Roboto"/>
              </a:rPr>
              <a:t>2020-September</a:t>
            </a:r>
            <a:r>
              <a:rPr lang="es" sz="3600" dirty="0">
                <a:latin typeface="Roboto"/>
                <a:ea typeface="Roboto"/>
                <a:cs typeface="Roboto"/>
                <a:sym typeface="Roboto"/>
              </a:rPr>
              <a:t>.</a:t>
            </a:r>
            <a:r>
              <a:rPr lang="es" sz="3600" b="1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" sz="3600" b="1" dirty="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Rules of the game</a:t>
            </a:r>
            <a:endParaRPr sz="3600" b="1" dirty="0">
              <a:solidFill>
                <a:schemeClr val="accent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latin typeface="Montserrat"/>
                <a:ea typeface="Montserrat"/>
                <a:cs typeface="Montserrat"/>
                <a:sym typeface="Montserrat"/>
              </a:rPr>
              <a:t>Mireia Ribera</a:t>
            </a:r>
            <a:br>
              <a:rPr lang="es" sz="3000">
                <a:latin typeface="Montserrat"/>
                <a:ea typeface="Montserrat"/>
                <a:cs typeface="Montserrat"/>
                <a:sym typeface="Montserrat"/>
              </a:rPr>
            </a:br>
            <a:r>
              <a:rPr lang="es" sz="3000">
                <a:latin typeface="Montserrat"/>
                <a:ea typeface="Montserrat"/>
                <a:cs typeface="Montserrat"/>
                <a:sym typeface="Montserrat"/>
              </a:rPr>
              <a:t>ribera@ub.edu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latin typeface="Roboto"/>
                <a:ea typeface="Roboto"/>
                <a:cs typeface="Roboto"/>
                <a:sym typeface="Roboto"/>
              </a:rPr>
              <a:t>Projects III: Scientific networks @ UB</a:t>
            </a:r>
            <a:endParaRPr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3" name="Google Shape;11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7675" y="1132750"/>
            <a:ext cx="6843539" cy="3820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20000" y="180000"/>
            <a:ext cx="1080000" cy="108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23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45963" y="2054138"/>
            <a:ext cx="4772025" cy="200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3">
            <a:hlinkClick r:id="rId5"/>
          </p:cNvPr>
          <p:cNvPicPr preferRelativeResize="0"/>
          <p:nvPr/>
        </p:nvPicPr>
        <p:blipFill rotWithShape="1">
          <a:blip r:embed="rId6">
            <a:alphaModFix/>
          </a:blip>
          <a:srcRect l="35930" t="21074" b="8323"/>
          <a:stretch/>
        </p:blipFill>
        <p:spPr>
          <a:xfrm>
            <a:off x="311700" y="1454975"/>
            <a:ext cx="3134275" cy="2887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latin typeface="Roboto"/>
                <a:ea typeface="Roboto"/>
                <a:cs typeface="Roboto"/>
                <a:sym typeface="Roboto"/>
              </a:rPr>
              <a:t>Projects IV: Inspires platform</a:t>
            </a:r>
            <a:endParaRPr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2" name="Google Shape;122;p2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920000" y="180000"/>
            <a:ext cx="1080000" cy="108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latin typeface="Roboto"/>
                <a:ea typeface="Roboto"/>
                <a:cs typeface="Roboto"/>
                <a:sym typeface="Roboto"/>
              </a:rPr>
              <a:t>What about </a:t>
            </a:r>
            <a:r>
              <a:rPr lang="es" sz="300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you</a:t>
            </a:r>
            <a:r>
              <a:rPr lang="es" sz="3000">
                <a:latin typeface="Roboto"/>
                <a:ea typeface="Roboto"/>
                <a:cs typeface="Roboto"/>
                <a:sym typeface="Roboto"/>
              </a:rPr>
              <a:t>?</a:t>
            </a:r>
            <a:endParaRPr sz="3000"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</a:pPr>
            <a:r>
              <a:rPr lang="es"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Background?</a:t>
            </a:r>
            <a:endParaRPr sz="18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</a:pPr>
            <a:r>
              <a:rPr lang="es"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Previous experience?</a:t>
            </a:r>
            <a:endParaRPr sz="18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</a:pPr>
            <a:r>
              <a:rPr lang="es"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Do you like / dislike a specific visualization?</a:t>
            </a:r>
            <a:endParaRPr sz="18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</a:pPr>
            <a:r>
              <a:rPr lang="es"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What do you expect from this class?</a:t>
            </a:r>
            <a:endParaRPr sz="18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8" name="Google Shape;12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0000" y="180000"/>
            <a:ext cx="1080001" cy="1080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Rules of the game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8050" y="2740950"/>
            <a:ext cx="1800000" cy="180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490249" y="450150"/>
            <a:ext cx="6919543" cy="409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dirty="0">
                <a:latin typeface="Roboto"/>
                <a:ea typeface="Roboto"/>
                <a:cs typeface="Roboto"/>
                <a:sym typeface="Roboto"/>
              </a:rPr>
              <a:t>Practical information</a:t>
            </a:r>
            <a:endParaRPr sz="3000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dirty="0">
                <a:latin typeface="Montserrat"/>
                <a:ea typeface="Montserrat"/>
                <a:cs typeface="Montserrat"/>
                <a:sym typeface="Montserrat"/>
              </a:rPr>
              <a:t>Timetable: Live sessions, Thursday 16-17 p.m.</a:t>
            </a:r>
            <a:endParaRPr sz="24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dirty="0">
                <a:latin typeface="Montserrat"/>
                <a:ea typeface="Montserrat"/>
                <a:cs typeface="Montserrat"/>
                <a:sym typeface="Montserrat"/>
              </a:rPr>
              <a:t>+1h assynchron </a:t>
            </a:r>
            <a:br>
              <a:rPr lang="es" sz="2400" dirty="0">
                <a:latin typeface="Montserrat"/>
                <a:ea typeface="Montserrat"/>
                <a:cs typeface="Montserrat"/>
                <a:sym typeface="Montserrat"/>
              </a:rPr>
            </a:br>
            <a:r>
              <a:rPr lang="es" sz="2400" dirty="0">
                <a:latin typeface="Montserrat"/>
                <a:ea typeface="Montserrat"/>
                <a:cs typeface="Montserrat"/>
                <a:sym typeface="Montserrat"/>
              </a:rPr>
              <a:t>	Contents at Google Drive</a:t>
            </a:r>
            <a:br>
              <a:rPr lang="es" sz="2400" dirty="0">
                <a:latin typeface="Montserrat"/>
                <a:ea typeface="Montserrat"/>
                <a:cs typeface="Montserrat"/>
                <a:sym typeface="Montserrat"/>
              </a:rPr>
            </a:br>
            <a:r>
              <a:rPr lang="es" sz="2400" dirty="0">
                <a:latin typeface="Montserrat"/>
                <a:ea typeface="Montserrat"/>
                <a:cs typeface="Montserrat"/>
                <a:sym typeface="Montserrat"/>
              </a:rPr>
              <a:t>		</a:t>
            </a:r>
            <a:r>
              <a:rPr lang="es" sz="1400" dirty="0">
                <a:latin typeface="Montserrat"/>
                <a:ea typeface="Montserrat"/>
                <a:cs typeface="Montserrat"/>
                <a:sym typeface="Montserrat"/>
              </a:rPr>
              <a:t>but videos may require sign-in in campus virtual</a:t>
            </a:r>
            <a:endParaRPr sz="24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dirty="0">
                <a:latin typeface="Montserrat"/>
                <a:ea typeface="Montserrat"/>
                <a:cs typeface="Montserrat"/>
                <a:sym typeface="Montserrat"/>
              </a:rPr>
              <a:t>	Deliveries at Campus Virtual</a:t>
            </a:r>
            <a:endParaRPr sz="24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0000" y="180000"/>
            <a:ext cx="1080000" cy="108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dirty="0">
                <a:latin typeface="Roboto"/>
                <a:ea typeface="Roboto"/>
                <a:cs typeface="Roboto"/>
                <a:sym typeface="Roboto"/>
              </a:rPr>
              <a:t>Goals</a:t>
            </a:r>
            <a:endParaRPr sz="3000"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</a:pPr>
            <a:r>
              <a:rPr lang="es" sz="1800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To know </a:t>
            </a:r>
            <a:r>
              <a:rPr lang="es" sz="1800" dirty="0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rPr>
              <a:t>theoretical foundations</a:t>
            </a:r>
            <a:r>
              <a:rPr lang="es" sz="1800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of information visualization</a:t>
            </a:r>
            <a:endParaRPr sz="1800" dirty="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</a:pPr>
            <a:r>
              <a:rPr lang="es" sz="1800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To learn the </a:t>
            </a:r>
            <a:r>
              <a:rPr lang="es" sz="1800" dirty="0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rPr>
              <a:t>basics of a visualization library </a:t>
            </a:r>
            <a:endParaRPr sz="1800" dirty="0">
              <a:solidFill>
                <a:schemeClr val="accent5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accent5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accent5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accent5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accent5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accent5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s" sz="1800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To be able to select the best visualization for a specific </a:t>
            </a:r>
            <a:r>
              <a:rPr lang="es" sz="1800" dirty="0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rPr>
              <a:t>data</a:t>
            </a:r>
            <a:r>
              <a:rPr lang="es" sz="1800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es" sz="1800" dirty="0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rPr>
              <a:t>task</a:t>
            </a:r>
            <a:r>
              <a:rPr lang="es" sz="1800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and </a:t>
            </a:r>
            <a:r>
              <a:rPr lang="es" sz="1800" dirty="0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rPr>
              <a:t>user </a:t>
            </a:r>
            <a:r>
              <a:rPr lang="es" sz="1800" dirty="0">
                <a:solidFill>
                  <a:schemeClr val="accent5"/>
                </a:solidFill>
              </a:rPr>
              <a:t> </a:t>
            </a:r>
            <a:endParaRPr sz="24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3" name="Google Shape;73;p16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r="69763" b="75848"/>
          <a:stretch/>
        </p:blipFill>
        <p:spPr>
          <a:xfrm>
            <a:off x="1100617" y="2422463"/>
            <a:ext cx="2052487" cy="930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6">
            <a:hlinkClick r:id="rId5"/>
          </p:cNvPr>
          <p:cNvPicPr preferRelativeResize="0"/>
          <p:nvPr/>
        </p:nvPicPr>
        <p:blipFill rotWithShape="1">
          <a:blip r:embed="rId6">
            <a:alphaModFix/>
          </a:blip>
          <a:srcRect b="20240"/>
          <a:stretch/>
        </p:blipFill>
        <p:spPr>
          <a:xfrm>
            <a:off x="3563075" y="2323700"/>
            <a:ext cx="2551850" cy="102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920000" y="180000"/>
            <a:ext cx="1080000" cy="108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dirty="0">
                <a:latin typeface="Roboto"/>
                <a:ea typeface="Roboto"/>
                <a:cs typeface="Roboto"/>
                <a:sym typeface="Roboto"/>
              </a:rPr>
              <a:t>Class organization</a:t>
            </a:r>
          </a:p>
          <a:p>
            <a:pPr marL="4000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Flipped classroom </a:t>
            </a:r>
            <a:br>
              <a:rPr lang="en-US" sz="1800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US" sz="1800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	contents are explained asynchronously </a:t>
            </a:r>
            <a:br>
              <a:rPr lang="en-US" sz="1800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US" sz="1800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Live sessions to share, work in groups or practice. </a:t>
            </a:r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0000" y="180000"/>
            <a:ext cx="1080000" cy="108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dirty="0">
                <a:latin typeface="Roboto"/>
                <a:ea typeface="Roboto"/>
                <a:cs typeface="Roboto"/>
                <a:sym typeface="Roboto"/>
              </a:rPr>
              <a:t>Evaluation</a:t>
            </a:r>
            <a:endParaRPr sz="3000" dirty="0"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</a:pPr>
            <a:r>
              <a:rPr lang="es" sz="1800" dirty="0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rPr>
              <a:t>Dashboard </a:t>
            </a:r>
            <a:r>
              <a:rPr lang="es" sz="1800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task</a:t>
            </a:r>
            <a:endParaRPr sz="1800" dirty="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</a:pPr>
            <a:r>
              <a:rPr lang="es" sz="1800" dirty="0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rPr>
              <a:t>Storytelling</a:t>
            </a:r>
            <a:r>
              <a:rPr lang="es" sz="1800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task</a:t>
            </a:r>
            <a:endParaRPr sz="1800" dirty="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○"/>
            </a:pPr>
            <a:r>
              <a:rPr lang="es" sz="1800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Teams of 2-3 people</a:t>
            </a:r>
            <a:endParaRPr sz="1800" dirty="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○"/>
            </a:pPr>
            <a:r>
              <a:rPr lang="es" sz="1800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Presented in public</a:t>
            </a:r>
            <a:endParaRPr sz="1800" dirty="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○"/>
            </a:pPr>
            <a:r>
              <a:rPr lang="es" sz="1800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Including report on decisions, methods...</a:t>
            </a:r>
            <a:endParaRPr sz="1800" dirty="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○"/>
            </a:pPr>
            <a:r>
              <a:rPr lang="es" sz="1800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40% of final qualification, each</a:t>
            </a:r>
            <a:endParaRPr sz="1800" dirty="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</a:pPr>
            <a:r>
              <a:rPr lang="es" sz="1800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Final </a:t>
            </a:r>
            <a:r>
              <a:rPr lang="es" sz="1800" dirty="0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rPr>
              <a:t>exam</a:t>
            </a:r>
            <a:r>
              <a:rPr lang="es" sz="1800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1800" dirty="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○"/>
            </a:pPr>
            <a:r>
              <a:rPr lang="es" sz="1800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Both theoretical questions and practical exercises</a:t>
            </a:r>
            <a:endParaRPr sz="1800" dirty="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○"/>
            </a:pPr>
            <a:r>
              <a:rPr lang="es" sz="1800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20% of final qualification</a:t>
            </a:r>
            <a:endParaRPr sz="1800" dirty="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0000" y="180000"/>
            <a:ext cx="1080000" cy="108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latin typeface="Roboto"/>
                <a:ea typeface="Roboto"/>
                <a:cs typeface="Roboto"/>
                <a:sym typeface="Roboto"/>
              </a:rPr>
              <a:t>About </a:t>
            </a:r>
            <a:r>
              <a:rPr lang="es" sz="300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me</a:t>
            </a:r>
            <a:endParaRPr sz="3000"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</a:pPr>
            <a:r>
              <a:rPr lang="es"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Computer science + Information science background</a:t>
            </a:r>
            <a:endParaRPr sz="18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</a:pPr>
            <a:r>
              <a:rPr lang="es"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Interests in HCI, user experience, accessibility and information visualization</a:t>
            </a:r>
            <a:endParaRPr sz="18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</a:pPr>
            <a:r>
              <a:rPr lang="es"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I expect your active participation</a:t>
            </a:r>
            <a:endParaRPr sz="18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3" name="Google Shape;93;p19"/>
          <p:cNvPicPr preferRelativeResize="0"/>
          <p:nvPr/>
        </p:nvPicPr>
        <p:blipFill rotWithShape="1">
          <a:blip r:embed="rId3">
            <a:alphaModFix/>
          </a:blip>
          <a:srcRect r="2486"/>
          <a:stretch/>
        </p:blipFill>
        <p:spPr>
          <a:xfrm>
            <a:off x="7920000" y="180000"/>
            <a:ext cx="1080000" cy="108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latin typeface="Roboto"/>
                <a:ea typeface="Roboto"/>
                <a:cs typeface="Roboto"/>
                <a:sym typeface="Roboto"/>
              </a:rPr>
              <a:t>Some projects: wearable camera exploration study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9" name="Google Shape;9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950" y="1066600"/>
            <a:ext cx="7438850" cy="3962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20000" y="180000"/>
            <a:ext cx="1080000" cy="108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latin typeface="Roboto"/>
                <a:ea typeface="Roboto"/>
                <a:cs typeface="Roboto"/>
                <a:sym typeface="Roboto"/>
              </a:rPr>
              <a:t>Projects II: banc dels aliments</a:t>
            </a:r>
            <a:endParaRPr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6" name="Google Shape;106;p21"/>
          <p:cNvPicPr preferRelativeResize="0"/>
          <p:nvPr/>
        </p:nvPicPr>
        <p:blipFill rotWithShape="1">
          <a:blip r:embed="rId3">
            <a:alphaModFix/>
          </a:blip>
          <a:srcRect l="1225" t="25818" r="4524" b="2041"/>
          <a:stretch/>
        </p:blipFill>
        <p:spPr>
          <a:xfrm>
            <a:off x="502100" y="1093925"/>
            <a:ext cx="4788775" cy="374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20000" y="180000"/>
            <a:ext cx="1080000" cy="108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241</Words>
  <Application>Microsoft Office PowerPoint</Application>
  <PresentationFormat>Presentació en pantalla (16:9)</PresentationFormat>
  <Paragraphs>43</Paragraphs>
  <Slides>12</Slides>
  <Notes>12</Notes>
  <HiddenSlides>0</HiddenSlides>
  <MMClips>0</MMClips>
  <ScaleCrop>false</ScaleCrop>
  <HeadingPairs>
    <vt:vector size="6" baseType="variant">
      <vt:variant>
        <vt:lpstr>Tipus de lletra utilitzats</vt:lpstr>
      </vt:variant>
      <vt:variant>
        <vt:i4>3</vt:i4>
      </vt:variant>
      <vt:variant>
        <vt:lpstr>Tema</vt:lpstr>
      </vt:variant>
      <vt:variant>
        <vt:i4>1</vt:i4>
      </vt:variant>
      <vt:variant>
        <vt:lpstr>Títols de les diapositives</vt:lpstr>
      </vt:variant>
      <vt:variant>
        <vt:i4>12</vt:i4>
      </vt:variant>
    </vt:vector>
  </HeadingPairs>
  <TitlesOfParts>
    <vt:vector size="16" baseType="lpstr">
      <vt:lpstr>Arial</vt:lpstr>
      <vt:lpstr>Roboto</vt:lpstr>
      <vt:lpstr>Montserrat</vt:lpstr>
      <vt:lpstr>Simple Light</vt:lpstr>
      <vt:lpstr>Presentation and visualization 2020-September. Rules of the game</vt:lpstr>
      <vt:lpstr>Rules of the game</vt:lpstr>
      <vt:lpstr>Practical information Timetable: Live sessions, Thursday 16-17 p.m. +1h assynchron   Contents at Google Drive   but videos may require sign-in in campus virtual  Deliveries at Campus Virtual</vt:lpstr>
      <vt:lpstr>Goals To know theoretical foundations of information visualization To learn the basics of a visualization library       To be able to select the best visualization for a specific data, task and user  </vt:lpstr>
      <vt:lpstr>Class organization Flipped classroom   contents are explained asynchronously  Live sessions to share, work in groups or practice. </vt:lpstr>
      <vt:lpstr>Evaluation Dashboard task Storytelling task Teams of 2-3 people Presented in public Including report on decisions, methods... 40% of final qualification, each Final exam  Both theoretical questions and practical exercises 20% of final qualification</vt:lpstr>
      <vt:lpstr>About me Computer science + Information science background Interests in HCI, user experience, accessibility and information visualization I expect your active participation </vt:lpstr>
      <vt:lpstr>Some projects: wearable camera exploration study</vt:lpstr>
      <vt:lpstr>Projects II: banc dels aliments</vt:lpstr>
      <vt:lpstr>Projects III: Scientific networks @ UB</vt:lpstr>
      <vt:lpstr>Projects IV: Inspires platform</vt:lpstr>
      <vt:lpstr>What about you? Background? Previous experience? Do you like / dislike a specific visualization? What do you expect from this class?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and visualization 2020-September. Rules of the game</dc:title>
  <cp:lastModifiedBy>Mireia Isabel Ribera Turro</cp:lastModifiedBy>
  <cp:revision>1</cp:revision>
  <dcterms:modified xsi:type="dcterms:W3CDTF">2020-09-29T18:31:21Z</dcterms:modified>
</cp:coreProperties>
</file>