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57" r:id="rId4"/>
    <p:sldId id="258" r:id="rId5"/>
    <p:sldId id="268" r:id="rId6"/>
    <p:sldId id="266" r:id="rId7"/>
    <p:sldId id="269" r:id="rId8"/>
    <p:sldId id="267" r:id="rId9"/>
    <p:sldId id="270" r:id="rId10"/>
    <p:sldId id="260" r:id="rId11"/>
    <p:sldId id="261" r:id="rId12"/>
    <p:sldId id="262" r:id="rId13"/>
    <p:sldId id="272" r:id="rId14"/>
    <p:sldId id="263"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663245C-3486-4D1B-B315-B3446202385D}"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1D6B2-1290-4AEE-AC4F-274A7CD7D63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035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3245C-3486-4D1B-B315-B3446202385D}"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1D6B2-1290-4AEE-AC4F-274A7CD7D630}" type="slidenum">
              <a:rPr lang="en-US" smtClean="0"/>
              <a:t>‹#›</a:t>
            </a:fld>
            <a:endParaRPr lang="en-US"/>
          </a:p>
        </p:txBody>
      </p:sp>
    </p:spTree>
    <p:extLst>
      <p:ext uri="{BB962C8B-B14F-4D97-AF65-F5344CB8AC3E}">
        <p14:creationId xmlns:p14="http://schemas.microsoft.com/office/powerpoint/2010/main" val="2242929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3245C-3486-4D1B-B315-B3446202385D}"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1D6B2-1290-4AEE-AC4F-274A7CD7D630}"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5865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3245C-3486-4D1B-B315-B3446202385D}"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1D6B2-1290-4AEE-AC4F-274A7CD7D630}" type="slidenum">
              <a:rPr lang="en-US" smtClean="0"/>
              <a:t>‹#›</a:t>
            </a:fld>
            <a:endParaRPr lang="en-US"/>
          </a:p>
        </p:txBody>
      </p:sp>
    </p:spTree>
    <p:extLst>
      <p:ext uri="{BB962C8B-B14F-4D97-AF65-F5344CB8AC3E}">
        <p14:creationId xmlns:p14="http://schemas.microsoft.com/office/powerpoint/2010/main" val="310296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3245C-3486-4D1B-B315-B3446202385D}"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1D6B2-1290-4AEE-AC4F-274A7CD7D63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450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63245C-3486-4D1B-B315-B3446202385D}"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1D6B2-1290-4AEE-AC4F-274A7CD7D630}" type="slidenum">
              <a:rPr lang="en-US" smtClean="0"/>
              <a:t>‹#›</a:t>
            </a:fld>
            <a:endParaRPr lang="en-US"/>
          </a:p>
        </p:txBody>
      </p:sp>
    </p:spTree>
    <p:extLst>
      <p:ext uri="{BB962C8B-B14F-4D97-AF65-F5344CB8AC3E}">
        <p14:creationId xmlns:p14="http://schemas.microsoft.com/office/powerpoint/2010/main" val="1061091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63245C-3486-4D1B-B315-B3446202385D}" type="datetimeFigureOut">
              <a:rPr lang="en-US" smtClean="0"/>
              <a:t>3/2/2023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E1D6B2-1290-4AEE-AC4F-274A7CD7D630}" type="slidenum">
              <a:rPr lang="en-US" smtClean="0"/>
              <a:t>‹#›</a:t>
            </a:fld>
            <a:endParaRPr lang="en-US"/>
          </a:p>
        </p:txBody>
      </p:sp>
    </p:spTree>
    <p:extLst>
      <p:ext uri="{BB962C8B-B14F-4D97-AF65-F5344CB8AC3E}">
        <p14:creationId xmlns:p14="http://schemas.microsoft.com/office/powerpoint/2010/main" val="883217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63245C-3486-4D1B-B315-B3446202385D}" type="datetimeFigureOut">
              <a:rPr lang="en-US" smtClean="0"/>
              <a:t>3/2/2023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E1D6B2-1290-4AEE-AC4F-274A7CD7D630}" type="slidenum">
              <a:rPr lang="en-US" smtClean="0"/>
              <a:t>‹#›</a:t>
            </a:fld>
            <a:endParaRPr lang="en-US"/>
          </a:p>
        </p:txBody>
      </p:sp>
    </p:spTree>
    <p:extLst>
      <p:ext uri="{BB962C8B-B14F-4D97-AF65-F5344CB8AC3E}">
        <p14:creationId xmlns:p14="http://schemas.microsoft.com/office/powerpoint/2010/main" val="383433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63245C-3486-4D1B-B315-B3446202385D}" type="datetimeFigureOut">
              <a:rPr lang="en-US" smtClean="0"/>
              <a:t>3/2/2023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E1D6B2-1290-4AEE-AC4F-274A7CD7D630}" type="slidenum">
              <a:rPr lang="en-US" smtClean="0"/>
              <a:t>‹#›</a:t>
            </a:fld>
            <a:endParaRPr lang="en-US"/>
          </a:p>
        </p:txBody>
      </p:sp>
    </p:spTree>
    <p:extLst>
      <p:ext uri="{BB962C8B-B14F-4D97-AF65-F5344CB8AC3E}">
        <p14:creationId xmlns:p14="http://schemas.microsoft.com/office/powerpoint/2010/main" val="138164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63245C-3486-4D1B-B315-B3446202385D}"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1D6B2-1290-4AEE-AC4F-274A7CD7D630}" type="slidenum">
              <a:rPr lang="en-US" smtClean="0"/>
              <a:t>‹#›</a:t>
            </a:fld>
            <a:endParaRPr lang="en-US"/>
          </a:p>
        </p:txBody>
      </p:sp>
    </p:spTree>
    <p:extLst>
      <p:ext uri="{BB962C8B-B14F-4D97-AF65-F5344CB8AC3E}">
        <p14:creationId xmlns:p14="http://schemas.microsoft.com/office/powerpoint/2010/main" val="2367609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63245C-3486-4D1B-B315-B3446202385D}"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1D6B2-1290-4AEE-AC4F-274A7CD7D63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953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663245C-3486-4D1B-B315-B3446202385D}" type="datetimeFigureOut">
              <a:rPr lang="en-US" smtClean="0"/>
              <a:t>3/2/2023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EE1D6B2-1290-4AEE-AC4F-274A7CD7D630}"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904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74F4-45AF-24A8-016B-DDC4F55591BB}"/>
              </a:ext>
            </a:extLst>
          </p:cNvPr>
          <p:cNvSpPr>
            <a:spLocks noGrp="1"/>
          </p:cNvSpPr>
          <p:nvPr>
            <p:ph type="ctrTitle"/>
          </p:nvPr>
        </p:nvSpPr>
        <p:spPr/>
        <p:txBody>
          <a:bodyPr>
            <a:normAutofit fontScale="90000"/>
          </a:bodyPr>
          <a:lstStyle/>
          <a:p>
            <a:r>
              <a:rPr lang="en-US" dirty="0"/>
              <a:t>Exploratory Data Analysis on Cancelations of Hotel Reservations</a:t>
            </a:r>
          </a:p>
        </p:txBody>
      </p:sp>
      <p:sp>
        <p:nvSpPr>
          <p:cNvPr id="3" name="Subtitle 2">
            <a:extLst>
              <a:ext uri="{FF2B5EF4-FFF2-40B4-BE49-F238E27FC236}">
                <a16:creationId xmlns:a16="http://schemas.microsoft.com/office/drawing/2014/main" id="{87B832E0-A418-FE3F-535F-4E7978B7A945}"/>
              </a:ext>
            </a:extLst>
          </p:cNvPr>
          <p:cNvSpPr>
            <a:spLocks noGrp="1"/>
          </p:cNvSpPr>
          <p:nvPr>
            <p:ph type="subTitle" idx="1"/>
          </p:nvPr>
        </p:nvSpPr>
        <p:spPr/>
        <p:txBody>
          <a:bodyPr/>
          <a:lstStyle/>
          <a:p>
            <a:r>
              <a:rPr lang="en-US" dirty="0"/>
              <a:t>Blaine Bristow</a:t>
            </a:r>
          </a:p>
        </p:txBody>
      </p:sp>
    </p:spTree>
    <p:extLst>
      <p:ext uri="{BB962C8B-B14F-4D97-AF65-F5344CB8AC3E}">
        <p14:creationId xmlns:p14="http://schemas.microsoft.com/office/powerpoint/2010/main" val="245387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F697-80E4-6269-3A79-D80419C43057}"/>
              </a:ext>
            </a:extLst>
          </p:cNvPr>
          <p:cNvSpPr>
            <a:spLocks noGrp="1"/>
          </p:cNvSpPr>
          <p:nvPr>
            <p:ph type="title"/>
          </p:nvPr>
        </p:nvSpPr>
        <p:spPr/>
        <p:txBody>
          <a:bodyPr/>
          <a:lstStyle/>
          <a:p>
            <a:r>
              <a:rPr lang="en-US" dirty="0"/>
              <a:t>PMF comparing prices based on status</a:t>
            </a:r>
          </a:p>
        </p:txBody>
      </p:sp>
      <p:sp>
        <p:nvSpPr>
          <p:cNvPr id="3" name="Content Placeholder 2">
            <a:extLst>
              <a:ext uri="{FF2B5EF4-FFF2-40B4-BE49-F238E27FC236}">
                <a16:creationId xmlns:a16="http://schemas.microsoft.com/office/drawing/2014/main" id="{197D6FB4-58F8-2C44-6C4B-2155244C1D22}"/>
              </a:ext>
            </a:extLst>
          </p:cNvPr>
          <p:cNvSpPr>
            <a:spLocks noGrp="1"/>
          </p:cNvSpPr>
          <p:nvPr>
            <p:ph idx="1"/>
          </p:nvPr>
        </p:nvSpPr>
        <p:spPr>
          <a:xfrm>
            <a:off x="838200" y="1825625"/>
            <a:ext cx="5254287" cy="4351338"/>
          </a:xfrm>
        </p:spPr>
        <p:txBody>
          <a:bodyPr>
            <a:normAutofit/>
          </a:bodyPr>
          <a:lstStyle/>
          <a:p>
            <a:pPr marL="285750" indent="-285750">
              <a:buFont typeface="Arial" panose="020B0604020202020204" pitchFamily="34" charset="0"/>
              <a:buChar char="•"/>
            </a:pPr>
            <a:r>
              <a:rPr lang="en-US" sz="1800" dirty="0"/>
              <a:t>A graph displaying the probability mass function of the average price per room for bookings that were cancelled and bookings that were fulfilled was created to attempt to visually determine if more expensive rooms tended to be cancelled more often than cheaper rooms.</a:t>
            </a:r>
          </a:p>
          <a:p>
            <a:pPr marL="285750" indent="-285750">
              <a:buFont typeface="Arial" panose="020B0604020202020204" pitchFamily="34" charset="0"/>
              <a:buChar char="•"/>
            </a:pPr>
            <a:r>
              <a:rPr lang="en-US" sz="1800" dirty="0"/>
              <a:t>It appears that yes, rooms more expensive than 100 Euros per night tend to be cancelled somewhat often, but rooms under 100 Euros per night aren’t cancelled as often</a:t>
            </a:r>
          </a:p>
          <a:p>
            <a:pPr marL="285750" indent="-285750">
              <a:buFont typeface="Arial" panose="020B0604020202020204" pitchFamily="34" charset="0"/>
              <a:buChar char="•"/>
            </a:pPr>
            <a:r>
              <a:rPr lang="en-US" sz="1800" dirty="0"/>
              <a:t>The large spike in cancellations around 110 Euros should be investigated further, as rooms of that price appear to have an unusually high cancellation rate.</a:t>
            </a:r>
          </a:p>
        </p:txBody>
      </p:sp>
      <p:pic>
        <p:nvPicPr>
          <p:cNvPr id="7172" name="Picture 4">
            <a:extLst>
              <a:ext uri="{FF2B5EF4-FFF2-40B4-BE49-F238E27FC236}">
                <a16:creationId xmlns:a16="http://schemas.microsoft.com/office/drawing/2014/main" id="{7FA015D0-F76D-4574-5276-4BD9038FB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2487" y="1825625"/>
            <a:ext cx="52959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905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7864-576E-CE36-CA0D-FE6C8EF992AE}"/>
              </a:ext>
            </a:extLst>
          </p:cNvPr>
          <p:cNvSpPr>
            <a:spLocks noGrp="1"/>
          </p:cNvSpPr>
          <p:nvPr>
            <p:ph type="title"/>
          </p:nvPr>
        </p:nvSpPr>
        <p:spPr/>
        <p:txBody>
          <a:bodyPr/>
          <a:lstStyle/>
          <a:p>
            <a:r>
              <a:rPr lang="en-US" dirty="0"/>
              <a:t>CDF showing length of stay (Weekday)</a:t>
            </a:r>
          </a:p>
        </p:txBody>
      </p:sp>
      <p:sp>
        <p:nvSpPr>
          <p:cNvPr id="3" name="Content Placeholder 2">
            <a:extLst>
              <a:ext uri="{FF2B5EF4-FFF2-40B4-BE49-F238E27FC236}">
                <a16:creationId xmlns:a16="http://schemas.microsoft.com/office/drawing/2014/main" id="{20EA1DC9-1D6A-7798-2244-0AC6E378502A}"/>
              </a:ext>
            </a:extLst>
          </p:cNvPr>
          <p:cNvSpPr>
            <a:spLocks noGrp="1"/>
          </p:cNvSpPr>
          <p:nvPr>
            <p:ph idx="1"/>
          </p:nvPr>
        </p:nvSpPr>
        <p:spPr>
          <a:xfrm>
            <a:off x="838200" y="1825625"/>
            <a:ext cx="5257800" cy="4351338"/>
          </a:xfrm>
        </p:spPr>
        <p:txBody>
          <a:bodyPr/>
          <a:lstStyle/>
          <a:p>
            <a:pPr marL="285750" indent="-285750">
              <a:buFont typeface="Arial" panose="020B0604020202020204" pitchFamily="34" charset="0"/>
              <a:buChar char="•"/>
            </a:pPr>
            <a:r>
              <a:rPr lang="en-US" sz="2400" dirty="0"/>
              <a:t>A graph displaying the cumulative distribution function of the length of stay in weekdays was created to show the probability that a stay is less than or equal to any given number of weeknights.</a:t>
            </a:r>
          </a:p>
          <a:p>
            <a:pPr marL="285750" indent="-285750">
              <a:buFont typeface="Arial" panose="020B0604020202020204" pitchFamily="34" charset="0"/>
              <a:buChar char="•"/>
            </a:pPr>
            <a:r>
              <a:rPr lang="en-US" sz="2400" dirty="0"/>
              <a:t>For example, from the graph, it can be determined that about 90% of stays are a week or less, and 99% are 2 weeks or less.</a:t>
            </a:r>
          </a:p>
        </p:txBody>
      </p:sp>
      <p:pic>
        <p:nvPicPr>
          <p:cNvPr id="8196" name="Picture 4">
            <a:extLst>
              <a:ext uri="{FF2B5EF4-FFF2-40B4-BE49-F238E27FC236}">
                <a16:creationId xmlns:a16="http://schemas.microsoft.com/office/drawing/2014/main" id="{B9556B20-DD8C-F231-48EB-01BEB48BD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545782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013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A6F-6F61-726C-F75F-FC9E1D52053D}"/>
              </a:ext>
            </a:extLst>
          </p:cNvPr>
          <p:cNvSpPr>
            <a:spLocks noGrp="1"/>
          </p:cNvSpPr>
          <p:nvPr>
            <p:ph type="title"/>
          </p:nvPr>
        </p:nvSpPr>
        <p:spPr/>
        <p:txBody>
          <a:bodyPr/>
          <a:lstStyle/>
          <a:p>
            <a:r>
              <a:rPr lang="en-US" dirty="0"/>
              <a:t>Normal Probability Plot</a:t>
            </a:r>
          </a:p>
        </p:txBody>
      </p:sp>
      <p:sp>
        <p:nvSpPr>
          <p:cNvPr id="3" name="Content Placeholder 2">
            <a:extLst>
              <a:ext uri="{FF2B5EF4-FFF2-40B4-BE49-F238E27FC236}">
                <a16:creationId xmlns:a16="http://schemas.microsoft.com/office/drawing/2014/main" id="{D112DA8C-0A03-028C-4956-AF0B6785B3FF}"/>
              </a:ext>
            </a:extLst>
          </p:cNvPr>
          <p:cNvSpPr>
            <a:spLocks noGrp="1"/>
          </p:cNvSpPr>
          <p:nvPr>
            <p:ph idx="1"/>
          </p:nvPr>
        </p:nvSpPr>
        <p:spPr>
          <a:xfrm>
            <a:off x="838200" y="1825625"/>
            <a:ext cx="5257800" cy="4351338"/>
          </a:xfrm>
        </p:spPr>
        <p:txBody>
          <a:bodyPr>
            <a:normAutofit/>
          </a:bodyPr>
          <a:lstStyle/>
          <a:p>
            <a:pPr marL="285750" indent="-285750">
              <a:buFont typeface="Arial" panose="020B0604020202020204" pitchFamily="34" charset="0"/>
              <a:buChar char="•"/>
            </a:pPr>
            <a:r>
              <a:rPr lang="en-US" sz="2400" dirty="0"/>
              <a:t>As it was one of the variables closest to normal, a normal probability plot of the number of adults in a booking was compared to a normal model.</a:t>
            </a:r>
          </a:p>
          <a:p>
            <a:pPr marL="285750" indent="-285750">
              <a:buFont typeface="Arial" panose="020B0604020202020204" pitchFamily="34" charset="0"/>
              <a:buChar char="•"/>
            </a:pPr>
            <a:r>
              <a:rPr lang="en-US" sz="2400" dirty="0"/>
              <a:t>Although the function comes out quite stair-step due to the few potential responses returned by Adults, it can be observed that it follows the normal model well, excepting the rooms with the most adults, which exceed the model.</a:t>
            </a:r>
          </a:p>
        </p:txBody>
      </p:sp>
      <p:pic>
        <p:nvPicPr>
          <p:cNvPr id="9218" name="Picture 2">
            <a:extLst>
              <a:ext uri="{FF2B5EF4-FFF2-40B4-BE49-F238E27FC236}">
                <a16:creationId xmlns:a16="http://schemas.microsoft.com/office/drawing/2014/main" id="{63D2849C-96CE-DC48-BF92-0AB6A1DC5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527685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62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7B-8320-F153-A341-EC92B6419D38}"/>
              </a:ext>
            </a:extLst>
          </p:cNvPr>
          <p:cNvSpPr>
            <a:spLocks noGrp="1"/>
          </p:cNvSpPr>
          <p:nvPr>
            <p:ph type="title"/>
          </p:nvPr>
        </p:nvSpPr>
        <p:spPr/>
        <p:txBody>
          <a:bodyPr/>
          <a:lstStyle/>
          <a:p>
            <a:r>
              <a:rPr lang="en-US" dirty="0"/>
              <a:t>Correlation Between Weekend and Price</a:t>
            </a:r>
          </a:p>
        </p:txBody>
      </p:sp>
      <p:sp>
        <p:nvSpPr>
          <p:cNvPr id="3" name="Content Placeholder 2">
            <a:extLst>
              <a:ext uri="{FF2B5EF4-FFF2-40B4-BE49-F238E27FC236}">
                <a16:creationId xmlns:a16="http://schemas.microsoft.com/office/drawing/2014/main" id="{2D950F9D-DD43-0AB3-6DCB-9DEC9C2CDE5F}"/>
              </a:ext>
            </a:extLst>
          </p:cNvPr>
          <p:cNvSpPr>
            <a:spLocks noGrp="1"/>
          </p:cNvSpPr>
          <p:nvPr>
            <p:ph idx="1"/>
          </p:nvPr>
        </p:nvSpPr>
        <p:spPr>
          <a:xfrm>
            <a:off x="838200" y="1825625"/>
            <a:ext cx="5257800" cy="4351338"/>
          </a:xfrm>
        </p:spPr>
        <p:txBody>
          <a:bodyPr>
            <a:noAutofit/>
          </a:bodyPr>
          <a:lstStyle/>
          <a:p>
            <a:pPr marL="285750" indent="-285750">
              <a:buFont typeface="Arial" panose="020B0604020202020204" pitchFamily="34" charset="0"/>
              <a:buChar char="•"/>
            </a:pPr>
            <a:r>
              <a:rPr lang="en-US" sz="2000" dirty="0"/>
              <a:t>A scatterplot was created for Price and Weekend. The initial assumption was that as nights increased, the price would decrease. However, the plot has a funnel shape. This does make sense, if someone is spending a long time in a hotel, they’ll likely be going for something affordable but quality.</a:t>
            </a:r>
          </a:p>
          <a:p>
            <a:pPr marL="285750" indent="-285750">
              <a:buFont typeface="Arial" panose="020B0604020202020204" pitchFamily="34" charset="0"/>
              <a:buChar char="•"/>
            </a:pPr>
            <a:r>
              <a:rPr lang="en-US" sz="2000" dirty="0"/>
              <a:t>Due to the funnel shape, it’s not expected that there will be a strong correlation between the 2, as a central price is reached as the number of nights increases. This can be observed in the values calculated below:</a:t>
            </a:r>
          </a:p>
          <a:p>
            <a:pPr marL="285750" indent="-285750">
              <a:buFont typeface="Arial" panose="020B0604020202020204" pitchFamily="34" charset="0"/>
              <a:buChar char="•"/>
            </a:pPr>
            <a:r>
              <a:rPr lang="en-US" sz="2000" dirty="0"/>
              <a:t>Covariance: -0.19</a:t>
            </a:r>
          </a:p>
          <a:p>
            <a:pPr marL="285750" indent="-285750">
              <a:buFont typeface="Arial" panose="020B0604020202020204" pitchFamily="34" charset="0"/>
              <a:buChar char="•"/>
            </a:pPr>
            <a:r>
              <a:rPr lang="en-US" sz="2000" dirty="0"/>
              <a:t>Correlation: -0.01</a:t>
            </a:r>
          </a:p>
          <a:p>
            <a:pPr marL="285750" indent="-285750">
              <a:buFont typeface="Arial" panose="020B0604020202020204" pitchFamily="34" charset="0"/>
              <a:buChar char="•"/>
            </a:pPr>
            <a:r>
              <a:rPr lang="en-US" sz="2000" dirty="0"/>
              <a:t>Spearman Correlation: -0.03</a:t>
            </a:r>
          </a:p>
        </p:txBody>
      </p:sp>
      <p:pic>
        <p:nvPicPr>
          <p:cNvPr id="10243" name="Picture 3">
            <a:extLst>
              <a:ext uri="{FF2B5EF4-FFF2-40B4-BE49-F238E27FC236}">
                <a16:creationId xmlns:a16="http://schemas.microsoft.com/office/drawing/2014/main" id="{6677DA1B-1452-ECDA-06B6-BB8FE0C326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54387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16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3A73-6F1E-D1DC-1734-1DAA33B475F9}"/>
              </a:ext>
            </a:extLst>
          </p:cNvPr>
          <p:cNvSpPr>
            <a:spLocks noGrp="1"/>
          </p:cNvSpPr>
          <p:nvPr>
            <p:ph type="title"/>
          </p:nvPr>
        </p:nvSpPr>
        <p:spPr/>
        <p:txBody>
          <a:bodyPr/>
          <a:lstStyle/>
          <a:p>
            <a:r>
              <a:rPr lang="en-US" dirty="0"/>
              <a:t>Correlation Between Weekday and Price</a:t>
            </a:r>
          </a:p>
        </p:txBody>
      </p:sp>
      <p:sp>
        <p:nvSpPr>
          <p:cNvPr id="3" name="Content Placeholder 2">
            <a:extLst>
              <a:ext uri="{FF2B5EF4-FFF2-40B4-BE49-F238E27FC236}">
                <a16:creationId xmlns:a16="http://schemas.microsoft.com/office/drawing/2014/main" id="{E822EFFF-1677-C4D5-80B1-AE56FA141595}"/>
              </a:ext>
            </a:extLst>
          </p:cNvPr>
          <p:cNvSpPr>
            <a:spLocks noGrp="1"/>
          </p:cNvSpPr>
          <p:nvPr>
            <p:ph idx="1"/>
          </p:nvPr>
        </p:nvSpPr>
        <p:spPr>
          <a:xfrm>
            <a:off x="838200" y="1825625"/>
            <a:ext cx="5257800" cy="4351338"/>
          </a:xfrm>
        </p:spPr>
        <p:txBody>
          <a:bodyPr>
            <a:normAutofit/>
          </a:bodyPr>
          <a:lstStyle/>
          <a:p>
            <a:pPr marL="285750" indent="-285750">
              <a:buFont typeface="Arial" panose="020B0604020202020204" pitchFamily="34" charset="0"/>
              <a:buChar char="•"/>
            </a:pPr>
            <a:r>
              <a:rPr lang="en-US" sz="2000" dirty="0"/>
              <a:t>Another scatterplot was created for Weekday and Price, similar to the previous plot. Once again, it was initially expected that price would decrease with number of nights, but perhaps the greater number of available nights would provide a stronger correlation. </a:t>
            </a:r>
          </a:p>
          <a:p>
            <a:pPr marL="285750" indent="-285750">
              <a:buFont typeface="Arial" panose="020B0604020202020204" pitchFamily="34" charset="0"/>
              <a:buChar char="•"/>
            </a:pPr>
            <a:r>
              <a:rPr lang="en-US" sz="2000" dirty="0"/>
              <a:t>However, the correlation between the values was once again quite low due to the price approaching a central value.</a:t>
            </a:r>
          </a:p>
          <a:p>
            <a:pPr marL="285750" indent="-285750">
              <a:buFont typeface="Arial" panose="020B0604020202020204" pitchFamily="34" charset="0"/>
              <a:buChar char="•"/>
            </a:pPr>
            <a:r>
              <a:rPr lang="en-US" sz="2000" dirty="0"/>
              <a:t>Covariance: 1.03</a:t>
            </a:r>
          </a:p>
          <a:p>
            <a:pPr marL="285750" indent="-285750">
              <a:buFont typeface="Arial" panose="020B0604020202020204" pitchFamily="34" charset="0"/>
              <a:buChar char="•"/>
            </a:pPr>
            <a:r>
              <a:rPr lang="en-US" sz="2000" dirty="0"/>
              <a:t>Correlation: 0.02</a:t>
            </a:r>
          </a:p>
          <a:p>
            <a:pPr marL="285750" indent="-285750">
              <a:buFont typeface="Arial" panose="020B0604020202020204" pitchFamily="34" charset="0"/>
              <a:buChar char="•"/>
            </a:pPr>
            <a:r>
              <a:rPr lang="en-US" sz="2000" dirty="0"/>
              <a:t>Spearman Correlation: 0.02</a:t>
            </a:r>
          </a:p>
        </p:txBody>
      </p:sp>
      <p:pic>
        <p:nvPicPr>
          <p:cNvPr id="11266" name="Picture 2">
            <a:extLst>
              <a:ext uri="{FF2B5EF4-FFF2-40B4-BE49-F238E27FC236}">
                <a16:creationId xmlns:a16="http://schemas.microsoft.com/office/drawing/2014/main" id="{EEED2FAA-1228-98E2-C34B-91268ABF33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550545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30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9C259-40E3-330F-C76C-1502314EAA6A}"/>
              </a:ext>
            </a:extLst>
          </p:cNvPr>
          <p:cNvSpPr>
            <a:spLocks noGrp="1"/>
          </p:cNvSpPr>
          <p:nvPr>
            <p:ph type="title"/>
          </p:nvPr>
        </p:nvSpPr>
        <p:spPr/>
        <p:txBody>
          <a:bodyPr/>
          <a:lstStyle/>
          <a:p>
            <a:r>
              <a:rPr lang="en-US" dirty="0"/>
              <a:t>Permutation test</a:t>
            </a:r>
          </a:p>
        </p:txBody>
      </p:sp>
      <p:sp>
        <p:nvSpPr>
          <p:cNvPr id="3" name="Content Placeholder 2">
            <a:extLst>
              <a:ext uri="{FF2B5EF4-FFF2-40B4-BE49-F238E27FC236}">
                <a16:creationId xmlns:a16="http://schemas.microsoft.com/office/drawing/2014/main" id="{0B607D15-0391-AB57-AD40-2F4B3F1D8D94}"/>
              </a:ext>
            </a:extLst>
          </p:cNvPr>
          <p:cNvSpPr>
            <a:spLocks noGrp="1"/>
          </p:cNvSpPr>
          <p:nvPr>
            <p:ph idx="1"/>
          </p:nvPr>
        </p:nvSpPr>
        <p:spPr/>
        <p:txBody>
          <a:bodyPr/>
          <a:lstStyle/>
          <a:p>
            <a:pPr marL="285750" indent="-285750">
              <a:buFont typeface="Arial" panose="020B0604020202020204" pitchFamily="34" charset="0"/>
              <a:buChar char="•"/>
            </a:pPr>
            <a:r>
              <a:rPr lang="en-US" sz="2800" dirty="0"/>
              <a:t>A permutation test was run to determine the if the difference in means between Price for bookings that have been cancelled and bookings that have not is due to random sampling.</a:t>
            </a:r>
          </a:p>
          <a:p>
            <a:pPr marL="285750" indent="-285750">
              <a:buFont typeface="Arial" panose="020B0604020202020204" pitchFamily="34" charset="0"/>
              <a:buChar char="•"/>
            </a:pPr>
            <a:r>
              <a:rPr lang="en-US" sz="2800" dirty="0"/>
              <a:t>A p-value of 0.0 was returned, suggesting that the null hypothesis can be rejected, and the difference is not the result of random sampling.</a:t>
            </a:r>
            <a:endParaRPr lang="en-US" dirty="0"/>
          </a:p>
        </p:txBody>
      </p:sp>
    </p:spTree>
    <p:extLst>
      <p:ext uri="{BB962C8B-B14F-4D97-AF65-F5344CB8AC3E}">
        <p14:creationId xmlns:p14="http://schemas.microsoft.com/office/powerpoint/2010/main" val="4199467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5843B-2715-C39A-73BF-4B228D244658}"/>
              </a:ext>
            </a:extLst>
          </p:cNvPr>
          <p:cNvSpPr>
            <a:spLocks noGrp="1"/>
          </p:cNvSpPr>
          <p:nvPr>
            <p:ph type="title"/>
          </p:nvPr>
        </p:nvSpPr>
        <p:spPr/>
        <p:txBody>
          <a:bodyPr>
            <a:normAutofit/>
          </a:bodyPr>
          <a:lstStyle/>
          <a:p>
            <a:r>
              <a:rPr lang="en-US" dirty="0"/>
              <a:t>Least Squares Multiple Regression</a:t>
            </a:r>
          </a:p>
        </p:txBody>
      </p:sp>
      <p:sp>
        <p:nvSpPr>
          <p:cNvPr id="3" name="Content Placeholder 2">
            <a:extLst>
              <a:ext uri="{FF2B5EF4-FFF2-40B4-BE49-F238E27FC236}">
                <a16:creationId xmlns:a16="http://schemas.microsoft.com/office/drawing/2014/main" id="{A1559348-A8F0-3E0A-8DF5-EBB37B3F420A}"/>
              </a:ext>
            </a:extLst>
          </p:cNvPr>
          <p:cNvSpPr>
            <a:spLocks noGrp="1"/>
          </p:cNvSpPr>
          <p:nvPr>
            <p:ph idx="1"/>
          </p:nvPr>
        </p:nvSpPr>
        <p:spPr/>
        <p:txBody>
          <a:bodyPr>
            <a:normAutofit/>
          </a:bodyPr>
          <a:lstStyle/>
          <a:p>
            <a:pPr marL="285750" indent="-285750">
              <a:buFont typeface="Arial" panose="020B0604020202020204" pitchFamily="34" charset="0"/>
              <a:buChar char="•"/>
            </a:pPr>
            <a:r>
              <a:rPr lang="en-US" sz="2400" dirty="0"/>
              <a:t>A least squares multiple regression was run for all variables observed in this analysis. The cancellation status was treated as the dependent and all others were treated as explanatory.</a:t>
            </a:r>
          </a:p>
          <a:p>
            <a:pPr marL="285750" indent="-285750">
              <a:buFont typeface="Arial" panose="020B0604020202020204" pitchFamily="34" charset="0"/>
              <a:buChar char="•"/>
            </a:pPr>
            <a:r>
              <a:rPr lang="en-US" sz="2400" dirty="0"/>
              <a:t>Cancelled bookings were treated as 1 and not cancelled as 0.</a:t>
            </a:r>
          </a:p>
          <a:p>
            <a:pPr marL="285750" indent="-285750">
              <a:buFont typeface="Arial" panose="020B0604020202020204" pitchFamily="34" charset="0"/>
              <a:buChar char="•"/>
            </a:pPr>
            <a:r>
              <a:rPr lang="en-US" sz="2400" dirty="0"/>
              <a:t>From this it was observed that there was a positive correlation in cancellations with Price, Adults, Weekend, and Weekday, and a negative correlation with Children, although the correlation may be weak.</a:t>
            </a:r>
          </a:p>
        </p:txBody>
      </p:sp>
      <p:graphicFrame>
        <p:nvGraphicFramePr>
          <p:cNvPr id="4" name="Table 4">
            <a:extLst>
              <a:ext uri="{FF2B5EF4-FFF2-40B4-BE49-F238E27FC236}">
                <a16:creationId xmlns:a16="http://schemas.microsoft.com/office/drawing/2014/main" id="{2C3939CE-F84C-60A9-E682-4AF260B54A28}"/>
              </a:ext>
            </a:extLst>
          </p:cNvPr>
          <p:cNvGraphicFramePr>
            <a:graphicFrameLocks noGrp="1"/>
          </p:cNvGraphicFramePr>
          <p:nvPr>
            <p:extLst>
              <p:ext uri="{D42A27DB-BD31-4B8C-83A1-F6EECF244321}">
                <p14:modId xmlns:p14="http://schemas.microsoft.com/office/powerpoint/2010/main" val="3291038389"/>
              </p:ext>
            </p:extLst>
          </p:nvPr>
        </p:nvGraphicFramePr>
        <p:xfrm>
          <a:off x="2031999" y="5160264"/>
          <a:ext cx="8128002" cy="11125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4109740467"/>
                    </a:ext>
                  </a:extLst>
                </a:gridCol>
                <a:gridCol w="1354667">
                  <a:extLst>
                    <a:ext uri="{9D8B030D-6E8A-4147-A177-3AD203B41FA5}">
                      <a16:colId xmlns:a16="http://schemas.microsoft.com/office/drawing/2014/main" val="1787667504"/>
                    </a:ext>
                  </a:extLst>
                </a:gridCol>
                <a:gridCol w="1354667">
                  <a:extLst>
                    <a:ext uri="{9D8B030D-6E8A-4147-A177-3AD203B41FA5}">
                      <a16:colId xmlns:a16="http://schemas.microsoft.com/office/drawing/2014/main" val="4153645086"/>
                    </a:ext>
                  </a:extLst>
                </a:gridCol>
                <a:gridCol w="1354667">
                  <a:extLst>
                    <a:ext uri="{9D8B030D-6E8A-4147-A177-3AD203B41FA5}">
                      <a16:colId xmlns:a16="http://schemas.microsoft.com/office/drawing/2014/main" val="1012622328"/>
                    </a:ext>
                  </a:extLst>
                </a:gridCol>
                <a:gridCol w="1354667">
                  <a:extLst>
                    <a:ext uri="{9D8B030D-6E8A-4147-A177-3AD203B41FA5}">
                      <a16:colId xmlns:a16="http://schemas.microsoft.com/office/drawing/2014/main" val="3798461802"/>
                    </a:ext>
                  </a:extLst>
                </a:gridCol>
                <a:gridCol w="1354667">
                  <a:extLst>
                    <a:ext uri="{9D8B030D-6E8A-4147-A177-3AD203B41FA5}">
                      <a16:colId xmlns:a16="http://schemas.microsoft.com/office/drawing/2014/main" val="929660011"/>
                    </a:ext>
                  </a:extLst>
                </a:gridCol>
              </a:tblGrid>
              <a:tr h="370840">
                <a:tc>
                  <a:txBody>
                    <a:bodyPr/>
                    <a:lstStyle/>
                    <a:p>
                      <a:endParaRPr lang="en-US" dirty="0"/>
                    </a:p>
                  </a:txBody>
                  <a:tcPr/>
                </a:tc>
                <a:tc>
                  <a:txBody>
                    <a:bodyPr/>
                    <a:lstStyle/>
                    <a:p>
                      <a:r>
                        <a:rPr lang="en-US" dirty="0"/>
                        <a:t>Price</a:t>
                      </a:r>
                    </a:p>
                  </a:txBody>
                  <a:tcPr/>
                </a:tc>
                <a:tc>
                  <a:txBody>
                    <a:bodyPr/>
                    <a:lstStyle/>
                    <a:p>
                      <a:r>
                        <a:rPr lang="en-US" dirty="0"/>
                        <a:t>Adults</a:t>
                      </a:r>
                    </a:p>
                  </a:txBody>
                  <a:tcPr/>
                </a:tc>
                <a:tc>
                  <a:txBody>
                    <a:bodyPr/>
                    <a:lstStyle/>
                    <a:p>
                      <a:r>
                        <a:rPr lang="en-US" dirty="0"/>
                        <a:t>Children</a:t>
                      </a:r>
                    </a:p>
                  </a:txBody>
                  <a:tcPr/>
                </a:tc>
                <a:tc>
                  <a:txBody>
                    <a:bodyPr/>
                    <a:lstStyle/>
                    <a:p>
                      <a:r>
                        <a:rPr lang="en-US" dirty="0"/>
                        <a:t>Weekend</a:t>
                      </a:r>
                    </a:p>
                  </a:txBody>
                  <a:tcPr/>
                </a:tc>
                <a:tc>
                  <a:txBody>
                    <a:bodyPr/>
                    <a:lstStyle/>
                    <a:p>
                      <a:r>
                        <a:rPr lang="en-US" dirty="0"/>
                        <a:t>Weekday</a:t>
                      </a:r>
                    </a:p>
                  </a:txBody>
                  <a:tcPr/>
                </a:tc>
                <a:extLst>
                  <a:ext uri="{0D108BD9-81ED-4DB2-BD59-A6C34878D82A}">
                    <a16:rowId xmlns:a16="http://schemas.microsoft.com/office/drawing/2014/main" val="2500439157"/>
                  </a:ext>
                </a:extLst>
              </a:tr>
              <a:tr h="370840">
                <a:tc>
                  <a:txBody>
                    <a:bodyPr/>
                    <a:lstStyle/>
                    <a:p>
                      <a:r>
                        <a:rPr lang="en-US" dirty="0"/>
                        <a:t>Coefficient</a:t>
                      </a:r>
                    </a:p>
                  </a:txBody>
                  <a:tcPr/>
                </a:tc>
                <a:tc>
                  <a:txBody>
                    <a:bodyPr/>
                    <a:lstStyle/>
                    <a:p>
                      <a:r>
                        <a:rPr lang="en-US" dirty="0"/>
                        <a:t>0.0018</a:t>
                      </a:r>
                    </a:p>
                  </a:txBody>
                  <a:tcPr/>
                </a:tc>
                <a:tc>
                  <a:txBody>
                    <a:bodyPr/>
                    <a:lstStyle/>
                    <a:p>
                      <a:r>
                        <a:rPr lang="en-US" dirty="0"/>
                        <a:t>0.0300</a:t>
                      </a:r>
                    </a:p>
                  </a:txBody>
                  <a:tcPr/>
                </a:tc>
                <a:tc>
                  <a:txBody>
                    <a:bodyPr/>
                    <a:lstStyle/>
                    <a:p>
                      <a:r>
                        <a:rPr lang="en-US" dirty="0"/>
                        <a:t>-0.0182</a:t>
                      </a:r>
                    </a:p>
                  </a:txBody>
                  <a:tcPr/>
                </a:tc>
                <a:tc>
                  <a:txBody>
                    <a:bodyPr/>
                    <a:lstStyle/>
                    <a:p>
                      <a:r>
                        <a:rPr lang="en-US" dirty="0"/>
                        <a:t>0.0243</a:t>
                      </a:r>
                    </a:p>
                  </a:txBody>
                  <a:tcPr/>
                </a:tc>
                <a:tc>
                  <a:txBody>
                    <a:bodyPr/>
                    <a:lstStyle/>
                    <a:p>
                      <a:r>
                        <a:rPr lang="en-US" dirty="0"/>
                        <a:t>0.0262</a:t>
                      </a:r>
                    </a:p>
                  </a:txBody>
                  <a:tcPr/>
                </a:tc>
                <a:extLst>
                  <a:ext uri="{0D108BD9-81ED-4DB2-BD59-A6C34878D82A}">
                    <a16:rowId xmlns:a16="http://schemas.microsoft.com/office/drawing/2014/main" val="85052399"/>
                  </a:ext>
                </a:extLst>
              </a:tr>
              <a:tr h="370840">
                <a:tc>
                  <a:txBody>
                    <a:bodyPr/>
                    <a:lstStyle/>
                    <a:p>
                      <a:r>
                        <a:rPr lang="en-US" dirty="0"/>
                        <a:t>P&gt;|t|</a:t>
                      </a:r>
                    </a:p>
                  </a:txBody>
                  <a:tcPr/>
                </a:tc>
                <a:tc>
                  <a:txBody>
                    <a:bodyPr/>
                    <a:lstStyle/>
                    <a:p>
                      <a:r>
                        <a:rPr lang="en-US" dirty="0"/>
                        <a:t>0.000</a:t>
                      </a:r>
                    </a:p>
                  </a:txBody>
                  <a:tcPr/>
                </a:tc>
                <a:tc>
                  <a:txBody>
                    <a:bodyPr/>
                    <a:lstStyle/>
                    <a:p>
                      <a:r>
                        <a:rPr lang="en-US" dirty="0"/>
                        <a:t>0.000</a:t>
                      </a:r>
                    </a:p>
                  </a:txBody>
                  <a:tcPr/>
                </a:tc>
                <a:tc>
                  <a:txBody>
                    <a:bodyPr/>
                    <a:lstStyle/>
                    <a:p>
                      <a:r>
                        <a:rPr lang="en-US" dirty="0"/>
                        <a:t>0.005</a:t>
                      </a:r>
                    </a:p>
                  </a:txBody>
                  <a:tcPr/>
                </a:tc>
                <a:tc>
                  <a:txBody>
                    <a:bodyPr/>
                    <a:lstStyle/>
                    <a:p>
                      <a:r>
                        <a:rPr lang="en-US" dirty="0"/>
                        <a:t>0.000</a:t>
                      </a:r>
                    </a:p>
                  </a:txBody>
                  <a:tcPr/>
                </a:tc>
                <a:tc>
                  <a:txBody>
                    <a:bodyPr/>
                    <a:lstStyle/>
                    <a:p>
                      <a:r>
                        <a:rPr lang="en-US" dirty="0"/>
                        <a:t>0.000</a:t>
                      </a:r>
                    </a:p>
                  </a:txBody>
                  <a:tcPr/>
                </a:tc>
                <a:extLst>
                  <a:ext uri="{0D108BD9-81ED-4DB2-BD59-A6C34878D82A}">
                    <a16:rowId xmlns:a16="http://schemas.microsoft.com/office/drawing/2014/main" val="2949820804"/>
                  </a:ext>
                </a:extLst>
              </a:tr>
            </a:tbl>
          </a:graphicData>
        </a:graphic>
      </p:graphicFrame>
    </p:spTree>
    <p:extLst>
      <p:ext uri="{BB962C8B-B14F-4D97-AF65-F5344CB8AC3E}">
        <p14:creationId xmlns:p14="http://schemas.microsoft.com/office/powerpoint/2010/main" val="164461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E9B30-AABE-16C2-818A-A25764F7C36B}"/>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BECCFD64-42A0-38FD-9A0F-1DCDF5109B94}"/>
              </a:ext>
            </a:extLst>
          </p:cNvPr>
          <p:cNvSpPr>
            <a:spLocks noGrp="1"/>
          </p:cNvSpPr>
          <p:nvPr>
            <p:ph idx="1"/>
          </p:nvPr>
        </p:nvSpPr>
        <p:spPr/>
        <p:txBody>
          <a:bodyPr/>
          <a:lstStyle/>
          <a:p>
            <a:r>
              <a:rPr lang="en-US" dirty="0"/>
              <a:t>A dataset containing hotel reservation data will be observed to determine trends regarding the number of occupants, length of stay, price of room, and whether the reservation was cancelled or not.</a:t>
            </a:r>
          </a:p>
          <a:p>
            <a:endParaRPr lang="en-US" dirty="0"/>
          </a:p>
          <a:p>
            <a:r>
              <a:rPr lang="en-US" dirty="0"/>
              <a:t>From these variables, the most intriguing to hotel owners would likely be if any correlations can be determined regarding cancellations. If certain criteria are more likely to be cancelled, perhaps the business can attempt to reduce cancellations by adjusting room offerings.</a:t>
            </a:r>
          </a:p>
        </p:txBody>
      </p:sp>
    </p:spTree>
    <p:extLst>
      <p:ext uri="{BB962C8B-B14F-4D97-AF65-F5344CB8AC3E}">
        <p14:creationId xmlns:p14="http://schemas.microsoft.com/office/powerpoint/2010/main" val="3592988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A16A-68B5-E8F8-E944-BF8A6AC8A6A1}"/>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DC173935-D865-629B-9215-5172570EEA8B}"/>
              </a:ext>
            </a:extLst>
          </p:cNvPr>
          <p:cNvSpPr>
            <a:spLocks noGrp="1"/>
          </p:cNvSpPr>
          <p:nvPr>
            <p:ph idx="1"/>
          </p:nvPr>
        </p:nvSpPr>
        <p:spPr/>
        <p:txBody>
          <a:bodyPr>
            <a:normAutofit fontScale="92500" lnSpcReduction="10000"/>
          </a:bodyPr>
          <a:lstStyle/>
          <a:p>
            <a:r>
              <a:rPr lang="en-US" dirty="0"/>
              <a:t>Adults (</a:t>
            </a:r>
            <a:r>
              <a:rPr lang="en-US" dirty="0" err="1"/>
              <a:t>no_of_adults</a:t>
            </a:r>
            <a:r>
              <a:rPr lang="en-US" dirty="0"/>
              <a:t>)</a:t>
            </a:r>
          </a:p>
          <a:p>
            <a:pPr lvl="1"/>
            <a:r>
              <a:rPr lang="en-US" sz="1400" dirty="0"/>
              <a:t>Numeric field. Number of adults booked for the stay.</a:t>
            </a:r>
          </a:p>
          <a:p>
            <a:r>
              <a:rPr lang="en-US" dirty="0"/>
              <a:t>Children (</a:t>
            </a:r>
            <a:r>
              <a:rPr lang="en-US" dirty="0" err="1"/>
              <a:t>no_of_children</a:t>
            </a:r>
            <a:r>
              <a:rPr lang="en-US" dirty="0"/>
              <a:t>)</a:t>
            </a:r>
          </a:p>
          <a:p>
            <a:pPr lvl="1"/>
            <a:r>
              <a:rPr lang="en-US" sz="1400" dirty="0"/>
              <a:t>Numeric field. Number of children booked for the stay.</a:t>
            </a:r>
          </a:p>
          <a:p>
            <a:r>
              <a:rPr lang="en-US" dirty="0"/>
              <a:t>Weekend (</a:t>
            </a:r>
            <a:r>
              <a:rPr lang="en-US" dirty="0" err="1"/>
              <a:t>no_of_weekend_nights</a:t>
            </a:r>
            <a:r>
              <a:rPr lang="en-US" dirty="0"/>
              <a:t>)</a:t>
            </a:r>
          </a:p>
          <a:p>
            <a:pPr lvl="1"/>
            <a:r>
              <a:rPr lang="en-US" sz="1400" dirty="0"/>
              <a:t>Numeric field. Number of weekend nights (Saturday and Sunday) that the room is reserved for.</a:t>
            </a:r>
          </a:p>
          <a:p>
            <a:r>
              <a:rPr lang="en-US" dirty="0"/>
              <a:t>Weekday (</a:t>
            </a:r>
            <a:r>
              <a:rPr lang="en-US" dirty="0" err="1"/>
              <a:t>no_of_week_nights</a:t>
            </a:r>
            <a:r>
              <a:rPr lang="en-US" dirty="0"/>
              <a:t>)</a:t>
            </a:r>
          </a:p>
          <a:p>
            <a:pPr lvl="1"/>
            <a:r>
              <a:rPr lang="en-US" sz="1400" dirty="0"/>
              <a:t>Numeric field. Number of week-nights (Monday through Friday) that the room is reserved for.</a:t>
            </a:r>
          </a:p>
          <a:p>
            <a:r>
              <a:rPr lang="en-US" dirty="0"/>
              <a:t>Price (</a:t>
            </a:r>
            <a:r>
              <a:rPr lang="en-US" dirty="0" err="1"/>
              <a:t>avg_price_per_room</a:t>
            </a:r>
            <a:r>
              <a:rPr lang="en-US" dirty="0"/>
              <a:t>)</a:t>
            </a:r>
          </a:p>
          <a:p>
            <a:pPr lvl="1"/>
            <a:r>
              <a:rPr lang="en-US" sz="1400" dirty="0"/>
              <a:t>Numeric field. Price of the room taken as an average over the number of nights stayed. Prices are in Euros.</a:t>
            </a:r>
          </a:p>
          <a:p>
            <a:r>
              <a:rPr lang="en-US" dirty="0"/>
              <a:t>Status (</a:t>
            </a:r>
            <a:r>
              <a:rPr lang="en-US" dirty="0" err="1"/>
              <a:t>booking_status</a:t>
            </a:r>
            <a:r>
              <a:rPr lang="en-US" dirty="0"/>
              <a:t>)</a:t>
            </a:r>
          </a:p>
          <a:p>
            <a:pPr lvl="1"/>
            <a:r>
              <a:rPr lang="en-US" sz="1400" dirty="0"/>
              <a:t>Boolean field. Whether the reservation was cancelled or not.</a:t>
            </a:r>
          </a:p>
        </p:txBody>
      </p:sp>
    </p:spTree>
    <p:extLst>
      <p:ext uri="{BB962C8B-B14F-4D97-AF65-F5344CB8AC3E}">
        <p14:creationId xmlns:p14="http://schemas.microsoft.com/office/powerpoint/2010/main" val="2191893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39C5-F343-C898-A599-B4F7E0F60EB3}"/>
              </a:ext>
            </a:extLst>
          </p:cNvPr>
          <p:cNvSpPr>
            <a:spLocks noGrp="1"/>
          </p:cNvSpPr>
          <p:nvPr>
            <p:ph type="title"/>
          </p:nvPr>
        </p:nvSpPr>
        <p:spPr/>
        <p:txBody>
          <a:bodyPr/>
          <a:lstStyle/>
          <a:p>
            <a:r>
              <a:rPr lang="en-US" dirty="0"/>
              <a:t>Adults</a:t>
            </a:r>
          </a:p>
        </p:txBody>
      </p:sp>
      <p:pic>
        <p:nvPicPr>
          <p:cNvPr id="1030" name="Picture 6">
            <a:extLst>
              <a:ext uri="{FF2B5EF4-FFF2-40B4-BE49-F238E27FC236}">
                <a16:creationId xmlns:a16="http://schemas.microsoft.com/office/drawing/2014/main" id="{EDED0738-4FB6-26BB-5DFE-32C01B4BC3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0173" y="1882066"/>
            <a:ext cx="5385827" cy="39502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9E6E2EC-2843-1C46-BF34-E0D919172299}"/>
              </a:ext>
            </a:extLst>
          </p:cNvPr>
          <p:cNvSpPr txBox="1"/>
          <p:nvPr/>
        </p:nvSpPr>
        <p:spPr>
          <a:xfrm>
            <a:off x="6096000" y="1882066"/>
            <a:ext cx="5257800" cy="4616648"/>
          </a:xfrm>
          <a:prstGeom prst="rect">
            <a:avLst/>
          </a:prstGeom>
          <a:noFill/>
        </p:spPr>
        <p:txBody>
          <a:bodyPr wrap="square" rtlCol="0">
            <a:spAutoFit/>
          </a:bodyPr>
          <a:lstStyle/>
          <a:p>
            <a:pPr marL="457200" indent="-457200">
              <a:buClr>
                <a:schemeClr val="accent1"/>
              </a:buClr>
              <a:buFont typeface="Arial" panose="020B0604020202020204" pitchFamily="34" charset="0"/>
              <a:buChar char="•"/>
            </a:pPr>
            <a:r>
              <a:rPr lang="en-US" sz="2800" dirty="0"/>
              <a:t>Outliers</a:t>
            </a:r>
          </a:p>
          <a:p>
            <a:pPr marL="742950" lvl="1" indent="-285750">
              <a:buClr>
                <a:schemeClr val="accent1"/>
              </a:buClr>
              <a:buFont typeface="Arial" panose="020B0604020202020204" pitchFamily="34" charset="0"/>
              <a:buChar char="•"/>
            </a:pPr>
            <a:r>
              <a:rPr lang="en-US" sz="1400" dirty="0"/>
              <a:t>Bookings with 0 or 4 adults are rare, but not outside the bounds of being reasonable data. These should not be dropped.</a:t>
            </a:r>
          </a:p>
          <a:p>
            <a:pPr marL="285750" indent="-285750">
              <a:buClr>
                <a:schemeClr val="accent1"/>
              </a:buClr>
              <a:buFont typeface="Arial" panose="020B0604020202020204" pitchFamily="34" charset="0"/>
              <a:buChar char="•"/>
            </a:pPr>
            <a:r>
              <a:rPr lang="en-US" sz="2800" dirty="0"/>
              <a:t>Mean</a:t>
            </a:r>
          </a:p>
          <a:p>
            <a:pPr marL="742950" lvl="1" indent="-285750">
              <a:buClr>
                <a:schemeClr val="accent1"/>
              </a:buClr>
              <a:buFont typeface="Arial" panose="020B0604020202020204" pitchFamily="34" charset="0"/>
              <a:buChar char="•"/>
            </a:pPr>
            <a:r>
              <a:rPr lang="en-US" sz="1400" dirty="0"/>
              <a:t>The mean number of adults is 1.84.</a:t>
            </a:r>
          </a:p>
          <a:p>
            <a:pPr marL="285750" indent="-285750">
              <a:buClr>
                <a:schemeClr val="accent1"/>
              </a:buClr>
              <a:buFont typeface="Arial" panose="020B0604020202020204" pitchFamily="34" charset="0"/>
              <a:buChar char="•"/>
            </a:pPr>
            <a:r>
              <a:rPr lang="en-US" sz="2800" dirty="0"/>
              <a:t>Mode</a:t>
            </a:r>
          </a:p>
          <a:p>
            <a:pPr marL="742950" lvl="1" indent="-285750">
              <a:buClr>
                <a:schemeClr val="accent1"/>
              </a:buClr>
              <a:buFont typeface="Arial" panose="020B0604020202020204" pitchFamily="34" charset="0"/>
              <a:buChar char="•"/>
            </a:pPr>
            <a:r>
              <a:rPr lang="en-US" sz="1400" dirty="0"/>
              <a:t>The mode can be visually identified as 2 adults per booking.</a:t>
            </a:r>
          </a:p>
          <a:p>
            <a:pPr marL="285750" indent="-285750">
              <a:buClr>
                <a:schemeClr val="accent1"/>
              </a:buClr>
              <a:buFont typeface="Arial" panose="020B0604020202020204" pitchFamily="34" charset="0"/>
              <a:buChar char="•"/>
            </a:pPr>
            <a:r>
              <a:rPr lang="en-US" sz="2800" dirty="0"/>
              <a:t>Spread</a:t>
            </a:r>
          </a:p>
          <a:p>
            <a:pPr marL="742950" lvl="1" indent="-285750">
              <a:buClr>
                <a:schemeClr val="accent1"/>
              </a:buClr>
              <a:buFont typeface="Arial" panose="020B0604020202020204" pitchFamily="34" charset="0"/>
              <a:buChar char="•"/>
            </a:pPr>
            <a:r>
              <a:rPr lang="en-US" sz="1400" dirty="0"/>
              <a:t>With a maximum value of 4 and a minimum value of 0, the spread of Adults is 4.</a:t>
            </a:r>
          </a:p>
          <a:p>
            <a:pPr marL="285750" indent="-285750">
              <a:buClr>
                <a:schemeClr val="accent1"/>
              </a:buClr>
              <a:buFont typeface="Arial" panose="020B0604020202020204" pitchFamily="34" charset="0"/>
              <a:buChar char="•"/>
            </a:pPr>
            <a:r>
              <a:rPr lang="en-US" sz="2800" dirty="0"/>
              <a:t>Tails</a:t>
            </a:r>
          </a:p>
          <a:p>
            <a:pPr marL="742950" lvl="1" indent="-285750">
              <a:buClr>
                <a:schemeClr val="accent1"/>
              </a:buClr>
              <a:buFont typeface="Arial" panose="020B0604020202020204" pitchFamily="34" charset="0"/>
              <a:buChar char="•"/>
            </a:pPr>
            <a:r>
              <a:rPr lang="en-US" sz="1400" dirty="0"/>
              <a:t>With only a handful of values, it’s hard to definitively say visually, but this appears to be roughly symmetric. A slight right tail could be considered due to the much greater presence of 1 adult than 3.</a:t>
            </a:r>
          </a:p>
        </p:txBody>
      </p:sp>
    </p:spTree>
    <p:extLst>
      <p:ext uri="{BB962C8B-B14F-4D97-AF65-F5344CB8AC3E}">
        <p14:creationId xmlns:p14="http://schemas.microsoft.com/office/powerpoint/2010/main" val="421236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61A4-5BEC-C70C-2291-A1D6FB68F0C8}"/>
              </a:ext>
            </a:extLst>
          </p:cNvPr>
          <p:cNvSpPr>
            <a:spLocks noGrp="1"/>
          </p:cNvSpPr>
          <p:nvPr>
            <p:ph type="title"/>
          </p:nvPr>
        </p:nvSpPr>
        <p:spPr/>
        <p:txBody>
          <a:bodyPr/>
          <a:lstStyle/>
          <a:p>
            <a:r>
              <a:rPr lang="en-US" dirty="0"/>
              <a:t>Children</a:t>
            </a:r>
          </a:p>
        </p:txBody>
      </p:sp>
      <p:pic>
        <p:nvPicPr>
          <p:cNvPr id="4" name="Picture 8">
            <a:extLst>
              <a:ext uri="{FF2B5EF4-FFF2-40B4-BE49-F238E27FC236}">
                <a16:creationId xmlns:a16="http://schemas.microsoft.com/office/drawing/2014/main" id="{AA6401F8-6782-0B3A-69B3-0897FEF050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0173" y="1900171"/>
            <a:ext cx="5385827" cy="39776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2C85222-5FB9-C683-4A45-199256712360}"/>
              </a:ext>
            </a:extLst>
          </p:cNvPr>
          <p:cNvSpPr txBox="1"/>
          <p:nvPr/>
        </p:nvSpPr>
        <p:spPr>
          <a:xfrm>
            <a:off x="6096000" y="1900171"/>
            <a:ext cx="5257800" cy="4616648"/>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800" dirty="0"/>
              <a:t>Outliers</a:t>
            </a:r>
          </a:p>
          <a:p>
            <a:pPr marL="742950" lvl="1" indent="-285750">
              <a:buClr>
                <a:schemeClr val="accent1"/>
              </a:buClr>
              <a:buFont typeface="Arial" panose="020B0604020202020204" pitchFamily="34" charset="0"/>
              <a:buChar char="•"/>
            </a:pPr>
            <a:r>
              <a:rPr lang="en-US" sz="1400" dirty="0"/>
              <a:t>Of 36k rows, 19 include 3 children, 2 include 9 children, and 1 includes 10 children. While 3 children in one room seems to be rare, it’s not unreasonable. Rooms containing 9 or 10 children can be considered outliers and tossed; perhaps this was mis-input data.</a:t>
            </a:r>
          </a:p>
          <a:p>
            <a:pPr marL="285750" indent="-285750">
              <a:buClr>
                <a:schemeClr val="accent1"/>
              </a:buClr>
              <a:buFont typeface="Arial" panose="020B0604020202020204" pitchFamily="34" charset="0"/>
              <a:buChar char="•"/>
            </a:pPr>
            <a:r>
              <a:rPr lang="en-US" sz="2800" dirty="0"/>
              <a:t>Mean</a:t>
            </a:r>
          </a:p>
          <a:p>
            <a:pPr marL="742950" lvl="1" indent="-285750">
              <a:buClr>
                <a:schemeClr val="accent1"/>
              </a:buClr>
              <a:buFont typeface="Arial" panose="020B0604020202020204" pitchFamily="34" charset="0"/>
              <a:buChar char="•"/>
            </a:pPr>
            <a:r>
              <a:rPr lang="en-US" sz="1400" dirty="0"/>
              <a:t>The mean number of children is 0.51.</a:t>
            </a:r>
          </a:p>
          <a:p>
            <a:pPr marL="285750" indent="-285750">
              <a:buClr>
                <a:schemeClr val="accent1"/>
              </a:buClr>
              <a:buFont typeface="Arial" panose="020B0604020202020204" pitchFamily="34" charset="0"/>
              <a:buChar char="•"/>
            </a:pPr>
            <a:r>
              <a:rPr lang="en-US" sz="2800" dirty="0"/>
              <a:t>Mode</a:t>
            </a:r>
          </a:p>
          <a:p>
            <a:pPr marL="742950" lvl="1" indent="-285750">
              <a:buClr>
                <a:schemeClr val="accent1"/>
              </a:buClr>
              <a:buFont typeface="Arial" panose="020B0604020202020204" pitchFamily="34" charset="0"/>
              <a:buChar char="•"/>
            </a:pPr>
            <a:r>
              <a:rPr lang="en-US" sz="1400" dirty="0"/>
              <a:t>The mode can be visually identified as 0 children.</a:t>
            </a:r>
          </a:p>
          <a:p>
            <a:pPr marL="285750" indent="-285750">
              <a:buClr>
                <a:schemeClr val="accent1"/>
              </a:buClr>
              <a:buFont typeface="Arial" panose="020B0604020202020204" pitchFamily="34" charset="0"/>
              <a:buChar char="•"/>
            </a:pPr>
            <a:r>
              <a:rPr lang="en-US" sz="2800" dirty="0"/>
              <a:t>Spread</a:t>
            </a:r>
          </a:p>
          <a:p>
            <a:pPr marL="742950" lvl="1" indent="-285750">
              <a:buClr>
                <a:schemeClr val="accent1"/>
              </a:buClr>
              <a:buFont typeface="Arial" panose="020B0604020202020204" pitchFamily="34" charset="0"/>
              <a:buChar char="•"/>
            </a:pPr>
            <a:r>
              <a:rPr lang="en-US" sz="1400" dirty="0"/>
              <a:t>With a maximum value of 10 and a minimum value of 0, the spread of Children is 10.</a:t>
            </a:r>
          </a:p>
          <a:p>
            <a:pPr marL="285750" indent="-285750">
              <a:buClr>
                <a:schemeClr val="accent1"/>
              </a:buClr>
              <a:buFont typeface="Arial" panose="020B0604020202020204" pitchFamily="34" charset="0"/>
              <a:buChar char="•"/>
            </a:pPr>
            <a:r>
              <a:rPr lang="en-US" sz="2800" dirty="0"/>
              <a:t>Tails</a:t>
            </a:r>
          </a:p>
          <a:p>
            <a:pPr marL="742950" lvl="1" indent="-285750">
              <a:buClr>
                <a:schemeClr val="accent1"/>
              </a:buClr>
              <a:buFont typeface="Arial" panose="020B0604020202020204" pitchFamily="34" charset="0"/>
              <a:buChar char="•"/>
            </a:pPr>
            <a:r>
              <a:rPr lang="en-US" sz="1400" dirty="0"/>
              <a:t>With a vast majority of bookings containing 0 children, this histogram is clearly right-skewed.</a:t>
            </a:r>
          </a:p>
        </p:txBody>
      </p:sp>
    </p:spTree>
    <p:extLst>
      <p:ext uri="{BB962C8B-B14F-4D97-AF65-F5344CB8AC3E}">
        <p14:creationId xmlns:p14="http://schemas.microsoft.com/office/powerpoint/2010/main" val="88338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46CC-632A-0CDC-A0A6-5F684453DB1C}"/>
              </a:ext>
            </a:extLst>
          </p:cNvPr>
          <p:cNvSpPr>
            <a:spLocks noGrp="1"/>
          </p:cNvSpPr>
          <p:nvPr>
            <p:ph type="title"/>
          </p:nvPr>
        </p:nvSpPr>
        <p:spPr/>
        <p:txBody>
          <a:bodyPr/>
          <a:lstStyle/>
          <a:p>
            <a:r>
              <a:rPr lang="en-US" dirty="0"/>
              <a:t>Weekend</a:t>
            </a:r>
          </a:p>
        </p:txBody>
      </p:sp>
      <p:pic>
        <p:nvPicPr>
          <p:cNvPr id="2052" name="Picture 4">
            <a:extLst>
              <a:ext uri="{FF2B5EF4-FFF2-40B4-BE49-F238E27FC236}">
                <a16:creationId xmlns:a16="http://schemas.microsoft.com/office/drawing/2014/main" id="{EC725805-B7ED-712D-AFC0-F87A92B60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882066"/>
            <a:ext cx="5610225" cy="4114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0BFD3C8-A599-857E-D7C2-82E3DD4042D4}"/>
              </a:ext>
            </a:extLst>
          </p:cNvPr>
          <p:cNvSpPr txBox="1"/>
          <p:nvPr/>
        </p:nvSpPr>
        <p:spPr>
          <a:xfrm>
            <a:off x="6096000" y="1882066"/>
            <a:ext cx="5257800" cy="4401205"/>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800" dirty="0"/>
              <a:t>Outliers</a:t>
            </a:r>
          </a:p>
          <a:p>
            <a:pPr marL="742950" lvl="1" indent="-285750">
              <a:buClr>
                <a:schemeClr val="accent1"/>
              </a:buClr>
              <a:buFont typeface="Arial" panose="020B0604020202020204" pitchFamily="34" charset="0"/>
              <a:buChar char="•"/>
            </a:pPr>
            <a:r>
              <a:rPr lang="en-US" sz="1400" dirty="0"/>
              <a:t>Most stays don’t extend from one weekend through the next, so any stay including 3+ weekend nights is rare. Conservatively, stays including 5+ weekend nights could be considered outliers.</a:t>
            </a:r>
          </a:p>
          <a:p>
            <a:pPr marL="285750" indent="-285750">
              <a:buClr>
                <a:schemeClr val="accent1"/>
              </a:buClr>
              <a:buFont typeface="Arial" panose="020B0604020202020204" pitchFamily="34" charset="0"/>
              <a:buChar char="•"/>
            </a:pPr>
            <a:r>
              <a:rPr lang="en-US" sz="2800" dirty="0"/>
              <a:t>Mean</a:t>
            </a:r>
          </a:p>
          <a:p>
            <a:pPr marL="742950" lvl="1" indent="-285750">
              <a:buClr>
                <a:schemeClr val="accent1"/>
              </a:buClr>
              <a:buFont typeface="Arial" panose="020B0604020202020204" pitchFamily="34" charset="0"/>
              <a:buChar char="•"/>
            </a:pPr>
            <a:r>
              <a:rPr lang="en-US" sz="1400" dirty="0"/>
              <a:t>The mean number of weekend nights is 0.81.</a:t>
            </a:r>
          </a:p>
          <a:p>
            <a:pPr marL="285750" indent="-285750">
              <a:buClr>
                <a:schemeClr val="accent1"/>
              </a:buClr>
              <a:buFont typeface="Arial" panose="020B0604020202020204" pitchFamily="34" charset="0"/>
              <a:buChar char="•"/>
            </a:pPr>
            <a:r>
              <a:rPr lang="en-US" sz="2800" dirty="0"/>
              <a:t>Mode</a:t>
            </a:r>
          </a:p>
          <a:p>
            <a:pPr marL="742950" lvl="1" indent="-285750">
              <a:buClr>
                <a:schemeClr val="accent1"/>
              </a:buClr>
              <a:buFont typeface="Arial" panose="020B0604020202020204" pitchFamily="34" charset="0"/>
              <a:buChar char="•"/>
            </a:pPr>
            <a:r>
              <a:rPr lang="en-US" sz="1400" dirty="0"/>
              <a:t>The mode can be visually identified as 0 weekend nights.</a:t>
            </a:r>
          </a:p>
          <a:p>
            <a:pPr marL="285750" indent="-285750">
              <a:buClr>
                <a:schemeClr val="accent1"/>
              </a:buClr>
              <a:buFont typeface="Arial" panose="020B0604020202020204" pitchFamily="34" charset="0"/>
              <a:buChar char="•"/>
            </a:pPr>
            <a:r>
              <a:rPr lang="en-US" sz="2800" dirty="0"/>
              <a:t>Spread</a:t>
            </a:r>
          </a:p>
          <a:p>
            <a:pPr marL="742950" lvl="1" indent="-285750">
              <a:buClr>
                <a:schemeClr val="accent1"/>
              </a:buClr>
              <a:buFont typeface="Arial" panose="020B0604020202020204" pitchFamily="34" charset="0"/>
              <a:buChar char="•"/>
            </a:pPr>
            <a:r>
              <a:rPr lang="en-US" sz="1400" dirty="0"/>
              <a:t>With a maximum value of 7 and a minimum value of 0, the spread of Weekend is 7.</a:t>
            </a:r>
          </a:p>
          <a:p>
            <a:pPr marL="285750" indent="-285750">
              <a:buClr>
                <a:schemeClr val="accent1"/>
              </a:buClr>
              <a:buFont typeface="Arial" panose="020B0604020202020204" pitchFamily="34" charset="0"/>
              <a:buChar char="•"/>
            </a:pPr>
            <a:r>
              <a:rPr lang="en-US" sz="2800" dirty="0"/>
              <a:t>Tails</a:t>
            </a:r>
          </a:p>
          <a:p>
            <a:pPr marL="742950" lvl="1" indent="-285750">
              <a:buClr>
                <a:schemeClr val="accent1"/>
              </a:buClr>
              <a:buFont typeface="Arial" panose="020B0604020202020204" pitchFamily="34" charset="0"/>
              <a:buChar char="•"/>
            </a:pPr>
            <a:r>
              <a:rPr lang="en-US" sz="1400" dirty="0"/>
              <a:t>With most bookings going through 0 weekend nights, this histogram is clearly right-skewed.</a:t>
            </a:r>
          </a:p>
        </p:txBody>
      </p:sp>
    </p:spTree>
    <p:extLst>
      <p:ext uri="{BB962C8B-B14F-4D97-AF65-F5344CB8AC3E}">
        <p14:creationId xmlns:p14="http://schemas.microsoft.com/office/powerpoint/2010/main" val="1394895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9AE0-6A64-831D-3927-5264319CED43}"/>
              </a:ext>
            </a:extLst>
          </p:cNvPr>
          <p:cNvSpPr>
            <a:spLocks noGrp="1"/>
          </p:cNvSpPr>
          <p:nvPr>
            <p:ph type="title"/>
          </p:nvPr>
        </p:nvSpPr>
        <p:spPr/>
        <p:txBody>
          <a:bodyPr/>
          <a:lstStyle/>
          <a:p>
            <a:r>
              <a:rPr lang="en-US" dirty="0"/>
              <a:t>Weekday</a:t>
            </a:r>
          </a:p>
        </p:txBody>
      </p:sp>
      <p:pic>
        <p:nvPicPr>
          <p:cNvPr id="4" name="Picture 6">
            <a:extLst>
              <a:ext uri="{FF2B5EF4-FFF2-40B4-BE49-F238E27FC236}">
                <a16:creationId xmlns:a16="http://schemas.microsoft.com/office/drawing/2014/main" id="{696D3741-53C7-4E65-0D3C-23D892655A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0173" y="1882066"/>
            <a:ext cx="5385827" cy="39959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C3C990A-83EC-A463-D1D9-7DE7778991CE}"/>
              </a:ext>
            </a:extLst>
          </p:cNvPr>
          <p:cNvSpPr txBox="1"/>
          <p:nvPr/>
        </p:nvSpPr>
        <p:spPr>
          <a:xfrm>
            <a:off x="6096000" y="1882066"/>
            <a:ext cx="5257800" cy="4401205"/>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800" dirty="0"/>
              <a:t>Outliers</a:t>
            </a:r>
          </a:p>
          <a:p>
            <a:pPr marL="742950" lvl="1" indent="-285750">
              <a:buClr>
                <a:schemeClr val="accent1"/>
              </a:buClr>
              <a:buFont typeface="Arial" panose="020B0604020202020204" pitchFamily="34" charset="0"/>
              <a:buChar char="•"/>
            </a:pPr>
            <a:r>
              <a:rPr lang="en-US" sz="1400" dirty="0"/>
              <a:t>Once again, stays longer than 1 week are quite rare. Following the trend set regarding the Weekend data, any stay including 11+week-nights could be considered an outlier.</a:t>
            </a:r>
          </a:p>
          <a:p>
            <a:pPr marL="285750" indent="-285750">
              <a:buClr>
                <a:schemeClr val="accent1"/>
              </a:buClr>
              <a:buFont typeface="Arial" panose="020B0604020202020204" pitchFamily="34" charset="0"/>
              <a:buChar char="•"/>
            </a:pPr>
            <a:r>
              <a:rPr lang="en-US" sz="2800" dirty="0"/>
              <a:t>Mean</a:t>
            </a:r>
          </a:p>
          <a:p>
            <a:pPr marL="742950" lvl="1" indent="-285750">
              <a:buClr>
                <a:schemeClr val="accent1"/>
              </a:buClr>
              <a:buFont typeface="Arial" panose="020B0604020202020204" pitchFamily="34" charset="0"/>
              <a:buChar char="•"/>
            </a:pPr>
            <a:r>
              <a:rPr lang="en-US" sz="1400" dirty="0"/>
              <a:t>The mean number of weekday nights is 2.20.</a:t>
            </a:r>
          </a:p>
          <a:p>
            <a:pPr marL="285750" indent="-285750">
              <a:buClr>
                <a:schemeClr val="accent1"/>
              </a:buClr>
              <a:buFont typeface="Arial" panose="020B0604020202020204" pitchFamily="34" charset="0"/>
              <a:buChar char="•"/>
            </a:pPr>
            <a:r>
              <a:rPr lang="en-US" sz="2800" dirty="0"/>
              <a:t>Mode</a:t>
            </a:r>
          </a:p>
          <a:p>
            <a:pPr marL="742950" lvl="1" indent="-285750">
              <a:buClr>
                <a:schemeClr val="accent1"/>
              </a:buClr>
              <a:buFont typeface="Arial" panose="020B0604020202020204" pitchFamily="34" charset="0"/>
              <a:buChar char="•"/>
            </a:pPr>
            <a:r>
              <a:rPr lang="en-US" sz="1400" dirty="0"/>
              <a:t>The mode can be visually identified as 2 weekday nights.</a:t>
            </a:r>
          </a:p>
          <a:p>
            <a:pPr marL="285750" indent="-285750">
              <a:buClr>
                <a:schemeClr val="accent1"/>
              </a:buClr>
              <a:buFont typeface="Arial" panose="020B0604020202020204" pitchFamily="34" charset="0"/>
              <a:buChar char="•"/>
            </a:pPr>
            <a:r>
              <a:rPr lang="en-US" sz="2800" dirty="0"/>
              <a:t>Spread</a:t>
            </a:r>
          </a:p>
          <a:p>
            <a:pPr marL="742950" lvl="1" indent="-285750">
              <a:buClr>
                <a:schemeClr val="accent1"/>
              </a:buClr>
              <a:buFont typeface="Arial" panose="020B0604020202020204" pitchFamily="34" charset="0"/>
              <a:buChar char="•"/>
            </a:pPr>
            <a:r>
              <a:rPr lang="en-US" sz="1400" dirty="0"/>
              <a:t>With a maximum value of 17 and a minimum value of 0, the spread of Weekday is 17.</a:t>
            </a:r>
          </a:p>
          <a:p>
            <a:pPr marL="285750" indent="-285750">
              <a:buClr>
                <a:schemeClr val="accent1"/>
              </a:buClr>
              <a:buFont typeface="Arial" panose="020B0604020202020204" pitchFamily="34" charset="0"/>
              <a:buChar char="•"/>
            </a:pPr>
            <a:r>
              <a:rPr lang="en-US" sz="2800" dirty="0"/>
              <a:t>Tails</a:t>
            </a:r>
          </a:p>
          <a:p>
            <a:pPr marL="742950" lvl="1" indent="-285750">
              <a:buClr>
                <a:schemeClr val="accent1"/>
              </a:buClr>
              <a:buFont typeface="Arial" panose="020B0604020202020204" pitchFamily="34" charset="0"/>
              <a:buChar char="•"/>
            </a:pPr>
            <a:r>
              <a:rPr lang="en-US" sz="1400" dirty="0"/>
              <a:t>While not as strongly as the previous 2 variables discussed, Weekday is right-skewed. </a:t>
            </a:r>
          </a:p>
        </p:txBody>
      </p:sp>
    </p:spTree>
    <p:extLst>
      <p:ext uri="{BB962C8B-B14F-4D97-AF65-F5344CB8AC3E}">
        <p14:creationId xmlns:p14="http://schemas.microsoft.com/office/powerpoint/2010/main" val="3448226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CFB30-9BA0-EF60-AF2A-76E3F0148B47}"/>
              </a:ext>
            </a:extLst>
          </p:cNvPr>
          <p:cNvSpPr>
            <a:spLocks noGrp="1"/>
          </p:cNvSpPr>
          <p:nvPr>
            <p:ph type="title"/>
          </p:nvPr>
        </p:nvSpPr>
        <p:spPr/>
        <p:txBody>
          <a:bodyPr/>
          <a:lstStyle/>
          <a:p>
            <a:r>
              <a:rPr lang="en-US" dirty="0"/>
              <a:t>Price</a:t>
            </a:r>
          </a:p>
        </p:txBody>
      </p:sp>
      <p:pic>
        <p:nvPicPr>
          <p:cNvPr id="3074" name="Picture 2">
            <a:extLst>
              <a:ext uri="{FF2B5EF4-FFF2-40B4-BE49-F238E27FC236}">
                <a16:creationId xmlns:a16="http://schemas.microsoft.com/office/drawing/2014/main" id="{CB10D55E-5BC9-8C7E-315B-A9C27BD853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2469" y="1882066"/>
            <a:ext cx="5303531" cy="39502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520C534-CD21-2AEE-E027-49CA1DC6D93C}"/>
              </a:ext>
            </a:extLst>
          </p:cNvPr>
          <p:cNvSpPr txBox="1"/>
          <p:nvPr/>
        </p:nvSpPr>
        <p:spPr>
          <a:xfrm>
            <a:off x="6096000" y="1882066"/>
            <a:ext cx="5257800" cy="4832092"/>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800" dirty="0"/>
              <a:t>Outliers</a:t>
            </a:r>
          </a:p>
          <a:p>
            <a:pPr marL="742950" lvl="1" indent="-285750">
              <a:buClr>
                <a:schemeClr val="accent1"/>
              </a:buClr>
              <a:buFont typeface="Arial" panose="020B0604020202020204" pitchFamily="34" charset="0"/>
              <a:buChar char="•"/>
            </a:pPr>
            <a:r>
              <a:rPr lang="en-US" sz="1400" dirty="0"/>
              <a:t>There are about 550 free rooms that can be considered outliers and likely bad data. There are a handful of cheap and expensive rooms (&lt;20 or &gt;300 Euros/night) that may be considered outliers as well.</a:t>
            </a:r>
          </a:p>
          <a:p>
            <a:pPr marL="285750" indent="-285750">
              <a:buClr>
                <a:schemeClr val="accent1"/>
              </a:buClr>
              <a:buFont typeface="Arial" panose="020B0604020202020204" pitchFamily="34" charset="0"/>
              <a:buChar char="•"/>
            </a:pPr>
            <a:r>
              <a:rPr lang="en-US" sz="2800" dirty="0"/>
              <a:t>Mean</a:t>
            </a:r>
          </a:p>
          <a:p>
            <a:pPr marL="742950" lvl="1" indent="-285750">
              <a:buClr>
                <a:schemeClr val="accent1"/>
              </a:buClr>
              <a:buFont typeface="Arial" panose="020B0604020202020204" pitchFamily="34" charset="0"/>
              <a:buChar char="•"/>
            </a:pPr>
            <a:r>
              <a:rPr lang="en-US" sz="1400" dirty="0"/>
              <a:t>The mean value for price is 103.42 Euros.</a:t>
            </a:r>
          </a:p>
          <a:p>
            <a:pPr marL="285750" indent="-285750">
              <a:buClr>
                <a:schemeClr val="accent1"/>
              </a:buClr>
              <a:buFont typeface="Arial" panose="020B0604020202020204" pitchFamily="34" charset="0"/>
              <a:buChar char="•"/>
            </a:pPr>
            <a:r>
              <a:rPr lang="en-US" sz="2800" dirty="0"/>
              <a:t>Mode</a:t>
            </a:r>
          </a:p>
          <a:p>
            <a:pPr marL="742950" lvl="1" indent="-285750">
              <a:buClr>
                <a:schemeClr val="accent1"/>
              </a:buClr>
              <a:buFont typeface="Arial" panose="020B0604020202020204" pitchFamily="34" charset="0"/>
              <a:buChar char="•"/>
            </a:pPr>
            <a:r>
              <a:rPr lang="en-US" sz="1400" dirty="0"/>
              <a:t>The actual mode is 65.00 Euros. However, the histogram uses rounded-down prices to increase readability. Visually, the mode of this histogram is approximately 90 Euros.</a:t>
            </a:r>
          </a:p>
          <a:p>
            <a:pPr marL="285750" indent="-285750">
              <a:buClr>
                <a:schemeClr val="accent1"/>
              </a:buClr>
              <a:buFont typeface="Arial" panose="020B0604020202020204" pitchFamily="34" charset="0"/>
              <a:buChar char="•"/>
            </a:pPr>
            <a:r>
              <a:rPr lang="en-US" sz="2800" dirty="0"/>
              <a:t>Spread</a:t>
            </a:r>
          </a:p>
          <a:p>
            <a:pPr marL="742950" lvl="1" indent="-285750">
              <a:buClr>
                <a:schemeClr val="accent1"/>
              </a:buClr>
              <a:buFont typeface="Arial" panose="020B0604020202020204" pitchFamily="34" charset="0"/>
              <a:buChar char="•"/>
            </a:pPr>
            <a:r>
              <a:rPr lang="en-US" sz="1400" dirty="0"/>
              <a:t>With a maximum value of 540.00 and a minimum value of 0.00, the spread of Price is 540 Euros.</a:t>
            </a:r>
          </a:p>
          <a:p>
            <a:pPr marL="285750" indent="-285750">
              <a:buClr>
                <a:schemeClr val="accent1"/>
              </a:buClr>
              <a:buFont typeface="Arial" panose="020B0604020202020204" pitchFamily="34" charset="0"/>
              <a:buChar char="•"/>
            </a:pPr>
            <a:r>
              <a:rPr lang="en-US" sz="2800" dirty="0"/>
              <a:t>Tails</a:t>
            </a:r>
          </a:p>
          <a:p>
            <a:pPr marL="742950" lvl="1" indent="-285750">
              <a:buClr>
                <a:schemeClr val="accent1"/>
              </a:buClr>
              <a:buFont typeface="Arial" panose="020B0604020202020204" pitchFamily="34" charset="0"/>
              <a:buChar char="•"/>
            </a:pPr>
            <a:r>
              <a:rPr lang="en-US" sz="1400" dirty="0"/>
              <a:t>Once again, the histogram displays a right skew, although it is not a very strong skew.</a:t>
            </a:r>
          </a:p>
        </p:txBody>
      </p:sp>
    </p:spTree>
    <p:extLst>
      <p:ext uri="{BB962C8B-B14F-4D97-AF65-F5344CB8AC3E}">
        <p14:creationId xmlns:p14="http://schemas.microsoft.com/office/powerpoint/2010/main" val="3695202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F14C1-37EB-6AC2-945D-7561262E8A3B}"/>
              </a:ext>
            </a:extLst>
          </p:cNvPr>
          <p:cNvSpPr>
            <a:spLocks noGrp="1"/>
          </p:cNvSpPr>
          <p:nvPr>
            <p:ph type="title"/>
          </p:nvPr>
        </p:nvSpPr>
        <p:spPr/>
        <p:txBody>
          <a:bodyPr/>
          <a:lstStyle/>
          <a:p>
            <a:r>
              <a:rPr lang="en-US" dirty="0"/>
              <a:t>Status</a:t>
            </a:r>
          </a:p>
        </p:txBody>
      </p:sp>
      <p:pic>
        <p:nvPicPr>
          <p:cNvPr id="4098" name="Picture 2">
            <a:extLst>
              <a:ext uri="{FF2B5EF4-FFF2-40B4-BE49-F238E27FC236}">
                <a16:creationId xmlns:a16="http://schemas.microsoft.com/office/drawing/2014/main" id="{031D84C6-792D-10A4-5F1C-52747ED520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845" y="1882066"/>
            <a:ext cx="5724155" cy="39593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9B3D2C-8C2E-2C08-37FD-FEF43B17AE55}"/>
              </a:ext>
            </a:extLst>
          </p:cNvPr>
          <p:cNvSpPr txBox="1"/>
          <p:nvPr/>
        </p:nvSpPr>
        <p:spPr>
          <a:xfrm>
            <a:off x="6096000" y="1882066"/>
            <a:ext cx="5257800" cy="1477328"/>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t>As a Boolean variable, this isn’t really a histogram that can be evaluated like the previous 5 variables. This is only being included to show that there is a reasonable spread of data. About a third of the data represents bookings that were cancelled.</a:t>
            </a:r>
          </a:p>
        </p:txBody>
      </p:sp>
    </p:spTree>
    <p:extLst>
      <p:ext uri="{BB962C8B-B14F-4D97-AF65-F5344CB8AC3E}">
        <p14:creationId xmlns:p14="http://schemas.microsoft.com/office/powerpoint/2010/main" val="27959124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1754</TotalTime>
  <Words>1453</Words>
  <Application>Microsoft Office PowerPoint</Application>
  <PresentationFormat>Widescreen</PresentationFormat>
  <Paragraphs>122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Tw Cen MT</vt:lpstr>
      <vt:lpstr>Tw Cen MT Condensed</vt:lpstr>
      <vt:lpstr>Wingdings 3</vt:lpstr>
      <vt:lpstr>Integral</vt:lpstr>
      <vt:lpstr>Exploratory Data Analysis on Cancelations of Hotel Reservations</vt:lpstr>
      <vt:lpstr>Hypothesis</vt:lpstr>
      <vt:lpstr>Variables</vt:lpstr>
      <vt:lpstr>Adults</vt:lpstr>
      <vt:lpstr>Children</vt:lpstr>
      <vt:lpstr>Weekend</vt:lpstr>
      <vt:lpstr>Weekday</vt:lpstr>
      <vt:lpstr>Price</vt:lpstr>
      <vt:lpstr>Status</vt:lpstr>
      <vt:lpstr>PMF comparing prices based on status</vt:lpstr>
      <vt:lpstr>CDF showing length of stay (Weekday)</vt:lpstr>
      <vt:lpstr>Normal Probability Plot</vt:lpstr>
      <vt:lpstr>Correlation Between Weekend and Price</vt:lpstr>
      <vt:lpstr>Correlation Between Weekday and Price</vt:lpstr>
      <vt:lpstr>Permutation test</vt:lpstr>
      <vt:lpstr>Least Squares Multiple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Blaine Bristow</dc:creator>
  <cp:lastModifiedBy>Blaine Bristow</cp:lastModifiedBy>
  <cp:revision>3</cp:revision>
  <dcterms:created xsi:type="dcterms:W3CDTF">2023-03-03T02:44:07Z</dcterms:created>
  <dcterms:modified xsi:type="dcterms:W3CDTF">2023-03-04T07:59:52Z</dcterms:modified>
</cp:coreProperties>
</file>