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6D66C97-AC93-4C8D-B756-15DB07838F1D}">
  <a:tblStyle styleId="{86D66C97-AC93-4C8D-B756-15DB07838F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bold.fntdata"/><Relationship Id="rId14" Type="http://schemas.openxmlformats.org/officeDocument/2006/relationships/slide" Target="slides/slide8.xml"/><Relationship Id="rId36" Type="http://schemas.openxmlformats.org/officeDocument/2006/relationships/font" Target="fonts/Raleway-regular.fntdata"/><Relationship Id="rId17" Type="http://schemas.openxmlformats.org/officeDocument/2006/relationships/slide" Target="slides/slide11.xml"/><Relationship Id="rId39" Type="http://schemas.openxmlformats.org/officeDocument/2006/relationships/font" Target="fonts/Raleway-boldItalic.fntdata"/><Relationship Id="rId16" Type="http://schemas.openxmlformats.org/officeDocument/2006/relationships/slide" Target="slides/slide10.xml"/><Relationship Id="rId38" Type="http://schemas.openxmlformats.org/officeDocument/2006/relationships/font" Target="fonts/Raleway-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4780554e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4780554e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4780554e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4780554e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4780554e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4780554e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One-To-Many: One manufacturer can make many </a:t>
            </a:r>
            <a:r>
              <a:rPr lang="en"/>
              <a:t>models</a:t>
            </a:r>
            <a:r>
              <a:rPr lang="en"/>
              <a:t> of cars, but each model of car only has one manufacturer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4780554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4780554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4780554e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4780554e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4780554e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4780554e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4780554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4780554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4780554e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4780554e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4780554e2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4780554e2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4780554e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4780554e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2ade376b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2ade376b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4780554e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4780554e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4780554e2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4780554e2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4780554e2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4780554e2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4780554e2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4780554e2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4780554e2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4780554e2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4780554e2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4780554e2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4780554e2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4780554e2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4780554e2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4780554e2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4780554e2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4780554e2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4780554e2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4780554e2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33ea819a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33ea819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33ea819a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33ea819a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33ea819a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33ea819a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33ea819a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33ea819a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4780554e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4780554e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4780554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4780554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github.com/MatthewPuneky/CodeFirstExample" TargetMode="External"/><Relationship Id="rId4" Type="http://schemas.openxmlformats.org/officeDocument/2006/relationships/hyperlink" Target="https://www.w3schools.com/" TargetMode="External"/><Relationship Id="rId5" Type="http://schemas.openxmlformats.org/officeDocument/2006/relationships/hyperlink" Target="https://docs.microsoft.com/en-us/ef/core/get-started/aspnetcore/new-db?tabs=visual-stud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hyperlink" Target="https://www.w3schools.com/sql/sql_datatypes.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Databases and the Code First Approach</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psychotically fast crash course</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Classes Table</a:t>
            </a:r>
            <a:endParaRPr/>
          </a:p>
        </p:txBody>
      </p:sp>
      <p:graphicFrame>
        <p:nvGraphicFramePr>
          <p:cNvPr id="142" name="Google Shape;142;p22"/>
          <p:cNvGraphicFramePr/>
          <p:nvPr/>
        </p:nvGraphicFramePr>
        <p:xfrm>
          <a:off x="2478113" y="3011050"/>
          <a:ext cx="3000000" cy="3000000"/>
        </p:xfrm>
        <a:graphic>
          <a:graphicData uri="http://schemas.openxmlformats.org/drawingml/2006/table">
            <a:tbl>
              <a:tblPr>
                <a:noFill/>
                <a:tableStyleId>{86D66C97-AC93-4C8D-B756-15DB07838F1D}</a:tableStyleId>
              </a:tblPr>
              <a:tblGrid>
                <a:gridCol w="1046950"/>
                <a:gridCol w="1046950"/>
                <a:gridCol w="1046950"/>
                <a:gridCol w="1046950"/>
              </a:tblGrid>
              <a:tr h="303425">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Section</a:t>
                      </a:r>
                      <a:endParaRPr/>
                    </a:p>
                  </a:txBody>
                  <a:tcPr marT="91425" marB="91425" marR="91425" marL="91425"/>
                </a:tc>
                <a:tc>
                  <a:txBody>
                    <a:bodyPr/>
                    <a:lstStyle/>
                    <a:p>
                      <a:pPr indent="0" lvl="0" marL="0" rtl="0" algn="l">
                        <a:spcBef>
                          <a:spcPts val="0"/>
                        </a:spcBef>
                        <a:spcAft>
                          <a:spcPts val="0"/>
                        </a:spcAft>
                        <a:buNone/>
                      </a:pPr>
                      <a:r>
                        <a:rPr lang="en"/>
                        <a:t>StudentId</a:t>
                      </a:r>
                      <a:endParaRPr/>
                    </a:p>
                  </a:txBody>
                  <a:tcPr marT="91425" marB="91425" marR="91425" marL="91425"/>
                </a:tc>
              </a:tr>
              <a:tr h="3005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CMPS 285</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005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dk2"/>
                          </a:solidFill>
                        </a:rPr>
                        <a:t>CMPS 285</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00525">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00525">
                <a:tc>
                  <a:txBody>
                    <a:bodyPr/>
                    <a:lstStyle/>
                    <a:p>
                      <a:pPr indent="0" lvl="0" marL="0" rtl="0" algn="l">
                        <a:spcBef>
                          <a:spcPts val="0"/>
                        </a:spcBef>
                        <a:spcAft>
                          <a:spcPts val="0"/>
                        </a:spcAft>
                        <a:buNone/>
                      </a:pPr>
                      <a:r>
                        <a:rPr lang="en"/>
                        <a:t>44</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dk2"/>
                          </a:solidFill>
                        </a:rPr>
                        <a:t>CMPS 290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
        <p:nvSpPr>
          <p:cNvPr id="143" name="Google Shape;143;p22"/>
          <p:cNvSpPr txBox="1"/>
          <p:nvPr/>
        </p:nvSpPr>
        <p:spPr>
          <a:xfrm>
            <a:off x="7340350" y="970125"/>
            <a:ext cx="15675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FF0000"/>
              </a:solidFill>
            </a:endParaRPr>
          </a:p>
        </p:txBody>
      </p:sp>
      <p:sp>
        <p:nvSpPr>
          <p:cNvPr id="144" name="Google Shape;144;p22"/>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pic>
        <p:nvPicPr>
          <p:cNvPr id="145" name="Google Shape;145;p22"/>
          <p:cNvPicPr preferRelativeResize="0"/>
          <p:nvPr/>
        </p:nvPicPr>
        <p:blipFill>
          <a:blip r:embed="rId3">
            <a:alphaModFix/>
          </a:blip>
          <a:stretch>
            <a:fillRect/>
          </a:stretch>
        </p:blipFill>
        <p:spPr>
          <a:xfrm>
            <a:off x="1509213" y="1203575"/>
            <a:ext cx="6125576" cy="165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Classes Table</a:t>
            </a:r>
            <a:endParaRPr/>
          </a:p>
        </p:txBody>
      </p:sp>
      <p:graphicFrame>
        <p:nvGraphicFramePr>
          <p:cNvPr id="151" name="Google Shape;151;p23"/>
          <p:cNvGraphicFramePr/>
          <p:nvPr/>
        </p:nvGraphicFramePr>
        <p:xfrm>
          <a:off x="1954625" y="997575"/>
          <a:ext cx="3000000" cy="3000000"/>
        </p:xfrm>
        <a:graphic>
          <a:graphicData uri="http://schemas.openxmlformats.org/drawingml/2006/table">
            <a:tbl>
              <a:tblPr>
                <a:noFill/>
                <a:tableStyleId>{86D66C97-AC93-4C8D-B756-15DB07838F1D}</a:tableStyleId>
              </a:tblPr>
              <a:tblGrid>
                <a:gridCol w="1046950"/>
                <a:gridCol w="1046950"/>
                <a:gridCol w="1046950"/>
                <a:gridCol w="1046950"/>
                <a:gridCol w="1046950"/>
              </a:tblGrid>
              <a:tr h="303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Section</a:t>
                      </a:r>
                      <a:endParaRPr/>
                    </a:p>
                  </a:txBody>
                  <a:tcPr marT="91425" marB="91425" marR="91425" marL="91425"/>
                </a:tc>
                <a:tc>
                  <a:txBody>
                    <a:bodyPr/>
                    <a:lstStyle/>
                    <a:p>
                      <a:pPr indent="0" lvl="0" marL="0" rtl="0" algn="l">
                        <a:spcBef>
                          <a:spcPts val="0"/>
                        </a:spcBef>
                        <a:spcAft>
                          <a:spcPts val="0"/>
                        </a:spcAft>
                        <a:buNone/>
                      </a:pPr>
                      <a:r>
                        <a:rPr lang="en"/>
                        <a:t>StudentId</a:t>
                      </a:r>
                      <a:endParaRPr/>
                    </a:p>
                  </a:txBody>
                  <a:tcPr marT="91425" marB="91425" marR="91425" marL="91425"/>
                </a:tc>
              </a:tr>
              <a:tr h="3005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CMPS 285</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005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CMPS 290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00525">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00525">
                <a:tc>
                  <a:txBody>
                    <a:bodyPr/>
                    <a:lstStyle/>
                    <a:p>
                      <a:pPr indent="0" lvl="0" marL="0" rtl="0" algn="l">
                        <a:spcBef>
                          <a:spcPts val="0"/>
                        </a:spcBef>
                        <a:spcAft>
                          <a:spcPts val="0"/>
                        </a:spcAft>
                        <a:buNone/>
                      </a:pPr>
                      <a:r>
                        <a:rPr lang="en"/>
                        <a:t>57</a:t>
                      </a:r>
                      <a:endParaRPr/>
                    </a:p>
                  </a:txBody>
                  <a:tcPr marT="91425" marB="91425" marR="91425" marL="91425"/>
                </a:tc>
                <a:tc>
                  <a:txBody>
                    <a:bodyPr/>
                    <a:lstStyle/>
                    <a:p>
                      <a:pPr indent="0" lvl="0" marL="0" rtl="0" algn="l">
                        <a:spcBef>
                          <a:spcPts val="0"/>
                        </a:spcBef>
                        <a:spcAft>
                          <a:spcPts val="0"/>
                        </a:spcAft>
                        <a:buNone/>
                      </a:pPr>
                      <a:r>
                        <a:rPr lang="en"/>
                        <a:t>44</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CMPS 290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
        <p:nvSpPr>
          <p:cNvPr id="152" name="Google Shape;152;p23"/>
          <p:cNvSpPr txBox="1"/>
          <p:nvPr/>
        </p:nvSpPr>
        <p:spPr>
          <a:xfrm>
            <a:off x="7340350" y="970125"/>
            <a:ext cx="15675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FF0000"/>
              </a:solidFill>
            </a:endParaRPr>
          </a:p>
        </p:txBody>
      </p:sp>
      <p:sp>
        <p:nvSpPr>
          <p:cNvPr id="153" name="Google Shape;153;p23"/>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graphicFrame>
        <p:nvGraphicFramePr>
          <p:cNvPr id="154" name="Google Shape;154;p23"/>
          <p:cNvGraphicFramePr/>
          <p:nvPr/>
        </p:nvGraphicFramePr>
        <p:xfrm>
          <a:off x="1954625" y="3064050"/>
          <a:ext cx="3000000" cy="3000000"/>
        </p:xfrm>
        <a:graphic>
          <a:graphicData uri="http://schemas.openxmlformats.org/drawingml/2006/table">
            <a:tbl>
              <a:tblPr>
                <a:noFill/>
                <a:tableStyleId>{86D66C97-AC93-4C8D-B756-15DB07838F1D}</a:tableStyleId>
              </a:tblPr>
              <a:tblGrid>
                <a:gridCol w="1048400"/>
                <a:gridCol w="1048400"/>
                <a:gridCol w="1048400"/>
                <a:gridCol w="1048400"/>
                <a:gridCol w="1048400"/>
                <a:gridCol w="101180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Section</a:t>
                      </a:r>
                      <a:endParaRPr/>
                    </a:p>
                  </a:txBody>
                  <a:tcPr marT="91425" marB="91425" marR="91425" marL="91425"/>
                </a:tc>
                <a:tc>
                  <a:txBody>
                    <a:bodyPr/>
                    <a:lstStyle/>
                    <a:p>
                      <a:pPr indent="0" lvl="0" marL="0" rtl="0" algn="l">
                        <a:spcBef>
                          <a:spcPts val="0"/>
                        </a:spcBef>
                        <a:spcAft>
                          <a:spcPts val="0"/>
                        </a:spcAft>
                        <a:buNone/>
                      </a:pPr>
                      <a:r>
                        <a:rPr lang="en"/>
                        <a:t>FirstName</a:t>
                      </a:r>
                      <a:endParaRPr/>
                    </a:p>
                  </a:txBody>
                  <a:tcPr marT="91425" marB="91425" marR="91425" marL="91425"/>
                </a:tc>
                <a:tc>
                  <a:txBody>
                    <a:bodyPr/>
                    <a:lstStyle/>
                    <a:p>
                      <a:pPr indent="0" lvl="0" marL="0" rtl="0" algn="l">
                        <a:spcBef>
                          <a:spcPts val="0"/>
                        </a:spcBef>
                        <a:spcAft>
                          <a:spcPts val="0"/>
                        </a:spcAft>
                        <a:buNone/>
                      </a:pPr>
                      <a:r>
                        <a:rPr lang="en"/>
                        <a:t>LastName</a:t>
                      </a:r>
                      <a:endParaRPr/>
                    </a:p>
                  </a:txBody>
                  <a:tcPr marT="91425" marB="91425" marR="91425" marL="91425"/>
                </a:tc>
              </a:tr>
              <a:tr h="396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CMPS 285</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Matthew</a:t>
                      </a:r>
                      <a:endParaRPr/>
                    </a:p>
                  </a:txBody>
                  <a:tcPr marT="91425" marB="91425" marR="91425" marL="91425"/>
                </a:tc>
                <a:tc>
                  <a:txBody>
                    <a:bodyPr/>
                    <a:lstStyle/>
                    <a:p>
                      <a:pPr indent="0" lvl="0" marL="0" rtl="0" algn="l">
                        <a:spcBef>
                          <a:spcPts val="0"/>
                        </a:spcBef>
                        <a:spcAft>
                          <a:spcPts val="0"/>
                        </a:spcAft>
                        <a:buNone/>
                      </a:pPr>
                      <a:r>
                        <a:rPr lang="en"/>
                        <a:t>Puneky</a:t>
                      </a:r>
                      <a:endParaRPr/>
                    </a:p>
                  </a:txBody>
                  <a:tcPr marT="91425" marB="91425" marR="91425" marL="91425"/>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CMPS 285</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dk2"/>
                          </a:solidFill>
                        </a:rPr>
                        <a:t>Krystal</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dk2"/>
                          </a:solidFill>
                        </a:rPr>
                        <a:t>Richmond</a:t>
                      </a:r>
                      <a:endParaRPr/>
                    </a:p>
                  </a:txBody>
                  <a:tcPr marT="91425" marB="91425" marR="91425" marL="91425"/>
                </a:tc>
              </a:tr>
              <a:tr h="3962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t>57</a:t>
                      </a:r>
                      <a:endParaRPr/>
                    </a:p>
                  </a:txBody>
                  <a:tcPr marT="91425" marB="91425" marR="91425" marL="91425"/>
                </a:tc>
                <a:tc>
                  <a:txBody>
                    <a:bodyPr/>
                    <a:lstStyle/>
                    <a:p>
                      <a:pPr indent="0" lvl="0" marL="0" rtl="0" algn="l">
                        <a:spcBef>
                          <a:spcPts val="0"/>
                        </a:spcBef>
                        <a:spcAft>
                          <a:spcPts val="0"/>
                        </a:spcAft>
                        <a:buNone/>
                      </a:pPr>
                      <a:r>
                        <a:rPr lang="en"/>
                        <a:t>44</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CMPS 290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dk2"/>
                          </a:solidFill>
                        </a:rPr>
                        <a:t>Matthew</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dk2"/>
                          </a:solidFill>
                        </a:rPr>
                        <a:t>Puneky</a:t>
                      </a:r>
                      <a:endParaRPr/>
                    </a:p>
                  </a:txBody>
                  <a:tcPr marT="91425" marB="91425" marR="91425" marL="91425"/>
                </a:tc>
              </a:tr>
            </a:tbl>
          </a:graphicData>
        </a:graphic>
      </p:graphicFrame>
      <p:sp>
        <p:nvSpPr>
          <p:cNvPr id="155" name="Google Shape;155;p23"/>
          <p:cNvSpPr txBox="1"/>
          <p:nvPr/>
        </p:nvSpPr>
        <p:spPr>
          <a:xfrm>
            <a:off x="48825" y="1982975"/>
            <a:ext cx="18669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Using Foreign Keys</a:t>
            </a:r>
            <a:endParaRPr b="1">
              <a:solidFill>
                <a:srgbClr val="FF0000"/>
              </a:solidFill>
            </a:endParaRPr>
          </a:p>
        </p:txBody>
      </p:sp>
      <p:sp>
        <p:nvSpPr>
          <p:cNvPr id="156" name="Google Shape;156;p23"/>
          <p:cNvSpPr txBox="1"/>
          <p:nvPr/>
        </p:nvSpPr>
        <p:spPr>
          <a:xfrm>
            <a:off x="48825" y="3611925"/>
            <a:ext cx="1866900" cy="4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0000"/>
                </a:solidFill>
              </a:rPr>
              <a:t>Not </a:t>
            </a:r>
            <a:r>
              <a:rPr b="1" lang="en">
                <a:solidFill>
                  <a:srgbClr val="FF0000"/>
                </a:solidFill>
              </a:rPr>
              <a:t>Using </a:t>
            </a:r>
            <a:endParaRPr b="1">
              <a:solidFill>
                <a:srgbClr val="FF0000"/>
              </a:solidFill>
            </a:endParaRPr>
          </a:p>
          <a:p>
            <a:pPr indent="0" lvl="0" marL="0" rtl="0" algn="ctr">
              <a:spcBef>
                <a:spcPts val="0"/>
              </a:spcBef>
              <a:spcAft>
                <a:spcPts val="0"/>
              </a:spcAft>
              <a:buNone/>
            </a:pPr>
            <a:r>
              <a:rPr b="1" lang="en">
                <a:solidFill>
                  <a:srgbClr val="FF0000"/>
                </a:solidFill>
              </a:rPr>
              <a:t>Foreign Keys</a:t>
            </a:r>
            <a:endParaRPr b="1">
              <a:solidFill>
                <a:srgbClr val="FF0000"/>
              </a:solidFill>
            </a:endParaRPr>
          </a:p>
        </p:txBody>
      </p:sp>
      <p:cxnSp>
        <p:nvCxnSpPr>
          <p:cNvPr id="157" name="Google Shape;157;p23"/>
          <p:cNvCxnSpPr/>
          <p:nvPr/>
        </p:nvCxnSpPr>
        <p:spPr>
          <a:xfrm flipH="1" rot="10800000">
            <a:off x="12200" y="3008100"/>
            <a:ext cx="9146100" cy="6000"/>
          </a:xfrm>
          <a:prstGeom prst="straightConnector1">
            <a:avLst/>
          </a:prstGeom>
          <a:noFill/>
          <a:ln cap="flat" cmpd="sng" w="28575">
            <a:solidFill>
              <a:schemeClr val="dk2"/>
            </a:solidFill>
            <a:prstDash val="solid"/>
            <a:round/>
            <a:headEnd len="med" w="med" type="none"/>
            <a:tailEnd len="med" w="med" type="none"/>
          </a:ln>
        </p:spPr>
      </p:cxnSp>
      <p:sp>
        <p:nvSpPr>
          <p:cNvPr id="158" name="Google Shape;158;p23"/>
          <p:cNvSpPr txBox="1"/>
          <p:nvPr/>
        </p:nvSpPr>
        <p:spPr>
          <a:xfrm>
            <a:off x="7340350" y="1883813"/>
            <a:ext cx="16164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if you needed to add another column?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2" name="Shape 162"/>
        <p:cNvGrpSpPr/>
        <p:nvPr/>
      </p:nvGrpSpPr>
      <p:grpSpPr>
        <a:xfrm>
          <a:off x="0" y="0"/>
          <a:ext cx="0" cy="0"/>
          <a:chOff x="0" y="0"/>
          <a:chExt cx="0" cy="0"/>
        </a:xfrm>
      </p:grpSpPr>
      <p:pic>
        <p:nvPicPr>
          <p:cNvPr id="163" name="Google Shape;163;p2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4" name="Google Shape;164;p2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5" name="Google Shape;165;p24"/>
          <p:cNvSpPr txBox="1"/>
          <p:nvPr/>
        </p:nvSpPr>
        <p:spPr>
          <a:xfrm>
            <a:off x="2855550" y="680400"/>
            <a:ext cx="34803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7</a:t>
            </a:r>
            <a:r>
              <a:rPr b="1" lang="en" sz="3000">
                <a:solidFill>
                  <a:schemeClr val="lt2"/>
                </a:solidFill>
                <a:latin typeface="Raleway"/>
                <a:ea typeface="Raleway"/>
                <a:cs typeface="Raleway"/>
                <a:sym typeface="Raleway"/>
              </a:rPr>
              <a:t>. Relationships</a:t>
            </a:r>
            <a:endParaRPr b="1" sz="3000">
              <a:solidFill>
                <a:schemeClr val="lt2"/>
              </a:solidFill>
              <a:latin typeface="Raleway"/>
              <a:ea typeface="Raleway"/>
              <a:cs typeface="Raleway"/>
              <a:sym typeface="Raleway"/>
            </a:endParaRPr>
          </a:p>
        </p:txBody>
      </p:sp>
      <p:sp>
        <p:nvSpPr>
          <p:cNvPr id="166" name="Google Shape;166;p2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One-to-Many</a:t>
            </a:r>
            <a:r>
              <a:rPr lang="en" sz="1200">
                <a:latin typeface="Raleway"/>
                <a:ea typeface="Raleway"/>
                <a:cs typeface="Raleway"/>
                <a:sym typeface="Raleway"/>
              </a:rPr>
              <a:t>: A single record in one table is referenced (using its primary key) in another table zero, one, or many times. This is like the previous example where a single user can be in classes table many times.</a:t>
            </a:r>
            <a:endParaRPr sz="1200">
              <a:latin typeface="Raleway"/>
              <a:ea typeface="Raleway"/>
              <a:cs typeface="Raleway"/>
              <a:sym typeface="Raleway"/>
            </a:endParaRPr>
          </a:p>
          <a:p>
            <a:pPr indent="0" lvl="0" marL="0" rtl="0" algn="l">
              <a:spcBef>
                <a:spcPts val="1000"/>
              </a:spcBef>
              <a:spcAft>
                <a:spcPts val="0"/>
              </a:spcAft>
              <a:buNone/>
            </a:pPr>
            <a:r>
              <a:rPr b="1" lang="en" sz="1200">
                <a:latin typeface="Raleway"/>
                <a:ea typeface="Raleway"/>
                <a:cs typeface="Raleway"/>
                <a:sym typeface="Raleway"/>
              </a:rPr>
              <a:t>Many-to-Many</a:t>
            </a:r>
            <a:r>
              <a:rPr lang="en" sz="1200">
                <a:latin typeface="Raleway"/>
                <a:ea typeface="Raleway"/>
                <a:cs typeface="Raleway"/>
                <a:sym typeface="Raleway"/>
              </a:rPr>
              <a:t>: Many records in one table can relate to many records in another table. We will edit the previous tables to be Many-to-Many.</a:t>
            </a:r>
            <a:endParaRPr sz="1200">
              <a:latin typeface="Raleway"/>
              <a:ea typeface="Raleway"/>
              <a:cs typeface="Raleway"/>
              <a:sym typeface="Raleway"/>
            </a:endParaRPr>
          </a:p>
          <a:p>
            <a:pPr indent="0" lvl="0" marL="0" rtl="0" algn="l">
              <a:spcBef>
                <a:spcPts val="1000"/>
              </a:spcBef>
              <a:spcAft>
                <a:spcPts val="1000"/>
              </a:spcAft>
              <a:buNone/>
            </a:pPr>
            <a:r>
              <a:rPr b="1" lang="en" sz="1200">
                <a:latin typeface="Raleway"/>
                <a:ea typeface="Raleway"/>
                <a:cs typeface="Raleway"/>
                <a:sym typeface="Raleway"/>
              </a:rPr>
              <a:t>One-to-One</a:t>
            </a:r>
            <a:r>
              <a:rPr lang="en" sz="1200">
                <a:latin typeface="Raleway"/>
                <a:ea typeface="Raleway"/>
                <a:cs typeface="Raleway"/>
                <a:sym typeface="Raleway"/>
              </a:rPr>
              <a:t>: A single record in one table references a single record in another table. Students to PhoneNumbers could be like this. Can be useful when you want to minimize table sizes.</a:t>
            </a:r>
            <a:endParaRPr sz="12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Editing </a:t>
            </a:r>
            <a:r>
              <a:rPr lang="en"/>
              <a:t>Classes Table</a:t>
            </a:r>
            <a:endParaRPr/>
          </a:p>
        </p:txBody>
      </p:sp>
      <p:graphicFrame>
        <p:nvGraphicFramePr>
          <p:cNvPr id="172" name="Google Shape;172;p25"/>
          <p:cNvGraphicFramePr/>
          <p:nvPr/>
        </p:nvGraphicFramePr>
        <p:xfrm>
          <a:off x="3644725" y="2196470"/>
          <a:ext cx="3000000" cy="3000000"/>
        </p:xfrm>
        <a:graphic>
          <a:graphicData uri="http://schemas.openxmlformats.org/drawingml/2006/table">
            <a:tbl>
              <a:tblPr>
                <a:noFill/>
                <a:tableStyleId>{86D66C97-AC93-4C8D-B756-15DB07838F1D}</a:tableStyleId>
              </a:tblPr>
              <a:tblGrid>
                <a:gridCol w="1046950"/>
                <a:gridCol w="1046950"/>
                <a:gridCol w="1046950"/>
                <a:gridCol w="1046950"/>
              </a:tblGrid>
              <a:tr h="274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Section</a:t>
                      </a:r>
                      <a:endParaRPr/>
                    </a:p>
                  </a:txBody>
                  <a:tcPr marT="91425" marB="91425" marR="91425" marL="91425"/>
                </a:tc>
              </a:tr>
              <a:tr h="271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CMPS 285</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r>
              <a:tr h="271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CMPS 285</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r>
              <a:tr h="274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27125">
                <a:tc>
                  <a:txBody>
                    <a:bodyPr/>
                    <a:lstStyle/>
                    <a:p>
                      <a:pPr indent="0" lvl="0" marL="0" rtl="0" algn="l">
                        <a:spcBef>
                          <a:spcPts val="0"/>
                        </a:spcBef>
                        <a:spcAft>
                          <a:spcPts val="0"/>
                        </a:spcAft>
                        <a:buNone/>
                      </a:pPr>
                      <a:r>
                        <a:rPr lang="en"/>
                        <a:t>57</a:t>
                      </a:r>
                      <a:endParaRPr/>
                    </a:p>
                  </a:txBody>
                  <a:tcPr marT="91425" marB="91425" marR="91425" marL="91425"/>
                </a:tc>
                <a:tc>
                  <a:txBody>
                    <a:bodyPr/>
                    <a:lstStyle/>
                    <a:p>
                      <a:pPr indent="0" lvl="0" marL="0" rtl="0" algn="l">
                        <a:spcBef>
                          <a:spcPts val="0"/>
                        </a:spcBef>
                        <a:spcAft>
                          <a:spcPts val="0"/>
                        </a:spcAft>
                        <a:buNone/>
                      </a:pPr>
                      <a:r>
                        <a:rPr lang="en"/>
                        <a:t>44</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CMPS 290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r>
            </a:tbl>
          </a:graphicData>
        </a:graphic>
      </p:graphicFrame>
      <p:sp>
        <p:nvSpPr>
          <p:cNvPr id="173" name="Google Shape;173;p25"/>
          <p:cNvSpPr txBox="1"/>
          <p:nvPr/>
        </p:nvSpPr>
        <p:spPr>
          <a:xfrm>
            <a:off x="7340350" y="970125"/>
            <a:ext cx="15675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FF0000"/>
              </a:solidFill>
            </a:endParaRPr>
          </a:p>
        </p:txBody>
      </p:sp>
      <p:sp>
        <p:nvSpPr>
          <p:cNvPr id="174" name="Google Shape;174;p25"/>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pic>
        <p:nvPicPr>
          <p:cNvPr id="175" name="Google Shape;175;p25"/>
          <p:cNvPicPr preferRelativeResize="0"/>
          <p:nvPr/>
        </p:nvPicPr>
        <p:blipFill>
          <a:blip r:embed="rId3">
            <a:alphaModFix/>
          </a:blip>
          <a:stretch>
            <a:fillRect/>
          </a:stretch>
        </p:blipFill>
        <p:spPr>
          <a:xfrm>
            <a:off x="750325" y="2931725"/>
            <a:ext cx="2162175" cy="49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Link Table (many-to-many)</a:t>
            </a:r>
            <a:endParaRPr/>
          </a:p>
        </p:txBody>
      </p:sp>
      <p:graphicFrame>
        <p:nvGraphicFramePr>
          <p:cNvPr id="181" name="Google Shape;181;p26"/>
          <p:cNvGraphicFramePr/>
          <p:nvPr/>
        </p:nvGraphicFramePr>
        <p:xfrm>
          <a:off x="2747813" y="3053375"/>
          <a:ext cx="3000000" cy="3000000"/>
        </p:xfrm>
        <a:graphic>
          <a:graphicData uri="http://schemas.openxmlformats.org/drawingml/2006/table">
            <a:tbl>
              <a:tblPr>
                <a:noFill/>
                <a:tableStyleId>{86D66C97-AC93-4C8D-B756-15DB07838F1D}</a:tableStyleId>
              </a:tblPr>
              <a:tblGrid>
                <a:gridCol w="1046950"/>
                <a:gridCol w="1046950"/>
                <a:gridCol w="1046950"/>
              </a:tblGrid>
              <a:tr h="303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StudentId</a:t>
                      </a:r>
                      <a:endParaRPr/>
                    </a:p>
                  </a:txBody>
                  <a:tcPr marT="91425" marB="91425" marR="91425" marL="91425"/>
                </a:tc>
                <a:tc>
                  <a:txBody>
                    <a:bodyPr/>
                    <a:lstStyle/>
                    <a:p>
                      <a:pPr indent="0" lvl="0" marL="0" rtl="0" algn="l">
                        <a:spcBef>
                          <a:spcPts val="0"/>
                        </a:spcBef>
                        <a:spcAft>
                          <a:spcPts val="0"/>
                        </a:spcAft>
                        <a:buNone/>
                      </a:pPr>
                      <a:r>
                        <a:rPr lang="en"/>
                        <a:t>ClassId</a:t>
                      </a:r>
                      <a:endParaRPr/>
                    </a:p>
                  </a:txBody>
                  <a:tcPr marT="91425" marB="91425" marR="91425" marL="91425"/>
                </a:tc>
              </a:tr>
              <a:tr h="3005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005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44</a:t>
                      </a:r>
                      <a:endParaRPr/>
                    </a:p>
                  </a:txBody>
                  <a:tcPr marT="91425" marB="91425" marR="91425" marL="91425"/>
                </a:tc>
              </a:tr>
              <a:tr h="300525">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00525">
                <a:tc>
                  <a:txBody>
                    <a:bodyPr/>
                    <a:lstStyle/>
                    <a:p>
                      <a:pPr indent="0" lvl="0" marL="0" rtl="0" algn="l">
                        <a:spcBef>
                          <a:spcPts val="0"/>
                        </a:spcBef>
                        <a:spcAft>
                          <a:spcPts val="0"/>
                        </a:spcAft>
                        <a:buNone/>
                      </a:pPr>
                      <a:r>
                        <a:rPr lang="en"/>
                        <a:t>57</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44</a:t>
                      </a:r>
                      <a:endParaRPr/>
                    </a:p>
                  </a:txBody>
                  <a:tcPr marT="91425" marB="91425" marR="91425" marL="91425"/>
                </a:tc>
              </a:tr>
            </a:tbl>
          </a:graphicData>
        </a:graphic>
      </p:graphicFrame>
      <p:sp>
        <p:nvSpPr>
          <p:cNvPr id="182" name="Google Shape;182;p26"/>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pic>
        <p:nvPicPr>
          <p:cNvPr id="183" name="Google Shape;183;p26"/>
          <p:cNvPicPr preferRelativeResize="0"/>
          <p:nvPr/>
        </p:nvPicPr>
        <p:blipFill>
          <a:blip r:embed="rId3">
            <a:alphaModFix/>
          </a:blip>
          <a:stretch>
            <a:fillRect/>
          </a:stretch>
        </p:blipFill>
        <p:spPr>
          <a:xfrm>
            <a:off x="1909750" y="1275025"/>
            <a:ext cx="5324475" cy="15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Current State of the Database</a:t>
            </a:r>
            <a:endParaRPr/>
          </a:p>
        </p:txBody>
      </p:sp>
      <p:graphicFrame>
        <p:nvGraphicFramePr>
          <p:cNvPr id="189" name="Google Shape;189;p27"/>
          <p:cNvGraphicFramePr/>
          <p:nvPr/>
        </p:nvGraphicFramePr>
        <p:xfrm>
          <a:off x="3865588" y="1863225"/>
          <a:ext cx="3000000" cy="3000000"/>
        </p:xfrm>
        <a:graphic>
          <a:graphicData uri="http://schemas.openxmlformats.org/drawingml/2006/table">
            <a:tbl>
              <a:tblPr>
                <a:noFill/>
                <a:tableStyleId>{86D66C97-AC93-4C8D-B756-15DB07838F1D}</a:tableStyleId>
              </a:tblPr>
              <a:tblGrid>
                <a:gridCol w="998050"/>
                <a:gridCol w="851350"/>
              </a:tblGrid>
              <a:tr h="303425">
                <a:tc>
                  <a:txBody>
                    <a:bodyPr/>
                    <a:lstStyle/>
                    <a:p>
                      <a:pPr indent="0" lvl="0" marL="0" rtl="0" algn="l">
                        <a:spcBef>
                          <a:spcPts val="0"/>
                        </a:spcBef>
                        <a:spcAft>
                          <a:spcPts val="0"/>
                        </a:spcAft>
                        <a:buNone/>
                      </a:pPr>
                      <a:r>
                        <a:rPr lang="en"/>
                        <a:t>StudentId</a:t>
                      </a:r>
                      <a:endParaRPr/>
                    </a:p>
                  </a:txBody>
                  <a:tcPr marT="91425" marB="91425" marR="91425" marL="91425"/>
                </a:tc>
                <a:tc>
                  <a:txBody>
                    <a:bodyPr/>
                    <a:lstStyle/>
                    <a:p>
                      <a:pPr indent="0" lvl="0" marL="0" rtl="0" algn="l">
                        <a:spcBef>
                          <a:spcPts val="0"/>
                        </a:spcBef>
                        <a:spcAft>
                          <a:spcPts val="0"/>
                        </a:spcAft>
                        <a:buNone/>
                      </a:pPr>
                      <a:r>
                        <a:rPr lang="en"/>
                        <a:t>ClassId</a:t>
                      </a:r>
                      <a:endParaRPr/>
                    </a:p>
                  </a:txBody>
                  <a:tcPr marT="91425" marB="91425" marR="91425" marL="91425"/>
                </a:tc>
              </a:tr>
              <a:tr h="300525">
                <a:tc>
                  <a:txBody>
                    <a:bodyPr/>
                    <a:lstStyle/>
                    <a:p>
                      <a:pPr indent="0" lvl="0" marL="0" rtl="0" algn="l">
                        <a:spcBef>
                          <a:spcPts val="0"/>
                        </a:spcBef>
                        <a:spcAft>
                          <a:spcPts val="0"/>
                        </a:spcAft>
                        <a:buNone/>
                      </a:pPr>
                      <a:r>
                        <a:rPr lang="en"/>
                        <a:t>1</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1</a:t>
                      </a:r>
                      <a:endParaRPr/>
                    </a:p>
                  </a:txBody>
                  <a:tcPr marT="91425" marB="91425" marR="91425" marL="91425">
                    <a:solidFill>
                      <a:srgbClr val="DD7E6B"/>
                    </a:solidFill>
                  </a:tcPr>
                </a:tc>
              </a:tr>
              <a:tr h="300525">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solidFill>
                            <a:schemeClr val="dk2"/>
                          </a:solidFill>
                        </a:rPr>
                        <a:t>44</a:t>
                      </a:r>
                      <a:endParaRPr/>
                    </a:p>
                  </a:txBody>
                  <a:tcPr marT="91425" marB="91425" marR="91425" marL="91425">
                    <a:solidFill>
                      <a:srgbClr val="F9CB9C"/>
                    </a:solidFill>
                  </a:tcPr>
                </a:tc>
              </a:tr>
              <a:tr h="300525">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00525">
                <a:tc>
                  <a:txBody>
                    <a:bodyPr/>
                    <a:lstStyle/>
                    <a:p>
                      <a:pPr indent="0" lvl="0" marL="0" rtl="0" algn="l">
                        <a:spcBef>
                          <a:spcPts val="0"/>
                        </a:spcBef>
                        <a:spcAft>
                          <a:spcPts val="0"/>
                        </a:spcAft>
                        <a:buNone/>
                      </a:pPr>
                      <a:r>
                        <a:rPr lang="en"/>
                        <a:t>1</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solidFill>
                            <a:schemeClr val="dk2"/>
                          </a:solidFill>
                        </a:rPr>
                        <a:t>44</a:t>
                      </a:r>
                      <a:endParaRPr/>
                    </a:p>
                  </a:txBody>
                  <a:tcPr marT="91425" marB="91425" marR="91425" marL="91425">
                    <a:solidFill>
                      <a:srgbClr val="F9CB9C"/>
                    </a:solidFill>
                  </a:tcPr>
                </a:tc>
              </a:tr>
            </a:tbl>
          </a:graphicData>
        </a:graphic>
      </p:graphicFrame>
      <p:sp>
        <p:nvSpPr>
          <p:cNvPr id="190" name="Google Shape;190;p27"/>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graphicFrame>
        <p:nvGraphicFramePr>
          <p:cNvPr id="191" name="Google Shape;191;p27"/>
          <p:cNvGraphicFramePr/>
          <p:nvPr/>
        </p:nvGraphicFramePr>
        <p:xfrm>
          <a:off x="6472400" y="1863225"/>
          <a:ext cx="3000000" cy="3000000"/>
        </p:xfrm>
        <a:graphic>
          <a:graphicData uri="http://schemas.openxmlformats.org/drawingml/2006/table">
            <a:tbl>
              <a:tblPr>
                <a:noFill/>
                <a:tableStyleId>{86D66C97-AC93-4C8D-B756-15DB07838F1D}</a:tableStyleId>
              </a:tblPr>
              <a:tblGrid>
                <a:gridCol w="439200"/>
                <a:gridCol w="1095875"/>
                <a:gridCol w="816425"/>
              </a:tblGrid>
              <a:tr h="303425">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Section</a:t>
                      </a:r>
                      <a:endParaRPr/>
                    </a:p>
                  </a:txBody>
                  <a:tcPr marT="91425" marB="91425" marR="91425" marL="91425"/>
                </a:tc>
              </a:tr>
              <a:tr h="300525">
                <a:tc>
                  <a:txBody>
                    <a:bodyPr/>
                    <a:lstStyle/>
                    <a:p>
                      <a:pPr indent="0" lvl="0" marL="0" rtl="0" algn="l">
                        <a:spcBef>
                          <a:spcPts val="0"/>
                        </a:spcBef>
                        <a:spcAft>
                          <a:spcPts val="0"/>
                        </a:spcAft>
                        <a:buNone/>
                      </a:pPr>
                      <a:r>
                        <a:rPr lang="en"/>
                        <a:t>1</a:t>
                      </a:r>
                      <a:endParaRPr/>
                    </a:p>
                  </a:txBody>
                  <a:tcPr marT="91425" marB="91425" marR="91425" marL="91425">
                    <a:solidFill>
                      <a:srgbClr val="DD7E6B"/>
                    </a:solidFill>
                  </a:tcPr>
                </a:tc>
                <a:tc>
                  <a:txBody>
                    <a:bodyPr/>
                    <a:lstStyle/>
                    <a:p>
                      <a:pPr indent="0" lvl="0" marL="0" rtl="0" algn="l">
                        <a:spcBef>
                          <a:spcPts val="0"/>
                        </a:spcBef>
                        <a:spcAft>
                          <a:spcPts val="0"/>
                        </a:spcAft>
                        <a:buNone/>
                      </a:pPr>
                      <a:r>
                        <a:rPr lang="en"/>
                        <a:t>CMPS 285</a:t>
                      </a:r>
                      <a:endParaRPr/>
                    </a:p>
                  </a:txBody>
                  <a:tcPr marT="91425" marB="91425" marR="91425" marL="91425">
                    <a:solidFill>
                      <a:srgbClr val="DD7E6B"/>
                    </a:solidFill>
                  </a:tcPr>
                </a:tc>
                <a:tc>
                  <a:txBody>
                    <a:bodyPr/>
                    <a:lstStyle/>
                    <a:p>
                      <a:pPr indent="0" lvl="0" marL="0" rtl="0" algn="l">
                        <a:spcBef>
                          <a:spcPts val="0"/>
                        </a:spcBef>
                        <a:spcAft>
                          <a:spcPts val="0"/>
                        </a:spcAft>
                        <a:buNone/>
                      </a:pPr>
                      <a:r>
                        <a:rPr lang="en"/>
                        <a:t>01</a:t>
                      </a:r>
                      <a:endParaRPr/>
                    </a:p>
                  </a:txBody>
                  <a:tcPr marT="91425" marB="91425" marR="91425" marL="91425">
                    <a:solidFill>
                      <a:srgbClr val="DD7E6B"/>
                    </a:solidFill>
                  </a:tcPr>
                </a:tc>
              </a:tr>
              <a:tr h="3005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CMPS 285</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r>
              <a:tr h="300525">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00525">
                <a:tc>
                  <a:txBody>
                    <a:bodyPr/>
                    <a:lstStyle/>
                    <a:p>
                      <a:pPr indent="0" lvl="0" marL="0" rtl="0" algn="l">
                        <a:spcBef>
                          <a:spcPts val="0"/>
                        </a:spcBef>
                        <a:spcAft>
                          <a:spcPts val="0"/>
                        </a:spcAft>
                        <a:buNone/>
                      </a:pPr>
                      <a:r>
                        <a:rPr lang="en"/>
                        <a:t>44</a:t>
                      </a:r>
                      <a:endParaRPr/>
                    </a:p>
                  </a:txBody>
                  <a:tcPr marT="91425" marB="91425" marR="91425" marL="91425">
                    <a:solidFill>
                      <a:srgbClr val="F9CB9C"/>
                    </a:solidFill>
                  </a:tcPr>
                </a:tc>
                <a:tc>
                  <a:txBody>
                    <a:bodyPr/>
                    <a:lstStyle/>
                    <a:p>
                      <a:pPr indent="0" lvl="0" marL="0" rtl="0" algn="l">
                        <a:spcBef>
                          <a:spcPts val="0"/>
                        </a:spcBef>
                        <a:spcAft>
                          <a:spcPts val="0"/>
                        </a:spcAft>
                        <a:buNone/>
                      </a:pPr>
                      <a:r>
                        <a:rPr lang="en">
                          <a:solidFill>
                            <a:schemeClr val="dk2"/>
                          </a:solidFill>
                        </a:rPr>
                        <a:t>CMPS 290</a:t>
                      </a:r>
                      <a:endParaRPr/>
                    </a:p>
                  </a:txBody>
                  <a:tcPr marT="91425" marB="91425" marR="91425" marL="91425">
                    <a:solidFill>
                      <a:srgbClr val="F9CB9C"/>
                    </a:solidFill>
                  </a:tcPr>
                </a:tc>
                <a:tc>
                  <a:txBody>
                    <a:bodyPr/>
                    <a:lstStyle/>
                    <a:p>
                      <a:pPr indent="0" lvl="0" marL="0" rtl="0" algn="l">
                        <a:spcBef>
                          <a:spcPts val="0"/>
                        </a:spcBef>
                        <a:spcAft>
                          <a:spcPts val="0"/>
                        </a:spcAft>
                        <a:buNone/>
                      </a:pPr>
                      <a:r>
                        <a:rPr lang="en"/>
                        <a:t>01</a:t>
                      </a:r>
                      <a:endParaRPr/>
                    </a:p>
                  </a:txBody>
                  <a:tcPr marT="91425" marB="91425" marR="91425" marL="91425">
                    <a:solidFill>
                      <a:srgbClr val="F9CB9C"/>
                    </a:solidFill>
                  </a:tcPr>
                </a:tc>
              </a:tr>
            </a:tbl>
          </a:graphicData>
        </a:graphic>
      </p:graphicFrame>
      <p:graphicFrame>
        <p:nvGraphicFramePr>
          <p:cNvPr id="192" name="Google Shape;192;p27"/>
          <p:cNvGraphicFramePr/>
          <p:nvPr/>
        </p:nvGraphicFramePr>
        <p:xfrm>
          <a:off x="303300" y="1665125"/>
          <a:ext cx="3000000" cy="3000000"/>
        </p:xfrm>
        <a:graphic>
          <a:graphicData uri="http://schemas.openxmlformats.org/drawingml/2006/table">
            <a:tbl>
              <a:tblPr>
                <a:noFill/>
                <a:tableStyleId>{86D66C97-AC93-4C8D-B756-15DB07838F1D}</a:tableStyleId>
              </a:tblPr>
              <a:tblGrid>
                <a:gridCol w="666025"/>
                <a:gridCol w="1050200"/>
                <a:gridCol w="1088650"/>
              </a:tblGrid>
              <a:tr h="396200">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FirstName</a:t>
                      </a:r>
                      <a:endParaRPr/>
                    </a:p>
                  </a:txBody>
                  <a:tcPr marT="91425" marB="91425" marR="91425" marL="91425"/>
                </a:tc>
                <a:tc>
                  <a:txBody>
                    <a:bodyPr/>
                    <a:lstStyle/>
                    <a:p>
                      <a:pPr indent="0" lvl="0" marL="0" rtl="0" algn="l">
                        <a:spcBef>
                          <a:spcPts val="0"/>
                        </a:spcBef>
                        <a:spcAft>
                          <a:spcPts val="0"/>
                        </a:spcAft>
                        <a:buNone/>
                      </a:pPr>
                      <a:r>
                        <a:rPr lang="en"/>
                        <a:t>LastName</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Matthew</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Puneky</a:t>
                      </a:r>
                      <a:endParaRPr/>
                    </a:p>
                  </a:txBody>
                  <a:tcPr marT="91425" marB="91425" marR="91425" marL="91425">
                    <a:solidFill>
                      <a:srgbClr val="B6D7A8"/>
                    </a:solidFill>
                  </a:tcPr>
                </a:tc>
              </a:tr>
              <a:tr h="381000">
                <a:tc>
                  <a:txBody>
                    <a:bodyPr/>
                    <a:lstStyle/>
                    <a:p>
                      <a:pPr indent="0" lvl="0" marL="0" rtl="0" algn="l">
                        <a:spcBef>
                          <a:spcPts val="0"/>
                        </a:spcBef>
                        <a:spcAft>
                          <a:spcPts val="0"/>
                        </a:spcAft>
                        <a:buNone/>
                      </a:pPr>
                      <a:r>
                        <a:rPr lang="en"/>
                        <a:t>2</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Krystal</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Richmond</a:t>
                      </a:r>
                      <a:endParaRPr/>
                    </a:p>
                  </a:txBody>
                  <a:tcPr marT="91425" marB="91425" marR="91425" marL="91425">
                    <a:solidFill>
                      <a:srgbClr val="A4C2F4"/>
                    </a:solidFill>
                  </a:tcPr>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Charlie</a:t>
                      </a:r>
                      <a:endParaRPr/>
                    </a:p>
                  </a:txBody>
                  <a:tcPr marT="91425" marB="91425" marR="91425" marL="91425"/>
                </a:tc>
                <a:tc>
                  <a:txBody>
                    <a:bodyPr/>
                    <a:lstStyle/>
                    <a:p>
                      <a:pPr indent="0" lvl="0" marL="0" rtl="0" algn="l">
                        <a:spcBef>
                          <a:spcPts val="0"/>
                        </a:spcBef>
                        <a:spcAft>
                          <a:spcPts val="0"/>
                        </a:spcAft>
                        <a:buNone/>
                      </a:pPr>
                      <a:r>
                        <a:rPr lang="en"/>
                        <a:t>Richmond</a:t>
                      </a:r>
                      <a:endParaRPr/>
                    </a:p>
                  </a:txBody>
                  <a:tcPr marT="91425" marB="91425" marR="91425" marL="91425"/>
                </a:tc>
              </a:tr>
              <a:tr h="381000">
                <a:tc>
                  <a:txBody>
                    <a:bodyPr/>
                    <a:lstStyle/>
                    <a:p>
                      <a:pPr indent="0" lvl="0" marL="0" rtl="0" algn="l">
                        <a:spcBef>
                          <a:spcPts val="0"/>
                        </a:spcBef>
                        <a:spcAft>
                          <a:spcPts val="0"/>
                        </a:spcAft>
                        <a:buNone/>
                      </a:pPr>
                      <a:r>
                        <a:rPr lang="en"/>
                        <a:t>31</a:t>
                      </a:r>
                      <a:endParaRPr/>
                    </a:p>
                  </a:txBody>
                  <a:tcPr marT="91425" marB="91425" marR="91425" marL="91425"/>
                </a:tc>
                <a:tc>
                  <a:txBody>
                    <a:bodyPr/>
                    <a:lstStyle/>
                    <a:p>
                      <a:pPr indent="0" lvl="0" marL="0" rtl="0" algn="l">
                        <a:spcBef>
                          <a:spcPts val="0"/>
                        </a:spcBef>
                        <a:spcAft>
                          <a:spcPts val="0"/>
                        </a:spcAft>
                        <a:buNone/>
                      </a:pPr>
                      <a:r>
                        <a:rPr lang="en"/>
                        <a:t>Shelby</a:t>
                      </a:r>
                      <a:endParaRPr/>
                    </a:p>
                  </a:txBody>
                  <a:tcPr marT="91425" marB="91425" marR="91425" marL="91425"/>
                </a:tc>
                <a:tc>
                  <a:txBody>
                    <a:bodyPr/>
                    <a:lstStyle/>
                    <a:p>
                      <a:pPr indent="0" lvl="0" marL="0" rtl="0" algn="l">
                        <a:spcBef>
                          <a:spcPts val="0"/>
                        </a:spcBef>
                        <a:spcAft>
                          <a:spcPts val="0"/>
                        </a:spcAft>
                        <a:buNone/>
                      </a:pPr>
                      <a:r>
                        <a:rPr lang="en"/>
                        <a:t>Cross</a:t>
                      </a:r>
                      <a:endParaRPr/>
                    </a:p>
                  </a:txBody>
                  <a:tcPr marT="91425" marB="91425" marR="91425" marL="91425"/>
                </a:tc>
              </a:tr>
            </a:tbl>
          </a:graphicData>
        </a:graphic>
      </p:graphicFrame>
      <p:cxnSp>
        <p:nvCxnSpPr>
          <p:cNvPr id="193" name="Google Shape;193;p27"/>
          <p:cNvCxnSpPr/>
          <p:nvPr/>
        </p:nvCxnSpPr>
        <p:spPr>
          <a:xfrm>
            <a:off x="3263388" y="2200425"/>
            <a:ext cx="447000" cy="153600"/>
          </a:xfrm>
          <a:prstGeom prst="straightConnector1">
            <a:avLst/>
          </a:prstGeom>
          <a:noFill/>
          <a:ln cap="flat" cmpd="sng" w="9525">
            <a:solidFill>
              <a:srgbClr val="FF0000"/>
            </a:solidFill>
            <a:prstDash val="solid"/>
            <a:round/>
            <a:headEnd len="med" w="med" type="none"/>
            <a:tailEnd len="med" w="med" type="triangle"/>
          </a:ln>
        </p:spPr>
      </p:cxnSp>
      <p:cxnSp>
        <p:nvCxnSpPr>
          <p:cNvPr id="194" name="Google Shape;194;p27"/>
          <p:cNvCxnSpPr/>
          <p:nvPr/>
        </p:nvCxnSpPr>
        <p:spPr>
          <a:xfrm>
            <a:off x="3262225" y="2228375"/>
            <a:ext cx="468000" cy="1215600"/>
          </a:xfrm>
          <a:prstGeom prst="straightConnector1">
            <a:avLst/>
          </a:prstGeom>
          <a:noFill/>
          <a:ln cap="flat" cmpd="sng" w="9525">
            <a:solidFill>
              <a:srgbClr val="FF0000"/>
            </a:solidFill>
            <a:prstDash val="solid"/>
            <a:round/>
            <a:headEnd len="med" w="med" type="none"/>
            <a:tailEnd len="med" w="med" type="triangle"/>
          </a:ln>
        </p:spPr>
      </p:cxnSp>
      <p:cxnSp>
        <p:nvCxnSpPr>
          <p:cNvPr id="195" name="Google Shape;195;p27"/>
          <p:cNvCxnSpPr/>
          <p:nvPr/>
        </p:nvCxnSpPr>
        <p:spPr>
          <a:xfrm rot="10800000">
            <a:off x="5832950" y="2926950"/>
            <a:ext cx="544800" cy="614700"/>
          </a:xfrm>
          <a:prstGeom prst="straightConnector1">
            <a:avLst/>
          </a:prstGeom>
          <a:noFill/>
          <a:ln cap="flat" cmpd="sng" w="9525">
            <a:solidFill>
              <a:srgbClr val="FF0000"/>
            </a:solidFill>
            <a:prstDash val="solid"/>
            <a:round/>
            <a:headEnd len="med" w="med" type="none"/>
            <a:tailEnd len="med" w="med" type="triangle"/>
          </a:ln>
        </p:spPr>
      </p:cxnSp>
      <p:cxnSp>
        <p:nvCxnSpPr>
          <p:cNvPr id="196" name="Google Shape;196;p27"/>
          <p:cNvCxnSpPr/>
          <p:nvPr/>
        </p:nvCxnSpPr>
        <p:spPr>
          <a:xfrm rot="10800000">
            <a:off x="5881800" y="3639400"/>
            <a:ext cx="516900" cy="21000"/>
          </a:xfrm>
          <a:prstGeom prst="straightConnector1">
            <a:avLst/>
          </a:prstGeom>
          <a:noFill/>
          <a:ln cap="flat" cmpd="sng" w="9525">
            <a:solidFill>
              <a:srgbClr val="FF0000"/>
            </a:solidFill>
            <a:prstDash val="solid"/>
            <a:round/>
            <a:headEnd len="med" w="med" type="none"/>
            <a:tailEnd len="med" w="med" type="triangle"/>
          </a:ln>
        </p:spPr>
      </p:cxnSp>
      <p:sp>
        <p:nvSpPr>
          <p:cNvPr id="197" name="Google Shape;197;p27"/>
          <p:cNvSpPr txBox="1"/>
          <p:nvPr/>
        </p:nvSpPr>
        <p:spPr>
          <a:xfrm>
            <a:off x="961738" y="1211450"/>
            <a:ext cx="1488000" cy="2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t>Students Table</a:t>
            </a:r>
            <a:endParaRPr u="sng"/>
          </a:p>
        </p:txBody>
      </p:sp>
      <p:sp>
        <p:nvSpPr>
          <p:cNvPr id="198" name="Google Shape;198;p27"/>
          <p:cNvSpPr txBox="1"/>
          <p:nvPr/>
        </p:nvSpPr>
        <p:spPr>
          <a:xfrm>
            <a:off x="3690049" y="1371725"/>
            <a:ext cx="2200500" cy="2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t>StudentsClasses Table</a:t>
            </a:r>
            <a:endParaRPr u="sng"/>
          </a:p>
        </p:txBody>
      </p:sp>
      <p:sp>
        <p:nvSpPr>
          <p:cNvPr id="199" name="Google Shape;199;p27"/>
          <p:cNvSpPr txBox="1"/>
          <p:nvPr/>
        </p:nvSpPr>
        <p:spPr>
          <a:xfrm>
            <a:off x="6547899" y="1310500"/>
            <a:ext cx="2200500" cy="2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t>Classes Table</a:t>
            </a:r>
            <a:endParaRPr u="sng"/>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03" name="Shape 203"/>
        <p:cNvGrpSpPr/>
        <p:nvPr/>
      </p:nvGrpSpPr>
      <p:grpSpPr>
        <a:xfrm>
          <a:off x="0" y="0"/>
          <a:ext cx="0" cy="0"/>
          <a:chOff x="0" y="0"/>
          <a:chExt cx="0" cy="0"/>
        </a:xfrm>
      </p:grpSpPr>
      <p:pic>
        <p:nvPicPr>
          <p:cNvPr id="204" name="Google Shape;204;p2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05" name="Google Shape;205;p2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06" name="Google Shape;206;p28"/>
          <p:cNvSpPr txBox="1"/>
          <p:nvPr/>
        </p:nvSpPr>
        <p:spPr>
          <a:xfrm>
            <a:off x="2677625" y="680400"/>
            <a:ext cx="4194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8</a:t>
            </a:r>
            <a:r>
              <a:rPr b="1" lang="en" sz="3000">
                <a:solidFill>
                  <a:schemeClr val="lt2"/>
                </a:solidFill>
                <a:latin typeface="Raleway"/>
                <a:ea typeface="Raleway"/>
                <a:cs typeface="Raleway"/>
                <a:sym typeface="Raleway"/>
              </a:rPr>
              <a:t>. Entity Framework</a:t>
            </a:r>
            <a:endParaRPr b="1" sz="3000">
              <a:solidFill>
                <a:schemeClr val="lt2"/>
              </a:solidFill>
              <a:latin typeface="Raleway"/>
              <a:ea typeface="Raleway"/>
              <a:cs typeface="Raleway"/>
              <a:sym typeface="Raleway"/>
            </a:endParaRPr>
          </a:p>
        </p:txBody>
      </p:sp>
      <p:sp>
        <p:nvSpPr>
          <p:cNvPr id="207" name="Google Shape;207;p28"/>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It is hard to keep your SQL </a:t>
            </a:r>
            <a:r>
              <a:rPr lang="en" sz="1200">
                <a:latin typeface="Raleway"/>
                <a:ea typeface="Raleway"/>
                <a:cs typeface="Raleway"/>
                <a:sym typeface="Raleway"/>
              </a:rPr>
              <a:t>database </a:t>
            </a:r>
            <a:r>
              <a:rPr lang="en" sz="1200">
                <a:latin typeface="Raleway"/>
                <a:ea typeface="Raleway"/>
                <a:cs typeface="Raleway"/>
                <a:sym typeface="Raleway"/>
              </a:rPr>
              <a:t>in line with the models in your code. Entity framework fixes this issue.</a:t>
            </a:r>
            <a:endParaRPr sz="1200">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You create </a:t>
            </a:r>
            <a:r>
              <a:rPr b="1" lang="en" sz="1200">
                <a:latin typeface="Raleway"/>
                <a:ea typeface="Raleway"/>
                <a:cs typeface="Raleway"/>
                <a:sym typeface="Raleway"/>
              </a:rPr>
              <a:t>entity classes </a:t>
            </a:r>
            <a:r>
              <a:rPr lang="en" sz="1200">
                <a:latin typeface="Raleway"/>
                <a:ea typeface="Raleway"/>
                <a:cs typeface="Raleway"/>
                <a:sym typeface="Raleway"/>
              </a:rPr>
              <a:t>in your code, and when following certain rules, a database table will be generated from that code.</a:t>
            </a:r>
            <a:endParaRPr sz="1200">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You can define </a:t>
            </a:r>
            <a:r>
              <a:rPr lang="en" sz="1200">
                <a:latin typeface="Raleway"/>
                <a:ea typeface="Raleway"/>
                <a:cs typeface="Raleway"/>
                <a:sym typeface="Raleway"/>
              </a:rPr>
              <a:t>relationships</a:t>
            </a:r>
            <a:r>
              <a:rPr lang="en" sz="1200">
                <a:latin typeface="Raleway"/>
                <a:ea typeface="Raleway"/>
                <a:cs typeface="Raleway"/>
                <a:sym typeface="Raleway"/>
              </a:rPr>
              <a:t> between tables, apply indexes, add/drop columns, etc., all from code.</a:t>
            </a:r>
            <a:endParaRPr sz="1200">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The process of setting this up is complicated, so we will go through it step by step a few times.</a:t>
            </a:r>
            <a:endParaRPr sz="1200">
              <a:latin typeface="Raleway"/>
              <a:ea typeface="Raleway"/>
              <a:cs typeface="Raleway"/>
              <a:sym typeface="Raleway"/>
            </a:endParaRPr>
          </a:p>
          <a:p>
            <a:pPr indent="0" lvl="0" marL="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Student Entity</a:t>
            </a:r>
            <a:endParaRPr/>
          </a:p>
        </p:txBody>
      </p:sp>
      <p:sp>
        <p:nvSpPr>
          <p:cNvPr id="213" name="Google Shape;213;p29"/>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214" name="Google Shape;214;p29"/>
          <p:cNvSpPr txBox="1"/>
          <p:nvPr/>
        </p:nvSpPr>
        <p:spPr>
          <a:xfrm>
            <a:off x="5961625" y="569100"/>
            <a:ext cx="3123300" cy="40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“int Id” will automatically map as the </a:t>
            </a:r>
            <a:r>
              <a:rPr lang="en"/>
              <a:t>primary</a:t>
            </a:r>
            <a:r>
              <a:rPr lang="en"/>
              <a:t> key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List&lt;StudentClass&gt; marks this entity as having a many relationship with StudentClass. Depending on how the StudentClass is setup will determine if it is a many-to-many or many-to-one </a:t>
            </a:r>
            <a:endParaRPr/>
          </a:p>
        </p:txBody>
      </p:sp>
      <p:pic>
        <p:nvPicPr>
          <p:cNvPr id="215" name="Google Shape;215;p29"/>
          <p:cNvPicPr preferRelativeResize="0"/>
          <p:nvPr/>
        </p:nvPicPr>
        <p:blipFill>
          <a:blip r:embed="rId3">
            <a:alphaModFix/>
          </a:blip>
          <a:stretch>
            <a:fillRect/>
          </a:stretch>
        </p:blipFill>
        <p:spPr>
          <a:xfrm>
            <a:off x="211875" y="1664400"/>
            <a:ext cx="5656824" cy="23343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Entity</a:t>
            </a:r>
            <a:endParaRPr/>
          </a:p>
        </p:txBody>
      </p:sp>
      <p:sp>
        <p:nvSpPr>
          <p:cNvPr id="221" name="Google Shape;221;p30"/>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pic>
        <p:nvPicPr>
          <p:cNvPr id="222" name="Google Shape;222;p30"/>
          <p:cNvPicPr preferRelativeResize="0"/>
          <p:nvPr/>
        </p:nvPicPr>
        <p:blipFill>
          <a:blip r:embed="rId3">
            <a:alphaModFix/>
          </a:blip>
          <a:stretch>
            <a:fillRect/>
          </a:stretch>
        </p:blipFill>
        <p:spPr>
          <a:xfrm>
            <a:off x="431600" y="1391900"/>
            <a:ext cx="5088500" cy="312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Entity</a:t>
            </a:r>
            <a:endParaRPr/>
          </a:p>
        </p:txBody>
      </p:sp>
      <p:sp>
        <p:nvSpPr>
          <p:cNvPr id="228" name="Google Shape;228;p31"/>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229" name="Google Shape;229;p31"/>
          <p:cNvSpPr txBox="1"/>
          <p:nvPr/>
        </p:nvSpPr>
        <p:spPr>
          <a:xfrm>
            <a:off x="5862025" y="569100"/>
            <a:ext cx="3123300" cy="400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Teacher + TeacherId creates the </a:t>
            </a:r>
            <a:r>
              <a:rPr b="1" lang="en"/>
              <a:t>Foreign Key</a:t>
            </a:r>
            <a:r>
              <a:rPr lang="en"/>
              <a:t> relationship between Class and Teacher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Teacher property marks this entity as having a “one-” relationship to Teacher. It could be one-to-many or one-to-one.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TeacherId is set to a nullable int (the ? makes the int a nullable int). This tells entity framework that the Teacher relationship is optional. Thus, a class can exist without a teacher being associated to it.</a:t>
            </a:r>
            <a:endParaRPr/>
          </a:p>
        </p:txBody>
      </p:sp>
      <p:pic>
        <p:nvPicPr>
          <p:cNvPr id="230" name="Google Shape;230;p31"/>
          <p:cNvPicPr preferRelativeResize="0"/>
          <p:nvPr/>
        </p:nvPicPr>
        <p:blipFill>
          <a:blip r:embed="rId3">
            <a:alphaModFix/>
          </a:blip>
          <a:stretch>
            <a:fillRect/>
          </a:stretch>
        </p:blipFill>
        <p:spPr>
          <a:xfrm>
            <a:off x="303300" y="1555400"/>
            <a:ext cx="5557225" cy="29810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Me</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SELU Graduate</a:t>
            </a:r>
            <a:endParaRPr/>
          </a:p>
          <a:p>
            <a:pPr indent="-317500" lvl="1" marL="914400" rtl="0" algn="l">
              <a:spcBef>
                <a:spcPts val="0"/>
              </a:spcBef>
              <a:spcAft>
                <a:spcPts val="0"/>
              </a:spcAft>
              <a:buSzPts val="1400"/>
              <a:buChar char="○"/>
            </a:pPr>
            <a:r>
              <a:rPr lang="en"/>
              <a:t>Psychology</a:t>
            </a:r>
            <a:endParaRPr/>
          </a:p>
          <a:p>
            <a:pPr indent="-317500" lvl="1" marL="914400" rtl="0" algn="l">
              <a:spcBef>
                <a:spcPts val="0"/>
              </a:spcBef>
              <a:spcAft>
                <a:spcPts val="0"/>
              </a:spcAft>
              <a:buSzPts val="1400"/>
              <a:buChar char="○"/>
            </a:pPr>
            <a:r>
              <a:rPr lang="en"/>
              <a:t>Computer Science</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Work at</a:t>
            </a:r>
            <a:r>
              <a:rPr lang="en"/>
              <a:t> Vinformatix</a:t>
            </a:r>
            <a:endParaRPr/>
          </a:p>
          <a:p>
            <a:pPr indent="-317500" lvl="1" marL="914400" rtl="0" algn="l">
              <a:spcBef>
                <a:spcPts val="0"/>
              </a:spcBef>
              <a:spcAft>
                <a:spcPts val="0"/>
              </a:spcAft>
              <a:buSzPts val="1400"/>
              <a:buChar char="○"/>
            </a:pPr>
            <a:r>
              <a:rPr lang="en"/>
              <a:t>Sof</a:t>
            </a:r>
            <a:r>
              <a:rPr lang="en"/>
              <a:t>tware Developer</a:t>
            </a:r>
            <a:endParaRPr/>
          </a:p>
          <a:p>
            <a:pPr indent="-317500" lvl="1" marL="914400" rtl="0" algn="l">
              <a:spcBef>
                <a:spcPts val="0"/>
              </a:spcBef>
              <a:spcAft>
                <a:spcPts val="0"/>
              </a:spcAft>
              <a:buSzPts val="1400"/>
              <a:buChar char="○"/>
            </a:pPr>
            <a:r>
              <a:rPr lang="en"/>
              <a:t>Project Manager</a:t>
            </a:r>
            <a:endParaRPr/>
          </a:p>
          <a:p>
            <a:pPr indent="-317500" lvl="1" marL="914400" rtl="0" algn="l">
              <a:spcBef>
                <a:spcPts val="0"/>
              </a:spcBef>
              <a:spcAft>
                <a:spcPts val="0"/>
              </a:spcAft>
              <a:buSzPts val="1400"/>
              <a:buChar char="○"/>
            </a:pPr>
            <a:r>
              <a:rPr lang="en"/>
              <a:t>Agile Coach</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Current Obsession</a:t>
            </a:r>
            <a:endParaRPr/>
          </a:p>
          <a:p>
            <a:pPr indent="-317500" lvl="1" marL="914400" rtl="0" algn="l">
              <a:spcBef>
                <a:spcPts val="0"/>
              </a:spcBef>
              <a:spcAft>
                <a:spcPts val="0"/>
              </a:spcAft>
              <a:buSzPts val="1400"/>
              <a:buChar char="○"/>
            </a:pPr>
            <a:r>
              <a:rPr lang="en"/>
              <a:t>I-O Psychology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StudentClass</a:t>
            </a:r>
            <a:r>
              <a:rPr lang="en"/>
              <a:t> Entity</a:t>
            </a:r>
            <a:endParaRPr/>
          </a:p>
        </p:txBody>
      </p:sp>
      <p:sp>
        <p:nvSpPr>
          <p:cNvPr id="236" name="Google Shape;236;p32"/>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237" name="Google Shape;237;p32"/>
          <p:cNvSpPr txBox="1"/>
          <p:nvPr/>
        </p:nvSpPr>
        <p:spPr>
          <a:xfrm>
            <a:off x="5862025" y="569100"/>
            <a:ext cx="3123300" cy="400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is a linking table, or a </a:t>
            </a:r>
            <a:r>
              <a:rPr b="1" lang="en"/>
              <a:t>Many-to-Many</a:t>
            </a:r>
            <a:r>
              <a:rPr lang="en"/>
              <a:t> table.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Student + StudentId creates a </a:t>
            </a:r>
            <a:r>
              <a:rPr b="1" lang="en"/>
              <a:t>Foreign Key </a:t>
            </a:r>
            <a:r>
              <a:rPr lang="en"/>
              <a:t>relationship between StudentClass and Student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solidFill>
                  <a:schemeClr val="dk2"/>
                </a:solidFill>
              </a:rPr>
              <a:t>Class + ClassId creates a </a:t>
            </a:r>
            <a:r>
              <a:rPr b="1" lang="en">
                <a:solidFill>
                  <a:schemeClr val="dk2"/>
                </a:solidFill>
              </a:rPr>
              <a:t>Foreign Key </a:t>
            </a:r>
            <a:r>
              <a:rPr lang="en">
                <a:solidFill>
                  <a:schemeClr val="dk2"/>
                </a:solidFill>
              </a:rPr>
              <a:t>relationship between StudentClass and Class </a:t>
            </a:r>
            <a:endParaRPr>
              <a:solidFill>
                <a:schemeClr val="dk2"/>
              </a:solidFill>
            </a:endParaRPr>
          </a:p>
          <a:p>
            <a:pPr indent="0" lvl="0" marL="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A linking table joins two one-to-many relationships, allowing for many-to-many relationships.</a:t>
            </a:r>
            <a:endParaRPr>
              <a:solidFill>
                <a:schemeClr val="dk2"/>
              </a:solidFill>
            </a:endParaRPr>
          </a:p>
        </p:txBody>
      </p:sp>
      <p:pic>
        <p:nvPicPr>
          <p:cNvPr id="238" name="Google Shape;238;p32"/>
          <p:cNvPicPr preferRelativeResize="0"/>
          <p:nvPr/>
        </p:nvPicPr>
        <p:blipFill>
          <a:blip r:embed="rId3">
            <a:alphaModFix/>
          </a:blip>
          <a:stretch>
            <a:fillRect/>
          </a:stretch>
        </p:blipFill>
        <p:spPr>
          <a:xfrm>
            <a:off x="460850" y="2009050"/>
            <a:ext cx="4323200" cy="197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Your Database Context</a:t>
            </a:r>
            <a:endParaRPr/>
          </a:p>
        </p:txBody>
      </p:sp>
      <p:sp>
        <p:nvSpPr>
          <p:cNvPr id="244" name="Google Shape;244;p33"/>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pic>
        <p:nvPicPr>
          <p:cNvPr id="245" name="Google Shape;245;p33"/>
          <p:cNvPicPr preferRelativeResize="0"/>
          <p:nvPr/>
        </p:nvPicPr>
        <p:blipFill>
          <a:blip r:embed="rId3">
            <a:alphaModFix/>
          </a:blip>
          <a:stretch>
            <a:fillRect/>
          </a:stretch>
        </p:blipFill>
        <p:spPr>
          <a:xfrm>
            <a:off x="152400" y="1203575"/>
            <a:ext cx="7276959" cy="3787525"/>
          </a:xfrm>
          <a:prstGeom prst="rect">
            <a:avLst/>
          </a:prstGeom>
          <a:noFill/>
          <a:ln>
            <a:noFill/>
          </a:ln>
        </p:spPr>
      </p:pic>
      <p:sp>
        <p:nvSpPr>
          <p:cNvPr id="246" name="Google Shape;246;p33"/>
          <p:cNvSpPr txBox="1"/>
          <p:nvPr/>
        </p:nvSpPr>
        <p:spPr>
          <a:xfrm>
            <a:off x="5823900" y="21057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For each class you made with the intention of being a database table, add them here. Name them in their plural format. </a:t>
            </a:r>
            <a:endParaRPr/>
          </a:p>
          <a:p>
            <a:pPr indent="0" lvl="0" marL="0" rtl="0" algn="l">
              <a:spcBef>
                <a:spcPts val="0"/>
              </a:spcBef>
              <a:spcAft>
                <a:spcPts val="0"/>
              </a:spcAft>
              <a:buNone/>
            </a:pPr>
            <a:r>
              <a:t/>
            </a:r>
            <a:endParaRPr/>
          </a:p>
        </p:txBody>
      </p:sp>
      <p:cxnSp>
        <p:nvCxnSpPr>
          <p:cNvPr id="247" name="Google Shape;247;p33"/>
          <p:cNvCxnSpPr/>
          <p:nvPr/>
        </p:nvCxnSpPr>
        <p:spPr>
          <a:xfrm flipH="1">
            <a:off x="4424950" y="1316100"/>
            <a:ext cx="1444200" cy="128100"/>
          </a:xfrm>
          <a:prstGeom prst="straightConnector1">
            <a:avLst/>
          </a:prstGeom>
          <a:noFill/>
          <a:ln cap="flat" cmpd="sng" w="9525">
            <a:solidFill>
              <a:srgbClr val="FF0000"/>
            </a:solidFill>
            <a:prstDash val="solid"/>
            <a:round/>
            <a:headEnd len="med" w="med" type="none"/>
            <a:tailEnd len="med" w="med" type="triangle"/>
          </a:ln>
        </p:spPr>
      </p:cxnSp>
      <p:sp>
        <p:nvSpPr>
          <p:cNvPr id="248" name="Google Shape;248;p33"/>
          <p:cNvSpPr txBox="1"/>
          <p:nvPr/>
        </p:nvSpPr>
        <p:spPr>
          <a:xfrm>
            <a:off x="6039875" y="1010200"/>
            <a:ext cx="1942200" cy="5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 not forget to implement DbContext</a:t>
            </a:r>
            <a:endParaRPr/>
          </a:p>
        </p:txBody>
      </p:sp>
      <p:cxnSp>
        <p:nvCxnSpPr>
          <p:cNvPr id="249" name="Google Shape;249;p33"/>
          <p:cNvCxnSpPr/>
          <p:nvPr/>
        </p:nvCxnSpPr>
        <p:spPr>
          <a:xfrm flipH="1">
            <a:off x="4958475" y="3464575"/>
            <a:ext cx="775500" cy="419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Relationships</a:t>
            </a:r>
            <a:endParaRPr/>
          </a:p>
        </p:txBody>
      </p:sp>
      <p:sp>
        <p:nvSpPr>
          <p:cNvPr id="255" name="Google Shape;255;p34"/>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256" name="Google Shape;256;p34"/>
          <p:cNvSpPr txBox="1"/>
          <p:nvPr/>
        </p:nvSpPr>
        <p:spPr>
          <a:xfrm>
            <a:off x="704300" y="1209400"/>
            <a:ext cx="7711800" cy="3642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257" name="Google Shape;257;p34"/>
          <p:cNvPicPr preferRelativeResize="0"/>
          <p:nvPr/>
        </p:nvPicPr>
        <p:blipFill>
          <a:blip r:embed="rId3">
            <a:alphaModFix/>
          </a:blip>
          <a:stretch>
            <a:fillRect/>
          </a:stretch>
        </p:blipFill>
        <p:spPr>
          <a:xfrm>
            <a:off x="303298" y="1051173"/>
            <a:ext cx="5351150" cy="4019625"/>
          </a:xfrm>
          <a:prstGeom prst="rect">
            <a:avLst/>
          </a:prstGeom>
          <a:noFill/>
          <a:ln>
            <a:noFill/>
          </a:ln>
        </p:spPr>
      </p:pic>
      <p:sp>
        <p:nvSpPr>
          <p:cNvPr id="258" name="Google Shape;258;p34"/>
          <p:cNvSpPr txBox="1"/>
          <p:nvPr/>
        </p:nvSpPr>
        <p:spPr>
          <a:xfrm>
            <a:off x="5904525" y="1121850"/>
            <a:ext cx="2919300" cy="3730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If you are using EF6 then you do not need to wire up relationships. If you are using Core, you will.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Model Builders live inside of your DataContext.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Breakdown of the first builder. The entity class has a relationship with a single teacher and that teacher has a relationship with many classes using the TeacherId. Thus there is a one to many relationship between teacher and class.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Registering Your Data Context</a:t>
            </a:r>
            <a:endParaRPr/>
          </a:p>
        </p:txBody>
      </p:sp>
      <p:sp>
        <p:nvSpPr>
          <p:cNvPr id="264" name="Google Shape;264;p35"/>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265" name="Google Shape;265;p35"/>
          <p:cNvSpPr txBox="1"/>
          <p:nvPr/>
        </p:nvSpPr>
        <p:spPr>
          <a:xfrm>
            <a:off x="704300" y="2831425"/>
            <a:ext cx="7711800" cy="202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Put this in Startup.cs, in the ConfigureServices(IServiceCollection services) method.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 the connection string, next to Server=, you put the name of your server. For many instances, this will either be “localhost\SQLEXPRESS” or simply “localhost”. If you have any issue with this, contact me and we can work through the server name issue.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you cannot get the database working, you can use the commented out code instead. This will create an in memory database, </a:t>
            </a:r>
            <a:r>
              <a:rPr lang="en"/>
              <a:t>circumventing</a:t>
            </a:r>
            <a:r>
              <a:rPr lang="en"/>
              <a:t> the need for a server. All information will be deleted after you stop your project though.</a:t>
            </a:r>
            <a:endParaRPr/>
          </a:p>
        </p:txBody>
      </p:sp>
      <p:pic>
        <p:nvPicPr>
          <p:cNvPr id="266" name="Google Shape;266;p35"/>
          <p:cNvPicPr preferRelativeResize="0"/>
          <p:nvPr/>
        </p:nvPicPr>
        <p:blipFill>
          <a:blip r:embed="rId3">
            <a:alphaModFix/>
          </a:blip>
          <a:stretch>
            <a:fillRect/>
          </a:stretch>
        </p:blipFill>
        <p:spPr>
          <a:xfrm>
            <a:off x="152400" y="1203575"/>
            <a:ext cx="8839201" cy="11200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Your First Migration</a:t>
            </a:r>
            <a:endParaRPr/>
          </a:p>
        </p:txBody>
      </p:sp>
      <p:sp>
        <p:nvSpPr>
          <p:cNvPr id="272" name="Google Shape;272;p36"/>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273" name="Google Shape;273;p36"/>
          <p:cNvSpPr txBox="1"/>
          <p:nvPr/>
        </p:nvSpPr>
        <p:spPr>
          <a:xfrm>
            <a:off x="704300" y="3286850"/>
            <a:ext cx="7711800" cy="15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Go to Tools =&gt; NuGet Package Manager =&gt; Package Manager Console</a:t>
            </a:r>
            <a:endParaRPr/>
          </a:p>
          <a:p>
            <a:pPr indent="-317500" lvl="0" marL="457200" rtl="0" algn="l">
              <a:spcBef>
                <a:spcPts val="0"/>
              </a:spcBef>
              <a:spcAft>
                <a:spcPts val="0"/>
              </a:spcAft>
              <a:buSzPts val="1400"/>
              <a:buChar char="●"/>
            </a:pPr>
            <a:r>
              <a:rPr lang="en"/>
              <a:t>Type “Add-Migration” followed by what you want to name the migration. Usually I name my migrations with Action_TableIAmDoingAndActionOn_ColumnsIAmDoingAnActionOn. Example: Update_StudentTable_DropClassIdColumn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When you add a migration, it will create a class that will explain how it is changing your database from the old way to the new way. You will do this </a:t>
            </a:r>
            <a:r>
              <a:rPr b="1" lang="en"/>
              <a:t>every time</a:t>
            </a:r>
            <a:r>
              <a:rPr lang="en"/>
              <a:t> you change your data structures. If you add a new entity, you need to add a new migration.</a:t>
            </a:r>
            <a:r>
              <a:rPr lang="en"/>
              <a:t> </a:t>
            </a:r>
            <a:endParaRPr/>
          </a:p>
        </p:txBody>
      </p:sp>
      <p:pic>
        <p:nvPicPr>
          <p:cNvPr id="274" name="Google Shape;274;p36"/>
          <p:cNvPicPr preferRelativeResize="0"/>
          <p:nvPr/>
        </p:nvPicPr>
        <p:blipFill>
          <a:blip r:embed="rId3">
            <a:alphaModFix/>
          </a:blip>
          <a:stretch>
            <a:fillRect/>
          </a:stretch>
        </p:blipFill>
        <p:spPr>
          <a:xfrm>
            <a:off x="1630636" y="1051175"/>
            <a:ext cx="5865924" cy="2024950"/>
          </a:xfrm>
          <a:prstGeom prst="rect">
            <a:avLst/>
          </a:prstGeom>
          <a:noFill/>
          <a:ln>
            <a:noFill/>
          </a:ln>
        </p:spPr>
      </p:pic>
      <p:sp>
        <p:nvSpPr>
          <p:cNvPr id="275" name="Google Shape;275;p36"/>
          <p:cNvSpPr/>
          <p:nvPr/>
        </p:nvSpPr>
        <p:spPr>
          <a:xfrm>
            <a:off x="1692625" y="2525800"/>
            <a:ext cx="2552100" cy="387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a:t>
            </a:r>
            <a:r>
              <a:rPr lang="en"/>
              <a:t> Your Database</a:t>
            </a:r>
            <a:endParaRPr/>
          </a:p>
        </p:txBody>
      </p:sp>
      <p:sp>
        <p:nvSpPr>
          <p:cNvPr id="281" name="Google Shape;281;p37"/>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282" name="Google Shape;282;p37"/>
          <p:cNvSpPr txBox="1"/>
          <p:nvPr/>
        </p:nvSpPr>
        <p:spPr>
          <a:xfrm>
            <a:off x="704300" y="3286850"/>
            <a:ext cx="7711800" cy="15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Adding a migration will create the “Up” and “Down” methods in the migration class. If the changes look correct, when you type “update-database”, it will apply the “Up” changes to your real SQL database.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you do not do this, Entity Framework will attempt to communicate with the database, but they will not share the same schema. If you made a migration to add a new column, EF will say you can change it’s value, but it will fail when it tries to apply the changes to the database.</a:t>
            </a:r>
            <a:endParaRPr/>
          </a:p>
        </p:txBody>
      </p:sp>
      <p:sp>
        <p:nvSpPr>
          <p:cNvPr id="283" name="Google Shape;283;p37"/>
          <p:cNvSpPr/>
          <p:nvPr/>
        </p:nvSpPr>
        <p:spPr>
          <a:xfrm>
            <a:off x="1692625" y="2525800"/>
            <a:ext cx="2552100" cy="387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37"/>
          <p:cNvPicPr preferRelativeResize="0"/>
          <p:nvPr/>
        </p:nvPicPr>
        <p:blipFill>
          <a:blip r:embed="rId3">
            <a:alphaModFix/>
          </a:blip>
          <a:stretch>
            <a:fillRect/>
          </a:stretch>
        </p:blipFill>
        <p:spPr>
          <a:xfrm>
            <a:off x="1605788" y="1051171"/>
            <a:ext cx="5932425" cy="2175650"/>
          </a:xfrm>
          <a:prstGeom prst="rect">
            <a:avLst/>
          </a:prstGeom>
          <a:noFill/>
          <a:ln>
            <a:noFill/>
          </a:ln>
        </p:spPr>
      </p:pic>
      <p:sp>
        <p:nvSpPr>
          <p:cNvPr id="285" name="Google Shape;285;p37"/>
          <p:cNvSpPr/>
          <p:nvPr/>
        </p:nvSpPr>
        <p:spPr>
          <a:xfrm>
            <a:off x="1659825" y="2696400"/>
            <a:ext cx="1436700" cy="275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Data Context</a:t>
            </a:r>
            <a:endParaRPr/>
          </a:p>
        </p:txBody>
      </p:sp>
      <p:sp>
        <p:nvSpPr>
          <p:cNvPr id="291" name="Google Shape;291;p38"/>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292" name="Google Shape;292;p38"/>
          <p:cNvSpPr txBox="1"/>
          <p:nvPr/>
        </p:nvSpPr>
        <p:spPr>
          <a:xfrm>
            <a:off x="707700" y="2952275"/>
            <a:ext cx="7711800" cy="200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Using injection, you can bring the context into any class. The easiest place to bring in the context is through your </a:t>
            </a:r>
            <a:r>
              <a:rPr lang="en"/>
              <a:t>controller's</a:t>
            </a:r>
            <a:r>
              <a:rPr lang="en"/>
              <a:t> constructor. In the background, it will get an instance of your DataContext and inject it into the controller. There are more advanced ways to get the context, but we will not cover that here.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You can pass your context from your controller into lower repository classes if you wish. It is recommended that you inject the context into the lower classes, but do not worry too much about that in 285.</a:t>
            </a:r>
            <a:endParaRPr/>
          </a:p>
        </p:txBody>
      </p:sp>
      <p:pic>
        <p:nvPicPr>
          <p:cNvPr id="293" name="Google Shape;293;p38"/>
          <p:cNvPicPr preferRelativeResize="0"/>
          <p:nvPr/>
        </p:nvPicPr>
        <p:blipFill>
          <a:blip r:embed="rId3">
            <a:alphaModFix/>
          </a:blip>
          <a:stretch>
            <a:fillRect/>
          </a:stretch>
        </p:blipFill>
        <p:spPr>
          <a:xfrm>
            <a:off x="1804988" y="1183900"/>
            <a:ext cx="5534025" cy="1562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Data Context</a:t>
            </a:r>
            <a:endParaRPr/>
          </a:p>
        </p:txBody>
      </p:sp>
      <p:sp>
        <p:nvSpPr>
          <p:cNvPr id="299" name="Google Shape;299;p39"/>
          <p:cNvSpPr txBox="1"/>
          <p:nvPr/>
        </p:nvSpPr>
        <p:spPr>
          <a:xfrm>
            <a:off x="7340350" y="122025"/>
            <a:ext cx="13239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pic>
        <p:nvPicPr>
          <p:cNvPr id="300" name="Google Shape;300;p39"/>
          <p:cNvPicPr preferRelativeResize="0"/>
          <p:nvPr/>
        </p:nvPicPr>
        <p:blipFill>
          <a:blip r:embed="rId3">
            <a:alphaModFix/>
          </a:blip>
          <a:stretch>
            <a:fillRect/>
          </a:stretch>
        </p:blipFill>
        <p:spPr>
          <a:xfrm>
            <a:off x="303288" y="1051163"/>
            <a:ext cx="5991225" cy="3457575"/>
          </a:xfrm>
          <a:prstGeom prst="rect">
            <a:avLst/>
          </a:prstGeom>
          <a:noFill/>
          <a:ln>
            <a:noFill/>
          </a:ln>
        </p:spPr>
      </p:pic>
      <p:sp>
        <p:nvSpPr>
          <p:cNvPr id="301" name="Google Shape;301;p39"/>
          <p:cNvSpPr txBox="1"/>
          <p:nvPr/>
        </p:nvSpPr>
        <p:spPr>
          <a:xfrm>
            <a:off x="5412475" y="885675"/>
            <a:ext cx="3411300" cy="199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When you access the context, you will be able to select the tables you have made. If your table is not showing up, make sure you added the DbSet for that table to the data context.</a:t>
            </a:r>
            <a:endParaRPr/>
          </a:p>
          <a:p>
            <a:pPr indent="-317500" lvl="0" marL="457200" rtl="0" algn="l">
              <a:spcBef>
                <a:spcPts val="0"/>
              </a:spcBef>
              <a:spcAft>
                <a:spcPts val="0"/>
              </a:spcAft>
              <a:buSzPts val="1400"/>
              <a:buChar char="●"/>
            </a:pPr>
            <a:r>
              <a:rPr lang="en"/>
              <a:t>Whenever you make a change in the database, make sure you call SaveChanges on your context.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312" name="Google Shape;312;p41"/>
          <p:cNvSpPr txBox="1"/>
          <p:nvPr/>
        </p:nvSpPr>
        <p:spPr>
          <a:xfrm>
            <a:off x="303300" y="1180900"/>
            <a:ext cx="8076000" cy="3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repository for this presentation. It contains the project that generated the code for the slides.</a:t>
            </a:r>
            <a:endParaRPr/>
          </a:p>
          <a:p>
            <a:pPr indent="-317500" lvl="0" marL="457200" rtl="0" algn="l">
              <a:spcBef>
                <a:spcPts val="0"/>
              </a:spcBef>
              <a:spcAft>
                <a:spcPts val="0"/>
              </a:spcAft>
              <a:buSzPts val="1400"/>
              <a:buChar char="●"/>
            </a:pPr>
            <a:r>
              <a:rPr lang="en" u="sng">
                <a:solidFill>
                  <a:schemeClr val="hlink"/>
                </a:solidFill>
                <a:hlinkClick r:id="rId3"/>
              </a:rPr>
              <a:t>https://github.com/MatthewPuneky/CodeFirstExample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W3Schools is a great place to learn about databases and SQL code</a:t>
            </a:r>
            <a:endParaRPr/>
          </a:p>
          <a:p>
            <a:pPr indent="-317500" lvl="0" marL="457200" rtl="0" algn="l">
              <a:spcBef>
                <a:spcPts val="0"/>
              </a:spcBef>
              <a:spcAft>
                <a:spcPts val="0"/>
              </a:spcAft>
              <a:buSzPts val="1400"/>
              <a:buChar char="●"/>
            </a:pPr>
            <a:r>
              <a:rPr lang="en" u="sng">
                <a:solidFill>
                  <a:schemeClr val="hlink"/>
                </a:solidFill>
                <a:hlinkClick r:id="rId4"/>
              </a:rPr>
              <a:t>https://www.w3schools.com/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general guide on how to setup a code first database with EF Core 2.1</a:t>
            </a:r>
            <a:endParaRPr/>
          </a:p>
          <a:p>
            <a:pPr indent="-317500" lvl="0" marL="457200" rtl="0" algn="l">
              <a:spcBef>
                <a:spcPts val="0"/>
              </a:spcBef>
              <a:spcAft>
                <a:spcPts val="0"/>
              </a:spcAft>
              <a:buSzPts val="1400"/>
              <a:buChar char="●"/>
            </a:pPr>
            <a:r>
              <a:rPr lang="en" u="sng">
                <a:solidFill>
                  <a:schemeClr val="hlink"/>
                </a:solidFill>
                <a:hlinkClick r:id="rId5"/>
              </a:rPr>
              <a:t>https://docs.microsoft.com/en-us/ef/core/get-started/aspnetcore/new-db?tabs=visual-studio</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a:t>
            </a:r>
            <a:r>
              <a:rPr b="1" lang="en" sz="3000">
                <a:solidFill>
                  <a:schemeClr val="lt2"/>
                </a:solidFill>
                <a:latin typeface="Raleway"/>
                <a:ea typeface="Raleway"/>
                <a:cs typeface="Raleway"/>
                <a:sym typeface="Raleway"/>
              </a:rPr>
              <a:t>Data</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Data is boiled down to </a:t>
            </a:r>
            <a:r>
              <a:rPr b="1" lang="en" sz="1200">
                <a:latin typeface="Raleway"/>
                <a:ea typeface="Raleway"/>
                <a:cs typeface="Raleway"/>
                <a:sym typeface="Raleway"/>
              </a:rPr>
              <a:t>facts</a:t>
            </a:r>
            <a:r>
              <a:rPr lang="en" sz="1200">
                <a:latin typeface="Raleway"/>
                <a:ea typeface="Raleway"/>
                <a:cs typeface="Raleway"/>
                <a:sym typeface="Raleway"/>
              </a:rPr>
              <a:t> </a:t>
            </a:r>
            <a:r>
              <a:rPr b="1" lang="en" sz="1200">
                <a:latin typeface="Raleway"/>
                <a:ea typeface="Raleway"/>
                <a:cs typeface="Raleway"/>
                <a:sym typeface="Raleway"/>
              </a:rPr>
              <a:t>related to an object</a:t>
            </a:r>
            <a:r>
              <a:rPr lang="en" sz="1200">
                <a:latin typeface="Raleway"/>
                <a:ea typeface="Raleway"/>
                <a:cs typeface="Raleway"/>
                <a:sym typeface="Raleway"/>
              </a:rPr>
              <a:t>. Examples of data are...</a:t>
            </a:r>
            <a:endParaRPr sz="1200">
              <a:solidFill>
                <a:schemeClr val="dk2"/>
              </a:solidFill>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First name, last name, birthday, and favorite movie are all </a:t>
            </a:r>
            <a:r>
              <a:rPr b="1" lang="en" sz="1200">
                <a:latin typeface="Raleway"/>
                <a:ea typeface="Raleway"/>
                <a:cs typeface="Raleway"/>
                <a:sym typeface="Raleway"/>
              </a:rPr>
              <a:t>facts </a:t>
            </a:r>
            <a:r>
              <a:rPr lang="en" sz="1200">
                <a:latin typeface="Raleway"/>
                <a:ea typeface="Raleway"/>
                <a:cs typeface="Raleway"/>
                <a:sym typeface="Raleway"/>
              </a:rPr>
              <a:t>about </a:t>
            </a:r>
            <a:r>
              <a:rPr b="1" lang="en" sz="1200">
                <a:latin typeface="Raleway"/>
                <a:ea typeface="Raleway"/>
                <a:cs typeface="Raleway"/>
                <a:sym typeface="Raleway"/>
              </a:rPr>
              <a:t>you</a:t>
            </a:r>
            <a:endParaRPr b="1" sz="1200">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CommentText, IsLiked, and CommentOrderPosition are all </a:t>
            </a:r>
            <a:r>
              <a:rPr b="1" lang="en" sz="1200">
                <a:latin typeface="Raleway"/>
                <a:ea typeface="Raleway"/>
                <a:cs typeface="Raleway"/>
                <a:sym typeface="Raleway"/>
              </a:rPr>
              <a:t>facts </a:t>
            </a:r>
            <a:r>
              <a:rPr lang="en" sz="1200">
                <a:latin typeface="Raleway"/>
                <a:ea typeface="Raleway"/>
                <a:cs typeface="Raleway"/>
                <a:sym typeface="Raleway"/>
              </a:rPr>
              <a:t>about a </a:t>
            </a:r>
            <a:r>
              <a:rPr b="1" lang="en" sz="1200">
                <a:latin typeface="Raleway"/>
                <a:ea typeface="Raleway"/>
                <a:cs typeface="Raleway"/>
                <a:sym typeface="Raleway"/>
              </a:rPr>
              <a:t>comment </a:t>
            </a:r>
            <a:r>
              <a:rPr lang="en" sz="1200">
                <a:latin typeface="Raleway"/>
                <a:ea typeface="Raleway"/>
                <a:cs typeface="Raleway"/>
                <a:sym typeface="Raleway"/>
              </a:rPr>
              <a:t>on FaceBook</a:t>
            </a:r>
            <a:endParaRPr sz="1200">
              <a:latin typeface="Raleway"/>
              <a:ea typeface="Raleway"/>
              <a:cs typeface="Raleway"/>
              <a:sym typeface="Raleway"/>
            </a:endParaRPr>
          </a:p>
          <a:p>
            <a:pPr indent="0" lvl="0" marL="0" rtl="0" algn="l">
              <a:spcBef>
                <a:spcPts val="1000"/>
              </a:spcBef>
              <a:spcAft>
                <a:spcPts val="1000"/>
              </a:spcAft>
              <a:buNone/>
            </a:pPr>
            <a:r>
              <a:rPr lang="en" sz="1200">
                <a:latin typeface="Raleway"/>
                <a:ea typeface="Raleway"/>
                <a:cs typeface="Raleway"/>
                <a:sym typeface="Raleway"/>
              </a:rPr>
              <a:t>Things such as </a:t>
            </a:r>
            <a:r>
              <a:rPr b="1" lang="en" sz="1200">
                <a:latin typeface="Raleway"/>
                <a:ea typeface="Raleway"/>
                <a:cs typeface="Raleway"/>
                <a:sym typeface="Raleway"/>
              </a:rPr>
              <a:t>is the user logged in</a:t>
            </a:r>
            <a:r>
              <a:rPr lang="en" sz="1200">
                <a:latin typeface="Raleway"/>
                <a:ea typeface="Raleway"/>
                <a:cs typeface="Raleway"/>
                <a:sym typeface="Raleway"/>
              </a:rPr>
              <a:t> or </a:t>
            </a:r>
            <a:r>
              <a:rPr b="1" lang="en" sz="1200">
                <a:latin typeface="Raleway"/>
                <a:ea typeface="Raleway"/>
                <a:cs typeface="Raleway"/>
                <a:sym typeface="Raleway"/>
              </a:rPr>
              <a:t>is this input valid </a:t>
            </a:r>
            <a:r>
              <a:rPr lang="en" sz="1200">
                <a:latin typeface="Raleway"/>
                <a:ea typeface="Raleway"/>
                <a:cs typeface="Raleway"/>
                <a:sym typeface="Raleway"/>
              </a:rPr>
              <a:t>are not examples of data but would live in business logic (where your “if” statements are, the actual code)</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2444700" y="162725"/>
            <a:ext cx="4254600" cy="4936951"/>
          </a:xfrm>
          <a:prstGeom prst="rect">
            <a:avLst/>
          </a:prstGeom>
          <a:noFill/>
          <a:ln>
            <a:noFill/>
          </a:ln>
        </p:spPr>
      </p:pic>
      <p:pic>
        <p:nvPicPr>
          <p:cNvPr descr="Piece of duct tape sticking a note to the slide" id="93" name="Google Shape;93;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4" name="Google Shape;94;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3000">
                <a:solidFill>
                  <a:schemeClr val="lt2"/>
                </a:solidFill>
                <a:latin typeface="Raleway"/>
                <a:ea typeface="Raleway"/>
                <a:cs typeface="Raleway"/>
                <a:sym typeface="Raleway"/>
              </a:rPr>
              <a:t>.</a:t>
            </a:r>
            <a:r>
              <a:rPr b="1" lang="en" sz="3000">
                <a:solidFill>
                  <a:schemeClr val="lt2"/>
                </a:solidFill>
                <a:latin typeface="Raleway"/>
                <a:ea typeface="Raleway"/>
                <a:cs typeface="Raleway"/>
                <a:sym typeface="Raleway"/>
              </a:rPr>
              <a:t> Databases</a:t>
            </a:r>
            <a:endParaRPr b="1" sz="3000">
              <a:solidFill>
                <a:schemeClr val="lt2"/>
              </a:solidFill>
              <a:latin typeface="Raleway"/>
              <a:ea typeface="Raleway"/>
              <a:cs typeface="Raleway"/>
              <a:sym typeface="Raleway"/>
            </a:endParaRPr>
          </a:p>
        </p:txBody>
      </p:sp>
      <p:sp>
        <p:nvSpPr>
          <p:cNvPr id="95" name="Google Shape;95;p1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Data by itself is random. A database is an </a:t>
            </a:r>
            <a:r>
              <a:rPr b="1" lang="en" sz="1200">
                <a:latin typeface="Raleway"/>
                <a:ea typeface="Raleway"/>
                <a:cs typeface="Raleway"/>
                <a:sym typeface="Raleway"/>
              </a:rPr>
              <a:t>organization of data </a:t>
            </a:r>
            <a:r>
              <a:rPr lang="en" sz="1200">
                <a:latin typeface="Raleway"/>
                <a:ea typeface="Raleway"/>
                <a:cs typeface="Raleway"/>
                <a:sym typeface="Raleway"/>
              </a:rPr>
              <a:t>so it may be understandable and maintainable.</a:t>
            </a:r>
            <a:endParaRPr sz="1200">
              <a:solidFill>
                <a:schemeClr val="dk2"/>
              </a:solidFill>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A </a:t>
            </a:r>
            <a:r>
              <a:rPr b="1" lang="en" sz="1200">
                <a:latin typeface="Raleway"/>
                <a:ea typeface="Raleway"/>
                <a:cs typeface="Raleway"/>
                <a:sym typeface="Raleway"/>
              </a:rPr>
              <a:t>Comma-Separated Values </a:t>
            </a:r>
            <a:r>
              <a:rPr lang="en" sz="1200">
                <a:latin typeface="Raleway"/>
                <a:ea typeface="Raleway"/>
                <a:cs typeface="Raleway"/>
                <a:sym typeface="Raleway"/>
              </a:rPr>
              <a:t>file (</a:t>
            </a:r>
            <a:r>
              <a:rPr b="1" lang="en" sz="1200">
                <a:latin typeface="Raleway"/>
                <a:ea typeface="Raleway"/>
                <a:cs typeface="Raleway"/>
                <a:sym typeface="Raleway"/>
              </a:rPr>
              <a:t>CSV</a:t>
            </a:r>
            <a:r>
              <a:rPr lang="en" sz="1200">
                <a:latin typeface="Raleway"/>
                <a:ea typeface="Raleway"/>
                <a:cs typeface="Raleway"/>
                <a:sym typeface="Raleway"/>
              </a:rPr>
              <a:t>) can be thought of as a database in a simple form.</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You could parse through this data, treating each line as a row of data, and it will work okay, though slow.</a:t>
            </a:r>
            <a:endParaRPr sz="1200">
              <a:latin typeface="Raleway"/>
              <a:ea typeface="Raleway"/>
              <a:cs typeface="Raleway"/>
              <a:sym typeface="Raleway"/>
            </a:endParaRPr>
          </a:p>
          <a:p>
            <a:pPr indent="0" lvl="0" marL="0" rtl="0" algn="l">
              <a:spcBef>
                <a:spcPts val="1000"/>
              </a:spcBef>
              <a:spcAft>
                <a:spcPts val="1000"/>
              </a:spcAft>
              <a:buNone/>
            </a:pPr>
            <a:r>
              <a:t/>
            </a:r>
            <a:endParaRPr sz="1200">
              <a:latin typeface="Raleway"/>
              <a:ea typeface="Raleway"/>
              <a:cs typeface="Raleway"/>
              <a:sym typeface="Raleway"/>
            </a:endParaRPr>
          </a:p>
        </p:txBody>
      </p:sp>
      <p:pic>
        <p:nvPicPr>
          <p:cNvPr id="96" name="Google Shape;96;p16"/>
          <p:cNvPicPr preferRelativeResize="0"/>
          <p:nvPr/>
        </p:nvPicPr>
        <p:blipFill>
          <a:blip r:embed="rId5">
            <a:alphaModFix/>
          </a:blip>
          <a:stretch>
            <a:fillRect/>
          </a:stretch>
        </p:blipFill>
        <p:spPr>
          <a:xfrm>
            <a:off x="3674287" y="2762424"/>
            <a:ext cx="1795425" cy="100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0" name="Shape 100"/>
        <p:cNvGrpSpPr/>
        <p:nvPr/>
      </p:nvGrpSpPr>
      <p:grpSpPr>
        <a:xfrm>
          <a:off x="0" y="0"/>
          <a:ext cx="0" cy="0"/>
          <a:chOff x="0" y="0"/>
          <a:chExt cx="0" cy="0"/>
        </a:xfrm>
      </p:grpSpPr>
      <p:pic>
        <p:nvPicPr>
          <p:cNvPr id="101" name="Google Shape;101;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2" name="Google Shape;102;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3" name="Google Shape;103;p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3</a:t>
            </a:r>
            <a:r>
              <a:rPr b="1" lang="en" sz="3000">
                <a:solidFill>
                  <a:schemeClr val="lt2"/>
                </a:solidFill>
                <a:latin typeface="Raleway"/>
                <a:ea typeface="Raleway"/>
                <a:cs typeface="Raleway"/>
                <a:sym typeface="Raleway"/>
              </a:rPr>
              <a:t>. DBMS</a:t>
            </a:r>
            <a:endParaRPr b="1" sz="3000">
              <a:solidFill>
                <a:schemeClr val="lt2"/>
              </a:solidFill>
              <a:latin typeface="Raleway"/>
              <a:ea typeface="Raleway"/>
              <a:cs typeface="Raleway"/>
              <a:sym typeface="Raleway"/>
            </a:endParaRPr>
          </a:p>
        </p:txBody>
      </p:sp>
      <p:sp>
        <p:nvSpPr>
          <p:cNvPr id="104" name="Google Shape;104;p17"/>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Database Management </a:t>
            </a:r>
            <a:r>
              <a:rPr b="1" lang="en" sz="1200">
                <a:latin typeface="Raleway"/>
                <a:ea typeface="Raleway"/>
                <a:cs typeface="Raleway"/>
                <a:sym typeface="Raleway"/>
              </a:rPr>
              <a:t>Systems</a:t>
            </a:r>
            <a:r>
              <a:rPr lang="en" sz="1200">
                <a:latin typeface="Raleway"/>
                <a:ea typeface="Raleway"/>
                <a:cs typeface="Raleway"/>
                <a:sym typeface="Raleway"/>
              </a:rPr>
              <a:t> (</a:t>
            </a:r>
            <a:r>
              <a:rPr b="1" lang="en" sz="1200">
                <a:latin typeface="Raleway"/>
                <a:ea typeface="Raleway"/>
                <a:cs typeface="Raleway"/>
                <a:sym typeface="Raleway"/>
              </a:rPr>
              <a:t>DBMS</a:t>
            </a:r>
            <a:r>
              <a:rPr lang="en" sz="1200">
                <a:latin typeface="Raleway"/>
                <a:ea typeface="Raleway"/>
                <a:cs typeface="Raleway"/>
                <a:sym typeface="Raleway"/>
              </a:rPr>
              <a:t>) are a collection of programs which allow </a:t>
            </a:r>
            <a:r>
              <a:rPr lang="en" sz="1200">
                <a:latin typeface="Raleway"/>
                <a:ea typeface="Raleway"/>
                <a:cs typeface="Raleway"/>
                <a:sym typeface="Raleway"/>
              </a:rPr>
              <a:t>users</a:t>
            </a:r>
            <a:r>
              <a:rPr lang="en" sz="1200">
                <a:latin typeface="Raleway"/>
                <a:ea typeface="Raleway"/>
                <a:cs typeface="Raleway"/>
                <a:sym typeface="Raleway"/>
              </a:rPr>
              <a:t> to </a:t>
            </a:r>
            <a:r>
              <a:rPr lang="en" sz="1200">
                <a:latin typeface="Raleway"/>
                <a:ea typeface="Raleway"/>
                <a:cs typeface="Raleway"/>
                <a:sym typeface="Raleway"/>
              </a:rPr>
              <a:t>access</a:t>
            </a:r>
            <a:r>
              <a:rPr lang="en" sz="1200">
                <a:latin typeface="Raleway"/>
                <a:ea typeface="Raleway"/>
                <a:cs typeface="Raleway"/>
                <a:sym typeface="Raleway"/>
              </a:rPr>
              <a:t> a database and change its data</a:t>
            </a:r>
            <a:endParaRPr sz="1200">
              <a:solidFill>
                <a:schemeClr val="dk2"/>
              </a:solidFill>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There are many types of DBMS out there, such as Navigational, Relational, and Object Oriented. We will mainly be focusing on </a:t>
            </a:r>
            <a:r>
              <a:rPr b="1" lang="en" sz="1200">
                <a:latin typeface="Raleway"/>
                <a:ea typeface="Raleway"/>
                <a:cs typeface="Raleway"/>
                <a:sym typeface="Raleway"/>
              </a:rPr>
              <a:t>SQL Relational Databases </a:t>
            </a:r>
            <a:r>
              <a:rPr lang="en" sz="1200">
                <a:latin typeface="Raleway"/>
                <a:ea typeface="Raleway"/>
                <a:cs typeface="Raleway"/>
                <a:sym typeface="Raleway"/>
              </a:rPr>
              <a:t>for the </a:t>
            </a:r>
            <a:r>
              <a:rPr b="1" lang="en" sz="1200">
                <a:latin typeface="Raleway"/>
                <a:ea typeface="Raleway"/>
                <a:cs typeface="Raleway"/>
                <a:sym typeface="Raleway"/>
              </a:rPr>
              <a:t>code first </a:t>
            </a:r>
            <a:r>
              <a:rPr lang="en" sz="1200">
                <a:latin typeface="Raleway"/>
                <a:ea typeface="Raleway"/>
                <a:cs typeface="Raleway"/>
                <a:sym typeface="Raleway"/>
              </a:rPr>
              <a:t>approach</a:t>
            </a:r>
            <a:endParaRPr sz="1200">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We will be using </a:t>
            </a:r>
            <a:r>
              <a:rPr b="1" lang="en" sz="1200">
                <a:latin typeface="Raleway"/>
                <a:ea typeface="Raleway"/>
                <a:cs typeface="Raleway"/>
                <a:sym typeface="Raleway"/>
              </a:rPr>
              <a:t>SQL Server Management Studio </a:t>
            </a:r>
            <a:r>
              <a:rPr lang="en" sz="1200">
                <a:latin typeface="Raleway"/>
                <a:ea typeface="Raleway"/>
                <a:cs typeface="Raleway"/>
                <a:sym typeface="Raleway"/>
              </a:rPr>
              <a:t>as our DBMS, I recommend you do as well</a:t>
            </a:r>
            <a:endParaRPr sz="1200">
              <a:latin typeface="Raleway"/>
              <a:ea typeface="Raleway"/>
              <a:cs typeface="Raleway"/>
              <a:sym typeface="Raleway"/>
            </a:endParaRPr>
          </a:p>
          <a:p>
            <a:pPr indent="0" lvl="0" marL="0" rtl="0" algn="l">
              <a:spcBef>
                <a:spcPts val="1600"/>
              </a:spcBef>
              <a:spcAft>
                <a:spcPts val="1600"/>
              </a:spcAft>
              <a:buClr>
                <a:schemeClr val="dk2"/>
              </a:buClr>
              <a:buSzPts val="1100"/>
              <a:buFont typeface="Arial"/>
              <a:buNone/>
            </a:pPr>
            <a:r>
              <a:t/>
            </a:r>
            <a:endParaRPr sz="1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8" name="Shape 108"/>
        <p:cNvGrpSpPr/>
        <p:nvPr/>
      </p:nvGrpSpPr>
      <p:grpSpPr>
        <a:xfrm>
          <a:off x="0" y="0"/>
          <a:ext cx="0" cy="0"/>
          <a:chOff x="0" y="0"/>
          <a:chExt cx="0" cy="0"/>
        </a:xfrm>
      </p:grpSpPr>
      <p:pic>
        <p:nvPicPr>
          <p:cNvPr id="109" name="Google Shape;109;p1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0" name="Google Shape;110;p1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1" name="Google Shape;111;p1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 Relational DB</a:t>
            </a:r>
            <a:endParaRPr b="1" sz="3000">
              <a:solidFill>
                <a:schemeClr val="lt2"/>
              </a:solidFill>
              <a:latin typeface="Raleway"/>
              <a:ea typeface="Raleway"/>
              <a:cs typeface="Raleway"/>
              <a:sym typeface="Raleway"/>
            </a:endParaRPr>
          </a:p>
        </p:txBody>
      </p:sp>
      <p:sp>
        <p:nvSpPr>
          <p:cNvPr id="112" name="Google Shape;112;p18"/>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Relational databases work by relating </a:t>
            </a:r>
            <a:r>
              <a:rPr b="1" lang="en" sz="1200">
                <a:latin typeface="Raleway"/>
                <a:ea typeface="Raleway"/>
                <a:cs typeface="Raleway"/>
                <a:sym typeface="Raleway"/>
              </a:rPr>
              <a:t>tables</a:t>
            </a:r>
            <a:r>
              <a:rPr lang="en" sz="1200">
                <a:latin typeface="Raleway"/>
                <a:ea typeface="Raleway"/>
                <a:cs typeface="Raleway"/>
                <a:sym typeface="Raleway"/>
              </a:rPr>
              <a:t> of information to each other, using </a:t>
            </a:r>
            <a:r>
              <a:rPr b="1" lang="en" sz="1200">
                <a:latin typeface="Raleway"/>
                <a:ea typeface="Raleway"/>
                <a:cs typeface="Raleway"/>
                <a:sym typeface="Raleway"/>
              </a:rPr>
              <a:t>Primary Keys </a:t>
            </a:r>
            <a:r>
              <a:rPr lang="en" sz="1200">
                <a:latin typeface="Raleway"/>
                <a:ea typeface="Raleway"/>
                <a:cs typeface="Raleway"/>
                <a:sym typeface="Raleway"/>
              </a:rPr>
              <a:t>(</a:t>
            </a:r>
            <a:r>
              <a:rPr b="1" lang="en" sz="1200">
                <a:latin typeface="Raleway"/>
                <a:ea typeface="Raleway"/>
                <a:cs typeface="Raleway"/>
                <a:sym typeface="Raleway"/>
              </a:rPr>
              <a:t>PK</a:t>
            </a:r>
            <a:r>
              <a:rPr lang="en" sz="1200">
                <a:latin typeface="Raleway"/>
                <a:ea typeface="Raleway"/>
                <a:cs typeface="Raleway"/>
                <a:sym typeface="Raleway"/>
              </a:rPr>
              <a:t>) and </a:t>
            </a:r>
            <a:r>
              <a:rPr b="1" lang="en" sz="1200">
                <a:latin typeface="Raleway"/>
                <a:ea typeface="Raleway"/>
                <a:cs typeface="Raleway"/>
                <a:sym typeface="Raleway"/>
              </a:rPr>
              <a:t>Foreign Keys </a:t>
            </a:r>
            <a:r>
              <a:rPr lang="en" sz="1200">
                <a:latin typeface="Raleway"/>
                <a:ea typeface="Raleway"/>
                <a:cs typeface="Raleway"/>
                <a:sym typeface="Raleway"/>
              </a:rPr>
              <a:t>(</a:t>
            </a:r>
            <a:r>
              <a:rPr b="1" lang="en" sz="1200">
                <a:latin typeface="Raleway"/>
                <a:ea typeface="Raleway"/>
                <a:cs typeface="Raleway"/>
                <a:sym typeface="Raleway"/>
              </a:rPr>
              <a:t>FK</a:t>
            </a:r>
            <a:r>
              <a:rPr lang="en" sz="1200">
                <a:latin typeface="Raleway"/>
                <a:ea typeface="Raleway"/>
                <a:cs typeface="Raleway"/>
                <a:sym typeface="Raleway"/>
              </a:rPr>
              <a:t>) to link one column of data to another table. </a:t>
            </a:r>
            <a:endParaRPr sz="1200">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Tables have </a:t>
            </a:r>
            <a:r>
              <a:rPr b="1" lang="en" sz="1200">
                <a:latin typeface="Raleway"/>
                <a:ea typeface="Raleway"/>
                <a:cs typeface="Raleway"/>
                <a:sym typeface="Raleway"/>
              </a:rPr>
              <a:t>rows</a:t>
            </a:r>
            <a:r>
              <a:rPr lang="en" sz="1200">
                <a:latin typeface="Raleway"/>
                <a:ea typeface="Raleway"/>
                <a:cs typeface="Raleway"/>
                <a:sym typeface="Raleway"/>
              </a:rPr>
              <a:t> and </a:t>
            </a:r>
            <a:r>
              <a:rPr b="1" lang="en" sz="1200">
                <a:latin typeface="Raleway"/>
                <a:ea typeface="Raleway"/>
                <a:cs typeface="Raleway"/>
                <a:sym typeface="Raleway"/>
              </a:rPr>
              <a:t>columns </a:t>
            </a:r>
            <a:r>
              <a:rPr lang="en" sz="1200">
                <a:latin typeface="Raleway"/>
                <a:ea typeface="Raleway"/>
                <a:cs typeface="Raleway"/>
                <a:sym typeface="Raleway"/>
              </a:rPr>
              <a:t>which work like an x, y coordinate to find data. </a:t>
            </a:r>
            <a:endParaRPr sz="1200">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A column can be indexed, which means it is extremely fast to read from, but slow to write too. More on this later.</a:t>
            </a:r>
            <a:endParaRPr sz="1200">
              <a:latin typeface="Raleway"/>
              <a:ea typeface="Raleway"/>
              <a:cs typeface="Raleway"/>
              <a:sym typeface="Raleway"/>
            </a:endParaRPr>
          </a:p>
          <a:p>
            <a:pPr indent="0" lvl="0" marL="0" rtl="0" algn="l">
              <a:spcBef>
                <a:spcPts val="1600"/>
              </a:spcBef>
              <a:spcAft>
                <a:spcPts val="1600"/>
              </a:spcAft>
              <a:buClr>
                <a:schemeClr val="dk2"/>
              </a:buClr>
              <a:buSzPts val="1100"/>
              <a:buFont typeface="Arial"/>
              <a:buNone/>
            </a:pPr>
            <a:r>
              <a:rPr lang="en" sz="1200">
                <a:latin typeface="Raleway"/>
                <a:ea typeface="Raleway"/>
                <a:cs typeface="Raleway"/>
                <a:sym typeface="Raleway"/>
              </a:rPr>
              <a:t>The language we will use to achieve this is called </a:t>
            </a:r>
            <a:r>
              <a:rPr b="1" lang="en" sz="1200">
                <a:latin typeface="Raleway"/>
                <a:ea typeface="Raleway"/>
                <a:cs typeface="Raleway"/>
                <a:sym typeface="Raleway"/>
              </a:rPr>
              <a:t>Structured Query Language </a:t>
            </a:r>
            <a:r>
              <a:rPr lang="en" sz="1200">
                <a:latin typeface="Raleway"/>
                <a:ea typeface="Raleway"/>
                <a:cs typeface="Raleway"/>
                <a:sym typeface="Raleway"/>
              </a:rPr>
              <a:t>(</a:t>
            </a:r>
            <a:r>
              <a:rPr b="1" lang="en" sz="1200">
                <a:latin typeface="Raleway"/>
                <a:ea typeface="Raleway"/>
                <a:cs typeface="Raleway"/>
                <a:sym typeface="Raleway"/>
              </a:rPr>
              <a:t>SQL</a:t>
            </a:r>
            <a:r>
              <a:rPr lang="en" sz="1200">
                <a:latin typeface="Raleway"/>
                <a:ea typeface="Raleway"/>
                <a:cs typeface="Raleway"/>
                <a:sym typeface="Raleway"/>
              </a:rPr>
              <a:t>)</a:t>
            </a:r>
            <a:endParaRPr sz="12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6" name="Shape 116"/>
        <p:cNvGrpSpPr/>
        <p:nvPr/>
      </p:nvGrpSpPr>
      <p:grpSpPr>
        <a:xfrm>
          <a:off x="0" y="0"/>
          <a:ext cx="0" cy="0"/>
          <a:chOff x="0" y="0"/>
          <a:chExt cx="0" cy="0"/>
        </a:xfrm>
      </p:grpSpPr>
      <p:pic>
        <p:nvPicPr>
          <p:cNvPr id="117" name="Google Shape;117;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8" name="Google Shape;118;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9" name="Google Shape;119;p1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5. SQL</a:t>
            </a:r>
            <a:endParaRPr b="1" sz="3000">
              <a:solidFill>
                <a:schemeClr val="lt2"/>
              </a:solidFill>
              <a:latin typeface="Raleway"/>
              <a:ea typeface="Raleway"/>
              <a:cs typeface="Raleway"/>
              <a:sym typeface="Raleway"/>
            </a:endParaRPr>
          </a:p>
        </p:txBody>
      </p:sp>
      <p:sp>
        <p:nvSpPr>
          <p:cNvPr id="120" name="Google Shape;120;p19"/>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SQL is used to </a:t>
            </a:r>
            <a:r>
              <a:rPr b="1" lang="en" sz="1200">
                <a:latin typeface="Raleway"/>
                <a:ea typeface="Raleway"/>
                <a:cs typeface="Raleway"/>
                <a:sym typeface="Raleway"/>
              </a:rPr>
              <a:t>insert</a:t>
            </a:r>
            <a:r>
              <a:rPr lang="en" sz="1200">
                <a:latin typeface="Raleway"/>
                <a:ea typeface="Raleway"/>
                <a:cs typeface="Raleway"/>
                <a:sym typeface="Raleway"/>
              </a:rPr>
              <a:t>,</a:t>
            </a:r>
            <a:r>
              <a:rPr b="1" lang="en" sz="1200">
                <a:latin typeface="Raleway"/>
                <a:ea typeface="Raleway"/>
                <a:cs typeface="Raleway"/>
                <a:sym typeface="Raleway"/>
              </a:rPr>
              <a:t> search </a:t>
            </a:r>
            <a:r>
              <a:rPr lang="en" sz="1200">
                <a:latin typeface="Raleway"/>
                <a:ea typeface="Raleway"/>
                <a:cs typeface="Raleway"/>
                <a:sym typeface="Raleway"/>
              </a:rPr>
              <a:t>(</a:t>
            </a:r>
            <a:r>
              <a:rPr b="1" lang="en" sz="1200">
                <a:latin typeface="Raleway"/>
                <a:ea typeface="Raleway"/>
                <a:cs typeface="Raleway"/>
                <a:sym typeface="Raleway"/>
              </a:rPr>
              <a:t>scan</a:t>
            </a:r>
            <a:r>
              <a:rPr lang="en" sz="1200">
                <a:latin typeface="Raleway"/>
                <a:ea typeface="Raleway"/>
                <a:cs typeface="Raleway"/>
                <a:sym typeface="Raleway"/>
              </a:rPr>
              <a:t>),</a:t>
            </a:r>
            <a:r>
              <a:rPr b="1" lang="en" sz="1200">
                <a:latin typeface="Raleway"/>
                <a:ea typeface="Raleway"/>
                <a:cs typeface="Raleway"/>
                <a:sym typeface="Raleway"/>
              </a:rPr>
              <a:t> update</a:t>
            </a:r>
            <a:r>
              <a:rPr lang="en" sz="1200">
                <a:latin typeface="Raleway"/>
                <a:ea typeface="Raleway"/>
                <a:cs typeface="Raleway"/>
                <a:sym typeface="Raleway"/>
              </a:rPr>
              <a:t>,</a:t>
            </a:r>
            <a:r>
              <a:rPr b="1" lang="en" sz="1200">
                <a:latin typeface="Raleway"/>
                <a:ea typeface="Raleway"/>
                <a:cs typeface="Raleway"/>
                <a:sym typeface="Raleway"/>
              </a:rPr>
              <a:t> </a:t>
            </a:r>
            <a:r>
              <a:rPr lang="en" sz="1200">
                <a:latin typeface="Raleway"/>
                <a:ea typeface="Raleway"/>
                <a:cs typeface="Raleway"/>
                <a:sym typeface="Raleway"/>
              </a:rPr>
              <a:t>and </a:t>
            </a:r>
            <a:r>
              <a:rPr b="1" lang="en" sz="1200">
                <a:latin typeface="Raleway"/>
                <a:ea typeface="Raleway"/>
                <a:cs typeface="Raleway"/>
                <a:sym typeface="Raleway"/>
              </a:rPr>
              <a:t>delete</a:t>
            </a:r>
            <a:r>
              <a:rPr lang="en" sz="1200">
                <a:latin typeface="Raleway"/>
                <a:ea typeface="Raleway"/>
                <a:cs typeface="Raleway"/>
                <a:sym typeface="Raleway"/>
              </a:rPr>
              <a:t> database records (rows). It has other uses, but for this class you will mainly focus on these abilities.</a:t>
            </a:r>
            <a:endParaRPr sz="1200">
              <a:solidFill>
                <a:schemeClr val="dk2"/>
              </a:solidFill>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There are defined types in SQL which differ from the Object Oriented languages you use</a:t>
            </a:r>
            <a:endParaRPr sz="1200">
              <a:latin typeface="Raleway"/>
              <a:ea typeface="Raleway"/>
              <a:cs typeface="Raleway"/>
              <a:sym typeface="Raleway"/>
            </a:endParaRPr>
          </a:p>
          <a:p>
            <a:pPr indent="0" lvl="0" marL="0" rtl="0" algn="l">
              <a:spcBef>
                <a:spcPts val="1000"/>
              </a:spcBef>
              <a:spcAft>
                <a:spcPts val="0"/>
              </a:spcAft>
              <a:buNone/>
            </a:pPr>
            <a:r>
              <a:rPr b="1" lang="en" sz="1200">
                <a:latin typeface="Raleway"/>
                <a:ea typeface="Raleway"/>
                <a:cs typeface="Raleway"/>
                <a:sym typeface="Raleway"/>
              </a:rPr>
              <a:t>VARCHAR(size) </a:t>
            </a:r>
            <a:r>
              <a:rPr lang="en" sz="1200">
                <a:latin typeface="Raleway"/>
                <a:ea typeface="Raleway"/>
                <a:cs typeface="Raleway"/>
                <a:sym typeface="Raleway"/>
              </a:rPr>
              <a:t>is like string, </a:t>
            </a:r>
            <a:r>
              <a:rPr b="1" lang="en" sz="1200">
                <a:latin typeface="Raleway"/>
                <a:ea typeface="Raleway"/>
                <a:cs typeface="Raleway"/>
                <a:sym typeface="Raleway"/>
              </a:rPr>
              <a:t>INTEGER </a:t>
            </a:r>
            <a:r>
              <a:rPr lang="en" sz="1200">
                <a:latin typeface="Raleway"/>
                <a:ea typeface="Raleway"/>
                <a:cs typeface="Raleway"/>
                <a:sym typeface="Raleway"/>
              </a:rPr>
              <a:t>is like int, </a:t>
            </a:r>
            <a:r>
              <a:rPr b="1" lang="en" sz="1200">
                <a:latin typeface="Raleway"/>
                <a:ea typeface="Raleway"/>
                <a:cs typeface="Raleway"/>
                <a:sym typeface="Raleway"/>
              </a:rPr>
              <a:t>DECIMAL(p,s)</a:t>
            </a:r>
            <a:r>
              <a:rPr lang="en" sz="1200">
                <a:latin typeface="Raleway"/>
                <a:ea typeface="Raleway"/>
                <a:cs typeface="Raleway"/>
                <a:sym typeface="Raleway"/>
              </a:rPr>
              <a:t> is high-precision numbers, </a:t>
            </a:r>
            <a:r>
              <a:rPr b="1" lang="en" sz="1200">
                <a:latin typeface="Raleway"/>
                <a:ea typeface="Raleway"/>
                <a:cs typeface="Raleway"/>
                <a:sym typeface="Raleway"/>
              </a:rPr>
              <a:t>TIMESTAMP </a:t>
            </a:r>
            <a:r>
              <a:rPr lang="en" sz="1200">
                <a:latin typeface="Raleway"/>
                <a:ea typeface="Raleway"/>
                <a:cs typeface="Raleway"/>
                <a:sym typeface="Raleway"/>
              </a:rPr>
              <a:t>is like DateTime. </a:t>
            </a:r>
            <a:endParaRPr sz="1200">
              <a:latin typeface="Raleway"/>
              <a:ea typeface="Raleway"/>
              <a:cs typeface="Raleway"/>
              <a:sym typeface="Raleway"/>
            </a:endParaRPr>
          </a:p>
          <a:p>
            <a:pPr indent="0" lvl="0" marL="0" rtl="0" algn="l">
              <a:spcBef>
                <a:spcPts val="1000"/>
              </a:spcBef>
              <a:spcAft>
                <a:spcPts val="1000"/>
              </a:spcAft>
              <a:buNone/>
            </a:pPr>
            <a:r>
              <a:rPr lang="en" sz="1200">
                <a:latin typeface="Raleway"/>
                <a:ea typeface="Raleway"/>
                <a:cs typeface="Raleway"/>
                <a:sym typeface="Raleway"/>
              </a:rPr>
              <a:t>For more types, visit: </a:t>
            </a:r>
            <a:r>
              <a:rPr lang="en" sz="1200" u="sng">
                <a:solidFill>
                  <a:schemeClr val="hlink"/>
                </a:solidFill>
                <a:latin typeface="Raleway"/>
                <a:ea typeface="Raleway"/>
                <a:cs typeface="Raleway"/>
                <a:sym typeface="Raleway"/>
                <a:hlinkClick r:id="rId5"/>
              </a:rPr>
              <a:t>https://www.w3schools.com/sql/sql_datatypes.asp</a:t>
            </a:r>
            <a:r>
              <a:rPr lang="en" sz="1200">
                <a:latin typeface="Raleway"/>
                <a:ea typeface="Raleway"/>
                <a:cs typeface="Raleway"/>
                <a:sym typeface="Raleway"/>
              </a:rPr>
              <a:t> </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26" name="Google Shape;126;p2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7" name="Google Shape;127;p2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6. Keys</a:t>
            </a:r>
            <a:endParaRPr b="1" sz="3000">
              <a:solidFill>
                <a:schemeClr val="lt2"/>
              </a:solidFill>
              <a:latin typeface="Raleway"/>
              <a:ea typeface="Raleway"/>
              <a:cs typeface="Raleway"/>
              <a:sym typeface="Raleway"/>
            </a:endParaRPr>
          </a:p>
        </p:txBody>
      </p:sp>
      <p:sp>
        <p:nvSpPr>
          <p:cNvPr id="128" name="Google Shape;128;p20"/>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Primary Keys</a:t>
            </a:r>
            <a:r>
              <a:rPr lang="en" sz="1200">
                <a:latin typeface="Raleway"/>
                <a:ea typeface="Raleway"/>
                <a:cs typeface="Raleway"/>
                <a:sym typeface="Raleway"/>
              </a:rPr>
              <a:t> define a unique identifier to a record. They are used by other tables to maintain relationships using Foreign Keys.</a:t>
            </a:r>
            <a:endParaRPr sz="1200">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A </a:t>
            </a:r>
            <a:r>
              <a:rPr b="1" lang="en" sz="1200">
                <a:latin typeface="Raleway"/>
                <a:ea typeface="Raleway"/>
                <a:cs typeface="Raleway"/>
                <a:sym typeface="Raleway"/>
              </a:rPr>
              <a:t>Foreign Key</a:t>
            </a:r>
            <a:r>
              <a:rPr lang="en" sz="1200">
                <a:latin typeface="Raleway"/>
                <a:ea typeface="Raleway"/>
                <a:cs typeface="Raleway"/>
                <a:sym typeface="Raleway"/>
              </a:rPr>
              <a:t> is a reference to another tables </a:t>
            </a:r>
            <a:r>
              <a:rPr b="1" lang="en" sz="1200">
                <a:latin typeface="Raleway"/>
                <a:ea typeface="Raleway"/>
                <a:cs typeface="Raleway"/>
                <a:sym typeface="Raleway"/>
              </a:rPr>
              <a:t>Primary Key</a:t>
            </a:r>
            <a:r>
              <a:rPr lang="en" sz="1200">
                <a:latin typeface="Raleway"/>
                <a:ea typeface="Raleway"/>
                <a:cs typeface="Raleway"/>
                <a:sym typeface="Raleway"/>
              </a:rPr>
              <a:t>. </a:t>
            </a:r>
            <a:endParaRPr sz="1200">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You use these relationships to keep data usage to a minimum. Instead of storing a user's name in every table, you can instead </a:t>
            </a:r>
            <a:r>
              <a:rPr b="1" lang="en" sz="1200">
                <a:latin typeface="Raleway"/>
                <a:ea typeface="Raleway"/>
                <a:cs typeface="Raleway"/>
                <a:sym typeface="Raleway"/>
              </a:rPr>
              <a:t>hold a reference to the users primary key</a:t>
            </a:r>
            <a:r>
              <a:rPr lang="en" sz="1200">
                <a:latin typeface="Raleway"/>
                <a:ea typeface="Raleway"/>
                <a:cs typeface="Raleway"/>
                <a:sym typeface="Raleway"/>
              </a:rPr>
              <a:t> in every table. This way, if you update the users name, you do not need to update every other table.</a:t>
            </a:r>
            <a:endParaRPr sz="1200">
              <a:latin typeface="Raleway"/>
              <a:ea typeface="Raleway"/>
              <a:cs typeface="Raleway"/>
              <a:sym typeface="Raleway"/>
            </a:endParaRPr>
          </a:p>
          <a:p>
            <a:pPr indent="0" lvl="0" marL="0" rtl="0" algn="l">
              <a:spcBef>
                <a:spcPts val="1000"/>
              </a:spcBef>
              <a:spcAft>
                <a:spcPts val="1000"/>
              </a:spcAft>
              <a:buNone/>
            </a:pPr>
            <a:r>
              <a:rPr lang="en" sz="1200">
                <a:latin typeface="Raleway"/>
                <a:ea typeface="Raleway"/>
                <a:cs typeface="Raleway"/>
                <a:sym typeface="Raleway"/>
              </a:rPr>
              <a:t>Examples...</a:t>
            </a:r>
            <a:endParaRPr sz="12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Students Table</a:t>
            </a:r>
            <a:endParaRPr/>
          </a:p>
        </p:txBody>
      </p:sp>
      <p:graphicFrame>
        <p:nvGraphicFramePr>
          <p:cNvPr id="134" name="Google Shape;134;p21"/>
          <p:cNvGraphicFramePr/>
          <p:nvPr/>
        </p:nvGraphicFramePr>
        <p:xfrm>
          <a:off x="4624600" y="1966575"/>
          <a:ext cx="3000000" cy="3000000"/>
        </p:xfrm>
        <a:graphic>
          <a:graphicData uri="http://schemas.openxmlformats.org/drawingml/2006/table">
            <a:tbl>
              <a:tblPr>
                <a:noFill/>
                <a:tableStyleId>{86D66C97-AC93-4C8D-B756-15DB07838F1D}</a:tableStyleId>
              </a:tblPr>
              <a:tblGrid>
                <a:gridCol w="1308675"/>
                <a:gridCol w="1308675"/>
                <a:gridCol w="1308675"/>
              </a:tblGrid>
              <a:tr h="396200">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FirstName</a:t>
                      </a:r>
                      <a:endParaRPr/>
                    </a:p>
                  </a:txBody>
                  <a:tcPr marT="91425" marB="91425" marR="91425" marL="91425"/>
                </a:tc>
                <a:tc>
                  <a:txBody>
                    <a:bodyPr/>
                    <a:lstStyle/>
                    <a:p>
                      <a:pPr indent="0" lvl="0" marL="0" rtl="0" algn="l">
                        <a:spcBef>
                          <a:spcPts val="0"/>
                        </a:spcBef>
                        <a:spcAft>
                          <a:spcPts val="0"/>
                        </a:spcAft>
                        <a:buNone/>
                      </a:pPr>
                      <a:r>
                        <a:rPr lang="en"/>
                        <a:t>LastName</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Matthew</a:t>
                      </a:r>
                      <a:endParaRPr/>
                    </a:p>
                  </a:txBody>
                  <a:tcPr marT="91425" marB="91425" marR="91425" marL="91425"/>
                </a:tc>
                <a:tc>
                  <a:txBody>
                    <a:bodyPr/>
                    <a:lstStyle/>
                    <a:p>
                      <a:pPr indent="0" lvl="0" marL="0" rtl="0" algn="l">
                        <a:spcBef>
                          <a:spcPts val="0"/>
                        </a:spcBef>
                        <a:spcAft>
                          <a:spcPts val="0"/>
                        </a:spcAft>
                        <a:buNone/>
                      </a:pPr>
                      <a:r>
                        <a:rPr lang="en"/>
                        <a:t>Puneky</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Krystal</a:t>
                      </a:r>
                      <a:endParaRPr/>
                    </a:p>
                  </a:txBody>
                  <a:tcPr marT="91425" marB="91425" marR="91425" marL="91425"/>
                </a:tc>
                <a:tc>
                  <a:txBody>
                    <a:bodyPr/>
                    <a:lstStyle/>
                    <a:p>
                      <a:pPr indent="0" lvl="0" marL="0" rtl="0" algn="l">
                        <a:spcBef>
                          <a:spcPts val="0"/>
                        </a:spcBef>
                        <a:spcAft>
                          <a:spcPts val="0"/>
                        </a:spcAft>
                        <a:buNone/>
                      </a:pPr>
                      <a:r>
                        <a:rPr lang="en"/>
                        <a:t>Richmond</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Charlie</a:t>
                      </a:r>
                      <a:endParaRPr/>
                    </a:p>
                  </a:txBody>
                  <a:tcPr marT="91425" marB="91425" marR="91425" marL="91425"/>
                </a:tc>
                <a:tc>
                  <a:txBody>
                    <a:bodyPr/>
                    <a:lstStyle/>
                    <a:p>
                      <a:pPr indent="0" lvl="0" marL="0" rtl="0" algn="l">
                        <a:spcBef>
                          <a:spcPts val="0"/>
                        </a:spcBef>
                        <a:spcAft>
                          <a:spcPts val="0"/>
                        </a:spcAft>
                        <a:buNone/>
                      </a:pPr>
                      <a:r>
                        <a:rPr lang="en"/>
                        <a:t>Richmond</a:t>
                      </a:r>
                      <a:endParaRPr/>
                    </a:p>
                  </a:txBody>
                  <a:tcPr marT="91425" marB="91425" marR="91425" marL="91425"/>
                </a:tc>
              </a:tr>
              <a:tr h="381000">
                <a:tc>
                  <a:txBody>
                    <a:bodyPr/>
                    <a:lstStyle/>
                    <a:p>
                      <a:pPr indent="0" lvl="0" marL="0" rtl="0" algn="l">
                        <a:spcBef>
                          <a:spcPts val="0"/>
                        </a:spcBef>
                        <a:spcAft>
                          <a:spcPts val="0"/>
                        </a:spcAft>
                        <a:buNone/>
                      </a:pPr>
                      <a:r>
                        <a:rPr lang="en"/>
                        <a:t>31</a:t>
                      </a:r>
                      <a:endParaRPr/>
                    </a:p>
                  </a:txBody>
                  <a:tcPr marT="91425" marB="91425" marR="91425" marL="91425"/>
                </a:tc>
                <a:tc>
                  <a:txBody>
                    <a:bodyPr/>
                    <a:lstStyle/>
                    <a:p>
                      <a:pPr indent="0" lvl="0" marL="0" rtl="0" algn="l">
                        <a:spcBef>
                          <a:spcPts val="0"/>
                        </a:spcBef>
                        <a:spcAft>
                          <a:spcPts val="0"/>
                        </a:spcAft>
                        <a:buNone/>
                      </a:pPr>
                      <a:r>
                        <a:rPr lang="en"/>
                        <a:t>Shelby</a:t>
                      </a:r>
                      <a:endParaRPr/>
                    </a:p>
                  </a:txBody>
                  <a:tcPr marT="91425" marB="91425" marR="91425" marL="91425"/>
                </a:tc>
                <a:tc>
                  <a:txBody>
                    <a:bodyPr/>
                    <a:lstStyle/>
                    <a:p>
                      <a:pPr indent="0" lvl="0" marL="0" rtl="0" algn="l">
                        <a:spcBef>
                          <a:spcPts val="0"/>
                        </a:spcBef>
                        <a:spcAft>
                          <a:spcPts val="0"/>
                        </a:spcAft>
                        <a:buNone/>
                      </a:pPr>
                      <a:r>
                        <a:rPr lang="en"/>
                        <a:t>Cross</a:t>
                      </a:r>
                      <a:endParaRPr/>
                    </a:p>
                  </a:txBody>
                  <a:tcPr marT="91425" marB="91425" marR="91425" marL="91425"/>
                </a:tc>
              </a:tr>
            </a:tbl>
          </a:graphicData>
        </a:graphic>
      </p:graphicFrame>
      <p:sp>
        <p:nvSpPr>
          <p:cNvPr id="135" name="Google Shape;135;p21"/>
          <p:cNvSpPr txBox="1"/>
          <p:nvPr/>
        </p:nvSpPr>
        <p:spPr>
          <a:xfrm>
            <a:off x="4522075" y="1367200"/>
            <a:ext cx="15675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0000"/>
                </a:solidFill>
              </a:rPr>
              <a:t>Primary Key</a:t>
            </a:r>
            <a:endParaRPr b="1">
              <a:solidFill>
                <a:srgbClr val="FF0000"/>
              </a:solidFill>
            </a:endParaRPr>
          </a:p>
          <a:p>
            <a:pPr indent="0" lvl="0" marL="0" rtl="0" algn="ctr">
              <a:spcBef>
                <a:spcPts val="0"/>
              </a:spcBef>
              <a:spcAft>
                <a:spcPts val="0"/>
              </a:spcAft>
              <a:buNone/>
            </a:pPr>
            <a:r>
              <a:rPr b="1" lang="en">
                <a:solidFill>
                  <a:srgbClr val="FF0000"/>
                </a:solidFill>
              </a:rPr>
              <a:t>(always unique)</a:t>
            </a:r>
            <a:endParaRPr b="1">
              <a:solidFill>
                <a:srgbClr val="FF0000"/>
              </a:solidFill>
            </a:endParaRPr>
          </a:p>
        </p:txBody>
      </p:sp>
      <p:pic>
        <p:nvPicPr>
          <p:cNvPr id="136" name="Google Shape;136;p21"/>
          <p:cNvPicPr preferRelativeResize="0"/>
          <p:nvPr/>
        </p:nvPicPr>
        <p:blipFill>
          <a:blip r:embed="rId3">
            <a:alphaModFix/>
          </a:blip>
          <a:stretch>
            <a:fillRect/>
          </a:stretch>
        </p:blipFill>
        <p:spPr>
          <a:xfrm>
            <a:off x="303299" y="2456949"/>
            <a:ext cx="4255100" cy="137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