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6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B704EB3-927B-4471-9874-37167E2EFC3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Cisco Networking Academy Program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Introduction to Networks v7.0 (ITN)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Module 9: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2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1FB42A0-985F-43F7-934A-884E5B665F7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9 -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9.2 ARP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4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F1D693F-7360-42CE-9F7F-24A6A797EE6A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9.2.1 – ARP Overview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0F17FB6-1737-4DAB-8FFF-97448C774A30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9.2.2 – ARP Functions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808FDA7-4CCE-4C88-ADBF-2C3A5AC547EE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9.2.3 –  Video - ARP Request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AB9DF84-9215-43BB-8F0F-5363973CD94D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9.2.4 – Video – ARP Operation - ARP Reply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FBE09F5-D141-4273-A324-91AEEA355A68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9.2.5 – Video - ARP Role in Remote Communications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278574E-27FE-4680-967A-93F8BF828E6D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9.2.6– Removing Entries from an ARP Table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CCD1145-A733-49CD-AF51-EC1177A9459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9.2.7 – ARP Tables on Networking Devices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7FBE59E-341F-4B20-AE53-5190475D8C21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9.2.8 – ARP Issues – ARP Broadcast and ARP Spoofing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87F38B2-34BB-46BC-979A-79FC1D0438F4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 –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9.2.9 – Packet Tracer – Examine the ARP Table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9.2.10 – Check Your Understanding - ARP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09EA4BD-D38C-4233-A613-C248F6EA016E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9 -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9.3 Copper Cabling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228120D-CF4F-4731-A7AE-5D09E3AA39D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 – IPv6 Neighbor Discovery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9.3.1 – Video – IPv6 Neighbor Discovery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D1471B6-F9D1-4113-87D2-7D93322D3EB5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 – IPv6 Neighbor Discovery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9.3.2 – IPv6 Neighbor Discovery Messages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5916023-6FB5-4B74-9579-CCBF33433119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 – IPv6 Neighbor Discovery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9.3.3 – IPv6 Neighbor Discovery – Address Resolution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07EAF8-D593-4210-88DD-18A1FB56DE9F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 – IPv6 Neighbor Discovery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9.3.4 – Packet Tracer – IPv6 Neighbor Discovery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9.3.5 – Check Your Understanding – Neighbor Discovery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51307ED-8845-4482-B2F2-3B9BBBEE6967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9 -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9.4 Module Practice and Quiz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1BAB8AA-B452-46E9-86E1-83BB5FBEB0C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39CA93D-37BA-42D9-A0D5-15D2CC75A876}" type="slidenum"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9.4 – Module Practice and Quiz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9.4.1 – What did I learn in this module?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9.4.2 – Module Quiz – Address Resolution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19E6FC3-7552-4751-AABA-2236B84DB231}" type="slidenum"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800" spc="-1" strike="noStrike">
              <a:latin typeface="Times New Roman"/>
            </a:endParaRPr>
          </a:p>
        </p:txBody>
      </p:sp>
      <p:sp>
        <p:nvSpPr>
          <p:cNvPr id="596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7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60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D737C77-02E6-4F6A-8EF6-74C7CCD2C99F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Cisco Networking Academy Program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Introduction to Networks v7.0 (ITN)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Module 9: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2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FAB245F-2972-4921-B649-71BB378DAAFE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5929200" y="8680320"/>
            <a:ext cx="81252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8720" rIns="18720" tIns="0" bIns="0" anchor="b">
            <a:noAutofit/>
          </a:bodyPr>
          <a:p>
            <a:pPr algn="r">
              <a:lnSpc>
                <a:spcPct val="100000"/>
              </a:lnSpc>
            </a:pPr>
            <a:fld id="{23EC3532-9A9C-4AA3-BFA1-8E90557A626F}" type="slidenum">
              <a:rPr b="0" lang="en-U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 b="0" lang="en-GB" sz="800" spc="-1" strike="noStrike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9 -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9.0.2</a:t>
            </a:r>
            <a:endParaRPr b="0" lang="en-GB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9 - Address Resolution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1200" spc="-1" strike="noStrike">
                <a:latin typeface="Arial"/>
              </a:rPr>
              <a:t>9.1 MAC and IP</a:t>
            </a:r>
            <a:endParaRPr b="0" lang="en-GB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3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54135A8-E098-4A40-BF45-03B459C8AC65}" type="slidenum">
              <a:rPr b="0" lang="en-US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9.1 – MAC and IP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9.1.1 – Destination on Same Network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3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775F752-294D-425D-BAF3-C83DE8FFA0B1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9.1 – MAC and IP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9.1.2 – Destination on Remote Network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F660763-A994-4436-9192-5C61F329125E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9 – Address Resolution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9.1 – MAC and IP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9.1.3 – Packet Tracer Identify MAC and IP Addresses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9.1.4 – Check Your Understanding – MAC and IP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54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814C2EE-2481-42B6-9C79-6855552B50AA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92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1" name="CustomShape 2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" name="Group 14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14" name="CustomShape 15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" name="CustomShape 23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" name="CustomShape 24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" name="CustomShape 25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" name="CustomShape 26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" name="CustomShape 27" hidden="1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27" name="Group 28"/>
          <p:cNvGrpSpPr/>
          <p:nvPr/>
        </p:nvGrpSpPr>
        <p:grpSpPr>
          <a:xfrm>
            <a:off x="507960" y="4715280"/>
            <a:ext cx="339840" cy="180360"/>
            <a:chOff x="507960" y="4715280"/>
            <a:chExt cx="339840" cy="180360"/>
          </a:xfrm>
        </p:grpSpPr>
        <p:sp>
          <p:nvSpPr>
            <p:cNvPr id="28" name="CustomShape 29"/>
            <p:cNvSpPr/>
            <p:nvPr/>
          </p:nvSpPr>
          <p:spPr>
            <a:xfrm>
              <a:off x="604440" y="4835160"/>
              <a:ext cx="14400" cy="5940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" name="CustomShape 30"/>
            <p:cNvSpPr/>
            <p:nvPr/>
          </p:nvSpPr>
          <p:spPr>
            <a:xfrm>
              <a:off x="694440" y="4834440"/>
              <a:ext cx="4428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" name="CustomShape 31"/>
            <p:cNvSpPr/>
            <p:nvPr/>
          </p:nvSpPr>
          <p:spPr>
            <a:xfrm>
              <a:off x="538560" y="4834440"/>
              <a:ext cx="4500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" name="CustomShape 32"/>
            <p:cNvSpPr/>
            <p:nvPr/>
          </p:nvSpPr>
          <p:spPr>
            <a:xfrm>
              <a:off x="755280" y="4834440"/>
              <a:ext cx="61200" cy="612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CustomShape 33"/>
            <p:cNvSpPr/>
            <p:nvPr/>
          </p:nvSpPr>
          <p:spPr>
            <a:xfrm>
              <a:off x="639000" y="4834440"/>
              <a:ext cx="40320" cy="612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CustomShape 34"/>
            <p:cNvSpPr/>
            <p:nvPr/>
          </p:nvSpPr>
          <p:spPr>
            <a:xfrm>
              <a:off x="50796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CustomShape 35"/>
            <p:cNvSpPr/>
            <p:nvPr/>
          </p:nvSpPr>
          <p:spPr>
            <a:xfrm>
              <a:off x="54864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CustomShape 36"/>
            <p:cNvSpPr/>
            <p:nvPr/>
          </p:nvSpPr>
          <p:spPr>
            <a:xfrm>
              <a:off x="58932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CustomShape 37"/>
            <p:cNvSpPr/>
            <p:nvPr/>
          </p:nvSpPr>
          <p:spPr>
            <a:xfrm>
              <a:off x="63000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CustomShape 38"/>
            <p:cNvSpPr/>
            <p:nvPr/>
          </p:nvSpPr>
          <p:spPr>
            <a:xfrm>
              <a:off x="67068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CustomShape 39"/>
            <p:cNvSpPr/>
            <p:nvPr/>
          </p:nvSpPr>
          <p:spPr>
            <a:xfrm>
              <a:off x="71136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CustomShape 40"/>
            <p:cNvSpPr/>
            <p:nvPr/>
          </p:nvSpPr>
          <p:spPr>
            <a:xfrm>
              <a:off x="75204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CustomShape 41"/>
            <p:cNvSpPr/>
            <p:nvPr/>
          </p:nvSpPr>
          <p:spPr>
            <a:xfrm>
              <a:off x="79272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CustomShape 42"/>
            <p:cNvSpPr/>
            <p:nvPr/>
          </p:nvSpPr>
          <p:spPr>
            <a:xfrm>
              <a:off x="83340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2" name="Picture 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43"/>
          <p:cNvSpPr>
            <a:spLocks noGrp="1"/>
          </p:cNvSpPr>
          <p:nvPr>
            <p:ph type="body"/>
          </p:nvPr>
        </p:nvSpPr>
        <p:spPr>
          <a:xfrm>
            <a:off x="469440" y="4049640"/>
            <a:ext cx="4318920" cy="2876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b927e9"/>
                </a:solidFill>
                <a:latin typeface="Century Gothic"/>
              </a:rPr>
              <a:t>Click to edit Master text styles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4" name="PlaceHolder 44"/>
          <p:cNvSpPr>
            <a:spLocks noGrp="1"/>
          </p:cNvSpPr>
          <p:nvPr>
            <p:ph type="body"/>
          </p:nvPr>
        </p:nvSpPr>
        <p:spPr>
          <a:xfrm>
            <a:off x="469440" y="4289400"/>
            <a:ext cx="4318920" cy="2876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b927e9"/>
                </a:solidFill>
                <a:latin typeface="Century Gothic"/>
              </a:rPr>
              <a:t>Click to edit Master text styles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5" name="PlaceHolder 45"/>
          <p:cNvSpPr>
            <a:spLocks noGrp="1"/>
          </p:cNvSpPr>
          <p:nvPr>
            <p:ph type="body"/>
          </p:nvPr>
        </p:nvSpPr>
        <p:spPr>
          <a:xfrm>
            <a:off x="463320" y="2872080"/>
            <a:ext cx="5924880" cy="29880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cfe2e7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46"/>
          <p:cNvSpPr>
            <a:spLocks noGrp="1"/>
          </p:cNvSpPr>
          <p:nvPr>
            <p:ph type="title"/>
          </p:nvPr>
        </p:nvSpPr>
        <p:spPr>
          <a:xfrm>
            <a:off x="425880" y="2300760"/>
            <a:ext cx="5955120" cy="64440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38c6f4"/>
                </a:solidFill>
                <a:latin typeface="Century Gothic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" name="Group 47"/>
          <p:cNvGrpSpPr/>
          <p:nvPr/>
        </p:nvGrpSpPr>
        <p:grpSpPr>
          <a:xfrm>
            <a:off x="492120" y="395280"/>
            <a:ext cx="796680" cy="423360"/>
            <a:chOff x="492120" y="395280"/>
            <a:chExt cx="796680" cy="423360"/>
          </a:xfrm>
        </p:grpSpPr>
        <p:sp>
          <p:nvSpPr>
            <p:cNvPr id="48" name="CustomShape 48"/>
            <p:cNvSpPr/>
            <p:nvPr/>
          </p:nvSpPr>
          <p:spPr>
            <a:xfrm>
              <a:off x="717480" y="676440"/>
              <a:ext cx="34560" cy="1393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CustomShape 49"/>
            <p:cNvSpPr/>
            <p:nvPr/>
          </p:nvSpPr>
          <p:spPr>
            <a:xfrm>
              <a:off x="928800" y="674640"/>
              <a:ext cx="104400" cy="1440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50"/>
            <p:cNvSpPr/>
            <p:nvPr/>
          </p:nvSpPr>
          <p:spPr>
            <a:xfrm>
              <a:off x="563400" y="674640"/>
              <a:ext cx="105840" cy="1440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CustomShape 51"/>
            <p:cNvSpPr/>
            <p:nvPr/>
          </p:nvSpPr>
          <p:spPr>
            <a:xfrm>
              <a:off x="1071720" y="674640"/>
              <a:ext cx="144000" cy="1440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52"/>
            <p:cNvSpPr/>
            <p:nvPr/>
          </p:nvSpPr>
          <p:spPr>
            <a:xfrm>
              <a:off x="798480" y="674640"/>
              <a:ext cx="95040" cy="1440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53"/>
            <p:cNvSpPr/>
            <p:nvPr/>
          </p:nvSpPr>
          <p:spPr>
            <a:xfrm>
              <a:off x="492120" y="509760"/>
              <a:ext cx="34560" cy="7092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54"/>
            <p:cNvSpPr/>
            <p:nvPr/>
          </p:nvSpPr>
          <p:spPr>
            <a:xfrm>
              <a:off x="587520" y="461880"/>
              <a:ext cx="34560" cy="1188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55"/>
            <p:cNvSpPr/>
            <p:nvPr/>
          </p:nvSpPr>
          <p:spPr>
            <a:xfrm>
              <a:off x="682560" y="395280"/>
              <a:ext cx="34560" cy="22032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6"/>
            <p:cNvSpPr/>
            <p:nvPr/>
          </p:nvSpPr>
          <p:spPr>
            <a:xfrm>
              <a:off x="777960" y="461880"/>
              <a:ext cx="34560" cy="1188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57"/>
            <p:cNvSpPr/>
            <p:nvPr/>
          </p:nvSpPr>
          <p:spPr>
            <a:xfrm>
              <a:off x="873000" y="509760"/>
              <a:ext cx="34560" cy="7092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58"/>
            <p:cNvSpPr/>
            <p:nvPr/>
          </p:nvSpPr>
          <p:spPr>
            <a:xfrm>
              <a:off x="968400" y="461880"/>
              <a:ext cx="34560" cy="1188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9"/>
            <p:cNvSpPr/>
            <p:nvPr/>
          </p:nvSpPr>
          <p:spPr>
            <a:xfrm>
              <a:off x="1063800" y="395280"/>
              <a:ext cx="34560" cy="22032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0"/>
            <p:cNvSpPr/>
            <p:nvPr/>
          </p:nvSpPr>
          <p:spPr>
            <a:xfrm>
              <a:off x="1158840" y="461880"/>
              <a:ext cx="34560" cy="1188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61"/>
            <p:cNvSpPr/>
            <p:nvPr/>
          </p:nvSpPr>
          <p:spPr>
            <a:xfrm>
              <a:off x="1254240" y="509760"/>
              <a:ext cx="34560" cy="7092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99" name="CustomShape 2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3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4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5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6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7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CustomShape 8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CustomShape 9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" name="CustomShape 10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CustomShape 11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CustomShape 12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" name="CustomShape 13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" name="Group 14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112" name="CustomShape 15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16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17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18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19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20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21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22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23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24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25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CustomShape 26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" name="CustomShape 27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25" name="Group 28"/>
          <p:cNvGrpSpPr/>
          <p:nvPr/>
        </p:nvGrpSpPr>
        <p:grpSpPr>
          <a:xfrm>
            <a:off x="507960" y="4715280"/>
            <a:ext cx="339840" cy="180360"/>
            <a:chOff x="507960" y="4715280"/>
            <a:chExt cx="339840" cy="180360"/>
          </a:xfrm>
        </p:grpSpPr>
        <p:sp>
          <p:nvSpPr>
            <p:cNvPr id="126" name="CustomShape 29"/>
            <p:cNvSpPr/>
            <p:nvPr/>
          </p:nvSpPr>
          <p:spPr>
            <a:xfrm>
              <a:off x="604440" y="4835160"/>
              <a:ext cx="14400" cy="5940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CustomShape 30"/>
            <p:cNvSpPr/>
            <p:nvPr/>
          </p:nvSpPr>
          <p:spPr>
            <a:xfrm>
              <a:off x="694440" y="4834440"/>
              <a:ext cx="4428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CustomShape 31"/>
            <p:cNvSpPr/>
            <p:nvPr/>
          </p:nvSpPr>
          <p:spPr>
            <a:xfrm>
              <a:off x="538560" y="4834440"/>
              <a:ext cx="4500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CustomShape 32"/>
            <p:cNvSpPr/>
            <p:nvPr/>
          </p:nvSpPr>
          <p:spPr>
            <a:xfrm>
              <a:off x="755280" y="4834440"/>
              <a:ext cx="61200" cy="612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CustomShape 33"/>
            <p:cNvSpPr/>
            <p:nvPr/>
          </p:nvSpPr>
          <p:spPr>
            <a:xfrm>
              <a:off x="639000" y="4834440"/>
              <a:ext cx="40320" cy="612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CustomShape 34"/>
            <p:cNvSpPr/>
            <p:nvPr/>
          </p:nvSpPr>
          <p:spPr>
            <a:xfrm>
              <a:off x="50796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5"/>
            <p:cNvSpPr/>
            <p:nvPr/>
          </p:nvSpPr>
          <p:spPr>
            <a:xfrm>
              <a:off x="54864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CustomShape 36"/>
            <p:cNvSpPr/>
            <p:nvPr/>
          </p:nvSpPr>
          <p:spPr>
            <a:xfrm>
              <a:off x="58932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37"/>
            <p:cNvSpPr/>
            <p:nvPr/>
          </p:nvSpPr>
          <p:spPr>
            <a:xfrm>
              <a:off x="63000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38"/>
            <p:cNvSpPr/>
            <p:nvPr/>
          </p:nvSpPr>
          <p:spPr>
            <a:xfrm>
              <a:off x="67068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39"/>
            <p:cNvSpPr/>
            <p:nvPr/>
          </p:nvSpPr>
          <p:spPr>
            <a:xfrm>
              <a:off x="71136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40"/>
            <p:cNvSpPr/>
            <p:nvPr/>
          </p:nvSpPr>
          <p:spPr>
            <a:xfrm>
              <a:off x="75204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41"/>
            <p:cNvSpPr/>
            <p:nvPr/>
          </p:nvSpPr>
          <p:spPr>
            <a:xfrm>
              <a:off x="79272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2"/>
            <p:cNvSpPr/>
            <p:nvPr/>
          </p:nvSpPr>
          <p:spPr>
            <a:xfrm>
              <a:off x="83340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PlaceHolder 43"/>
          <p:cNvSpPr>
            <a:spLocks noGrp="1"/>
          </p:cNvSpPr>
          <p:nvPr>
            <p:ph type="title"/>
          </p:nvPr>
        </p:nvSpPr>
        <p:spPr>
          <a:xfrm>
            <a:off x="1944720" y="468000"/>
            <a:ext cx="6683400" cy="96048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178dbb"/>
                </a:solidFill>
                <a:latin typeface="Century Gothic"/>
              </a:rPr>
              <a:t>Click to edit Master title style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4"/>
          <p:cNvSpPr>
            <a:spLocks noGrp="1"/>
          </p:cNvSpPr>
          <p:nvPr>
            <p:ph type="body"/>
          </p:nvPr>
        </p:nvSpPr>
        <p:spPr>
          <a:xfrm>
            <a:off x="1941840" y="1600200"/>
            <a:ext cx="6686280" cy="2832840"/>
          </a:xfrm>
          <a:prstGeom prst="rect">
            <a:avLst/>
          </a:prstGeom>
        </p:spPr>
        <p:txBody>
          <a:bodyPr>
            <a:noAutofit/>
          </a:bodyPr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Edit Master text styles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lvl="1" marL="557280" indent="-21384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latin typeface="Century Gothic"/>
              </a:rPr>
              <a:t>Second level</a:t>
            </a:r>
            <a:endParaRPr b="0" lang="en-US" sz="1200" spc="-1" strike="noStrike">
              <a:solidFill>
                <a:srgbClr val="404040"/>
              </a:solidFill>
              <a:latin typeface="Century Gothic"/>
            </a:endParaRPr>
          </a:p>
          <a:p>
            <a:pPr lvl="2" marL="857160" indent="-17100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050" spc="-1" strike="noStrike">
                <a:solidFill>
                  <a:srgbClr val="404040"/>
                </a:solidFill>
                <a:latin typeface="Century Gothic"/>
              </a:rPr>
              <a:t>Third level</a:t>
            </a:r>
            <a:endParaRPr b="0" lang="en-US" sz="1050" spc="-1" strike="noStrike">
              <a:solidFill>
                <a:srgbClr val="404040"/>
              </a:solidFill>
              <a:latin typeface="Century Gothic"/>
            </a:endParaRPr>
          </a:p>
          <a:p>
            <a:pPr lvl="3" marL="1200240" indent="-17100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900" spc="-1" strike="noStrike">
                <a:solidFill>
                  <a:srgbClr val="404040"/>
                </a:solidFill>
                <a:latin typeface="Century Gothic"/>
              </a:rPr>
              <a:t>Fourth level</a:t>
            </a:r>
            <a:endParaRPr b="0" lang="en-US" sz="900" spc="-1" strike="noStrike">
              <a:solidFill>
                <a:srgbClr val="404040"/>
              </a:solidFill>
              <a:latin typeface="Century Gothic"/>
            </a:endParaRPr>
          </a:p>
          <a:p>
            <a:pPr lvl="4" marL="1542960" indent="-17100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900" spc="-1" strike="noStrike">
                <a:solidFill>
                  <a:srgbClr val="404040"/>
                </a:solidFill>
                <a:latin typeface="Century Gothic"/>
              </a:rPr>
              <a:t>Fifth level</a:t>
            </a:r>
            <a:endParaRPr b="0" lang="en-US" sz="9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42" name="PlaceHolder 45"/>
          <p:cNvSpPr>
            <a:spLocks noGrp="1"/>
          </p:cNvSpPr>
          <p:nvPr>
            <p:ph type="dt"/>
          </p:nvPr>
        </p:nvSpPr>
        <p:spPr>
          <a:xfrm>
            <a:off x="7771320" y="4597920"/>
            <a:ext cx="859320" cy="27756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8234650-962A-44AC-B319-8D0EAF76CD2A}" type="datetime">
              <a:rPr b="0" lang="en-US" sz="68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1/21/25</a:t>
            </a:fld>
            <a:endParaRPr b="0" lang="en-GB" sz="680" spc="-1" strike="noStrike">
              <a:latin typeface="Times New Roman"/>
            </a:endParaRPr>
          </a:p>
        </p:txBody>
      </p:sp>
      <p:sp>
        <p:nvSpPr>
          <p:cNvPr id="143" name="PlaceHolder 46"/>
          <p:cNvSpPr>
            <a:spLocks noGrp="1"/>
          </p:cNvSpPr>
          <p:nvPr>
            <p:ph type="ftr"/>
          </p:nvPr>
        </p:nvSpPr>
        <p:spPr>
          <a:xfrm>
            <a:off x="1941840" y="4601880"/>
            <a:ext cx="571464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144" name="CustomShape 47"/>
          <p:cNvSpPr/>
          <p:nvPr/>
        </p:nvSpPr>
        <p:spPr>
          <a:xfrm flipV="1">
            <a:off x="-2880" y="535320"/>
            <a:ext cx="1190880" cy="38016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PlaceHolder 48"/>
          <p:cNvSpPr>
            <a:spLocks noGrp="1"/>
          </p:cNvSpPr>
          <p:nvPr>
            <p:ph type="sldNum"/>
          </p:nvPr>
        </p:nvSpPr>
        <p:spPr>
          <a:xfrm>
            <a:off x="398880" y="590760"/>
            <a:ext cx="5846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EC2CD909-4CA4-4701-B411-A85E72EBE36F}" type="slidenum">
              <a:rPr b="0" lang="en-US" sz="1500" spc="-1" strike="noStrike">
                <a:solidFill>
                  <a:srgbClr val="595959"/>
                </a:solidFill>
                <a:latin typeface="Arial"/>
                <a:ea typeface="ＭＳ Ｐゴシック"/>
              </a:rPr>
              <a:t>&lt;number&gt;</a:t>
            </a:fld>
            <a:endParaRPr b="0" lang="en-GB" sz="15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183" name="CustomShape 2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CustomShape 3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4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5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6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7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8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9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10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11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12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CustomShape 13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5" name="Group 14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196" name="CustomShape 15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CustomShape 16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17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CustomShape 18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CustomShape 19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20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CustomShape 21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CustomShape 22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CustomShape 23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24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CustomShape 25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CustomShape 26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8" name="CustomShape 27" hidden="1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209" name="Group 28"/>
          <p:cNvGrpSpPr/>
          <p:nvPr/>
        </p:nvGrpSpPr>
        <p:grpSpPr>
          <a:xfrm>
            <a:off x="507960" y="4715280"/>
            <a:ext cx="339840" cy="180360"/>
            <a:chOff x="507960" y="4715280"/>
            <a:chExt cx="339840" cy="180360"/>
          </a:xfrm>
        </p:grpSpPr>
        <p:sp>
          <p:nvSpPr>
            <p:cNvPr id="210" name="CustomShape 29"/>
            <p:cNvSpPr/>
            <p:nvPr/>
          </p:nvSpPr>
          <p:spPr>
            <a:xfrm>
              <a:off x="604440" y="4835160"/>
              <a:ext cx="14400" cy="5940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CustomShape 30"/>
            <p:cNvSpPr/>
            <p:nvPr/>
          </p:nvSpPr>
          <p:spPr>
            <a:xfrm>
              <a:off x="694440" y="4834440"/>
              <a:ext cx="4428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CustomShape 31"/>
            <p:cNvSpPr/>
            <p:nvPr/>
          </p:nvSpPr>
          <p:spPr>
            <a:xfrm>
              <a:off x="538560" y="4834440"/>
              <a:ext cx="4500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CustomShape 32"/>
            <p:cNvSpPr/>
            <p:nvPr/>
          </p:nvSpPr>
          <p:spPr>
            <a:xfrm>
              <a:off x="755280" y="4834440"/>
              <a:ext cx="61200" cy="612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33"/>
            <p:cNvSpPr/>
            <p:nvPr/>
          </p:nvSpPr>
          <p:spPr>
            <a:xfrm>
              <a:off x="639000" y="4834440"/>
              <a:ext cx="40320" cy="612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CustomShape 34"/>
            <p:cNvSpPr/>
            <p:nvPr/>
          </p:nvSpPr>
          <p:spPr>
            <a:xfrm>
              <a:off x="50796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CustomShape 35"/>
            <p:cNvSpPr/>
            <p:nvPr/>
          </p:nvSpPr>
          <p:spPr>
            <a:xfrm>
              <a:off x="54864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36"/>
            <p:cNvSpPr/>
            <p:nvPr/>
          </p:nvSpPr>
          <p:spPr>
            <a:xfrm>
              <a:off x="58932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CustomShape 37"/>
            <p:cNvSpPr/>
            <p:nvPr/>
          </p:nvSpPr>
          <p:spPr>
            <a:xfrm>
              <a:off x="63000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CustomShape 38"/>
            <p:cNvSpPr/>
            <p:nvPr/>
          </p:nvSpPr>
          <p:spPr>
            <a:xfrm>
              <a:off x="67068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39"/>
            <p:cNvSpPr/>
            <p:nvPr/>
          </p:nvSpPr>
          <p:spPr>
            <a:xfrm>
              <a:off x="71136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CustomShape 40"/>
            <p:cNvSpPr/>
            <p:nvPr/>
          </p:nvSpPr>
          <p:spPr>
            <a:xfrm>
              <a:off x="75204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CustomShape 41"/>
            <p:cNvSpPr/>
            <p:nvPr/>
          </p:nvSpPr>
          <p:spPr>
            <a:xfrm>
              <a:off x="79272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CustomShape 42"/>
            <p:cNvSpPr/>
            <p:nvPr/>
          </p:nvSpPr>
          <p:spPr>
            <a:xfrm>
              <a:off x="83340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4" name="CustomShape 43"/>
          <p:cNvSpPr/>
          <p:nvPr/>
        </p:nvSpPr>
        <p:spPr>
          <a:xfrm>
            <a:off x="0" y="0"/>
            <a:ext cx="9143640" cy="5142960"/>
          </a:xfrm>
          <a:prstGeom prst="rect">
            <a:avLst/>
          </a:prstGeom>
          <a:solidFill>
            <a:srgbClr val="00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PlaceHolder 44"/>
          <p:cNvSpPr>
            <a:spLocks noGrp="1"/>
          </p:cNvSpPr>
          <p:nvPr>
            <p:ph type="title"/>
          </p:nvPr>
        </p:nvSpPr>
        <p:spPr>
          <a:xfrm>
            <a:off x="416520" y="915480"/>
            <a:ext cx="7597800" cy="256968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b927e9"/>
                </a:solidFill>
                <a:latin typeface="Century Gothic"/>
              </a:rPr>
              <a:t>Click to edit Master title style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45"/>
          <p:cNvSpPr/>
          <p:nvPr/>
        </p:nvSpPr>
        <p:spPr>
          <a:xfrm>
            <a:off x="8349480" y="4743360"/>
            <a:ext cx="551160" cy="1537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61560" rIns="61560" tIns="30960" bIns="30960" anchor="b">
            <a:spAutoFit/>
          </a:bodyPr>
          <a:p>
            <a:pPr algn="r">
              <a:lnSpc>
                <a:spcPct val="100000"/>
              </a:lnSpc>
            </a:pPr>
            <a:fld id="{CF4B855E-0928-4136-BB30-63D0BC75A952}" type="slidenum">
              <a:rPr b="0" lang="en-US" sz="600" spc="-1" strike="noStrike">
                <a:solidFill>
                  <a:srgbClr val="600d7b"/>
                </a:solidFill>
                <a:latin typeface="Century Gothic"/>
              </a:rPr>
              <a:t>5</a:t>
            </a:fld>
            <a:endParaRPr b="0" lang="en-GB" sz="600" spc="-1" strike="noStrike">
              <a:latin typeface="Arial"/>
            </a:endParaRPr>
          </a:p>
        </p:txBody>
      </p:sp>
      <p:sp>
        <p:nvSpPr>
          <p:cNvPr id="227" name="CustomShape 46"/>
          <p:cNvSpPr/>
          <p:nvPr/>
        </p:nvSpPr>
        <p:spPr>
          <a:xfrm>
            <a:off x="5867640" y="4651200"/>
            <a:ext cx="2657520" cy="2444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61560" rIns="61560" tIns="30960" bIns="30960" anchor="b">
            <a:spAutoFit/>
          </a:bodyPr>
          <a:p>
            <a:pPr>
              <a:lnSpc>
                <a:spcPct val="100000"/>
              </a:lnSpc>
            </a:pPr>
            <a:r>
              <a:rPr b="0" lang="en-US" sz="600" spc="-1" strike="noStrike">
                <a:solidFill>
                  <a:srgbClr val="600d7b"/>
                </a:solidFill>
                <a:latin typeface="Century Gothic"/>
              </a:rPr>
              <a:t>© 2016  Cisco and/or its affiliates. All rights reserved.   Cisco Confidential</a:t>
            </a:r>
            <a:endParaRPr b="0" lang="en-GB" sz="600" spc="-1" strike="noStrike">
              <a:latin typeface="Arial"/>
            </a:endParaRPr>
          </a:p>
        </p:txBody>
      </p:sp>
      <p:grpSp>
        <p:nvGrpSpPr>
          <p:cNvPr id="228" name="Group 47"/>
          <p:cNvGrpSpPr/>
          <p:nvPr/>
        </p:nvGrpSpPr>
        <p:grpSpPr>
          <a:xfrm>
            <a:off x="507960" y="4715280"/>
            <a:ext cx="339840" cy="180360"/>
            <a:chOff x="507960" y="4715280"/>
            <a:chExt cx="339840" cy="180360"/>
          </a:xfrm>
        </p:grpSpPr>
        <p:sp>
          <p:nvSpPr>
            <p:cNvPr id="229" name="CustomShape 48"/>
            <p:cNvSpPr/>
            <p:nvPr/>
          </p:nvSpPr>
          <p:spPr>
            <a:xfrm>
              <a:off x="604440" y="4835160"/>
              <a:ext cx="14400" cy="59400"/>
            </a:xfrm>
            <a:prstGeom prst="rect">
              <a:avLst/>
            </a:pr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9"/>
            <p:cNvSpPr/>
            <p:nvPr/>
          </p:nvSpPr>
          <p:spPr>
            <a:xfrm>
              <a:off x="694440" y="4834440"/>
              <a:ext cx="4428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0"/>
            <p:cNvSpPr/>
            <p:nvPr/>
          </p:nvSpPr>
          <p:spPr>
            <a:xfrm>
              <a:off x="538560" y="4834440"/>
              <a:ext cx="4500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CustomShape 51"/>
            <p:cNvSpPr/>
            <p:nvPr/>
          </p:nvSpPr>
          <p:spPr>
            <a:xfrm>
              <a:off x="755280" y="4834440"/>
              <a:ext cx="61200" cy="612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CustomShape 52"/>
            <p:cNvSpPr/>
            <p:nvPr/>
          </p:nvSpPr>
          <p:spPr>
            <a:xfrm>
              <a:off x="639000" y="4834440"/>
              <a:ext cx="40320" cy="612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53"/>
            <p:cNvSpPr/>
            <p:nvPr/>
          </p:nvSpPr>
          <p:spPr>
            <a:xfrm>
              <a:off x="50796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54"/>
            <p:cNvSpPr/>
            <p:nvPr/>
          </p:nvSpPr>
          <p:spPr>
            <a:xfrm>
              <a:off x="54864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55"/>
            <p:cNvSpPr/>
            <p:nvPr/>
          </p:nvSpPr>
          <p:spPr>
            <a:xfrm>
              <a:off x="58932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56"/>
            <p:cNvSpPr/>
            <p:nvPr/>
          </p:nvSpPr>
          <p:spPr>
            <a:xfrm>
              <a:off x="63000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57"/>
            <p:cNvSpPr/>
            <p:nvPr/>
          </p:nvSpPr>
          <p:spPr>
            <a:xfrm>
              <a:off x="67068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CustomShape 58"/>
            <p:cNvSpPr/>
            <p:nvPr/>
          </p:nvSpPr>
          <p:spPr>
            <a:xfrm>
              <a:off x="71136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CustomShape 59"/>
            <p:cNvSpPr/>
            <p:nvPr/>
          </p:nvSpPr>
          <p:spPr>
            <a:xfrm>
              <a:off x="75204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CustomShape 60"/>
            <p:cNvSpPr/>
            <p:nvPr/>
          </p:nvSpPr>
          <p:spPr>
            <a:xfrm>
              <a:off x="79272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61"/>
            <p:cNvSpPr/>
            <p:nvPr/>
          </p:nvSpPr>
          <p:spPr>
            <a:xfrm>
              <a:off x="83340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rgbClr val="086d8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3" name="PlaceHolder 6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05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9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9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roup 1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281" name="CustomShape 2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3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4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5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6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7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8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9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10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11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2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3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93" name="Group 14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294" name="CustomShape 15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CustomShape 16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CustomShape 17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18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CustomShape 19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0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21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2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3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3" name="CustomShape 24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25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6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6" name="CustomShape 27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307" name="Group 28"/>
          <p:cNvGrpSpPr/>
          <p:nvPr/>
        </p:nvGrpSpPr>
        <p:grpSpPr>
          <a:xfrm>
            <a:off x="507960" y="4715280"/>
            <a:ext cx="339840" cy="180360"/>
            <a:chOff x="507960" y="4715280"/>
            <a:chExt cx="339840" cy="180360"/>
          </a:xfrm>
        </p:grpSpPr>
        <p:sp>
          <p:nvSpPr>
            <p:cNvPr id="308" name="CustomShape 29"/>
            <p:cNvSpPr/>
            <p:nvPr/>
          </p:nvSpPr>
          <p:spPr>
            <a:xfrm>
              <a:off x="604440" y="4835160"/>
              <a:ext cx="14400" cy="5940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30"/>
            <p:cNvSpPr/>
            <p:nvPr/>
          </p:nvSpPr>
          <p:spPr>
            <a:xfrm>
              <a:off x="694440" y="4834440"/>
              <a:ext cx="4428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31"/>
            <p:cNvSpPr/>
            <p:nvPr/>
          </p:nvSpPr>
          <p:spPr>
            <a:xfrm>
              <a:off x="538560" y="4834440"/>
              <a:ext cx="4500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32"/>
            <p:cNvSpPr/>
            <p:nvPr/>
          </p:nvSpPr>
          <p:spPr>
            <a:xfrm>
              <a:off x="755280" y="4834440"/>
              <a:ext cx="61200" cy="612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33"/>
            <p:cNvSpPr/>
            <p:nvPr/>
          </p:nvSpPr>
          <p:spPr>
            <a:xfrm>
              <a:off x="639000" y="4834440"/>
              <a:ext cx="40320" cy="612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34"/>
            <p:cNvSpPr/>
            <p:nvPr/>
          </p:nvSpPr>
          <p:spPr>
            <a:xfrm>
              <a:off x="50796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35"/>
            <p:cNvSpPr/>
            <p:nvPr/>
          </p:nvSpPr>
          <p:spPr>
            <a:xfrm>
              <a:off x="54864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36"/>
            <p:cNvSpPr/>
            <p:nvPr/>
          </p:nvSpPr>
          <p:spPr>
            <a:xfrm>
              <a:off x="58932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37"/>
            <p:cNvSpPr/>
            <p:nvPr/>
          </p:nvSpPr>
          <p:spPr>
            <a:xfrm>
              <a:off x="63000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38"/>
            <p:cNvSpPr/>
            <p:nvPr/>
          </p:nvSpPr>
          <p:spPr>
            <a:xfrm>
              <a:off x="67068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39"/>
            <p:cNvSpPr/>
            <p:nvPr/>
          </p:nvSpPr>
          <p:spPr>
            <a:xfrm>
              <a:off x="71136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40"/>
            <p:cNvSpPr/>
            <p:nvPr/>
          </p:nvSpPr>
          <p:spPr>
            <a:xfrm>
              <a:off x="75204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41"/>
            <p:cNvSpPr/>
            <p:nvPr/>
          </p:nvSpPr>
          <p:spPr>
            <a:xfrm>
              <a:off x="79272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42"/>
            <p:cNvSpPr/>
            <p:nvPr/>
          </p:nvSpPr>
          <p:spPr>
            <a:xfrm>
              <a:off x="83340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2" name="PlaceHolder 43"/>
          <p:cNvSpPr>
            <a:spLocks noGrp="1"/>
          </p:cNvSpPr>
          <p:nvPr>
            <p:ph type="body"/>
          </p:nvPr>
        </p:nvSpPr>
        <p:spPr>
          <a:xfrm>
            <a:off x="474840" y="1347840"/>
            <a:ext cx="8279640" cy="3073680"/>
          </a:xfrm>
          <a:prstGeom prst="rect">
            <a:avLst/>
          </a:prstGeom>
        </p:spPr>
        <p:txBody>
          <a:bodyPr>
            <a:noAutofit/>
          </a:bodyPr>
          <a:p>
            <a:pPr marL="285840" indent="-285480"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entury Gothic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3" name="PlaceHolder 44"/>
          <p:cNvSpPr>
            <a:spLocks noGrp="1"/>
          </p:cNvSpPr>
          <p:nvPr>
            <p:ph type="title"/>
          </p:nvPr>
        </p:nvSpPr>
        <p:spPr>
          <a:xfrm>
            <a:off x="437760" y="341280"/>
            <a:ext cx="8345160" cy="73152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004c69"/>
                </a:solidFill>
                <a:latin typeface="Century Gothic"/>
              </a:rPr>
              <a:t>Click to edit Master title style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927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roup 1"/>
          <p:cNvGrpSpPr/>
          <p:nvPr/>
        </p:nvGrpSpPr>
        <p:grpSpPr>
          <a:xfrm>
            <a:off x="0" y="171360"/>
            <a:ext cx="2138040" cy="4978800"/>
            <a:chOff x="0" y="171360"/>
            <a:chExt cx="2138040" cy="4978800"/>
          </a:xfrm>
        </p:grpSpPr>
        <p:sp>
          <p:nvSpPr>
            <p:cNvPr id="361" name="CustomShape 2"/>
            <p:cNvSpPr/>
            <p:nvPr/>
          </p:nvSpPr>
          <p:spPr>
            <a:xfrm>
              <a:off x="0" y="1931400"/>
              <a:ext cx="75240" cy="469440"/>
            </a:xfrm>
            <a:custGeom>
              <a:avLst/>
              <a:gdLst/>
              <a:ahLst/>
              <a:rect l="l" t="t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3"/>
            <p:cNvSpPr/>
            <p:nvPr/>
          </p:nvSpPr>
          <p:spPr>
            <a:xfrm>
              <a:off x="96480" y="2367360"/>
              <a:ext cx="484560" cy="1741320"/>
            </a:xfrm>
            <a:custGeom>
              <a:avLst/>
              <a:gdLst/>
              <a:ahLst/>
              <a:rect l="l" t="t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CustomShape 4"/>
            <p:cNvSpPr/>
            <p:nvPr/>
          </p:nvSpPr>
          <p:spPr>
            <a:xfrm>
              <a:off x="605160" y="4085280"/>
              <a:ext cx="456840" cy="1064880"/>
            </a:xfrm>
            <a:custGeom>
              <a:avLst/>
              <a:gdLst/>
              <a:ahLst/>
              <a:rect l="l" t="t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CustomShape 5"/>
            <p:cNvSpPr/>
            <p:nvPr/>
          </p:nvSpPr>
          <p:spPr>
            <a:xfrm>
              <a:off x="720000" y="4878000"/>
              <a:ext cx="128160" cy="272160"/>
            </a:xfrm>
            <a:custGeom>
              <a:avLst/>
              <a:gdLst/>
              <a:ahLst/>
              <a:rect l="l" t="t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CustomShape 6"/>
            <p:cNvSpPr/>
            <p:nvPr/>
          </p:nvSpPr>
          <p:spPr>
            <a:xfrm>
              <a:off x="75600" y="2400840"/>
              <a:ext cx="615960" cy="2496240"/>
            </a:xfrm>
            <a:custGeom>
              <a:avLst/>
              <a:gdLst/>
              <a:ahLst/>
              <a:rect l="l" t="t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7"/>
            <p:cNvSpPr/>
            <p:nvPr/>
          </p:nvSpPr>
          <p:spPr>
            <a:xfrm>
              <a:off x="16920" y="171360"/>
              <a:ext cx="79200" cy="2195640"/>
            </a:xfrm>
            <a:custGeom>
              <a:avLst/>
              <a:gdLst/>
              <a:ahLst/>
              <a:rect l="l" t="t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8"/>
            <p:cNvSpPr/>
            <p:nvPr/>
          </p:nvSpPr>
          <p:spPr>
            <a:xfrm>
              <a:off x="58680" y="2207880"/>
              <a:ext cx="58320" cy="37008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9"/>
            <p:cNvSpPr/>
            <p:nvPr/>
          </p:nvSpPr>
          <p:spPr>
            <a:xfrm>
              <a:off x="577440" y="4109040"/>
              <a:ext cx="142200" cy="768600"/>
            </a:xfrm>
            <a:custGeom>
              <a:avLst/>
              <a:gdLst/>
              <a:ahLst/>
              <a:rect l="l" t="t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CustomShape 10"/>
            <p:cNvSpPr/>
            <p:nvPr/>
          </p:nvSpPr>
          <p:spPr>
            <a:xfrm>
              <a:off x="581400" y="1049400"/>
              <a:ext cx="1556640" cy="3035520"/>
            </a:xfrm>
            <a:custGeom>
              <a:avLst/>
              <a:gdLst/>
              <a:ahLst/>
              <a:rect l="l" t="t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CustomShape 11"/>
            <p:cNvSpPr/>
            <p:nvPr/>
          </p:nvSpPr>
          <p:spPr>
            <a:xfrm>
              <a:off x="691920" y="4897440"/>
              <a:ext cx="121320" cy="252720"/>
            </a:xfrm>
            <a:custGeom>
              <a:avLst/>
              <a:gdLst/>
              <a:ahLst/>
              <a:rect l="l" t="t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1" name="CustomShape 12"/>
            <p:cNvSpPr/>
            <p:nvPr/>
          </p:nvSpPr>
          <p:spPr>
            <a:xfrm>
              <a:off x="577440" y="4019760"/>
              <a:ext cx="27720" cy="16596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2" name="CustomShape 13"/>
            <p:cNvSpPr/>
            <p:nvPr/>
          </p:nvSpPr>
          <p:spPr>
            <a:xfrm>
              <a:off x="637560" y="4683600"/>
              <a:ext cx="178560" cy="466560"/>
            </a:xfrm>
            <a:custGeom>
              <a:avLst/>
              <a:gdLst/>
              <a:ahLst/>
              <a:rect l="l" t="t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3" name="Group 14"/>
          <p:cNvGrpSpPr/>
          <p:nvPr/>
        </p:nvGrpSpPr>
        <p:grpSpPr>
          <a:xfrm>
            <a:off x="20520" y="0"/>
            <a:ext cx="1767240" cy="5139720"/>
            <a:chOff x="20520" y="0"/>
            <a:chExt cx="1767240" cy="5139720"/>
          </a:xfrm>
        </p:grpSpPr>
        <p:sp>
          <p:nvSpPr>
            <p:cNvPr id="374" name="CustomShape 15"/>
            <p:cNvSpPr/>
            <p:nvPr/>
          </p:nvSpPr>
          <p:spPr>
            <a:xfrm>
              <a:off x="20520" y="0"/>
              <a:ext cx="370440" cy="3300480"/>
            </a:xfrm>
            <a:custGeom>
              <a:avLst/>
              <a:gdLst/>
              <a:ahLst/>
              <a:rect l="l" t="t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CustomShape 16"/>
            <p:cNvSpPr/>
            <p:nvPr/>
          </p:nvSpPr>
          <p:spPr>
            <a:xfrm>
              <a:off x="412560" y="3237480"/>
              <a:ext cx="317160" cy="1185120"/>
            </a:xfrm>
            <a:custGeom>
              <a:avLst/>
              <a:gdLst/>
              <a:ahLst/>
              <a:rect l="l" t="t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CustomShape 17"/>
            <p:cNvSpPr/>
            <p:nvPr/>
          </p:nvSpPr>
          <p:spPr>
            <a:xfrm>
              <a:off x="754560" y="4397040"/>
              <a:ext cx="322920" cy="742680"/>
            </a:xfrm>
            <a:custGeom>
              <a:avLst/>
              <a:gdLst/>
              <a:ahLst/>
              <a:rect l="l" t="t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CustomShape 18"/>
            <p:cNvSpPr/>
            <p:nvPr/>
          </p:nvSpPr>
          <p:spPr>
            <a:xfrm>
              <a:off x="391320" y="3273120"/>
              <a:ext cx="413640" cy="1676520"/>
            </a:xfrm>
            <a:custGeom>
              <a:avLst/>
              <a:gdLst/>
              <a:ahLst/>
              <a:rect l="l" t="t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CustomShape 19"/>
            <p:cNvSpPr/>
            <p:nvPr/>
          </p:nvSpPr>
          <p:spPr>
            <a:xfrm>
              <a:off x="351000" y="966960"/>
              <a:ext cx="130320" cy="2270160"/>
            </a:xfrm>
            <a:custGeom>
              <a:avLst/>
              <a:gdLst/>
              <a:ahLst/>
              <a:rect l="l" t="t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20"/>
            <p:cNvSpPr/>
            <p:nvPr/>
          </p:nvSpPr>
          <p:spPr>
            <a:xfrm>
              <a:off x="833760" y="4928760"/>
              <a:ext cx="100080" cy="210960"/>
            </a:xfrm>
            <a:custGeom>
              <a:avLst/>
              <a:gdLst/>
              <a:ahLst/>
              <a:rect l="l" t="t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CustomShape 21"/>
            <p:cNvSpPr/>
            <p:nvPr/>
          </p:nvSpPr>
          <p:spPr>
            <a:xfrm>
              <a:off x="376920" y="3080880"/>
              <a:ext cx="61560" cy="383400"/>
            </a:xfrm>
            <a:custGeom>
              <a:avLst/>
              <a:gdLst/>
              <a:ahLst/>
              <a:rect l="l" t="t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22"/>
            <p:cNvSpPr/>
            <p:nvPr/>
          </p:nvSpPr>
          <p:spPr>
            <a:xfrm>
              <a:off x="730440" y="2359440"/>
              <a:ext cx="1057320" cy="2037240"/>
            </a:xfrm>
            <a:custGeom>
              <a:avLst/>
              <a:gdLst/>
              <a:ahLst/>
              <a:rect l="l" t="t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23"/>
            <p:cNvSpPr/>
            <p:nvPr/>
          </p:nvSpPr>
          <p:spPr>
            <a:xfrm>
              <a:off x="804960" y="4950360"/>
              <a:ext cx="90000" cy="189360"/>
            </a:xfrm>
            <a:custGeom>
              <a:avLst/>
              <a:gdLst/>
              <a:ahLst/>
              <a:rect l="l" t="t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24"/>
            <p:cNvSpPr/>
            <p:nvPr/>
          </p:nvSpPr>
          <p:spPr>
            <a:xfrm>
              <a:off x="730440" y="4422960"/>
              <a:ext cx="102960" cy="505440"/>
            </a:xfrm>
            <a:custGeom>
              <a:avLst/>
              <a:gdLst/>
              <a:ahLst/>
              <a:rect l="l" t="t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25"/>
            <p:cNvSpPr/>
            <p:nvPr/>
          </p:nvSpPr>
          <p:spPr>
            <a:xfrm>
              <a:off x="730440" y="4329360"/>
              <a:ext cx="28440" cy="170640"/>
            </a:xfrm>
            <a:custGeom>
              <a:avLst/>
              <a:gdLst/>
              <a:ahLst/>
              <a:rect l="l" t="t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26"/>
            <p:cNvSpPr/>
            <p:nvPr/>
          </p:nvSpPr>
          <p:spPr>
            <a:xfrm>
              <a:off x="754560" y="4741920"/>
              <a:ext cx="157680" cy="397800"/>
            </a:xfrm>
            <a:custGeom>
              <a:avLst/>
              <a:gdLst/>
              <a:ahLst/>
              <a:rect l="l" t="t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6" name="CustomShape 27" hidden="1"/>
          <p:cNvSpPr/>
          <p:nvPr/>
        </p:nvSpPr>
        <p:spPr>
          <a:xfrm>
            <a:off x="0" y="0"/>
            <a:ext cx="136800" cy="514332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387" name="Group 28"/>
          <p:cNvGrpSpPr/>
          <p:nvPr/>
        </p:nvGrpSpPr>
        <p:grpSpPr>
          <a:xfrm>
            <a:off x="507960" y="4715280"/>
            <a:ext cx="339840" cy="180360"/>
            <a:chOff x="507960" y="4715280"/>
            <a:chExt cx="339840" cy="180360"/>
          </a:xfrm>
        </p:grpSpPr>
        <p:sp>
          <p:nvSpPr>
            <p:cNvPr id="388" name="CustomShape 29"/>
            <p:cNvSpPr/>
            <p:nvPr/>
          </p:nvSpPr>
          <p:spPr>
            <a:xfrm>
              <a:off x="604440" y="4835160"/>
              <a:ext cx="14400" cy="5940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CustomShape 30"/>
            <p:cNvSpPr/>
            <p:nvPr/>
          </p:nvSpPr>
          <p:spPr>
            <a:xfrm>
              <a:off x="694440" y="4834440"/>
              <a:ext cx="4428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31"/>
            <p:cNvSpPr/>
            <p:nvPr/>
          </p:nvSpPr>
          <p:spPr>
            <a:xfrm>
              <a:off x="538560" y="4834440"/>
              <a:ext cx="45000" cy="6120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32"/>
            <p:cNvSpPr/>
            <p:nvPr/>
          </p:nvSpPr>
          <p:spPr>
            <a:xfrm>
              <a:off x="755280" y="4834440"/>
              <a:ext cx="61200" cy="6120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33"/>
            <p:cNvSpPr/>
            <p:nvPr/>
          </p:nvSpPr>
          <p:spPr>
            <a:xfrm>
              <a:off x="639000" y="4834440"/>
              <a:ext cx="40320" cy="6120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34"/>
            <p:cNvSpPr/>
            <p:nvPr/>
          </p:nvSpPr>
          <p:spPr>
            <a:xfrm>
              <a:off x="50796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5"/>
            <p:cNvSpPr/>
            <p:nvPr/>
          </p:nvSpPr>
          <p:spPr>
            <a:xfrm>
              <a:off x="54864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36"/>
            <p:cNvSpPr/>
            <p:nvPr/>
          </p:nvSpPr>
          <p:spPr>
            <a:xfrm>
              <a:off x="58932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37"/>
            <p:cNvSpPr/>
            <p:nvPr/>
          </p:nvSpPr>
          <p:spPr>
            <a:xfrm>
              <a:off x="63000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38"/>
            <p:cNvSpPr/>
            <p:nvPr/>
          </p:nvSpPr>
          <p:spPr>
            <a:xfrm>
              <a:off x="67068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39"/>
            <p:cNvSpPr/>
            <p:nvPr/>
          </p:nvSpPr>
          <p:spPr>
            <a:xfrm>
              <a:off x="71136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40"/>
            <p:cNvSpPr/>
            <p:nvPr/>
          </p:nvSpPr>
          <p:spPr>
            <a:xfrm>
              <a:off x="752040" y="4715280"/>
              <a:ext cx="14400" cy="9396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41"/>
            <p:cNvSpPr/>
            <p:nvPr/>
          </p:nvSpPr>
          <p:spPr>
            <a:xfrm>
              <a:off x="792720" y="4743720"/>
              <a:ext cx="14400" cy="504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42"/>
            <p:cNvSpPr/>
            <p:nvPr/>
          </p:nvSpPr>
          <p:spPr>
            <a:xfrm>
              <a:off x="833400" y="4763880"/>
              <a:ext cx="14400" cy="3024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402" name="Picture 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65640"/>
          </a:xfrm>
          <a:prstGeom prst="rect">
            <a:avLst/>
          </a:prstGeom>
          <a:ln w="0">
            <a:noFill/>
          </a:ln>
        </p:spPr>
      </p:pic>
      <p:grpSp>
        <p:nvGrpSpPr>
          <p:cNvPr id="403" name="Group 43"/>
          <p:cNvGrpSpPr/>
          <p:nvPr/>
        </p:nvGrpSpPr>
        <p:grpSpPr>
          <a:xfrm>
            <a:off x="3746160" y="2129760"/>
            <a:ext cx="1617840" cy="860400"/>
            <a:chOff x="3746160" y="2129760"/>
            <a:chExt cx="1617840" cy="860400"/>
          </a:xfrm>
        </p:grpSpPr>
        <p:sp>
          <p:nvSpPr>
            <p:cNvPr id="404" name="CustomShape 44"/>
            <p:cNvSpPr/>
            <p:nvPr/>
          </p:nvSpPr>
          <p:spPr>
            <a:xfrm>
              <a:off x="4204080" y="2700360"/>
              <a:ext cx="70560" cy="283320"/>
            </a:xfrm>
            <a:prstGeom prst="rect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CustomShape 45"/>
            <p:cNvSpPr/>
            <p:nvPr/>
          </p:nvSpPr>
          <p:spPr>
            <a:xfrm>
              <a:off x="4632480" y="2697120"/>
              <a:ext cx="212400" cy="29304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CustomShape 46"/>
            <p:cNvSpPr/>
            <p:nvPr/>
          </p:nvSpPr>
          <p:spPr>
            <a:xfrm>
              <a:off x="3891240" y="2697120"/>
              <a:ext cx="215640" cy="293040"/>
            </a:xfrm>
            <a:custGeom>
              <a:avLst/>
              <a:gdLst/>
              <a:ahLst/>
              <a:rect l="l" t="t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7" name="CustomShape 47"/>
            <p:cNvSpPr/>
            <p:nvPr/>
          </p:nvSpPr>
          <p:spPr>
            <a:xfrm>
              <a:off x="4922640" y="2697120"/>
              <a:ext cx="293040" cy="293040"/>
            </a:xfrm>
            <a:custGeom>
              <a:avLst/>
              <a:gdLst/>
              <a:ahLst/>
              <a:rect l="l" t="t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8" name="CustomShape 48"/>
            <p:cNvSpPr/>
            <p:nvPr/>
          </p:nvSpPr>
          <p:spPr>
            <a:xfrm>
              <a:off x="4368240" y="2697120"/>
              <a:ext cx="192960" cy="293040"/>
            </a:xfrm>
            <a:custGeom>
              <a:avLst/>
              <a:gdLst/>
              <a:ahLst/>
              <a:rect l="l" t="t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CustomShape 49"/>
            <p:cNvSpPr/>
            <p:nvPr/>
          </p:nvSpPr>
          <p:spPr>
            <a:xfrm>
              <a:off x="3746160" y="2361960"/>
              <a:ext cx="70560" cy="14472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CustomShape 50"/>
            <p:cNvSpPr/>
            <p:nvPr/>
          </p:nvSpPr>
          <p:spPr>
            <a:xfrm>
              <a:off x="3939840" y="2265120"/>
              <a:ext cx="70560" cy="2412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CustomShape 51"/>
            <p:cNvSpPr/>
            <p:nvPr/>
          </p:nvSpPr>
          <p:spPr>
            <a:xfrm>
              <a:off x="4133160" y="2129760"/>
              <a:ext cx="70560" cy="44748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CustomShape 52"/>
            <p:cNvSpPr/>
            <p:nvPr/>
          </p:nvSpPr>
          <p:spPr>
            <a:xfrm>
              <a:off x="4326480" y="2265120"/>
              <a:ext cx="70560" cy="2412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CustomShape 53"/>
            <p:cNvSpPr/>
            <p:nvPr/>
          </p:nvSpPr>
          <p:spPr>
            <a:xfrm>
              <a:off x="4519800" y="2361960"/>
              <a:ext cx="70560" cy="14472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CustomShape 54"/>
            <p:cNvSpPr/>
            <p:nvPr/>
          </p:nvSpPr>
          <p:spPr>
            <a:xfrm>
              <a:off x="4713120" y="2265120"/>
              <a:ext cx="70560" cy="2412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CustomShape 55"/>
            <p:cNvSpPr/>
            <p:nvPr/>
          </p:nvSpPr>
          <p:spPr>
            <a:xfrm>
              <a:off x="4906440" y="2129760"/>
              <a:ext cx="70560" cy="447480"/>
            </a:xfrm>
            <a:custGeom>
              <a:avLst/>
              <a:gdLst/>
              <a:ahLst/>
              <a:rect l="l" t="t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CustomShape 56"/>
            <p:cNvSpPr/>
            <p:nvPr/>
          </p:nvSpPr>
          <p:spPr>
            <a:xfrm>
              <a:off x="5100120" y="2265120"/>
              <a:ext cx="70560" cy="241200"/>
            </a:xfrm>
            <a:custGeom>
              <a:avLst/>
              <a:gdLst/>
              <a:ahLst/>
              <a:rect l="l" t="t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CustomShape 57"/>
            <p:cNvSpPr/>
            <p:nvPr/>
          </p:nvSpPr>
          <p:spPr>
            <a:xfrm>
              <a:off x="5293440" y="2361960"/>
              <a:ext cx="70560" cy="144720"/>
            </a:xfrm>
            <a:custGeom>
              <a:avLst/>
              <a:gdLst/>
              <a:ahLst/>
              <a:rect l="l" t="t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18" name="PlaceHolder 58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59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Click to edit the outline text format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050" spc="-1" strike="noStrike">
                <a:solidFill>
                  <a:srgbClr val="404040"/>
                </a:solidFill>
                <a:latin typeface="Century Gothic"/>
              </a:rPr>
              <a:t>Second Outline Level</a:t>
            </a:r>
            <a:endParaRPr b="0" lang="en-US" sz="1050" spc="-1" strike="noStrike">
              <a:solidFill>
                <a:srgbClr val="40404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pc="-1" strike="noStrike">
                <a:solidFill>
                  <a:srgbClr val="404040"/>
                </a:solidFill>
                <a:latin typeface="Century Gothic"/>
              </a:rPr>
              <a:t>Third Outline Level</a:t>
            </a:r>
            <a:endParaRPr b="0" lang="en-US" sz="900" spc="-1" strike="noStrike">
              <a:solidFill>
                <a:srgbClr val="40404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pc="-1" strike="noStrike">
                <a:solidFill>
                  <a:srgbClr val="404040"/>
                </a:solidFill>
                <a:latin typeface="Century Gothic"/>
              </a:rPr>
              <a:t>Fourth Outline Level</a:t>
            </a:r>
            <a:endParaRPr b="0" lang="en-US" sz="900" spc="-1" strike="noStrike">
              <a:solidFill>
                <a:srgbClr val="40404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2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60000">
              <a:srgbClr val="a2ddf4"/>
            </a:gs>
            <a:gs pos="100000">
              <a:srgbClr val="a2ddf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TextShape 1"/>
          <p:cNvSpPr txBox="1"/>
          <p:nvPr/>
        </p:nvSpPr>
        <p:spPr>
          <a:xfrm>
            <a:off x="469440" y="3809520"/>
            <a:ext cx="2368440" cy="901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Introduction to Networks v7.0 (ITN)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463" name="TextShape 2"/>
          <p:cNvSpPr txBox="1"/>
          <p:nvPr/>
        </p:nvSpPr>
        <p:spPr>
          <a:xfrm>
            <a:off x="469440" y="1219320"/>
            <a:ext cx="6557040" cy="1666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Chapter 9: Address Resolution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extShape 1"/>
          <p:cNvSpPr txBox="1"/>
          <p:nvPr/>
        </p:nvSpPr>
        <p:spPr>
          <a:xfrm>
            <a:off x="416520" y="1788120"/>
            <a:ext cx="7848000" cy="929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000000"/>
                </a:solidFill>
                <a:latin typeface="Century Gothic"/>
              </a:rPr>
              <a:t>9.2 ARP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474840" y="1053000"/>
            <a:ext cx="4186800" cy="3474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A device uses ARP to determine the destination MAC address of a local device when it knows its IPv4 address.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ARP provides two basic functions: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Resolving IPv4 addresses to MAC addresses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Maintaining an ARP table of IPv4 to MAC address mappings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474840" y="5688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ARP Overview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7" name="Picture 5" descr=""/>
          <p:cNvPicPr/>
          <p:nvPr/>
        </p:nvPicPr>
        <p:blipFill>
          <a:blip r:embed="rId1"/>
          <a:stretch/>
        </p:blipFill>
        <p:spPr>
          <a:xfrm>
            <a:off x="4662000" y="1102680"/>
            <a:ext cx="4364640" cy="2989800"/>
          </a:xfrm>
          <a:prstGeom prst="rect">
            <a:avLst/>
          </a:prstGeom>
          <a:ln w="0">
            <a:noFill/>
          </a:ln>
          <a:effectLst>
            <a:outerShdw algn="tl" blurRad="292100" dir="2700000" dist="139498" rotWithShape="0">
              <a:srgbClr val="333333">
                <a:alpha val="65000"/>
              </a:srgbClr>
            </a:outerShdw>
          </a:effectLst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74840" y="1317960"/>
            <a:ext cx="8279640" cy="31032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To send a frame, a device will search its ARP table for a destination IPv4 address and a corresponding MAC address.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If the packet’s destination IPv4 address is on the same network, the device will search the ARP table for the destination IPv4 address.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If the destination IPv4 address is on a different network, the device will search the ARP table for the IPv4 address of the default gateway.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If the device locates the IPv4 address, its corresponding MAC address is used as the destination MAC address in the frame.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If there is no ARP table entry is found, then the device sends an ARP request.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9" name="TextShape 2"/>
          <p:cNvSpPr txBox="1"/>
          <p:nvPr/>
        </p:nvSpPr>
        <p:spPr>
          <a:xfrm>
            <a:off x="474840" y="17640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ARP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TextShape 1"/>
          <p:cNvSpPr txBox="1"/>
          <p:nvPr/>
        </p:nvSpPr>
        <p:spPr>
          <a:xfrm>
            <a:off x="474840" y="1740600"/>
            <a:ext cx="8279640" cy="26809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video will cover an ARP request for a MAC address.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1" name="TextShape 2"/>
          <p:cNvSpPr txBox="1"/>
          <p:nvPr/>
        </p:nvSpPr>
        <p:spPr>
          <a:xfrm>
            <a:off x="442080" y="49824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Video - ARP Request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474840" y="1791000"/>
            <a:ext cx="8279640" cy="2630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video will cover an ARP reply in response to an ARP request.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3" name="TextShape 2"/>
          <p:cNvSpPr txBox="1"/>
          <p:nvPr/>
        </p:nvSpPr>
        <p:spPr>
          <a:xfrm>
            <a:off x="474840" y="54216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Video – ARP Operation - ARP Reply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74840" y="1746720"/>
            <a:ext cx="8279640" cy="2674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video will cover how an ARP request will provide a host the MAC address of the default gateway.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5" name="TextShape 2"/>
          <p:cNvSpPr txBox="1"/>
          <p:nvPr/>
        </p:nvSpPr>
        <p:spPr>
          <a:xfrm>
            <a:off x="442080" y="35316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Video - ARP Role in Remote Communications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TextShape 1"/>
          <p:cNvSpPr txBox="1"/>
          <p:nvPr/>
        </p:nvSpPr>
        <p:spPr>
          <a:xfrm>
            <a:off x="474840" y="844200"/>
            <a:ext cx="8279640" cy="11340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Entries in the ARP table are not permanent and are removed when an ARP cache timer expires after a specified period of time.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The duration of the ARP cache timer differs depending on the operating system.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ARP table entries can also be removed manually by the administrator.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97" name="TextShape 2"/>
          <p:cNvSpPr txBox="1"/>
          <p:nvPr/>
        </p:nvSpPr>
        <p:spPr>
          <a:xfrm>
            <a:off x="409320" y="11232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Removing Entries from an ARP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Picture 1" descr=""/>
          <p:cNvPicPr/>
          <p:nvPr/>
        </p:nvPicPr>
        <p:blipFill>
          <a:blip r:embed="rId1"/>
          <a:stretch/>
        </p:blipFill>
        <p:spPr>
          <a:xfrm>
            <a:off x="1552320" y="2256120"/>
            <a:ext cx="5240160" cy="280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TextShape 1"/>
          <p:cNvSpPr txBox="1"/>
          <p:nvPr/>
        </p:nvSpPr>
        <p:spPr>
          <a:xfrm>
            <a:off x="474840" y="844200"/>
            <a:ext cx="827964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show ip arp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command displays the ARP table on a Cisco router.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Courier New"/>
              </a:rPr>
              <a:t>arp –a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 command displays the ARP table on a Windows 10 PC.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0" name="TextShape 2"/>
          <p:cNvSpPr txBox="1"/>
          <p:nvPr/>
        </p:nvSpPr>
        <p:spPr>
          <a:xfrm>
            <a:off x="315000" y="11232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ARP Tables on Networking Devices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3"/>
          <p:cNvSpPr/>
          <p:nvPr/>
        </p:nvSpPr>
        <p:spPr>
          <a:xfrm>
            <a:off x="693720" y="1756440"/>
            <a:ext cx="7587720" cy="8204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ＭＳ Ｐゴシック"/>
              </a:rPr>
              <a:t>R1# </a:t>
            </a:r>
            <a:r>
              <a:rPr b="1" lang="en-CA" sz="1200" spc="-1" strike="noStrike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ＭＳ Ｐゴシック"/>
              </a:rPr>
              <a:t>show ip arp          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ＭＳ Ｐゴシック"/>
              </a:rPr>
              <a:t>Protocol  Address          Age (min)  Hardware Addr   Type   Interface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ＭＳ Ｐゴシック"/>
              </a:rPr>
              <a:t>Internet  192.168.10.1            -   a0e0.af0d.e140  ARPA   GigabitEthernet0/0/0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502" name="CustomShape 4"/>
          <p:cNvSpPr/>
          <p:nvPr/>
        </p:nvSpPr>
        <p:spPr>
          <a:xfrm>
            <a:off x="630000" y="3011400"/>
            <a:ext cx="7715160" cy="11854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C:\Users\PC&gt; </a:t>
            </a:r>
            <a:r>
              <a:rPr b="1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arp -a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 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Interface: 192.168.1.124 --- 0x10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  </a:t>
            </a: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Internet Address      Physical Address      Type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  </a:t>
            </a: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192.168.1.1           c8-d7-19-cc-a0-86     dynamic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  </a:t>
            </a:r>
            <a:r>
              <a:rPr b="0" lang="en-CA" sz="1200" spc="-1" strike="noStrike">
                <a:solidFill>
                  <a:srgbClr val="ffffff"/>
                </a:solidFill>
                <a:latin typeface="Courier New"/>
                <a:ea typeface="ＭＳ Ｐゴシック"/>
              </a:rPr>
              <a:t>192.168.1.101         08-3e-0c-f5-f7-77     dynamic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extShape 1"/>
          <p:cNvSpPr txBox="1"/>
          <p:nvPr/>
        </p:nvSpPr>
        <p:spPr>
          <a:xfrm>
            <a:off x="228600" y="755640"/>
            <a:ext cx="7779960" cy="1677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ARP requests are received and processed by every device on the local network.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Excessive ARP broadcasts can cause some reduction in performance.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ARP replies can be spoofed by a threat actor to perform an ARP poisoning attack.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Enterprise level switches include mitigation techniques to protect against ARP attacks.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4" name="TextShape 2"/>
          <p:cNvSpPr txBox="1"/>
          <p:nvPr/>
        </p:nvSpPr>
        <p:spPr>
          <a:xfrm>
            <a:off x="442080" y="7020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ARP Issues – ARP Broadcasting and ARP Spoofing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Picture 1" descr=""/>
          <p:cNvPicPr/>
          <p:nvPr/>
        </p:nvPicPr>
        <p:blipFill>
          <a:blip r:embed="rId1"/>
          <a:stretch/>
        </p:blipFill>
        <p:spPr>
          <a:xfrm>
            <a:off x="2361600" y="2433960"/>
            <a:ext cx="5022720" cy="265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432000" y="1482120"/>
            <a:ext cx="8279640" cy="27414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In this eNSP or Packet Tracer, you will complete the following objectives: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Examine an ARP Request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Examine a Switch MAC Address Table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Examine the ARP Process in Remote Communications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07" name="TextShape 2"/>
          <p:cNvSpPr txBox="1"/>
          <p:nvPr/>
        </p:nvSpPr>
        <p:spPr>
          <a:xfrm>
            <a:off x="1150200" y="309960"/>
            <a:ext cx="669420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1000"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ARP</a:t>
            </a:r>
            <a:br/>
            <a:r>
              <a:rPr b="0" lang="en-US" sz="2700" spc="-1" strike="noStrike">
                <a:solidFill>
                  <a:srgbClr val="004c69"/>
                </a:solidFill>
                <a:latin typeface="Century Gothic"/>
              </a:rPr>
              <a:t>eNSP &amp; </a:t>
            </a:r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Packet Tracer – Examine the ARP 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TextShape 1"/>
          <p:cNvSpPr txBox="1"/>
          <p:nvPr/>
        </p:nvSpPr>
        <p:spPr>
          <a:xfrm>
            <a:off x="1267560" y="479160"/>
            <a:ext cx="6104160" cy="609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178dbb"/>
                </a:solidFill>
                <a:latin typeface="Century Gothic"/>
              </a:rPr>
              <a:t>What to Expect in this Chapter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2"/>
          <p:cNvSpPr txBox="1"/>
          <p:nvPr/>
        </p:nvSpPr>
        <p:spPr>
          <a:xfrm>
            <a:off x="352080" y="1366560"/>
            <a:ext cx="8852760" cy="345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57040" indent="-25668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To facilitate learning, the following features within the GUI may be included in this </a:t>
            </a:r>
            <a:r>
              <a:rPr b="0" lang="en-US" sz="1350" spc="-1" strike="noStrike">
                <a:solidFill>
                  <a:srgbClr val="000000"/>
                </a:solidFill>
                <a:latin typeface="Century Gothic"/>
              </a:rPr>
              <a:t>Chapter</a:t>
            </a: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: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</a:pP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  <p:graphicFrame>
        <p:nvGraphicFramePr>
          <p:cNvPr id="466" name="Table 3"/>
          <p:cNvGraphicFramePr/>
          <p:nvPr/>
        </p:nvGraphicFramePr>
        <p:xfrm>
          <a:off x="301680" y="1889280"/>
          <a:ext cx="8557200" cy="1899360"/>
        </p:xfrm>
        <a:graphic>
          <a:graphicData uri="http://schemas.openxmlformats.org/drawingml/2006/table">
            <a:tbl>
              <a:tblPr/>
              <a:tblGrid>
                <a:gridCol w="2140200"/>
                <a:gridCol w="6417000"/>
              </a:tblGrid>
              <a:tr h="289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5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Feature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5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Description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</a:tr>
              <a:tr h="3312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Animations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Expose learners to new skills and concepts.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  <a:tr h="37908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Videos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Expose learners to new skills and concepts.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63612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Check Your Understanding(CYU)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Per topic online quiz to help learners gauge content understanding. 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  <a:tr h="289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Interactive Activities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 variety of formats to help learners gauge content understanding.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487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Syntax Checker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Small simulations that expose learners to Cisco command line to practice configuration skills.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  <a:tr h="487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PT Activity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Simulation and modeling activities designed to explore, acquire, reinforce, and expand skills.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</p:spTree>
  </p:cSld>
  <p:transition spd="slow">
    <p:wipe dir="l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TextShape 1"/>
          <p:cNvSpPr txBox="1"/>
          <p:nvPr/>
        </p:nvSpPr>
        <p:spPr>
          <a:xfrm>
            <a:off x="416520" y="1788120"/>
            <a:ext cx="7848000" cy="929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000000"/>
                </a:solidFill>
                <a:latin typeface="Century Gothic"/>
              </a:rPr>
              <a:t>9.3 Copper Cabling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Shape 1"/>
          <p:cNvSpPr txBox="1"/>
          <p:nvPr/>
        </p:nvSpPr>
        <p:spPr>
          <a:xfrm>
            <a:off x="396720" y="1494720"/>
            <a:ext cx="8547120" cy="3021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video will explain the process of how IPv6 performs address resolution using ICMPv6 neighbor solicitation and neighbor advertisement messages.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0" name="TextShape 2"/>
          <p:cNvSpPr txBox="1"/>
          <p:nvPr/>
        </p:nvSpPr>
        <p:spPr>
          <a:xfrm>
            <a:off x="396720" y="15768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IPv6 Neighbor Discovery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Video – IPv6 Neighbor Discovery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474840" y="1078200"/>
            <a:ext cx="8279640" cy="3871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IPv6 Neighbor Discovery (ND) protocol provides: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Address resolution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Router discovery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Redirection services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ICMPv6 Neighbor Solicitation (NS) and Neighbor Advertisement (NA) messages are used for device-to-device messaging such as address resolution.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ICMTPv6 Router Solicitation (RS) and Router Advertisement (RA) messages are used for messaging between devices and routers for router discovery.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ICMPv6 redirect messages are used by routers for better next-hop selection.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2" name="TextShape 2"/>
          <p:cNvSpPr txBox="1"/>
          <p:nvPr/>
        </p:nvSpPr>
        <p:spPr>
          <a:xfrm>
            <a:off x="409320" y="15120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IPv6 Neighbor Discovery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IPv6 Neighbor Discovery Messages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TextShape 1"/>
          <p:cNvSpPr txBox="1"/>
          <p:nvPr/>
        </p:nvSpPr>
        <p:spPr>
          <a:xfrm>
            <a:off x="5250600" y="1897560"/>
            <a:ext cx="3773160" cy="2728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IPv6 devices use ND to resolve the MAC address of a known IPv6 address.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ICMPv6 Neighbor Solicitation messages are sent using special Ethernet and IPv6 multicast addresses. </a:t>
            </a:r>
            <a:endParaRPr b="0" lang="en-US" sz="18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4" name="TextShape 2"/>
          <p:cNvSpPr txBox="1"/>
          <p:nvPr/>
        </p:nvSpPr>
        <p:spPr>
          <a:xfrm>
            <a:off x="378360" y="23328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IPv6 Neighbor Discovery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IPv6 Neighbor Discovery – Address Resolution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5" name="Picture 1" descr=""/>
          <p:cNvPicPr/>
          <p:nvPr/>
        </p:nvPicPr>
        <p:blipFill>
          <a:blip r:embed="rId1"/>
          <a:stretch/>
        </p:blipFill>
        <p:spPr>
          <a:xfrm>
            <a:off x="168840" y="1479240"/>
            <a:ext cx="5081400" cy="356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TextShape 1"/>
          <p:cNvSpPr txBox="1"/>
          <p:nvPr/>
        </p:nvSpPr>
        <p:spPr>
          <a:xfrm>
            <a:off x="394200" y="1411920"/>
            <a:ext cx="8279640" cy="247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In this eNSP or Packet Tracer, you will complete the following objectives: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Part 1: IPv6 Neighbor Discovery Local Network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Part 2: IPv6 Neighbor discovery Remote Network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7" name="TextShape 2"/>
          <p:cNvSpPr txBox="1"/>
          <p:nvPr/>
        </p:nvSpPr>
        <p:spPr>
          <a:xfrm>
            <a:off x="394200" y="156240"/>
            <a:ext cx="689868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1000"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IPv6 Neighbor Discovery</a:t>
            </a:r>
            <a:br/>
            <a:r>
              <a:rPr b="0" lang="en-US" sz="2700" spc="-1" strike="noStrike">
                <a:solidFill>
                  <a:srgbClr val="004c69"/>
                </a:solidFill>
                <a:latin typeface="Century Gothic"/>
              </a:rPr>
              <a:t>eNSP &amp; </a:t>
            </a:r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Packet Tracer – IPv6 Neighbor Discovery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416520" y="1747440"/>
            <a:ext cx="8280000" cy="1411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000000"/>
                </a:solidFill>
                <a:latin typeface="Century Gothic"/>
              </a:rPr>
              <a:t>9.4 Chapter Practice and Quiz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TextShape 1"/>
          <p:cNvSpPr txBox="1"/>
          <p:nvPr/>
        </p:nvSpPr>
        <p:spPr>
          <a:xfrm>
            <a:off x="1301400" y="222120"/>
            <a:ext cx="6683400" cy="96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78dbb"/>
                </a:solidFill>
                <a:latin typeface="Arial"/>
              </a:rPr>
              <a:t>Chapter Practice and Quiz</a:t>
            </a:r>
            <a:br/>
            <a:r>
              <a:rPr b="0" lang="en-US" sz="2700" spc="-1" strike="noStrike">
                <a:solidFill>
                  <a:srgbClr val="178dbb"/>
                </a:solidFill>
                <a:latin typeface="Arial"/>
              </a:rPr>
              <a:t>What did I learn in this Chapter?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2"/>
          <p:cNvSpPr txBox="1"/>
          <p:nvPr/>
        </p:nvSpPr>
        <p:spPr>
          <a:xfrm>
            <a:off x="1103760" y="952200"/>
            <a:ext cx="7524360" cy="39031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Layer 2 physical addresses (i.e., Ethernet MAC addresses) are used to deliver the data link frame with the encapsulated IP packet from one NIC to another NIC on the same network. 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If the destination IP address is on the same network, the destination MAC address will be that of the destination device. 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When the destination IP address (IPv4 or IPv6) is on a remote network, the destination MAC address will be the address of the host default gateway (i.e., the router interface).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An IPv4 device uses ARP to determine the destination MAC address of a local device when it knows its IPv4 address.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ARP provides two basic functions: resolving IPv4 addresses to MAC addresses and maintaining a table of IPv4 to MAC address mappings.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After the ARP reply is received, the device will add the IPv4 address and the corresponding MAC address to its ARP table.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For each device, an ARP cache timer removes ARP entries that have not been used for a specified period of time.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IPv6 does not use ARP, it uses the ND protocol to resolve MAC addresses. 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 marL="11592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1350" spc="-1" strike="noStrike">
                <a:solidFill>
                  <a:srgbClr val="404040"/>
                </a:solidFill>
                <a:latin typeface="Century Gothic"/>
              </a:rPr>
              <a:t>An IPv6 device uses ICMPv6 Neighbor Discovery to determine the destination MAC address of a local device when it knows its IPv6 address.</a:t>
            </a: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350" spc="-1" strike="noStrike">
              <a:solidFill>
                <a:srgbClr val="404040"/>
              </a:solidFill>
              <a:latin typeface="Century Gothic"/>
            </a:endParaRPr>
          </a:p>
        </p:txBody>
      </p:sp>
    </p:spTree>
  </p:cSld>
  <p:transition spd="slow">
    <p:wipe dir="l"/>
  </p:transition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380960" y="192600"/>
            <a:ext cx="7075080" cy="608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2000"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178dbb"/>
                </a:solidFill>
                <a:latin typeface="Arial"/>
              </a:rPr>
              <a:t>Chapter 9: Address Resolution</a:t>
            </a:r>
            <a:br/>
            <a:r>
              <a:rPr b="0" lang="en-US" sz="2700" spc="-1" strike="noStrike">
                <a:solidFill>
                  <a:srgbClr val="178dbb"/>
                </a:solidFill>
                <a:latin typeface="Arial"/>
              </a:rPr>
              <a:t>New Terms and Commands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22" name="Table 2"/>
          <p:cNvGraphicFramePr/>
          <p:nvPr/>
        </p:nvGraphicFramePr>
        <p:xfrm>
          <a:off x="1632600" y="875160"/>
          <a:ext cx="6686280" cy="370440"/>
        </p:xfrm>
        <a:graphic>
          <a:graphicData uri="http://schemas.openxmlformats.org/drawingml/2006/table">
            <a:tbl>
              <a:tblPr/>
              <a:tblGrid>
                <a:gridCol w="3342960"/>
                <a:gridCol w="3343320"/>
              </a:tblGrid>
              <a:tr h="370800">
                <a:tc>
                  <a:txBody>
                    <a:bodyPr lIns="68760" rIns="68760">
                      <a:noAutofit/>
                    </a:bodyPr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Address Resolution Protocol (ARP)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ARP table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show ip arp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arpr -a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ICMPv6 Neighbor Discovery protocol (ND)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ICMPv6 Neighbor Solicitation (NS) message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ICMPv6 Neighbor Advertisement (NA) message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ICMPv6 Router Solicitation (RS) message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ICMPv6 Router Advertisement (RA) message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 marL="285840" indent="-28548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ICMPv6 Redirect Message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GB" sz="1600" spc="-1" strike="noStrike">
                        <a:latin typeface="Arial"/>
                      </a:endParaRPr>
                    </a:p>
                  </a:txBody>
                  <a:tcPr marL="68760" marR="68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760" marR="687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transition spd="slow">
    <p:wipe dir="l"/>
  </p:transition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ransition spd="slow">
    <p:wipe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extShape 1"/>
          <p:cNvSpPr txBox="1"/>
          <p:nvPr/>
        </p:nvSpPr>
        <p:spPr>
          <a:xfrm>
            <a:off x="1263600" y="461160"/>
            <a:ext cx="6879600" cy="756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178dbb"/>
                </a:solidFill>
                <a:latin typeface="Century Gothic"/>
              </a:rPr>
              <a:t>What to Expect in this Chapter (Cont.)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8" name="Table 2"/>
          <p:cNvGraphicFramePr/>
          <p:nvPr/>
        </p:nvGraphicFramePr>
        <p:xfrm>
          <a:off x="277200" y="2092680"/>
          <a:ext cx="8595000" cy="1325160"/>
        </p:xfrm>
        <a:graphic>
          <a:graphicData uri="http://schemas.openxmlformats.org/drawingml/2006/table">
            <a:tbl>
              <a:tblPr/>
              <a:tblGrid>
                <a:gridCol w="2178000"/>
                <a:gridCol w="6417000"/>
              </a:tblGrid>
              <a:tr h="289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Feature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35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Description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</a:tr>
              <a:tr h="289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Hands-On Labs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Labs designed for working with physical equipment.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  <a:tr h="487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Class Activities</a:t>
                      </a:r>
                      <a:endParaRPr b="0" lang="en-GB" sz="14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These are found on the Instructor Resources page. Class Activities are designed to facilitate learning, class discussion, and collaboration.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487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Chapter Quizzes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Self-assessments that integrate concepts and skills learned throughout the series of topics presented in the module.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  <a:tr h="289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Chapter Summary</a:t>
                      </a:r>
                      <a:endParaRPr b="0" lang="en-GB" sz="14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Briefly recaps module content.</a:t>
                      </a:r>
                      <a:endParaRPr b="0" lang="en-GB" sz="135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</a:tr>
            </a:tbl>
          </a:graphicData>
        </a:graphic>
      </p:graphicFrame>
      <p:sp>
        <p:nvSpPr>
          <p:cNvPr id="469" name="CustomShape 3"/>
          <p:cNvSpPr/>
          <p:nvPr/>
        </p:nvSpPr>
        <p:spPr>
          <a:xfrm>
            <a:off x="277200" y="1482480"/>
            <a:ext cx="88527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rIns="182880">
            <a:noAutofit/>
          </a:bodyPr>
          <a:p>
            <a:pPr marL="169920" indent="-16956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2e5369"/>
              </a:buClr>
              <a:buSzPct val="90000"/>
              <a:buFont typeface="Wingdings" charset="2"/>
              <a:buChar char="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  <a:ea typeface="ＭＳ Ｐゴシック"/>
              </a:rPr>
              <a:t>To facilitate learning, the following features may be included in this module:</a:t>
            </a: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1500" spc="-1" strike="noStrike">
              <a:latin typeface="Arial"/>
            </a:endParaRPr>
          </a:p>
        </p:txBody>
      </p:sp>
    </p:spTree>
  </p:cSld>
  <p:transition spd="slow">
    <p:wipe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extShape 1"/>
          <p:cNvSpPr txBox="1"/>
          <p:nvPr/>
        </p:nvSpPr>
        <p:spPr>
          <a:xfrm>
            <a:off x="469440" y="3809520"/>
            <a:ext cx="2368440" cy="901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Introduction to Networks v7.0 (ITN)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471" name="TextShape 2"/>
          <p:cNvSpPr txBox="1"/>
          <p:nvPr/>
        </p:nvSpPr>
        <p:spPr>
          <a:xfrm>
            <a:off x="311760" y="1748880"/>
            <a:ext cx="7728120" cy="107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entury Gothic"/>
              </a:rPr>
              <a:t>Chapter 9: Address Resolution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Shape 1"/>
          <p:cNvSpPr txBox="1"/>
          <p:nvPr/>
        </p:nvSpPr>
        <p:spPr>
          <a:xfrm>
            <a:off x="1256040" y="468000"/>
            <a:ext cx="6683400" cy="9604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2700" spc="-1" strike="noStrike">
                <a:solidFill>
                  <a:srgbClr val="178dbb"/>
                </a:solidFill>
                <a:latin typeface="Century Gothic"/>
              </a:rPr>
              <a:t>Chapter Objectives</a:t>
            </a:r>
            <a:endParaRPr b="0" lang="en-US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591480" y="1203840"/>
            <a:ext cx="801216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entury Gothic"/>
                <a:ea typeface="Calibri"/>
              </a:rPr>
              <a:t>Chapter Title: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alibri"/>
              </a:rPr>
              <a:t>Address Resolution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entury Gothic"/>
                <a:ea typeface="Calibri"/>
              </a:rPr>
              <a:t>Chapter Objective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alibri"/>
              </a:rPr>
              <a:t>: Explain how ARP and ND enable communication on a network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graphicFrame>
        <p:nvGraphicFramePr>
          <p:cNvPr id="474" name="Table 3"/>
          <p:cNvGraphicFramePr/>
          <p:nvPr/>
        </p:nvGraphicFramePr>
        <p:xfrm>
          <a:off x="576720" y="2450880"/>
          <a:ext cx="8444160" cy="1524960"/>
        </p:xfrm>
        <a:graphic>
          <a:graphicData uri="http://schemas.openxmlformats.org/drawingml/2006/table">
            <a:tbl>
              <a:tblPr/>
              <a:tblGrid>
                <a:gridCol w="2863800"/>
                <a:gridCol w="5580360"/>
              </a:tblGrid>
              <a:tr h="23220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Topic Title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Topic Objective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</a:tr>
              <a:tr h="47664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MAC and IP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Compare the roles of the MAC address and the IP address.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  <a:tr h="33912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ARP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Describe the purpose of ARP.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8e8"/>
                    </a:solidFill>
                  </a:tcPr>
                </a:tc>
              </a:tr>
              <a:tr h="477000"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Century Gothic"/>
                        </a:rPr>
                        <a:t>Neighbor Discovery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353535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7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Describe the operation of IPv6 neighbor discovery.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dcdcd"/>
                    </a:solidFill>
                  </a:tcPr>
                </a:tc>
              </a:tr>
            </a:tbl>
          </a:graphicData>
        </a:graphic>
      </p:graphicFrame>
    </p:spTree>
  </p:cSld>
  <p:transition spd="slow">
    <p:wipe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TextShape 1"/>
          <p:cNvSpPr txBox="1"/>
          <p:nvPr/>
        </p:nvSpPr>
        <p:spPr>
          <a:xfrm>
            <a:off x="416520" y="1788120"/>
            <a:ext cx="7597800" cy="929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4600" spc="-1" strike="noStrike">
                <a:solidFill>
                  <a:srgbClr val="000000"/>
                </a:solidFill>
                <a:latin typeface="Century Gothic"/>
              </a:rPr>
              <a:t>9.1 MAC and IP</a:t>
            </a:r>
            <a:endParaRPr b="0" lang="en-US" sz="4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wipe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 txBox="1"/>
          <p:nvPr/>
        </p:nvSpPr>
        <p:spPr>
          <a:xfrm>
            <a:off x="459720" y="878040"/>
            <a:ext cx="8532720" cy="23410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There</a:t>
            </a:r>
            <a:r>
              <a:rPr b="0" lang="en-US" sz="1600" spc="-1" strike="noStrike">
                <a:solidFill>
                  <a:srgbClr val="ffffff"/>
                </a:solidFill>
                <a:latin typeface="Century Gothic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are two primary addresses assigned to a device on an Ethernet LAN: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entury Gothic"/>
              </a:rPr>
              <a:t>Layer 2 physical address (the MAC address)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 – Used for NIC to NIC communications on the same Ethernet network.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entury Gothic"/>
              </a:rPr>
              <a:t>Layer 3 logical address (the IP address)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 – Used to send the packet from the source device to the destination device. 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marL="73080">
              <a:lnSpc>
                <a:spcPct val="10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Layer 2 addresses are used to deliver frames from one NIC to another NIC on the same network. If a destination IP address is on the same network, the destination MAC address will be that of the destination device.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7" name="TextShape 2"/>
          <p:cNvSpPr txBox="1"/>
          <p:nvPr/>
        </p:nvSpPr>
        <p:spPr>
          <a:xfrm>
            <a:off x="459720" y="14652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MAC and IP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Destination on Same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Picture 1" descr=""/>
          <p:cNvPicPr/>
          <p:nvPr/>
        </p:nvPicPr>
        <p:blipFill>
          <a:blip r:embed="rId1"/>
          <a:stretch/>
        </p:blipFill>
        <p:spPr>
          <a:xfrm>
            <a:off x="2421000" y="3219480"/>
            <a:ext cx="4610160" cy="182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TextShape 1"/>
          <p:cNvSpPr txBox="1"/>
          <p:nvPr/>
        </p:nvSpPr>
        <p:spPr>
          <a:xfrm>
            <a:off x="506880" y="867600"/>
            <a:ext cx="8447760" cy="15890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When the destination IP address is on a remote network, the destination MAC address is that of the default gateway.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ARP is used by IPv4 to associate the IPv4 address of a device with the MAC address of the device NIC.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  <a:p>
            <a:pPr lvl="1" marL="416160" indent="-342720">
              <a:lnSpc>
                <a:spcPct val="100000"/>
              </a:lnSpc>
              <a:spcBef>
                <a:spcPts val="751"/>
              </a:spcBef>
              <a:buClr>
                <a:srgbClr val="353535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ICMPv6 is used by IPv6 to associate the IPv6 address of a device with the MAC address of the device NIC.</a:t>
            </a:r>
            <a:endParaRPr b="0" lang="en-US" sz="16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0" name="TextShape 2"/>
          <p:cNvSpPr txBox="1"/>
          <p:nvPr/>
        </p:nvSpPr>
        <p:spPr>
          <a:xfrm>
            <a:off x="506880" y="123120"/>
            <a:ext cx="834516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MAC and IP</a:t>
            </a:r>
            <a:br/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Destination on Remote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1" name="Picture 4" descr=""/>
          <p:cNvPicPr/>
          <p:nvPr/>
        </p:nvPicPr>
        <p:blipFill>
          <a:blip r:embed="rId1"/>
          <a:stretch/>
        </p:blipFill>
        <p:spPr>
          <a:xfrm>
            <a:off x="1162800" y="2592360"/>
            <a:ext cx="6480720" cy="24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32000" y="1954800"/>
            <a:ext cx="8279640" cy="2240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85840" indent="-2854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In this eNSP or Packet Tracer, you will complete the following objectives: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Gather PDU Information for Local Network Communication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Gather PDU Information for Remote Network Communication</a:t>
            </a:r>
            <a:endParaRPr b="0" lang="en-US" sz="2000" spc="-1" strike="noStrike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3" name="TextShape 2"/>
          <p:cNvSpPr txBox="1"/>
          <p:nvPr/>
        </p:nvSpPr>
        <p:spPr>
          <a:xfrm>
            <a:off x="432000" y="471600"/>
            <a:ext cx="7866720" cy="731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1000"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4c69"/>
                </a:solidFill>
                <a:latin typeface="Century Gothic"/>
              </a:rPr>
              <a:t>MAC and IP</a:t>
            </a:r>
            <a:br/>
            <a:r>
              <a:rPr b="0" lang="en-US" sz="2700" spc="-1" strike="noStrike">
                <a:solidFill>
                  <a:srgbClr val="004c69"/>
                </a:solidFill>
                <a:latin typeface="Century Gothic"/>
              </a:rPr>
              <a:t>eNSP &amp; </a:t>
            </a:r>
            <a:r>
              <a:rPr b="0" lang="en-US" sz="2400" spc="-1" strike="noStrike">
                <a:solidFill>
                  <a:srgbClr val="004c69"/>
                </a:solidFill>
                <a:latin typeface="Century Gothic"/>
              </a:rPr>
              <a:t>Packet Tracer – Identify MAC and IP Addresses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9355</TotalTime>
  <Application>LibreOffice/7.0.4.2$Linux_X86_64 LibreOffice_project/00$Build-2</Application>
  <AppVersion>15.0000</AppVersion>
  <Words>1465</Words>
  <Paragraphs>252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2019-10-18T06:21:22Z</dcterms:created>
  <dc:creator>Stephanie Harvey</dc:creator>
  <dc:description/>
  <dc:language>en-GB</dc:language>
  <cp:lastModifiedBy/>
  <dcterms:modified xsi:type="dcterms:W3CDTF">2025-01-21T23:59:46Z</dcterms:modified>
  <cp:revision>254</cp:revision>
  <dc:subject/>
  <dc:title>Chapter 2: Basic Switch and End Device Configuration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F9A496F7-57D7-4028-9572-D40DFDF3715A</vt:lpwstr>
  </property>
  <property fmtid="{D5CDD505-2E9C-101B-9397-08002B2CF9AE}" pid="3" name="ArticulatePath">
    <vt:lpwstr>ITE7_Chp9_by_jg</vt:lpwstr>
  </property>
  <property fmtid="{D5CDD505-2E9C-101B-9397-08002B2CF9AE}" pid="4" name="HiddenSlides">
    <vt:i4>1</vt:i4>
  </property>
  <property fmtid="{D5CDD505-2E9C-101B-9397-08002B2CF9AE}" pid="5" name="Jive_LatestUserAccountName">
    <vt:lpwstr>alljohns</vt:lpwstr>
  </property>
  <property fmtid="{D5CDD505-2E9C-101B-9397-08002B2CF9AE}" pid="6" name="Jive_VersionGuid">
    <vt:lpwstr>fd96a0b3-f68d-4727-8e4f-2128d37ed30a</vt:lpwstr>
  </property>
  <property fmtid="{D5CDD505-2E9C-101B-9397-08002B2CF9AE}" pid="7" name="Notes">
    <vt:i4>26</vt:i4>
  </property>
  <property fmtid="{D5CDD505-2E9C-101B-9397-08002B2CF9AE}" pid="8" name="Offisync_ProviderInitializationData">
    <vt:lpwstr>https://cisco.jiveon.com</vt:lpwstr>
  </property>
  <property fmtid="{D5CDD505-2E9C-101B-9397-08002B2CF9AE}" pid="9" name="Offisync_ServerID">
    <vt:lpwstr>07841bbc-cd3c-4a76-827f-75a2226890f4</vt:lpwstr>
  </property>
  <property fmtid="{D5CDD505-2E9C-101B-9397-08002B2CF9AE}" pid="10" name="Offisync_UniqueId">
    <vt:lpwstr>1702406</vt:lpwstr>
  </property>
  <property fmtid="{D5CDD505-2E9C-101B-9397-08002B2CF9AE}" pid="11" name="Offisync_UpdateToken">
    <vt:lpwstr>1</vt:lpwstr>
  </property>
  <property fmtid="{D5CDD505-2E9C-101B-9397-08002B2CF9AE}" pid="12" name="PresentationFormat">
    <vt:lpwstr>On-screen Show (16:9)</vt:lpwstr>
  </property>
  <property fmtid="{D5CDD505-2E9C-101B-9397-08002B2CF9AE}" pid="13" name="Slides">
    <vt:i4>28</vt:i4>
  </property>
</Properties>
</file>