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glpwqZrqdEywo9QJZQwWcyjAK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FEB28B-1B03-487B-A4BE-0E3EECDEEDE7}">
  <a:tblStyle styleId="{D1FEB28B-1B03-487B-A4BE-0E3EECDEEDE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7"/>
          </a:solidFill>
        </a:fill>
      </a:tcStyle>
    </a:wholeTbl>
    <a:band1H>
      <a:tcTxStyle/>
      <a:tcStyle>
        <a:fill>
          <a:solidFill>
            <a:srgbClr val="CCCCCC"/>
          </a:solidFill>
        </a:fill>
      </a:tcStyle>
    </a:band1H>
    <a:band2H>
      <a:tcTxStyle/>
    </a:band2H>
    <a:band1V>
      <a:tcTxStyle/>
      <a:tcStyle>
        <a:fill>
          <a:solidFill>
            <a:srgbClr val="CCCCCC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F397FD1-C769-4F0D-A975-60BC226047F9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E"/>
          </a:solidFill>
        </a:fill>
      </a:tcStyle>
    </a:wholeTbl>
    <a:band1H>
      <a:tcTxStyle/>
      <a:tcStyle>
        <a:fill>
          <a:solidFill>
            <a:srgbClr val="CBD0DB"/>
          </a:solidFill>
        </a:fill>
      </a:tcStyle>
    </a:band1H>
    <a:band2H>
      <a:tcTxStyle/>
    </a:band2H>
    <a:band1V>
      <a:tcTxStyle/>
      <a:tcStyle>
        <a:fill>
          <a:solidFill>
            <a:srgbClr val="CBD0DB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3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10.2.2 – Configure Router Interfaces Example</a:t>
            </a:r>
            <a:endParaRPr/>
          </a:p>
        </p:txBody>
      </p:sp>
      <p:sp>
        <p:nvSpPr>
          <p:cNvPr id="541" name="Google Shape;54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10.2.2 – Configure Router Interfaces Example (Cont.)</a:t>
            </a:r>
            <a:endParaRPr/>
          </a:p>
        </p:txBody>
      </p:sp>
      <p:sp>
        <p:nvSpPr>
          <p:cNvPr id="551" name="Google Shape;55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10.2.3 – Verify Interface Configuration</a:t>
            </a:r>
            <a:endParaRPr/>
          </a:p>
        </p:txBody>
      </p:sp>
      <p:sp>
        <p:nvSpPr>
          <p:cNvPr id="561" name="Google Shape;56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</a:t>
            </a:r>
            <a:endParaRPr/>
          </a:p>
        </p:txBody>
      </p:sp>
      <p:sp>
        <p:nvSpPr>
          <p:cNvPr id="571" name="Google Shape;57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</p:txBody>
      </p:sp>
      <p:sp>
        <p:nvSpPr>
          <p:cNvPr id="579" name="Google Shape;5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</p:txBody>
      </p:sp>
      <p:sp>
        <p:nvSpPr>
          <p:cNvPr id="588" name="Google Shape;58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</p:txBody>
      </p:sp>
      <p:sp>
        <p:nvSpPr>
          <p:cNvPr id="597" name="Google Shape;59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</p:txBody>
      </p:sp>
      <p:sp>
        <p:nvSpPr>
          <p:cNvPr id="605" name="Google Shape;60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10.2.4 – Configuration Verification Commands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10.2.5 Syntax Checker – Configure Interfaces</a:t>
            </a:r>
            <a:endParaRPr/>
          </a:p>
        </p:txBody>
      </p:sp>
      <p:sp>
        <p:nvSpPr>
          <p:cNvPr id="613" name="Google Shape;61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n-US"/>
              <a:t>Cisco Networking Academy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lang="en-US"/>
              <a:t>Introduction to Networks v7.0 (ITN)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10: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 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10.3.1 – Default Gateway on a Host</a:t>
            </a:r>
            <a:endParaRPr/>
          </a:p>
        </p:txBody>
      </p:sp>
      <p:sp>
        <p:nvSpPr>
          <p:cNvPr id="627" name="Google Shape;62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 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10.3.2 – Default Gateway on a Switch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10.3.3 – Syntax Checker – Configure the Default Gateway</a:t>
            </a:r>
            <a:endParaRPr/>
          </a:p>
        </p:txBody>
      </p:sp>
      <p:sp>
        <p:nvSpPr>
          <p:cNvPr id="636" name="Google Shape;63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10.3.4 – Packet Tracer – Connect a Router to a LAN</a:t>
            </a:r>
            <a:endParaRPr/>
          </a:p>
        </p:txBody>
      </p:sp>
      <p:sp>
        <p:nvSpPr>
          <p:cNvPr id="645" name="Google Shape;64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10.3.5 – Packet Tracer – Troubleshoot Default Gateway Issues</a:t>
            </a:r>
            <a:endParaRPr/>
          </a:p>
        </p:txBody>
      </p:sp>
      <p:sp>
        <p:nvSpPr>
          <p:cNvPr id="652" name="Google Shape;65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9" name="Google Shape;65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–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10.4.1 – Video – Network Device Differences: Part 1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Google Shape;6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–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10.4.2 – Video – Network Device Differences: Part 2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10.4.3 – Packet Tracer – Basic Device Configuration</a:t>
            </a:r>
            <a:endParaRPr/>
          </a:p>
        </p:txBody>
      </p:sp>
      <p:sp>
        <p:nvSpPr>
          <p:cNvPr id="679" name="Google Shape;67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10.4– Configure the Default Gateway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10.4.4 – PTPM and Lab – Build a Switch and Router Network</a:t>
            </a:r>
            <a:endParaRPr/>
          </a:p>
        </p:txBody>
      </p:sp>
      <p:sp>
        <p:nvSpPr>
          <p:cNvPr id="686" name="Google Shape;68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Google Shape;6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–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10.4.5 – What did I learn in this module?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:notes"/>
          <p:cNvSpPr txBox="1"/>
          <p:nvPr/>
        </p:nvSpPr>
        <p:spPr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10.0.2- What will I learn in this module?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Google Shape;7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 – Module Practice and Quiz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10.4.5 – What did I learn in this module (Cont.)?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Google Shape;7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 Configure Initial Router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 – Configure Initial Router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10.1.1 – Basic Routing Configuration Steps</a:t>
            </a:r>
            <a:endParaRPr/>
          </a:p>
        </p:txBody>
      </p:sp>
      <p:sp>
        <p:nvSpPr>
          <p:cNvPr id="497" name="Google Shape;49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 – Configure Initial Router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10.1.2 – Basic Routing Configuration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10.1.3 - Syntax Checker – Configure Initial Router Settings</a:t>
            </a:r>
            <a:endParaRPr/>
          </a:p>
        </p:txBody>
      </p:sp>
      <p:sp>
        <p:nvSpPr>
          <p:cNvPr id="510" name="Google Shape;51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 – Configure Initial Router Settings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10.1.4 – Packet Tracer – Configure Initial Router Settings</a:t>
            </a:r>
            <a:endParaRPr/>
          </a:p>
        </p:txBody>
      </p:sp>
      <p:sp>
        <p:nvSpPr>
          <p:cNvPr id="518" name="Google Shape;51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 – Basic Router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 – Configure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10.2.1 – Configure Router Interfaces</a:t>
            </a:r>
            <a:endParaRPr/>
          </a:p>
        </p:txBody>
      </p:sp>
      <p:sp>
        <p:nvSpPr>
          <p:cNvPr id="531" name="Google Shape;53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4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0" i="0" sz="12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4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 b="0" i="0" sz="12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Font typeface="Century Gothic"/>
              <a:buNone/>
              <a:def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500"/>
              <a:buFont typeface="Century Gothic"/>
              <a:buNone/>
              <a:def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500"/>
              <a:buFont typeface="Century Gothic"/>
              <a:buNone/>
              <a:def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500"/>
              <a:buFont typeface="Century Gothic"/>
              <a:buNone/>
              <a:def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 b="0" i="0" sz="12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Font typeface="Century Gothic"/>
              <a:buNone/>
              <a:def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500"/>
              <a:buFont typeface="Century Gothic"/>
              <a:buNone/>
              <a:def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500"/>
              <a:buFont typeface="Century Gothic"/>
              <a:buNone/>
              <a:def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500"/>
              <a:buFont typeface="Century Gothic"/>
              <a:buNone/>
              <a:def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4" name="Google Shape;64;p34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65" name="Google Shape;65;p3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3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3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3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4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4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4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4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 txBox="1"/>
          <p:nvPr>
            <p:ph type="title"/>
          </p:nvPr>
        </p:nvSpPr>
        <p:spPr>
          <a:xfrm>
            <a:off x="1941910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5"/>
          <p:cNvSpPr txBox="1"/>
          <p:nvPr>
            <p:ph idx="1" type="body"/>
          </p:nvPr>
        </p:nvSpPr>
        <p:spPr>
          <a:xfrm>
            <a:off x="4742259" y="334567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72" name="Google Shape;172;p45"/>
          <p:cNvSpPr txBox="1"/>
          <p:nvPr>
            <p:ph idx="2" type="body"/>
          </p:nvPr>
        </p:nvSpPr>
        <p:spPr>
          <a:xfrm>
            <a:off x="1941910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73" name="Google Shape;173;p45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5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5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5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/>
          <p:nvPr>
            <p:ph type="title"/>
          </p:nvPr>
        </p:nvSpPr>
        <p:spPr>
          <a:xfrm>
            <a:off x="1941910" y="3600450"/>
            <a:ext cx="668655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6"/>
          <p:cNvSpPr/>
          <p:nvPr>
            <p:ph idx="2" type="pic"/>
          </p:nvPr>
        </p:nvSpPr>
        <p:spPr>
          <a:xfrm>
            <a:off x="1941909" y="476224"/>
            <a:ext cx="6686550" cy="2891228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46"/>
          <p:cNvSpPr txBox="1"/>
          <p:nvPr>
            <p:ph idx="1" type="body"/>
          </p:nvPr>
        </p:nvSpPr>
        <p:spPr>
          <a:xfrm>
            <a:off x="1941910" y="4025504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81" name="Google Shape;181;p46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6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6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6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7"/>
          <p:cNvSpPr txBox="1"/>
          <p:nvPr>
            <p:ph type="title"/>
          </p:nvPr>
        </p:nvSpPr>
        <p:spPr>
          <a:xfrm>
            <a:off x="1941910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7"/>
          <p:cNvSpPr txBox="1"/>
          <p:nvPr>
            <p:ph idx="1" type="body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47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7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7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8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8"/>
          <p:cNvSpPr txBox="1"/>
          <p:nvPr>
            <p:ph idx="1" type="body"/>
          </p:nvPr>
        </p:nvSpPr>
        <p:spPr>
          <a:xfrm>
            <a:off x="2456259" y="2628900"/>
            <a:ext cx="5652416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95" name="Google Shape;195;p48"/>
          <p:cNvSpPr txBox="1"/>
          <p:nvPr>
            <p:ph idx="2" type="body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6" name="Google Shape;196;p48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8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8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8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48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01" name="Google Shape;201;p48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"/>
          <p:cNvSpPr txBox="1"/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9"/>
          <p:cNvSpPr txBox="1"/>
          <p:nvPr>
            <p:ph idx="1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0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0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50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18" name="Google Shape;218;p50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1941910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1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1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2"/>
          <p:cNvSpPr txBox="1"/>
          <p:nvPr>
            <p:ph idx="1" type="body"/>
          </p:nvPr>
        </p:nvSpPr>
        <p:spPr>
          <a:xfrm rot="5400000">
            <a:off x="3827859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30" name="Google Shape;230;p52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2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2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2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3"/>
          <p:cNvSpPr txBox="1"/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3"/>
          <p:cNvSpPr txBox="1"/>
          <p:nvPr>
            <p:ph idx="1" type="body"/>
          </p:nvPr>
        </p:nvSpPr>
        <p:spPr>
          <a:xfrm rot="5400000">
            <a:off x="2389352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37" name="Google Shape;237;p53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3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3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3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5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55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55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55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55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55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268" name="Google Shape;268;p5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5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5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5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5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5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5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5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5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5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5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5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5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5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6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86" name="Google Shape;286;p56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287" name="Google Shape;287;p5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56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56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wipe dir="l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7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57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8" name="Google Shape;308;p57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309" name="Google Shape;309;p5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57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57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wipe dir="l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 showMasterSp="0">
  <p:cSld name="3_Segue"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8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8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8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2016  Cisco and/or its affiliates. All rights reserved.   Cisco Confidential</a:t>
            </a:r>
            <a:endParaRPr/>
          </a:p>
        </p:txBody>
      </p:sp>
      <p:grpSp>
        <p:nvGrpSpPr>
          <p:cNvPr id="330" name="Google Shape;330;p58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331" name="Google Shape;331;p58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59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ircled_Bullets">
  <p:cSld name="2_Circled_Bullet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1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49F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1"/>
          <p:cNvSpPr txBox="1"/>
          <p:nvPr>
            <p:ph idx="1" type="body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61"/>
          <p:cNvSpPr txBox="1"/>
          <p:nvPr>
            <p:ph idx="2" type="body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61"/>
          <p:cNvSpPr txBox="1"/>
          <p:nvPr>
            <p:ph idx="3" type="body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61"/>
          <p:cNvSpPr txBox="1"/>
          <p:nvPr>
            <p:ph idx="4" type="body"/>
          </p:nvPr>
        </p:nvSpPr>
        <p:spPr>
          <a:xfrm>
            <a:off x="575610" y="255255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61"/>
          <p:cNvSpPr txBox="1"/>
          <p:nvPr>
            <p:ph idx="5" type="body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Google Shape;359;p61"/>
          <p:cNvSpPr txBox="1"/>
          <p:nvPr>
            <p:ph idx="6" type="body"/>
          </p:nvPr>
        </p:nvSpPr>
        <p:spPr>
          <a:xfrm>
            <a:off x="575610" y="1427248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ircled_Bullets">
  <p:cSld name="5_Circled_Bullet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62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2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2"/>
          <p:cNvSpPr txBox="1"/>
          <p:nvPr>
            <p:ph idx="1" type="body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62"/>
          <p:cNvSpPr txBox="1"/>
          <p:nvPr>
            <p:ph idx="2" type="body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62"/>
          <p:cNvSpPr txBox="1"/>
          <p:nvPr>
            <p:ph idx="3" type="body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62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62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0" name="Google Shape;370;p62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1" name="Google Shape;371;p6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2"/>
          <p:cNvSpPr txBox="1"/>
          <p:nvPr>
            <p:ph idx="7" type="body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62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62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2"/>
          <p:cNvSpPr txBox="1"/>
          <p:nvPr>
            <p:ph idx="9" type="body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62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ircled_Bullets">
  <p:cSld name="6_Circled_Bullets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63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3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3"/>
          <p:cNvSpPr txBox="1"/>
          <p:nvPr>
            <p:ph idx="1" type="body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Google Shape;383;p63"/>
          <p:cNvSpPr txBox="1"/>
          <p:nvPr>
            <p:ph idx="2" type="body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4" name="Google Shape;384;p63"/>
          <p:cNvSpPr txBox="1"/>
          <p:nvPr>
            <p:ph idx="3" type="body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63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63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63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8" name="Google Shape;388;p63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3"/>
          <p:cNvSpPr txBox="1"/>
          <p:nvPr>
            <p:ph idx="7" type="body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63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6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3"/>
          <p:cNvSpPr txBox="1"/>
          <p:nvPr>
            <p:ph idx="9" type="body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63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63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3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3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3"/>
          <p:cNvSpPr txBox="1"/>
          <p:nvPr>
            <p:ph idx="14" type="body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Google Shape;398;p63"/>
          <p:cNvSpPr txBox="1"/>
          <p:nvPr>
            <p:ph idx="15" type="body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9" name="Google Shape;399;p63"/>
          <p:cNvSpPr txBox="1"/>
          <p:nvPr>
            <p:ph idx="16" type="body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63"/>
          <p:cNvSpPr txBox="1"/>
          <p:nvPr>
            <p:ph idx="17" type="body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63"/>
          <p:cNvSpPr txBox="1"/>
          <p:nvPr>
            <p:ph idx="18" type="body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63"/>
          <p:cNvSpPr txBox="1"/>
          <p:nvPr>
            <p:ph idx="19" type="body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63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3"/>
          <p:cNvSpPr txBox="1"/>
          <p:nvPr>
            <p:ph idx="20" type="body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5" name="Google Shape;405;p63"/>
          <p:cNvSpPr txBox="1"/>
          <p:nvPr>
            <p:ph idx="21" type="body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6" name="Google Shape;406;p63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3"/>
          <p:cNvSpPr txBox="1"/>
          <p:nvPr>
            <p:ph idx="22" type="body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63"/>
          <p:cNvSpPr txBox="1"/>
          <p:nvPr>
            <p:ph idx="23" type="body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 showMasterSp="0">
  <p:cSld name="3_Segu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6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5F0C7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600">
              <a:solidFill>
                <a:srgbClr val="5F0C7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36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5F0C7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2016  Cisco and/or its affiliates. All rights reserved.   Cisco Confidential</a:t>
            </a:r>
            <a:endParaRPr/>
          </a:p>
        </p:txBody>
      </p:sp>
      <p:grpSp>
        <p:nvGrpSpPr>
          <p:cNvPr id="91" name="Google Shape;91;p36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92" name="Google Shape;92;p3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" showMasterSp="0">
  <p:cSld name="1_Closing Slide">
    <p:bg>
      <p:bgPr>
        <a:solidFill>
          <a:schemeClr val="accent5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64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412" name="Google Shape;412;p6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65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429" name="Google Shape;429;p65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losing Slide" showMasterSp="0">
  <p:cSld name="3_Closing Slide">
    <p:bg>
      <p:bgPr>
        <a:solidFill>
          <a:schemeClr val="accent5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66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445" name="Google Shape;445;p6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>
            <p:ph idx="12" type="sldNum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67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2" name="Google Shape;462;p67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7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2700"/>
              <a:buFont typeface="Century Gothic"/>
              <a:buNone/>
              <a:defRPr>
                <a:solidFill>
                  <a:srgbClr val="004C6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" showMasterSp="0">
  <p:cSld name="1_Closing Slide">
    <p:bg>
      <p:bgPr>
        <a:solidFill>
          <a:schemeClr val="accent5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38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112" name="Google Shape;112;p38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" type="subTitle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39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9"/>
          <p:cNvSpPr txBox="1"/>
          <p:nvPr>
            <p:ph idx="12" type="sldNum"/>
          </p:nvPr>
        </p:nvSpPr>
        <p:spPr>
          <a:xfrm>
            <a:off x="398860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/>
          <p:nvPr>
            <p:ph type="title"/>
          </p:nvPr>
        </p:nvSpPr>
        <p:spPr>
          <a:xfrm>
            <a:off x="1941910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" type="body"/>
          </p:nvPr>
        </p:nvSpPr>
        <p:spPr>
          <a:xfrm>
            <a:off x="1941910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40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0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" type="body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2" type="body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1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1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2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1" type="body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42"/>
          <p:cNvSpPr txBox="1"/>
          <p:nvPr>
            <p:ph idx="2" type="body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3" type="body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42"/>
          <p:cNvSpPr txBox="1"/>
          <p:nvPr>
            <p:ph idx="4" type="body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2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2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11" name="Google Shape;11;p3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3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24" name="Google Shape;24;p33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3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3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🠶"/>
              <a:defRPr b="0" i="0" sz="13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🠶"/>
              <a:defRPr b="0" i="0" sz="10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33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3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" name="Google Shape;42;p33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43" name="Google Shape;43;p3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4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54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4"/>
          <p:cNvSpPr/>
          <p:nvPr/>
        </p:nvSpPr>
        <p:spPr>
          <a:xfrm>
            <a:off x="5676473" y="4741653"/>
            <a:ext cx="2849053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2019, 2021  Cisco and/or its affiliates. All rights reserved.   Cisco Confidential</a:t>
            </a:r>
            <a:endParaRPr/>
          </a:p>
        </p:txBody>
      </p:sp>
      <p:grpSp>
        <p:nvGrpSpPr>
          <p:cNvPr id="245" name="Google Shape;245;p54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246" name="Google Shape;246;p5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3FBFE"/>
            </a:gs>
            <a:gs pos="57000">
              <a:srgbClr val="F3FBFE"/>
            </a:gs>
            <a:gs pos="74000">
              <a:srgbClr val="A0DCF3"/>
            </a:gs>
            <a:gs pos="83000">
              <a:srgbClr val="A0DCF3"/>
            </a:gs>
            <a:gs pos="100000">
              <a:srgbClr val="C0E8F7"/>
            </a:gs>
          </a:gsLst>
          <a:lin ang="5400000" scaled="0"/>
        </a:gra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"/>
          <p:cNvSpPr txBox="1"/>
          <p:nvPr>
            <p:ph idx="1" type="subTitle"/>
          </p:nvPr>
        </p:nvSpPr>
        <p:spPr>
          <a:xfrm>
            <a:off x="469497" y="3809526"/>
            <a:ext cx="2368954" cy="902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Introduction to Networks v7.0 (ITN)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1" name="Google Shape;471;p1"/>
          <p:cNvSpPr txBox="1"/>
          <p:nvPr>
            <p:ph idx="2" type="body"/>
          </p:nvPr>
        </p:nvSpPr>
        <p:spPr>
          <a:xfrm>
            <a:off x="469497" y="3127609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Instructor Materials</a:t>
            </a:r>
            <a:endParaRPr/>
          </a:p>
        </p:txBody>
      </p:sp>
      <p:sp>
        <p:nvSpPr>
          <p:cNvPr id="472" name="Google Shape;472;p1"/>
          <p:cNvSpPr txBox="1"/>
          <p:nvPr>
            <p:ph type="ctrTitle"/>
          </p:nvPr>
        </p:nvSpPr>
        <p:spPr>
          <a:xfrm>
            <a:off x="469497" y="1219200"/>
            <a:ext cx="6557379" cy="1666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Chapter 10: Basic Router Configuration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"/>
          <p:cNvSpPr txBox="1"/>
          <p:nvPr>
            <p:ph idx="1" type="body"/>
          </p:nvPr>
        </p:nvSpPr>
        <p:spPr>
          <a:xfrm>
            <a:off x="474660" y="1356721"/>
            <a:ext cx="7870825" cy="28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000000"/>
                </a:solidFill>
              </a:rPr>
              <a:t>The commands to configure interface G0/0/0 on R1 are shown here:</a:t>
            </a:r>
            <a:endParaRPr/>
          </a:p>
        </p:txBody>
      </p:sp>
      <p:sp>
        <p:nvSpPr>
          <p:cNvPr id="544" name="Google Shape;544;p10"/>
          <p:cNvSpPr txBox="1"/>
          <p:nvPr>
            <p:ph type="title"/>
          </p:nvPr>
        </p:nvSpPr>
        <p:spPr>
          <a:xfrm>
            <a:off x="528582" y="380060"/>
            <a:ext cx="8345488" cy="663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ct val="1000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Router Interfaces Example</a:t>
            </a:r>
            <a:endParaRPr/>
          </a:p>
        </p:txBody>
      </p:sp>
      <p:sp>
        <p:nvSpPr>
          <p:cNvPr id="545" name="Google Shape;545;p10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333" y="1730716"/>
            <a:ext cx="5339480" cy="160853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0"/>
          <p:cNvSpPr txBox="1"/>
          <p:nvPr/>
        </p:nvSpPr>
        <p:spPr>
          <a:xfrm>
            <a:off x="958200" y="3462888"/>
            <a:ext cx="7374009" cy="16158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gigabitEthernet 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 Link to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 address 192.168.10.1 255.255.255.0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2001:db8:acad:10::1/64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shutdown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01:43:53.435: %LINK-3-UPDOWN: Interface GigabitEthernet0/0/0, changed state to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01:43:56.447: %LINK-3-UPDOWN: Interface GigabitEthernet0/0/0, changed state to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01:43:57.447: %LINEPROTO-5-UPDOWN: Line protocol on Interface GigabitEthernet0/0/0, changed state to up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1"/>
          <p:cNvSpPr txBox="1"/>
          <p:nvPr>
            <p:ph idx="1" type="body"/>
          </p:nvPr>
        </p:nvSpPr>
        <p:spPr>
          <a:xfrm>
            <a:off x="474662" y="844062"/>
            <a:ext cx="7870825" cy="409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The commands to configure interface G0/0/1 on R1 are shown here:</a:t>
            </a:r>
            <a:endParaRPr/>
          </a:p>
        </p:txBody>
      </p:sp>
      <p:sp>
        <p:nvSpPr>
          <p:cNvPr id="554" name="Google Shape;554;p11"/>
          <p:cNvSpPr txBox="1"/>
          <p:nvPr>
            <p:ph type="title"/>
          </p:nvPr>
        </p:nvSpPr>
        <p:spPr>
          <a:xfrm>
            <a:off x="237329" y="91979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Router Interfaces Example (Cont.)</a:t>
            </a:r>
            <a:endParaRPr/>
          </a:p>
        </p:txBody>
      </p:sp>
      <p:sp>
        <p:nvSpPr>
          <p:cNvPr id="555" name="Google Shape;555;p11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266" y="1504818"/>
            <a:ext cx="5553531" cy="1673013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1"/>
          <p:cNvSpPr txBox="1"/>
          <p:nvPr/>
        </p:nvSpPr>
        <p:spPr>
          <a:xfrm>
            <a:off x="958200" y="3279378"/>
            <a:ext cx="7214987" cy="16158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gigabitEthernet 0/0/1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 Link to R2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 address 209.165.200.225 255.255.255.252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 2001:db8:feed:224::1/64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shutdown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R1(config-if)#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01:46:29.170: %LINK-3-UPDOWN: Interface GigabitEthernet0/0/1, changed state to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01:46:32.171: %LINK-3-UPDOWN: Interface GigabitEthernet0/0/1, changed state to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*Aug  1 01:46:33.171: %LINEPROTO-5-UPDOWN: Line protocol on Interface GigabitEthernet0/0/1, changed state to up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2"/>
          <p:cNvSpPr txBox="1"/>
          <p:nvPr>
            <p:ph idx="1" type="body"/>
          </p:nvPr>
        </p:nvSpPr>
        <p:spPr>
          <a:xfrm>
            <a:off x="474663" y="1128542"/>
            <a:ext cx="7870825" cy="88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To verify interface configuration use the </a:t>
            </a:r>
            <a:r>
              <a:rPr b="1" lang="en-US">
                <a:solidFill>
                  <a:srgbClr val="000000"/>
                </a:solidFill>
              </a:rPr>
              <a:t>show ip interface brief </a:t>
            </a:r>
            <a:r>
              <a:rPr lang="en-US">
                <a:solidFill>
                  <a:srgbClr val="000000"/>
                </a:solidFill>
              </a:rPr>
              <a:t>and </a:t>
            </a:r>
            <a:r>
              <a:rPr b="1" lang="en-US">
                <a:solidFill>
                  <a:srgbClr val="000000"/>
                </a:solidFill>
              </a:rPr>
              <a:t>show ipv6 interface brief </a:t>
            </a:r>
            <a:r>
              <a:rPr lang="en-US">
                <a:solidFill>
                  <a:srgbClr val="000000"/>
                </a:solidFill>
              </a:rPr>
              <a:t>commands shown here:</a:t>
            </a:r>
            <a:endParaRPr/>
          </a:p>
        </p:txBody>
      </p:sp>
      <p:sp>
        <p:nvSpPr>
          <p:cNvPr id="564" name="Google Shape;564;p12"/>
          <p:cNvSpPr txBox="1"/>
          <p:nvPr>
            <p:ph type="title"/>
          </p:nvPr>
        </p:nvSpPr>
        <p:spPr>
          <a:xfrm>
            <a:off x="318346" y="306436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Verify Interface Configuration</a:t>
            </a:r>
            <a:endParaRPr/>
          </a:p>
        </p:txBody>
      </p:sp>
      <p:sp>
        <p:nvSpPr>
          <p:cNvPr id="565" name="Google Shape;565;p12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2"/>
          <p:cNvSpPr txBox="1"/>
          <p:nvPr/>
        </p:nvSpPr>
        <p:spPr>
          <a:xfrm>
            <a:off x="1721390" y="2384213"/>
            <a:ext cx="5979889" cy="7848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             IP-Address      OK? Method Status                Protocol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  192.168.10.1    YES manual up                   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  209.165.200.225 YES manual up                   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                 unassigned      YES unset  administratively down down </a:t>
            </a:r>
            <a:endParaRPr/>
          </a:p>
        </p:txBody>
      </p:sp>
      <p:sp>
        <p:nvSpPr>
          <p:cNvPr id="567" name="Google Shape;567;p12"/>
          <p:cNvSpPr txBox="1"/>
          <p:nvPr/>
        </p:nvSpPr>
        <p:spPr>
          <a:xfrm>
            <a:off x="1721390" y="3186504"/>
            <a:ext cx="5979889" cy="14773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ipv6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     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FE80::201:C9FF:FE89:4501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2001:DB8:ACAD:10::1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     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FE80::201:C9FF:FE89:4502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2001:DB8:FEED:224::1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                     [administratively down/down]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unassigned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" name="Google Shape;573;p13"/>
          <p:cNvGraphicFramePr/>
          <p:nvPr/>
        </p:nvGraphicFramePr>
        <p:xfrm>
          <a:off x="763914" y="20154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{D1FEB28B-1B03-487B-A4BE-0E3EECDEEDE7}</a:tableStyleId>
              </a:tblPr>
              <a:tblGrid>
                <a:gridCol w="3056225"/>
                <a:gridCol w="4837500"/>
              </a:tblGrid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Commands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 interface brief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ipv6 interface brief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all interfaces, their IP addresses, and their current status.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 route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ipv6 route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the contents of the IP routing tables stored in RAM.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interfaces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statistics for all interfaces on the device. Only displays the IPv4 addressing information.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 interfaces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the IPv4 statistics for all interfaces on a router.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 ipv6 interfaces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Displays the IPv6 statistics for all interfaces on a router.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4" name="Google Shape;574;p13"/>
          <p:cNvSpPr txBox="1"/>
          <p:nvPr>
            <p:ph type="title"/>
          </p:nvPr>
        </p:nvSpPr>
        <p:spPr>
          <a:xfrm>
            <a:off x="538023" y="48768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</a:t>
            </a:r>
            <a:endParaRPr/>
          </a:p>
        </p:txBody>
      </p:sp>
      <p:sp>
        <p:nvSpPr>
          <p:cNvPr id="575" name="Google Shape;575;p13"/>
          <p:cNvSpPr txBox="1"/>
          <p:nvPr/>
        </p:nvSpPr>
        <p:spPr>
          <a:xfrm>
            <a:off x="663314" y="1493781"/>
            <a:ext cx="8094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table summarizes show commands used to verify interface configuration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4"/>
          <p:cNvSpPr txBox="1"/>
          <p:nvPr>
            <p:ph type="title"/>
          </p:nvPr>
        </p:nvSpPr>
        <p:spPr>
          <a:xfrm>
            <a:off x="392000" y="37253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582" name="Google Shape;582;p14"/>
          <p:cNvSpPr txBox="1"/>
          <p:nvPr/>
        </p:nvSpPr>
        <p:spPr>
          <a:xfrm>
            <a:off x="440796" y="1495259"/>
            <a:ext cx="80949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status of all interfaces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 interface brief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ipv6 interface brief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commands, shown here:</a:t>
            </a:r>
            <a:endParaRPr/>
          </a:p>
        </p:txBody>
      </p:sp>
      <p:sp>
        <p:nvSpPr>
          <p:cNvPr id="583" name="Google Shape;583;p14"/>
          <p:cNvSpPr txBox="1"/>
          <p:nvPr/>
        </p:nvSpPr>
        <p:spPr>
          <a:xfrm>
            <a:off x="1273386" y="2300291"/>
            <a:ext cx="6582716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              IP-Address      OK? Method Status                Protocol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  192.168.10.1    YES manual up                   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  209.165.200.225 YES manual up                   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                 unassigned      YES unset  administratively down down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  <p:sp>
        <p:nvSpPr>
          <p:cNvPr id="584" name="Google Shape;584;p14"/>
          <p:cNvSpPr txBox="1"/>
          <p:nvPr/>
        </p:nvSpPr>
        <p:spPr>
          <a:xfrm>
            <a:off x="1273386" y="3443878"/>
            <a:ext cx="6582716" cy="14773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ipv6 interface brief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     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FE80::201:C9FF:FE89:4501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2001:DB8:ACAD:10::1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GigabitEthernet0/0/1       [up/up]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FE80::201:C9FF:FE89:4502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2001:DB8:FEED:224::1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Vlan1                      [administratively down/down]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unassigned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5"/>
          <p:cNvSpPr txBox="1"/>
          <p:nvPr>
            <p:ph type="title"/>
          </p:nvPr>
        </p:nvSpPr>
        <p:spPr>
          <a:xfrm>
            <a:off x="349371" y="76285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591" name="Google Shape;591;p15"/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the contents of the IP routing tables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 route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ipv6 route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as shown here:</a:t>
            </a:r>
            <a:endParaRPr/>
          </a:p>
        </p:txBody>
      </p:sp>
      <p:sp>
        <p:nvSpPr>
          <p:cNvPr id="592" name="Google Shape;592;p15"/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route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Gateway of last resort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192.168.10.0/24 is variably subnetted, 2 subnets, 2 masks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       192.168.10.0/24 is directly connected, GigabitEthernet0/0/0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     192.168.10.1/32 is directly connected, GigabitEthernet0/0/0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209.165.200.0/24 is variably subnetted, 2 subnets, 2 masks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       209.165.200.224/30 is directly connected, GigabitEthernet0/0/1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     209.165.200.225/32 is directly connected, GigabitEthernet0/0/1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  <p:sp>
        <p:nvSpPr>
          <p:cNvPr id="593" name="Google Shape;593;p15"/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show ipv6 route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  2001:DB8:ACAD:10::/64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GigabitEthernet0/0/0, directly connected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2001:DB8:ACAD:10::1/128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GigabitEthernet0/0/0, receive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  2001:DB8:FEED:224::/64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GigabitEthernet0/0/1, directly connected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2001:DB8:FEED:224::1/128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GigabitEthernet0/0/1, receive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   FF00::/8 [0/0]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via Null0, receive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6"/>
          <p:cNvSpPr txBox="1"/>
          <p:nvPr>
            <p:ph type="title"/>
          </p:nvPr>
        </p:nvSpPr>
        <p:spPr>
          <a:xfrm>
            <a:off x="413702" y="31157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600" name="Google Shape;600;p16"/>
          <p:cNvSpPr txBox="1"/>
          <p:nvPr/>
        </p:nvSpPr>
        <p:spPr>
          <a:xfrm>
            <a:off x="413702" y="1487007"/>
            <a:ext cx="26386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statistics for all interfaces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interfaces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command, as shown here:</a:t>
            </a:r>
            <a:endParaRPr/>
          </a:p>
        </p:txBody>
      </p:sp>
      <p:sp>
        <p:nvSpPr>
          <p:cNvPr id="601" name="Google Shape;601;p16"/>
          <p:cNvSpPr txBox="1"/>
          <p:nvPr/>
        </p:nvSpPr>
        <p:spPr>
          <a:xfrm>
            <a:off x="3163146" y="1229620"/>
            <a:ext cx="5766915" cy="36933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interfaces gig0/0/0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is up, line protocol is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Hardware is ISR4321-2x1GE, address is a0e0.af0d.e140 (bia  a0e0.af0d.e140)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Description: Link to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Internet address is 192.168.10.1/24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MTU 1500 bytes, BW 100000 Kbit/sec, DLY 100 usec,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reliability 255/255, txload 1/255, rxload 1/255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Encapsulation ARPA, loopback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Keepalive not supported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Full Duplex, 100Mbps, link type is auto, media type is RJ45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output flow-control is off, input flow-control is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ARP type: ARPA, ARP Timeout 04:00:00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Last input 00:00:01, output 00:00:35, output hang never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Last clearing of "show interface" counters never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Input queue: 0/375/0/0 (size/max/drops/flushes); Total output     drops: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Queueing strategy: fifo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Output queue: 0/40 (size/max)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5 minute input rate 0 bits/sec, 0 packets/sec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5 minute output rate 0 bits/sec, 0 packets/sec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1180 packets input, 109486 bytes, 0 no buffer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Received 84 broadcasts (0 IP multicasts)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0 runts, 0 giants, 0 throttles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7"/>
          <p:cNvSpPr txBox="1"/>
          <p:nvPr>
            <p:ph type="title"/>
          </p:nvPr>
        </p:nvSpPr>
        <p:spPr>
          <a:xfrm>
            <a:off x="270934" y="94827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608" name="Google Shape;608;p17"/>
          <p:cNvSpPr txBox="1"/>
          <p:nvPr/>
        </p:nvSpPr>
        <p:spPr>
          <a:xfrm>
            <a:off x="542394" y="1236394"/>
            <a:ext cx="29729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IPv4 statistics for router interfaces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 interface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command, as shown here:</a:t>
            </a:r>
            <a:endParaRPr/>
          </a:p>
        </p:txBody>
      </p:sp>
      <p:sp>
        <p:nvSpPr>
          <p:cNvPr id="609" name="Google Shape;609;p17"/>
          <p:cNvSpPr txBox="1"/>
          <p:nvPr/>
        </p:nvSpPr>
        <p:spPr>
          <a:xfrm>
            <a:off x="3905323" y="890954"/>
            <a:ext cx="5042250" cy="408744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 interface g0/0/0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is up, line protocol is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Internet address is 192.168.10.1/24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Broadcast address is 255.255.255.255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Address determined by setup command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MTU is 1500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Helper address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Directed broadcast forwarding is disabled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Outgoing Common access list is not 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Outgoing access list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Inbound Common access list is not 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Inbound  access list is not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Proxy ARP is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Local Proxy ARP is disabled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Security level is 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Split horizon is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redirects are always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unreachables are always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mask replies are never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IP fast switching is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IP Flow switching is disabled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&lt;output omitted&gt;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8"/>
          <p:cNvSpPr txBox="1"/>
          <p:nvPr>
            <p:ph type="title"/>
          </p:nvPr>
        </p:nvSpPr>
        <p:spPr>
          <a:xfrm>
            <a:off x="331893" y="36576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Verification Commands (Cont.)</a:t>
            </a:r>
            <a:endParaRPr/>
          </a:p>
        </p:txBody>
      </p:sp>
      <p:sp>
        <p:nvSpPr>
          <p:cNvPr id="616" name="Google Shape;616;p18"/>
          <p:cNvSpPr txBox="1"/>
          <p:nvPr/>
        </p:nvSpPr>
        <p:spPr>
          <a:xfrm>
            <a:off x="549168" y="1222847"/>
            <a:ext cx="289168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IPv6 statistics for router interfaces with the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ipv6 interface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shown here:</a:t>
            </a:r>
            <a:endParaRPr/>
          </a:p>
        </p:txBody>
      </p:sp>
      <p:sp>
        <p:nvSpPr>
          <p:cNvPr id="617" name="Google Shape;617;p18"/>
          <p:cNvSpPr txBox="1"/>
          <p:nvPr/>
        </p:nvSpPr>
        <p:spPr>
          <a:xfrm>
            <a:off x="3528907" y="1507328"/>
            <a:ext cx="5460266" cy="31700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show ipv6 interface g0/0/0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GigabitEthernet0/0/0 is up, line protocol is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IPv6 is enabled, link-local address is FE80::868A:8DFF:FE44:49B0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No Virtual link-local address(es):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Description: Link to LAN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Global unicast address(es):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2001:DB8:ACAD:10::1, subnet is 2001:DB8:ACAD:10::/64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Joined group address(es):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FF02::1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FF02::1:FF00:1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FF02::1:FF44:49B0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MTU is 1500 bytes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error messages limited to one every 100 milliseconds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redirects are enabled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ICMP unreachables are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ND DAD is enabled, number of DAD attempts: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ND reachable time is 30000 milliseconds (using 30000)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ND NS retransmit interval is 1000 milliseconds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9"/>
          <p:cNvSpPr txBox="1"/>
          <p:nvPr>
            <p:ph type="ctrTitle"/>
          </p:nvPr>
        </p:nvSpPr>
        <p:spPr>
          <a:xfrm>
            <a:off x="416425" y="1788160"/>
            <a:ext cx="7848344" cy="1381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10.3 Configure the Default Gateway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"/>
          <p:cNvSpPr txBox="1"/>
          <p:nvPr>
            <p:ph idx="1" type="subTitle"/>
          </p:nvPr>
        </p:nvSpPr>
        <p:spPr>
          <a:xfrm>
            <a:off x="469497" y="3809526"/>
            <a:ext cx="2368954" cy="902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solidFill>
                  <a:schemeClr val="dk1"/>
                </a:solidFill>
              </a:rPr>
              <a:t>Introduction to Networks v7.0 (ITN)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2"/>
          <p:cNvSpPr txBox="1"/>
          <p:nvPr>
            <p:ph type="ctrTitle"/>
          </p:nvPr>
        </p:nvSpPr>
        <p:spPr>
          <a:xfrm>
            <a:off x="469497" y="2316480"/>
            <a:ext cx="6672708" cy="10801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Chapter 10: Basic Router Configuration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0"/>
          <p:cNvSpPr txBox="1"/>
          <p:nvPr>
            <p:ph type="title"/>
          </p:nvPr>
        </p:nvSpPr>
        <p:spPr>
          <a:xfrm>
            <a:off x="282107" y="16378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the Default Gateway</a:t>
            </a:r>
            <a:br>
              <a:rPr lang="en-US"/>
            </a:br>
            <a:r>
              <a:rPr lang="en-US" sz="2400"/>
              <a:t>Default Gateway on a Host</a:t>
            </a:r>
            <a:endParaRPr/>
          </a:p>
        </p:txBody>
      </p:sp>
      <p:sp>
        <p:nvSpPr>
          <p:cNvPr id="630" name="Google Shape;630;p20"/>
          <p:cNvSpPr txBox="1"/>
          <p:nvPr/>
        </p:nvSpPr>
        <p:spPr>
          <a:xfrm>
            <a:off x="474662" y="1114474"/>
            <a:ext cx="370930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default gateway is used when a host sends a packet to a device on another network.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default gateway address is generally the router interface address attached to the local network of the host.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reach PC3, PC1 addresses a packet with the IPv4 address of PC3, but forwards the packet to its default gateway, the G0/0/0 interface of R1.</a:t>
            </a:r>
            <a:endParaRPr/>
          </a:p>
        </p:txBody>
      </p:sp>
      <p:sp>
        <p:nvSpPr>
          <p:cNvPr id="631" name="Google Shape;631;p20"/>
          <p:cNvSpPr txBox="1"/>
          <p:nvPr/>
        </p:nvSpPr>
        <p:spPr>
          <a:xfrm>
            <a:off x="4183963" y="3976697"/>
            <a:ext cx="44436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IP address of the host and the router interface must be in the same network.</a:t>
            </a:r>
            <a:endParaRPr/>
          </a:p>
        </p:txBody>
      </p:sp>
      <p:pic>
        <p:nvPicPr>
          <p:cNvPr id="632" name="Google Shape;6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2868" y="653484"/>
            <a:ext cx="3416705" cy="332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1"/>
          <p:cNvSpPr txBox="1"/>
          <p:nvPr>
            <p:ph type="title"/>
          </p:nvPr>
        </p:nvSpPr>
        <p:spPr>
          <a:xfrm>
            <a:off x="345440" y="8572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the Default Gateway</a:t>
            </a:r>
            <a:br>
              <a:rPr lang="en-US"/>
            </a:br>
            <a:r>
              <a:rPr lang="en-US" sz="2400"/>
              <a:t>Default Gateway on a Switch</a:t>
            </a:r>
            <a:endParaRPr/>
          </a:p>
        </p:txBody>
      </p:sp>
      <p:sp>
        <p:nvSpPr>
          <p:cNvPr id="639" name="Google Shape;639;p21"/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switch must have a default gateway address configured to remotely manage the switch from another network.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configure an IPv4 default gateway on a switch, use the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default-gateway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ip-address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configuration command.</a:t>
            </a:r>
            <a:endParaRPr/>
          </a:p>
        </p:txBody>
      </p:sp>
      <p:sp>
        <p:nvSpPr>
          <p:cNvPr id="640" name="Google Shape;640;p21"/>
          <p:cNvSpPr txBox="1"/>
          <p:nvPr/>
        </p:nvSpPr>
        <p:spPr>
          <a:xfrm>
            <a:off x="3829877" y="848092"/>
            <a:ext cx="44021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MEDIA IS WORKING ON A CORRECTED VERSION OF THE GRAPHIC FROM 10.3.2.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 IS WRONG ON AR, AND ON THE GLOBAL BUG LIST</a:t>
            </a:r>
            <a:endParaRPr/>
          </a:p>
        </p:txBody>
      </p:sp>
      <p:sp>
        <p:nvSpPr>
          <p:cNvPr id="641" name="Google Shape;641;p21"/>
          <p:cNvSpPr/>
          <p:nvPr/>
        </p:nvSpPr>
        <p:spPr>
          <a:xfrm>
            <a:off x="5116545" y="2599792"/>
            <a:ext cx="1828800" cy="1830983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2"/>
          <p:cNvSpPr txBox="1"/>
          <p:nvPr>
            <p:ph idx="1" type="body"/>
          </p:nvPr>
        </p:nvSpPr>
        <p:spPr>
          <a:xfrm>
            <a:off x="613139" y="1857872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this eNSP or Packet Tracer, you will do the following: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Display the router information.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Configure router interfaces.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Verify the configuration.</a:t>
            </a:r>
            <a:endParaRPr/>
          </a:p>
        </p:txBody>
      </p:sp>
      <p:sp>
        <p:nvSpPr>
          <p:cNvPr id="648" name="Google Shape;648;p22"/>
          <p:cNvSpPr txBox="1"/>
          <p:nvPr>
            <p:ph type="title"/>
          </p:nvPr>
        </p:nvSpPr>
        <p:spPr>
          <a:xfrm>
            <a:off x="347897" y="501227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ct val="100000"/>
              <a:buFont typeface="Century Gothic"/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/>
              <a:t>eNSP &amp; </a:t>
            </a:r>
            <a:r>
              <a:rPr lang="en-US" sz="2400"/>
              <a:t>Packet Tracer – Connect a Router to a LAN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3"/>
          <p:cNvSpPr txBox="1"/>
          <p:nvPr>
            <p:ph idx="1" type="body"/>
          </p:nvPr>
        </p:nvSpPr>
        <p:spPr>
          <a:xfrm>
            <a:off x="850206" y="1647898"/>
            <a:ext cx="7815004" cy="295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this eNSP &amp; Packet Tracer, you will do the following: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Verify the network documentation and use tests to isolate problems.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Determine an appropriate solution for a given problem.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Implement the solution.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Test to verify the problem is resolved.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Document the solution.</a:t>
            </a:r>
            <a:endParaRPr/>
          </a:p>
        </p:txBody>
      </p:sp>
      <p:sp>
        <p:nvSpPr>
          <p:cNvPr id="655" name="Google Shape;655;p23"/>
          <p:cNvSpPr txBox="1"/>
          <p:nvPr>
            <p:ph type="title"/>
          </p:nvPr>
        </p:nvSpPr>
        <p:spPr>
          <a:xfrm>
            <a:off x="319722" y="447040"/>
            <a:ext cx="8580438" cy="900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ct val="100000"/>
              <a:buFont typeface="Century Gothic"/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/>
              <a:t>eNSP &amp; </a:t>
            </a:r>
            <a:r>
              <a:rPr lang="en-US" sz="2400"/>
              <a:t>Packet Tracer – Troubleshoot Default Gateway Issues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4"/>
          <p:cNvSpPr txBox="1"/>
          <p:nvPr>
            <p:ph type="ctrTitle"/>
          </p:nvPr>
        </p:nvSpPr>
        <p:spPr>
          <a:xfrm>
            <a:off x="416425" y="1747519"/>
            <a:ext cx="8280314" cy="1456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10.4 Module Practice and Quiz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5"/>
          <p:cNvSpPr txBox="1"/>
          <p:nvPr>
            <p:ph type="title"/>
          </p:nvPr>
        </p:nvSpPr>
        <p:spPr>
          <a:xfrm>
            <a:off x="1941909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Chapter Practice and Quiz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Video – Network Device Differences: Part 1</a:t>
            </a:r>
            <a:endParaRPr/>
          </a:p>
        </p:txBody>
      </p:sp>
      <p:sp>
        <p:nvSpPr>
          <p:cNvPr id="668" name="Google Shape;668;p25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This video will cover the different physical characteristics of the following:</a:t>
            </a:r>
            <a:endParaRPr/>
          </a:p>
          <a:p>
            <a:pPr indent="-171450" lvl="2" marL="261936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/>
              <a:t>Cisco 4000 Series Router.</a:t>
            </a:r>
            <a:endParaRPr/>
          </a:p>
          <a:p>
            <a:pPr indent="-171450" lvl="2" marL="261936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/>
              <a:t>Cisco 2900 Series Router.</a:t>
            </a:r>
            <a:endParaRPr/>
          </a:p>
          <a:p>
            <a:pPr indent="-171450" lvl="2" marL="261936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/>
              <a:t>Cisco 1900 Series Router.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6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Chapter Practice and Quiz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Video – Network Device Differences: Part 2</a:t>
            </a:r>
            <a:endParaRPr/>
          </a:p>
        </p:txBody>
      </p:sp>
      <p:sp>
        <p:nvSpPr>
          <p:cNvPr id="675" name="Google Shape;675;p26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This video will cover the different configurations of the following:</a:t>
            </a:r>
            <a:endParaRPr/>
          </a:p>
          <a:p>
            <a:pPr indent="-171450" lvl="2" marL="261936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/>
              <a:t>Cisco 4000 Series Router.</a:t>
            </a:r>
            <a:endParaRPr/>
          </a:p>
          <a:p>
            <a:pPr indent="-171450" lvl="2" marL="261936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/>
              <a:t>Cisco 2900 Series Router.</a:t>
            </a:r>
            <a:endParaRPr/>
          </a:p>
          <a:p>
            <a:pPr indent="-171450" lvl="2" marL="261936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/>
              <a:t>Cisco 1900 Series Router.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7"/>
          <p:cNvSpPr txBox="1"/>
          <p:nvPr>
            <p:ph idx="1" type="body"/>
          </p:nvPr>
        </p:nvSpPr>
        <p:spPr>
          <a:xfrm>
            <a:off x="843432" y="1966244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this eNSP or Packet Tracer, you will do the following: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Complete the network documentation.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Perform basic device configurations on a router and a switch.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Verify connectivity and troubleshoot any issues.</a:t>
            </a:r>
            <a:endParaRPr/>
          </a:p>
        </p:txBody>
      </p:sp>
      <p:sp>
        <p:nvSpPr>
          <p:cNvPr id="682" name="Google Shape;682;p27"/>
          <p:cNvSpPr txBox="1"/>
          <p:nvPr>
            <p:ph type="title"/>
          </p:nvPr>
        </p:nvSpPr>
        <p:spPr>
          <a:xfrm>
            <a:off x="372533" y="623147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ct val="100000"/>
              <a:buFont typeface="Century Gothic"/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/>
              <a:t>eNSP &amp; </a:t>
            </a:r>
            <a:r>
              <a:rPr lang="en-US" sz="2400"/>
              <a:t>Packet Tracer – Basic Device Configuration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8"/>
          <p:cNvSpPr txBox="1"/>
          <p:nvPr>
            <p:ph idx="1" type="body"/>
          </p:nvPr>
        </p:nvSpPr>
        <p:spPr>
          <a:xfrm>
            <a:off x="631002" y="2108263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both the eNSP or Packet Tracer Physical Mode activity and in the Lab, you will complete the following objectives: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Set up the topology and initialize devices.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Configure devices and verify connectivity.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Display device information.</a:t>
            </a:r>
            <a:endParaRPr/>
          </a:p>
        </p:txBody>
      </p:sp>
      <p:sp>
        <p:nvSpPr>
          <p:cNvPr id="689" name="Google Shape;689;p28"/>
          <p:cNvSpPr txBox="1"/>
          <p:nvPr>
            <p:ph type="title"/>
          </p:nvPr>
        </p:nvSpPr>
        <p:spPr>
          <a:xfrm>
            <a:off x="521546" y="325120"/>
            <a:ext cx="8345488" cy="148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/>
              <a:t>eNSP &amp; </a:t>
            </a:r>
            <a:r>
              <a:rPr lang="en-US" sz="2400"/>
              <a:t>Packet Tracer – Build a Switch and Router Network – Physical Mode</a:t>
            </a:r>
            <a:br>
              <a:rPr lang="en-US" sz="2400"/>
            </a:br>
            <a:r>
              <a:rPr lang="en-US" sz="2400"/>
              <a:t>Lab – Build a Switch and Router Network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Chapter Practice and Quiz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What did I learn in this Chapter?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9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The tasks that should be completed when configuring initial settings on a router.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Configure the device name.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Secure privileged EXEC mode.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Secure user EXEC mode.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Secure remote Telnet / SSH access.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Secure all passwords in the config file.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Provide legal notification.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Save the configuration.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For routers to be reachable, the router interfaces must be configured.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/>
              <a:t>Using the </a:t>
            </a:r>
            <a:r>
              <a:rPr b="1" lang="en-US" sz="1600"/>
              <a:t>no shutdown</a:t>
            </a:r>
            <a:r>
              <a:rPr lang="en-US" sz="160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b="1" lang="en-US" sz="1600"/>
              <a:t>show ip interface brief</a:t>
            </a:r>
            <a:r>
              <a:rPr lang="en-US" sz="1600"/>
              <a:t> and </a:t>
            </a:r>
            <a:r>
              <a:rPr b="1" lang="en-US" sz="1600"/>
              <a:t>show ipv6 interface brief</a:t>
            </a:r>
            <a:r>
              <a:rPr lang="en-US" sz="1600"/>
              <a:t>, the </a:t>
            </a:r>
            <a:r>
              <a:rPr b="1" lang="en-US" sz="1600"/>
              <a:t>show ip route</a:t>
            </a:r>
            <a:r>
              <a:rPr lang="en-US" sz="1600"/>
              <a:t> and </a:t>
            </a:r>
            <a:r>
              <a:rPr b="1" lang="en-US" sz="1600"/>
              <a:t>show ipv6 route</a:t>
            </a:r>
            <a:r>
              <a:rPr lang="en-US" sz="1600"/>
              <a:t>, as well as </a:t>
            </a:r>
            <a:r>
              <a:rPr b="1" lang="en-US" sz="1600"/>
              <a:t>show interfaces</a:t>
            </a:r>
            <a:r>
              <a:rPr lang="en-US" sz="1600"/>
              <a:t>, </a:t>
            </a:r>
            <a:r>
              <a:rPr b="1" lang="en-US" sz="1600"/>
              <a:t>show ip interface</a:t>
            </a:r>
            <a:r>
              <a:rPr lang="en-US" sz="1600"/>
              <a:t> and </a:t>
            </a:r>
            <a:r>
              <a:rPr b="1" lang="en-US" sz="1600"/>
              <a:t>show ipv6 interface.</a:t>
            </a:r>
            <a:endParaRPr/>
          </a:p>
          <a:p>
            <a:pPr indent="-190754" lvl="0" marL="257175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"/>
          <p:cNvSpPr txBox="1"/>
          <p:nvPr>
            <p:ph type="title"/>
          </p:nvPr>
        </p:nvSpPr>
        <p:spPr>
          <a:xfrm>
            <a:off x="1294454" y="39641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700"/>
              <a:buFont typeface="Century Gothic"/>
              <a:buNone/>
            </a:pPr>
            <a:r>
              <a:rPr lang="en-US"/>
              <a:t>Chapter Objectives</a:t>
            </a:r>
            <a:endParaRPr/>
          </a:p>
        </p:txBody>
      </p:sp>
      <p:sp>
        <p:nvSpPr>
          <p:cNvPr id="486" name="Google Shape;486;p3"/>
          <p:cNvSpPr/>
          <p:nvPr/>
        </p:nvSpPr>
        <p:spPr>
          <a:xfrm>
            <a:off x="364511" y="1451674"/>
            <a:ext cx="801257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Router Configuration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initial settings on a router and end devices.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7" name="Google Shape;487;p3"/>
          <p:cNvGraphicFramePr/>
          <p:nvPr/>
        </p:nvGraphicFramePr>
        <p:xfrm>
          <a:off x="880345" y="274885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{D1FEB28B-1B03-487B-A4BE-0E3EECDEEDE7}</a:tableStyleId>
              </a:tblPr>
              <a:tblGrid>
                <a:gridCol w="3490450"/>
                <a:gridCol w="3490450"/>
              </a:tblGrid>
              <a:tr h="21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Topic Title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Topic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Initial Router Settings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initial settings on an IOS Cisco router.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Interfaces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two active interfaces on a Cisco IOS router.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the Default Gateway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Configure devices to use the default gateway.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0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4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Chapter Practice and Quiz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What did I learn in this Chapter (Cont.)?</a:t>
            </a:r>
            <a:endParaRPr/>
          </a:p>
        </p:txBody>
      </p:sp>
      <p:sp>
        <p:nvSpPr>
          <p:cNvPr id="703" name="Google Shape;703;p30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For an end device to reach other networks, a default gateway must be configured.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The IP address of the host device and the router interface address must be in the same network.</a:t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A switch must have a default gateway address configured to remotely manage the switch from another network.</a:t>
            </a:r>
            <a:endParaRPr/>
          </a:p>
          <a:p>
            <a:pPr indent="-214312" lvl="1" marL="557213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To configure an IPv4 default gateway on a switch, use the </a:t>
            </a:r>
            <a:r>
              <a:rPr b="1" lang="en-US" sz="1800"/>
              <a:t>ip default-gateway </a:t>
            </a:r>
            <a:r>
              <a:rPr i="1" lang="en-US" sz="1800"/>
              <a:t>ip-address </a:t>
            </a:r>
            <a:r>
              <a:rPr lang="en-US" sz="1800"/>
              <a:t>global configuration command.</a:t>
            </a:r>
            <a:endParaRPr/>
          </a:p>
          <a:p>
            <a:pPr indent="-180975" lvl="0" marL="257175" rtl="0" algn="l"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wipe dir="l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/>
          <p:nvPr>
            <p:ph type="title"/>
          </p:nvPr>
        </p:nvSpPr>
        <p:spPr>
          <a:xfrm>
            <a:off x="1225974" y="346194"/>
            <a:ext cx="5899572" cy="609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Chapter 10: Basic Router Configuration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New Terms and Commands</a:t>
            </a:r>
            <a:endParaRPr/>
          </a:p>
        </p:txBody>
      </p:sp>
      <p:graphicFrame>
        <p:nvGraphicFramePr>
          <p:cNvPr id="710" name="Google Shape;710;p31"/>
          <p:cNvGraphicFramePr/>
          <p:nvPr/>
        </p:nvGraphicFramePr>
        <p:xfrm>
          <a:off x="1941513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{AF397FD1-C769-4F0D-A975-60BC226047F9}</a:tableStyleId>
              </a:tblPr>
              <a:tblGrid>
                <a:gridCol w="6686550"/>
              </a:tblGrid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Char char="•"/>
                      </a:pPr>
                      <a:r>
                        <a:rPr b="1" lang="en-US" sz="135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Char char="•"/>
                      </a:pPr>
                      <a:r>
                        <a:rPr b="1" lang="en-US" sz="135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Char char="•"/>
                      </a:pPr>
                      <a:r>
                        <a:rPr b="1" lang="en-US" sz="1350">
                          <a:solidFill>
                            <a:srgbClr val="000000"/>
                          </a:solidFill>
                        </a:rPr>
                        <a:t>show ip route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Char char="•"/>
                      </a:pPr>
                      <a:r>
                        <a:rPr b="1" lang="en-US" sz="1350">
                          <a:solidFill>
                            <a:srgbClr val="000000"/>
                          </a:solidFill>
                        </a:rPr>
                        <a:t>show ipv6 route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Char char="•"/>
                      </a:pPr>
                      <a:r>
                        <a:rPr b="1" lang="en-US" sz="1350">
                          <a:solidFill>
                            <a:srgbClr val="000000"/>
                          </a:solidFill>
                        </a:rPr>
                        <a:t>show interfaces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Char char="•"/>
                      </a:pPr>
                      <a:r>
                        <a:rPr b="1" lang="en-US" sz="1350">
                          <a:solidFill>
                            <a:srgbClr val="000000"/>
                          </a:solidFill>
                        </a:rPr>
                        <a:t>show ip interface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Char char="•"/>
                      </a:pPr>
                      <a:r>
                        <a:rPr b="1" lang="en-US" sz="1350">
                          <a:solidFill>
                            <a:srgbClr val="000000"/>
                          </a:solidFill>
                        </a:rPr>
                        <a:t>show ipv6 interface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Char char="•"/>
                      </a:pPr>
                      <a:r>
                        <a:rPr b="1" lang="en-US" sz="1350">
                          <a:solidFill>
                            <a:srgbClr val="000000"/>
                          </a:solidFill>
                        </a:rPr>
                        <a:t>ip default-gateway</a:t>
                      </a:r>
                      <a:endParaRPr/>
                    </a:p>
                    <a:p>
                      <a:pPr indent="-200025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b="0" sz="1350">
                        <a:solidFill>
                          <a:srgbClr val="000000"/>
                        </a:solidFill>
                      </a:endParaRPr>
                    </a:p>
                    <a:p>
                      <a:pPr indent="-200025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b="0" sz="135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9050" marL="69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FFFFF"/>
                        </a:gs>
                        <a:gs pos="100000">
                          <a:srgbClr val="C4DCE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"/>
          <p:cNvSpPr txBox="1"/>
          <p:nvPr>
            <p:ph type="ctrTitle"/>
          </p:nvPr>
        </p:nvSpPr>
        <p:spPr>
          <a:xfrm>
            <a:off x="416425" y="1788160"/>
            <a:ext cx="7598042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10.1 Configure Initial Router Settings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"/>
          <p:cNvSpPr txBox="1"/>
          <p:nvPr>
            <p:ph idx="1" type="body"/>
          </p:nvPr>
        </p:nvSpPr>
        <p:spPr>
          <a:xfrm>
            <a:off x="419367" y="855419"/>
            <a:ext cx="3265419" cy="351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Configure the device name.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Secure privileged EXEC mode.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Secure user EXEC mode.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Secure remote Telnet / SSH access.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Encrypt all plaintext passwords.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</a:rPr>
              <a:t>Provide legal notification and save the configuration.</a:t>
            </a:r>
            <a:endParaRPr/>
          </a:p>
        </p:txBody>
      </p:sp>
      <p:sp>
        <p:nvSpPr>
          <p:cNvPr id="500" name="Google Shape;500;p5"/>
          <p:cNvSpPr txBox="1"/>
          <p:nvPr>
            <p:ph type="title"/>
          </p:nvPr>
        </p:nvSpPr>
        <p:spPr>
          <a:xfrm>
            <a:off x="270933" y="13252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 sz="2400"/>
              <a:t>Basic Router Configuration Steps</a:t>
            </a:r>
            <a:endParaRPr/>
          </a:p>
        </p:txBody>
      </p:sp>
      <p:sp>
        <p:nvSpPr>
          <p:cNvPr id="501" name="Google Shape;501;p5"/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hostname </a:t>
            </a:r>
            <a:r>
              <a:rPr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  <a:endParaRPr/>
          </a:p>
        </p:txBody>
      </p:sp>
      <p:sp>
        <p:nvSpPr>
          <p:cNvPr id="502" name="Google Shape;502;p5"/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enable secret </a:t>
            </a:r>
            <a:r>
              <a:rPr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/>
          </a:p>
        </p:txBody>
      </p:sp>
      <p:sp>
        <p:nvSpPr>
          <p:cNvPr id="503" name="Google Shape;503;p5"/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console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password </a:t>
            </a:r>
            <a:r>
              <a:rPr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login</a:t>
            </a:r>
            <a:endParaRPr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5"/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vty 0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password </a:t>
            </a:r>
            <a:r>
              <a:rPr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Router(config-line)# transport input {ssh | telnet}</a:t>
            </a:r>
            <a:endParaRPr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5"/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service password encryption</a:t>
            </a:r>
            <a:endParaRPr/>
          </a:p>
        </p:txBody>
      </p:sp>
      <p:sp>
        <p:nvSpPr>
          <p:cNvPr id="506" name="Google Shape;506;p5"/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banner motd </a:t>
            </a:r>
            <a:r>
              <a:rPr b="1" i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 message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end</a:t>
            </a:r>
            <a:endParaRPr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Router# copy running-config startup-config</a:t>
            </a:r>
            <a:endParaRPr i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"/>
          <p:cNvSpPr txBox="1"/>
          <p:nvPr>
            <p:ph idx="1" type="body"/>
          </p:nvPr>
        </p:nvSpPr>
        <p:spPr>
          <a:xfrm>
            <a:off x="281246" y="1255045"/>
            <a:ext cx="3135194" cy="127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</a:rPr>
              <a:t>Commands for basic router configuration on R1.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</a:rPr>
              <a:t>Configuration is saved to NVRAM.</a:t>
            </a:r>
            <a:endParaRPr/>
          </a:p>
        </p:txBody>
      </p:sp>
      <p:sp>
        <p:nvSpPr>
          <p:cNvPr id="513" name="Google Shape;513;p6"/>
          <p:cNvSpPr txBox="1"/>
          <p:nvPr>
            <p:ph type="title"/>
          </p:nvPr>
        </p:nvSpPr>
        <p:spPr>
          <a:xfrm>
            <a:off x="281246" y="20997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 sz="2400"/>
              <a:t>Basic Router Configuration Example</a:t>
            </a:r>
            <a:endParaRPr/>
          </a:p>
        </p:txBody>
      </p:sp>
      <p:sp>
        <p:nvSpPr>
          <p:cNvPr id="514" name="Google Shape;514;p6"/>
          <p:cNvSpPr txBox="1"/>
          <p:nvPr/>
        </p:nvSpPr>
        <p:spPr>
          <a:xfrm>
            <a:off x="3825147" y="1092486"/>
            <a:ext cx="4893654" cy="36009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hostname R1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enable secret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console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 cisco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vty 0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password cisco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transport input ssh telnet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R1(config-line)#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service password encryption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banner motd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TEXT message. End with a new line and the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***********************************************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WARNING: Unauthorized access is prohibited!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**********************************************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R1(config)#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R1# </a:t>
            </a:r>
            <a:r>
              <a:rPr b="1"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copy running-config startup-config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"/>
          <p:cNvSpPr txBox="1"/>
          <p:nvPr>
            <p:ph idx="1" type="body"/>
          </p:nvPr>
        </p:nvSpPr>
        <p:spPr>
          <a:xfrm>
            <a:off x="530484" y="1627578"/>
            <a:ext cx="7815004" cy="247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</a:pPr>
            <a:r>
              <a:rPr lang="en-US" sz="1800">
                <a:solidFill>
                  <a:srgbClr val="000000"/>
                </a:solidFill>
              </a:rPr>
              <a:t>In this eNSP or Packet Tracer, you will do the following: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Verify the default router configuration.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Configure and verify the initial router configuration.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</a:rPr>
              <a:t>Save the running configuration file.</a:t>
            </a:r>
            <a:endParaRPr/>
          </a:p>
        </p:txBody>
      </p:sp>
      <p:sp>
        <p:nvSpPr>
          <p:cNvPr id="521" name="Google Shape;521;p7"/>
          <p:cNvSpPr txBox="1"/>
          <p:nvPr>
            <p:ph type="title"/>
          </p:nvPr>
        </p:nvSpPr>
        <p:spPr>
          <a:xfrm>
            <a:off x="265242" y="29125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ct val="100000"/>
              <a:buFont typeface="Century Gothic"/>
              <a:buNone/>
            </a:pPr>
            <a:r>
              <a:rPr lang="en-US" sz="1600"/>
              <a:t>Configure Initial Router Settings</a:t>
            </a:r>
            <a:br>
              <a:rPr lang="en-US"/>
            </a:br>
            <a:r>
              <a:rPr lang="en-US"/>
              <a:t>eNSP &amp; </a:t>
            </a:r>
            <a:r>
              <a:rPr lang="en-US" sz="2400"/>
              <a:t>Packet Tracer – Configure Initial Router Settings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10.2 Configure Interfaces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"/>
          <p:cNvSpPr txBox="1"/>
          <p:nvPr>
            <p:ph idx="1" type="body"/>
          </p:nvPr>
        </p:nvSpPr>
        <p:spPr>
          <a:xfrm>
            <a:off x="419673" y="1035746"/>
            <a:ext cx="8455461" cy="861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Configuring a router interface includes issuing the following commands:</a:t>
            </a:r>
            <a:endParaRPr/>
          </a:p>
        </p:txBody>
      </p:sp>
      <p:sp>
        <p:nvSpPr>
          <p:cNvPr id="534" name="Google Shape;534;p9"/>
          <p:cNvSpPr txBox="1"/>
          <p:nvPr>
            <p:ph type="title"/>
          </p:nvPr>
        </p:nvSpPr>
        <p:spPr>
          <a:xfrm>
            <a:off x="441945" y="218318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4C69"/>
              </a:buClr>
              <a:buSzPts val="1600"/>
              <a:buFont typeface="Century Gothic"/>
              <a:buNone/>
            </a:pPr>
            <a:r>
              <a:rPr lang="en-US" sz="1600"/>
              <a:t>Configure Interfaces</a:t>
            </a:r>
            <a:br>
              <a:rPr lang="en-US"/>
            </a:br>
            <a:r>
              <a:rPr lang="en-US" sz="2400"/>
              <a:t>Configure Router Interfaces</a:t>
            </a:r>
            <a:endParaRPr/>
          </a:p>
        </p:txBody>
      </p:sp>
      <p:sp>
        <p:nvSpPr>
          <p:cNvPr id="535" name="Google Shape;535;p9"/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"/>
          <p:cNvSpPr/>
          <p:nvPr/>
        </p:nvSpPr>
        <p:spPr>
          <a:xfrm>
            <a:off x="1358376" y="183570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type-and-number</a:t>
            </a:r>
            <a:b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description-text</a:t>
            </a:r>
            <a:b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 address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ipv4-address subnet-mask</a:t>
            </a:r>
            <a:b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 address</a:t>
            </a: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ipv6-address/prefix-length</a:t>
            </a:r>
            <a:b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Router(config-if)# </a:t>
            </a:r>
            <a:r>
              <a:rPr b="1" i="0" lang="en-US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shutdown</a:t>
            </a:r>
            <a:r>
              <a:rPr b="0" i="0" lang="en-US" sz="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9"/>
          <p:cNvSpPr txBox="1"/>
          <p:nvPr/>
        </p:nvSpPr>
        <p:spPr>
          <a:xfrm>
            <a:off x="507376" y="3149080"/>
            <a:ext cx="8280057" cy="1175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a good practice to use the </a:t>
            </a:r>
            <a:r>
              <a:rPr b="1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</a:t>
            </a:r>
            <a:r>
              <a:rPr b="0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command to add information about the network connected to the interface.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1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r>
              <a:rPr b="0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shutdown </a:t>
            </a:r>
            <a:r>
              <a:rPr b="0" i="0"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 activates the interface.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2019-10-18T06:21:22Z</dcterms:created>
  <dc:creator>Stephanie Harvey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