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3" r:id="rId6"/>
    <p:sldId id="264" r:id="rId7"/>
    <p:sldId id="268" r:id="rId8"/>
    <p:sldId id="269" r:id="rId9"/>
    <p:sldId id="270" r:id="rId10"/>
    <p:sldId id="272" r:id="rId11"/>
    <p:sldId id="273" r:id="rId12"/>
    <p:sldId id="274" r:id="rId13"/>
    <p:sldId id="275" r:id="rId14"/>
    <p:sldId id="276" r:id="rId15"/>
    <p:sldId id="278" r:id="rId16"/>
  </p:sldIdLst>
  <p:sldSz cx="12192000" cy="6858000"/>
  <p:notesSz cx="6858000" cy="9144000"/>
  <p:embeddedFontLst>
    <p:embeddedFont>
      <p:font typeface="Press Start 2P" panose="00000500000000000000" pitchFamily="2" charset="0"/>
      <p:regular r:id="rId17"/>
    </p:embeddedFont>
    <p:embeddedFont>
      <p:font typeface="Tourney" pitchFamily="2"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2D663-4683-4376-4167-289D2FC1AE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569EB-E047-6765-6564-C51D57CC4C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C8046-EB45-CD1E-30B1-0D92F91E3A2C}"/>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08D78F83-D110-6082-F3A6-644F771E1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DD7F16-5E52-64AE-4AB1-D379F50C048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4218649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10D95-A837-E5AC-7B43-FC5C23A56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EBCFC8-9959-F761-2BBC-C1E21FBFE2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D3955-DD6B-25F8-CECD-67FF47581074}"/>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8EF3C1EF-8486-0CB1-7700-16C5139C67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3FB1B-7653-5BE7-140E-05FC2328A20D}"/>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4415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F33E7-68DF-3CB6-D378-96907292AF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3B6EEA-D1E5-54F0-5E7F-81075744B2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64720E-8C58-9C7A-8E7C-D45AF3729902}"/>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C5D36886-B69D-93D9-3085-16BA4D079A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42A24B-F0FE-38EB-D5B6-08FA577E0FD3}"/>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446095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0593-0425-AFE5-59ED-92B0EAD2EE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B496EE-8A08-1EFF-C4EC-7F75D90575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58E610-D5D7-7FD5-4FA4-07C199C2EC08}"/>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61BA8775-C85C-FBFC-7842-FF7CE0CA1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CE68B6-3053-C8D9-0591-72A95627E35C}"/>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52601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DE2D9-B285-3696-F352-D3E55145C7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28A4B69-9DA9-93D5-DB00-764F0882A7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7F5B8A-C277-E2FD-F21E-93F71C84AEF7}"/>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947DAE50-A4D8-7BC3-038D-409481A63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FA5EE4-DB07-E7AD-E9D4-08B70A630B15}"/>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052039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478C3-3920-BA7E-1C9E-B9D9FB532A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18B556-2800-17CA-247A-C0DAFE8391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BDE1E7-BEC4-2D6B-784D-05B2B30983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CAC2E2-68F7-598C-708D-7AA7887B81CF}"/>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6" name="Footer Placeholder 5">
            <a:extLst>
              <a:ext uri="{FF2B5EF4-FFF2-40B4-BE49-F238E27FC236}">
                <a16:creationId xmlns:a16="http://schemas.microsoft.com/office/drawing/2014/main" id="{5CBECFC3-4CD2-140A-76DB-0B2672C122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23CAD-EACC-B5C6-9F20-ABC3A5A2ED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9493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F55D4-A6FD-F084-1238-1862258EAC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4E20E5-E72C-72B9-A0DC-3737AB365A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F09C6-3EBC-9598-DE73-34957BF4BB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0D0A3E-F704-651C-7686-C2F1F2BAEC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2A0A0E-B51D-83AB-D56C-0331574910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C5E4C5-02B1-1A2B-F20C-8C6C8B3E9CC0}"/>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8" name="Footer Placeholder 7">
            <a:extLst>
              <a:ext uri="{FF2B5EF4-FFF2-40B4-BE49-F238E27FC236}">
                <a16:creationId xmlns:a16="http://schemas.microsoft.com/office/drawing/2014/main" id="{51EE7C7C-D9A1-4D05-F278-CFCBBA5954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A5DC69-1C02-E6A6-31C6-D114C51B8662}"/>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674504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B270B-D7F0-9575-8191-5221E3BE354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45154B5-8A47-5A16-82FB-69D29C93F9CC}"/>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4" name="Footer Placeholder 3">
            <a:extLst>
              <a:ext uri="{FF2B5EF4-FFF2-40B4-BE49-F238E27FC236}">
                <a16:creationId xmlns:a16="http://schemas.microsoft.com/office/drawing/2014/main" id="{BBA8CEA2-F483-9F08-143B-51DF6D2285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0333DC-E660-3357-40D9-20A439637ED4}"/>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6430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B28AA9-6E0D-046D-EC24-6013503EAAD1}"/>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3" name="Footer Placeholder 2">
            <a:extLst>
              <a:ext uri="{FF2B5EF4-FFF2-40B4-BE49-F238E27FC236}">
                <a16:creationId xmlns:a16="http://schemas.microsoft.com/office/drawing/2014/main" id="{E5CB29B9-E30E-8A3E-97A7-726607499A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EE51F7-6D31-8FF2-1D58-0DC6818D78CB}"/>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799311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8CA0-DCE7-685A-8E95-EF605C3146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A083C6B-32F8-D787-EFF1-9E062B97AF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FEFA27-9962-CDE7-DC22-A350DC38B4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D55EA2-88FD-B342-E6B3-1D5E77E34D58}"/>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6" name="Footer Placeholder 5">
            <a:extLst>
              <a:ext uri="{FF2B5EF4-FFF2-40B4-BE49-F238E27FC236}">
                <a16:creationId xmlns:a16="http://schemas.microsoft.com/office/drawing/2014/main" id="{C3F08A05-6B24-09DA-087B-F17A2A8514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B121F-899A-A288-B139-80444F28CB8F}"/>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39701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A03B8-7969-7678-A59A-AC18A3CBBA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10B69B-506B-079F-D601-42D1206D71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AF9C7-F072-2790-DADA-BF8C51C8B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6D0E43-2DE0-C7F9-240C-E68E37A5437C}"/>
              </a:ext>
            </a:extLst>
          </p:cNvPr>
          <p:cNvSpPr>
            <a:spLocks noGrp="1"/>
          </p:cNvSpPr>
          <p:nvPr>
            <p:ph type="dt" sz="half" idx="10"/>
          </p:nvPr>
        </p:nvSpPr>
        <p:spPr/>
        <p:txBody>
          <a:bodyPr/>
          <a:lstStyle/>
          <a:p>
            <a:fld id="{D2CD39A5-1B76-464F-9B2C-D445098D7B41}" type="datetimeFigureOut">
              <a:rPr lang="en-US" smtClean="0"/>
              <a:t>3/7/2025</a:t>
            </a:fld>
            <a:endParaRPr lang="en-US"/>
          </a:p>
        </p:txBody>
      </p:sp>
      <p:sp>
        <p:nvSpPr>
          <p:cNvPr id="6" name="Footer Placeholder 5">
            <a:extLst>
              <a:ext uri="{FF2B5EF4-FFF2-40B4-BE49-F238E27FC236}">
                <a16:creationId xmlns:a16="http://schemas.microsoft.com/office/drawing/2014/main" id="{6FEBD642-0807-4014-8529-0DE78FA20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F5A51F-1F58-B7F2-4A0E-8CE11CCE8A9A}"/>
              </a:ext>
            </a:extLst>
          </p:cNvPr>
          <p:cNvSpPr>
            <a:spLocks noGrp="1"/>
          </p:cNvSpPr>
          <p:nvPr>
            <p:ph type="sldNum" sz="quarter" idx="12"/>
          </p:nvPr>
        </p:nvSpPr>
        <p:spPr/>
        <p:txBody>
          <a:bodyPr/>
          <a:lstStyle/>
          <a:p>
            <a:fld id="{591C8355-CC4E-4A77-9307-9EFB066B9F87}" type="slidenum">
              <a:rPr lang="en-US" smtClean="0"/>
              <a:t>‹#›</a:t>
            </a:fld>
            <a:endParaRPr lang="en-US"/>
          </a:p>
        </p:txBody>
      </p:sp>
    </p:spTree>
    <p:extLst>
      <p:ext uri="{BB962C8B-B14F-4D97-AF65-F5344CB8AC3E}">
        <p14:creationId xmlns:p14="http://schemas.microsoft.com/office/powerpoint/2010/main" val="1429077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E4D9B6-26A0-E6F7-D522-5D04EEA1BF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450AECF-AC40-18AE-D76C-A8801621A7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17CA9A-E721-DE54-D411-3289CF7D20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2CD39A5-1B76-464F-9B2C-D445098D7B41}" type="datetimeFigureOut">
              <a:rPr lang="en-US" smtClean="0"/>
              <a:t>3/7/2025</a:t>
            </a:fld>
            <a:endParaRPr lang="en-US"/>
          </a:p>
        </p:txBody>
      </p:sp>
      <p:sp>
        <p:nvSpPr>
          <p:cNvPr id="5" name="Footer Placeholder 4">
            <a:extLst>
              <a:ext uri="{FF2B5EF4-FFF2-40B4-BE49-F238E27FC236}">
                <a16:creationId xmlns:a16="http://schemas.microsoft.com/office/drawing/2014/main" id="{7443332C-9738-C59D-D2DA-493F149A04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D034E98-EBD3-DDB8-9B47-23ACD1A8EF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1C8355-CC4E-4A77-9307-9EFB066B9F87}" type="slidenum">
              <a:rPr lang="en-US" smtClean="0"/>
              <a:t>‹#›</a:t>
            </a:fld>
            <a:endParaRPr lang="en-US"/>
          </a:p>
        </p:txBody>
      </p:sp>
    </p:spTree>
    <p:extLst>
      <p:ext uri="{BB962C8B-B14F-4D97-AF65-F5344CB8AC3E}">
        <p14:creationId xmlns:p14="http://schemas.microsoft.com/office/powerpoint/2010/main" val="2596039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1.png"/><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15.png"/><Relationship Id="rId1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EAF9-75B9-1990-1981-C3250A3BBE06}"/>
              </a:ext>
            </a:extLst>
          </p:cNvPr>
          <p:cNvSpPr>
            <a:spLocks noGrp="1"/>
          </p:cNvSpPr>
          <p:nvPr>
            <p:ph type="ctrTitle"/>
          </p:nvPr>
        </p:nvSpPr>
        <p:spPr>
          <a:xfrm>
            <a:off x="1524000" y="2235200"/>
            <a:ext cx="9144000" cy="2387600"/>
          </a:xfrm>
        </p:spPr>
        <p:txBody>
          <a:bodyPr anchor="ctr">
            <a:normAutofit/>
          </a:bodyPr>
          <a:lstStyle/>
          <a:p>
            <a:r>
              <a:rPr lang="en-US" sz="8800" dirty="0" err="1">
                <a:effectLst>
                  <a:outerShdw blurRad="38100" dist="38100" dir="2700000" algn="tl">
                    <a:srgbClr val="000000">
                      <a:alpha val="43137"/>
                    </a:srgbClr>
                  </a:outerShdw>
                </a:effectLst>
                <a:latin typeface="Tourney" pitchFamily="2" charset="0"/>
                <a:ea typeface="Inter Black" panose="020B0A02050000000004" pitchFamily="34" charset="0"/>
              </a:rPr>
              <a:t>Knowball</a:t>
            </a:r>
            <a:endParaRPr lang="en-US" sz="8800" dirty="0">
              <a:effectLst>
                <a:outerShdw blurRad="38100" dist="38100" dir="2700000" algn="tl">
                  <a:srgbClr val="000000">
                    <a:alpha val="43137"/>
                  </a:srgbClr>
                </a:outerShdw>
              </a:effectLst>
              <a:latin typeface="Tourney" pitchFamily="2" charset="0"/>
              <a:ea typeface="Inter Black" panose="020B0A02050000000004" pitchFamily="34" charset="0"/>
            </a:endParaRPr>
          </a:p>
        </p:txBody>
      </p:sp>
    </p:spTree>
    <p:extLst>
      <p:ext uri="{BB962C8B-B14F-4D97-AF65-F5344CB8AC3E}">
        <p14:creationId xmlns:p14="http://schemas.microsoft.com/office/powerpoint/2010/main" val="399055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0E78A-82E9-1B74-B592-78903C14637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E11251C0-64BD-81C5-A61A-503BB10792C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Technologies</a:t>
            </a:r>
          </a:p>
        </p:txBody>
      </p:sp>
      <p:pic>
        <p:nvPicPr>
          <p:cNvPr id="6" name="Picture 5" descr="A pixelated basketball ball&#10;&#10;Description automatically generated">
            <a:extLst>
              <a:ext uri="{FF2B5EF4-FFF2-40B4-BE49-F238E27FC236}">
                <a16:creationId xmlns:a16="http://schemas.microsoft.com/office/drawing/2014/main" id="{1F99C8A5-283D-44E4-2627-4D5662C1FB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649BE7D-E388-866E-1819-2F8DB54065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AE4C955-F3AF-B5D2-E305-032A6A9C62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ECF6D3BC-DD54-C8AC-0138-6AC51383C8E8}"/>
              </a:ext>
            </a:extLst>
          </p:cNvPr>
          <p:cNvSpPr/>
          <p:nvPr/>
        </p:nvSpPr>
        <p:spPr>
          <a:xfrm>
            <a:off x="8382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External</a:t>
            </a:r>
          </a:p>
        </p:txBody>
      </p:sp>
      <p:sp>
        <p:nvSpPr>
          <p:cNvPr id="4" name="Rectangle: Rounded Corners 3">
            <a:extLst>
              <a:ext uri="{FF2B5EF4-FFF2-40B4-BE49-F238E27FC236}">
                <a16:creationId xmlns:a16="http://schemas.microsoft.com/office/drawing/2014/main" id="{782E25D3-366A-3C71-FFCF-24DDCF6911C2}"/>
              </a:ext>
            </a:extLst>
          </p:cNvPr>
          <p:cNvSpPr/>
          <p:nvPr/>
        </p:nvSpPr>
        <p:spPr>
          <a:xfrm>
            <a:off x="35814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Backend</a:t>
            </a:r>
          </a:p>
        </p:txBody>
      </p:sp>
      <p:sp>
        <p:nvSpPr>
          <p:cNvPr id="9" name="Rectangle: Rounded Corners 8">
            <a:extLst>
              <a:ext uri="{FF2B5EF4-FFF2-40B4-BE49-F238E27FC236}">
                <a16:creationId xmlns:a16="http://schemas.microsoft.com/office/drawing/2014/main" id="{F3F0BBE6-9223-DD08-7311-075947C71C1A}"/>
              </a:ext>
            </a:extLst>
          </p:cNvPr>
          <p:cNvSpPr/>
          <p:nvPr/>
        </p:nvSpPr>
        <p:spPr>
          <a:xfrm>
            <a:off x="63246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Engine</a:t>
            </a:r>
          </a:p>
        </p:txBody>
      </p:sp>
      <p:sp>
        <p:nvSpPr>
          <p:cNvPr id="10" name="Rectangle: Rounded Corners 9">
            <a:extLst>
              <a:ext uri="{FF2B5EF4-FFF2-40B4-BE49-F238E27FC236}">
                <a16:creationId xmlns:a16="http://schemas.microsoft.com/office/drawing/2014/main" id="{07273EE6-FD7A-3C17-5626-F2BA870EC269}"/>
              </a:ext>
            </a:extLst>
          </p:cNvPr>
          <p:cNvSpPr/>
          <p:nvPr/>
        </p:nvSpPr>
        <p:spPr>
          <a:xfrm>
            <a:off x="9067800" y="2057400"/>
            <a:ext cx="2286000" cy="4114800"/>
          </a:xfrm>
          <a:prstGeom prst="roundRect">
            <a:avLst>
              <a:gd name="adj" fmla="val 6488"/>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Frontend</a:t>
            </a:r>
          </a:p>
        </p:txBody>
      </p:sp>
      <p:sp>
        <p:nvSpPr>
          <p:cNvPr id="11" name="Arrow: Right 10">
            <a:extLst>
              <a:ext uri="{FF2B5EF4-FFF2-40B4-BE49-F238E27FC236}">
                <a16:creationId xmlns:a16="http://schemas.microsoft.com/office/drawing/2014/main" id="{2A31D973-382D-6BDB-2B36-6141B7A1A3B4}"/>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9DEABE1E-C5A2-7A64-10A4-8F9A431BFB29}"/>
              </a:ext>
            </a:extLst>
          </p:cNvPr>
          <p:cNvPicPr>
            <a:picLocks noChangeAspect="1"/>
          </p:cNvPicPr>
          <p:nvPr/>
        </p:nvPicPr>
        <p:blipFill>
          <a:blip r:embed="rId5"/>
          <a:stretch>
            <a:fillRect/>
          </a:stretch>
        </p:blipFill>
        <p:spPr>
          <a:xfrm rot="20872349">
            <a:off x="1224799" y="3967314"/>
            <a:ext cx="1512794" cy="685800"/>
          </a:xfrm>
          <a:prstGeom prst="rect">
            <a:avLst/>
          </a:prstGeom>
        </p:spPr>
      </p:pic>
      <p:pic>
        <p:nvPicPr>
          <p:cNvPr id="2062" name="Picture 14">
            <a:extLst>
              <a:ext uri="{FF2B5EF4-FFF2-40B4-BE49-F238E27FC236}">
                <a16:creationId xmlns:a16="http://schemas.microsoft.com/office/drawing/2014/main" id="{9777F91D-26D1-B32F-B0DC-B157B141FE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405543">
            <a:off x="2019172" y="5086671"/>
            <a:ext cx="685800"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zure has a new logo, but where do you download it? Here!">
            <a:extLst>
              <a:ext uri="{FF2B5EF4-FFF2-40B4-BE49-F238E27FC236}">
                <a16:creationId xmlns:a16="http://schemas.microsoft.com/office/drawing/2014/main" id="{4B75E19D-B747-CD0A-02A3-9A7AAB954B72}"/>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310" b="6399"/>
          <a:stretch/>
        </p:blipFill>
        <p:spPr bwMode="auto">
          <a:xfrm rot="20967677">
            <a:off x="4252852" y="3228833"/>
            <a:ext cx="785641"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a:extLst>
              <a:ext uri="{FF2B5EF4-FFF2-40B4-BE49-F238E27FC236}">
                <a16:creationId xmlns:a16="http://schemas.microsoft.com/office/drawing/2014/main" id="{6C530F2C-645B-D3F3-21EC-9D884E5FD77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477883">
            <a:off x="3714557" y="4221481"/>
            <a:ext cx="1467933" cy="68580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a:extLst>
              <a:ext uri="{FF2B5EF4-FFF2-40B4-BE49-F238E27FC236}">
                <a16:creationId xmlns:a16="http://schemas.microsoft.com/office/drawing/2014/main" id="{BE0D13D7-A297-9BA3-6824-152FAF9ACFD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rot="21009018">
            <a:off x="9374453" y="3262575"/>
            <a:ext cx="695801" cy="68580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A2E87A77-65BE-8C16-B589-CCD6A3B2B7F0}"/>
              </a:ext>
            </a:extLst>
          </p:cNvPr>
          <p:cNvPicPr>
            <a:picLocks noChangeAspect="1"/>
          </p:cNvPicPr>
          <p:nvPr/>
        </p:nvPicPr>
        <p:blipFill>
          <a:blip r:embed="rId10"/>
          <a:srcRect t="2494" b="5838"/>
          <a:stretch/>
        </p:blipFill>
        <p:spPr>
          <a:xfrm rot="612536">
            <a:off x="9760841" y="4229934"/>
            <a:ext cx="1280159" cy="548640"/>
          </a:xfrm>
          <a:prstGeom prst="rect">
            <a:avLst/>
          </a:prstGeom>
        </p:spPr>
      </p:pic>
      <p:pic>
        <p:nvPicPr>
          <p:cNvPr id="38" name="Picture 37">
            <a:extLst>
              <a:ext uri="{FF2B5EF4-FFF2-40B4-BE49-F238E27FC236}">
                <a16:creationId xmlns:a16="http://schemas.microsoft.com/office/drawing/2014/main" id="{B7966803-6698-93DB-53A4-A28F106802DB}"/>
              </a:ext>
            </a:extLst>
          </p:cNvPr>
          <p:cNvPicPr>
            <a:picLocks noChangeAspect="1"/>
          </p:cNvPicPr>
          <p:nvPr/>
        </p:nvPicPr>
        <p:blipFill>
          <a:blip r:embed="rId11"/>
          <a:stretch>
            <a:fillRect/>
          </a:stretch>
        </p:blipFill>
        <p:spPr>
          <a:xfrm rot="21354477">
            <a:off x="9335553" y="5052184"/>
            <a:ext cx="1319861" cy="457200"/>
          </a:xfrm>
          <a:prstGeom prst="rect">
            <a:avLst/>
          </a:prstGeom>
        </p:spPr>
      </p:pic>
      <p:pic>
        <p:nvPicPr>
          <p:cNvPr id="3074" name="Picture 2" descr="Content Creators like you use Stathead | Learn More">
            <a:extLst>
              <a:ext uri="{FF2B5EF4-FFF2-40B4-BE49-F238E27FC236}">
                <a16:creationId xmlns:a16="http://schemas.microsoft.com/office/drawing/2014/main" id="{E1200091-CA10-7B43-9BC3-522A64B077C1}"/>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10421" b="10614"/>
          <a:stretch/>
        </p:blipFill>
        <p:spPr bwMode="auto">
          <a:xfrm rot="21286926">
            <a:off x="1066798" y="3266150"/>
            <a:ext cx="1828800" cy="22288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descr="Functions | Microsoft Azure Color">
            <a:extLst>
              <a:ext uri="{FF2B5EF4-FFF2-40B4-BE49-F238E27FC236}">
                <a16:creationId xmlns:a16="http://schemas.microsoft.com/office/drawing/2014/main" id="{E4C96256-0760-0EEA-4B87-41A75E70D19C}"/>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t="4992" b="5238"/>
          <a:stretch/>
        </p:blipFill>
        <p:spPr bwMode="auto">
          <a:xfrm rot="21299423">
            <a:off x="4712607" y="5086671"/>
            <a:ext cx="763953" cy="6858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06128F66-81AA-2C23-F959-6ABBFD23F274}"/>
              </a:ext>
            </a:extLst>
          </p:cNvPr>
          <p:cNvPicPr>
            <a:picLocks noChangeAspect="1"/>
          </p:cNvPicPr>
          <p:nvPr/>
        </p:nvPicPr>
        <p:blipFill>
          <a:blip r:embed="rId14"/>
          <a:stretch>
            <a:fillRect/>
          </a:stretch>
        </p:blipFill>
        <p:spPr>
          <a:xfrm rot="404714">
            <a:off x="6721798" y="3366795"/>
            <a:ext cx="685800" cy="685800"/>
          </a:xfrm>
          <a:prstGeom prst="rect">
            <a:avLst/>
          </a:prstGeom>
        </p:spPr>
      </p:pic>
      <p:pic>
        <p:nvPicPr>
          <p:cNvPr id="13" name="Picture 2" descr="Pandas Icon Logo PNG Vector - Download Free Resource">
            <a:extLst>
              <a:ext uri="{FF2B5EF4-FFF2-40B4-BE49-F238E27FC236}">
                <a16:creationId xmlns:a16="http://schemas.microsoft.com/office/drawing/2014/main" id="{CC9453C1-84CD-C163-A758-C815A54EE02F}"/>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rot="21280396">
            <a:off x="7729523" y="3726850"/>
            <a:ext cx="432054" cy="6858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a:extLst>
              <a:ext uri="{FF2B5EF4-FFF2-40B4-BE49-F238E27FC236}">
                <a16:creationId xmlns:a16="http://schemas.microsoft.com/office/drawing/2014/main" id="{5B29D012-C766-71B1-4F9B-865FD00380BB}"/>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rot="21229667">
            <a:off x="6831956" y="4630736"/>
            <a:ext cx="1271288" cy="68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406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9498-B70A-2F5A-2E00-5D540C8A85AC}"/>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50E9E00-32D1-26C3-0924-66EB3DA688A6}"/>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Milestones</a:t>
            </a:r>
          </a:p>
        </p:txBody>
      </p:sp>
      <p:pic>
        <p:nvPicPr>
          <p:cNvPr id="6" name="Picture 5" descr="A pixelated basketball ball&#10;&#10;Description automatically generated">
            <a:extLst>
              <a:ext uri="{FF2B5EF4-FFF2-40B4-BE49-F238E27FC236}">
                <a16:creationId xmlns:a16="http://schemas.microsoft.com/office/drawing/2014/main" id="{EABF6129-253D-8671-3C8F-31C589527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B8B13116-FA12-FBC4-9295-BA93506CB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8C902027-B51D-AE7C-1CB0-303A1C8A3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2" name="Rectangle: Rounded Corners 1">
            <a:extLst>
              <a:ext uri="{FF2B5EF4-FFF2-40B4-BE49-F238E27FC236}">
                <a16:creationId xmlns:a16="http://schemas.microsoft.com/office/drawing/2014/main" id="{A054B6FF-A9D0-2C9C-C941-6D0719D2A3A4}"/>
              </a:ext>
            </a:extLst>
          </p:cNvPr>
          <p:cNvSpPr/>
          <p:nvPr/>
        </p:nvSpPr>
        <p:spPr>
          <a:xfrm>
            <a:off x="8382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Jan 20</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Research &amp; data sourcing</a:t>
            </a:r>
          </a:p>
        </p:txBody>
      </p:sp>
      <p:sp>
        <p:nvSpPr>
          <p:cNvPr id="4" name="Rectangle: Rounded Corners 3">
            <a:extLst>
              <a:ext uri="{FF2B5EF4-FFF2-40B4-BE49-F238E27FC236}">
                <a16:creationId xmlns:a16="http://schemas.microsoft.com/office/drawing/2014/main" id="{D741C3B9-1EEA-276A-4537-612F491ECED1}"/>
              </a:ext>
            </a:extLst>
          </p:cNvPr>
          <p:cNvSpPr/>
          <p:nvPr/>
        </p:nvSpPr>
        <p:spPr>
          <a:xfrm>
            <a:off x="3581400" y="2057400"/>
            <a:ext cx="2286000" cy="2971800"/>
          </a:xfrm>
          <a:prstGeom prst="roundRect">
            <a:avLst>
              <a:gd name="adj" fmla="val 6488"/>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Feb 3</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Backend setup &amp; data transfer</a:t>
            </a:r>
          </a:p>
        </p:txBody>
      </p:sp>
      <p:sp>
        <p:nvSpPr>
          <p:cNvPr id="9" name="Rectangle: Rounded Corners 8">
            <a:extLst>
              <a:ext uri="{FF2B5EF4-FFF2-40B4-BE49-F238E27FC236}">
                <a16:creationId xmlns:a16="http://schemas.microsoft.com/office/drawing/2014/main" id="{84E3E3A1-13CC-2279-DEA1-43CE22EB1355}"/>
              </a:ext>
            </a:extLst>
          </p:cNvPr>
          <p:cNvSpPr/>
          <p:nvPr/>
        </p:nvSpPr>
        <p:spPr>
          <a:xfrm>
            <a:off x="63246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00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17</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Obscurity Engine operational</a:t>
            </a:r>
          </a:p>
        </p:txBody>
      </p:sp>
      <p:sp>
        <p:nvSpPr>
          <p:cNvPr id="10" name="Rectangle: Rounded Corners 9">
            <a:extLst>
              <a:ext uri="{FF2B5EF4-FFF2-40B4-BE49-F238E27FC236}">
                <a16:creationId xmlns:a16="http://schemas.microsoft.com/office/drawing/2014/main" id="{8A689BF1-C5D5-029D-53F4-31E6B5A9CF12}"/>
              </a:ext>
            </a:extLst>
          </p:cNvPr>
          <p:cNvSpPr/>
          <p:nvPr/>
        </p:nvSpPr>
        <p:spPr>
          <a:xfrm>
            <a:off x="9067800" y="2057400"/>
            <a:ext cx="2286000" cy="2971800"/>
          </a:xfrm>
          <a:prstGeom prst="roundRect">
            <a:avLst>
              <a:gd name="adj" fmla="val 6488"/>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latin typeface="Press Start 2P" panose="00000500000000000000" pitchFamily="2" charset="0"/>
              </a:rPr>
              <a:t>Mar 31</a:t>
            </a:r>
          </a:p>
          <a:p>
            <a:pPr algn="ctr"/>
            <a:endParaRPr lang="en-US" dirty="0">
              <a:solidFill>
                <a:schemeClr val="tx1"/>
              </a:solidFill>
              <a:latin typeface="Press Start 2P" panose="00000500000000000000" pitchFamily="2" charset="0"/>
            </a:endParaRPr>
          </a:p>
          <a:p>
            <a:pPr algn="ctr"/>
            <a:endParaRPr lang="en-US" dirty="0">
              <a:solidFill>
                <a:schemeClr val="tx1"/>
              </a:solidFill>
              <a:latin typeface="Press Start 2P" panose="00000500000000000000" pitchFamily="2" charset="0"/>
            </a:endParaRPr>
          </a:p>
          <a:p>
            <a:r>
              <a:rPr lang="en-US" sz="1400" dirty="0">
                <a:solidFill>
                  <a:schemeClr val="tx1"/>
                </a:solidFill>
                <a:latin typeface="Press Start 2P" panose="00000500000000000000" pitchFamily="2" charset="0"/>
              </a:rPr>
              <a:t>Production UI &amp; gameplay loop</a:t>
            </a:r>
          </a:p>
        </p:txBody>
      </p:sp>
      <p:sp>
        <p:nvSpPr>
          <p:cNvPr id="11" name="Arrow: Right 10">
            <a:extLst>
              <a:ext uri="{FF2B5EF4-FFF2-40B4-BE49-F238E27FC236}">
                <a16:creationId xmlns:a16="http://schemas.microsoft.com/office/drawing/2014/main" id="{41D25C96-282B-0576-9B37-338AAA8BFD0F}"/>
              </a:ext>
            </a:extLst>
          </p:cNvPr>
          <p:cNvSpPr/>
          <p:nvPr/>
        </p:nvSpPr>
        <p:spPr>
          <a:xfrm>
            <a:off x="609600" y="2399074"/>
            <a:ext cx="10972800" cy="685800"/>
          </a:xfrm>
          <a:prstGeom prst="rightArrow">
            <a:avLst/>
          </a:prstGeom>
          <a:gradFill flip="none" rotWithShape="1">
            <a:gsLst>
              <a:gs pos="0">
                <a:schemeClr val="accent4">
                  <a:lumMod val="40000"/>
                  <a:lumOff val="60000"/>
                </a:schemeClr>
              </a:gs>
              <a:gs pos="99000">
                <a:schemeClr val="accent6">
                  <a:lumMod val="40000"/>
                  <a:lumOff val="60000"/>
                </a:schemeClr>
              </a:gs>
            </a:gsLst>
            <a:lin ang="0" scaled="1"/>
            <a:tileRect/>
          </a:gra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37A99F51-8526-CDAD-6B23-9F01E6626479}"/>
              </a:ext>
            </a:extLst>
          </p:cNvPr>
          <p:cNvSpPr/>
          <p:nvPr/>
        </p:nvSpPr>
        <p:spPr>
          <a:xfrm>
            <a:off x="838200" y="5486400"/>
            <a:ext cx="105156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Press Start 2P" panose="00000500000000000000" pitchFamily="2" charset="0"/>
              </a:rPr>
              <a:t>Continuous Revisions</a:t>
            </a:r>
          </a:p>
        </p:txBody>
      </p:sp>
    </p:spTree>
    <p:extLst>
      <p:ext uri="{BB962C8B-B14F-4D97-AF65-F5344CB8AC3E}">
        <p14:creationId xmlns:p14="http://schemas.microsoft.com/office/powerpoint/2010/main" val="386393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0C89D-97D5-DCF3-5158-AEA85AAF4A0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E53CD0A-D6F4-AAF0-E659-7A3A9C6670E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Results</a:t>
            </a:r>
          </a:p>
        </p:txBody>
      </p:sp>
      <p:pic>
        <p:nvPicPr>
          <p:cNvPr id="6" name="Picture 5" descr="A pixelated basketball ball&#10;&#10;Description automatically generated">
            <a:extLst>
              <a:ext uri="{FF2B5EF4-FFF2-40B4-BE49-F238E27FC236}">
                <a16:creationId xmlns:a16="http://schemas.microsoft.com/office/drawing/2014/main" id="{C6E7166B-F95E-A50C-0026-1AC7A37462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D4B971B-C7B2-1D9E-EDBD-E23CA083D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51381C27-8039-8B65-5FFD-9CF73019A6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2A14A028-A533-A42A-7743-BE24ED3D9D1A}"/>
              </a:ext>
            </a:extLst>
          </p:cNvPr>
          <p:cNvSpPr/>
          <p:nvPr/>
        </p:nvSpPr>
        <p:spPr>
          <a:xfrm>
            <a:off x="2209800" y="2062160"/>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Research &amp; data sourcing</a:t>
            </a:r>
          </a:p>
        </p:txBody>
      </p:sp>
      <p:sp>
        <p:nvSpPr>
          <p:cNvPr id="12" name="Rectangle: Rounded Corners 11">
            <a:extLst>
              <a:ext uri="{FF2B5EF4-FFF2-40B4-BE49-F238E27FC236}">
                <a16:creationId xmlns:a16="http://schemas.microsoft.com/office/drawing/2014/main" id="{0C219EBC-47D1-9807-6BDB-C87D6FEA50B1}"/>
              </a:ext>
            </a:extLst>
          </p:cNvPr>
          <p:cNvSpPr/>
          <p:nvPr/>
        </p:nvSpPr>
        <p:spPr>
          <a:xfrm>
            <a:off x="2209800" y="3205159"/>
            <a:ext cx="9144000" cy="685800"/>
          </a:xfrm>
          <a:prstGeom prst="roundRect">
            <a:avLst/>
          </a:prstGeom>
          <a:solidFill>
            <a:schemeClr val="bg1">
              <a:lumMod val="95000"/>
            </a:schemeClr>
          </a:solidFill>
          <a:ln w="38100">
            <a:solidFill>
              <a:schemeClr val="tx1"/>
            </a:solidFill>
          </a:ln>
          <a:effectLst>
            <a:glow rad="101600">
              <a:schemeClr val="accent6">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Backend setup &amp; data transfer</a:t>
            </a:r>
          </a:p>
        </p:txBody>
      </p:sp>
      <p:sp>
        <p:nvSpPr>
          <p:cNvPr id="13" name="Rectangle: Rounded Corners 12">
            <a:extLst>
              <a:ext uri="{FF2B5EF4-FFF2-40B4-BE49-F238E27FC236}">
                <a16:creationId xmlns:a16="http://schemas.microsoft.com/office/drawing/2014/main" id="{7C1146A0-F607-346B-F42F-31E2C477D818}"/>
              </a:ext>
            </a:extLst>
          </p:cNvPr>
          <p:cNvSpPr/>
          <p:nvPr/>
        </p:nvSpPr>
        <p:spPr>
          <a:xfrm>
            <a:off x="2209800" y="4348159"/>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Production UI &amp; gameplay loop</a:t>
            </a:r>
          </a:p>
        </p:txBody>
      </p:sp>
      <p:sp>
        <p:nvSpPr>
          <p:cNvPr id="14" name="Rectangle: Rounded Corners 13">
            <a:extLst>
              <a:ext uri="{FF2B5EF4-FFF2-40B4-BE49-F238E27FC236}">
                <a16:creationId xmlns:a16="http://schemas.microsoft.com/office/drawing/2014/main" id="{CFC24C03-443A-01B1-F5E4-F88B5ACF9F7A}"/>
              </a:ext>
            </a:extLst>
          </p:cNvPr>
          <p:cNvSpPr/>
          <p:nvPr/>
        </p:nvSpPr>
        <p:spPr>
          <a:xfrm>
            <a:off x="2209800" y="5491161"/>
            <a:ext cx="9144000" cy="685800"/>
          </a:xfrm>
          <a:prstGeom prst="roundRect">
            <a:avLst/>
          </a:prstGeom>
          <a:solidFill>
            <a:schemeClr val="bg1">
              <a:lumMod val="95000"/>
            </a:schemeClr>
          </a:solidFill>
          <a:ln w="38100">
            <a:solidFill>
              <a:schemeClr val="tx1"/>
            </a:solidFill>
          </a:ln>
          <a:effectLst>
            <a:glow rad="101600">
              <a:srgbClr val="FFFF00">
                <a:alpha val="60000"/>
              </a:srgb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Continuous Revisions</a:t>
            </a:r>
          </a:p>
        </p:txBody>
      </p:sp>
      <p:pic>
        <p:nvPicPr>
          <p:cNvPr id="3" name="Graphic 2" descr="Badge Tick1 with solid fill">
            <a:extLst>
              <a:ext uri="{FF2B5EF4-FFF2-40B4-BE49-F238E27FC236}">
                <a16:creationId xmlns:a16="http://schemas.microsoft.com/office/drawing/2014/main" id="{2935681D-6F11-BAFA-47C0-289BFF901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1947860"/>
            <a:ext cx="914400" cy="914400"/>
          </a:xfrm>
          <a:prstGeom prst="rect">
            <a:avLst/>
          </a:prstGeom>
          <a:effectLst>
            <a:outerShdw blurRad="50800" dist="38100" dir="2700000" algn="tl" rotWithShape="0">
              <a:prstClr val="black">
                <a:alpha val="40000"/>
              </a:prstClr>
            </a:outerShdw>
          </a:effectLst>
        </p:spPr>
      </p:pic>
      <p:pic>
        <p:nvPicPr>
          <p:cNvPr id="4" name="Graphic 3" descr="Badge Tick1 with solid fill">
            <a:extLst>
              <a:ext uri="{FF2B5EF4-FFF2-40B4-BE49-F238E27FC236}">
                <a16:creationId xmlns:a16="http://schemas.microsoft.com/office/drawing/2014/main" id="{2A396EF7-441E-E7FA-FDC4-2B61DA4856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38200" y="3076575"/>
            <a:ext cx="914400" cy="914400"/>
          </a:xfrm>
          <a:prstGeom prst="rect">
            <a:avLst/>
          </a:prstGeom>
          <a:effectLst>
            <a:outerShdw blurRad="50800" dist="38100" dir="2700000" algn="tl" rotWithShape="0">
              <a:prstClr val="black">
                <a:alpha val="40000"/>
              </a:prstClr>
            </a:outerShdw>
          </a:effectLst>
        </p:spPr>
      </p:pic>
      <p:pic>
        <p:nvPicPr>
          <p:cNvPr id="11" name="Graphic 10" descr="Building Brick Wall with solid fill">
            <a:extLst>
              <a:ext uri="{FF2B5EF4-FFF2-40B4-BE49-F238E27FC236}">
                <a16:creationId xmlns:a16="http://schemas.microsoft.com/office/drawing/2014/main" id="{B0D3A7EC-35BE-CBC9-D78E-605C2452FE3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4233859"/>
            <a:ext cx="914400" cy="914400"/>
          </a:xfrm>
          <a:prstGeom prst="rect">
            <a:avLst/>
          </a:prstGeom>
          <a:effectLst>
            <a:outerShdw blurRad="50800" dist="38100" dir="2700000" algn="tl" rotWithShape="0">
              <a:prstClr val="black">
                <a:alpha val="40000"/>
              </a:prstClr>
            </a:outerShdw>
          </a:effectLst>
        </p:spPr>
      </p:pic>
      <p:pic>
        <p:nvPicPr>
          <p:cNvPr id="15" name="Graphic 14" descr="Building Brick Wall with solid fill">
            <a:extLst>
              <a:ext uri="{FF2B5EF4-FFF2-40B4-BE49-F238E27FC236}">
                <a16:creationId xmlns:a16="http://schemas.microsoft.com/office/drawing/2014/main" id="{86232B40-83C1-69DE-C8A5-7E14C80CA8F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38200" y="5376859"/>
            <a:ext cx="914400" cy="9144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77323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98AA5-79F8-48DC-8337-A4467087862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939DDE1-F8EE-F48F-010D-6558F5779E73}"/>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Progress</a:t>
            </a:r>
          </a:p>
        </p:txBody>
      </p:sp>
      <p:pic>
        <p:nvPicPr>
          <p:cNvPr id="6" name="Picture 5" descr="A pixelated basketball ball&#10;&#10;Description automatically generated">
            <a:extLst>
              <a:ext uri="{FF2B5EF4-FFF2-40B4-BE49-F238E27FC236}">
                <a16:creationId xmlns:a16="http://schemas.microsoft.com/office/drawing/2014/main" id="{5A871CD4-1380-4BDA-139D-223508789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23C3C3BF-79DF-8128-12AB-5F3F74887D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376C777-C704-FA28-A45F-C116C016C7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63A20981-35B2-8A05-1D7E-EA82BC5DF8EC}"/>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As indicated, the Obscurity Engine, UI, and continuous revisions remain to be completed. However, work on all systems is underway. Currently, all core gameplay mechanics are implemented, pending only refinements and a mature Obscurity Engine. It follows that the engine is a largely-untuned working draft, still needing data cleansing and parameter optimization for satisfactory accuracy. We will focus our resources on that, while continuing to revise elsewhere in the project.</a:t>
            </a:r>
          </a:p>
        </p:txBody>
      </p:sp>
    </p:spTree>
    <p:extLst>
      <p:ext uri="{BB962C8B-B14F-4D97-AF65-F5344CB8AC3E}">
        <p14:creationId xmlns:p14="http://schemas.microsoft.com/office/powerpoint/2010/main" val="3278218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893B5-C6CF-DD3B-9EEE-639B0F8F0DA6}"/>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5D4D619A-A61C-D194-4795-705443A91AAE}"/>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Challenges</a:t>
            </a:r>
          </a:p>
        </p:txBody>
      </p:sp>
      <p:pic>
        <p:nvPicPr>
          <p:cNvPr id="6" name="Picture 5" descr="A pixelated basketball ball&#10;&#10;Description automatically generated">
            <a:extLst>
              <a:ext uri="{FF2B5EF4-FFF2-40B4-BE49-F238E27FC236}">
                <a16:creationId xmlns:a16="http://schemas.microsoft.com/office/drawing/2014/main" id="{73D9B45F-DC2D-38B4-B425-F9C291CA87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05EEF0-DFE7-DE18-EF05-B9B7D2018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4E9B8BE0-59F3-6DFA-A89E-48617CE3D2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2D550558-E101-BCFE-61D9-33C2CE20A79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Sourcing data was our biggest challenge. </a:t>
            </a:r>
            <a:r>
              <a:rPr lang="en-US" sz="1800" dirty="0">
                <a:solidFill>
                  <a:schemeClr val="tx1"/>
                </a:solidFill>
                <a:latin typeface="Press Start 2P" panose="00000500000000000000" pitchFamily="2" charset="0"/>
                <a:ea typeface="Inter Semi Bold" panose="02000703000000020004" pitchFamily="50" charset="0"/>
                <a:cs typeface="Inter" panose="02000503000000020004" pitchFamily="50" charset="0"/>
              </a:rPr>
              <a:t>No free dataset or public API</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had the necessary breadth and depth, so we had to compile our own. Our data engineering process was an undertaking and an accomplishment, not least in that it’s compliant with all </a:t>
            </a:r>
            <a:r>
              <a:rPr lang="en-US" sz="1800" dirty="0" err="1">
                <a:solidFill>
                  <a:schemeClr val="tx1"/>
                </a:solidFill>
                <a:latin typeface="Press Start 2P" panose="00000500000000000000" pitchFamily="2" charset="0"/>
                <a:ea typeface="Inter" panose="02000503000000020004" pitchFamily="50" charset="0"/>
                <a:cs typeface="Inter" panose="02000503000000020004" pitchFamily="50" charset="0"/>
              </a:rPr>
              <a:t>ToS</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Developing the Obscurity Engine was rather difficult, too. In early versions, many athletes clustered around a </a:t>
            </a:r>
            <a:r>
              <a:rPr lang="en-US" sz="1800" dirty="0">
                <a:solidFill>
                  <a:schemeClr val="tx1"/>
                </a:solidFill>
                <a:latin typeface="Press Start 2P" panose="00000500000000000000" pitchFamily="2" charset="0"/>
                <a:ea typeface="Inter Semi Bold" panose="02000703000000020004" pitchFamily="50" charset="0"/>
                <a:cs typeface="Inter" panose="02000503000000020004" pitchFamily="50" charset="0"/>
              </a:rPr>
              <a:t>narrow range of obscurity scores</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 We curbed the behavior, in part, by supplying only those parameters that a human might care about – resulting in </a:t>
            </a:r>
            <a:r>
              <a:rPr lang="en-US" sz="1800">
                <a:solidFill>
                  <a:schemeClr val="tx1"/>
                </a:solidFill>
                <a:latin typeface="Press Start 2P" panose="00000500000000000000" pitchFamily="2" charset="0"/>
                <a:ea typeface="Inter" panose="02000503000000020004" pitchFamily="50" charset="0"/>
                <a:cs typeface="Inter" panose="02000503000000020004" pitchFamily="50" charset="0"/>
              </a:rPr>
              <a:t>a more human-like </a:t>
            </a:r>
            <a:r>
              <a:rPr lang="en-US" sz="1800" dirty="0">
                <a:solidFill>
                  <a:schemeClr val="tx1"/>
                </a:solidFill>
                <a:latin typeface="Press Start 2P" panose="00000500000000000000" pitchFamily="2" charset="0"/>
                <a:ea typeface="Inter" panose="02000503000000020004" pitchFamily="50" charset="0"/>
                <a:cs typeface="Inter" panose="02000503000000020004" pitchFamily="50" charset="0"/>
              </a:rPr>
              <a:t>readout.</a:t>
            </a:r>
          </a:p>
        </p:txBody>
      </p:sp>
    </p:spTree>
    <p:extLst>
      <p:ext uri="{BB962C8B-B14F-4D97-AF65-F5344CB8AC3E}">
        <p14:creationId xmlns:p14="http://schemas.microsoft.com/office/powerpoint/2010/main" val="156070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40000"/>
                <a:lumOff val="60000"/>
              </a:schemeClr>
            </a:gs>
            <a:gs pos="99000">
              <a:schemeClr val="accent6">
                <a:lumMod val="40000"/>
                <a:lumOff val="60000"/>
              </a:schemeClr>
            </a:gs>
          </a:gsLst>
          <a:lin ang="0" scaled="0"/>
        </a:gra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462C1933-5FE9-1645-F25C-1D0BCB74348A}"/>
              </a:ext>
            </a:extLst>
          </p:cNvPr>
          <p:cNvGrpSpPr/>
          <p:nvPr/>
        </p:nvGrpSpPr>
        <p:grpSpPr>
          <a:xfrm>
            <a:off x="3124200" y="2514600"/>
            <a:ext cx="5943600" cy="1828800"/>
            <a:chOff x="3104536" y="2612922"/>
            <a:chExt cx="5943600" cy="1828800"/>
          </a:xfrm>
        </p:grpSpPr>
        <p:pic>
          <p:nvPicPr>
            <p:cNvPr id="2" name="Picture 1" descr="A pixelated basketball ball&#10;&#10;Description automatically generated">
              <a:extLst>
                <a:ext uri="{FF2B5EF4-FFF2-40B4-BE49-F238E27FC236}">
                  <a16:creationId xmlns:a16="http://schemas.microsoft.com/office/drawing/2014/main" id="{A1A2771B-9F37-A64A-1153-0C3164811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536" y="2612922"/>
              <a:ext cx="1828800" cy="1828800"/>
            </a:xfrm>
            <a:prstGeom prst="rect">
              <a:avLst/>
            </a:prstGeom>
          </p:spPr>
        </p:pic>
        <p:pic>
          <p:nvPicPr>
            <p:cNvPr id="3" name="Picture 2" descr="A pixel art of a football ball&#10;&#10;Description automatically generated">
              <a:extLst>
                <a:ext uri="{FF2B5EF4-FFF2-40B4-BE49-F238E27FC236}">
                  <a16:creationId xmlns:a16="http://schemas.microsoft.com/office/drawing/2014/main" id="{CAECBB8F-7F21-BDBF-662B-BB4CC7743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1936" y="2612922"/>
              <a:ext cx="1828800" cy="1828800"/>
            </a:xfrm>
            <a:prstGeom prst="rect">
              <a:avLst/>
            </a:prstGeom>
          </p:spPr>
        </p:pic>
        <p:pic>
          <p:nvPicPr>
            <p:cNvPr id="4" name="Picture 3" descr="A pixel art of a football&#10;&#10;Description automatically generated">
              <a:extLst>
                <a:ext uri="{FF2B5EF4-FFF2-40B4-BE49-F238E27FC236}">
                  <a16:creationId xmlns:a16="http://schemas.microsoft.com/office/drawing/2014/main" id="{5B3B57BE-8D02-21BA-6320-062F10C909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19336" y="2612922"/>
              <a:ext cx="1828800" cy="1828800"/>
            </a:xfrm>
            <a:prstGeom prst="rect">
              <a:avLst/>
            </a:prstGeom>
          </p:spPr>
        </p:pic>
      </p:grpSp>
    </p:spTree>
    <p:extLst>
      <p:ext uri="{BB962C8B-B14F-4D97-AF65-F5344CB8AC3E}">
        <p14:creationId xmlns:p14="http://schemas.microsoft.com/office/powerpoint/2010/main" val="3142490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B53F35F-F1B4-3029-7113-969AAEC3B0E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Team</a:t>
            </a:r>
          </a:p>
        </p:txBody>
      </p:sp>
      <p:pic>
        <p:nvPicPr>
          <p:cNvPr id="6" name="Picture 5" descr="A pixelated basketball ball&#10;&#10;Description automatically generated">
            <a:extLst>
              <a:ext uri="{FF2B5EF4-FFF2-40B4-BE49-F238E27FC236}">
                <a16:creationId xmlns:a16="http://schemas.microsoft.com/office/drawing/2014/main" id="{A219E7C7-64D1-8180-577D-05A61065BA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C02F808-00F2-F6D6-27C4-1802B2F5CE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DE974B76-7220-EA10-192A-025138A2B1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9" name="Rectangle: Rounded Corners 8">
            <a:extLst>
              <a:ext uri="{FF2B5EF4-FFF2-40B4-BE49-F238E27FC236}">
                <a16:creationId xmlns:a16="http://schemas.microsoft.com/office/drawing/2014/main" id="{6BD79E50-7E59-5D3D-3E64-F86AFB319E3F}"/>
              </a:ext>
            </a:extLst>
          </p:cNvPr>
          <p:cNvSpPr/>
          <p:nvPr/>
        </p:nvSpPr>
        <p:spPr>
          <a:xfrm>
            <a:off x="2209800" y="2062160"/>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Ben Cimini </a:t>
            </a:r>
            <a:r>
              <a:rPr lang="en-US" dirty="0">
                <a:solidFill>
                  <a:schemeClr val="tx1"/>
                </a:solidFill>
                <a:latin typeface="Press Start 2P" panose="00000500000000000000" pitchFamily="2" charset="0"/>
              </a:rPr>
              <a:t>(ciminibb)</a:t>
            </a:r>
          </a:p>
        </p:txBody>
      </p:sp>
      <p:sp>
        <p:nvSpPr>
          <p:cNvPr id="12" name="Rectangle: Rounded Corners 11">
            <a:extLst>
              <a:ext uri="{FF2B5EF4-FFF2-40B4-BE49-F238E27FC236}">
                <a16:creationId xmlns:a16="http://schemas.microsoft.com/office/drawing/2014/main" id="{78503A8F-A2A5-828B-ABAC-34460DF2080F}"/>
              </a:ext>
            </a:extLst>
          </p:cNvPr>
          <p:cNvSpPr/>
          <p:nvPr/>
        </p:nvSpPr>
        <p:spPr>
          <a:xfrm>
            <a:off x="2209800" y="3205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Blair Bowen </a:t>
            </a:r>
            <a:r>
              <a:rPr lang="en-US" dirty="0">
                <a:solidFill>
                  <a:schemeClr val="tx1"/>
                </a:solidFill>
                <a:latin typeface="Press Start 2P" panose="00000500000000000000" pitchFamily="2" charset="0"/>
              </a:rPr>
              <a:t>(bowenbv)</a:t>
            </a:r>
          </a:p>
        </p:txBody>
      </p:sp>
      <p:sp>
        <p:nvSpPr>
          <p:cNvPr id="13" name="Rectangle: Rounded Corners 12">
            <a:extLst>
              <a:ext uri="{FF2B5EF4-FFF2-40B4-BE49-F238E27FC236}">
                <a16:creationId xmlns:a16="http://schemas.microsoft.com/office/drawing/2014/main" id="{0B05189D-2F6A-D240-181A-F12FBF1FDB20}"/>
              </a:ext>
            </a:extLst>
          </p:cNvPr>
          <p:cNvSpPr/>
          <p:nvPr/>
        </p:nvSpPr>
        <p:spPr>
          <a:xfrm>
            <a:off x="2209800" y="4348159"/>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Stetson King </a:t>
            </a:r>
            <a:r>
              <a:rPr lang="en-US" dirty="0">
                <a:solidFill>
                  <a:schemeClr val="tx1"/>
                </a:solidFill>
                <a:latin typeface="Press Start 2P" panose="00000500000000000000" pitchFamily="2" charset="0"/>
              </a:rPr>
              <a:t>(king3ss)</a:t>
            </a:r>
          </a:p>
        </p:txBody>
      </p:sp>
      <p:sp>
        <p:nvSpPr>
          <p:cNvPr id="14" name="Rectangle: Rounded Corners 13">
            <a:extLst>
              <a:ext uri="{FF2B5EF4-FFF2-40B4-BE49-F238E27FC236}">
                <a16:creationId xmlns:a16="http://schemas.microsoft.com/office/drawing/2014/main" id="{C749F33F-B96E-85B9-DDB3-A048364665A2}"/>
              </a:ext>
            </a:extLst>
          </p:cNvPr>
          <p:cNvSpPr/>
          <p:nvPr/>
        </p:nvSpPr>
        <p:spPr>
          <a:xfrm>
            <a:off x="2209800" y="5491161"/>
            <a:ext cx="9144000" cy="685800"/>
          </a:xfrm>
          <a:prstGeom prst="roundRect">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Press Start 2P" panose="00000500000000000000" pitchFamily="2" charset="0"/>
              </a:rPr>
              <a:t>Will Hawkins PhD </a:t>
            </a:r>
            <a:r>
              <a:rPr lang="en-US" dirty="0">
                <a:solidFill>
                  <a:schemeClr val="tx1"/>
                </a:solidFill>
                <a:latin typeface="Press Start 2P" panose="00000500000000000000" pitchFamily="2" charset="0"/>
              </a:rPr>
              <a:t>(hawkinwh)</a:t>
            </a:r>
          </a:p>
        </p:txBody>
      </p:sp>
      <p:pic>
        <p:nvPicPr>
          <p:cNvPr id="1026" name="Picture 2" descr="profile image">
            <a:extLst>
              <a:ext uri="{FF2B5EF4-FFF2-40B4-BE49-F238E27FC236}">
                <a16:creationId xmlns:a16="http://schemas.microsoft.com/office/drawing/2014/main" id="{F4F02D7A-086F-89AD-DEF7-CE5B3E3FE6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947860"/>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descr="Profile photo of Blair Bowen">
            <a:extLst>
              <a:ext uri="{FF2B5EF4-FFF2-40B4-BE49-F238E27FC236}">
                <a16:creationId xmlns:a16="http://schemas.microsoft.com/office/drawing/2014/main" id="{9261ADFB-12AD-EC0C-A742-249BF90CB5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090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Profile photo of Stetson King">
            <a:extLst>
              <a:ext uri="{FF2B5EF4-FFF2-40B4-BE49-F238E27FC236}">
                <a16:creationId xmlns:a16="http://schemas.microsoft.com/office/drawing/2014/main" id="{BA4E3FFB-2FFC-C026-F877-12908AC5858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233859"/>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2" name="Picture 8" descr="William Hawkins III">
            <a:extLst>
              <a:ext uri="{FF2B5EF4-FFF2-40B4-BE49-F238E27FC236}">
                <a16:creationId xmlns:a16="http://schemas.microsoft.com/office/drawing/2014/main" id="{EC22C8AC-C4C3-5F84-56E8-B29285C1F39B}"/>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9738" b="12339"/>
          <a:stretch/>
        </p:blipFill>
        <p:spPr bwMode="auto">
          <a:xfrm>
            <a:off x="838200" y="5376862"/>
            <a:ext cx="914400" cy="914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40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77A23-90C7-A048-63A1-D8DE256489A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B2FB1DB-B2C1-E373-9A0F-B558502A92ED}"/>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Background</a:t>
            </a:r>
          </a:p>
        </p:txBody>
      </p:sp>
      <p:pic>
        <p:nvPicPr>
          <p:cNvPr id="6" name="Picture 5" descr="A pixelated basketball ball&#10;&#10;Description automatically generated">
            <a:extLst>
              <a:ext uri="{FF2B5EF4-FFF2-40B4-BE49-F238E27FC236}">
                <a16:creationId xmlns:a16="http://schemas.microsoft.com/office/drawing/2014/main" id="{8D674C5C-8359-7E29-4D5D-853318C99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84C68BA1-261F-A9E1-C331-70C4D1535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C4DAE88-876E-3241-C6E4-A62454CCA0E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57F8A172-F681-8F46-D586-864E9B56A4C1}"/>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We love sports. We’d all, at one time or another, sat around naming obscure athletes with friends. It’s a sneaky challenge that never seems to get old. So, we thought “Why not make it </a:t>
            </a:r>
            <a:r>
              <a:rPr lang="en-US">
                <a:solidFill>
                  <a:schemeClr val="tx1"/>
                </a:solidFill>
                <a:latin typeface="Press Start 2P" panose="00000500000000000000" pitchFamily="2" charset="0"/>
              </a:rPr>
              <a:t>a computer game</a:t>
            </a:r>
            <a:r>
              <a:rPr lang="en-US" dirty="0">
                <a:solidFill>
                  <a:schemeClr val="tx1"/>
                </a:solidFill>
                <a:latin typeface="Press Start 2P" panose="00000500000000000000" pitchFamily="2" charset="0"/>
              </a:rPr>
              <a:t>?” Writing a computational model for obscurity was intriguing and, of course, would show us who really knows ball :)</a:t>
            </a:r>
          </a:p>
        </p:txBody>
      </p:sp>
    </p:spTree>
    <p:extLst>
      <p:ext uri="{BB962C8B-B14F-4D97-AF65-F5344CB8AC3E}">
        <p14:creationId xmlns:p14="http://schemas.microsoft.com/office/powerpoint/2010/main" val="3186411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91714CB-3265-3F3A-F2F3-61C88249425C}"/>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Goals</a:t>
            </a:r>
          </a:p>
        </p:txBody>
      </p:sp>
      <p:pic>
        <p:nvPicPr>
          <p:cNvPr id="6" name="Picture 5" descr="A pixelated basketball ball&#10;&#10;Description automatically generated">
            <a:extLst>
              <a:ext uri="{FF2B5EF4-FFF2-40B4-BE49-F238E27FC236}">
                <a16:creationId xmlns:a16="http://schemas.microsoft.com/office/drawing/2014/main" id="{D4063BFC-F017-C7C2-517D-63CA307B74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ABD374B2-3128-9D56-7051-2BE0FF5649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A61A6687-F82A-883E-9C54-6C638A03D38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4C18552D-2521-9E56-887A-880BCBC2963A}"/>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Develop an accurate model of obscurity.</a:t>
            </a:r>
          </a:p>
        </p:txBody>
      </p:sp>
      <p:sp>
        <p:nvSpPr>
          <p:cNvPr id="11" name="Rectangle: Rounded Corners 10">
            <a:extLst>
              <a:ext uri="{FF2B5EF4-FFF2-40B4-BE49-F238E27FC236}">
                <a16:creationId xmlns:a16="http://schemas.microsoft.com/office/drawing/2014/main" id="{397351A7-B13A-2260-46EE-1849192536A0}"/>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Design and bring to life a smooth, engaging UI.</a:t>
            </a:r>
          </a:p>
        </p:txBody>
      </p:sp>
      <p:sp>
        <p:nvSpPr>
          <p:cNvPr id="12" name="Rectangle: Rounded Corners 11">
            <a:extLst>
              <a:ext uri="{FF2B5EF4-FFF2-40B4-BE49-F238E27FC236}">
                <a16:creationId xmlns:a16="http://schemas.microsoft.com/office/drawing/2014/main" id="{FAAABA54-3ECB-FC32-B354-C084DA5AF60F}"/>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Practice good data science in sourcing and leveraging our dataset.</a:t>
            </a:r>
          </a:p>
        </p:txBody>
      </p:sp>
      <p:sp>
        <p:nvSpPr>
          <p:cNvPr id="13" name="Rectangle: Rounded Corners 12">
            <a:extLst>
              <a:ext uri="{FF2B5EF4-FFF2-40B4-BE49-F238E27FC236}">
                <a16:creationId xmlns:a16="http://schemas.microsoft.com/office/drawing/2014/main" id="{E39E237D-C49B-81DB-6A02-1EEC1A6CAE03}"/>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Produce a game that’s fun to play.</a:t>
            </a:r>
          </a:p>
        </p:txBody>
      </p:sp>
    </p:spTree>
    <p:extLst>
      <p:ext uri="{BB962C8B-B14F-4D97-AF65-F5344CB8AC3E}">
        <p14:creationId xmlns:p14="http://schemas.microsoft.com/office/powerpoint/2010/main" val="42818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141F9-2D66-FC8E-1E0E-0E42770FF21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424E734-2527-7E4B-29F1-881974FE105A}"/>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Merits</a:t>
            </a:r>
          </a:p>
        </p:txBody>
      </p:sp>
      <p:pic>
        <p:nvPicPr>
          <p:cNvPr id="6" name="Picture 5" descr="A pixelated basketball ball&#10;&#10;Description automatically generated">
            <a:extLst>
              <a:ext uri="{FF2B5EF4-FFF2-40B4-BE49-F238E27FC236}">
                <a16:creationId xmlns:a16="http://schemas.microsoft.com/office/drawing/2014/main" id="{5D8DDB21-D07F-4B21-E455-3ECBB3548D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6F8BA28-56C2-D345-38A6-CF97926AD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6950AE9E-D717-F2E3-59C1-90BAA2A7E6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4" name="Rectangle: Rounded Corners 3">
            <a:extLst>
              <a:ext uri="{FF2B5EF4-FFF2-40B4-BE49-F238E27FC236}">
                <a16:creationId xmlns:a16="http://schemas.microsoft.com/office/drawing/2014/main" id="{E2517D35-509A-00EA-5B69-DC98AFE6DB2E}"/>
              </a:ext>
            </a:extLst>
          </p:cNvPr>
          <p:cNvSpPr/>
          <p:nvPr/>
        </p:nvSpPr>
        <p:spPr>
          <a:xfrm>
            <a:off x="838200" y="2062162"/>
            <a:ext cx="10515600" cy="4114799"/>
          </a:xfrm>
          <a:prstGeom prst="roundRect">
            <a:avLst>
              <a:gd name="adj" fmla="val 304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err="1">
                <a:solidFill>
                  <a:schemeClr val="tx1"/>
                </a:solidFill>
                <a:latin typeface="Press Start 2P" panose="00000500000000000000" pitchFamily="2" charset="0"/>
              </a:rPr>
              <a:t>Knowball’s</a:t>
            </a:r>
            <a:r>
              <a:rPr lang="en-US" dirty="0">
                <a:solidFill>
                  <a:schemeClr val="tx1"/>
                </a:solidFill>
                <a:latin typeface="Press Start 2P" panose="00000500000000000000" pitchFamily="2" charset="0"/>
              </a:rPr>
              <a:t> most interesting aspect is the use of AI to quantify obscurity. Today, AI is hardly novel. However, we ventured to test its efficacy for computing a vague, human concept. Sourcing the dataset needed to train it was a challenge, too. We derived a statistical picture of obscurity, pulled corresponding data from public sources, and then transferred it to our database with an automated pipeline. More details are provided throughout this presentation!</a:t>
            </a:r>
          </a:p>
        </p:txBody>
      </p:sp>
    </p:spTree>
    <p:extLst>
      <p:ext uri="{BB962C8B-B14F-4D97-AF65-F5344CB8AC3E}">
        <p14:creationId xmlns:p14="http://schemas.microsoft.com/office/powerpoint/2010/main" val="340487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90382-356C-23AE-5690-9AF719DBA8F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654D037F-027A-7FDD-A493-AE7AA005C031}"/>
              </a:ext>
            </a:extLst>
          </p:cNvPr>
          <p:cNvSpPr>
            <a:spLocks noGrp="1"/>
          </p:cNvSpPr>
          <p:nvPr>
            <p:ph type="title"/>
          </p:nvPr>
        </p:nvSpPr>
        <p:spPr>
          <a:xfrm>
            <a:off x="838200" y="365125"/>
            <a:ext cx="10515600" cy="1325563"/>
          </a:xfrm>
          <a:gradFill>
            <a:gsLst>
              <a:gs pos="0">
                <a:schemeClr val="accent4">
                  <a:lumMod val="40000"/>
                  <a:lumOff val="60000"/>
                </a:schemeClr>
              </a:gs>
              <a:gs pos="99000">
                <a:schemeClr val="accent6">
                  <a:lumMod val="40000"/>
                  <a:lumOff val="60000"/>
                </a:schemeClr>
              </a:gs>
            </a:gsLst>
            <a:lin ang="0" scaled="0"/>
          </a:gradFill>
        </p:spPr>
        <p:txBody>
          <a:bodyPr>
            <a:normAutofit/>
          </a:bodyPr>
          <a:lstStyle/>
          <a:p>
            <a:r>
              <a:rPr lang="en-US" sz="7200" dirty="0">
                <a:effectLst>
                  <a:outerShdw blurRad="38100" dist="38100" dir="2700000" algn="tl">
                    <a:srgbClr val="000000">
                      <a:alpha val="43137"/>
                    </a:srgbClr>
                  </a:outerShdw>
                </a:effectLst>
                <a:latin typeface="Tourney" pitchFamily="2" charset="0"/>
                <a:ea typeface="Inter Black" panose="020B0A02050000000004" pitchFamily="34" charset="0"/>
              </a:rPr>
              <a:t>Impacts</a:t>
            </a:r>
          </a:p>
        </p:txBody>
      </p:sp>
      <p:pic>
        <p:nvPicPr>
          <p:cNvPr id="6" name="Picture 5" descr="A pixelated basketball ball&#10;&#10;Description automatically generated">
            <a:extLst>
              <a:ext uri="{FF2B5EF4-FFF2-40B4-BE49-F238E27FC236}">
                <a16:creationId xmlns:a16="http://schemas.microsoft.com/office/drawing/2014/main" id="{C4889A28-069F-B651-8006-508B0F77E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570706"/>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5E2E49FB-CC13-AF1D-EEC0-E38FC0EE4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1800" y="570706"/>
            <a:ext cx="914400" cy="914400"/>
          </a:xfrm>
          <a:prstGeom prst="rect">
            <a:avLst/>
          </a:prstGeom>
        </p:spPr>
      </p:pic>
      <p:pic>
        <p:nvPicPr>
          <p:cNvPr id="8" name="Picture 7" descr="A pixel art of a football&#10;&#10;Description automatically generated">
            <a:extLst>
              <a:ext uri="{FF2B5EF4-FFF2-40B4-BE49-F238E27FC236}">
                <a16:creationId xmlns:a16="http://schemas.microsoft.com/office/drawing/2014/main" id="{2687A343-B480-5572-0501-393601AFA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7800" y="570706"/>
            <a:ext cx="914400" cy="914400"/>
          </a:xfrm>
          <a:prstGeom prst="rect">
            <a:avLst/>
          </a:prstGeom>
        </p:spPr>
      </p:pic>
      <p:sp>
        <p:nvSpPr>
          <p:cNvPr id="10" name="Rectangle: Rounded Corners 9">
            <a:extLst>
              <a:ext uri="{FF2B5EF4-FFF2-40B4-BE49-F238E27FC236}">
                <a16:creationId xmlns:a16="http://schemas.microsoft.com/office/drawing/2014/main" id="{9F2FDB6D-D3E5-7AEB-E28C-62E32202C03B}"/>
              </a:ext>
            </a:extLst>
          </p:cNvPr>
          <p:cNvSpPr/>
          <p:nvPr/>
        </p:nvSpPr>
        <p:spPr>
          <a:xfrm>
            <a:off x="838200"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Experimental offering to human-like computation.</a:t>
            </a:r>
          </a:p>
        </p:txBody>
      </p:sp>
      <p:sp>
        <p:nvSpPr>
          <p:cNvPr id="11" name="Rectangle: Rounded Corners 10">
            <a:extLst>
              <a:ext uri="{FF2B5EF4-FFF2-40B4-BE49-F238E27FC236}">
                <a16:creationId xmlns:a16="http://schemas.microsoft.com/office/drawing/2014/main" id="{D1E2C30B-C732-7F42-11BB-0F72C1490B74}"/>
              </a:ext>
            </a:extLst>
          </p:cNvPr>
          <p:cNvSpPr/>
          <p:nvPr/>
        </p:nvSpPr>
        <p:spPr>
          <a:xfrm>
            <a:off x="8382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Fun, shareable, low-commitment leisure activity!</a:t>
            </a:r>
          </a:p>
        </p:txBody>
      </p:sp>
      <p:sp>
        <p:nvSpPr>
          <p:cNvPr id="12" name="Rectangle: Rounded Corners 11">
            <a:extLst>
              <a:ext uri="{FF2B5EF4-FFF2-40B4-BE49-F238E27FC236}">
                <a16:creationId xmlns:a16="http://schemas.microsoft.com/office/drawing/2014/main" id="{D56C6D34-E27E-12E3-A20E-48F4CE18168C}"/>
              </a:ext>
            </a:extLst>
          </p:cNvPr>
          <p:cNvSpPr/>
          <p:nvPr/>
        </p:nvSpPr>
        <p:spPr>
          <a:xfrm>
            <a:off x="6324602" y="2062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Ethical use of AI.</a:t>
            </a:r>
          </a:p>
        </p:txBody>
      </p:sp>
      <p:sp>
        <p:nvSpPr>
          <p:cNvPr id="13" name="Rectangle: Rounded Corners 12">
            <a:extLst>
              <a:ext uri="{FF2B5EF4-FFF2-40B4-BE49-F238E27FC236}">
                <a16:creationId xmlns:a16="http://schemas.microsoft.com/office/drawing/2014/main" id="{90B06221-92CD-503C-020A-8503C7572889}"/>
              </a:ext>
            </a:extLst>
          </p:cNvPr>
          <p:cNvSpPr/>
          <p:nvPr/>
        </p:nvSpPr>
        <p:spPr>
          <a:xfrm>
            <a:off x="6324600" y="4348163"/>
            <a:ext cx="5029200" cy="1828800"/>
          </a:xfrm>
          <a:prstGeom prst="roundRect">
            <a:avLst>
              <a:gd name="adj" fmla="val 7527"/>
            </a:avLst>
          </a:prstGeom>
          <a:solidFill>
            <a:schemeClr val="bg1">
              <a:lumMod val="95000"/>
            </a:schemeClr>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dirty="0">
                <a:solidFill>
                  <a:schemeClr val="tx1"/>
                </a:solidFill>
                <a:latin typeface="Press Start 2P" panose="00000500000000000000" pitchFamily="2" charset="0"/>
              </a:rPr>
              <a:t>Bringing a little joy back to frontend design.</a:t>
            </a:r>
          </a:p>
        </p:txBody>
      </p:sp>
    </p:spTree>
    <p:extLst>
      <p:ext uri="{BB962C8B-B14F-4D97-AF65-F5344CB8AC3E}">
        <p14:creationId xmlns:p14="http://schemas.microsoft.com/office/powerpoint/2010/main" val="1100843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descr="A diagram of a triangle&#10;&#10;AI-generated content may be incorrect.">
            <a:extLst>
              <a:ext uri="{FF2B5EF4-FFF2-40B4-BE49-F238E27FC236}">
                <a16:creationId xmlns:a16="http://schemas.microsoft.com/office/drawing/2014/main" id="{968E8028-FB33-A825-BD3F-6FBD132036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1347191"/>
            <a:ext cx="8823325" cy="3847705"/>
          </a:xfrm>
        </p:spPr>
      </p:pic>
      <p:sp>
        <p:nvSpPr>
          <p:cNvPr id="4" name="Rectangle 3">
            <a:extLst>
              <a:ext uri="{FF2B5EF4-FFF2-40B4-BE49-F238E27FC236}">
                <a16:creationId xmlns:a16="http://schemas.microsoft.com/office/drawing/2014/main" id="{4EBBB9CA-F779-DFBC-086E-8532F44F24BD}"/>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L1</a:t>
            </a:r>
          </a:p>
        </p:txBody>
      </p:sp>
      <p:pic>
        <p:nvPicPr>
          <p:cNvPr id="6" name="Picture 5" descr="A pixel art of a football&#10;&#10;Description automatically generated">
            <a:extLst>
              <a:ext uri="{FF2B5EF4-FFF2-40B4-BE49-F238E27FC236}">
                <a16:creationId xmlns:a16="http://schemas.microsoft.com/office/drawing/2014/main" id="{72BD4C84-BC68-3691-87AB-D2922B3CBC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3DB69D19-B573-0223-38D4-774F831BAA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2D7C249-EABF-89BC-5332-243D8AAB58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962084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2CE0-E4C5-484C-E7FE-9BAED0A569A2}"/>
            </a:ext>
          </a:extLst>
        </p:cNvPr>
        <p:cNvGrpSpPr/>
        <p:nvPr/>
      </p:nvGrpSpPr>
      <p:grpSpPr>
        <a:xfrm>
          <a:off x="0" y="0"/>
          <a:ext cx="0" cy="0"/>
          <a:chOff x="0" y="0"/>
          <a:chExt cx="0" cy="0"/>
        </a:xfrm>
      </p:grpSpPr>
      <p:pic>
        <p:nvPicPr>
          <p:cNvPr id="5" name="Content Placeholder 4" descr="A diagram of a house&#10;&#10;AI-generated content may be incorrect.">
            <a:extLst>
              <a:ext uri="{FF2B5EF4-FFF2-40B4-BE49-F238E27FC236}">
                <a16:creationId xmlns:a16="http://schemas.microsoft.com/office/drawing/2014/main" id="{7F7416B5-88F0-32D0-98A3-650FC45B7C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475" y="707240"/>
            <a:ext cx="8823325" cy="5127607"/>
          </a:xfrm>
        </p:spPr>
      </p:pic>
      <p:sp>
        <p:nvSpPr>
          <p:cNvPr id="4" name="Rectangle 3">
            <a:extLst>
              <a:ext uri="{FF2B5EF4-FFF2-40B4-BE49-F238E27FC236}">
                <a16:creationId xmlns:a16="http://schemas.microsoft.com/office/drawing/2014/main" id="{0DCC2DE1-0F0F-26B0-3EEB-20898CAD7969}"/>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L2</a:t>
            </a:r>
          </a:p>
        </p:txBody>
      </p:sp>
      <p:pic>
        <p:nvPicPr>
          <p:cNvPr id="6" name="Picture 5" descr="A pixel art of a football&#10;&#10;Description automatically generated">
            <a:extLst>
              <a:ext uri="{FF2B5EF4-FFF2-40B4-BE49-F238E27FC236}">
                <a16:creationId xmlns:a16="http://schemas.microsoft.com/office/drawing/2014/main" id="{9207E076-CC7C-8369-3FB4-9FECA0FCF5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FABFA755-E8E5-6D09-54AF-77DD34BB18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18CBBF49-A973-0437-6041-2A676E17BA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1896085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4F9C2-92D0-EF7E-AEE3-7012B2832B3D}"/>
            </a:ext>
          </a:extLst>
        </p:cNvPr>
        <p:cNvGrpSpPr/>
        <p:nvPr/>
      </p:nvGrpSpPr>
      <p:grpSpPr>
        <a:xfrm>
          <a:off x="0" y="0"/>
          <a:ext cx="0" cy="0"/>
          <a:chOff x="0" y="0"/>
          <a:chExt cx="0" cy="0"/>
        </a:xfrm>
      </p:grpSpPr>
      <p:pic>
        <p:nvPicPr>
          <p:cNvPr id="10" name="Content Placeholder 9" descr="A diagram of a diagram&#10;&#10;AI-generated content may be incorrect.">
            <a:extLst>
              <a:ext uri="{FF2B5EF4-FFF2-40B4-BE49-F238E27FC236}">
                <a16:creationId xmlns:a16="http://schemas.microsoft.com/office/drawing/2014/main" id="{807075EB-9737-4F4A-D998-B1199FEDE6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9840" y="305014"/>
            <a:ext cx="8823960" cy="6247972"/>
          </a:xfrm>
        </p:spPr>
      </p:pic>
      <p:sp>
        <p:nvSpPr>
          <p:cNvPr id="4" name="Rectangle 3">
            <a:extLst>
              <a:ext uri="{FF2B5EF4-FFF2-40B4-BE49-F238E27FC236}">
                <a16:creationId xmlns:a16="http://schemas.microsoft.com/office/drawing/2014/main" id="{E4FD03DF-134F-F359-086C-B833FD51386E}"/>
              </a:ext>
            </a:extLst>
          </p:cNvPr>
          <p:cNvSpPr/>
          <p:nvPr/>
        </p:nvSpPr>
        <p:spPr>
          <a:xfrm>
            <a:off x="838200" y="365125"/>
            <a:ext cx="1325880" cy="5811838"/>
          </a:xfrm>
          <a:prstGeom prst="rect">
            <a:avLst/>
          </a:prstGeom>
          <a:gradFill flip="none" rotWithShape="1">
            <a:gsLst>
              <a:gs pos="0">
                <a:schemeClr val="accent4">
                  <a:lumMod val="40000"/>
                  <a:lumOff val="60000"/>
                </a:schemeClr>
              </a:gs>
              <a:gs pos="99000">
                <a:schemeClr val="accent6">
                  <a:lumMod val="40000"/>
                  <a:lumOff val="60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7200" dirty="0">
                <a:solidFill>
                  <a:schemeClr val="tx1"/>
                </a:solidFill>
                <a:effectLst>
                  <a:outerShdw blurRad="38100" dist="38100" dir="2700000" algn="tl">
                    <a:srgbClr val="000000">
                      <a:alpha val="43137"/>
                    </a:srgbClr>
                  </a:outerShdw>
                </a:effectLst>
                <a:latin typeface="Tourney" pitchFamily="2" charset="0"/>
              </a:rPr>
              <a:t>L3</a:t>
            </a:r>
          </a:p>
        </p:txBody>
      </p:sp>
      <p:pic>
        <p:nvPicPr>
          <p:cNvPr id="6" name="Picture 5" descr="A pixel art of a football&#10;&#10;Description automatically generated">
            <a:extLst>
              <a:ext uri="{FF2B5EF4-FFF2-40B4-BE49-F238E27FC236}">
                <a16:creationId xmlns:a16="http://schemas.microsoft.com/office/drawing/2014/main" id="{41641E34-67E7-BE40-6860-DB5790352E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3940" y="5164243"/>
            <a:ext cx="914400" cy="914400"/>
          </a:xfrm>
          <a:prstGeom prst="rect">
            <a:avLst/>
          </a:prstGeom>
        </p:spPr>
      </p:pic>
      <p:pic>
        <p:nvPicPr>
          <p:cNvPr id="7" name="Picture 6" descr="A pixel art of a football ball&#10;&#10;Description automatically generated">
            <a:extLst>
              <a:ext uri="{FF2B5EF4-FFF2-40B4-BE49-F238E27FC236}">
                <a16:creationId xmlns:a16="http://schemas.microsoft.com/office/drawing/2014/main" id="{9E32A437-21A6-8FAF-13C5-1391346856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3940" y="4151523"/>
            <a:ext cx="914400" cy="914400"/>
          </a:xfrm>
          <a:prstGeom prst="rect">
            <a:avLst/>
          </a:prstGeom>
        </p:spPr>
      </p:pic>
      <p:pic>
        <p:nvPicPr>
          <p:cNvPr id="8" name="Picture 7" descr="A pixelated basketball ball&#10;&#10;Description automatically generated">
            <a:extLst>
              <a:ext uri="{FF2B5EF4-FFF2-40B4-BE49-F238E27FC236}">
                <a16:creationId xmlns:a16="http://schemas.microsoft.com/office/drawing/2014/main" id="{0B7D3DA3-E3D8-329F-9A07-760DB07ED7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3940" y="3138803"/>
            <a:ext cx="914400" cy="914400"/>
          </a:xfrm>
          <a:prstGeom prst="rect">
            <a:avLst/>
          </a:prstGeom>
        </p:spPr>
      </p:pic>
    </p:spTree>
    <p:extLst>
      <p:ext uri="{BB962C8B-B14F-4D97-AF65-F5344CB8AC3E}">
        <p14:creationId xmlns:p14="http://schemas.microsoft.com/office/powerpoint/2010/main" val="7502501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496</TotalTime>
  <Words>481</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Aptos Display</vt:lpstr>
      <vt:lpstr>Press Start 2P</vt:lpstr>
      <vt:lpstr>Tourney</vt:lpstr>
      <vt:lpstr>Aptos</vt:lpstr>
      <vt:lpstr>Office Theme</vt:lpstr>
      <vt:lpstr>Knowball</vt:lpstr>
      <vt:lpstr>Team</vt:lpstr>
      <vt:lpstr>Background</vt:lpstr>
      <vt:lpstr>Goals</vt:lpstr>
      <vt:lpstr>Merits</vt:lpstr>
      <vt:lpstr>Impacts</vt:lpstr>
      <vt:lpstr>PowerPoint Presentation</vt:lpstr>
      <vt:lpstr>PowerPoint Presentation</vt:lpstr>
      <vt:lpstr>PowerPoint Presentation</vt:lpstr>
      <vt:lpstr>Technologies</vt:lpstr>
      <vt:lpstr>Milestones</vt:lpstr>
      <vt:lpstr>Results</vt:lpstr>
      <vt:lpstr>Progress</vt:lpstr>
      <vt:lpstr>Challenges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Cimini</dc:creator>
  <cp:lastModifiedBy>Ben Cimini</cp:lastModifiedBy>
  <cp:revision>230</cp:revision>
  <dcterms:created xsi:type="dcterms:W3CDTF">2025-02-05T23:58:50Z</dcterms:created>
  <dcterms:modified xsi:type="dcterms:W3CDTF">2025-03-07T18:01:38Z</dcterms:modified>
</cp:coreProperties>
</file>