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3" r:id="rId6"/>
    <p:sldId id="264" r:id="rId7"/>
    <p:sldId id="268" r:id="rId8"/>
    <p:sldId id="269" r:id="rId9"/>
    <p:sldId id="270" r:id="rId10"/>
    <p:sldId id="272" r:id="rId11"/>
    <p:sldId id="273" r:id="rId12"/>
    <p:sldId id="274" r:id="rId13"/>
    <p:sldId id="275" r:id="rId14"/>
    <p:sldId id="276" r:id="rId15"/>
    <p:sldId id="278" r:id="rId16"/>
  </p:sldIdLst>
  <p:sldSz cx="12192000" cy="6858000"/>
  <p:notesSz cx="6858000" cy="9144000"/>
  <p:embeddedFontLst>
    <p:embeddedFont>
      <p:font typeface="Press Start 2P" panose="00000500000000000000" pitchFamily="2" charset="0"/>
      <p:regular r:id="rId17"/>
    </p:embeddedFont>
    <p:embeddedFont>
      <p:font typeface="Tourney" pitchFamily="2"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D663-4683-4376-4167-289D2FC1A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B569EB-E047-6765-6564-C51D57CC4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C8046-EB45-CD1E-30B1-0D92F91E3A2C}"/>
              </a:ext>
            </a:extLst>
          </p:cNvPr>
          <p:cNvSpPr>
            <a:spLocks noGrp="1"/>
          </p:cNvSpPr>
          <p:nvPr>
            <p:ph type="dt" sz="half" idx="10"/>
          </p:nvPr>
        </p:nvSpPr>
        <p:spPr/>
        <p:txBody>
          <a:bodyPr/>
          <a:lstStyle/>
          <a:p>
            <a:fld id="{D2CD39A5-1B76-464F-9B2C-D445098D7B41}" type="datetimeFigureOut">
              <a:rPr lang="en-US" smtClean="0"/>
              <a:t>2/16/2025</a:t>
            </a:fld>
            <a:endParaRPr lang="en-US"/>
          </a:p>
        </p:txBody>
      </p:sp>
      <p:sp>
        <p:nvSpPr>
          <p:cNvPr id="5" name="Footer Placeholder 4">
            <a:extLst>
              <a:ext uri="{FF2B5EF4-FFF2-40B4-BE49-F238E27FC236}">
                <a16:creationId xmlns:a16="http://schemas.microsoft.com/office/drawing/2014/main" id="{08D78F83-D110-6082-F3A6-644F771E1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D7F16-5E52-64AE-4AB1-D379F50C048C}"/>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4218649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0D95-A837-E5AC-7B43-FC5C23A567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BCFC8-9959-F761-2BBC-C1E21FBFE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D3955-DD6B-25F8-CECD-67FF47581074}"/>
              </a:ext>
            </a:extLst>
          </p:cNvPr>
          <p:cNvSpPr>
            <a:spLocks noGrp="1"/>
          </p:cNvSpPr>
          <p:nvPr>
            <p:ph type="dt" sz="half" idx="10"/>
          </p:nvPr>
        </p:nvSpPr>
        <p:spPr/>
        <p:txBody>
          <a:bodyPr/>
          <a:lstStyle/>
          <a:p>
            <a:fld id="{D2CD39A5-1B76-464F-9B2C-D445098D7B41}" type="datetimeFigureOut">
              <a:rPr lang="en-US" smtClean="0"/>
              <a:t>2/16/2025</a:t>
            </a:fld>
            <a:endParaRPr lang="en-US"/>
          </a:p>
        </p:txBody>
      </p:sp>
      <p:sp>
        <p:nvSpPr>
          <p:cNvPr id="5" name="Footer Placeholder 4">
            <a:extLst>
              <a:ext uri="{FF2B5EF4-FFF2-40B4-BE49-F238E27FC236}">
                <a16:creationId xmlns:a16="http://schemas.microsoft.com/office/drawing/2014/main" id="{8EF3C1EF-8486-0CB1-7700-16C5139C6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3FB1B-7653-5BE7-140E-05FC2328A20D}"/>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644158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FF33E7-68DF-3CB6-D378-96907292AF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3B6EEA-D1E5-54F0-5E7F-81075744B2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4720E-8C58-9C7A-8E7C-D45AF3729902}"/>
              </a:ext>
            </a:extLst>
          </p:cNvPr>
          <p:cNvSpPr>
            <a:spLocks noGrp="1"/>
          </p:cNvSpPr>
          <p:nvPr>
            <p:ph type="dt" sz="half" idx="10"/>
          </p:nvPr>
        </p:nvSpPr>
        <p:spPr/>
        <p:txBody>
          <a:bodyPr/>
          <a:lstStyle/>
          <a:p>
            <a:fld id="{D2CD39A5-1B76-464F-9B2C-D445098D7B41}" type="datetimeFigureOut">
              <a:rPr lang="en-US" smtClean="0"/>
              <a:t>2/16/2025</a:t>
            </a:fld>
            <a:endParaRPr lang="en-US"/>
          </a:p>
        </p:txBody>
      </p:sp>
      <p:sp>
        <p:nvSpPr>
          <p:cNvPr id="5" name="Footer Placeholder 4">
            <a:extLst>
              <a:ext uri="{FF2B5EF4-FFF2-40B4-BE49-F238E27FC236}">
                <a16:creationId xmlns:a16="http://schemas.microsoft.com/office/drawing/2014/main" id="{C5D36886-B69D-93D9-3085-16BA4D079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2A24B-F0FE-38EB-D5B6-08FA577E0FD3}"/>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344609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0593-0425-AFE5-59ED-92B0EAD2EE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496EE-8A08-1EFF-C4EC-7F75D9057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8E610-D5D7-7FD5-4FA4-07C199C2EC08}"/>
              </a:ext>
            </a:extLst>
          </p:cNvPr>
          <p:cNvSpPr>
            <a:spLocks noGrp="1"/>
          </p:cNvSpPr>
          <p:nvPr>
            <p:ph type="dt" sz="half" idx="10"/>
          </p:nvPr>
        </p:nvSpPr>
        <p:spPr/>
        <p:txBody>
          <a:bodyPr/>
          <a:lstStyle/>
          <a:p>
            <a:fld id="{D2CD39A5-1B76-464F-9B2C-D445098D7B41}" type="datetimeFigureOut">
              <a:rPr lang="en-US" smtClean="0"/>
              <a:t>2/16/2025</a:t>
            </a:fld>
            <a:endParaRPr lang="en-US"/>
          </a:p>
        </p:txBody>
      </p:sp>
      <p:sp>
        <p:nvSpPr>
          <p:cNvPr id="5" name="Footer Placeholder 4">
            <a:extLst>
              <a:ext uri="{FF2B5EF4-FFF2-40B4-BE49-F238E27FC236}">
                <a16:creationId xmlns:a16="http://schemas.microsoft.com/office/drawing/2014/main" id="{61BA8775-C85C-FBFC-7842-FF7CE0CA1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E68B6-3053-C8D9-0591-72A95627E35C}"/>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52601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E2D9-B285-3696-F352-D3E55145C7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8A4B69-9DA9-93D5-DB00-764F0882A7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7F5B8A-C277-E2FD-F21E-93F71C84AEF7}"/>
              </a:ext>
            </a:extLst>
          </p:cNvPr>
          <p:cNvSpPr>
            <a:spLocks noGrp="1"/>
          </p:cNvSpPr>
          <p:nvPr>
            <p:ph type="dt" sz="half" idx="10"/>
          </p:nvPr>
        </p:nvSpPr>
        <p:spPr/>
        <p:txBody>
          <a:bodyPr/>
          <a:lstStyle/>
          <a:p>
            <a:fld id="{D2CD39A5-1B76-464F-9B2C-D445098D7B41}" type="datetimeFigureOut">
              <a:rPr lang="en-US" smtClean="0"/>
              <a:t>2/16/2025</a:t>
            </a:fld>
            <a:endParaRPr lang="en-US"/>
          </a:p>
        </p:txBody>
      </p:sp>
      <p:sp>
        <p:nvSpPr>
          <p:cNvPr id="5" name="Footer Placeholder 4">
            <a:extLst>
              <a:ext uri="{FF2B5EF4-FFF2-40B4-BE49-F238E27FC236}">
                <a16:creationId xmlns:a16="http://schemas.microsoft.com/office/drawing/2014/main" id="{947DAE50-A4D8-7BC3-038D-409481A63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A5EE4-DB07-E7AD-E9D4-08B70A630B15}"/>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0520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78C3-3920-BA7E-1C9E-B9D9FB532A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8B556-2800-17CA-247A-C0DAFE8391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BDE1E7-BEC4-2D6B-784D-05B2B30983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AC2E2-68F7-598C-708D-7AA7887B81CF}"/>
              </a:ext>
            </a:extLst>
          </p:cNvPr>
          <p:cNvSpPr>
            <a:spLocks noGrp="1"/>
          </p:cNvSpPr>
          <p:nvPr>
            <p:ph type="dt" sz="half" idx="10"/>
          </p:nvPr>
        </p:nvSpPr>
        <p:spPr/>
        <p:txBody>
          <a:bodyPr/>
          <a:lstStyle/>
          <a:p>
            <a:fld id="{D2CD39A5-1B76-464F-9B2C-D445098D7B41}" type="datetimeFigureOut">
              <a:rPr lang="en-US" smtClean="0"/>
              <a:t>2/16/2025</a:t>
            </a:fld>
            <a:endParaRPr lang="en-US"/>
          </a:p>
        </p:txBody>
      </p:sp>
      <p:sp>
        <p:nvSpPr>
          <p:cNvPr id="6" name="Footer Placeholder 5">
            <a:extLst>
              <a:ext uri="{FF2B5EF4-FFF2-40B4-BE49-F238E27FC236}">
                <a16:creationId xmlns:a16="http://schemas.microsoft.com/office/drawing/2014/main" id="{5CBECFC3-4CD2-140A-76DB-0B2672C12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23CAD-EACC-B5C6-9F20-ABC3A5A2EDD4}"/>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9493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55D4-A6FD-F084-1238-1862258EAC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4E20E5-E72C-72B9-A0DC-3737AB365A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AF09C6-3EBC-9598-DE73-34957BF4BB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0D0A3E-F704-651C-7686-C2F1F2BAE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A0A0E-B51D-83AB-D56C-033157491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C5E4C5-02B1-1A2B-F20C-8C6C8B3E9CC0}"/>
              </a:ext>
            </a:extLst>
          </p:cNvPr>
          <p:cNvSpPr>
            <a:spLocks noGrp="1"/>
          </p:cNvSpPr>
          <p:nvPr>
            <p:ph type="dt" sz="half" idx="10"/>
          </p:nvPr>
        </p:nvSpPr>
        <p:spPr/>
        <p:txBody>
          <a:bodyPr/>
          <a:lstStyle/>
          <a:p>
            <a:fld id="{D2CD39A5-1B76-464F-9B2C-D445098D7B41}" type="datetimeFigureOut">
              <a:rPr lang="en-US" smtClean="0"/>
              <a:t>2/16/2025</a:t>
            </a:fld>
            <a:endParaRPr lang="en-US"/>
          </a:p>
        </p:txBody>
      </p:sp>
      <p:sp>
        <p:nvSpPr>
          <p:cNvPr id="8" name="Footer Placeholder 7">
            <a:extLst>
              <a:ext uri="{FF2B5EF4-FFF2-40B4-BE49-F238E27FC236}">
                <a16:creationId xmlns:a16="http://schemas.microsoft.com/office/drawing/2014/main" id="{51EE7C7C-D9A1-4D05-F278-CFCBBA5954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A5DC69-1C02-E6A6-31C6-D114C51B8662}"/>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674504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270B-D7F0-9575-8191-5221E3BE35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5154B5-8A47-5A16-82FB-69D29C93F9CC}"/>
              </a:ext>
            </a:extLst>
          </p:cNvPr>
          <p:cNvSpPr>
            <a:spLocks noGrp="1"/>
          </p:cNvSpPr>
          <p:nvPr>
            <p:ph type="dt" sz="half" idx="10"/>
          </p:nvPr>
        </p:nvSpPr>
        <p:spPr/>
        <p:txBody>
          <a:bodyPr/>
          <a:lstStyle/>
          <a:p>
            <a:fld id="{D2CD39A5-1B76-464F-9B2C-D445098D7B41}" type="datetimeFigureOut">
              <a:rPr lang="en-US" smtClean="0"/>
              <a:t>2/16/2025</a:t>
            </a:fld>
            <a:endParaRPr lang="en-US"/>
          </a:p>
        </p:txBody>
      </p:sp>
      <p:sp>
        <p:nvSpPr>
          <p:cNvPr id="4" name="Footer Placeholder 3">
            <a:extLst>
              <a:ext uri="{FF2B5EF4-FFF2-40B4-BE49-F238E27FC236}">
                <a16:creationId xmlns:a16="http://schemas.microsoft.com/office/drawing/2014/main" id="{BBA8CEA2-F483-9F08-143B-51DF6D228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0333DC-E660-3357-40D9-20A439637ED4}"/>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364305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28AA9-6E0D-046D-EC24-6013503EAAD1}"/>
              </a:ext>
            </a:extLst>
          </p:cNvPr>
          <p:cNvSpPr>
            <a:spLocks noGrp="1"/>
          </p:cNvSpPr>
          <p:nvPr>
            <p:ph type="dt" sz="half" idx="10"/>
          </p:nvPr>
        </p:nvSpPr>
        <p:spPr/>
        <p:txBody>
          <a:bodyPr/>
          <a:lstStyle/>
          <a:p>
            <a:fld id="{D2CD39A5-1B76-464F-9B2C-D445098D7B41}" type="datetimeFigureOut">
              <a:rPr lang="en-US" smtClean="0"/>
              <a:t>2/16/2025</a:t>
            </a:fld>
            <a:endParaRPr lang="en-US"/>
          </a:p>
        </p:txBody>
      </p:sp>
      <p:sp>
        <p:nvSpPr>
          <p:cNvPr id="3" name="Footer Placeholder 2">
            <a:extLst>
              <a:ext uri="{FF2B5EF4-FFF2-40B4-BE49-F238E27FC236}">
                <a16:creationId xmlns:a16="http://schemas.microsoft.com/office/drawing/2014/main" id="{E5CB29B9-E30E-8A3E-97A7-726607499A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EE51F7-6D31-8FF2-1D58-0DC6818D78CB}"/>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799311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8CA0-DCE7-685A-8E95-EF605C314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083C6B-32F8-D787-EFF1-9E062B97A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EFA27-9962-CDE7-DC22-A350DC38B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D55EA2-88FD-B342-E6B3-1D5E77E34D58}"/>
              </a:ext>
            </a:extLst>
          </p:cNvPr>
          <p:cNvSpPr>
            <a:spLocks noGrp="1"/>
          </p:cNvSpPr>
          <p:nvPr>
            <p:ph type="dt" sz="half" idx="10"/>
          </p:nvPr>
        </p:nvSpPr>
        <p:spPr/>
        <p:txBody>
          <a:bodyPr/>
          <a:lstStyle/>
          <a:p>
            <a:fld id="{D2CD39A5-1B76-464F-9B2C-D445098D7B41}" type="datetimeFigureOut">
              <a:rPr lang="en-US" smtClean="0"/>
              <a:t>2/16/2025</a:t>
            </a:fld>
            <a:endParaRPr lang="en-US"/>
          </a:p>
        </p:txBody>
      </p:sp>
      <p:sp>
        <p:nvSpPr>
          <p:cNvPr id="6" name="Footer Placeholder 5">
            <a:extLst>
              <a:ext uri="{FF2B5EF4-FFF2-40B4-BE49-F238E27FC236}">
                <a16:creationId xmlns:a16="http://schemas.microsoft.com/office/drawing/2014/main" id="{C3F08A05-6B24-09DA-087B-F17A2A8514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B121F-899A-A288-B139-80444F28CB8F}"/>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39701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03B8-7969-7678-A59A-AC18A3CBB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10B69B-506B-079F-D601-42D1206D7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5AF9C7-F072-2790-DADA-BF8C51C8B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D0E43-2DE0-C7F9-240C-E68E37A5437C}"/>
              </a:ext>
            </a:extLst>
          </p:cNvPr>
          <p:cNvSpPr>
            <a:spLocks noGrp="1"/>
          </p:cNvSpPr>
          <p:nvPr>
            <p:ph type="dt" sz="half" idx="10"/>
          </p:nvPr>
        </p:nvSpPr>
        <p:spPr/>
        <p:txBody>
          <a:bodyPr/>
          <a:lstStyle/>
          <a:p>
            <a:fld id="{D2CD39A5-1B76-464F-9B2C-D445098D7B41}" type="datetimeFigureOut">
              <a:rPr lang="en-US" smtClean="0"/>
              <a:t>2/16/2025</a:t>
            </a:fld>
            <a:endParaRPr lang="en-US"/>
          </a:p>
        </p:txBody>
      </p:sp>
      <p:sp>
        <p:nvSpPr>
          <p:cNvPr id="6" name="Footer Placeholder 5">
            <a:extLst>
              <a:ext uri="{FF2B5EF4-FFF2-40B4-BE49-F238E27FC236}">
                <a16:creationId xmlns:a16="http://schemas.microsoft.com/office/drawing/2014/main" id="{6FEBD642-0807-4014-8529-0DE78FA20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5A51F-1F58-B7F2-4A0E-8CE11CCE8A9A}"/>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42907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E4D9B6-26A0-E6F7-D522-5D04EEA1B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50AECF-AC40-18AE-D76C-A8801621A7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7CA9A-E721-DE54-D411-3289CF7D2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CD39A5-1B76-464F-9B2C-D445098D7B41}" type="datetimeFigureOut">
              <a:rPr lang="en-US" smtClean="0"/>
              <a:t>2/16/2025</a:t>
            </a:fld>
            <a:endParaRPr lang="en-US"/>
          </a:p>
        </p:txBody>
      </p:sp>
      <p:sp>
        <p:nvSpPr>
          <p:cNvPr id="5" name="Footer Placeholder 4">
            <a:extLst>
              <a:ext uri="{FF2B5EF4-FFF2-40B4-BE49-F238E27FC236}">
                <a16:creationId xmlns:a16="http://schemas.microsoft.com/office/drawing/2014/main" id="{7443332C-9738-C59D-D2DA-493F149A0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034E98-EBD3-DDB8-9B47-23ACD1A8E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1C8355-CC4E-4A77-9307-9EFB066B9F87}" type="slidenum">
              <a:rPr lang="en-US" smtClean="0"/>
              <a:t>‹#›</a:t>
            </a:fld>
            <a:endParaRPr lang="en-US"/>
          </a:p>
        </p:txBody>
      </p:sp>
    </p:spTree>
    <p:extLst>
      <p:ext uri="{BB962C8B-B14F-4D97-AF65-F5344CB8AC3E}">
        <p14:creationId xmlns:p14="http://schemas.microsoft.com/office/powerpoint/2010/main" val="259603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99000">
              <a:schemeClr val="accent6">
                <a:lumMod val="40000"/>
                <a:lumOff val="60000"/>
              </a:schemeClr>
            </a:gs>
          </a:gsLst>
          <a:lin ang="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AF9-75B9-1990-1981-C3250A3BBE06}"/>
              </a:ext>
            </a:extLst>
          </p:cNvPr>
          <p:cNvSpPr>
            <a:spLocks noGrp="1"/>
          </p:cNvSpPr>
          <p:nvPr>
            <p:ph type="ctrTitle"/>
          </p:nvPr>
        </p:nvSpPr>
        <p:spPr>
          <a:xfrm>
            <a:off x="1524000" y="2235200"/>
            <a:ext cx="9144000" cy="2387600"/>
          </a:xfrm>
        </p:spPr>
        <p:txBody>
          <a:bodyPr anchor="ctr">
            <a:normAutofit/>
          </a:bodyPr>
          <a:lstStyle/>
          <a:p>
            <a:r>
              <a:rPr lang="en-US" sz="8800" dirty="0" err="1">
                <a:effectLst>
                  <a:outerShdw blurRad="38100" dist="38100" dir="2700000" algn="tl">
                    <a:srgbClr val="000000">
                      <a:alpha val="43137"/>
                    </a:srgbClr>
                  </a:outerShdw>
                </a:effectLst>
                <a:latin typeface="Tourney" pitchFamily="2" charset="0"/>
                <a:ea typeface="Inter Black" panose="020B0A02050000000004" pitchFamily="34" charset="0"/>
              </a:rPr>
              <a:t>Knowball</a:t>
            </a:r>
            <a:endParaRPr lang="en-US" sz="8800" dirty="0">
              <a:effectLst>
                <a:outerShdw blurRad="38100" dist="38100" dir="2700000" algn="tl">
                  <a:srgbClr val="000000">
                    <a:alpha val="43137"/>
                  </a:srgbClr>
                </a:outerShdw>
              </a:effectLst>
              <a:latin typeface="Tourney" pitchFamily="2" charset="0"/>
              <a:ea typeface="Inter Black" panose="020B0A02050000000004" pitchFamily="34" charset="0"/>
            </a:endParaRPr>
          </a:p>
        </p:txBody>
      </p:sp>
    </p:spTree>
    <p:extLst>
      <p:ext uri="{BB962C8B-B14F-4D97-AF65-F5344CB8AC3E}">
        <p14:creationId xmlns:p14="http://schemas.microsoft.com/office/powerpoint/2010/main" val="399055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0E78A-82E9-1B74-B592-78903C14637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E11251C0-64BD-81C5-A61A-503BB10792CC}"/>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Technologies</a:t>
            </a:r>
          </a:p>
        </p:txBody>
      </p:sp>
      <p:pic>
        <p:nvPicPr>
          <p:cNvPr id="6" name="Picture 5" descr="A pixelated basketball ball&#10;&#10;Description automatically generated">
            <a:extLst>
              <a:ext uri="{FF2B5EF4-FFF2-40B4-BE49-F238E27FC236}">
                <a16:creationId xmlns:a16="http://schemas.microsoft.com/office/drawing/2014/main" id="{1F99C8A5-283D-44E4-2627-4D5662C1F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F649BE7D-E388-866E-1819-2F8DB5406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AAE4C955-F3AF-B5D2-E305-032A6A9C6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2" name="Rectangle: Rounded Corners 1">
            <a:extLst>
              <a:ext uri="{FF2B5EF4-FFF2-40B4-BE49-F238E27FC236}">
                <a16:creationId xmlns:a16="http://schemas.microsoft.com/office/drawing/2014/main" id="{ECF6D3BC-DD54-C8AC-0138-6AC51383C8E8}"/>
              </a:ext>
            </a:extLst>
          </p:cNvPr>
          <p:cNvSpPr/>
          <p:nvPr/>
        </p:nvSpPr>
        <p:spPr>
          <a:xfrm>
            <a:off x="838200" y="2057400"/>
            <a:ext cx="2286000" cy="4114800"/>
          </a:xfrm>
          <a:prstGeom prst="roundRect">
            <a:avLst>
              <a:gd name="adj" fmla="val 6488"/>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External</a:t>
            </a:r>
          </a:p>
        </p:txBody>
      </p:sp>
      <p:sp>
        <p:nvSpPr>
          <p:cNvPr id="4" name="Rectangle: Rounded Corners 3">
            <a:extLst>
              <a:ext uri="{FF2B5EF4-FFF2-40B4-BE49-F238E27FC236}">
                <a16:creationId xmlns:a16="http://schemas.microsoft.com/office/drawing/2014/main" id="{782E25D3-366A-3C71-FFCF-24DDCF6911C2}"/>
              </a:ext>
            </a:extLst>
          </p:cNvPr>
          <p:cNvSpPr/>
          <p:nvPr/>
        </p:nvSpPr>
        <p:spPr>
          <a:xfrm>
            <a:off x="3581400" y="2057400"/>
            <a:ext cx="2286000" cy="4114800"/>
          </a:xfrm>
          <a:prstGeom prst="roundRect">
            <a:avLst>
              <a:gd name="adj" fmla="val 6488"/>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Backend</a:t>
            </a:r>
          </a:p>
        </p:txBody>
      </p:sp>
      <p:sp>
        <p:nvSpPr>
          <p:cNvPr id="9" name="Rectangle: Rounded Corners 8">
            <a:extLst>
              <a:ext uri="{FF2B5EF4-FFF2-40B4-BE49-F238E27FC236}">
                <a16:creationId xmlns:a16="http://schemas.microsoft.com/office/drawing/2014/main" id="{F3F0BBE6-9223-DD08-7311-075947C71C1A}"/>
              </a:ext>
            </a:extLst>
          </p:cNvPr>
          <p:cNvSpPr/>
          <p:nvPr/>
        </p:nvSpPr>
        <p:spPr>
          <a:xfrm>
            <a:off x="6324600" y="2057400"/>
            <a:ext cx="2286000" cy="4114800"/>
          </a:xfrm>
          <a:prstGeom prst="roundRect">
            <a:avLst>
              <a:gd name="adj" fmla="val 6488"/>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Engine</a:t>
            </a:r>
          </a:p>
        </p:txBody>
      </p:sp>
      <p:sp>
        <p:nvSpPr>
          <p:cNvPr id="10" name="Rectangle: Rounded Corners 9">
            <a:extLst>
              <a:ext uri="{FF2B5EF4-FFF2-40B4-BE49-F238E27FC236}">
                <a16:creationId xmlns:a16="http://schemas.microsoft.com/office/drawing/2014/main" id="{07273EE6-FD7A-3C17-5626-F2BA870EC269}"/>
              </a:ext>
            </a:extLst>
          </p:cNvPr>
          <p:cNvSpPr/>
          <p:nvPr/>
        </p:nvSpPr>
        <p:spPr>
          <a:xfrm>
            <a:off x="9067800" y="2057400"/>
            <a:ext cx="2286000" cy="4114800"/>
          </a:xfrm>
          <a:prstGeom prst="roundRect">
            <a:avLst>
              <a:gd name="adj" fmla="val 6488"/>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Frontend</a:t>
            </a:r>
          </a:p>
        </p:txBody>
      </p:sp>
      <p:sp>
        <p:nvSpPr>
          <p:cNvPr id="11" name="Arrow: Right 10">
            <a:extLst>
              <a:ext uri="{FF2B5EF4-FFF2-40B4-BE49-F238E27FC236}">
                <a16:creationId xmlns:a16="http://schemas.microsoft.com/office/drawing/2014/main" id="{2A31D973-382D-6BDB-2B36-6141B7A1A3B4}"/>
              </a:ext>
            </a:extLst>
          </p:cNvPr>
          <p:cNvSpPr/>
          <p:nvPr/>
        </p:nvSpPr>
        <p:spPr>
          <a:xfrm>
            <a:off x="609600" y="2399074"/>
            <a:ext cx="10972800" cy="685800"/>
          </a:xfrm>
          <a:prstGeom prst="rightArrow">
            <a:avLst/>
          </a:prstGeom>
          <a:gradFill flip="none" rotWithShape="1">
            <a:gsLst>
              <a:gs pos="0">
                <a:schemeClr val="accent4">
                  <a:lumMod val="40000"/>
                  <a:lumOff val="60000"/>
                </a:schemeClr>
              </a:gs>
              <a:gs pos="99000">
                <a:schemeClr val="accent6">
                  <a:lumMod val="40000"/>
                  <a:lumOff val="60000"/>
                </a:schemeClr>
              </a:gs>
            </a:gsLst>
            <a:lin ang="0" scaled="1"/>
            <a:tileRect/>
          </a:gra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a:extLst>
              <a:ext uri="{FF2B5EF4-FFF2-40B4-BE49-F238E27FC236}">
                <a16:creationId xmlns:a16="http://schemas.microsoft.com/office/drawing/2014/main" id="{23A98B3B-BF70-F17F-1044-C1353655374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1438" b="19997"/>
          <a:stretch/>
        </p:blipFill>
        <p:spPr bwMode="auto">
          <a:xfrm rot="450251">
            <a:off x="1451111" y="3832548"/>
            <a:ext cx="1060176" cy="2286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9DEABE1E-C5A2-7A64-10A4-8F9A431BFB29}"/>
              </a:ext>
            </a:extLst>
          </p:cNvPr>
          <p:cNvPicPr>
            <a:picLocks noChangeAspect="1"/>
          </p:cNvPicPr>
          <p:nvPr/>
        </p:nvPicPr>
        <p:blipFill>
          <a:blip r:embed="rId6"/>
          <a:stretch>
            <a:fillRect/>
          </a:stretch>
        </p:blipFill>
        <p:spPr>
          <a:xfrm rot="20872349">
            <a:off x="1224801" y="4266058"/>
            <a:ext cx="1512794" cy="685800"/>
          </a:xfrm>
          <a:prstGeom prst="rect">
            <a:avLst/>
          </a:prstGeom>
        </p:spPr>
      </p:pic>
      <p:pic>
        <p:nvPicPr>
          <p:cNvPr id="2062" name="Picture 14">
            <a:extLst>
              <a:ext uri="{FF2B5EF4-FFF2-40B4-BE49-F238E27FC236}">
                <a16:creationId xmlns:a16="http://schemas.microsoft.com/office/drawing/2014/main" id="{9777F91D-26D1-B32F-B0DC-B157B141FE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405543">
            <a:off x="2019172" y="5086671"/>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Azure has a new logo, but where do you download it? Here!">
            <a:extLst>
              <a:ext uri="{FF2B5EF4-FFF2-40B4-BE49-F238E27FC236}">
                <a16:creationId xmlns:a16="http://schemas.microsoft.com/office/drawing/2014/main" id="{4B75E19D-B747-CD0A-02A3-9A7AAB954B7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310" b="6399"/>
          <a:stretch/>
        </p:blipFill>
        <p:spPr bwMode="auto">
          <a:xfrm rot="20967677">
            <a:off x="4331577" y="3492385"/>
            <a:ext cx="785641"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6C530F2C-645B-D3F3-21EC-9D884E5FD7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477883">
            <a:off x="3990433" y="4684090"/>
            <a:ext cx="1467933"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BE0D13D7-A297-9BA3-6824-152FAF9ACFD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1009018">
            <a:off x="9374453" y="3262575"/>
            <a:ext cx="695801" cy="6858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A2E87A77-65BE-8C16-B589-CCD6A3B2B7F0}"/>
              </a:ext>
            </a:extLst>
          </p:cNvPr>
          <p:cNvPicPr>
            <a:picLocks noChangeAspect="1"/>
          </p:cNvPicPr>
          <p:nvPr/>
        </p:nvPicPr>
        <p:blipFill>
          <a:blip r:embed="rId11"/>
          <a:srcRect t="2494" b="5838"/>
          <a:stretch/>
        </p:blipFill>
        <p:spPr>
          <a:xfrm rot="612536">
            <a:off x="9760841" y="4229934"/>
            <a:ext cx="1280159" cy="548640"/>
          </a:xfrm>
          <a:prstGeom prst="rect">
            <a:avLst/>
          </a:prstGeom>
        </p:spPr>
      </p:pic>
      <p:pic>
        <p:nvPicPr>
          <p:cNvPr id="38" name="Picture 37">
            <a:extLst>
              <a:ext uri="{FF2B5EF4-FFF2-40B4-BE49-F238E27FC236}">
                <a16:creationId xmlns:a16="http://schemas.microsoft.com/office/drawing/2014/main" id="{B7966803-6698-93DB-53A4-A28F106802DB}"/>
              </a:ext>
            </a:extLst>
          </p:cNvPr>
          <p:cNvPicPr>
            <a:picLocks noChangeAspect="1"/>
          </p:cNvPicPr>
          <p:nvPr/>
        </p:nvPicPr>
        <p:blipFill>
          <a:blip r:embed="rId12"/>
          <a:stretch>
            <a:fillRect/>
          </a:stretch>
        </p:blipFill>
        <p:spPr>
          <a:xfrm rot="21354477">
            <a:off x="9335553" y="5052184"/>
            <a:ext cx="1319861" cy="457200"/>
          </a:xfrm>
          <a:prstGeom prst="rect">
            <a:avLst/>
          </a:prstGeom>
        </p:spPr>
      </p:pic>
      <p:pic>
        <p:nvPicPr>
          <p:cNvPr id="3074" name="Picture 2" descr="Content Creators like you use Stathead | Learn More">
            <a:extLst>
              <a:ext uri="{FF2B5EF4-FFF2-40B4-BE49-F238E27FC236}">
                <a16:creationId xmlns:a16="http://schemas.microsoft.com/office/drawing/2014/main" id="{E1200091-CA10-7B43-9BC3-522A64B077C1}"/>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10421" b="10614"/>
          <a:stretch/>
        </p:blipFill>
        <p:spPr bwMode="auto">
          <a:xfrm rot="21286926">
            <a:off x="1066798" y="3266150"/>
            <a:ext cx="1828800" cy="22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0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59498-B70A-2F5A-2E00-5D540C8A85A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50E9E00-32D1-26C3-0924-66EB3DA688A6}"/>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Milestones</a:t>
            </a:r>
          </a:p>
        </p:txBody>
      </p:sp>
      <p:pic>
        <p:nvPicPr>
          <p:cNvPr id="6" name="Picture 5" descr="A pixelated basketball ball&#10;&#10;Description automatically generated">
            <a:extLst>
              <a:ext uri="{FF2B5EF4-FFF2-40B4-BE49-F238E27FC236}">
                <a16:creationId xmlns:a16="http://schemas.microsoft.com/office/drawing/2014/main" id="{EABF6129-253D-8671-3C8F-31C589527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B8B13116-FA12-FBC4-9295-BA93506CB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8C902027-B51D-AE7C-1CB0-303A1C8A3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2" name="Rectangle: Rounded Corners 1">
            <a:extLst>
              <a:ext uri="{FF2B5EF4-FFF2-40B4-BE49-F238E27FC236}">
                <a16:creationId xmlns:a16="http://schemas.microsoft.com/office/drawing/2014/main" id="{A054B6FF-A9D0-2C9C-C941-6D0719D2A3A4}"/>
              </a:ext>
            </a:extLst>
          </p:cNvPr>
          <p:cNvSpPr/>
          <p:nvPr/>
        </p:nvSpPr>
        <p:spPr>
          <a:xfrm>
            <a:off x="838200" y="2057400"/>
            <a:ext cx="2286000" cy="2971800"/>
          </a:xfrm>
          <a:prstGeom prst="roundRect">
            <a:avLst>
              <a:gd name="adj" fmla="val 6488"/>
            </a:avLst>
          </a:prstGeom>
          <a:solidFill>
            <a:schemeClr val="bg1">
              <a:lumMod val="95000"/>
            </a:schemeClr>
          </a:solidFill>
          <a:ln w="38100">
            <a:solidFill>
              <a:schemeClr val="tx1"/>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Jan 20</a:t>
            </a:r>
          </a:p>
          <a:p>
            <a:pPr algn="ctr"/>
            <a:endParaRPr lang="en-US" dirty="0">
              <a:solidFill>
                <a:schemeClr val="tx1"/>
              </a:solidFill>
              <a:latin typeface="Press Start 2P" panose="00000500000000000000" pitchFamily="2" charset="0"/>
            </a:endParaRPr>
          </a:p>
          <a:p>
            <a:pPr algn="ctr"/>
            <a:endParaRPr lang="en-US" dirty="0">
              <a:solidFill>
                <a:schemeClr val="tx1"/>
              </a:solidFill>
              <a:latin typeface="Press Start 2P" panose="00000500000000000000" pitchFamily="2" charset="0"/>
            </a:endParaRPr>
          </a:p>
          <a:p>
            <a:r>
              <a:rPr lang="en-US" sz="1400" dirty="0">
                <a:solidFill>
                  <a:schemeClr val="tx1"/>
                </a:solidFill>
                <a:latin typeface="Press Start 2P" panose="00000500000000000000" pitchFamily="2" charset="0"/>
              </a:rPr>
              <a:t>Research &amp; data sourcing</a:t>
            </a:r>
          </a:p>
        </p:txBody>
      </p:sp>
      <p:sp>
        <p:nvSpPr>
          <p:cNvPr id="4" name="Rectangle: Rounded Corners 3">
            <a:extLst>
              <a:ext uri="{FF2B5EF4-FFF2-40B4-BE49-F238E27FC236}">
                <a16:creationId xmlns:a16="http://schemas.microsoft.com/office/drawing/2014/main" id="{D741C3B9-1EEA-276A-4537-612F491ECED1}"/>
              </a:ext>
            </a:extLst>
          </p:cNvPr>
          <p:cNvSpPr/>
          <p:nvPr/>
        </p:nvSpPr>
        <p:spPr>
          <a:xfrm>
            <a:off x="3581400" y="2057400"/>
            <a:ext cx="2286000" cy="2971800"/>
          </a:xfrm>
          <a:prstGeom prst="roundRect">
            <a:avLst>
              <a:gd name="adj" fmla="val 6488"/>
            </a:avLst>
          </a:prstGeom>
          <a:solidFill>
            <a:schemeClr val="bg1">
              <a:lumMod val="95000"/>
            </a:schemeClr>
          </a:solidFill>
          <a:ln w="38100">
            <a:solidFill>
              <a:schemeClr val="tx1"/>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Feb 3</a:t>
            </a:r>
          </a:p>
          <a:p>
            <a:pPr algn="ctr"/>
            <a:endParaRPr lang="en-US" dirty="0">
              <a:solidFill>
                <a:schemeClr val="tx1"/>
              </a:solidFill>
              <a:latin typeface="Press Start 2P" panose="00000500000000000000" pitchFamily="2" charset="0"/>
            </a:endParaRPr>
          </a:p>
          <a:p>
            <a:pPr algn="ctr"/>
            <a:endParaRPr lang="en-US" dirty="0">
              <a:solidFill>
                <a:schemeClr val="tx1"/>
              </a:solidFill>
              <a:latin typeface="Press Start 2P" panose="00000500000000000000" pitchFamily="2" charset="0"/>
            </a:endParaRPr>
          </a:p>
          <a:p>
            <a:r>
              <a:rPr lang="en-US" sz="1400" dirty="0">
                <a:solidFill>
                  <a:schemeClr val="tx1"/>
                </a:solidFill>
                <a:latin typeface="Press Start 2P" panose="00000500000000000000" pitchFamily="2" charset="0"/>
              </a:rPr>
              <a:t>Backend setup &amp; data transfer</a:t>
            </a:r>
          </a:p>
        </p:txBody>
      </p:sp>
      <p:sp>
        <p:nvSpPr>
          <p:cNvPr id="9" name="Rectangle: Rounded Corners 8">
            <a:extLst>
              <a:ext uri="{FF2B5EF4-FFF2-40B4-BE49-F238E27FC236}">
                <a16:creationId xmlns:a16="http://schemas.microsoft.com/office/drawing/2014/main" id="{84E3E3A1-13CC-2279-DEA1-43CE22EB1355}"/>
              </a:ext>
            </a:extLst>
          </p:cNvPr>
          <p:cNvSpPr/>
          <p:nvPr/>
        </p:nvSpPr>
        <p:spPr>
          <a:xfrm>
            <a:off x="6324600" y="2057400"/>
            <a:ext cx="2286000" cy="2971800"/>
          </a:xfrm>
          <a:prstGeom prst="roundRect">
            <a:avLst>
              <a:gd name="adj" fmla="val 6488"/>
            </a:avLst>
          </a:prstGeom>
          <a:solidFill>
            <a:schemeClr val="bg1">
              <a:lumMod val="95000"/>
            </a:schemeClr>
          </a:solidFill>
          <a:ln w="38100">
            <a:solidFill>
              <a:schemeClr val="tx1"/>
            </a:solidFill>
          </a:ln>
          <a:effectLst>
            <a:glow rad="101600">
              <a:srgbClr val="FF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Mar 17</a:t>
            </a:r>
          </a:p>
          <a:p>
            <a:pPr algn="ctr"/>
            <a:endParaRPr lang="en-US" dirty="0">
              <a:solidFill>
                <a:schemeClr val="tx1"/>
              </a:solidFill>
              <a:latin typeface="Press Start 2P" panose="00000500000000000000" pitchFamily="2" charset="0"/>
            </a:endParaRPr>
          </a:p>
          <a:p>
            <a:pPr algn="ctr"/>
            <a:endParaRPr lang="en-US" dirty="0">
              <a:solidFill>
                <a:schemeClr val="tx1"/>
              </a:solidFill>
              <a:latin typeface="Press Start 2P" panose="00000500000000000000" pitchFamily="2" charset="0"/>
            </a:endParaRPr>
          </a:p>
          <a:p>
            <a:r>
              <a:rPr lang="en-US" sz="1400" dirty="0">
                <a:solidFill>
                  <a:schemeClr val="tx1"/>
                </a:solidFill>
                <a:latin typeface="Press Start 2P" panose="00000500000000000000" pitchFamily="2" charset="0"/>
              </a:rPr>
              <a:t>Obscurity Engine operational</a:t>
            </a:r>
          </a:p>
        </p:txBody>
      </p:sp>
      <p:sp>
        <p:nvSpPr>
          <p:cNvPr id="10" name="Rectangle: Rounded Corners 9">
            <a:extLst>
              <a:ext uri="{FF2B5EF4-FFF2-40B4-BE49-F238E27FC236}">
                <a16:creationId xmlns:a16="http://schemas.microsoft.com/office/drawing/2014/main" id="{8A689BF1-C5D5-029D-53F4-31E6B5A9CF12}"/>
              </a:ext>
            </a:extLst>
          </p:cNvPr>
          <p:cNvSpPr/>
          <p:nvPr/>
        </p:nvSpPr>
        <p:spPr>
          <a:xfrm>
            <a:off x="9067800" y="2057400"/>
            <a:ext cx="2286000" cy="2971800"/>
          </a:xfrm>
          <a:prstGeom prst="roundRect">
            <a:avLst>
              <a:gd name="adj" fmla="val 6488"/>
            </a:avLst>
          </a:prstGeom>
          <a:solidFill>
            <a:schemeClr val="bg1">
              <a:lumMod val="95000"/>
            </a:schemeClr>
          </a:solidFill>
          <a:ln w="38100">
            <a:solidFill>
              <a:schemeClr val="tx1"/>
            </a:solidFill>
          </a:ln>
          <a:effectLst>
            <a:glow rad="101600">
              <a:srgbClr val="FFFF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Mar 31</a:t>
            </a:r>
          </a:p>
          <a:p>
            <a:pPr algn="ctr"/>
            <a:endParaRPr lang="en-US" dirty="0">
              <a:solidFill>
                <a:schemeClr val="tx1"/>
              </a:solidFill>
              <a:latin typeface="Press Start 2P" panose="00000500000000000000" pitchFamily="2" charset="0"/>
            </a:endParaRPr>
          </a:p>
          <a:p>
            <a:pPr algn="ctr"/>
            <a:endParaRPr lang="en-US" dirty="0">
              <a:solidFill>
                <a:schemeClr val="tx1"/>
              </a:solidFill>
              <a:latin typeface="Press Start 2P" panose="00000500000000000000" pitchFamily="2" charset="0"/>
            </a:endParaRPr>
          </a:p>
          <a:p>
            <a:r>
              <a:rPr lang="en-US" sz="1400" dirty="0">
                <a:solidFill>
                  <a:schemeClr val="tx1"/>
                </a:solidFill>
                <a:latin typeface="Press Start 2P" panose="00000500000000000000" pitchFamily="2" charset="0"/>
              </a:rPr>
              <a:t>Production UI &amp; gameplay loop</a:t>
            </a:r>
          </a:p>
        </p:txBody>
      </p:sp>
      <p:sp>
        <p:nvSpPr>
          <p:cNvPr id="11" name="Arrow: Right 10">
            <a:extLst>
              <a:ext uri="{FF2B5EF4-FFF2-40B4-BE49-F238E27FC236}">
                <a16:creationId xmlns:a16="http://schemas.microsoft.com/office/drawing/2014/main" id="{41D25C96-282B-0576-9B37-338AAA8BFD0F}"/>
              </a:ext>
            </a:extLst>
          </p:cNvPr>
          <p:cNvSpPr/>
          <p:nvPr/>
        </p:nvSpPr>
        <p:spPr>
          <a:xfrm>
            <a:off x="609600" y="2399074"/>
            <a:ext cx="10972800" cy="685800"/>
          </a:xfrm>
          <a:prstGeom prst="rightArrow">
            <a:avLst/>
          </a:prstGeom>
          <a:gradFill flip="none" rotWithShape="1">
            <a:gsLst>
              <a:gs pos="0">
                <a:schemeClr val="accent4">
                  <a:lumMod val="40000"/>
                  <a:lumOff val="60000"/>
                </a:schemeClr>
              </a:gs>
              <a:gs pos="99000">
                <a:schemeClr val="accent6">
                  <a:lumMod val="40000"/>
                  <a:lumOff val="60000"/>
                </a:schemeClr>
              </a:gs>
            </a:gsLst>
            <a:lin ang="0" scaled="1"/>
            <a:tileRect/>
          </a:gra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37A99F51-8526-CDAD-6B23-9F01E6626479}"/>
              </a:ext>
            </a:extLst>
          </p:cNvPr>
          <p:cNvSpPr/>
          <p:nvPr/>
        </p:nvSpPr>
        <p:spPr>
          <a:xfrm>
            <a:off x="838200" y="5486400"/>
            <a:ext cx="10515600" cy="685800"/>
          </a:xfrm>
          <a:prstGeom prst="roundRect">
            <a:avLst/>
          </a:prstGeom>
          <a:solidFill>
            <a:schemeClr val="bg1">
              <a:lumMod val="95000"/>
            </a:schemeClr>
          </a:solidFill>
          <a:ln w="38100">
            <a:solidFill>
              <a:schemeClr val="tx1"/>
            </a:solidFill>
          </a:ln>
          <a:effectLst>
            <a:glow rad="101600">
              <a:srgbClr val="FFFF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Press Start 2P" panose="00000500000000000000" pitchFamily="2" charset="0"/>
              </a:rPr>
              <a:t>Continuous Revisions</a:t>
            </a:r>
          </a:p>
        </p:txBody>
      </p:sp>
    </p:spTree>
    <p:extLst>
      <p:ext uri="{BB962C8B-B14F-4D97-AF65-F5344CB8AC3E}">
        <p14:creationId xmlns:p14="http://schemas.microsoft.com/office/powerpoint/2010/main" val="3863933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0C89D-97D5-DCF3-5158-AEA85AAF4A0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E53CD0A-D6F4-AAF0-E659-7A3A9C6670EA}"/>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Results</a:t>
            </a:r>
          </a:p>
        </p:txBody>
      </p:sp>
      <p:pic>
        <p:nvPicPr>
          <p:cNvPr id="6" name="Picture 5" descr="A pixelated basketball ball&#10;&#10;Description automatically generated">
            <a:extLst>
              <a:ext uri="{FF2B5EF4-FFF2-40B4-BE49-F238E27FC236}">
                <a16:creationId xmlns:a16="http://schemas.microsoft.com/office/drawing/2014/main" id="{C6E7166B-F95E-A50C-0026-1AC7A3746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5D4B971B-C7B2-1D9E-EDBD-E23CA083D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51381C27-8039-8B65-5FFD-9CF73019A6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9" name="Rectangle: Rounded Corners 8">
            <a:extLst>
              <a:ext uri="{FF2B5EF4-FFF2-40B4-BE49-F238E27FC236}">
                <a16:creationId xmlns:a16="http://schemas.microsoft.com/office/drawing/2014/main" id="{2A14A028-A533-A42A-7743-BE24ED3D9D1A}"/>
              </a:ext>
            </a:extLst>
          </p:cNvPr>
          <p:cNvSpPr/>
          <p:nvPr/>
        </p:nvSpPr>
        <p:spPr>
          <a:xfrm>
            <a:off x="2209800" y="2062160"/>
            <a:ext cx="9144000" cy="685800"/>
          </a:xfrm>
          <a:prstGeom prst="roundRect">
            <a:avLst/>
          </a:prstGeom>
          <a:solidFill>
            <a:schemeClr val="bg1">
              <a:lumMod val="95000"/>
            </a:schemeClr>
          </a:solidFill>
          <a:ln w="38100">
            <a:solidFill>
              <a:schemeClr val="tx1"/>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Research &amp; data sourcing</a:t>
            </a:r>
          </a:p>
        </p:txBody>
      </p:sp>
      <p:sp>
        <p:nvSpPr>
          <p:cNvPr id="12" name="Rectangle: Rounded Corners 11">
            <a:extLst>
              <a:ext uri="{FF2B5EF4-FFF2-40B4-BE49-F238E27FC236}">
                <a16:creationId xmlns:a16="http://schemas.microsoft.com/office/drawing/2014/main" id="{0C219EBC-47D1-9807-6BDB-C87D6FEA50B1}"/>
              </a:ext>
            </a:extLst>
          </p:cNvPr>
          <p:cNvSpPr/>
          <p:nvPr/>
        </p:nvSpPr>
        <p:spPr>
          <a:xfrm>
            <a:off x="2209800" y="3205159"/>
            <a:ext cx="9144000" cy="685800"/>
          </a:xfrm>
          <a:prstGeom prst="roundRect">
            <a:avLst/>
          </a:prstGeom>
          <a:solidFill>
            <a:schemeClr val="bg1">
              <a:lumMod val="95000"/>
            </a:schemeClr>
          </a:solidFill>
          <a:ln w="38100">
            <a:solidFill>
              <a:schemeClr val="tx1"/>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Backend setup &amp; data transfer</a:t>
            </a:r>
          </a:p>
        </p:txBody>
      </p:sp>
      <p:sp>
        <p:nvSpPr>
          <p:cNvPr id="13" name="Rectangle: Rounded Corners 12">
            <a:extLst>
              <a:ext uri="{FF2B5EF4-FFF2-40B4-BE49-F238E27FC236}">
                <a16:creationId xmlns:a16="http://schemas.microsoft.com/office/drawing/2014/main" id="{7C1146A0-F607-346B-F42F-31E2C477D818}"/>
              </a:ext>
            </a:extLst>
          </p:cNvPr>
          <p:cNvSpPr/>
          <p:nvPr/>
        </p:nvSpPr>
        <p:spPr>
          <a:xfrm>
            <a:off x="2209800" y="4348159"/>
            <a:ext cx="9144000" cy="685800"/>
          </a:xfrm>
          <a:prstGeom prst="roundRect">
            <a:avLst/>
          </a:prstGeom>
          <a:solidFill>
            <a:schemeClr val="bg1">
              <a:lumMod val="95000"/>
            </a:schemeClr>
          </a:solidFill>
          <a:ln w="38100">
            <a:solidFill>
              <a:schemeClr val="tx1"/>
            </a:solidFill>
          </a:ln>
          <a:effectLst>
            <a:glow rad="101600">
              <a:srgbClr val="FFFF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Production UI &amp; gameplay loop</a:t>
            </a:r>
          </a:p>
        </p:txBody>
      </p:sp>
      <p:sp>
        <p:nvSpPr>
          <p:cNvPr id="14" name="Rectangle: Rounded Corners 13">
            <a:extLst>
              <a:ext uri="{FF2B5EF4-FFF2-40B4-BE49-F238E27FC236}">
                <a16:creationId xmlns:a16="http://schemas.microsoft.com/office/drawing/2014/main" id="{CFC24C03-443A-01B1-F5E4-F88B5ACF9F7A}"/>
              </a:ext>
            </a:extLst>
          </p:cNvPr>
          <p:cNvSpPr/>
          <p:nvPr/>
        </p:nvSpPr>
        <p:spPr>
          <a:xfrm>
            <a:off x="2209800" y="5491161"/>
            <a:ext cx="9144000" cy="685800"/>
          </a:xfrm>
          <a:prstGeom prst="roundRect">
            <a:avLst/>
          </a:prstGeom>
          <a:solidFill>
            <a:schemeClr val="bg1">
              <a:lumMod val="95000"/>
            </a:schemeClr>
          </a:solidFill>
          <a:ln w="38100">
            <a:solidFill>
              <a:schemeClr val="tx1"/>
            </a:solidFill>
          </a:ln>
          <a:effectLst>
            <a:glow rad="101600">
              <a:srgbClr val="FFFF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Continuous Revisions</a:t>
            </a:r>
          </a:p>
        </p:txBody>
      </p:sp>
      <p:pic>
        <p:nvPicPr>
          <p:cNvPr id="3" name="Graphic 2" descr="Badge Tick1 with solid fill">
            <a:extLst>
              <a:ext uri="{FF2B5EF4-FFF2-40B4-BE49-F238E27FC236}">
                <a16:creationId xmlns:a16="http://schemas.microsoft.com/office/drawing/2014/main" id="{2935681D-6F11-BAFA-47C0-289BFF9011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1947860"/>
            <a:ext cx="914400" cy="914400"/>
          </a:xfrm>
          <a:prstGeom prst="rect">
            <a:avLst/>
          </a:prstGeom>
          <a:effectLst>
            <a:outerShdw blurRad="50800" dist="38100" dir="2700000" algn="tl" rotWithShape="0">
              <a:prstClr val="black">
                <a:alpha val="40000"/>
              </a:prstClr>
            </a:outerShdw>
          </a:effectLst>
        </p:spPr>
      </p:pic>
      <p:pic>
        <p:nvPicPr>
          <p:cNvPr id="4" name="Graphic 3" descr="Badge Tick1 with solid fill">
            <a:extLst>
              <a:ext uri="{FF2B5EF4-FFF2-40B4-BE49-F238E27FC236}">
                <a16:creationId xmlns:a16="http://schemas.microsoft.com/office/drawing/2014/main" id="{2A396EF7-441E-E7FA-FDC4-2B61DA4856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3076575"/>
            <a:ext cx="914400" cy="914400"/>
          </a:xfrm>
          <a:prstGeom prst="rect">
            <a:avLst/>
          </a:prstGeom>
          <a:effectLst>
            <a:outerShdw blurRad="50800" dist="38100" dir="2700000" algn="tl" rotWithShape="0">
              <a:prstClr val="black">
                <a:alpha val="40000"/>
              </a:prstClr>
            </a:outerShdw>
          </a:effectLst>
        </p:spPr>
      </p:pic>
      <p:pic>
        <p:nvPicPr>
          <p:cNvPr id="11" name="Graphic 10" descr="Building Brick Wall with solid fill">
            <a:extLst>
              <a:ext uri="{FF2B5EF4-FFF2-40B4-BE49-F238E27FC236}">
                <a16:creationId xmlns:a16="http://schemas.microsoft.com/office/drawing/2014/main" id="{B0D3A7EC-35BE-CBC9-D78E-605C2452FE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200" y="4233859"/>
            <a:ext cx="914400" cy="914400"/>
          </a:xfrm>
          <a:prstGeom prst="rect">
            <a:avLst/>
          </a:prstGeom>
          <a:effectLst>
            <a:outerShdw blurRad="50800" dist="38100" dir="2700000" algn="tl" rotWithShape="0">
              <a:prstClr val="black">
                <a:alpha val="40000"/>
              </a:prstClr>
            </a:outerShdw>
          </a:effectLst>
        </p:spPr>
      </p:pic>
      <p:pic>
        <p:nvPicPr>
          <p:cNvPr id="15" name="Graphic 14" descr="Building Brick Wall with solid fill">
            <a:extLst>
              <a:ext uri="{FF2B5EF4-FFF2-40B4-BE49-F238E27FC236}">
                <a16:creationId xmlns:a16="http://schemas.microsoft.com/office/drawing/2014/main" id="{86232B40-83C1-69DE-C8A5-7E14C80CA8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200" y="5376859"/>
            <a:ext cx="914400" cy="9144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7323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98AA5-79F8-48DC-8337-A4467087862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939DDE1-F8EE-F48F-010D-6558F5779E73}"/>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Progress</a:t>
            </a:r>
          </a:p>
        </p:txBody>
      </p:sp>
      <p:pic>
        <p:nvPicPr>
          <p:cNvPr id="6" name="Picture 5" descr="A pixelated basketball ball&#10;&#10;Description automatically generated">
            <a:extLst>
              <a:ext uri="{FF2B5EF4-FFF2-40B4-BE49-F238E27FC236}">
                <a16:creationId xmlns:a16="http://schemas.microsoft.com/office/drawing/2014/main" id="{5A871CD4-1380-4BDA-139D-223508789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23C3C3BF-79DF-8128-12AB-5F3F74887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A376C777-C704-FA28-A45F-C116C016C7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4" name="Rectangle: Rounded Corners 3">
            <a:extLst>
              <a:ext uri="{FF2B5EF4-FFF2-40B4-BE49-F238E27FC236}">
                <a16:creationId xmlns:a16="http://schemas.microsoft.com/office/drawing/2014/main" id="{63A20981-35B2-8A05-1D7E-EA82BC5DF8EC}"/>
              </a:ext>
            </a:extLst>
          </p:cNvPr>
          <p:cNvSpPr/>
          <p:nvPr/>
        </p:nvSpPr>
        <p:spPr>
          <a:xfrm>
            <a:off x="838200" y="2062162"/>
            <a:ext cx="10515600" cy="4114799"/>
          </a:xfrm>
          <a:prstGeom prst="roundRect">
            <a:avLst>
              <a:gd name="adj" fmla="val 304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As indicated, the Obscurity Engine, frontend, and revisions are in progress. Work on the engine hasn’t yet started, but a skeleton frontend is done – pending connections to our data. Tasks toward an operational engine include developing a model, training, and tuning. We expect tuning to be the biggest undertaking. Meanwhile, we’ll continue to revise existing system components.</a:t>
            </a:r>
          </a:p>
        </p:txBody>
      </p:sp>
    </p:spTree>
    <p:extLst>
      <p:ext uri="{BB962C8B-B14F-4D97-AF65-F5344CB8AC3E}">
        <p14:creationId xmlns:p14="http://schemas.microsoft.com/office/powerpoint/2010/main" val="327821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893B5-C6CF-DD3B-9EEE-639B0F8F0DA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D4D619A-A61C-D194-4795-705443A91AAE}"/>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Challenges</a:t>
            </a:r>
          </a:p>
        </p:txBody>
      </p:sp>
      <p:pic>
        <p:nvPicPr>
          <p:cNvPr id="6" name="Picture 5" descr="A pixelated basketball ball&#10;&#10;Description automatically generated">
            <a:extLst>
              <a:ext uri="{FF2B5EF4-FFF2-40B4-BE49-F238E27FC236}">
                <a16:creationId xmlns:a16="http://schemas.microsoft.com/office/drawing/2014/main" id="{73D9B45F-DC2D-38B4-B425-F9C291CA8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8405EEF0-DFE7-DE18-EF05-B9B7D2018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4E9B8BE0-59F3-6DFA-A89E-48617CE3D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4" name="Rectangle: Rounded Corners 3">
            <a:extLst>
              <a:ext uri="{FF2B5EF4-FFF2-40B4-BE49-F238E27FC236}">
                <a16:creationId xmlns:a16="http://schemas.microsoft.com/office/drawing/2014/main" id="{2D550558-E101-BCFE-61D9-33C2CE20A79E}"/>
              </a:ext>
            </a:extLst>
          </p:cNvPr>
          <p:cNvSpPr/>
          <p:nvPr/>
        </p:nvSpPr>
        <p:spPr>
          <a:xfrm>
            <a:off x="838200" y="2062162"/>
            <a:ext cx="10515600" cy="4114799"/>
          </a:xfrm>
          <a:prstGeom prst="roundRect">
            <a:avLst>
              <a:gd name="adj" fmla="val 304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Sourcing data was our biggest challenge. No free dataset or public API had the necessary breadth and depth, so we had to compile our own. Perhaps our most significant achievement was doing so ethically. We arrived at a data engineering process that complied with the </a:t>
            </a:r>
            <a:r>
              <a:rPr lang="en-US" dirty="0" err="1">
                <a:solidFill>
                  <a:schemeClr val="tx1"/>
                </a:solidFill>
                <a:latin typeface="Press Start 2P" panose="00000500000000000000" pitchFamily="2" charset="0"/>
              </a:rPr>
              <a:t>ToS</a:t>
            </a:r>
            <a:r>
              <a:rPr lang="en-US" dirty="0">
                <a:solidFill>
                  <a:schemeClr val="tx1"/>
                </a:solidFill>
                <a:latin typeface="Press Start 2P" panose="00000500000000000000" pitchFamily="2" charset="0"/>
              </a:rPr>
              <a:t> from all our sources. Future challenges will likely come during the development of our Obscurity Engine, like reducing noise in the model for clear, consistent outputs.</a:t>
            </a:r>
          </a:p>
        </p:txBody>
      </p:sp>
    </p:spTree>
    <p:extLst>
      <p:ext uri="{BB962C8B-B14F-4D97-AF65-F5344CB8AC3E}">
        <p14:creationId xmlns:p14="http://schemas.microsoft.com/office/powerpoint/2010/main" val="156070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99000">
              <a:schemeClr val="accent6">
                <a:lumMod val="40000"/>
                <a:lumOff val="60000"/>
              </a:schemeClr>
            </a:gs>
          </a:gsLst>
          <a:lin ang="0" scaled="0"/>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62C1933-5FE9-1645-F25C-1D0BCB74348A}"/>
              </a:ext>
            </a:extLst>
          </p:cNvPr>
          <p:cNvGrpSpPr/>
          <p:nvPr/>
        </p:nvGrpSpPr>
        <p:grpSpPr>
          <a:xfrm>
            <a:off x="3124200" y="2514600"/>
            <a:ext cx="5943600" cy="1828800"/>
            <a:chOff x="3104536" y="2612922"/>
            <a:chExt cx="5943600" cy="1828800"/>
          </a:xfrm>
        </p:grpSpPr>
        <p:pic>
          <p:nvPicPr>
            <p:cNvPr id="2" name="Picture 1" descr="A pixelated basketball ball&#10;&#10;Description automatically generated">
              <a:extLst>
                <a:ext uri="{FF2B5EF4-FFF2-40B4-BE49-F238E27FC236}">
                  <a16:creationId xmlns:a16="http://schemas.microsoft.com/office/drawing/2014/main" id="{A1A2771B-9F37-A64A-1153-0C3164811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536" y="2612922"/>
              <a:ext cx="1828800" cy="1828800"/>
            </a:xfrm>
            <a:prstGeom prst="rect">
              <a:avLst/>
            </a:prstGeom>
          </p:spPr>
        </p:pic>
        <p:pic>
          <p:nvPicPr>
            <p:cNvPr id="3" name="Picture 2" descr="A pixel art of a football ball&#10;&#10;Description automatically generated">
              <a:extLst>
                <a:ext uri="{FF2B5EF4-FFF2-40B4-BE49-F238E27FC236}">
                  <a16:creationId xmlns:a16="http://schemas.microsoft.com/office/drawing/2014/main" id="{CAECBB8F-7F21-BDBF-662B-BB4CC7743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936" y="2612922"/>
              <a:ext cx="1828800" cy="1828800"/>
            </a:xfrm>
            <a:prstGeom prst="rect">
              <a:avLst/>
            </a:prstGeom>
          </p:spPr>
        </p:pic>
        <p:pic>
          <p:nvPicPr>
            <p:cNvPr id="4" name="Picture 3" descr="A pixel art of a football&#10;&#10;Description automatically generated">
              <a:extLst>
                <a:ext uri="{FF2B5EF4-FFF2-40B4-BE49-F238E27FC236}">
                  <a16:creationId xmlns:a16="http://schemas.microsoft.com/office/drawing/2014/main" id="{5B3B57BE-8D02-21BA-6320-062F10C909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9336" y="2612922"/>
              <a:ext cx="1828800" cy="1828800"/>
            </a:xfrm>
            <a:prstGeom prst="rect">
              <a:avLst/>
            </a:prstGeom>
          </p:spPr>
        </p:pic>
      </p:grpSp>
    </p:spTree>
    <p:extLst>
      <p:ext uri="{BB962C8B-B14F-4D97-AF65-F5344CB8AC3E}">
        <p14:creationId xmlns:p14="http://schemas.microsoft.com/office/powerpoint/2010/main" val="314249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B53F35F-F1B4-3029-7113-969AAEC3B0E1}"/>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Team</a:t>
            </a:r>
          </a:p>
        </p:txBody>
      </p:sp>
      <p:pic>
        <p:nvPicPr>
          <p:cNvPr id="6" name="Picture 5" descr="A pixelated basketball ball&#10;&#10;Description automatically generated">
            <a:extLst>
              <a:ext uri="{FF2B5EF4-FFF2-40B4-BE49-F238E27FC236}">
                <a16:creationId xmlns:a16="http://schemas.microsoft.com/office/drawing/2014/main" id="{A219E7C7-64D1-8180-577D-05A61065B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AC02F808-00F2-F6D6-27C4-1802B2F5C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DE974B76-7220-EA10-192A-025138A2B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9" name="Rectangle: Rounded Corners 8">
            <a:extLst>
              <a:ext uri="{FF2B5EF4-FFF2-40B4-BE49-F238E27FC236}">
                <a16:creationId xmlns:a16="http://schemas.microsoft.com/office/drawing/2014/main" id="{6BD79E50-7E59-5D3D-3E64-F86AFB319E3F}"/>
              </a:ext>
            </a:extLst>
          </p:cNvPr>
          <p:cNvSpPr/>
          <p:nvPr/>
        </p:nvSpPr>
        <p:spPr>
          <a:xfrm>
            <a:off x="2209800" y="2062160"/>
            <a:ext cx="9144000" cy="685800"/>
          </a:xfrm>
          <a:prstGeom prst="roundRect">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Ben Cimini </a:t>
            </a:r>
            <a:r>
              <a:rPr lang="en-US" dirty="0">
                <a:solidFill>
                  <a:schemeClr val="tx1"/>
                </a:solidFill>
                <a:latin typeface="Press Start 2P" panose="00000500000000000000" pitchFamily="2" charset="0"/>
              </a:rPr>
              <a:t>(ciminibb)</a:t>
            </a:r>
          </a:p>
        </p:txBody>
      </p:sp>
      <p:sp>
        <p:nvSpPr>
          <p:cNvPr id="12" name="Rectangle: Rounded Corners 11">
            <a:extLst>
              <a:ext uri="{FF2B5EF4-FFF2-40B4-BE49-F238E27FC236}">
                <a16:creationId xmlns:a16="http://schemas.microsoft.com/office/drawing/2014/main" id="{78503A8F-A2A5-828B-ABAC-34460DF2080F}"/>
              </a:ext>
            </a:extLst>
          </p:cNvPr>
          <p:cNvSpPr/>
          <p:nvPr/>
        </p:nvSpPr>
        <p:spPr>
          <a:xfrm>
            <a:off x="2209800" y="3205159"/>
            <a:ext cx="9144000" cy="685800"/>
          </a:xfrm>
          <a:prstGeom prst="roundRect">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Blair Bowen </a:t>
            </a:r>
            <a:r>
              <a:rPr lang="en-US" dirty="0">
                <a:solidFill>
                  <a:schemeClr val="tx1"/>
                </a:solidFill>
                <a:latin typeface="Press Start 2P" panose="00000500000000000000" pitchFamily="2" charset="0"/>
              </a:rPr>
              <a:t>(bowenbv)</a:t>
            </a:r>
          </a:p>
        </p:txBody>
      </p:sp>
      <p:sp>
        <p:nvSpPr>
          <p:cNvPr id="13" name="Rectangle: Rounded Corners 12">
            <a:extLst>
              <a:ext uri="{FF2B5EF4-FFF2-40B4-BE49-F238E27FC236}">
                <a16:creationId xmlns:a16="http://schemas.microsoft.com/office/drawing/2014/main" id="{0B05189D-2F6A-D240-181A-F12FBF1FDB20}"/>
              </a:ext>
            </a:extLst>
          </p:cNvPr>
          <p:cNvSpPr/>
          <p:nvPr/>
        </p:nvSpPr>
        <p:spPr>
          <a:xfrm>
            <a:off x="2209800" y="4348159"/>
            <a:ext cx="9144000" cy="685800"/>
          </a:xfrm>
          <a:prstGeom prst="roundRect">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Stetson King </a:t>
            </a:r>
            <a:r>
              <a:rPr lang="en-US" dirty="0">
                <a:solidFill>
                  <a:schemeClr val="tx1"/>
                </a:solidFill>
                <a:latin typeface="Press Start 2P" panose="00000500000000000000" pitchFamily="2" charset="0"/>
              </a:rPr>
              <a:t>(king3ss)</a:t>
            </a:r>
          </a:p>
        </p:txBody>
      </p:sp>
      <p:sp>
        <p:nvSpPr>
          <p:cNvPr id="14" name="Rectangle: Rounded Corners 13">
            <a:extLst>
              <a:ext uri="{FF2B5EF4-FFF2-40B4-BE49-F238E27FC236}">
                <a16:creationId xmlns:a16="http://schemas.microsoft.com/office/drawing/2014/main" id="{C749F33F-B96E-85B9-DDB3-A048364665A2}"/>
              </a:ext>
            </a:extLst>
          </p:cNvPr>
          <p:cNvSpPr/>
          <p:nvPr/>
        </p:nvSpPr>
        <p:spPr>
          <a:xfrm>
            <a:off x="2209800" y="5491161"/>
            <a:ext cx="9144000" cy="685800"/>
          </a:xfrm>
          <a:prstGeom prst="roundRect">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Will Hawkins PhD </a:t>
            </a:r>
            <a:r>
              <a:rPr lang="en-US" dirty="0">
                <a:solidFill>
                  <a:schemeClr val="tx1"/>
                </a:solidFill>
                <a:latin typeface="Press Start 2P" panose="00000500000000000000" pitchFamily="2" charset="0"/>
              </a:rPr>
              <a:t>(hawkinwh)</a:t>
            </a:r>
          </a:p>
        </p:txBody>
      </p:sp>
      <p:pic>
        <p:nvPicPr>
          <p:cNvPr id="1026" name="Picture 2" descr="profile image">
            <a:extLst>
              <a:ext uri="{FF2B5EF4-FFF2-40B4-BE49-F238E27FC236}">
                <a16:creationId xmlns:a16="http://schemas.microsoft.com/office/drawing/2014/main" id="{F4F02D7A-086F-89AD-DEF7-CE5B3E3FE6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47860"/>
            <a:ext cx="914400"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Profile photo of Blair Bowen">
            <a:extLst>
              <a:ext uri="{FF2B5EF4-FFF2-40B4-BE49-F238E27FC236}">
                <a16:creationId xmlns:a16="http://schemas.microsoft.com/office/drawing/2014/main" id="{9261ADFB-12AD-EC0C-A742-249BF90CB5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090859"/>
            <a:ext cx="914400"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Profile photo of Stetson King">
            <a:extLst>
              <a:ext uri="{FF2B5EF4-FFF2-40B4-BE49-F238E27FC236}">
                <a16:creationId xmlns:a16="http://schemas.microsoft.com/office/drawing/2014/main" id="{BA4E3FFB-2FFC-C026-F877-12908AC585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233859"/>
            <a:ext cx="914400"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William Hawkins III">
            <a:extLst>
              <a:ext uri="{FF2B5EF4-FFF2-40B4-BE49-F238E27FC236}">
                <a16:creationId xmlns:a16="http://schemas.microsoft.com/office/drawing/2014/main" id="{EC22C8AC-C4C3-5F84-56E8-B29285C1F39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9738" b="12339"/>
          <a:stretch/>
        </p:blipFill>
        <p:spPr bwMode="auto">
          <a:xfrm>
            <a:off x="838200" y="5376862"/>
            <a:ext cx="914400"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0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77A23-90C7-A048-63A1-D8DE256489A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B2FB1DB-B2C1-E373-9A0F-B558502A92ED}"/>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Background</a:t>
            </a:r>
          </a:p>
        </p:txBody>
      </p:sp>
      <p:pic>
        <p:nvPicPr>
          <p:cNvPr id="6" name="Picture 5" descr="A pixelated basketball ball&#10;&#10;Description automatically generated">
            <a:extLst>
              <a:ext uri="{FF2B5EF4-FFF2-40B4-BE49-F238E27FC236}">
                <a16:creationId xmlns:a16="http://schemas.microsoft.com/office/drawing/2014/main" id="{8D674C5C-8359-7E29-4D5D-853318C99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84C68BA1-261F-A9E1-C331-70C4D1535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2C4DAE88-876E-3241-C6E4-A62454CCA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4" name="Rectangle: Rounded Corners 3">
            <a:extLst>
              <a:ext uri="{FF2B5EF4-FFF2-40B4-BE49-F238E27FC236}">
                <a16:creationId xmlns:a16="http://schemas.microsoft.com/office/drawing/2014/main" id="{57F8A172-F681-8F46-D586-864E9B56A4C1}"/>
              </a:ext>
            </a:extLst>
          </p:cNvPr>
          <p:cNvSpPr/>
          <p:nvPr/>
        </p:nvSpPr>
        <p:spPr>
          <a:xfrm>
            <a:off x="838200" y="2062162"/>
            <a:ext cx="10515600" cy="4114799"/>
          </a:xfrm>
          <a:prstGeom prst="roundRect">
            <a:avLst>
              <a:gd name="adj" fmla="val 304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We love sports. We’d all, at one time or another, sat around naming obscure athletes with friends. It’s a sneaky challenge that never seems to get old. So, we thought “Why not make it </a:t>
            </a:r>
            <a:r>
              <a:rPr lang="en-US">
                <a:solidFill>
                  <a:schemeClr val="tx1"/>
                </a:solidFill>
                <a:latin typeface="Press Start 2P" panose="00000500000000000000" pitchFamily="2" charset="0"/>
              </a:rPr>
              <a:t>a computer game</a:t>
            </a:r>
            <a:r>
              <a:rPr lang="en-US" dirty="0">
                <a:solidFill>
                  <a:schemeClr val="tx1"/>
                </a:solidFill>
                <a:latin typeface="Press Start 2P" panose="00000500000000000000" pitchFamily="2" charset="0"/>
              </a:rPr>
              <a:t>?” Writing a computational model for obscurity was intriguing and, of course, would show us who really knows ball :)</a:t>
            </a:r>
          </a:p>
        </p:txBody>
      </p:sp>
    </p:spTree>
    <p:extLst>
      <p:ext uri="{BB962C8B-B14F-4D97-AF65-F5344CB8AC3E}">
        <p14:creationId xmlns:p14="http://schemas.microsoft.com/office/powerpoint/2010/main" val="318641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91714CB-3265-3F3A-F2F3-61C88249425C}"/>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Goals</a:t>
            </a:r>
          </a:p>
        </p:txBody>
      </p:sp>
      <p:pic>
        <p:nvPicPr>
          <p:cNvPr id="6" name="Picture 5" descr="A pixelated basketball ball&#10;&#10;Description automatically generated">
            <a:extLst>
              <a:ext uri="{FF2B5EF4-FFF2-40B4-BE49-F238E27FC236}">
                <a16:creationId xmlns:a16="http://schemas.microsoft.com/office/drawing/2014/main" id="{D4063BFC-F017-C7C2-517D-63CA307B7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ABD374B2-3128-9D56-7051-2BE0FF564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A61A6687-F82A-883E-9C54-6C638A03D3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10" name="Rectangle: Rounded Corners 9">
            <a:extLst>
              <a:ext uri="{FF2B5EF4-FFF2-40B4-BE49-F238E27FC236}">
                <a16:creationId xmlns:a16="http://schemas.microsoft.com/office/drawing/2014/main" id="{4C18552D-2521-9E56-887A-880BCBC2963A}"/>
              </a:ext>
            </a:extLst>
          </p:cNvPr>
          <p:cNvSpPr/>
          <p:nvPr/>
        </p:nvSpPr>
        <p:spPr>
          <a:xfrm>
            <a:off x="838200" y="2062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Develop an accurate model of obscurity.</a:t>
            </a:r>
          </a:p>
        </p:txBody>
      </p:sp>
      <p:sp>
        <p:nvSpPr>
          <p:cNvPr id="11" name="Rectangle: Rounded Corners 10">
            <a:extLst>
              <a:ext uri="{FF2B5EF4-FFF2-40B4-BE49-F238E27FC236}">
                <a16:creationId xmlns:a16="http://schemas.microsoft.com/office/drawing/2014/main" id="{397351A7-B13A-2260-46EE-1849192536A0}"/>
              </a:ext>
            </a:extLst>
          </p:cNvPr>
          <p:cNvSpPr/>
          <p:nvPr/>
        </p:nvSpPr>
        <p:spPr>
          <a:xfrm>
            <a:off x="838200" y="4348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Design and bring to life a smooth, engaging UI.</a:t>
            </a:r>
          </a:p>
        </p:txBody>
      </p:sp>
      <p:sp>
        <p:nvSpPr>
          <p:cNvPr id="12" name="Rectangle: Rounded Corners 11">
            <a:extLst>
              <a:ext uri="{FF2B5EF4-FFF2-40B4-BE49-F238E27FC236}">
                <a16:creationId xmlns:a16="http://schemas.microsoft.com/office/drawing/2014/main" id="{FAAABA54-3ECB-FC32-B354-C084DA5AF60F}"/>
              </a:ext>
            </a:extLst>
          </p:cNvPr>
          <p:cNvSpPr/>
          <p:nvPr/>
        </p:nvSpPr>
        <p:spPr>
          <a:xfrm>
            <a:off x="6324602" y="2062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Practice good data science in sourcing and leveraging our dataset.</a:t>
            </a:r>
          </a:p>
        </p:txBody>
      </p:sp>
      <p:sp>
        <p:nvSpPr>
          <p:cNvPr id="13" name="Rectangle: Rounded Corners 12">
            <a:extLst>
              <a:ext uri="{FF2B5EF4-FFF2-40B4-BE49-F238E27FC236}">
                <a16:creationId xmlns:a16="http://schemas.microsoft.com/office/drawing/2014/main" id="{E39E237D-C49B-81DB-6A02-1EEC1A6CAE03}"/>
              </a:ext>
            </a:extLst>
          </p:cNvPr>
          <p:cNvSpPr/>
          <p:nvPr/>
        </p:nvSpPr>
        <p:spPr>
          <a:xfrm>
            <a:off x="6324600" y="4348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Produce a game that’s fun to play.</a:t>
            </a:r>
          </a:p>
        </p:txBody>
      </p:sp>
    </p:spTree>
    <p:extLst>
      <p:ext uri="{BB962C8B-B14F-4D97-AF65-F5344CB8AC3E}">
        <p14:creationId xmlns:p14="http://schemas.microsoft.com/office/powerpoint/2010/main" val="42818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141F9-2D66-FC8E-1E0E-0E42770FF21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424E734-2527-7E4B-29F1-881974FE105A}"/>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Merits</a:t>
            </a:r>
          </a:p>
        </p:txBody>
      </p:sp>
      <p:pic>
        <p:nvPicPr>
          <p:cNvPr id="6" name="Picture 5" descr="A pixelated basketball ball&#10;&#10;Description automatically generated">
            <a:extLst>
              <a:ext uri="{FF2B5EF4-FFF2-40B4-BE49-F238E27FC236}">
                <a16:creationId xmlns:a16="http://schemas.microsoft.com/office/drawing/2014/main" id="{5D8DDB21-D07F-4B21-E455-3ECBB3548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36F8BA28-56C2-D345-38A6-CF97926AD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6950AE9E-D717-F2E3-59C1-90BAA2A7E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4" name="Rectangle: Rounded Corners 3">
            <a:extLst>
              <a:ext uri="{FF2B5EF4-FFF2-40B4-BE49-F238E27FC236}">
                <a16:creationId xmlns:a16="http://schemas.microsoft.com/office/drawing/2014/main" id="{E2517D35-509A-00EA-5B69-DC98AFE6DB2E}"/>
              </a:ext>
            </a:extLst>
          </p:cNvPr>
          <p:cNvSpPr/>
          <p:nvPr/>
        </p:nvSpPr>
        <p:spPr>
          <a:xfrm>
            <a:off x="838200" y="2062162"/>
            <a:ext cx="10515600" cy="4114799"/>
          </a:xfrm>
          <a:prstGeom prst="roundRect">
            <a:avLst>
              <a:gd name="adj" fmla="val 304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err="1">
                <a:solidFill>
                  <a:schemeClr val="tx1"/>
                </a:solidFill>
                <a:latin typeface="Press Start 2P" panose="00000500000000000000" pitchFamily="2" charset="0"/>
              </a:rPr>
              <a:t>Knowball’s</a:t>
            </a:r>
            <a:r>
              <a:rPr lang="en-US" dirty="0">
                <a:solidFill>
                  <a:schemeClr val="tx1"/>
                </a:solidFill>
                <a:latin typeface="Press Start 2P" panose="00000500000000000000" pitchFamily="2" charset="0"/>
              </a:rPr>
              <a:t> most interesting aspect is the use of AI to quantify obscurity. Today, AI is hardly novel. However, we ventured to test its efficacy for computing a vague, human concept. Sourcing the dataset needed to train it was a challenge, too. We derived a statistical picture of obscurity, pulled corresponding data from public sources, and then transferred it to our database with an automated pipeline. More details are provided throughout this presentation!</a:t>
            </a:r>
          </a:p>
        </p:txBody>
      </p:sp>
    </p:spTree>
    <p:extLst>
      <p:ext uri="{BB962C8B-B14F-4D97-AF65-F5344CB8AC3E}">
        <p14:creationId xmlns:p14="http://schemas.microsoft.com/office/powerpoint/2010/main" val="340487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90382-356C-23AE-5690-9AF719DBA8F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54D037F-027A-7FDD-A493-AE7AA005C031}"/>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Impacts</a:t>
            </a:r>
          </a:p>
        </p:txBody>
      </p:sp>
      <p:pic>
        <p:nvPicPr>
          <p:cNvPr id="6" name="Picture 5" descr="A pixelated basketball ball&#10;&#10;Description automatically generated">
            <a:extLst>
              <a:ext uri="{FF2B5EF4-FFF2-40B4-BE49-F238E27FC236}">
                <a16:creationId xmlns:a16="http://schemas.microsoft.com/office/drawing/2014/main" id="{C4889A28-069F-B651-8006-508B0F77E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5E2E49FB-CC13-AF1D-EEC0-E38FC0EE4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2687A343-B480-5572-0501-393601AFA0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10" name="Rectangle: Rounded Corners 9">
            <a:extLst>
              <a:ext uri="{FF2B5EF4-FFF2-40B4-BE49-F238E27FC236}">
                <a16:creationId xmlns:a16="http://schemas.microsoft.com/office/drawing/2014/main" id="{9F2FDB6D-D3E5-7AEB-E28C-62E32202C03B}"/>
              </a:ext>
            </a:extLst>
          </p:cNvPr>
          <p:cNvSpPr/>
          <p:nvPr/>
        </p:nvSpPr>
        <p:spPr>
          <a:xfrm>
            <a:off x="838200" y="2062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Experimental offering to human-like computation.</a:t>
            </a:r>
          </a:p>
        </p:txBody>
      </p:sp>
      <p:sp>
        <p:nvSpPr>
          <p:cNvPr id="11" name="Rectangle: Rounded Corners 10">
            <a:extLst>
              <a:ext uri="{FF2B5EF4-FFF2-40B4-BE49-F238E27FC236}">
                <a16:creationId xmlns:a16="http://schemas.microsoft.com/office/drawing/2014/main" id="{D1E2C30B-C732-7F42-11BB-0F72C1490B74}"/>
              </a:ext>
            </a:extLst>
          </p:cNvPr>
          <p:cNvSpPr/>
          <p:nvPr/>
        </p:nvSpPr>
        <p:spPr>
          <a:xfrm>
            <a:off x="838200" y="4348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Fun, shareable, low-commitment leisure activity!</a:t>
            </a:r>
          </a:p>
        </p:txBody>
      </p:sp>
      <p:sp>
        <p:nvSpPr>
          <p:cNvPr id="12" name="Rectangle: Rounded Corners 11">
            <a:extLst>
              <a:ext uri="{FF2B5EF4-FFF2-40B4-BE49-F238E27FC236}">
                <a16:creationId xmlns:a16="http://schemas.microsoft.com/office/drawing/2014/main" id="{D56C6D34-E27E-12E3-A20E-48F4CE18168C}"/>
              </a:ext>
            </a:extLst>
          </p:cNvPr>
          <p:cNvSpPr/>
          <p:nvPr/>
        </p:nvSpPr>
        <p:spPr>
          <a:xfrm>
            <a:off x="6324602" y="2062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Ethical use of AI.</a:t>
            </a:r>
          </a:p>
        </p:txBody>
      </p:sp>
      <p:sp>
        <p:nvSpPr>
          <p:cNvPr id="13" name="Rectangle: Rounded Corners 12">
            <a:extLst>
              <a:ext uri="{FF2B5EF4-FFF2-40B4-BE49-F238E27FC236}">
                <a16:creationId xmlns:a16="http://schemas.microsoft.com/office/drawing/2014/main" id="{90B06221-92CD-503C-020A-8503C7572889}"/>
              </a:ext>
            </a:extLst>
          </p:cNvPr>
          <p:cNvSpPr/>
          <p:nvPr/>
        </p:nvSpPr>
        <p:spPr>
          <a:xfrm>
            <a:off x="6324600" y="4348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Bringing a little joy back to frontend design.</a:t>
            </a:r>
          </a:p>
        </p:txBody>
      </p:sp>
    </p:spTree>
    <p:extLst>
      <p:ext uri="{BB962C8B-B14F-4D97-AF65-F5344CB8AC3E}">
        <p14:creationId xmlns:p14="http://schemas.microsoft.com/office/powerpoint/2010/main" val="110084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diagram of a triangle&#10;&#10;AI-generated content may be incorrect.">
            <a:extLst>
              <a:ext uri="{FF2B5EF4-FFF2-40B4-BE49-F238E27FC236}">
                <a16:creationId xmlns:a16="http://schemas.microsoft.com/office/drawing/2014/main" id="{968E8028-FB33-A825-BD3F-6FBD13203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475" y="1347191"/>
            <a:ext cx="8823325" cy="3847705"/>
          </a:xfrm>
        </p:spPr>
      </p:pic>
      <p:sp>
        <p:nvSpPr>
          <p:cNvPr id="4" name="Rectangle 3">
            <a:extLst>
              <a:ext uri="{FF2B5EF4-FFF2-40B4-BE49-F238E27FC236}">
                <a16:creationId xmlns:a16="http://schemas.microsoft.com/office/drawing/2014/main" id="{4EBBB9CA-F779-DFBC-086E-8532F44F24BD}"/>
              </a:ext>
            </a:extLst>
          </p:cNvPr>
          <p:cNvSpPr/>
          <p:nvPr/>
        </p:nvSpPr>
        <p:spPr>
          <a:xfrm>
            <a:off x="838200" y="365125"/>
            <a:ext cx="1325880" cy="5811838"/>
          </a:xfrm>
          <a:prstGeom prst="rect">
            <a:avLst/>
          </a:prstGeom>
          <a:gradFill flip="none" rotWithShape="1">
            <a:gsLst>
              <a:gs pos="0">
                <a:schemeClr val="accent4">
                  <a:lumMod val="40000"/>
                  <a:lumOff val="60000"/>
                </a:schemeClr>
              </a:gs>
              <a:gs pos="99000">
                <a:schemeClr val="accent6">
                  <a:lumMod val="40000"/>
                  <a:lumOff val="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7200" dirty="0">
                <a:solidFill>
                  <a:schemeClr val="tx1"/>
                </a:solidFill>
                <a:effectLst>
                  <a:outerShdw blurRad="38100" dist="38100" dir="2700000" algn="tl">
                    <a:srgbClr val="000000">
                      <a:alpha val="43137"/>
                    </a:srgbClr>
                  </a:outerShdw>
                </a:effectLst>
                <a:latin typeface="Tourney" pitchFamily="2" charset="0"/>
              </a:rPr>
              <a:t>L1</a:t>
            </a:r>
          </a:p>
        </p:txBody>
      </p:sp>
      <p:pic>
        <p:nvPicPr>
          <p:cNvPr id="6" name="Picture 5" descr="A pixel art of a football&#10;&#10;Description automatically generated">
            <a:extLst>
              <a:ext uri="{FF2B5EF4-FFF2-40B4-BE49-F238E27FC236}">
                <a16:creationId xmlns:a16="http://schemas.microsoft.com/office/drawing/2014/main" id="{72BD4C84-BC68-3691-87AB-D2922B3CB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40" y="5164243"/>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3DB69D19-B573-0223-38D4-774F831BAA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 y="4151523"/>
            <a:ext cx="914400" cy="914400"/>
          </a:xfrm>
          <a:prstGeom prst="rect">
            <a:avLst/>
          </a:prstGeom>
        </p:spPr>
      </p:pic>
      <p:pic>
        <p:nvPicPr>
          <p:cNvPr id="8" name="Picture 7" descr="A pixelated basketball ball&#10;&#10;Description automatically generated">
            <a:extLst>
              <a:ext uri="{FF2B5EF4-FFF2-40B4-BE49-F238E27FC236}">
                <a16:creationId xmlns:a16="http://schemas.microsoft.com/office/drawing/2014/main" id="{12D7C249-EABF-89BC-5332-243D8AAB58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40" y="3138803"/>
            <a:ext cx="914400" cy="914400"/>
          </a:xfrm>
          <a:prstGeom prst="rect">
            <a:avLst/>
          </a:prstGeom>
        </p:spPr>
      </p:pic>
    </p:spTree>
    <p:extLst>
      <p:ext uri="{BB962C8B-B14F-4D97-AF65-F5344CB8AC3E}">
        <p14:creationId xmlns:p14="http://schemas.microsoft.com/office/powerpoint/2010/main" val="96208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E2CE0-E4C5-484C-E7FE-9BAED0A569A2}"/>
            </a:ext>
          </a:extLst>
        </p:cNvPr>
        <p:cNvGrpSpPr/>
        <p:nvPr/>
      </p:nvGrpSpPr>
      <p:grpSpPr>
        <a:xfrm>
          <a:off x="0" y="0"/>
          <a:ext cx="0" cy="0"/>
          <a:chOff x="0" y="0"/>
          <a:chExt cx="0" cy="0"/>
        </a:xfrm>
      </p:grpSpPr>
      <p:pic>
        <p:nvPicPr>
          <p:cNvPr id="5" name="Content Placeholder 4" descr="A diagram of a house&#10;&#10;AI-generated content may be incorrect.">
            <a:extLst>
              <a:ext uri="{FF2B5EF4-FFF2-40B4-BE49-F238E27FC236}">
                <a16:creationId xmlns:a16="http://schemas.microsoft.com/office/drawing/2014/main" id="{7F7416B5-88F0-32D0-98A3-650FC45B7C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475" y="707240"/>
            <a:ext cx="8823325" cy="5127607"/>
          </a:xfrm>
        </p:spPr>
      </p:pic>
      <p:sp>
        <p:nvSpPr>
          <p:cNvPr id="4" name="Rectangle 3">
            <a:extLst>
              <a:ext uri="{FF2B5EF4-FFF2-40B4-BE49-F238E27FC236}">
                <a16:creationId xmlns:a16="http://schemas.microsoft.com/office/drawing/2014/main" id="{0DCC2DE1-0F0F-26B0-3EEB-20898CAD7969}"/>
              </a:ext>
            </a:extLst>
          </p:cNvPr>
          <p:cNvSpPr/>
          <p:nvPr/>
        </p:nvSpPr>
        <p:spPr>
          <a:xfrm>
            <a:off x="838200" y="365125"/>
            <a:ext cx="1325880" cy="5811838"/>
          </a:xfrm>
          <a:prstGeom prst="rect">
            <a:avLst/>
          </a:prstGeom>
          <a:gradFill flip="none" rotWithShape="1">
            <a:gsLst>
              <a:gs pos="0">
                <a:schemeClr val="accent4">
                  <a:lumMod val="40000"/>
                  <a:lumOff val="60000"/>
                </a:schemeClr>
              </a:gs>
              <a:gs pos="99000">
                <a:schemeClr val="accent6">
                  <a:lumMod val="40000"/>
                  <a:lumOff val="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7200" dirty="0">
                <a:solidFill>
                  <a:schemeClr val="tx1"/>
                </a:solidFill>
                <a:effectLst>
                  <a:outerShdw blurRad="38100" dist="38100" dir="2700000" algn="tl">
                    <a:srgbClr val="000000">
                      <a:alpha val="43137"/>
                    </a:srgbClr>
                  </a:outerShdw>
                </a:effectLst>
                <a:latin typeface="Tourney" pitchFamily="2" charset="0"/>
              </a:rPr>
              <a:t>L2</a:t>
            </a:r>
          </a:p>
        </p:txBody>
      </p:sp>
      <p:pic>
        <p:nvPicPr>
          <p:cNvPr id="6" name="Picture 5" descr="A pixel art of a football&#10;&#10;Description automatically generated">
            <a:extLst>
              <a:ext uri="{FF2B5EF4-FFF2-40B4-BE49-F238E27FC236}">
                <a16:creationId xmlns:a16="http://schemas.microsoft.com/office/drawing/2014/main" id="{9207E076-CC7C-8369-3FB4-9FECA0FCF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40" y="5164243"/>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FABFA755-E8E5-6D09-54AF-77DD34BB1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 y="4151523"/>
            <a:ext cx="914400" cy="914400"/>
          </a:xfrm>
          <a:prstGeom prst="rect">
            <a:avLst/>
          </a:prstGeom>
        </p:spPr>
      </p:pic>
      <p:pic>
        <p:nvPicPr>
          <p:cNvPr id="8" name="Picture 7" descr="A pixelated basketball ball&#10;&#10;Description automatically generated">
            <a:extLst>
              <a:ext uri="{FF2B5EF4-FFF2-40B4-BE49-F238E27FC236}">
                <a16:creationId xmlns:a16="http://schemas.microsoft.com/office/drawing/2014/main" id="{18CBBF49-A973-0437-6041-2A676E17BA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40" y="3138803"/>
            <a:ext cx="914400" cy="914400"/>
          </a:xfrm>
          <a:prstGeom prst="rect">
            <a:avLst/>
          </a:prstGeom>
        </p:spPr>
      </p:pic>
    </p:spTree>
    <p:extLst>
      <p:ext uri="{BB962C8B-B14F-4D97-AF65-F5344CB8AC3E}">
        <p14:creationId xmlns:p14="http://schemas.microsoft.com/office/powerpoint/2010/main" val="189608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4F9C2-92D0-EF7E-AEE3-7012B2832B3D}"/>
            </a:ext>
          </a:extLst>
        </p:cNvPr>
        <p:cNvGrpSpPr/>
        <p:nvPr/>
      </p:nvGrpSpPr>
      <p:grpSpPr>
        <a:xfrm>
          <a:off x="0" y="0"/>
          <a:ext cx="0" cy="0"/>
          <a:chOff x="0" y="0"/>
          <a:chExt cx="0" cy="0"/>
        </a:xfrm>
      </p:grpSpPr>
      <p:pic>
        <p:nvPicPr>
          <p:cNvPr id="10" name="Content Placeholder 9" descr="A diagram of a diagram&#10;&#10;AI-generated content may be incorrect.">
            <a:extLst>
              <a:ext uri="{FF2B5EF4-FFF2-40B4-BE49-F238E27FC236}">
                <a16:creationId xmlns:a16="http://schemas.microsoft.com/office/drawing/2014/main" id="{807075EB-9737-4F4A-D998-B1199FEDE6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840" y="305014"/>
            <a:ext cx="8823960" cy="6247972"/>
          </a:xfrm>
        </p:spPr>
      </p:pic>
      <p:sp>
        <p:nvSpPr>
          <p:cNvPr id="4" name="Rectangle 3">
            <a:extLst>
              <a:ext uri="{FF2B5EF4-FFF2-40B4-BE49-F238E27FC236}">
                <a16:creationId xmlns:a16="http://schemas.microsoft.com/office/drawing/2014/main" id="{E4FD03DF-134F-F359-086C-B833FD51386E}"/>
              </a:ext>
            </a:extLst>
          </p:cNvPr>
          <p:cNvSpPr/>
          <p:nvPr/>
        </p:nvSpPr>
        <p:spPr>
          <a:xfrm>
            <a:off x="838200" y="365125"/>
            <a:ext cx="1325880" cy="5811838"/>
          </a:xfrm>
          <a:prstGeom prst="rect">
            <a:avLst/>
          </a:prstGeom>
          <a:gradFill flip="none" rotWithShape="1">
            <a:gsLst>
              <a:gs pos="0">
                <a:schemeClr val="accent4">
                  <a:lumMod val="40000"/>
                  <a:lumOff val="60000"/>
                </a:schemeClr>
              </a:gs>
              <a:gs pos="99000">
                <a:schemeClr val="accent6">
                  <a:lumMod val="40000"/>
                  <a:lumOff val="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7200" dirty="0">
                <a:solidFill>
                  <a:schemeClr val="tx1"/>
                </a:solidFill>
                <a:effectLst>
                  <a:outerShdw blurRad="38100" dist="38100" dir="2700000" algn="tl">
                    <a:srgbClr val="000000">
                      <a:alpha val="43137"/>
                    </a:srgbClr>
                  </a:outerShdw>
                </a:effectLst>
                <a:latin typeface="Tourney" pitchFamily="2" charset="0"/>
              </a:rPr>
              <a:t>L3</a:t>
            </a:r>
          </a:p>
        </p:txBody>
      </p:sp>
      <p:pic>
        <p:nvPicPr>
          <p:cNvPr id="6" name="Picture 5" descr="A pixel art of a football&#10;&#10;Description automatically generated">
            <a:extLst>
              <a:ext uri="{FF2B5EF4-FFF2-40B4-BE49-F238E27FC236}">
                <a16:creationId xmlns:a16="http://schemas.microsoft.com/office/drawing/2014/main" id="{41641E34-67E7-BE40-6860-DB5790352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40" y="5164243"/>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9E32A437-21A6-8FAF-13C5-1391346856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 y="4151523"/>
            <a:ext cx="914400" cy="914400"/>
          </a:xfrm>
          <a:prstGeom prst="rect">
            <a:avLst/>
          </a:prstGeom>
        </p:spPr>
      </p:pic>
      <p:pic>
        <p:nvPicPr>
          <p:cNvPr id="8" name="Picture 7" descr="A pixelated basketball ball&#10;&#10;Description automatically generated">
            <a:extLst>
              <a:ext uri="{FF2B5EF4-FFF2-40B4-BE49-F238E27FC236}">
                <a16:creationId xmlns:a16="http://schemas.microsoft.com/office/drawing/2014/main" id="{0B7D3DA3-E3D8-329F-9A07-760DB07ED7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40" y="3138803"/>
            <a:ext cx="914400" cy="914400"/>
          </a:xfrm>
          <a:prstGeom prst="rect">
            <a:avLst/>
          </a:prstGeom>
        </p:spPr>
      </p:pic>
    </p:spTree>
    <p:extLst>
      <p:ext uri="{BB962C8B-B14F-4D97-AF65-F5344CB8AC3E}">
        <p14:creationId xmlns:p14="http://schemas.microsoft.com/office/powerpoint/2010/main" val="750250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473</TotalTime>
  <Words>447</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Press Start 2P</vt:lpstr>
      <vt:lpstr>Tourney</vt:lpstr>
      <vt:lpstr>Arial</vt:lpstr>
      <vt:lpstr>Aptos Display</vt:lpstr>
      <vt:lpstr>Aptos</vt:lpstr>
      <vt:lpstr>Office Theme</vt:lpstr>
      <vt:lpstr>Knowball</vt:lpstr>
      <vt:lpstr>Team</vt:lpstr>
      <vt:lpstr>Background</vt:lpstr>
      <vt:lpstr>Goals</vt:lpstr>
      <vt:lpstr>Merits</vt:lpstr>
      <vt:lpstr>Impacts</vt:lpstr>
      <vt:lpstr>PowerPoint Presentation</vt:lpstr>
      <vt:lpstr>PowerPoint Presentation</vt:lpstr>
      <vt:lpstr>PowerPoint Presentation</vt:lpstr>
      <vt:lpstr>Technologies</vt:lpstr>
      <vt:lpstr>Milestones</vt:lpstr>
      <vt:lpstr>Results</vt:lpstr>
      <vt:lpstr>Progress</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Cimini</dc:creator>
  <cp:lastModifiedBy>Ben Cimini</cp:lastModifiedBy>
  <cp:revision>221</cp:revision>
  <dcterms:created xsi:type="dcterms:W3CDTF">2025-02-05T23:58:50Z</dcterms:created>
  <dcterms:modified xsi:type="dcterms:W3CDTF">2025-02-16T19:23:26Z</dcterms:modified>
</cp:coreProperties>
</file>