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7" r:id="rId3"/>
  </p:sldMasterIdLst>
  <p:notesMasterIdLst>
    <p:notesMasterId r:id="rId7"/>
  </p:notesMasterIdLst>
  <p:handoutMasterIdLst>
    <p:handoutMasterId r:id="rId42"/>
  </p:handoutMasterIdLst>
  <p:sldIdLst>
    <p:sldId id="302" r:id="rId4"/>
    <p:sldId id="260" r:id="rId5"/>
    <p:sldId id="304" r:id="rId6"/>
    <p:sldId id="305" r:id="rId8"/>
    <p:sldId id="335" r:id="rId9"/>
    <p:sldId id="337" r:id="rId10"/>
    <p:sldId id="306" r:id="rId11"/>
    <p:sldId id="307" r:id="rId12"/>
    <p:sldId id="309" r:id="rId13"/>
    <p:sldId id="308" r:id="rId14"/>
    <p:sldId id="310" r:id="rId15"/>
    <p:sldId id="311" r:id="rId16"/>
    <p:sldId id="312" r:id="rId17"/>
    <p:sldId id="313" r:id="rId18"/>
    <p:sldId id="314" r:id="rId19"/>
    <p:sldId id="315" r:id="rId20"/>
    <p:sldId id="316" r:id="rId21"/>
    <p:sldId id="329" r:id="rId22"/>
    <p:sldId id="330" r:id="rId23"/>
    <p:sldId id="331" r:id="rId24"/>
    <p:sldId id="332" r:id="rId25"/>
    <p:sldId id="318" r:id="rId26"/>
    <p:sldId id="319" r:id="rId27"/>
    <p:sldId id="320" r:id="rId28"/>
    <p:sldId id="283" r:id="rId29"/>
    <p:sldId id="284" r:id="rId30"/>
    <p:sldId id="281" r:id="rId31"/>
    <p:sldId id="321" r:id="rId32"/>
    <p:sldId id="322" r:id="rId33"/>
    <p:sldId id="323" r:id="rId34"/>
    <p:sldId id="325" r:id="rId35"/>
    <p:sldId id="373" r:id="rId36"/>
    <p:sldId id="374" r:id="rId37"/>
    <p:sldId id="375" r:id="rId38"/>
    <p:sldId id="376" r:id="rId39"/>
    <p:sldId id="377" r:id="rId40"/>
    <p:sldId id="378" r:id="rId41"/>
  </p:sldIdLst>
  <p:sldSz cx="12192000" cy="6858000"/>
  <p:notesSz cx="9144000" cy="6858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userDrawn="1">
          <p15:clr>
            <a:srgbClr val="A4A3A4"/>
          </p15:clr>
        </p15:guide>
        <p15:guide id="2" pos="39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FFFFFF"/>
    <a:srgbClr val="0000FF"/>
    <a:srgbClr val="86DEE5"/>
    <a:srgbClr val="005286"/>
    <a:srgbClr val="008EEB"/>
    <a:srgbClr val="008FEB"/>
    <a:srgbClr val="FF0000"/>
    <a:srgbClr val="E4A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5226" autoAdjust="0"/>
  </p:normalViewPr>
  <p:slideViewPr>
    <p:cSldViewPr snapToGrid="0" snapToObjects="1" showGuides="1">
      <p:cViewPr varScale="1">
        <p:scale>
          <a:sx n="72" d="100"/>
          <a:sy n="72" d="100"/>
        </p:scale>
        <p:origin x="36" y="36"/>
      </p:cViewPr>
      <p:guideLst>
        <p:guide orient="horz" pos="2143"/>
        <p:guide pos="3933"/>
      </p:guideLst>
    </p:cSldViewPr>
  </p:slideViewPr>
  <p:notesTextViewPr>
    <p:cViewPr>
      <p:scale>
        <a:sx n="1" d="1"/>
        <a:sy n="1" d="1"/>
      </p:scale>
      <p:origin x="0" y="0"/>
    </p:cViewPr>
  </p:notesTextViewPr>
  <p:notesViewPr>
    <p:cSldViewPr snapToGrid="0" snapToObjects="1">
      <p:cViewPr varScale="1">
        <p:scale>
          <a:sx n="132" d="100"/>
          <a:sy n="132" d="100"/>
        </p:scale>
        <p:origin x="2600"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79.wmf"/><Relationship Id="rId8" Type="http://schemas.openxmlformats.org/officeDocument/2006/relationships/image" Target="../media/image78.wmf"/><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950CCA3-30C2-5A44-AD2B-A74C8EC2D7A1}" type="datetimeFigureOut">
              <a:rPr kumimoji="1" lang="zh-CN" altLang="en-US" smtClean="0"/>
            </a:fld>
            <a:endParaRPr kumimoji="1" lang="zh-CN" altLang="en-US"/>
          </a:p>
        </p:txBody>
      </p:sp>
      <p:sp>
        <p:nvSpPr>
          <p:cNvPr id="4" name="页脚占位符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57FDE2B1-AB8A-C94F-9CD9-69CEDAC9760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36CBFDA-6706-4E52-BCCE-58D4CF9DCC5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07BA9DF-11C6-4871-A9BB-21A7DFF9FCD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79375" y="741363"/>
            <a:ext cx="6578600" cy="3700462"/>
          </a:xfrm>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    三态门是传输门的一种，主要用于对信号传输的控制。除了高低电平两种逻辑状态或逻辑值外，还有第三种逻辑状态</a:t>
            </a:r>
            <a:r>
              <a:rPr lang="en-US" altLang="zh-CN" dirty="0"/>
              <a:t>——</a:t>
            </a:r>
            <a:r>
              <a:rPr lang="zh-CN" altLang="en-US" dirty="0"/>
              <a:t>高阻态（禁止状态、电路断开状态）。在第三种逻辑状态下，三态门的输出端相当于悬空（电路断开），此时输出端就好像一根空头的导线，其电压值可浮动在高低电平之间的任意数值上。</a:t>
            </a:r>
            <a:endParaRPr lang="en-US" altLang="zh-CN" dirty="0"/>
          </a:p>
          <a:p>
            <a:r>
              <a:rPr lang="zh-CN" altLang="en-US" dirty="0"/>
              <a:t>    三态门的构成是在普通逻辑门电路的基础上增加一些专门的控制电路，以及一个控制使能端，即三态使能端：</a:t>
            </a:r>
            <a:r>
              <a:rPr lang="en-US" altLang="zh-CN" dirty="0"/>
              <a:t>EN</a:t>
            </a:r>
            <a:r>
              <a:rPr lang="zh-CN" altLang="en-US" dirty="0"/>
              <a:t>端。通过</a:t>
            </a:r>
            <a:r>
              <a:rPr lang="en-US" altLang="zh-CN" dirty="0"/>
              <a:t>1</a:t>
            </a:r>
            <a:r>
              <a:rPr lang="zh-CN" altLang="en-US" dirty="0"/>
              <a:t>、</a:t>
            </a:r>
            <a:r>
              <a:rPr lang="en-US" altLang="zh-CN" dirty="0"/>
              <a:t>0</a:t>
            </a:r>
            <a:r>
              <a:rPr lang="zh-CN" altLang="en-US" dirty="0"/>
              <a:t>逻辑电平控制此端。</a:t>
            </a:r>
            <a:endParaRPr lang="zh-CN" altLang="en-US" dirty="0"/>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6A778BD-B8CD-4DF0-97AC-8E742C74C9C8}"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79375" y="741363"/>
            <a:ext cx="6578600" cy="3700462"/>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TTL</a:t>
            </a:r>
            <a:r>
              <a:rPr lang="zh-CN" altLang="en-US"/>
              <a:t>和</a:t>
            </a:r>
            <a:r>
              <a:rPr lang="en-US" altLang="zh-CN"/>
              <a:t>CMOS</a:t>
            </a:r>
            <a:r>
              <a:rPr lang="zh-CN" altLang="en-US"/>
              <a:t>门电路是不同类型的电路，参数不完全相同，传统数字电路设计中，如同时使用两种门电路，为保证系统能够正常工作，必须考虑两者之间的连接问题，如不满足上表，必须增加接口电路，一般是用上拉电阻、专门的接口电路或驱动门并接等。</a:t>
            </a:r>
            <a:endParaRPr lang="en-US" altLang="zh-CN"/>
          </a:p>
          <a:p>
            <a:r>
              <a:rPr lang="zh-CN" altLang="en-US"/>
              <a:t>    和</a:t>
            </a:r>
            <a:r>
              <a:rPr lang="en-US" altLang="zh-CN"/>
              <a:t>TTL</a:t>
            </a:r>
            <a:r>
              <a:rPr lang="zh-CN" altLang="en-US"/>
              <a:t>门兼容的</a:t>
            </a:r>
            <a:r>
              <a:rPr lang="en-US" altLang="zh-CN"/>
              <a:t>CMOS</a:t>
            </a:r>
            <a:r>
              <a:rPr lang="zh-CN" altLang="en-US"/>
              <a:t>门可直接连接，其他可参考相关资料。</a:t>
            </a:r>
            <a:endParaRPr lang="en-US" altLang="zh-CN"/>
          </a:p>
          <a:p>
            <a:r>
              <a:rPr lang="en-US" altLang="zh-CN"/>
              <a:t>    </a:t>
            </a:r>
            <a:r>
              <a:rPr lang="zh-CN" altLang="en-US"/>
              <a:t>混用容易导致系统速度和可靠性的降低，现代自动化数字系统不存在混用的问题。</a:t>
            </a:r>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43EABF-E98D-454B-BB13-81FCF8F9C269}"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79375" y="741363"/>
            <a:ext cx="6578600" cy="3700462"/>
          </a:xfrm>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a:t>
            </a:r>
            <a:r>
              <a:rPr lang="zh-CN" altLang="en-US"/>
              <a:t>是选择控制信号，通过一个反相器获得两个互补的控制信号，分别控制</a:t>
            </a:r>
            <a:r>
              <a:rPr lang="en-US" altLang="zh-CN"/>
              <a:t>TG1</a:t>
            </a:r>
            <a:r>
              <a:rPr lang="zh-CN" altLang="en-US"/>
              <a:t>和</a:t>
            </a:r>
            <a:r>
              <a:rPr lang="en-US" altLang="zh-CN"/>
              <a:t>YG2</a:t>
            </a:r>
            <a:r>
              <a:rPr lang="zh-CN" altLang="en-US"/>
              <a:t>两个传输门的控制端。</a:t>
            </a:r>
            <a:endParaRPr lang="en-US" altLang="zh-CN"/>
          </a:p>
          <a:p>
            <a:r>
              <a:rPr lang="en-US" altLang="zh-CN"/>
              <a:t>S=0</a:t>
            </a:r>
            <a:r>
              <a:rPr lang="zh-CN" altLang="en-US"/>
              <a:t>时，</a:t>
            </a:r>
            <a:r>
              <a:rPr lang="en-US" altLang="zh-CN"/>
              <a:t>TG1</a:t>
            </a:r>
            <a:r>
              <a:rPr lang="zh-CN" altLang="en-US"/>
              <a:t>导通，</a:t>
            </a:r>
            <a:r>
              <a:rPr lang="en-US" altLang="zh-CN"/>
              <a:t>TG2</a:t>
            </a:r>
            <a:r>
              <a:rPr lang="zh-CN" altLang="en-US"/>
              <a:t>截止，输出高阻状态，输出</a:t>
            </a:r>
            <a:r>
              <a:rPr lang="en-US" altLang="zh-CN"/>
              <a:t>y=a;</a:t>
            </a:r>
            <a:endParaRPr lang="en-US" altLang="zh-CN"/>
          </a:p>
          <a:p>
            <a:r>
              <a:rPr lang="en-US" altLang="zh-CN"/>
              <a:t>S=1</a:t>
            </a:r>
            <a:r>
              <a:rPr lang="zh-CN" altLang="en-US"/>
              <a:t>时，</a:t>
            </a:r>
            <a:r>
              <a:rPr lang="en-US" altLang="zh-CN"/>
              <a:t>TG2</a:t>
            </a:r>
            <a:r>
              <a:rPr lang="zh-CN" altLang="en-US"/>
              <a:t>导通，</a:t>
            </a:r>
            <a:r>
              <a:rPr lang="en-US" altLang="zh-CN"/>
              <a:t>TG1</a:t>
            </a:r>
            <a:r>
              <a:rPr lang="zh-CN" altLang="en-US"/>
              <a:t>截止，输出高阻状态，输出</a:t>
            </a:r>
            <a:r>
              <a:rPr lang="en-US" altLang="zh-CN"/>
              <a:t>y=b;</a:t>
            </a:r>
            <a:endParaRPr lang="en-US" altLang="zh-CN"/>
          </a:p>
          <a:p>
            <a:r>
              <a:rPr lang="en-US" altLang="zh-CN"/>
              <a:t>Y=s’a+sb  </a:t>
            </a:r>
            <a:r>
              <a:rPr lang="zh-CN" altLang="en-US"/>
              <a:t>二选一多路选择器</a:t>
            </a:r>
            <a:endParaRPr lang="en-US" altLang="zh-CN"/>
          </a:p>
          <a:p>
            <a:endParaRPr lang="zh-CN" altLang="en-US"/>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3BF5FFE-2AC0-4AE8-A460-AA2A521BFB82}"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79375" y="741363"/>
            <a:ext cx="6578600" cy="3700462"/>
          </a:xfrm>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a:t>
            </a:r>
            <a:r>
              <a:rPr lang="zh-CN" altLang="en-US"/>
              <a:t>是选择控制信号，通过一个反相器获得两个互补的控制信号，分别控制</a:t>
            </a:r>
            <a:r>
              <a:rPr lang="en-US" altLang="zh-CN"/>
              <a:t>TG1</a:t>
            </a:r>
            <a:r>
              <a:rPr lang="zh-CN" altLang="en-US"/>
              <a:t>和</a:t>
            </a:r>
            <a:r>
              <a:rPr lang="en-US" altLang="zh-CN"/>
              <a:t>YG2</a:t>
            </a:r>
            <a:r>
              <a:rPr lang="zh-CN" altLang="en-US"/>
              <a:t>两个传输门的控制端。</a:t>
            </a:r>
            <a:endParaRPr lang="en-US" altLang="zh-CN"/>
          </a:p>
          <a:p>
            <a:r>
              <a:rPr lang="en-US" altLang="zh-CN"/>
              <a:t>S=0</a:t>
            </a:r>
            <a:r>
              <a:rPr lang="zh-CN" altLang="en-US"/>
              <a:t>时，</a:t>
            </a:r>
            <a:r>
              <a:rPr lang="en-US" altLang="zh-CN"/>
              <a:t>TG1</a:t>
            </a:r>
            <a:r>
              <a:rPr lang="zh-CN" altLang="en-US"/>
              <a:t>导通，</a:t>
            </a:r>
            <a:r>
              <a:rPr lang="en-US" altLang="zh-CN"/>
              <a:t>TG2</a:t>
            </a:r>
            <a:r>
              <a:rPr lang="zh-CN" altLang="en-US"/>
              <a:t>截止，输出高阻状态，输出</a:t>
            </a:r>
            <a:r>
              <a:rPr lang="en-US" altLang="zh-CN"/>
              <a:t>y=a;</a:t>
            </a:r>
            <a:endParaRPr lang="en-US" altLang="zh-CN"/>
          </a:p>
          <a:p>
            <a:r>
              <a:rPr lang="en-US" altLang="zh-CN"/>
              <a:t>S=1</a:t>
            </a:r>
            <a:r>
              <a:rPr lang="zh-CN" altLang="en-US"/>
              <a:t>时，</a:t>
            </a:r>
            <a:r>
              <a:rPr lang="en-US" altLang="zh-CN"/>
              <a:t>TG2</a:t>
            </a:r>
            <a:r>
              <a:rPr lang="zh-CN" altLang="en-US"/>
              <a:t>导通，</a:t>
            </a:r>
            <a:r>
              <a:rPr lang="en-US" altLang="zh-CN"/>
              <a:t>TG1</a:t>
            </a:r>
            <a:r>
              <a:rPr lang="zh-CN" altLang="en-US"/>
              <a:t>截止，输出高阻状态，输出</a:t>
            </a:r>
            <a:r>
              <a:rPr lang="en-US" altLang="zh-CN"/>
              <a:t>y=b;</a:t>
            </a:r>
            <a:endParaRPr lang="en-US" altLang="zh-CN"/>
          </a:p>
          <a:p>
            <a:r>
              <a:rPr lang="en-US" altLang="zh-CN"/>
              <a:t>Y=s’a+sb  </a:t>
            </a:r>
            <a:r>
              <a:rPr lang="zh-CN" altLang="en-US"/>
              <a:t>二选一多路选择器</a:t>
            </a:r>
            <a:endParaRPr lang="en-US" altLang="zh-CN"/>
          </a:p>
          <a:p>
            <a:endParaRPr lang="zh-CN" altLang="en-US"/>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3BF5FFE-2AC0-4AE8-A460-AA2A521BFB82}"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xfrm>
            <a:off x="79375" y="741363"/>
            <a:ext cx="6578600" cy="3700462"/>
          </a:xfrm>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简称</a:t>
            </a:r>
            <a:r>
              <a:rPr lang="en-US" altLang="zh-CN"/>
              <a:t>OC</a:t>
            </a:r>
            <a:r>
              <a:rPr lang="zh-CN" altLang="en-US"/>
              <a:t>门，特点：门电路内部输出三极管的集电极是开路的。三极管</a:t>
            </a:r>
            <a:r>
              <a:rPr lang="en-US" altLang="zh-CN"/>
              <a:t>——</a:t>
            </a:r>
            <a:r>
              <a:rPr lang="zh-CN" altLang="en-US"/>
              <a:t>基本元件，三个引脚，如</a:t>
            </a:r>
            <a:r>
              <a:rPr lang="en-US" altLang="zh-CN"/>
              <a:t>A</a:t>
            </a:r>
            <a:r>
              <a:rPr lang="zh-CN" altLang="en-US"/>
              <a:t>、</a:t>
            </a:r>
            <a:r>
              <a:rPr lang="en-US" altLang="zh-CN"/>
              <a:t>B</a:t>
            </a:r>
            <a:r>
              <a:rPr lang="zh-CN" altLang="en-US"/>
              <a:t>、</a:t>
            </a:r>
            <a:r>
              <a:rPr lang="en-US" altLang="zh-CN"/>
              <a:t>F</a:t>
            </a:r>
            <a:r>
              <a:rPr lang="zh-CN" altLang="en-US"/>
              <a:t>，使用时接上拉电阻（与直流电源相连），多个</a:t>
            </a:r>
            <a:r>
              <a:rPr lang="en-US" altLang="zh-CN"/>
              <a:t>OC</a:t>
            </a:r>
            <a:r>
              <a:rPr lang="zh-CN" altLang="en-US"/>
              <a:t>门输出端相连时可共用一个上拉电阻。</a:t>
            </a:r>
            <a:endParaRPr lang="en-US" altLang="zh-CN"/>
          </a:p>
          <a:p>
            <a:r>
              <a:rPr lang="zh-CN" altLang="en-US"/>
              <a:t>应用：线与，这种与逻辑是两个</a:t>
            </a:r>
            <a:r>
              <a:rPr lang="en-US" altLang="zh-CN"/>
              <a:t>OC</a:t>
            </a:r>
            <a:r>
              <a:rPr lang="zh-CN" altLang="en-US"/>
              <a:t>门的输出线直接相连实现的。</a:t>
            </a:r>
            <a:endParaRPr lang="zh-CN" altLang="en-US"/>
          </a:p>
        </p:txBody>
      </p:sp>
      <p:sp>
        <p:nvSpPr>
          <p:cNvPr id="450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47AF700-5817-4135-BBC9-EF96E0FF4755}"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79375" y="741363"/>
            <a:ext cx="6578600" cy="3700462"/>
          </a:xfrm>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电平转换：</a:t>
            </a:r>
            <a:r>
              <a:rPr lang="en-US" altLang="zh-CN"/>
              <a:t>OC</a:t>
            </a:r>
            <a:r>
              <a:rPr lang="zh-CN" altLang="en-US"/>
              <a:t>门截止则输出为上拉的电源电压，输入普通</a:t>
            </a:r>
            <a:r>
              <a:rPr lang="en-US" altLang="zh-CN"/>
              <a:t>TTL</a:t>
            </a:r>
            <a:r>
              <a:rPr lang="zh-CN" altLang="en-US"/>
              <a:t>高电平</a:t>
            </a:r>
            <a:r>
              <a:rPr lang="en-US" altLang="zh-CN"/>
              <a:t>(3~5V)</a:t>
            </a:r>
            <a:r>
              <a:rPr lang="zh-CN" altLang="en-US"/>
              <a:t>，输出可提供</a:t>
            </a:r>
            <a:r>
              <a:rPr lang="en-US" altLang="zh-CN"/>
              <a:t>10V</a:t>
            </a:r>
            <a:r>
              <a:rPr lang="zh-CN" altLang="en-US"/>
              <a:t>高电平，可适应需要较高电平的器件。</a:t>
            </a:r>
            <a:endParaRPr lang="en-US" altLang="zh-CN"/>
          </a:p>
          <a:p>
            <a:r>
              <a:rPr lang="zh-CN" altLang="en-US"/>
              <a:t>    驱动：当</a:t>
            </a:r>
            <a:r>
              <a:rPr lang="en-US" altLang="zh-CN"/>
              <a:t>OC</a:t>
            </a:r>
            <a:r>
              <a:rPr lang="zh-CN" altLang="en-US"/>
              <a:t>门输出低电平时，电流通过上拉电阻经过发光二极管流入</a:t>
            </a:r>
            <a:r>
              <a:rPr lang="en-US" altLang="zh-CN"/>
              <a:t>OC</a:t>
            </a:r>
            <a:r>
              <a:rPr lang="zh-CN" altLang="en-US"/>
              <a:t>门的地，于是发光二极管导通发光；当</a:t>
            </a:r>
            <a:r>
              <a:rPr lang="en-US" altLang="zh-CN"/>
              <a:t>OC</a:t>
            </a:r>
            <a:r>
              <a:rPr lang="zh-CN" altLang="en-US"/>
              <a:t>门输出高电平时，电流通路被断开，发光二极管截止。</a:t>
            </a:r>
            <a:r>
              <a:rPr lang="en-US" altLang="zh-CN"/>
              <a:t>(Rp—</a:t>
            </a:r>
            <a:r>
              <a:rPr lang="zh-CN" altLang="en-US"/>
              <a:t>限流电阻，灌电流可驱动发光二极管，拉电流不行</a:t>
            </a:r>
            <a:r>
              <a:rPr lang="en-US" altLang="zh-CN"/>
              <a:t>)</a:t>
            </a:r>
            <a:endParaRPr lang="en-US" altLang="zh-CN"/>
          </a:p>
          <a:p>
            <a:r>
              <a:rPr lang="en-US" altLang="zh-CN"/>
              <a:t>    </a:t>
            </a:r>
            <a:r>
              <a:rPr lang="zh-CN" altLang="en-US"/>
              <a:t>可驱动发光二极管、指示灯、继电器、脉冲变压器</a:t>
            </a:r>
            <a:endParaRPr lang="zh-CN" altLang="en-US"/>
          </a:p>
        </p:txBody>
      </p:sp>
      <p:sp>
        <p:nvSpPr>
          <p:cNvPr id="471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EB5AF78-638D-40C3-B265-590D0F250157}"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79375" y="741363"/>
            <a:ext cx="6578600" cy="3700462"/>
          </a:xfrm>
        </p:spPr>
      </p:sp>
      <p:sp>
        <p:nvSpPr>
          <p:cNvPr id="368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三态门是传输门的一种，主要用于对信号传输的控制。除了高低电平两种逻辑状态或逻辑值外，还有第三种逻辑状态</a:t>
            </a:r>
            <a:r>
              <a:rPr lang="en-US" altLang="zh-CN"/>
              <a:t>——</a:t>
            </a:r>
            <a:r>
              <a:rPr lang="zh-CN" altLang="en-US"/>
              <a:t>高阻态（禁止状态、电路断开状态）。在第三种逻辑状态下，三态门的输出端相当于悬空（电路断开），此时输出端就好像一根空头的导线，其电压值可浮动在高低电平之间的任意数值上。</a:t>
            </a:r>
            <a:endParaRPr lang="en-US" altLang="zh-CN"/>
          </a:p>
          <a:p>
            <a:r>
              <a:rPr lang="zh-CN" altLang="en-US"/>
              <a:t>    三态门的构成是在普通逻辑门电路的基础上增加一些专门的控制电路，以及一个控制使能端，即三态使能端：</a:t>
            </a:r>
            <a:r>
              <a:rPr lang="en-US" altLang="zh-CN"/>
              <a:t>EN</a:t>
            </a:r>
            <a:r>
              <a:rPr lang="zh-CN" altLang="en-US"/>
              <a:t>端。通过</a:t>
            </a:r>
            <a:r>
              <a:rPr lang="en-US" altLang="zh-CN"/>
              <a:t>1</a:t>
            </a:r>
            <a:r>
              <a:rPr lang="zh-CN" altLang="en-US"/>
              <a:t>、</a:t>
            </a:r>
            <a:r>
              <a:rPr lang="en-US" altLang="zh-CN"/>
              <a:t>0</a:t>
            </a:r>
            <a:r>
              <a:rPr lang="zh-CN" altLang="en-US"/>
              <a:t>逻辑电平控制此端。</a:t>
            </a:r>
            <a:endParaRPr lang="zh-CN" altLang="en-US"/>
          </a:p>
        </p:txBody>
      </p:sp>
      <p:sp>
        <p:nvSpPr>
          <p:cNvPr id="368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6A778BD-B8CD-4DF0-97AC-8E742C74C9C8}"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79375" y="741363"/>
            <a:ext cx="6578600" cy="3700462"/>
          </a:xfrm>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三态门是传输门的一种，主要用于对信号传输的控制。除了高低电平两种逻辑状态或逻辑值外，还有第三种逻辑状态</a:t>
            </a:r>
            <a:r>
              <a:rPr lang="en-US" altLang="zh-CN"/>
              <a:t>——</a:t>
            </a:r>
            <a:r>
              <a:rPr lang="zh-CN" altLang="en-US"/>
              <a:t>高阻态（禁止状态、电路断开状态）。在第三种逻辑状态下，三态门的输出端相当于悬空（电路断开），此时输出端就好像一根空头的导线，其电压值可浮动在高低电平之间的任意数值上。</a:t>
            </a:r>
            <a:endParaRPr lang="en-US" altLang="zh-CN"/>
          </a:p>
          <a:p>
            <a:r>
              <a:rPr lang="zh-CN" altLang="en-US"/>
              <a:t>    三态门的构成是在普通逻辑门电路的基础上增加一些专门的控制电路，以及一个控制使能端，即三态使能端：</a:t>
            </a:r>
            <a:r>
              <a:rPr lang="en-US" altLang="zh-CN"/>
              <a:t>EN</a:t>
            </a:r>
            <a:r>
              <a:rPr lang="zh-CN" altLang="en-US"/>
              <a:t>端。通过</a:t>
            </a:r>
            <a:r>
              <a:rPr lang="en-US" altLang="zh-CN"/>
              <a:t>1</a:t>
            </a:r>
            <a:r>
              <a:rPr lang="zh-CN" altLang="en-US"/>
              <a:t>、</a:t>
            </a:r>
            <a:r>
              <a:rPr lang="en-US" altLang="zh-CN"/>
              <a:t>0</a:t>
            </a:r>
            <a:r>
              <a:rPr lang="zh-CN" altLang="en-US"/>
              <a:t>逻辑电平控制此端。</a:t>
            </a:r>
            <a:endParaRPr lang="zh-CN" altLang="en-US"/>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2B822F4-93CD-49C1-A428-81B38294E6B4}"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79375" y="741363"/>
            <a:ext cx="6578600" cy="3700462"/>
          </a:xfrm>
        </p:spPr>
      </p:sp>
      <p:sp>
        <p:nvSpPr>
          <p:cNvPr id="409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当三态门输出端处于高阻态时，该门电路表面上仍与整个电路系统连接，实际上对整个系统的逻辑功能和电气特性均不发生任何影响，如同没把它接入系统一样。三态门是数字系统在采用总线结构时，对接口电路提出的要求。三态门在总线接口电路中得到了广泛的应用。</a:t>
            </a:r>
            <a:endParaRPr lang="en-US" altLang="zh-CN"/>
          </a:p>
          <a:p>
            <a:r>
              <a:rPr lang="en-US" altLang="zh-CN"/>
              <a:t>    </a:t>
            </a:r>
            <a:r>
              <a:rPr lang="zh-CN" altLang="en-US"/>
              <a:t>总线是一个对来自不同信号源能分时传输这些不同来源信号或数据的单通道信号传输系统。适当控制各个门的使能端，轮流定时地使各个</a:t>
            </a:r>
            <a:r>
              <a:rPr lang="en-US" altLang="zh-CN"/>
              <a:t>EN</a:t>
            </a:r>
            <a:r>
              <a:rPr lang="zh-CN" altLang="en-US"/>
              <a:t>有效，任何时刻只能一个有效，就可把各个门的信号轮流传送到总线。否则数据混乱，损坏器件。</a:t>
            </a:r>
            <a:endParaRPr lang="en-US" altLang="zh-CN"/>
          </a:p>
          <a:p>
            <a:r>
              <a:rPr lang="en-US" altLang="zh-CN"/>
              <a:t>    </a:t>
            </a:r>
            <a:r>
              <a:rPr lang="zh-CN" altLang="en-US"/>
              <a:t>双向传输，</a:t>
            </a:r>
            <a:r>
              <a:rPr lang="en-US" altLang="zh-CN"/>
              <a:t>G1</a:t>
            </a:r>
            <a:r>
              <a:rPr lang="zh-CN" altLang="en-US"/>
              <a:t>、</a:t>
            </a:r>
            <a:r>
              <a:rPr lang="en-US" altLang="zh-CN"/>
              <a:t>G2</a:t>
            </a:r>
            <a:r>
              <a:rPr lang="zh-CN" altLang="en-US"/>
              <a:t>三态反向器</a:t>
            </a:r>
            <a:r>
              <a:rPr lang="en-US" altLang="zh-CN"/>
              <a:t>.  EN=0</a:t>
            </a:r>
            <a:r>
              <a:rPr lang="zh-CN" altLang="en-US"/>
              <a:t>时，</a:t>
            </a:r>
            <a:r>
              <a:rPr lang="en-US" altLang="zh-CN"/>
              <a:t>G1</a:t>
            </a:r>
            <a:r>
              <a:rPr lang="zh-CN" altLang="en-US"/>
              <a:t>选通，</a:t>
            </a:r>
            <a:r>
              <a:rPr lang="en-US" altLang="zh-CN"/>
              <a:t>G2</a:t>
            </a:r>
            <a:r>
              <a:rPr lang="zh-CN" altLang="en-US"/>
              <a:t>禁止，数据从</a:t>
            </a:r>
            <a:r>
              <a:rPr lang="en-US" altLang="zh-CN"/>
              <a:t>A</a:t>
            </a:r>
            <a:r>
              <a:rPr lang="zh-CN" altLang="en-US"/>
              <a:t>到</a:t>
            </a:r>
            <a:r>
              <a:rPr lang="en-US" altLang="zh-CN"/>
              <a:t>B</a:t>
            </a:r>
            <a:r>
              <a:rPr lang="zh-CN" altLang="en-US"/>
              <a:t>；</a:t>
            </a:r>
            <a:r>
              <a:rPr lang="en-US" altLang="zh-CN"/>
              <a:t>EN=1</a:t>
            </a:r>
            <a:r>
              <a:rPr lang="zh-CN" altLang="en-US"/>
              <a:t>时，</a:t>
            </a:r>
            <a:r>
              <a:rPr lang="en-US" altLang="zh-CN"/>
              <a:t>G2</a:t>
            </a:r>
            <a:r>
              <a:rPr lang="zh-CN" altLang="en-US"/>
              <a:t>选通，</a:t>
            </a:r>
            <a:r>
              <a:rPr lang="en-US" altLang="zh-CN"/>
              <a:t>G1</a:t>
            </a:r>
            <a:r>
              <a:rPr lang="zh-CN" altLang="en-US"/>
              <a:t>禁止，数据从</a:t>
            </a:r>
            <a:r>
              <a:rPr lang="en-US" altLang="zh-CN"/>
              <a:t>B</a:t>
            </a:r>
            <a:r>
              <a:rPr lang="zh-CN" altLang="en-US"/>
              <a:t>到</a:t>
            </a:r>
            <a:r>
              <a:rPr lang="en-US" altLang="zh-CN"/>
              <a:t>A</a:t>
            </a:r>
            <a:r>
              <a:rPr lang="zh-CN" altLang="en-US"/>
              <a:t>；</a:t>
            </a:r>
            <a:endParaRPr lang="en-US" altLang="zh-CN"/>
          </a:p>
          <a:p>
            <a:r>
              <a:rPr lang="en-US" altLang="zh-CN"/>
              <a:t>    </a:t>
            </a:r>
            <a:endParaRPr lang="zh-CN" altLang="en-US"/>
          </a:p>
        </p:txBody>
      </p:sp>
      <p:sp>
        <p:nvSpPr>
          <p:cNvPr id="409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04D854F-7B36-4D51-A3CB-F48C0C90AAFD}"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79375" y="741363"/>
            <a:ext cx="6578600" cy="3700462"/>
          </a:xfrm>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当三态门输出端处于高阻态时，该门电路表面上仍与整个电路系统连接，实际上对整个系统的逻辑功能和电气特性均不发生任何影响，如同没把它接入系统一样。三态门是数字系统在采用总线结构时，对接口电路提出的要求。三态门在总线接口电路中得到了广泛的应用。</a:t>
            </a:r>
            <a:endParaRPr lang="en-US" altLang="zh-CN"/>
          </a:p>
          <a:p>
            <a:r>
              <a:rPr lang="en-US" altLang="zh-CN"/>
              <a:t>    </a:t>
            </a:r>
            <a:r>
              <a:rPr lang="zh-CN" altLang="en-US"/>
              <a:t>总线是一个对来自不同信号源能分时传输这些不同来源信号或数据的单通道信号传输系统。适当控制各个门的使能端，轮流定时地使各个</a:t>
            </a:r>
            <a:r>
              <a:rPr lang="en-US" altLang="zh-CN"/>
              <a:t>EN</a:t>
            </a:r>
            <a:r>
              <a:rPr lang="zh-CN" altLang="en-US"/>
              <a:t>有效，任何时刻只能一个有效，就可把各个门的信号轮流传送到总线。否则数据混乱，损坏器件。</a:t>
            </a:r>
            <a:endParaRPr lang="en-US" altLang="zh-CN"/>
          </a:p>
          <a:p>
            <a:r>
              <a:rPr lang="en-US" altLang="zh-CN"/>
              <a:t>    </a:t>
            </a:r>
            <a:r>
              <a:rPr lang="zh-CN" altLang="en-US"/>
              <a:t>双向传输，</a:t>
            </a:r>
            <a:r>
              <a:rPr lang="en-US" altLang="zh-CN"/>
              <a:t>G1</a:t>
            </a:r>
            <a:r>
              <a:rPr lang="zh-CN" altLang="en-US"/>
              <a:t>、</a:t>
            </a:r>
            <a:r>
              <a:rPr lang="en-US" altLang="zh-CN"/>
              <a:t>G2</a:t>
            </a:r>
            <a:r>
              <a:rPr lang="zh-CN" altLang="en-US"/>
              <a:t>三态反向器</a:t>
            </a:r>
            <a:r>
              <a:rPr lang="en-US" altLang="zh-CN"/>
              <a:t>.  EN=0</a:t>
            </a:r>
            <a:r>
              <a:rPr lang="zh-CN" altLang="en-US"/>
              <a:t>时，</a:t>
            </a:r>
            <a:r>
              <a:rPr lang="en-US" altLang="zh-CN"/>
              <a:t>G1</a:t>
            </a:r>
            <a:r>
              <a:rPr lang="zh-CN" altLang="en-US"/>
              <a:t>选通，</a:t>
            </a:r>
            <a:r>
              <a:rPr lang="en-US" altLang="zh-CN"/>
              <a:t>G2</a:t>
            </a:r>
            <a:r>
              <a:rPr lang="zh-CN" altLang="en-US"/>
              <a:t>禁止，数据从</a:t>
            </a:r>
            <a:r>
              <a:rPr lang="en-US" altLang="zh-CN"/>
              <a:t>A</a:t>
            </a:r>
            <a:r>
              <a:rPr lang="zh-CN" altLang="en-US"/>
              <a:t>到</a:t>
            </a:r>
            <a:r>
              <a:rPr lang="en-US" altLang="zh-CN"/>
              <a:t>B</a:t>
            </a:r>
            <a:r>
              <a:rPr lang="zh-CN" altLang="en-US"/>
              <a:t>；</a:t>
            </a:r>
            <a:r>
              <a:rPr lang="en-US" altLang="zh-CN"/>
              <a:t>EN=1</a:t>
            </a:r>
            <a:r>
              <a:rPr lang="zh-CN" altLang="en-US"/>
              <a:t>时，</a:t>
            </a:r>
            <a:r>
              <a:rPr lang="en-US" altLang="zh-CN"/>
              <a:t>G2</a:t>
            </a:r>
            <a:r>
              <a:rPr lang="zh-CN" altLang="en-US"/>
              <a:t>选通，</a:t>
            </a:r>
            <a:r>
              <a:rPr lang="en-US" altLang="zh-CN"/>
              <a:t>G1</a:t>
            </a:r>
            <a:r>
              <a:rPr lang="zh-CN" altLang="en-US"/>
              <a:t>禁止，数据从</a:t>
            </a:r>
            <a:r>
              <a:rPr lang="en-US" altLang="zh-CN"/>
              <a:t>B</a:t>
            </a:r>
            <a:r>
              <a:rPr lang="zh-CN" altLang="en-US"/>
              <a:t>到</a:t>
            </a:r>
            <a:r>
              <a:rPr lang="en-US" altLang="zh-CN"/>
              <a:t>A</a:t>
            </a:r>
            <a:r>
              <a:rPr lang="zh-CN" altLang="en-US"/>
              <a:t>；</a:t>
            </a:r>
            <a:endParaRPr lang="en-US" altLang="zh-CN"/>
          </a:p>
          <a:p>
            <a:r>
              <a:rPr lang="en-US" altLang="zh-CN"/>
              <a:t>    </a:t>
            </a:r>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01F1464-26AF-4103-9FCF-90D8976D0E8B}"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79375" y="741363"/>
            <a:ext cx="6578600" cy="3700462"/>
          </a:xfrm>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当三态门输出端处于高阻态时，该门电路表面上仍与整个电路系统连接，实际上对整个系统的逻辑功能和电气特性均不发生任何影响，如同没把它接入系统一样。三态门是数字系统在采用总线结构时，对接口电路提出的要求。三态门在总线接口电路中得到了广泛的应用。</a:t>
            </a:r>
            <a:endParaRPr lang="en-US" altLang="zh-CN"/>
          </a:p>
          <a:p>
            <a:r>
              <a:rPr lang="en-US" altLang="zh-CN"/>
              <a:t>    </a:t>
            </a:r>
            <a:r>
              <a:rPr lang="zh-CN" altLang="en-US"/>
              <a:t>总线是一个对来自不同信号源能分时传输这些不同来源信号或数据的单通道信号传输系统。适当控制各个门的使能端，轮流定时地使各个</a:t>
            </a:r>
            <a:r>
              <a:rPr lang="en-US" altLang="zh-CN"/>
              <a:t>EN</a:t>
            </a:r>
            <a:r>
              <a:rPr lang="zh-CN" altLang="en-US"/>
              <a:t>有效，任何时刻只能一个有效，就可把各个门的信号轮流传送到总线。否则数据混乱，损坏器件。</a:t>
            </a:r>
            <a:endParaRPr lang="en-US" altLang="zh-CN"/>
          </a:p>
          <a:p>
            <a:r>
              <a:rPr lang="en-US" altLang="zh-CN"/>
              <a:t>    </a:t>
            </a:r>
            <a:r>
              <a:rPr lang="zh-CN" altLang="en-US"/>
              <a:t>双向传输，</a:t>
            </a:r>
            <a:r>
              <a:rPr lang="en-US" altLang="zh-CN"/>
              <a:t>G1</a:t>
            </a:r>
            <a:r>
              <a:rPr lang="zh-CN" altLang="en-US"/>
              <a:t>、</a:t>
            </a:r>
            <a:r>
              <a:rPr lang="en-US" altLang="zh-CN"/>
              <a:t>G2</a:t>
            </a:r>
            <a:r>
              <a:rPr lang="zh-CN" altLang="en-US"/>
              <a:t>三态反向器</a:t>
            </a:r>
            <a:r>
              <a:rPr lang="en-US" altLang="zh-CN"/>
              <a:t>.  EN=0</a:t>
            </a:r>
            <a:r>
              <a:rPr lang="zh-CN" altLang="en-US"/>
              <a:t>时，</a:t>
            </a:r>
            <a:r>
              <a:rPr lang="en-US" altLang="zh-CN"/>
              <a:t>G1</a:t>
            </a:r>
            <a:r>
              <a:rPr lang="zh-CN" altLang="en-US"/>
              <a:t>选通，</a:t>
            </a:r>
            <a:r>
              <a:rPr lang="en-US" altLang="zh-CN"/>
              <a:t>G2</a:t>
            </a:r>
            <a:r>
              <a:rPr lang="zh-CN" altLang="en-US"/>
              <a:t>禁止，数据从</a:t>
            </a:r>
            <a:r>
              <a:rPr lang="en-US" altLang="zh-CN"/>
              <a:t>A</a:t>
            </a:r>
            <a:r>
              <a:rPr lang="zh-CN" altLang="en-US"/>
              <a:t>到</a:t>
            </a:r>
            <a:r>
              <a:rPr lang="en-US" altLang="zh-CN"/>
              <a:t>B</a:t>
            </a:r>
            <a:r>
              <a:rPr lang="zh-CN" altLang="en-US"/>
              <a:t>；</a:t>
            </a:r>
            <a:r>
              <a:rPr lang="en-US" altLang="zh-CN"/>
              <a:t>EN=1</a:t>
            </a:r>
            <a:r>
              <a:rPr lang="zh-CN" altLang="en-US"/>
              <a:t>时，</a:t>
            </a:r>
            <a:r>
              <a:rPr lang="en-US" altLang="zh-CN"/>
              <a:t>G2</a:t>
            </a:r>
            <a:r>
              <a:rPr lang="zh-CN" altLang="en-US"/>
              <a:t>选通，</a:t>
            </a:r>
            <a:r>
              <a:rPr lang="en-US" altLang="zh-CN"/>
              <a:t>G1</a:t>
            </a:r>
            <a:r>
              <a:rPr lang="zh-CN" altLang="en-US"/>
              <a:t>禁止，数据从</a:t>
            </a:r>
            <a:r>
              <a:rPr lang="en-US" altLang="zh-CN"/>
              <a:t>B</a:t>
            </a:r>
            <a:r>
              <a:rPr lang="zh-CN" altLang="en-US"/>
              <a:t>到</a:t>
            </a:r>
            <a:r>
              <a:rPr lang="en-US" altLang="zh-CN"/>
              <a:t>A</a:t>
            </a:r>
            <a:r>
              <a:rPr lang="zh-CN" altLang="en-US"/>
              <a:t>；</a:t>
            </a:r>
            <a:endParaRPr lang="en-US" altLang="zh-CN"/>
          </a:p>
          <a:p>
            <a:r>
              <a:rPr lang="en-US" altLang="zh-CN"/>
              <a:t>    </a:t>
            </a:r>
            <a:endParaRPr lang="zh-CN" altLang="en-US"/>
          </a:p>
        </p:txBody>
      </p:sp>
      <p:sp>
        <p:nvSpPr>
          <p:cNvPr id="430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401F1464-26AF-4103-9FCF-90D8976D0E8B}"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xfrm>
            <a:off x="79375" y="741363"/>
            <a:ext cx="6578600" cy="3700462"/>
          </a:xfrm>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58A802EB-9BE3-48B3-8E07-0DB959AD12EB}"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xfrm>
            <a:off x="79375" y="741363"/>
            <a:ext cx="6578600" cy="3700462"/>
          </a:xfrm>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若</a:t>
            </a:r>
            <a:r>
              <a:rPr lang="en-US" altLang="zh-CN"/>
              <a:t>3</a:t>
            </a:r>
            <a:r>
              <a:rPr lang="zh-CN" altLang="en-US"/>
              <a:t>输入或非门如何画图？</a:t>
            </a:r>
            <a:endParaRPr lang="zh-CN" altLang="en-US"/>
          </a:p>
        </p:txBody>
      </p:sp>
      <p:sp>
        <p:nvSpPr>
          <p:cNvPr id="5632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5FAAF2C-8B2C-4DF9-9294-B2BA3E83247F}"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a:xfrm>
            <a:off x="79375" y="741363"/>
            <a:ext cx="6578600" cy="3700462"/>
          </a:xfrm>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分析功能，黑板写出真值表，提问：</a:t>
            </a:r>
            <a:r>
              <a:rPr lang="en-US" altLang="zh-CN"/>
              <a:t>3</a:t>
            </a:r>
            <a:r>
              <a:rPr lang="zh-CN" altLang="en-US"/>
              <a:t>输入与非门如何实现？</a:t>
            </a:r>
            <a:endParaRPr lang="en-US" altLang="zh-CN"/>
          </a:p>
          <a:p>
            <a:r>
              <a:rPr lang="zh-CN" altLang="en-US"/>
              <a:t>给出一个小题：画出 </a:t>
            </a:r>
            <a:r>
              <a:rPr lang="en-US" altLang="zh-CN"/>
              <a:t>F=</a:t>
            </a:r>
            <a:r>
              <a:rPr lang="zh-CN" altLang="en-US"/>
              <a:t>（</a:t>
            </a:r>
            <a:r>
              <a:rPr lang="en-US" altLang="zh-CN"/>
              <a:t>AB+C</a:t>
            </a:r>
            <a:r>
              <a:rPr lang="zh-CN" altLang="en-US"/>
              <a:t>）</a:t>
            </a:r>
            <a:r>
              <a:rPr lang="en-US" altLang="zh-CN"/>
              <a:t>’</a:t>
            </a:r>
            <a:r>
              <a:rPr lang="zh-CN" altLang="en-US"/>
              <a:t>开关模型。</a:t>
            </a:r>
            <a:endParaRPr lang="en-US" altLang="zh-CN"/>
          </a:p>
          <a:p>
            <a:r>
              <a:rPr lang="zh-CN" altLang="en-US"/>
              <a:t>总结到此介绍过的各种门，问：</a:t>
            </a:r>
            <a:r>
              <a:rPr lang="en-US" altLang="zh-CN"/>
              <a:t>A=B=1</a:t>
            </a:r>
            <a:r>
              <a:rPr lang="zh-CN" altLang="en-US"/>
              <a:t>，</a:t>
            </a:r>
            <a:r>
              <a:rPr lang="en-US" altLang="zh-CN"/>
              <a:t>Y=0</a:t>
            </a:r>
            <a:r>
              <a:rPr lang="zh-CN" altLang="en-US"/>
              <a:t>可用何种电路实现？（与非、或非、异或）</a:t>
            </a:r>
            <a:endParaRPr lang="en-US" altLang="zh-CN"/>
          </a:p>
          <a:p>
            <a:r>
              <a:rPr lang="zh-CN" altLang="en-US"/>
              <a:t>（接下来讲解</a:t>
            </a:r>
            <a:r>
              <a:rPr lang="en-US" altLang="zh-CN"/>
              <a:t>CMOS</a:t>
            </a:r>
            <a:r>
              <a:rPr lang="zh-CN" altLang="en-US"/>
              <a:t>传输门，本</a:t>
            </a:r>
            <a:r>
              <a:rPr lang="en-US" altLang="zh-CN"/>
              <a:t>PPT</a:t>
            </a:r>
            <a:r>
              <a:rPr lang="zh-CN" altLang="en-US"/>
              <a:t>最后</a:t>
            </a:r>
            <a:r>
              <a:rPr lang="en-US" altLang="zh-CN"/>
              <a:t>2</a:t>
            </a:r>
            <a:r>
              <a:rPr lang="zh-CN" altLang="en-US"/>
              <a:t>页）</a:t>
            </a:r>
            <a:endParaRPr lang="zh-CN" altLang="en-US"/>
          </a:p>
        </p:txBody>
      </p:sp>
      <p:sp>
        <p:nvSpPr>
          <p:cNvPr id="5837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B6508FB-A462-46D2-A9EE-A2A511EBB49B}"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xfrm>
            <a:off x="79375" y="741363"/>
            <a:ext cx="6578600" cy="3700462"/>
          </a:xfrm>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传输门（</a:t>
            </a:r>
            <a:r>
              <a:rPr lang="en-US" altLang="zh-CN"/>
              <a:t>Transmission Gate,</a:t>
            </a:r>
            <a:r>
              <a:rPr lang="zh-CN" altLang="en-US"/>
              <a:t>简称</a:t>
            </a:r>
            <a:r>
              <a:rPr lang="en-US" altLang="zh-CN"/>
              <a:t>TG</a:t>
            </a:r>
            <a:r>
              <a:rPr lang="zh-CN" altLang="en-US"/>
              <a:t>）可分为</a:t>
            </a:r>
            <a:r>
              <a:rPr lang="en-US" altLang="zh-CN"/>
              <a:t>NMOS</a:t>
            </a:r>
            <a:r>
              <a:rPr lang="zh-CN" altLang="en-US"/>
              <a:t>传输门、</a:t>
            </a:r>
            <a:r>
              <a:rPr lang="en-US" altLang="zh-CN"/>
              <a:t>PMOS</a:t>
            </a:r>
            <a:r>
              <a:rPr lang="zh-CN" altLang="en-US"/>
              <a:t>传输门、</a:t>
            </a:r>
            <a:r>
              <a:rPr lang="en-US" altLang="zh-CN"/>
              <a:t>CMOS</a:t>
            </a:r>
            <a:r>
              <a:rPr lang="zh-CN" altLang="en-US"/>
              <a:t>传输门。</a:t>
            </a:r>
            <a:endParaRPr lang="en-US" altLang="zh-CN"/>
          </a:p>
          <a:p>
            <a:r>
              <a:rPr lang="en-US" altLang="zh-CN"/>
              <a:t>CMOS</a:t>
            </a:r>
            <a:r>
              <a:rPr lang="zh-CN" altLang="en-US"/>
              <a:t>传输门是由</a:t>
            </a:r>
            <a:r>
              <a:rPr lang="en-US" altLang="zh-CN"/>
              <a:t>NMOS</a:t>
            </a:r>
            <a:r>
              <a:rPr lang="zh-CN" altLang="en-US"/>
              <a:t>和</a:t>
            </a:r>
            <a:r>
              <a:rPr lang="en-US" altLang="zh-CN"/>
              <a:t>PMOS</a:t>
            </a:r>
            <a:r>
              <a:rPr lang="zh-CN" altLang="en-US"/>
              <a:t>互补构成，它们的源极、漏极直接相连，为</a:t>
            </a:r>
            <a:r>
              <a:rPr lang="en-US" altLang="zh-CN"/>
              <a:t>a</a:t>
            </a:r>
            <a:r>
              <a:rPr lang="zh-CN" altLang="en-US"/>
              <a:t>、 </a:t>
            </a:r>
            <a:r>
              <a:rPr lang="en-US" altLang="zh-CN"/>
              <a:t>b</a:t>
            </a:r>
            <a:r>
              <a:rPr lang="zh-CN" altLang="en-US"/>
              <a:t>两个端口，</a:t>
            </a:r>
            <a:r>
              <a:rPr lang="en-US" altLang="zh-CN"/>
              <a:t>PMOS</a:t>
            </a:r>
            <a:r>
              <a:rPr lang="zh-CN" altLang="en-US"/>
              <a:t>栅极为</a:t>
            </a:r>
            <a:r>
              <a:rPr lang="en-US" altLang="zh-CN"/>
              <a:t>cn, NMOS</a:t>
            </a:r>
            <a:r>
              <a:rPr lang="zh-CN" altLang="en-US"/>
              <a:t>栅极为</a:t>
            </a:r>
            <a:r>
              <a:rPr lang="en-US" altLang="zh-CN"/>
              <a:t>c,</a:t>
            </a:r>
            <a:r>
              <a:rPr lang="zh-CN" altLang="en-US"/>
              <a:t>正常工作时，</a:t>
            </a:r>
            <a:r>
              <a:rPr lang="en-US" altLang="zh-CN"/>
              <a:t>cn=c’</a:t>
            </a:r>
            <a:r>
              <a:rPr lang="zh-CN" altLang="en-US"/>
              <a:t>。</a:t>
            </a:r>
            <a:endParaRPr lang="en-US" altLang="zh-CN"/>
          </a:p>
          <a:p>
            <a:r>
              <a:rPr lang="zh-CN" altLang="en-US"/>
              <a:t>当</a:t>
            </a:r>
            <a:r>
              <a:rPr lang="en-US" altLang="zh-CN"/>
              <a:t>cn=0,c=1</a:t>
            </a:r>
            <a:r>
              <a:rPr lang="zh-CN" altLang="en-US"/>
              <a:t>时，</a:t>
            </a:r>
            <a:r>
              <a:rPr lang="en-US" altLang="zh-CN"/>
              <a:t>NMOS</a:t>
            </a:r>
            <a:r>
              <a:rPr lang="zh-CN" altLang="en-US"/>
              <a:t>和</a:t>
            </a:r>
            <a:r>
              <a:rPr lang="en-US" altLang="zh-CN"/>
              <a:t>PMOS</a:t>
            </a:r>
            <a:r>
              <a:rPr lang="zh-CN" altLang="en-US"/>
              <a:t>同时导通，</a:t>
            </a:r>
            <a:r>
              <a:rPr lang="en-US" altLang="zh-CN"/>
              <a:t>a</a:t>
            </a:r>
            <a:r>
              <a:rPr lang="zh-CN" altLang="en-US"/>
              <a:t>的信号可以传输到</a:t>
            </a:r>
            <a:r>
              <a:rPr lang="en-US" altLang="zh-CN"/>
              <a:t>b,b</a:t>
            </a:r>
            <a:r>
              <a:rPr lang="zh-CN" altLang="en-US"/>
              <a:t>的信号也可传输到</a:t>
            </a:r>
            <a:r>
              <a:rPr lang="en-US" altLang="zh-CN"/>
              <a:t>a</a:t>
            </a:r>
            <a:r>
              <a:rPr lang="zh-CN" altLang="en-US"/>
              <a:t>，形成一个双向通道。</a:t>
            </a:r>
            <a:endParaRPr lang="en-US" altLang="zh-CN"/>
          </a:p>
          <a:p>
            <a:r>
              <a:rPr lang="zh-CN" altLang="en-US"/>
              <a:t>当</a:t>
            </a:r>
            <a:r>
              <a:rPr lang="en-US" altLang="zh-CN"/>
              <a:t>cn=1,c=0</a:t>
            </a:r>
            <a:r>
              <a:rPr lang="zh-CN" altLang="en-US"/>
              <a:t>时，</a:t>
            </a:r>
            <a:r>
              <a:rPr lang="en-US" altLang="zh-CN"/>
              <a:t>NMOS</a:t>
            </a:r>
            <a:r>
              <a:rPr lang="zh-CN" altLang="en-US"/>
              <a:t>和</a:t>
            </a:r>
            <a:r>
              <a:rPr lang="en-US" altLang="zh-CN"/>
              <a:t>PMOS</a:t>
            </a:r>
            <a:r>
              <a:rPr lang="zh-CN" altLang="en-US"/>
              <a:t>同时关闭，</a:t>
            </a:r>
            <a:r>
              <a:rPr lang="en-US" altLang="zh-CN"/>
              <a:t>ab</a:t>
            </a:r>
            <a:r>
              <a:rPr lang="zh-CN" altLang="en-US"/>
              <a:t>之间无法传输信号。</a:t>
            </a:r>
            <a:endParaRPr lang="zh-CN" altLang="en-US"/>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5334E77-F557-43DC-9BB4-35E886532D4F}"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xfrm>
            <a:off x="79375" y="741363"/>
            <a:ext cx="6578600" cy="3700462"/>
          </a:xfrm>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a:t>
            </a:r>
            <a:r>
              <a:rPr lang="zh-CN" altLang="en-US"/>
              <a:t>是选择控制信号，通过一个反相器获得两个互补的控制信号，分别控制</a:t>
            </a:r>
            <a:r>
              <a:rPr lang="en-US" altLang="zh-CN"/>
              <a:t>TG1</a:t>
            </a:r>
            <a:r>
              <a:rPr lang="zh-CN" altLang="en-US"/>
              <a:t>和</a:t>
            </a:r>
            <a:r>
              <a:rPr lang="en-US" altLang="zh-CN"/>
              <a:t>YG2</a:t>
            </a:r>
            <a:r>
              <a:rPr lang="zh-CN" altLang="en-US"/>
              <a:t>两个传输门的控制端。</a:t>
            </a:r>
            <a:endParaRPr lang="en-US" altLang="zh-CN"/>
          </a:p>
          <a:p>
            <a:r>
              <a:rPr lang="en-US" altLang="zh-CN"/>
              <a:t>S=0</a:t>
            </a:r>
            <a:r>
              <a:rPr lang="zh-CN" altLang="en-US"/>
              <a:t>时，</a:t>
            </a:r>
            <a:r>
              <a:rPr lang="en-US" altLang="zh-CN"/>
              <a:t>TG1</a:t>
            </a:r>
            <a:r>
              <a:rPr lang="zh-CN" altLang="en-US"/>
              <a:t>导通，</a:t>
            </a:r>
            <a:r>
              <a:rPr lang="en-US" altLang="zh-CN"/>
              <a:t>TG2</a:t>
            </a:r>
            <a:r>
              <a:rPr lang="zh-CN" altLang="en-US"/>
              <a:t>截止，输出高阻状态，输出</a:t>
            </a:r>
            <a:r>
              <a:rPr lang="en-US" altLang="zh-CN"/>
              <a:t>y=a;</a:t>
            </a:r>
            <a:endParaRPr lang="en-US" altLang="zh-CN"/>
          </a:p>
          <a:p>
            <a:r>
              <a:rPr lang="en-US" altLang="zh-CN"/>
              <a:t>S=1</a:t>
            </a:r>
            <a:r>
              <a:rPr lang="zh-CN" altLang="en-US"/>
              <a:t>时，</a:t>
            </a:r>
            <a:r>
              <a:rPr lang="en-US" altLang="zh-CN"/>
              <a:t>TG2</a:t>
            </a:r>
            <a:r>
              <a:rPr lang="zh-CN" altLang="en-US"/>
              <a:t>导通，</a:t>
            </a:r>
            <a:r>
              <a:rPr lang="en-US" altLang="zh-CN"/>
              <a:t>TG1</a:t>
            </a:r>
            <a:r>
              <a:rPr lang="zh-CN" altLang="en-US"/>
              <a:t>截止，输出高阻状态，输出</a:t>
            </a:r>
            <a:r>
              <a:rPr lang="en-US" altLang="zh-CN"/>
              <a:t>y=b;</a:t>
            </a:r>
            <a:endParaRPr lang="en-US" altLang="zh-CN"/>
          </a:p>
          <a:p>
            <a:r>
              <a:rPr lang="en-US" altLang="zh-CN"/>
              <a:t>Y=s’a+sb  </a:t>
            </a:r>
            <a:r>
              <a:rPr lang="zh-CN" altLang="en-US"/>
              <a:t>二选一多路选择器</a:t>
            </a:r>
            <a:endParaRPr lang="en-US" altLang="zh-CN"/>
          </a:p>
          <a:p>
            <a:endParaRPr lang="zh-CN" altLang="en-US"/>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3BF5FFE-2AC0-4AE8-A460-AA2A521BFB82}"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79375" y="741363"/>
            <a:ext cx="6578600" cy="3700462"/>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TTL</a:t>
            </a:r>
            <a:r>
              <a:rPr lang="zh-CN" altLang="en-US"/>
              <a:t>和</a:t>
            </a:r>
            <a:r>
              <a:rPr lang="en-US" altLang="zh-CN"/>
              <a:t>CMOS</a:t>
            </a:r>
            <a:r>
              <a:rPr lang="zh-CN" altLang="en-US"/>
              <a:t>门电路是不同类型的电路，参数不完全相同，传统数字电路设计中，如同时使用两种门电路，为保证系统能够正常工作，必须考虑两者之间的连接问题，如不满足上表，必须增加接口电路，一般是用上拉电阻、专门的接口电路或驱动门并接等。</a:t>
            </a:r>
            <a:endParaRPr lang="en-US" altLang="zh-CN"/>
          </a:p>
          <a:p>
            <a:r>
              <a:rPr lang="zh-CN" altLang="en-US"/>
              <a:t>    和</a:t>
            </a:r>
            <a:r>
              <a:rPr lang="en-US" altLang="zh-CN"/>
              <a:t>TTL</a:t>
            </a:r>
            <a:r>
              <a:rPr lang="zh-CN" altLang="en-US"/>
              <a:t>门兼容的</a:t>
            </a:r>
            <a:r>
              <a:rPr lang="en-US" altLang="zh-CN"/>
              <a:t>CMOS</a:t>
            </a:r>
            <a:r>
              <a:rPr lang="zh-CN" altLang="en-US"/>
              <a:t>门可直接连接，其他可参考相关资料。</a:t>
            </a:r>
            <a:endParaRPr lang="en-US" altLang="zh-CN"/>
          </a:p>
          <a:p>
            <a:r>
              <a:rPr lang="en-US" altLang="zh-CN"/>
              <a:t>    </a:t>
            </a:r>
            <a:r>
              <a:rPr lang="zh-CN" altLang="en-US"/>
              <a:t>混用容易导致系统速度和可靠性的降低，现代自动化数字系统不存在混用的问题。</a:t>
            </a:r>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43EABF-E98D-454B-BB13-81FCF8F9C26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79375" y="741363"/>
            <a:ext cx="6578600" cy="3700462"/>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TTL</a:t>
            </a:r>
            <a:r>
              <a:rPr lang="zh-CN" altLang="en-US"/>
              <a:t>和</a:t>
            </a:r>
            <a:r>
              <a:rPr lang="en-US" altLang="zh-CN"/>
              <a:t>CMOS</a:t>
            </a:r>
            <a:r>
              <a:rPr lang="zh-CN" altLang="en-US"/>
              <a:t>门电路是不同类型的电路，参数不完全相同，传统数字电路设计中，如同时使用两种门电路，为保证系统能够正常工作，必须考虑两者之间的连接问题，如不满足上表，必须增加接口电路，一般是用上拉电阻、专门的接口电路或驱动门并接等。</a:t>
            </a:r>
            <a:endParaRPr lang="en-US" altLang="zh-CN"/>
          </a:p>
          <a:p>
            <a:r>
              <a:rPr lang="zh-CN" altLang="en-US"/>
              <a:t>    和</a:t>
            </a:r>
            <a:r>
              <a:rPr lang="en-US" altLang="zh-CN"/>
              <a:t>TTL</a:t>
            </a:r>
            <a:r>
              <a:rPr lang="zh-CN" altLang="en-US"/>
              <a:t>门兼容的</a:t>
            </a:r>
            <a:r>
              <a:rPr lang="en-US" altLang="zh-CN"/>
              <a:t>CMOS</a:t>
            </a:r>
            <a:r>
              <a:rPr lang="zh-CN" altLang="en-US"/>
              <a:t>门可直接连接，其他可参考相关资料。</a:t>
            </a:r>
            <a:endParaRPr lang="en-US" altLang="zh-CN"/>
          </a:p>
          <a:p>
            <a:r>
              <a:rPr lang="en-US" altLang="zh-CN"/>
              <a:t>    </a:t>
            </a:r>
            <a:r>
              <a:rPr lang="zh-CN" altLang="en-US"/>
              <a:t>混用容易导致系统速度和可靠性的降低，现代自动化数字系统不存在混用的问题。</a:t>
            </a:r>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43EABF-E98D-454B-BB13-81FCF8F9C26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79375" y="741363"/>
            <a:ext cx="6578600" cy="3700462"/>
          </a:xfrm>
        </p:spPr>
      </p:sp>
      <p:sp>
        <p:nvSpPr>
          <p:cNvPr id="808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    TTL</a:t>
            </a:r>
            <a:r>
              <a:rPr lang="zh-CN" altLang="en-US"/>
              <a:t>和</a:t>
            </a:r>
            <a:r>
              <a:rPr lang="en-US" altLang="zh-CN"/>
              <a:t>CMOS</a:t>
            </a:r>
            <a:r>
              <a:rPr lang="zh-CN" altLang="en-US"/>
              <a:t>门电路是不同类型的电路，参数不完全相同，传统数字电路设计中，如同时使用两种门电路，为保证系统能够正常工作，必须考虑两者之间的连接问题，如不满足上表，必须增加接口电路，一般是用上拉电阻、专门的接口电路或驱动门并接等。</a:t>
            </a:r>
            <a:endParaRPr lang="en-US" altLang="zh-CN"/>
          </a:p>
          <a:p>
            <a:r>
              <a:rPr lang="zh-CN" altLang="en-US"/>
              <a:t>    和</a:t>
            </a:r>
            <a:r>
              <a:rPr lang="en-US" altLang="zh-CN"/>
              <a:t>TTL</a:t>
            </a:r>
            <a:r>
              <a:rPr lang="zh-CN" altLang="en-US"/>
              <a:t>门兼容的</a:t>
            </a:r>
            <a:r>
              <a:rPr lang="en-US" altLang="zh-CN"/>
              <a:t>CMOS</a:t>
            </a:r>
            <a:r>
              <a:rPr lang="zh-CN" altLang="en-US"/>
              <a:t>门可直接连接，其他可参考相关资料。</a:t>
            </a:r>
            <a:endParaRPr lang="en-US" altLang="zh-CN"/>
          </a:p>
          <a:p>
            <a:r>
              <a:rPr lang="en-US" altLang="zh-CN"/>
              <a:t>    </a:t>
            </a:r>
            <a:r>
              <a:rPr lang="zh-CN" altLang="en-US"/>
              <a:t>混用容易导致系统速度和可靠性的降低，现代自动化数字系统不存在混用的问题。</a:t>
            </a:r>
            <a:endParaRPr lang="zh-CN" altLang="en-US"/>
          </a:p>
        </p:txBody>
      </p:sp>
      <p:sp>
        <p:nvSpPr>
          <p:cNvPr id="809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A843EABF-E98D-454B-BB13-81FCF8F9C26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stretch>
            <a:fillRect/>
          </a:stretch>
        </p:blipFill>
        <p:spPr>
          <a:xfrm>
            <a:off x="0" y="377002"/>
            <a:ext cx="12192000" cy="6012075"/>
          </a:xfrm>
          <a:prstGeom prst="rect">
            <a:avLst/>
          </a:prstGeom>
        </p:spPr>
      </p:pic>
      <p:pic>
        <p:nvPicPr>
          <p:cNvPr id="16" name="图片 15"/>
          <p:cNvPicPr>
            <a:picLocks noChangeAspect="1"/>
          </p:cNvPicPr>
          <p:nvPr userDrawn="1"/>
        </p:nvPicPr>
        <p:blipFill>
          <a:blip r:embed="rId3"/>
          <a:stretch>
            <a:fillRect/>
          </a:stretch>
        </p:blipFill>
        <p:spPr>
          <a:xfrm>
            <a:off x="733425" y="466537"/>
            <a:ext cx="428625" cy="411480"/>
          </a:xfrm>
          <a:prstGeom prst="rect">
            <a:avLst/>
          </a:prstGeom>
        </p:spPr>
      </p:pic>
      <p:sp>
        <p:nvSpPr>
          <p:cNvPr id="17" name="文本框 16"/>
          <p:cNvSpPr txBox="1"/>
          <p:nvPr userDrawn="1"/>
        </p:nvSpPr>
        <p:spPr>
          <a:xfrm>
            <a:off x="1198185" y="466537"/>
            <a:ext cx="1569660" cy="369332"/>
          </a:xfrm>
          <a:prstGeom prst="rect">
            <a:avLst/>
          </a:prstGeom>
          <a:noFill/>
        </p:spPr>
        <p:txBody>
          <a:bodyPr wrap="none" rtlCol="0">
            <a:spAutoFit/>
          </a:bodyPr>
          <a:lstStyle/>
          <a:p>
            <a:r>
              <a:rPr kumimoji="1" lang="zh-CN" altLang="en-US" sz="1800" dirty="0">
                <a:solidFill>
                  <a:srgbClr val="005286"/>
                </a:solidFill>
                <a:latin typeface="Songti SC" panose="02010600040101010101" pitchFamily="2" charset="-122"/>
                <a:ea typeface="Songti SC" panose="02010600040101010101" pitchFamily="2" charset="-122"/>
              </a:rPr>
              <a:t>数字电路课程</a:t>
            </a:r>
            <a:endParaRPr kumimoji="1" lang="zh-CN" altLang="en-US" sz="1800" dirty="0">
              <a:solidFill>
                <a:srgbClr val="005286"/>
              </a:solidFill>
              <a:latin typeface="Songti SC" panose="02010600040101010101" pitchFamily="2" charset="-122"/>
              <a:ea typeface="Songti SC" panose="02010600040101010101" pitchFamily="2" charset="-122"/>
            </a:endParaRPr>
          </a:p>
        </p:txBody>
      </p:sp>
      <p:sp>
        <p:nvSpPr>
          <p:cNvPr id="21" name="文本占位符 20"/>
          <p:cNvSpPr>
            <a:spLocks noGrp="1"/>
          </p:cNvSpPr>
          <p:nvPr>
            <p:ph type="body" sz="quarter" idx="10" hasCustomPrompt="1"/>
          </p:nvPr>
        </p:nvSpPr>
        <p:spPr>
          <a:xfrm>
            <a:off x="5838981" y="2681755"/>
            <a:ext cx="1498392" cy="480023"/>
          </a:xfrm>
        </p:spPr>
        <p:txBody>
          <a:bodyPr>
            <a:normAutofit/>
          </a:bodyPr>
          <a:lstStyle>
            <a:lvl1pPr>
              <a:defRPr sz="2000"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第*章</a:t>
            </a:r>
            <a:endParaRPr kumimoji="1" lang="zh-CN" altLang="en-US" dirty="0"/>
          </a:p>
        </p:txBody>
      </p:sp>
      <p:sp>
        <p:nvSpPr>
          <p:cNvPr id="25" name="文本占位符 24"/>
          <p:cNvSpPr>
            <a:spLocks noGrp="1"/>
          </p:cNvSpPr>
          <p:nvPr>
            <p:ph type="body" sz="quarter" idx="11" hasCustomPrompt="1"/>
          </p:nvPr>
        </p:nvSpPr>
        <p:spPr>
          <a:xfrm>
            <a:off x="1404937" y="3321478"/>
            <a:ext cx="5932436" cy="793322"/>
          </a:xfrm>
        </p:spPr>
        <p:txBody>
          <a:bodyPr>
            <a:noAutofit/>
          </a:bodyPr>
          <a:lstStyle>
            <a:lvl1pPr algn="r">
              <a:defRPr sz="3600" b="1" i="0">
                <a:solidFill>
                  <a:srgbClr val="005286"/>
                </a:solidFill>
                <a:latin typeface="Songti SC Black" panose="02010600040101010101" pitchFamily="2" charset="-122"/>
                <a:ea typeface="Songti SC Black" panose="02010600040101010101" pitchFamily="2" charset="-122"/>
              </a:defRPr>
            </a:lvl1pPr>
          </a:lstStyle>
          <a:p>
            <a:pPr lvl="0"/>
            <a:r>
              <a:rPr kumimoji="1" lang="zh-CN" altLang="en-US" dirty="0"/>
              <a:t>章节名称</a:t>
            </a:r>
            <a:endParaRPr kumimoji="1"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F6B1987-14BC-4EB0-9A0C-A9E3DEF44C2B}"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3E24A37C-4DD8-4328-B85D-AC964C132627}" type="datetime1">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D4287EF-BF5E-4D8A-85E6-061C36E86D25}" type="datetime1">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a:xfrm>
            <a:off x="9448800" y="6491557"/>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903516-0432-4481-8DE3-EFCA5442F93A}"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65678"/>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D64F170-D9CC-453F-BA37-44CD38EFF455}"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01374CE-56BD-479F-9EA1-348C00B099A8}"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9A492FE-1775-472C-8220-9CD0F2D9C96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29330DA6-E0DF-4A4C-A12D-528A6E4085C4}"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23333" y="722313"/>
            <a:ext cx="11516784" cy="5334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checke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2" name="图片 11"/>
          <p:cNvPicPr>
            <a:picLocks noChangeAspect="1"/>
          </p:cNvPicPr>
          <p:nvPr userDrawn="1"/>
        </p:nvPicPr>
        <p:blipFill>
          <a:blip r:embed="rId2"/>
          <a:stretch>
            <a:fillRect/>
          </a:stretch>
        </p:blipFill>
        <p:spPr>
          <a:xfrm>
            <a:off x="0" y="377002"/>
            <a:ext cx="12192000" cy="6012075"/>
          </a:xfrm>
          <a:prstGeom prst="rect">
            <a:avLst/>
          </a:prstGeom>
        </p:spPr>
      </p:pic>
      <p:pic>
        <p:nvPicPr>
          <p:cNvPr id="16" name="图片 15"/>
          <p:cNvPicPr>
            <a:picLocks noChangeAspect="1"/>
          </p:cNvPicPr>
          <p:nvPr userDrawn="1"/>
        </p:nvPicPr>
        <p:blipFill>
          <a:blip r:embed="rId3"/>
          <a:stretch>
            <a:fillRect/>
          </a:stretch>
        </p:blipFill>
        <p:spPr>
          <a:xfrm>
            <a:off x="733425" y="466537"/>
            <a:ext cx="428625" cy="411480"/>
          </a:xfrm>
          <a:prstGeom prst="rect">
            <a:avLst/>
          </a:prstGeom>
        </p:spPr>
      </p:pic>
      <p:sp>
        <p:nvSpPr>
          <p:cNvPr id="17" name="文本框 16"/>
          <p:cNvSpPr txBox="1"/>
          <p:nvPr userDrawn="1"/>
        </p:nvSpPr>
        <p:spPr>
          <a:xfrm>
            <a:off x="1198185" y="466537"/>
            <a:ext cx="1569660" cy="369332"/>
          </a:xfrm>
          <a:prstGeom prst="rect">
            <a:avLst/>
          </a:prstGeom>
          <a:noFill/>
        </p:spPr>
        <p:txBody>
          <a:bodyPr wrap="none" rtlCol="0">
            <a:spAutoFit/>
          </a:bodyPr>
          <a:lstStyle/>
          <a:p>
            <a:r>
              <a:rPr kumimoji="1" lang="zh-CN" altLang="en-US" sz="1800" dirty="0">
                <a:solidFill>
                  <a:srgbClr val="005286"/>
                </a:solidFill>
                <a:latin typeface="Songti SC" panose="02010600040101010101" pitchFamily="2" charset="-122"/>
                <a:ea typeface="Songti SC" panose="02010600040101010101" pitchFamily="2" charset="-122"/>
              </a:rPr>
              <a:t>数字电路课程</a:t>
            </a:r>
            <a:endParaRPr kumimoji="1" lang="zh-CN" altLang="en-US" sz="1800" dirty="0">
              <a:solidFill>
                <a:srgbClr val="005286"/>
              </a:solidFill>
              <a:latin typeface="Songti SC" panose="02010600040101010101" pitchFamily="2" charset="-122"/>
              <a:ea typeface="Songti SC" panose="02010600040101010101" pitchFamily="2" charset="-122"/>
            </a:endParaRPr>
          </a:p>
        </p:txBody>
      </p:sp>
      <p:sp>
        <p:nvSpPr>
          <p:cNvPr id="21" name="文本占位符 20"/>
          <p:cNvSpPr>
            <a:spLocks noGrp="1"/>
          </p:cNvSpPr>
          <p:nvPr>
            <p:ph type="body" sz="quarter" idx="10" hasCustomPrompt="1"/>
          </p:nvPr>
        </p:nvSpPr>
        <p:spPr>
          <a:xfrm>
            <a:off x="5838981" y="2681755"/>
            <a:ext cx="1498392" cy="480023"/>
          </a:xfrm>
        </p:spPr>
        <p:txBody>
          <a:bodyPr>
            <a:normAutofit/>
          </a:bodyPr>
          <a:lstStyle>
            <a:lvl1pPr>
              <a:defRPr sz="2000"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第*章</a:t>
            </a:r>
            <a:endParaRPr kumimoji="1" lang="zh-CN" altLang="en-US" dirty="0"/>
          </a:p>
        </p:txBody>
      </p:sp>
      <p:sp>
        <p:nvSpPr>
          <p:cNvPr id="25" name="文本占位符 24"/>
          <p:cNvSpPr>
            <a:spLocks noGrp="1"/>
          </p:cNvSpPr>
          <p:nvPr>
            <p:ph type="body" sz="quarter" idx="11" hasCustomPrompt="1"/>
          </p:nvPr>
        </p:nvSpPr>
        <p:spPr>
          <a:xfrm>
            <a:off x="1404937" y="3321478"/>
            <a:ext cx="5932436" cy="793322"/>
          </a:xfrm>
        </p:spPr>
        <p:txBody>
          <a:bodyPr>
            <a:noAutofit/>
          </a:bodyPr>
          <a:lstStyle>
            <a:lvl1pPr algn="r">
              <a:defRPr sz="3600" b="1" i="0">
                <a:solidFill>
                  <a:srgbClr val="005286"/>
                </a:solidFill>
                <a:latin typeface="Songti SC Black" panose="02010600040101010101" pitchFamily="2" charset="-122"/>
                <a:ea typeface="Songti SC Black" panose="02010600040101010101" pitchFamily="2" charset="-122"/>
              </a:defRPr>
            </a:lvl1pPr>
          </a:lstStyle>
          <a:p>
            <a:pPr lvl="0"/>
            <a:r>
              <a:rPr kumimoji="1" lang="zh-CN" altLang="en-US" dirty="0"/>
              <a:t>章节名称</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20"/>
          <p:cNvSpPr>
            <a:spLocks noGrp="1"/>
          </p:cNvSpPr>
          <p:nvPr>
            <p:ph type="body" sz="quarter" idx="10" hasCustomPrompt="1"/>
          </p:nvPr>
        </p:nvSpPr>
        <p:spPr>
          <a:xfrm>
            <a:off x="1877317" y="3169249"/>
            <a:ext cx="3451194" cy="803661"/>
          </a:xfrm>
        </p:spPr>
        <p:txBody>
          <a:bodyPr>
            <a:noAutofit/>
          </a:bodyPr>
          <a:lstStyle>
            <a:lvl1pPr algn="r">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第*章</a:t>
            </a:r>
            <a:endParaRPr kumimoji="1" lang="zh-CN" altLang="en-US" dirty="0"/>
          </a:p>
        </p:txBody>
      </p:sp>
      <p:sp>
        <p:nvSpPr>
          <p:cNvPr id="7" name="文本占位符 24"/>
          <p:cNvSpPr>
            <a:spLocks noGrp="1"/>
          </p:cNvSpPr>
          <p:nvPr>
            <p:ph type="body" sz="quarter" idx="11" hasCustomPrompt="1"/>
          </p:nvPr>
        </p:nvSpPr>
        <p:spPr>
          <a:xfrm>
            <a:off x="5477367" y="3674656"/>
            <a:ext cx="5932436" cy="793322"/>
          </a:xfrm>
        </p:spPr>
        <p:txBody>
          <a:bodyPr>
            <a:noAutofit/>
          </a:bodyPr>
          <a:lstStyle>
            <a:lvl1pPr algn="l">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章节名称</a:t>
            </a:r>
            <a:endParaRPr kumimoji="1" lang="zh-CN" altLang="en-US" dirty="0"/>
          </a:p>
        </p:txBody>
      </p:sp>
      <p:sp>
        <p:nvSpPr>
          <p:cNvPr id="4" name="椭圆 3"/>
          <p:cNvSpPr/>
          <p:nvPr userDrawn="1"/>
        </p:nvSpPr>
        <p:spPr>
          <a:xfrm rot="16200000" flipV="1">
            <a:off x="4173739" y="3626413"/>
            <a:ext cx="2652976" cy="45719"/>
          </a:xfrm>
          <a:prstGeom prst="ellipse">
            <a:avLst/>
          </a:prstGeom>
          <a:solidFill>
            <a:srgbClr val="005286"/>
          </a:solidFill>
          <a:ln>
            <a:solidFill>
              <a:srgbClr val="0052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righ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2"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righ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本占位符 20"/>
          <p:cNvSpPr>
            <a:spLocks noGrp="1"/>
          </p:cNvSpPr>
          <p:nvPr>
            <p:ph type="body" sz="quarter" idx="10" hasCustomPrompt="1"/>
          </p:nvPr>
        </p:nvSpPr>
        <p:spPr>
          <a:xfrm>
            <a:off x="1877317" y="3169249"/>
            <a:ext cx="3451194" cy="803661"/>
          </a:xfrm>
        </p:spPr>
        <p:txBody>
          <a:bodyPr>
            <a:noAutofit/>
          </a:bodyPr>
          <a:lstStyle>
            <a:lvl1pPr algn="r">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第*章</a:t>
            </a:r>
            <a:endParaRPr kumimoji="1" lang="zh-CN" altLang="en-US" dirty="0"/>
          </a:p>
        </p:txBody>
      </p:sp>
      <p:sp>
        <p:nvSpPr>
          <p:cNvPr id="7" name="文本占位符 24"/>
          <p:cNvSpPr>
            <a:spLocks noGrp="1"/>
          </p:cNvSpPr>
          <p:nvPr>
            <p:ph type="body" sz="quarter" idx="11" hasCustomPrompt="1"/>
          </p:nvPr>
        </p:nvSpPr>
        <p:spPr>
          <a:xfrm>
            <a:off x="5477367" y="3674656"/>
            <a:ext cx="5932436" cy="793322"/>
          </a:xfrm>
        </p:spPr>
        <p:txBody>
          <a:bodyPr>
            <a:noAutofit/>
          </a:bodyPr>
          <a:lstStyle>
            <a:lvl1pPr algn="l">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章节名称</a:t>
            </a:r>
            <a:endParaRPr kumimoji="1" lang="zh-CN" altLang="en-US" dirty="0"/>
          </a:p>
        </p:txBody>
      </p:sp>
      <p:sp>
        <p:nvSpPr>
          <p:cNvPr id="4" name="椭圆 3"/>
          <p:cNvSpPr/>
          <p:nvPr userDrawn="1"/>
        </p:nvSpPr>
        <p:spPr>
          <a:xfrm rot="16200000" flipV="1">
            <a:off x="4173739" y="3626413"/>
            <a:ext cx="2652976" cy="45719"/>
          </a:xfrm>
          <a:prstGeom prst="ellipse">
            <a:avLst/>
          </a:prstGeom>
          <a:solidFill>
            <a:srgbClr val="005286"/>
          </a:solidFill>
          <a:ln>
            <a:solidFill>
              <a:srgbClr val="0052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wipe(right)">
                                      <p:cBhvr>
                                        <p:cTn id="11" dur="500"/>
                                        <p:tgtEl>
                                          <p:spTgt spid="6">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2" presetClass="entr" presetSubtype="2"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righ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4" grpId="0" bldLvl="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24"/>
          <p:cNvSpPr>
            <a:spLocks noGrp="1"/>
          </p:cNvSpPr>
          <p:nvPr>
            <p:ph type="body" sz="quarter" idx="11" hasCustomPrompt="1"/>
          </p:nvPr>
        </p:nvSpPr>
        <p:spPr>
          <a:xfrm>
            <a:off x="3129782" y="3429000"/>
            <a:ext cx="5932436" cy="793322"/>
          </a:xfrm>
        </p:spPr>
        <p:txBody>
          <a:bodyPr>
            <a:noAutofit/>
          </a:bodyPr>
          <a:lstStyle>
            <a:lvl1pPr algn="ctr">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章节名称</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2446866" y="2446867"/>
            <a:ext cx="7298267" cy="694266"/>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文本占位符 8"/>
          <p:cNvSpPr>
            <a:spLocks noGrp="1"/>
          </p:cNvSpPr>
          <p:nvPr>
            <p:ph type="body" sz="quarter" idx="10" hasCustomPrompt="1"/>
          </p:nvPr>
        </p:nvSpPr>
        <p:spPr>
          <a:xfrm>
            <a:off x="4061043" y="2586629"/>
            <a:ext cx="8972767"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4061042" y="1892083"/>
            <a:ext cx="9002039"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4052575" y="1337299"/>
            <a:ext cx="9002039"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4044108" y="782515"/>
            <a:ext cx="9002041"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4061042" y="3284288"/>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4044108" y="3897872"/>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4027174" y="4511456"/>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4010240" y="5125040"/>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2446866" y="4241153"/>
            <a:ext cx="7298267" cy="694266"/>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dirty="0"/>
          </a:p>
        </p:txBody>
      </p:sp>
      <p:sp>
        <p:nvSpPr>
          <p:cNvPr id="9" name="文本占位符 8"/>
          <p:cNvSpPr>
            <a:spLocks noGrp="1"/>
          </p:cNvSpPr>
          <p:nvPr>
            <p:ph type="body" sz="quarter" idx="10" hasCustomPrompt="1"/>
          </p:nvPr>
        </p:nvSpPr>
        <p:spPr>
          <a:xfrm>
            <a:off x="3327797" y="4380915"/>
            <a:ext cx="11720553"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3327797" y="3686369"/>
            <a:ext cx="11720553"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3319330" y="3131585"/>
            <a:ext cx="11738012"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3310863" y="2576801"/>
            <a:ext cx="11755471"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3327797" y="5078574"/>
            <a:ext cx="11720551"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3310863" y="5692158"/>
            <a:ext cx="11755467"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3293929" y="6305742"/>
            <a:ext cx="1179038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3276996" y="6919326"/>
            <a:ext cx="11807322"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D2814B-31A1-46AA-815D-5E38FE979424}"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92875"/>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alphaModFix amt="19000"/>
            <a:lum/>
          </a:blip>
          <a:srcRect/>
          <a:stretch>
            <a:fillRect l="-3000" r="-3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9E5CFB-455E-4ED9-B36B-77B461CEEDAF}"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92875"/>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FC2014AB-CC18-43B3-ADAA-101115334D53}"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alphaModFix amt="9000"/>
            <a:lum/>
          </a:blip>
          <a:srcRect/>
          <a:stretch>
            <a:fillRect t="-1000" b="-1000"/>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1927761" y="4015539"/>
            <a:ext cx="8122721" cy="694266"/>
          </a:xfrm>
          <a:prstGeom prst="roundRect">
            <a:avLst>
              <a:gd name="adj" fmla="val 50000"/>
            </a:avLst>
          </a:prstGeom>
          <a:solidFill>
            <a:srgbClr val="86D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userDrawn="1"/>
        </p:nvPicPr>
        <p:blipFill>
          <a:blip r:embed="rId3"/>
          <a:stretch>
            <a:fillRect/>
          </a:stretch>
        </p:blipFill>
        <p:spPr>
          <a:xfrm>
            <a:off x="2519033" y="4069327"/>
            <a:ext cx="520730" cy="568637"/>
          </a:xfrm>
          <a:prstGeom prst="rect">
            <a:avLst/>
          </a:prstGeom>
        </p:spPr>
      </p:pic>
      <p:sp>
        <p:nvSpPr>
          <p:cNvPr id="9" name="文本占位符 8"/>
          <p:cNvSpPr>
            <a:spLocks noGrp="1"/>
          </p:cNvSpPr>
          <p:nvPr>
            <p:ph type="body" sz="quarter" idx="10" hasCustomPrompt="1"/>
          </p:nvPr>
        </p:nvSpPr>
        <p:spPr>
          <a:xfrm>
            <a:off x="3039763" y="4155301"/>
            <a:ext cx="5190471"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3039763" y="3460755"/>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3031296" y="2905971"/>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3022829" y="2351187"/>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3039763" y="4852960"/>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3022829" y="5466544"/>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3005895" y="6080128"/>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2988961" y="6693712"/>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EF6B1987-14BC-4EB0-9A0C-A9E3DEF44C2B}"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3E24A37C-4DD8-4328-B85D-AC964C132627}" type="datetime1">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文本占位符 24"/>
          <p:cNvSpPr>
            <a:spLocks noGrp="1"/>
          </p:cNvSpPr>
          <p:nvPr>
            <p:ph type="body" sz="quarter" idx="11" hasCustomPrompt="1"/>
          </p:nvPr>
        </p:nvSpPr>
        <p:spPr>
          <a:xfrm>
            <a:off x="3129782" y="3429000"/>
            <a:ext cx="5932436" cy="793322"/>
          </a:xfrm>
        </p:spPr>
        <p:txBody>
          <a:bodyPr>
            <a:noAutofit/>
          </a:bodyPr>
          <a:lstStyle>
            <a:lvl1pPr algn="ctr">
              <a:defRPr sz="3600" b="1" i="0">
                <a:solidFill>
                  <a:srgbClr val="005286"/>
                </a:solidFill>
                <a:latin typeface="微软雅黑" panose="020B0503020204020204" pitchFamily="34" charset="-122"/>
                <a:ea typeface="微软雅黑" panose="020B0503020204020204" pitchFamily="34" charset="-122"/>
              </a:defRPr>
            </a:lvl1pPr>
          </a:lstStyle>
          <a:p>
            <a:pPr lvl="0"/>
            <a:r>
              <a:rPr kumimoji="1" lang="zh-CN" altLang="en-US" dirty="0"/>
              <a:t>章节名称</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2" presetClass="entr" presetSubtype="8"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wipe(left)">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8D4287EF-BF5E-4D8A-85E6-061C36E86D25}" type="datetime1">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a:xfrm>
            <a:off x="9448800" y="6491557"/>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F903516-0432-4481-8DE3-EFCA5442F93A}"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65678"/>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D64F170-D9CC-453F-BA37-44CD38EFF455}"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101374CE-56BD-479F-9EA1-348C00B099A8}"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A9A492FE-1775-472C-8220-9CD0F2D9C96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29330DA6-E0DF-4A4C-A12D-528A6E4085C4}"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23333" y="722313"/>
            <a:ext cx="11516784" cy="5334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lvl="0"/>
            <a:endParaRPr lang="zh-CN" altLang="en-US" dirty="0">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2446866" y="2446867"/>
            <a:ext cx="7298267" cy="694266"/>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文本占位符 8"/>
          <p:cNvSpPr>
            <a:spLocks noGrp="1"/>
          </p:cNvSpPr>
          <p:nvPr>
            <p:ph type="body" sz="quarter" idx="10" hasCustomPrompt="1"/>
          </p:nvPr>
        </p:nvSpPr>
        <p:spPr>
          <a:xfrm>
            <a:off x="4061043" y="2586629"/>
            <a:ext cx="8972767"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4061042" y="1892083"/>
            <a:ext cx="9002039"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4052575" y="1337299"/>
            <a:ext cx="9002039"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4044108" y="782515"/>
            <a:ext cx="9002041"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4061042" y="3284288"/>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4044108" y="3897872"/>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4027174" y="4511456"/>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4010240" y="5125040"/>
            <a:ext cx="900203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2446866" y="4241153"/>
            <a:ext cx="7298267" cy="694266"/>
          </a:xfrm>
          <a:prstGeom prst="roundRect">
            <a:avLst>
              <a:gd name="adj" fmla="val 50000"/>
            </a:avLst>
          </a:prstGeom>
          <a:solidFill>
            <a:srgbClr val="FFFFF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dirty="0"/>
          </a:p>
        </p:txBody>
      </p:sp>
      <p:sp>
        <p:nvSpPr>
          <p:cNvPr id="9" name="文本占位符 8"/>
          <p:cNvSpPr>
            <a:spLocks noGrp="1"/>
          </p:cNvSpPr>
          <p:nvPr>
            <p:ph type="body" sz="quarter" idx="10" hasCustomPrompt="1"/>
          </p:nvPr>
        </p:nvSpPr>
        <p:spPr>
          <a:xfrm>
            <a:off x="3327797" y="4380915"/>
            <a:ext cx="11720553"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3327797" y="3686369"/>
            <a:ext cx="11720553"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3319330" y="3131585"/>
            <a:ext cx="11738012"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3310863" y="2576801"/>
            <a:ext cx="11755471"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3327797" y="5078574"/>
            <a:ext cx="11720551"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3310863" y="5692158"/>
            <a:ext cx="11755467"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3293929" y="6305742"/>
            <a:ext cx="11790389"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3276996" y="6919326"/>
            <a:ext cx="11807322"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D2814B-31A1-46AA-815D-5E38FE979424}"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92875"/>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alphaModFix amt="19000"/>
            <a:lum/>
          </a:blip>
          <a:srcRect/>
          <a:stretch>
            <a:fillRect l="-3000" r="-3000"/>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9E5CFB-455E-4ED9-B36B-77B461CEEDAF}"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a:xfrm>
            <a:off x="9448800" y="6492875"/>
            <a:ext cx="2743200" cy="365125"/>
          </a:xfrm>
        </p:spPr>
        <p:txBody>
          <a:bodyPr/>
          <a:lstStyle>
            <a:lvl1pPr>
              <a:defRPr sz="1400">
                <a:solidFill>
                  <a:schemeClr val="tx1"/>
                </a:solidFill>
                <a:latin typeface="Times New Roman" panose="02020603050405020304" pitchFamily="18" charset="0"/>
                <a:cs typeface="Times New Roman" panose="02020603050405020304" pitchFamily="18" charset="0"/>
              </a:defRPr>
            </a:lvl1p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FC2014AB-CC18-43B3-ADAA-101115334D53}"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标题和内容">
    <p:bg>
      <p:bgPr>
        <a:blipFill dpi="0" rotWithShape="1">
          <a:blip r:embed="rId2">
            <a:alphaModFix amt="9000"/>
            <a:lum/>
          </a:blip>
          <a:srcRect/>
          <a:stretch>
            <a:fillRect t="-1000" b="-1000"/>
          </a:stretch>
        </a:blipFill>
        <a:effectLst/>
      </p:bgPr>
    </p:bg>
    <p:spTree>
      <p:nvGrpSpPr>
        <p:cNvPr id="1" name=""/>
        <p:cNvGrpSpPr/>
        <p:nvPr/>
      </p:nvGrpSpPr>
      <p:grpSpPr>
        <a:xfrm>
          <a:off x="0" y="0"/>
          <a:ext cx="0" cy="0"/>
          <a:chOff x="0" y="0"/>
          <a:chExt cx="0" cy="0"/>
        </a:xfrm>
      </p:grpSpPr>
      <p:sp>
        <p:nvSpPr>
          <p:cNvPr id="2" name="圆角矩形 1"/>
          <p:cNvSpPr/>
          <p:nvPr userDrawn="1"/>
        </p:nvSpPr>
        <p:spPr>
          <a:xfrm>
            <a:off x="1927761" y="4015539"/>
            <a:ext cx="8122721" cy="694266"/>
          </a:xfrm>
          <a:prstGeom prst="roundRect">
            <a:avLst>
              <a:gd name="adj" fmla="val 50000"/>
            </a:avLst>
          </a:prstGeom>
          <a:solidFill>
            <a:srgbClr val="86DE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3" name="图片 2"/>
          <p:cNvPicPr>
            <a:picLocks noChangeAspect="1"/>
          </p:cNvPicPr>
          <p:nvPr userDrawn="1"/>
        </p:nvPicPr>
        <p:blipFill>
          <a:blip r:embed="rId3"/>
          <a:stretch>
            <a:fillRect/>
          </a:stretch>
        </p:blipFill>
        <p:spPr>
          <a:xfrm>
            <a:off x="2519033" y="4069327"/>
            <a:ext cx="520730" cy="568637"/>
          </a:xfrm>
          <a:prstGeom prst="rect">
            <a:avLst/>
          </a:prstGeom>
        </p:spPr>
      </p:pic>
      <p:sp>
        <p:nvSpPr>
          <p:cNvPr id="9" name="文本占位符 8"/>
          <p:cNvSpPr>
            <a:spLocks noGrp="1"/>
          </p:cNvSpPr>
          <p:nvPr>
            <p:ph type="body" sz="quarter" idx="10" hasCustomPrompt="1"/>
          </p:nvPr>
        </p:nvSpPr>
        <p:spPr>
          <a:xfrm>
            <a:off x="3039763" y="4155301"/>
            <a:ext cx="5190471" cy="518583"/>
          </a:xfrm>
        </p:spPr>
        <p:txBody>
          <a:bodyPr/>
          <a:lstStyle>
            <a:lvl1pPr>
              <a:defRPr b="1"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当前节</a:t>
            </a:r>
            <a:endParaRPr kumimoji="1" lang="zh-CN" altLang="en-US" dirty="0"/>
          </a:p>
        </p:txBody>
      </p:sp>
      <p:sp>
        <p:nvSpPr>
          <p:cNvPr id="11" name="文本占位符 10"/>
          <p:cNvSpPr>
            <a:spLocks noGrp="1"/>
          </p:cNvSpPr>
          <p:nvPr>
            <p:ph type="body" sz="quarter" idx="11" hasCustomPrompt="1"/>
          </p:nvPr>
        </p:nvSpPr>
        <p:spPr>
          <a:xfrm>
            <a:off x="3039763" y="3460755"/>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2" name="文本占位符 10"/>
          <p:cNvSpPr>
            <a:spLocks noGrp="1"/>
          </p:cNvSpPr>
          <p:nvPr>
            <p:ph type="body" sz="quarter" idx="12" hasCustomPrompt="1"/>
          </p:nvPr>
        </p:nvSpPr>
        <p:spPr>
          <a:xfrm>
            <a:off x="3031296" y="2905971"/>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3" name="文本占位符 10"/>
          <p:cNvSpPr>
            <a:spLocks noGrp="1"/>
          </p:cNvSpPr>
          <p:nvPr>
            <p:ph type="body" sz="quarter" idx="13" hasCustomPrompt="1"/>
          </p:nvPr>
        </p:nvSpPr>
        <p:spPr>
          <a:xfrm>
            <a:off x="3022829" y="2351187"/>
            <a:ext cx="3441980" cy="470429"/>
          </a:xfrm>
        </p:spPr>
        <p:txBody>
          <a:bodyPr>
            <a:normAutofit/>
          </a:bodyPr>
          <a:lstStyle>
            <a:lvl1pPr>
              <a:defRPr sz="2400" b="0" i="0">
                <a:solidFill>
                  <a:srgbClr val="005286"/>
                </a:solidFill>
                <a:latin typeface="Songti SC" panose="02010600040101010101" pitchFamily="2" charset="-122"/>
                <a:ea typeface="Songti SC" panose="02010600040101010101" pitchFamily="2" charset="-122"/>
              </a:defRPr>
            </a:lvl1pPr>
          </a:lstStyle>
          <a:p>
            <a:pPr lvl="0"/>
            <a:r>
              <a:rPr kumimoji="1" lang="zh-CN" altLang="en-US" dirty="0"/>
              <a:t>已讲授节</a:t>
            </a:r>
            <a:endParaRPr kumimoji="1" lang="zh-CN" altLang="en-US" dirty="0"/>
          </a:p>
        </p:txBody>
      </p:sp>
      <p:sp>
        <p:nvSpPr>
          <p:cNvPr id="14" name="文本占位符 10"/>
          <p:cNvSpPr>
            <a:spLocks noGrp="1"/>
          </p:cNvSpPr>
          <p:nvPr>
            <p:ph type="body" sz="quarter" idx="14" hasCustomPrompt="1"/>
          </p:nvPr>
        </p:nvSpPr>
        <p:spPr>
          <a:xfrm>
            <a:off x="3039763" y="4852960"/>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5" name="文本占位符 10"/>
          <p:cNvSpPr>
            <a:spLocks noGrp="1"/>
          </p:cNvSpPr>
          <p:nvPr>
            <p:ph type="body" sz="quarter" idx="15" hasCustomPrompt="1"/>
          </p:nvPr>
        </p:nvSpPr>
        <p:spPr>
          <a:xfrm>
            <a:off x="3022829" y="5466544"/>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6" name="文本占位符 10"/>
          <p:cNvSpPr>
            <a:spLocks noGrp="1"/>
          </p:cNvSpPr>
          <p:nvPr>
            <p:ph type="body" sz="quarter" idx="16" hasCustomPrompt="1"/>
          </p:nvPr>
        </p:nvSpPr>
        <p:spPr>
          <a:xfrm>
            <a:off x="3005895" y="6080128"/>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
        <p:nvSpPr>
          <p:cNvPr id="17" name="文本占位符 10"/>
          <p:cNvSpPr>
            <a:spLocks noGrp="1"/>
          </p:cNvSpPr>
          <p:nvPr>
            <p:ph type="body" sz="quarter" idx="17" hasCustomPrompt="1"/>
          </p:nvPr>
        </p:nvSpPr>
        <p:spPr>
          <a:xfrm>
            <a:off x="2988961" y="6693712"/>
            <a:ext cx="3441980" cy="470429"/>
          </a:xfrm>
        </p:spPr>
        <p:txBody>
          <a:bodyPr>
            <a:normAutofit/>
          </a:bodyPr>
          <a:lstStyle>
            <a:lvl1pPr>
              <a:defRPr sz="2400" b="0" i="0">
                <a:solidFill>
                  <a:srgbClr val="005286">
                    <a:alpha val="50000"/>
                  </a:srgbClr>
                </a:solidFill>
                <a:latin typeface="Songti SC" panose="02010600040101010101" pitchFamily="2" charset="-122"/>
                <a:ea typeface="Songti SC" panose="02010600040101010101" pitchFamily="2" charset="-122"/>
              </a:defRPr>
            </a:lvl1pPr>
          </a:lstStyle>
          <a:p>
            <a:pPr lvl="0"/>
            <a:r>
              <a:rPr kumimoji="1" lang="zh-CN" altLang="en-US" dirty="0"/>
              <a:t>待讲授节</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7.xml"/><Relationship Id="rId8" Type="http://schemas.openxmlformats.org/officeDocument/2006/relationships/slideLayout" Target="../slideLayouts/slideLayout26.xml"/><Relationship Id="rId7" Type="http://schemas.openxmlformats.org/officeDocument/2006/relationships/slideLayout" Target="../slideLayouts/slideLayout25.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3" Type="http://schemas.openxmlformats.org/officeDocument/2006/relationships/slideLayout" Target="../slideLayouts/slideLayout21.xml"/><Relationship Id="rId2" Type="http://schemas.openxmlformats.org/officeDocument/2006/relationships/slideLayout" Target="../slideLayouts/slideLayout20.xml"/><Relationship Id="rId19" Type="http://schemas.openxmlformats.org/officeDocument/2006/relationships/theme" Target="../theme/theme2.xml"/><Relationship Id="rId18" Type="http://schemas.openxmlformats.org/officeDocument/2006/relationships/slideLayout" Target="../slideLayouts/slideLayout36.xml"/><Relationship Id="rId17" Type="http://schemas.openxmlformats.org/officeDocument/2006/relationships/slideLayout" Target="../slideLayouts/slideLayout35.xml"/><Relationship Id="rId16" Type="http://schemas.openxmlformats.org/officeDocument/2006/relationships/slideLayout" Target="../slideLayouts/slideLayout34.xml"/><Relationship Id="rId15" Type="http://schemas.openxmlformats.org/officeDocument/2006/relationships/slideLayout" Target="../slideLayouts/slideLayout33.xml"/><Relationship Id="rId14" Type="http://schemas.openxmlformats.org/officeDocument/2006/relationships/slideLayout" Target="../slideLayouts/slideLayout32.xml"/><Relationship Id="rId13" Type="http://schemas.openxmlformats.org/officeDocument/2006/relationships/slideLayout" Target="../slideLayouts/slideLayout31.xml"/><Relationship Id="rId12" Type="http://schemas.openxmlformats.org/officeDocument/2006/relationships/slideLayout" Target="../slideLayouts/slideLayout30.xml"/><Relationship Id="rId11" Type="http://schemas.openxmlformats.org/officeDocument/2006/relationships/slideLayout" Target="../slideLayouts/slideLayout29.xml"/><Relationship Id="rId10" Type="http://schemas.openxmlformats.org/officeDocument/2006/relationships/slideLayout" Target="../slideLayouts/slideLayout28.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B1FA-1CC1-4FA2-8412-A9EE4501152D}" type="datetime1">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D486-AB79-5346-9E81-F129A73A99D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FB1FA-1CC1-4FA2-8412-A9EE4501152D}" type="datetime1">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D486-AB79-5346-9E81-F129A73A99D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22.emf"/><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6.xml"/><Relationship Id="rId7" Type="http://schemas.openxmlformats.org/officeDocument/2006/relationships/image" Target="../media/image30.emf"/><Relationship Id="rId6" Type="http://schemas.openxmlformats.org/officeDocument/2006/relationships/tags" Target="../tags/tag1.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image" Target="../media/image35.emf"/><Relationship Id="rId5" Type="http://schemas.openxmlformats.org/officeDocument/2006/relationships/tags" Target="../tags/tag2.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6.xml"/><Relationship Id="rId3" Type="http://schemas.openxmlformats.org/officeDocument/2006/relationships/image" Target="../media/image40.wmf"/><Relationship Id="rId2" Type="http://schemas.openxmlformats.org/officeDocument/2006/relationships/oleObject" Target="../embeddings/oleObject1.bin"/><Relationship Id="rId1" Type="http://schemas.openxmlformats.org/officeDocument/2006/relationships/image" Target="../media/image3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41.emf"/><Relationship Id="rId1" Type="http://schemas.openxmlformats.org/officeDocument/2006/relationships/image" Target="../media/image35.emf"/></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6.xml"/><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4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30.emf"/><Relationship Id="rId1" Type="http://schemas.openxmlformats.org/officeDocument/2006/relationships/image" Target="../media/image45.emf"/></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47.emf"/><Relationship Id="rId1" Type="http://schemas.openxmlformats.org/officeDocument/2006/relationships/image" Target="../media/image46.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6.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52.png"/><Relationship Id="rId1" Type="http://schemas.openxmlformats.org/officeDocument/2006/relationships/image" Target="../media/image51.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6.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57.png"/><Relationship Id="rId1"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59.png"/><Relationship Id="rId1"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60.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hyperlink" Target="http://www.eeworld.com.cn/uploadfile/dygl/200809/20080909044330662.jpg" TargetMode="External"/><Relationship Id="rId2" Type="http://schemas.openxmlformats.org/officeDocument/2006/relationships/image" Target="../media/image10.jpe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62.png"/></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4.xml"/><Relationship Id="rId6" Type="http://schemas.openxmlformats.org/officeDocument/2006/relationships/image" Target="../media/image66.wmf"/><Relationship Id="rId5" Type="http://schemas.openxmlformats.org/officeDocument/2006/relationships/oleObject" Target="../embeddings/oleObject3.bin"/><Relationship Id="rId4" Type="http://schemas.openxmlformats.org/officeDocument/2006/relationships/image" Target="../media/image65.png"/><Relationship Id="rId3" Type="http://schemas.openxmlformats.org/officeDocument/2006/relationships/image" Target="../media/image64.png"/><Relationship Id="rId2" Type="http://schemas.openxmlformats.org/officeDocument/2006/relationships/image" Target="../media/image63.wmf"/><Relationship Id="rId1" Type="http://schemas.openxmlformats.org/officeDocument/2006/relationships/oleObject" Target="../embeddings/oleObject2.bin"/></Relationships>
</file>

<file path=ppt/slides/_rels/slide34.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24.xml"/><Relationship Id="rId7" Type="http://schemas.openxmlformats.org/officeDocument/2006/relationships/image" Target="../media/image70.wmf"/><Relationship Id="rId6" Type="http://schemas.openxmlformats.org/officeDocument/2006/relationships/oleObject" Target="../embeddings/oleObject6.bin"/><Relationship Id="rId5" Type="http://schemas.openxmlformats.org/officeDocument/2006/relationships/image" Target="../media/image69.wmf"/><Relationship Id="rId4" Type="http://schemas.openxmlformats.org/officeDocument/2006/relationships/oleObject" Target="../embeddings/oleObject5.bin"/><Relationship Id="rId3" Type="http://schemas.openxmlformats.org/officeDocument/2006/relationships/image" Target="../media/image68.wmf"/><Relationship Id="rId2" Type="http://schemas.openxmlformats.org/officeDocument/2006/relationships/oleObject" Target="../embeddings/oleObject4.bin"/><Relationship Id="rId1" Type="http://schemas.openxmlformats.org/officeDocument/2006/relationships/image" Target="../media/image6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74.wmf"/><Relationship Id="rId7" Type="http://schemas.openxmlformats.org/officeDocument/2006/relationships/oleObject" Target="../embeddings/oleObject10.bin"/><Relationship Id="rId6" Type="http://schemas.openxmlformats.org/officeDocument/2006/relationships/image" Target="../media/image73.wmf"/><Relationship Id="rId5" Type="http://schemas.openxmlformats.org/officeDocument/2006/relationships/oleObject" Target="../embeddings/oleObject9.bin"/><Relationship Id="rId4" Type="http://schemas.openxmlformats.org/officeDocument/2006/relationships/image" Target="../media/image72.wmf"/><Relationship Id="rId3" Type="http://schemas.openxmlformats.org/officeDocument/2006/relationships/oleObject" Target="../embeddings/oleObject8.bin"/><Relationship Id="rId20" Type="http://schemas.openxmlformats.org/officeDocument/2006/relationships/vmlDrawing" Target="../drawings/vmlDrawing4.vml"/><Relationship Id="rId2" Type="http://schemas.openxmlformats.org/officeDocument/2006/relationships/image" Target="../media/image71.wmf"/><Relationship Id="rId19" Type="http://schemas.openxmlformats.org/officeDocument/2006/relationships/slideLayout" Target="../slideLayouts/slideLayout24.xml"/><Relationship Id="rId18" Type="http://schemas.openxmlformats.org/officeDocument/2006/relationships/image" Target="../media/image79.wmf"/><Relationship Id="rId17" Type="http://schemas.openxmlformats.org/officeDocument/2006/relationships/oleObject" Target="../embeddings/oleObject15.bin"/><Relationship Id="rId16" Type="http://schemas.openxmlformats.org/officeDocument/2006/relationships/image" Target="../media/image78.wmf"/><Relationship Id="rId15" Type="http://schemas.openxmlformats.org/officeDocument/2006/relationships/oleObject" Target="../embeddings/oleObject14.bin"/><Relationship Id="rId14" Type="http://schemas.openxmlformats.org/officeDocument/2006/relationships/image" Target="../media/image77.wmf"/><Relationship Id="rId13" Type="http://schemas.openxmlformats.org/officeDocument/2006/relationships/oleObject" Target="../embeddings/oleObject13.bin"/><Relationship Id="rId12" Type="http://schemas.openxmlformats.org/officeDocument/2006/relationships/image" Target="../media/image76.wmf"/><Relationship Id="rId11" Type="http://schemas.openxmlformats.org/officeDocument/2006/relationships/oleObject" Target="../embeddings/oleObject12.bin"/><Relationship Id="rId10" Type="http://schemas.openxmlformats.org/officeDocument/2006/relationships/image" Target="../media/image75.wmf"/><Relationship Id="rId1"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9" Type="http://schemas.openxmlformats.org/officeDocument/2006/relationships/image" Target="../media/image80.png"/><Relationship Id="rId8" Type="http://schemas.openxmlformats.org/officeDocument/2006/relationships/image" Target="../media/image79.wmf"/><Relationship Id="rId7" Type="http://schemas.openxmlformats.org/officeDocument/2006/relationships/oleObject" Target="../embeddings/oleObject19.bin"/><Relationship Id="rId6" Type="http://schemas.openxmlformats.org/officeDocument/2006/relationships/image" Target="../media/image78.wmf"/><Relationship Id="rId5" Type="http://schemas.openxmlformats.org/officeDocument/2006/relationships/oleObject" Target="../embeddings/oleObject18.bin"/><Relationship Id="rId4" Type="http://schemas.openxmlformats.org/officeDocument/2006/relationships/image" Target="../media/image77.wmf"/><Relationship Id="rId3" Type="http://schemas.openxmlformats.org/officeDocument/2006/relationships/oleObject" Target="../embeddings/oleObject17.bin"/><Relationship Id="rId2" Type="http://schemas.openxmlformats.org/officeDocument/2006/relationships/image" Target="../media/image76.wmf"/><Relationship Id="rId11" Type="http://schemas.openxmlformats.org/officeDocument/2006/relationships/vmlDrawing" Target="../drawings/vmlDrawing5.vml"/><Relationship Id="rId10" Type="http://schemas.openxmlformats.org/officeDocument/2006/relationships/slideLayout" Target="../slideLayouts/slideLayout24.xml"/><Relationship Id="rId1"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1877317" y="3169249"/>
            <a:ext cx="3451194" cy="803661"/>
          </a:xfrm>
        </p:spPr>
        <p:txBody>
          <a:bodyPr/>
          <a:lstStyle/>
          <a:p>
            <a:pPr marL="0" indent="0">
              <a:buNone/>
            </a:pPr>
            <a:r>
              <a:rPr lang="zh-CN" altLang="en-US" dirty="0"/>
              <a:t>第 </a:t>
            </a:r>
            <a:r>
              <a:rPr lang="en-US" altLang="zh-CN" dirty="0"/>
              <a:t>3 </a:t>
            </a:r>
            <a:r>
              <a:rPr lang="zh-CN" altLang="en-US" dirty="0"/>
              <a:t>章</a:t>
            </a:r>
            <a:endParaRPr lang="zh-CN" altLang="en-US" dirty="0"/>
          </a:p>
        </p:txBody>
      </p:sp>
      <p:sp>
        <p:nvSpPr>
          <p:cNvPr id="7" name="文本占位符 6"/>
          <p:cNvSpPr>
            <a:spLocks noGrp="1"/>
          </p:cNvSpPr>
          <p:nvPr>
            <p:ph type="body" sz="quarter" idx="11"/>
          </p:nvPr>
        </p:nvSpPr>
        <p:spPr>
          <a:xfrm>
            <a:off x="5582471" y="3674656"/>
            <a:ext cx="5932436" cy="793322"/>
          </a:xfrm>
        </p:spPr>
        <p:txBody>
          <a:bodyPr/>
          <a:lstStyle/>
          <a:p>
            <a:pPr marL="0" indent="0">
              <a:buNone/>
            </a:pPr>
            <a:r>
              <a:rPr lang="zh-CN" altLang="en-US" dirty="0"/>
              <a:t>逻辑门电路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2498" y="1752600"/>
            <a:ext cx="49552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增强型</a:t>
            </a:r>
            <a:r>
              <a:rPr kumimoji="1" lang="en-US"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MOS</a:t>
            </a:r>
            <a:r>
              <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管的工作原理</a:t>
            </a:r>
            <a:endPar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322857" y="2995766"/>
            <a:ext cx="11298335" cy="400110"/>
          </a:xfrm>
          <a:prstGeom prst="rect">
            <a:avLst/>
          </a:prstGeom>
        </p:spPr>
        <p:txBody>
          <a:bodyPr wrap="square">
            <a:spAutoFit/>
          </a:bodyPr>
          <a:lstStyle/>
          <a:p>
            <a:pPr algn="just">
              <a:spcBef>
                <a:spcPts val="240"/>
              </a:spcBef>
              <a:spcAft>
                <a:spcPts val="0"/>
              </a:spcAft>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(a) NMOS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晶体管符号</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(b) NMOS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晶体管的两种简化符号</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(c) NMOS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晶体管的等效模型</a:t>
            </a:r>
            <a:endPar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970067" y="2324841"/>
            <a:ext cx="5537093" cy="461665"/>
          </a:xfrm>
          <a:prstGeom prst="rect">
            <a:avLst/>
          </a:prstGeom>
        </p:spPr>
        <p:txBody>
          <a:bodyPr wrap="none">
            <a:spAutoFit/>
          </a:bodyPr>
          <a:lstStyle/>
          <a:p>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沟道的</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MOS</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晶体管，即</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NMOS</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晶体管</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a:spLocks noChangeArrowheads="1"/>
          </p:cNvSpPr>
          <p:nvPr/>
        </p:nvSpPr>
        <p:spPr bwMode="auto">
          <a:xfrm>
            <a:off x="4339290" y="3937339"/>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漏极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a:spLocks noChangeArrowheads="1"/>
          </p:cNvSpPr>
          <p:nvPr/>
        </p:nvSpPr>
        <p:spPr bwMode="auto">
          <a:xfrm>
            <a:off x="2514600" y="434691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栅极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4355260" y="478215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源极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9" name="圆角矩形标注 9"/>
          <p:cNvSpPr>
            <a:spLocks noChangeArrowheads="1"/>
          </p:cNvSpPr>
          <p:nvPr/>
        </p:nvSpPr>
        <p:spPr bwMode="auto">
          <a:xfrm>
            <a:off x="2211572" y="5477985"/>
            <a:ext cx="2789275" cy="919401"/>
          </a:xfrm>
          <a:prstGeom prst="wedgeRoundRectCallout">
            <a:avLst>
              <a:gd name="adj1" fmla="val 72126"/>
              <a:gd name="adj2" fmla="val -62108"/>
              <a:gd name="adj3" fmla="val 16667"/>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p>
            <a:pPr>
              <a:spcBef>
                <a:spcPct val="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加高电平，</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导通</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8109" y="3384262"/>
            <a:ext cx="11181033" cy="2261812"/>
          </a:xfrm>
          <a:prstGeom prst="rect">
            <a:avLst/>
          </a:prstGeom>
        </p:spPr>
      </p:pic>
      <p:sp>
        <p:nvSpPr>
          <p:cNvPr id="12"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5"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pic>
        <p:nvPicPr>
          <p:cNvPr id="8" name="图片 7"/>
          <p:cNvPicPr>
            <a:picLocks noChangeAspect="1"/>
          </p:cNvPicPr>
          <p:nvPr/>
        </p:nvPicPr>
        <p:blipFill>
          <a:blip r:embed="rId2"/>
          <a:stretch>
            <a:fillRect/>
          </a:stretch>
        </p:blipFill>
        <p:spPr>
          <a:xfrm>
            <a:off x="3998595" y="210820"/>
            <a:ext cx="2840355" cy="1164590"/>
          </a:xfrm>
          <a:prstGeom prst="rect">
            <a:avLst/>
          </a:prstGeom>
        </p:spPr>
      </p:pic>
      <p:pic>
        <p:nvPicPr>
          <p:cNvPr id="9" name="图片 8"/>
          <p:cNvPicPr>
            <a:picLocks noChangeAspect="1"/>
          </p:cNvPicPr>
          <p:nvPr/>
        </p:nvPicPr>
        <p:blipFill>
          <a:blip r:embed="rId3"/>
          <a:stretch>
            <a:fillRect/>
          </a:stretch>
        </p:blipFill>
        <p:spPr>
          <a:xfrm>
            <a:off x="6731000" y="121285"/>
            <a:ext cx="5251450" cy="202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9"/>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9"/>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3998595" y="210820"/>
            <a:ext cx="2840355" cy="1164590"/>
          </a:xfrm>
          <a:prstGeom prst="rect">
            <a:avLst/>
          </a:prstGeom>
        </p:spPr>
      </p:pic>
      <p:sp>
        <p:nvSpPr>
          <p:cNvPr id="6" name="矩形 5"/>
          <p:cNvSpPr/>
          <p:nvPr/>
        </p:nvSpPr>
        <p:spPr>
          <a:xfrm>
            <a:off x="767191" y="2963682"/>
            <a:ext cx="10940547" cy="400110"/>
          </a:xfrm>
          <a:prstGeom prst="rect">
            <a:avLst/>
          </a:prstGeom>
        </p:spPr>
        <p:txBody>
          <a:bodyPr wrap="square">
            <a:spAutoFit/>
          </a:bodyPr>
          <a:lstStyle/>
          <a:p>
            <a:pPr algn="just">
              <a:spcBef>
                <a:spcPts val="240"/>
              </a:spcBef>
            </a:pP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(a) PMOS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晶体管符号</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(b) PMOS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晶体管的两种简化符号</a:t>
            </a:r>
            <a:r>
              <a:rPr lang="en-US" altLang="zh-CN" sz="2000" b="1" kern="100" dirty="0">
                <a:latin typeface="Times New Roman" panose="02020603050405020304" pitchFamily="18" charset="0"/>
                <a:ea typeface="宋体" panose="02010600030101010101" pitchFamily="2" charset="-122"/>
                <a:cs typeface="Times New Roman" panose="02020603050405020304" pitchFamily="18" charset="0"/>
              </a:rPr>
              <a:t>         (c) NPMOS</a:t>
            </a:r>
            <a:r>
              <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rPr>
              <a:t>晶体管的等效模型</a:t>
            </a:r>
            <a:endParaRPr lang="zh-CN" altLang="zh-CN" sz="20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p:cNvSpPr/>
          <p:nvPr/>
        </p:nvSpPr>
        <p:spPr>
          <a:xfrm>
            <a:off x="970067" y="2324841"/>
            <a:ext cx="5466561" cy="461665"/>
          </a:xfrm>
          <a:prstGeom prst="rect">
            <a:avLst/>
          </a:prstGeom>
        </p:spPr>
        <p:txBody>
          <a:bodyPr wrap="none">
            <a:spAutoFit/>
          </a:bodyPr>
          <a:lstStyle/>
          <a:p>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沟道的</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MOS</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晶体管，即</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PMOS</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晶体管</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a:spLocks noChangeArrowheads="1"/>
          </p:cNvSpPr>
          <p:nvPr/>
        </p:nvSpPr>
        <p:spPr bwMode="auto">
          <a:xfrm>
            <a:off x="4339290" y="3937339"/>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漏极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7" name="矩形 16"/>
          <p:cNvSpPr>
            <a:spLocks noChangeArrowheads="1"/>
          </p:cNvSpPr>
          <p:nvPr/>
        </p:nvSpPr>
        <p:spPr bwMode="auto">
          <a:xfrm>
            <a:off x="2514600" y="434691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栅极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8" name="矩形 17"/>
          <p:cNvSpPr>
            <a:spLocks noChangeArrowheads="1"/>
          </p:cNvSpPr>
          <p:nvPr/>
        </p:nvSpPr>
        <p:spPr bwMode="auto">
          <a:xfrm>
            <a:off x="4355260" y="4782155"/>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000" b="1" dirty="0">
                <a:solidFill>
                  <a:srgbClr val="0000FF"/>
                </a:solidFill>
                <a:latin typeface="Times New Roman" panose="02020603050405020304" pitchFamily="18" charset="0"/>
                <a:cs typeface="Times New Roman" panose="02020603050405020304" pitchFamily="18" charset="0"/>
              </a:rPr>
              <a:t>源极</a:t>
            </a:r>
            <a:endParaRPr kumimoji="0" lang="zh-CN" altLang="en-US" sz="2000" b="1" dirty="0">
              <a:solidFill>
                <a:srgbClr val="0000FF"/>
              </a:solidFill>
              <a:latin typeface="Times New Roman" panose="02020603050405020304" pitchFamily="18" charset="0"/>
              <a:cs typeface="Times New Roman" panose="02020603050405020304" pitchFamily="18" charset="0"/>
            </a:endParaRPr>
          </a:p>
        </p:txBody>
      </p:sp>
      <p:sp>
        <p:nvSpPr>
          <p:cNvPr id="19" name="圆角矩形标注 9"/>
          <p:cNvSpPr>
            <a:spLocks noChangeArrowheads="1"/>
          </p:cNvSpPr>
          <p:nvPr/>
        </p:nvSpPr>
        <p:spPr bwMode="auto">
          <a:xfrm>
            <a:off x="1903228" y="5527575"/>
            <a:ext cx="2973572" cy="919401"/>
          </a:xfrm>
          <a:prstGeom prst="wedgeRoundRectCallout">
            <a:avLst>
              <a:gd name="adj1" fmla="val 62824"/>
              <a:gd name="adj2" fmla="val -81428"/>
              <a:gd name="adj3" fmla="val 16667"/>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p>
            <a:pPr>
              <a:spcBef>
                <a:spcPct val="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加低电平，</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导通</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08" y="3438303"/>
            <a:ext cx="10693311" cy="2164268"/>
          </a:xfrm>
          <a:prstGeom prst="rect">
            <a:avLst/>
          </a:prstGeom>
        </p:spPr>
      </p:pic>
      <p:sp>
        <p:nvSpPr>
          <p:cNvPr id="14"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5"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892498" y="1752600"/>
            <a:ext cx="53783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1. </a:t>
            </a:r>
            <a:r>
              <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增强型</a:t>
            </a:r>
            <a:r>
              <a:rPr kumimoji="1" lang="en-US"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MOS</a:t>
            </a:r>
            <a:r>
              <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rPr>
              <a:t>管的工作原理</a:t>
            </a:r>
            <a:endParaRPr kumimoji="1" lang="zh-CN" altLang="zh-CN" sz="2800" b="1" dirty="0">
              <a:solidFill>
                <a:srgbClr val="005286"/>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pic>
        <p:nvPicPr>
          <p:cNvPr id="4" name="图片 3"/>
          <p:cNvPicPr>
            <a:picLocks noChangeAspect="1"/>
          </p:cNvPicPr>
          <p:nvPr/>
        </p:nvPicPr>
        <p:blipFill>
          <a:blip r:embed="rId3"/>
          <a:stretch>
            <a:fillRect/>
          </a:stretch>
        </p:blipFill>
        <p:spPr>
          <a:xfrm>
            <a:off x="6731000" y="121285"/>
            <a:ext cx="5251450" cy="202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9"/>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9"/>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7401" y="2743200"/>
            <a:ext cx="3676207" cy="3426249"/>
          </a:xfrm>
          <a:prstGeom prst="rect">
            <a:avLst/>
          </a:prstGeom>
        </p:spPr>
      </p:pic>
      <p:grpSp>
        <p:nvGrpSpPr>
          <p:cNvPr id="2" name="Group 32"/>
          <p:cNvGrpSpPr/>
          <p:nvPr/>
        </p:nvGrpSpPr>
        <p:grpSpPr bwMode="auto">
          <a:xfrm>
            <a:off x="4267199" y="2820182"/>
            <a:ext cx="2286000" cy="935038"/>
            <a:chOff x="4422" y="1344"/>
            <a:chExt cx="1318" cy="589"/>
          </a:xfrm>
        </p:grpSpPr>
        <p:sp>
          <p:nvSpPr>
            <p:cNvPr id="51213" name="Line 29"/>
            <p:cNvSpPr>
              <a:spLocks noChangeShapeType="1"/>
            </p:cNvSpPr>
            <p:nvPr/>
          </p:nvSpPr>
          <p:spPr bwMode="auto">
            <a:xfrm flipV="1">
              <a:off x="4422" y="1525"/>
              <a:ext cx="454" cy="408"/>
            </a:xfrm>
            <a:prstGeom prst="line">
              <a:avLst/>
            </a:prstGeom>
            <a:noFill/>
            <a:ln w="19050">
              <a:solidFill>
                <a:srgbClr val="005286"/>
              </a:solidFill>
              <a:miter lim="800000"/>
              <a:tailEnd type="none" w="lg" len="lg"/>
            </a:ln>
            <a:extLst>
              <a:ext uri="{909E8E84-426E-40DD-AFC4-6F175D3DCCD1}">
                <a14:hiddenFill xmlns:a14="http://schemas.microsoft.com/office/drawing/2010/main">
                  <a:noFill/>
                </a14:hiddenFill>
              </a:ext>
            </a:extLst>
          </p:spPr>
          <p:txBody>
            <a:bodyPr wrap="none"/>
            <a:lstStyle/>
            <a:p>
              <a:endParaRPr lang="zh-CN" altLang="en-US"/>
            </a:p>
          </p:txBody>
        </p:sp>
        <p:sp>
          <p:nvSpPr>
            <p:cNvPr id="51214" name="Line 30"/>
            <p:cNvSpPr>
              <a:spLocks noChangeShapeType="1"/>
            </p:cNvSpPr>
            <p:nvPr/>
          </p:nvSpPr>
          <p:spPr bwMode="auto">
            <a:xfrm>
              <a:off x="4876" y="1525"/>
              <a:ext cx="136" cy="0"/>
            </a:xfrm>
            <a:prstGeom prst="line">
              <a:avLst/>
            </a:prstGeom>
            <a:noFill/>
            <a:ln w="19050">
              <a:solidFill>
                <a:srgbClr val="005286"/>
              </a:solidFill>
              <a:miter lim="800000"/>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51215" name="Text Box 31"/>
            <p:cNvSpPr txBox="1">
              <a:spLocks noChangeArrowheads="1"/>
            </p:cNvSpPr>
            <p:nvPr/>
          </p:nvSpPr>
          <p:spPr bwMode="auto">
            <a:xfrm>
              <a:off x="5057" y="1344"/>
              <a:ext cx="6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latin typeface="Times New Roman" panose="02020603050405020304" pitchFamily="18" charset="0"/>
                </a:rPr>
                <a:t>PMOS</a:t>
              </a:r>
              <a:endParaRPr kumimoji="0" lang="zh-CN" altLang="en-US" sz="2400" b="1" dirty="0">
                <a:latin typeface="Times New Roman" panose="02020603050405020304" pitchFamily="18" charset="0"/>
              </a:endParaRPr>
            </a:p>
          </p:txBody>
        </p:sp>
      </p:grpSp>
      <p:grpSp>
        <p:nvGrpSpPr>
          <p:cNvPr id="3" name="Group 36"/>
          <p:cNvGrpSpPr/>
          <p:nvPr/>
        </p:nvGrpSpPr>
        <p:grpSpPr bwMode="auto">
          <a:xfrm>
            <a:off x="4267199" y="5263346"/>
            <a:ext cx="2266950" cy="528637"/>
            <a:chOff x="4332" y="2750"/>
            <a:chExt cx="1428" cy="333"/>
          </a:xfrm>
        </p:grpSpPr>
        <p:sp>
          <p:nvSpPr>
            <p:cNvPr id="51210" name="Line 33"/>
            <p:cNvSpPr>
              <a:spLocks noChangeShapeType="1"/>
            </p:cNvSpPr>
            <p:nvPr/>
          </p:nvSpPr>
          <p:spPr bwMode="auto">
            <a:xfrm>
              <a:off x="4332" y="2750"/>
              <a:ext cx="498" cy="181"/>
            </a:xfrm>
            <a:prstGeom prst="line">
              <a:avLst/>
            </a:prstGeom>
            <a:noFill/>
            <a:ln w="19050">
              <a:solidFill>
                <a:srgbClr val="005286"/>
              </a:solidFill>
              <a:miter lim="800000"/>
            </a:ln>
            <a:extLst>
              <a:ext uri="{909E8E84-426E-40DD-AFC4-6F175D3DCCD1}">
                <a14:hiddenFill xmlns:a14="http://schemas.microsoft.com/office/drawing/2010/main">
                  <a:noFill/>
                </a14:hiddenFill>
              </a:ext>
            </a:extLst>
          </p:spPr>
          <p:txBody>
            <a:bodyPr wrap="none"/>
            <a:lstStyle/>
            <a:p>
              <a:endParaRPr lang="zh-CN" altLang="en-US" dirty="0"/>
            </a:p>
          </p:txBody>
        </p:sp>
        <p:sp>
          <p:nvSpPr>
            <p:cNvPr id="51211" name="Line 34"/>
            <p:cNvSpPr>
              <a:spLocks noChangeShapeType="1"/>
            </p:cNvSpPr>
            <p:nvPr/>
          </p:nvSpPr>
          <p:spPr bwMode="auto">
            <a:xfrm>
              <a:off x="4830" y="2931"/>
              <a:ext cx="182" cy="0"/>
            </a:xfrm>
            <a:prstGeom prst="line">
              <a:avLst/>
            </a:prstGeom>
            <a:noFill/>
            <a:ln w="19050">
              <a:solidFill>
                <a:srgbClr val="005286"/>
              </a:solidFill>
              <a:miter lim="800000"/>
              <a:tailEnd type="stealth" w="lg" len="lg"/>
            </a:ln>
            <a:extLst>
              <a:ext uri="{909E8E84-426E-40DD-AFC4-6F175D3DCCD1}">
                <a14:hiddenFill xmlns:a14="http://schemas.microsoft.com/office/drawing/2010/main">
                  <a:noFill/>
                </a14:hiddenFill>
              </a:ext>
            </a:extLst>
          </p:spPr>
          <p:txBody>
            <a:bodyPr wrap="none"/>
            <a:lstStyle/>
            <a:p>
              <a:endParaRPr lang="zh-CN" altLang="en-US"/>
            </a:p>
          </p:txBody>
        </p:sp>
        <p:sp>
          <p:nvSpPr>
            <p:cNvPr id="51212" name="Text Box 35"/>
            <p:cNvSpPr txBox="1">
              <a:spLocks noChangeArrowheads="1"/>
            </p:cNvSpPr>
            <p:nvPr/>
          </p:nvSpPr>
          <p:spPr bwMode="auto">
            <a:xfrm>
              <a:off x="5057" y="2795"/>
              <a:ext cx="7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latin typeface="Times New Roman" panose="02020603050405020304" pitchFamily="18" charset="0"/>
                </a:rPr>
                <a:t>NMOS</a:t>
              </a:r>
              <a:endParaRPr kumimoji="0" lang="zh-CN" altLang="en-US" sz="2400" b="1" dirty="0">
                <a:latin typeface="Times New Roman" panose="02020603050405020304" pitchFamily="18" charset="0"/>
              </a:endParaRPr>
            </a:p>
          </p:txBody>
        </p:sp>
      </p:grpSp>
      <p:sp>
        <p:nvSpPr>
          <p:cNvPr id="24" name="Text Box 41"/>
          <p:cNvSpPr txBox="1">
            <a:spLocks noChangeArrowheads="1"/>
          </p:cNvSpPr>
          <p:nvPr/>
        </p:nvSpPr>
        <p:spPr bwMode="auto">
          <a:xfrm>
            <a:off x="6723063" y="2820183"/>
            <a:ext cx="3640137"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zh-CN" altLang="en-US" sz="2400" b="1" dirty="0"/>
              <a:t>当</a:t>
            </a:r>
            <a:r>
              <a:rPr kumimoji="0" lang="en-US" altLang="zh-CN" sz="2400" b="1" dirty="0"/>
              <a:t>Vi</a:t>
            </a:r>
            <a:r>
              <a:rPr kumimoji="0" lang="zh-CN" altLang="en-US" sz="2400" b="1" dirty="0"/>
              <a:t>为低电平时“导通”</a:t>
            </a:r>
            <a:endParaRPr kumimoji="0" lang="zh-CN" altLang="en-US" sz="2400" b="1" dirty="0"/>
          </a:p>
        </p:txBody>
      </p:sp>
      <p:sp>
        <p:nvSpPr>
          <p:cNvPr id="25" name="Text Box 42"/>
          <p:cNvSpPr txBox="1">
            <a:spLocks noChangeArrowheads="1"/>
          </p:cNvSpPr>
          <p:nvPr/>
        </p:nvSpPr>
        <p:spPr bwMode="auto">
          <a:xfrm>
            <a:off x="6638925" y="5334783"/>
            <a:ext cx="3571875" cy="4619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zh-CN" altLang="en-US" sz="2400" b="1" dirty="0"/>
              <a:t>当</a:t>
            </a:r>
            <a:r>
              <a:rPr kumimoji="0" lang="en-US" altLang="zh-CN" sz="2400" b="1" dirty="0"/>
              <a:t>Vi</a:t>
            </a:r>
            <a:r>
              <a:rPr kumimoji="0" lang="zh-CN" altLang="en-US" sz="2400" b="1" dirty="0"/>
              <a:t>为高电平时“导通”</a:t>
            </a:r>
            <a:endParaRPr kumimoji="0" lang="zh-CN" altLang="en-US" sz="2400" b="1" dirty="0"/>
          </a:p>
        </p:txBody>
      </p:sp>
      <p:sp>
        <p:nvSpPr>
          <p:cNvPr id="51207"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0"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28" name="Text Box 35"/>
          <p:cNvSpPr txBox="1">
            <a:spLocks noChangeArrowheads="1"/>
          </p:cNvSpPr>
          <p:nvPr/>
        </p:nvSpPr>
        <p:spPr bwMode="auto">
          <a:xfrm>
            <a:off x="2815393" y="3523670"/>
            <a:ext cx="4288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rgbClr val="0000FF"/>
                </a:solidFill>
                <a:latin typeface="Times New Roman" panose="02020603050405020304" pitchFamily="18" charset="0"/>
              </a:rPr>
              <a:t>G</a:t>
            </a:r>
            <a:endParaRPr kumimoji="0" lang="zh-CN" altLang="en-US" sz="2400" b="1" dirty="0">
              <a:solidFill>
                <a:srgbClr val="0000FF"/>
              </a:solidFill>
              <a:latin typeface="Times New Roman" panose="02020603050405020304" pitchFamily="18" charset="0"/>
            </a:endParaRPr>
          </a:p>
        </p:txBody>
      </p:sp>
      <p:sp>
        <p:nvSpPr>
          <p:cNvPr id="29" name="Text Box 35"/>
          <p:cNvSpPr txBox="1">
            <a:spLocks noChangeArrowheads="1"/>
          </p:cNvSpPr>
          <p:nvPr/>
        </p:nvSpPr>
        <p:spPr bwMode="auto">
          <a:xfrm>
            <a:off x="2815393" y="5178414"/>
            <a:ext cx="4288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rgbClr val="0000FF"/>
                </a:solidFill>
                <a:latin typeface="Times New Roman" panose="02020603050405020304" pitchFamily="18" charset="0"/>
              </a:rPr>
              <a:t>G</a:t>
            </a:r>
            <a:endParaRPr kumimoji="0" lang="zh-CN" altLang="en-US" sz="2400" b="1" dirty="0">
              <a:solidFill>
                <a:srgbClr val="0000FF"/>
              </a:solidFill>
              <a:latin typeface="Times New Roman" panose="02020603050405020304" pitchFamily="18" charset="0"/>
            </a:endParaRPr>
          </a:p>
        </p:txBody>
      </p:sp>
      <p:sp>
        <p:nvSpPr>
          <p:cNvPr id="30" name="Text Box 35"/>
          <p:cNvSpPr txBox="1">
            <a:spLocks noChangeArrowheads="1"/>
          </p:cNvSpPr>
          <p:nvPr/>
        </p:nvSpPr>
        <p:spPr bwMode="auto">
          <a:xfrm>
            <a:off x="3636744" y="5550683"/>
            <a:ext cx="4288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rgbClr val="FF0000"/>
                </a:solidFill>
                <a:latin typeface="Times New Roman" panose="02020603050405020304" pitchFamily="18" charset="0"/>
              </a:rPr>
              <a:t>S</a:t>
            </a:r>
            <a:endParaRPr kumimoji="0" lang="zh-CN" altLang="en-US" sz="2400" b="1" dirty="0">
              <a:solidFill>
                <a:srgbClr val="FF0000"/>
              </a:solidFill>
              <a:latin typeface="Times New Roman" panose="02020603050405020304" pitchFamily="18" charset="0"/>
            </a:endParaRPr>
          </a:p>
        </p:txBody>
      </p:sp>
      <p:sp>
        <p:nvSpPr>
          <p:cNvPr id="31" name="Text Box 35"/>
          <p:cNvSpPr txBox="1">
            <a:spLocks noChangeArrowheads="1"/>
          </p:cNvSpPr>
          <p:nvPr/>
        </p:nvSpPr>
        <p:spPr bwMode="auto">
          <a:xfrm>
            <a:off x="3630311" y="4532035"/>
            <a:ext cx="4288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chemeClr val="accent6">
                    <a:lumMod val="75000"/>
                  </a:schemeClr>
                </a:solidFill>
                <a:latin typeface="Times New Roman" panose="02020603050405020304" pitchFamily="18" charset="0"/>
              </a:rPr>
              <a:t>D</a:t>
            </a:r>
            <a:endParaRPr kumimoji="0" lang="zh-CN" altLang="en-US" sz="2400" b="1" dirty="0">
              <a:solidFill>
                <a:schemeClr val="accent6">
                  <a:lumMod val="75000"/>
                </a:schemeClr>
              </a:solidFill>
              <a:latin typeface="Times New Roman" panose="02020603050405020304" pitchFamily="18" charset="0"/>
            </a:endParaRPr>
          </a:p>
        </p:txBody>
      </p:sp>
      <p:sp>
        <p:nvSpPr>
          <p:cNvPr id="32" name="Text Box 35"/>
          <p:cNvSpPr txBox="1">
            <a:spLocks noChangeArrowheads="1"/>
          </p:cNvSpPr>
          <p:nvPr/>
        </p:nvSpPr>
        <p:spPr bwMode="auto">
          <a:xfrm>
            <a:off x="3674964" y="3058113"/>
            <a:ext cx="42882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rgbClr val="FF0000"/>
                </a:solidFill>
                <a:latin typeface="Times New Roman" panose="02020603050405020304" pitchFamily="18" charset="0"/>
              </a:rPr>
              <a:t>S</a:t>
            </a:r>
            <a:endParaRPr kumimoji="0" lang="zh-CN" altLang="en-US" sz="2400" b="1" dirty="0">
              <a:solidFill>
                <a:srgbClr val="FF0000"/>
              </a:solidFill>
              <a:latin typeface="Times New Roman" panose="02020603050405020304" pitchFamily="18" charset="0"/>
            </a:endParaRPr>
          </a:p>
        </p:txBody>
      </p:sp>
      <p:sp>
        <p:nvSpPr>
          <p:cNvPr id="33" name="Text Box 35"/>
          <p:cNvSpPr txBox="1">
            <a:spLocks noChangeArrowheads="1"/>
          </p:cNvSpPr>
          <p:nvPr/>
        </p:nvSpPr>
        <p:spPr bwMode="auto">
          <a:xfrm>
            <a:off x="3636647" y="4074622"/>
            <a:ext cx="38983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en-US" altLang="zh-CN" sz="2400" b="1" dirty="0">
                <a:solidFill>
                  <a:schemeClr val="accent6">
                    <a:lumMod val="75000"/>
                  </a:schemeClr>
                </a:solidFill>
                <a:latin typeface="Times New Roman" panose="02020603050405020304" pitchFamily="18" charset="0"/>
              </a:rPr>
              <a:t>D</a:t>
            </a:r>
            <a:endParaRPr kumimoji="0" lang="zh-CN" altLang="en-US" sz="2400" b="1" dirty="0">
              <a:solidFill>
                <a:schemeClr val="accent6">
                  <a:lumMod val="75000"/>
                </a:schemeClr>
              </a:solidFill>
              <a:latin typeface="Times New Roman" panose="02020603050405020304" pitchFamily="18" charset="0"/>
            </a:endParaRPr>
          </a:p>
        </p:txBody>
      </p:sp>
      <p:sp>
        <p:nvSpPr>
          <p:cNvPr id="35" name="矩形 34"/>
          <p:cNvSpPr/>
          <p:nvPr/>
        </p:nvSpPr>
        <p:spPr>
          <a:xfrm>
            <a:off x="6452322" y="3862371"/>
            <a:ext cx="3758478" cy="523220"/>
          </a:xfrm>
          <a:prstGeom prst="rect">
            <a:avLst/>
          </a:prstGeom>
        </p:spPr>
        <p:txBody>
          <a:bodyPr wrap="square">
            <a:spAutoFit/>
          </a:bodyPr>
          <a:lstStyle/>
          <a:p>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1" kern="1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b="1" kern="100" baseline="-25000" dirty="0" err="1">
                <a:solidFill>
                  <a:srgbClr val="0000FF"/>
                </a:solidFill>
                <a:latin typeface="Times New Roman" panose="02020603050405020304" pitchFamily="18" charset="0"/>
                <a:ea typeface="宋体" panose="02010600030101010101" pitchFamily="2" charset="-122"/>
                <a:cs typeface="Times New Roman" panose="02020603050405020304" pitchFamily="18" charset="0"/>
              </a:rPr>
              <a:t>gs</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 |V</a:t>
            </a:r>
            <a:r>
              <a:rPr lang="en-US" altLang="zh-CN" sz="2800" b="1" kern="1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G</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b="1" kern="1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S</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2800" b="1" kern="100" baseline="-250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th</a:t>
            </a:r>
            <a:r>
              <a:rPr lang="en-US" altLang="zh-CN"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b="1" kern="1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6" name="图片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5509" y="935871"/>
            <a:ext cx="2587625" cy="88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887963" y="1460767"/>
            <a:ext cx="3670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CMOS</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逻辑门电路</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223696" y="2036238"/>
            <a:ext cx="6284093" cy="461665"/>
          </a:xfrm>
          <a:prstGeom prst="rect">
            <a:avLst/>
          </a:prstGeom>
        </p:spPr>
        <p:txBody>
          <a:bodyPr wrap="none">
            <a:spAutoFit/>
          </a:bodyPr>
          <a:lstStyle/>
          <a:p>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CMOS</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反相器（</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CMOS</a:t>
            </a:r>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非门）工作原理</a:t>
            </a:r>
            <a:endPar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anim calcmode="lin" valueType="num">
                                      <p:cBhvr>
                                        <p:cTn id="28" dur="1000" fill="hold"/>
                                        <p:tgtEl>
                                          <p:spTgt spid="35"/>
                                        </p:tgtEl>
                                        <p:attrNameLst>
                                          <p:attrName>ppt_x</p:attrName>
                                        </p:attrNameLst>
                                      </p:cBhvr>
                                      <p:tavLst>
                                        <p:tav tm="0">
                                          <p:val>
                                            <p:strVal val="#ppt_x"/>
                                          </p:val>
                                        </p:tav>
                                        <p:tav tm="100000">
                                          <p:val>
                                            <p:strVal val="#ppt_x"/>
                                          </p:val>
                                        </p:tav>
                                      </p:tavLst>
                                    </p:anim>
                                    <p:anim calcmode="lin" valueType="num">
                                      <p:cBhvr>
                                        <p:cTn id="2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p:bldP spid="29" grpId="0"/>
      <p:bldP spid="30" grpId="0"/>
      <p:bldP spid="31" grpId="0"/>
      <p:bldP spid="32" grpId="0"/>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23759" y="2490148"/>
            <a:ext cx="3670110" cy="3200677"/>
          </a:xfrm>
          <a:prstGeom prst="rect">
            <a:avLst/>
          </a:prstGeom>
        </p:spPr>
      </p:pic>
      <p:sp>
        <p:nvSpPr>
          <p:cNvPr id="21" name="Text Box 4"/>
          <p:cNvSpPr txBox="1">
            <a:spLocks noChangeArrowheads="1"/>
          </p:cNvSpPr>
          <p:nvPr/>
        </p:nvSpPr>
        <p:spPr bwMode="auto">
          <a:xfrm>
            <a:off x="1892224" y="5585790"/>
            <a:ext cx="3345788" cy="461665"/>
          </a:xfrm>
          <a:prstGeom prst="rect">
            <a:avLst/>
          </a:prstGeom>
        </p:spPr>
        <p:txBody>
          <a:bodyPr wrap="none">
            <a:spAutoFit/>
          </a:bodyPr>
          <a:lstStyle>
            <a:defPPr>
              <a:defRPr lang="zh-CN"/>
            </a:defPPr>
            <a:lvl1pPr>
              <a:defRPr sz="2400" b="1" kern="100">
                <a:latin typeface="宋体" panose="02010600030101010101" pitchFamily="2" charset="-122"/>
                <a:ea typeface="宋体" panose="02010600030101010101" pitchFamily="2" charset="-122"/>
              </a:defRPr>
            </a:lvl1pPr>
          </a:lstStyle>
          <a:p>
            <a:r>
              <a:rPr lang="zh-CN" altLang="en-US" dirty="0">
                <a:latin typeface="Times New Roman" panose="02020603050405020304" pitchFamily="18" charset="0"/>
                <a:cs typeface="Times New Roman" panose="02020603050405020304" pitchFamily="18" charset="0"/>
              </a:rPr>
              <a:t>①输入为低电平</a:t>
            </a:r>
            <a:r>
              <a:rPr lang="en-US" altLang="zh-CN" dirty="0">
                <a:latin typeface="Times New Roman" panose="02020603050405020304" pitchFamily="18" charset="0"/>
                <a:cs typeface="Times New Roman" panose="02020603050405020304" pitchFamily="18" charset="0"/>
              </a:rPr>
              <a:t>0V</a:t>
            </a:r>
            <a:r>
              <a:rPr lang="zh-CN" altLang="en-US" dirty="0">
                <a:latin typeface="Times New Roman" panose="02020603050405020304" pitchFamily="18" charset="0"/>
                <a:cs typeface="Times New Roman" panose="02020603050405020304" pitchFamily="18" charset="0"/>
              </a:rPr>
              <a:t>时，</a:t>
            </a:r>
            <a:endParaRPr lang="zh-CN" altLang="en-US" dirty="0">
              <a:latin typeface="Times New Roman" panose="02020603050405020304" pitchFamily="18" charset="0"/>
              <a:cs typeface="Times New Roman" panose="02020603050405020304" pitchFamily="18" charset="0"/>
            </a:endParaRPr>
          </a:p>
        </p:txBody>
      </p:sp>
      <p:sp>
        <p:nvSpPr>
          <p:cNvPr id="22" name="Text Box 6"/>
          <p:cNvSpPr txBox="1">
            <a:spLocks noChangeArrowheads="1"/>
          </p:cNvSpPr>
          <p:nvPr/>
        </p:nvSpPr>
        <p:spPr bwMode="auto">
          <a:xfrm>
            <a:off x="1892224" y="6042990"/>
            <a:ext cx="5614037" cy="461665"/>
          </a:xfrm>
          <a:prstGeom prst="rect">
            <a:avLst/>
          </a:prstGeom>
        </p:spPr>
        <p:txBody>
          <a:bodyPr wrap="none">
            <a:spAutoFit/>
          </a:bodyPr>
          <a:lstStyle>
            <a:defPPr>
              <a:defRPr lang="zh-CN"/>
            </a:defPPr>
            <a:lvl1pPr>
              <a:defRPr sz="2400" b="1" kern="100">
                <a:latin typeface="宋体" panose="02010600030101010101" pitchFamily="2" charset="-122"/>
                <a:ea typeface="宋体" panose="02010600030101010101" pitchFamily="2" charset="-122"/>
              </a:defRPr>
            </a:lvl1pPr>
          </a:lstStyle>
          <a:p>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管截止；</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管导通。</a:t>
            </a:r>
            <a:r>
              <a:rPr lang="en-US" altLang="zh-CN" dirty="0">
                <a:latin typeface="Times New Roman" panose="02020603050405020304" pitchFamily="18" charset="0"/>
                <a:cs typeface="Times New Roman" panose="02020603050405020304" pitchFamily="18" charset="0"/>
              </a:rPr>
              <a:t> VOUT =VDD;</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p:txBody>
      </p:sp>
      <p:sp>
        <p:nvSpPr>
          <p:cNvPr id="24" name="Text Box 8"/>
          <p:cNvSpPr txBox="1">
            <a:spLocks noChangeArrowheads="1"/>
          </p:cNvSpPr>
          <p:nvPr/>
        </p:nvSpPr>
        <p:spPr bwMode="auto">
          <a:xfrm>
            <a:off x="6781799" y="2113672"/>
            <a:ext cx="3637534" cy="461665"/>
          </a:xfrm>
          <a:prstGeom prst="rect">
            <a:avLst/>
          </a:prstGeom>
        </p:spPr>
        <p:txBody>
          <a:bodyPr wrap="none">
            <a:spAutoFit/>
          </a:bodyPr>
          <a:lstStyle>
            <a:defPPr>
              <a:defRPr lang="zh-CN"/>
            </a:defPPr>
            <a:lvl1pPr>
              <a:defRPr sz="2400" b="1" kern="100">
                <a:latin typeface="宋体" panose="02010600030101010101" pitchFamily="2" charset="-122"/>
                <a:ea typeface="宋体" panose="02010600030101010101" pitchFamily="2" charset="-122"/>
              </a:defRPr>
            </a:lvl1pPr>
          </a:lstStyle>
          <a:p>
            <a:r>
              <a:rPr lang="zh-CN" altLang="en-US" dirty="0">
                <a:latin typeface="Times New Roman" panose="02020603050405020304" pitchFamily="18" charset="0"/>
                <a:cs typeface="Times New Roman" panose="02020603050405020304" pitchFamily="18" charset="0"/>
              </a:rPr>
              <a:t>②输入为高电平</a:t>
            </a:r>
            <a:r>
              <a:rPr lang="en-US" altLang="zh-CN" dirty="0">
                <a:latin typeface="Times New Roman" panose="02020603050405020304" pitchFamily="18" charset="0"/>
                <a:cs typeface="Times New Roman" panose="02020603050405020304" pitchFamily="18" charset="0"/>
              </a:rPr>
              <a:t>VDD</a:t>
            </a:r>
            <a:r>
              <a:rPr lang="zh-CN" altLang="en-US" dirty="0">
                <a:latin typeface="Times New Roman" panose="02020603050405020304" pitchFamily="18" charset="0"/>
                <a:cs typeface="Times New Roman" panose="02020603050405020304" pitchFamily="18" charset="0"/>
              </a:rPr>
              <a:t>时，</a:t>
            </a:r>
            <a:endParaRPr lang="zh-CN" altLang="en-US" dirty="0">
              <a:latin typeface="Times New Roman" panose="02020603050405020304" pitchFamily="18" charset="0"/>
              <a:cs typeface="Times New Roman" panose="02020603050405020304" pitchFamily="18" charset="0"/>
            </a:endParaRPr>
          </a:p>
        </p:txBody>
      </p:sp>
      <p:sp>
        <p:nvSpPr>
          <p:cNvPr id="25" name="Text Box 10"/>
          <p:cNvSpPr txBox="1">
            <a:spLocks noChangeArrowheads="1"/>
          </p:cNvSpPr>
          <p:nvPr/>
        </p:nvSpPr>
        <p:spPr bwMode="auto">
          <a:xfrm>
            <a:off x="6934200" y="2566109"/>
            <a:ext cx="4750339" cy="461665"/>
          </a:xfrm>
          <a:prstGeom prst="rect">
            <a:avLst/>
          </a:prstGeom>
        </p:spPr>
        <p:txBody>
          <a:bodyPr wrap="none">
            <a:spAutoFit/>
          </a:bodyPr>
          <a:lstStyle>
            <a:defPPr>
              <a:defRPr lang="zh-CN"/>
            </a:defPPr>
            <a:lvl1pPr>
              <a:defRPr sz="2400" b="1" kern="100">
                <a:latin typeface="宋体" panose="02010600030101010101" pitchFamily="2" charset="-122"/>
                <a:ea typeface="宋体" panose="02010600030101010101" pitchFamily="2" charset="-122"/>
              </a:defRPr>
            </a:lvl1pPr>
          </a:lstStyle>
          <a:p>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管截止；</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管导通。</a:t>
            </a:r>
            <a:r>
              <a:rPr lang="en-US" altLang="zh-CN" dirty="0">
                <a:latin typeface="Times New Roman" panose="02020603050405020304" pitchFamily="18" charset="0"/>
                <a:cs typeface="Times New Roman" panose="02020603050405020304" pitchFamily="18" charset="0"/>
              </a:rPr>
              <a:t> VOUT =0V;</a:t>
            </a:r>
            <a:endParaRPr lang="en-US" altLang="zh-CN" dirty="0">
              <a:latin typeface="Times New Roman" panose="02020603050405020304" pitchFamily="18" charset="0"/>
              <a:cs typeface="Times New Roman" panose="02020603050405020304" pitchFamily="18" charset="0"/>
            </a:endParaRPr>
          </a:p>
        </p:txBody>
      </p:sp>
      <p:sp>
        <p:nvSpPr>
          <p:cNvPr id="53255" name="Rectangle 7"/>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cs typeface="Times New Roman" panose="02020603050405020304" pitchFamily="18" charset="0"/>
            </a:endParaRPr>
          </a:p>
        </p:txBody>
      </p:sp>
      <p:sp>
        <p:nvSpPr>
          <p:cNvPr id="53257" name="Rectangle 9"/>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cs typeface="Times New Roman" panose="02020603050405020304" pitchFamily="18" charset="0"/>
            </a:endParaRPr>
          </a:p>
        </p:txBody>
      </p:sp>
      <p:sp>
        <p:nvSpPr>
          <p:cNvPr id="27" name="Text Box 12"/>
          <p:cNvSpPr txBox="1">
            <a:spLocks noChangeArrowheads="1"/>
          </p:cNvSpPr>
          <p:nvPr/>
        </p:nvSpPr>
        <p:spPr bwMode="auto">
          <a:xfrm>
            <a:off x="4855331" y="3213793"/>
            <a:ext cx="2991497" cy="830997"/>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defPPr>
              <a:defRPr lang="zh-CN"/>
            </a:defPPr>
            <a:lvl1pPr>
              <a:spcBef>
                <a:spcPct val="50000"/>
              </a:spcBef>
              <a:buFontTx/>
              <a:buNone/>
              <a:defRPr sz="2800" b="1">
                <a:solidFill>
                  <a:srgbClr val="000000"/>
                </a:solidFill>
                <a:latin typeface="宋体" panose="02010600030101010101" pitchFamily="2" charset="-122"/>
                <a:ea typeface="宋体" panose="02010600030101010101" pitchFamily="2" charset="-122"/>
              </a:defRPr>
            </a:lvl1pPr>
            <a:lvl2pPr marL="742950" indent="-285750">
              <a:spcBef>
                <a:spcPct val="20000"/>
              </a:spcBef>
              <a:buChar char="–"/>
              <a:defRPr sz="2800">
                <a:latin typeface="宋体" panose="02010600030101010101" pitchFamily="2" charset="-122"/>
                <a:ea typeface="宋体" panose="02010600030101010101" pitchFamily="2" charset="-122"/>
              </a:defRPr>
            </a:lvl2pPr>
            <a:lvl3pPr marL="1143000" indent="-228600">
              <a:spcBef>
                <a:spcPct val="20000"/>
              </a:spcBef>
              <a:buChar char="•"/>
              <a:defRPr sz="2400">
                <a:latin typeface="宋体" panose="02010600030101010101" pitchFamily="2" charset="-122"/>
                <a:ea typeface="宋体" panose="02010600030101010101" pitchFamily="2" charset="-122"/>
              </a:defRPr>
            </a:lvl3pPr>
            <a:lvl4pPr marL="1600200" indent="-228600">
              <a:spcBef>
                <a:spcPct val="20000"/>
              </a:spcBef>
              <a:buChar char="–"/>
              <a:defRPr sz="2000">
                <a:latin typeface="宋体" panose="02010600030101010101" pitchFamily="2" charset="-122"/>
                <a:ea typeface="宋体" panose="02010600030101010101" pitchFamily="2" charset="-122"/>
              </a:defRPr>
            </a:lvl4pPr>
            <a:lvl5pPr marL="2057400" indent="-228600">
              <a:spcBef>
                <a:spcPct val="20000"/>
              </a:spcBef>
              <a:buChar char="•"/>
              <a:defRPr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latin typeface="宋体" panose="02010600030101010101" pitchFamily="2" charset="-122"/>
                <a:ea typeface="宋体" panose="02010600030101010101" pitchFamily="2" charset="-122"/>
              </a:defRPr>
            </a:lvl9pPr>
          </a:lstStyle>
          <a:p>
            <a:r>
              <a:rPr lang="zh-CN" altLang="en-US" sz="2400" dirty="0">
                <a:latin typeface="Times New Roman" panose="02020603050405020304" pitchFamily="18" charset="0"/>
                <a:cs typeface="Times New Roman" panose="02020603050405020304" pitchFamily="18" charset="0"/>
              </a:rPr>
              <a:t>输入与输出间是逻辑非关系</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887963" y="1460767"/>
            <a:ext cx="3670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CMOS</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逻辑门电路</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矩形 16"/>
          <p:cNvSpPr/>
          <p:nvPr/>
        </p:nvSpPr>
        <p:spPr>
          <a:xfrm>
            <a:off x="1223696" y="2036238"/>
            <a:ext cx="2808782" cy="461665"/>
          </a:xfrm>
          <a:prstGeom prst="rect">
            <a:avLst/>
          </a:prstGeom>
        </p:spPr>
        <p:txBody>
          <a:bodyPr wrap="none">
            <a:spAutoFit/>
          </a:bodyPr>
          <a:lstStyle/>
          <a:p>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CMOS</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反相器</a:t>
            </a:r>
            <a:endPar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3151754"/>
            <a:ext cx="3706689" cy="3121423"/>
          </a:xfrm>
          <a:prstGeom prst="rect">
            <a:avLst/>
          </a:prstGeom>
        </p:spPr>
      </p:pic>
      <p:sp>
        <p:nvSpPr>
          <p:cNvPr id="18"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9"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par>
                          <p:cTn id="11" fill="hold">
                            <p:stCondLst>
                              <p:cond delay="500"/>
                            </p:stCondLst>
                            <p:childTnLst>
                              <p:par>
                                <p:cTn id="12" presetID="12" presetClass="entr" presetSubtype="1"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1000"/>
                                        <p:tgtEl>
                                          <p:spTgt spid="21"/>
                                        </p:tgtEl>
                                        <p:attrNameLst>
                                          <p:attrName>ppt_y</p:attrName>
                                        </p:attrNameLst>
                                      </p:cBhvr>
                                      <p:tavLst>
                                        <p:tav tm="0">
                                          <p:val>
                                            <p:strVal val="#ppt_y-#ppt_h*1.125000"/>
                                          </p:val>
                                        </p:tav>
                                        <p:tav tm="100000">
                                          <p:val>
                                            <p:strVal val="#ppt_y"/>
                                          </p:val>
                                        </p:tav>
                                      </p:tavLst>
                                    </p:anim>
                                    <p:animEffect transition="in" filter="wipe(down)">
                                      <p:cBhvr>
                                        <p:cTn id="15" dur="1000"/>
                                        <p:tgtEl>
                                          <p:spTgt spid="2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500" fill="hold"/>
                                        <p:tgtEl>
                                          <p:spTgt spid="3"/>
                                        </p:tgtEl>
                                        <p:attrNameLst>
                                          <p:attrName>ppt_w</p:attrName>
                                        </p:attrNameLst>
                                      </p:cBhvr>
                                      <p:tavLst>
                                        <p:tav tm="0">
                                          <p:val>
                                            <p:fltVal val="0"/>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anim calcmode="lin" valueType="num">
                                      <p:cBhvr>
                                        <p:cTn id="26" dur="500" fill="hold"/>
                                        <p:tgtEl>
                                          <p:spTgt spid="3"/>
                                        </p:tgtEl>
                                        <p:attrNameLst>
                                          <p:attrName>style.rotation</p:attrName>
                                        </p:attrNameLst>
                                      </p:cBhvr>
                                      <p:tavLst>
                                        <p:tav tm="0">
                                          <p:val>
                                            <p:fltVal val="360"/>
                                          </p:val>
                                        </p:tav>
                                        <p:tav tm="100000">
                                          <p:val>
                                            <p:fltVal val="0"/>
                                          </p:val>
                                        </p:tav>
                                      </p:tavLst>
                                    </p:anim>
                                    <p:animEffect transition="in" filter="fade">
                                      <p:cBhvr>
                                        <p:cTn id="27" dur="500"/>
                                        <p:tgtEl>
                                          <p:spTgt spid="3"/>
                                        </p:tgtEl>
                                      </p:cBhvr>
                                    </p:animEffect>
                                  </p:childTnLst>
                                </p:cTn>
                              </p:par>
                            </p:childTnLst>
                          </p:cTn>
                        </p:par>
                        <p:par>
                          <p:cTn id="28" fill="hold">
                            <p:stCondLst>
                              <p:cond delay="500"/>
                            </p:stCondLst>
                            <p:childTnLst>
                              <p:par>
                                <p:cTn id="29" presetID="12" presetClass="entr" presetSubtype="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1000"/>
                                        <p:tgtEl>
                                          <p:spTgt spid="24"/>
                                        </p:tgtEl>
                                        <p:attrNameLst>
                                          <p:attrName>ppt_y</p:attrName>
                                        </p:attrNameLst>
                                      </p:cBhvr>
                                      <p:tavLst>
                                        <p:tav tm="0">
                                          <p:val>
                                            <p:strVal val="#ppt_y-#ppt_h*1.125000"/>
                                          </p:val>
                                        </p:tav>
                                        <p:tav tm="100000">
                                          <p:val>
                                            <p:strVal val="#ppt_y"/>
                                          </p:val>
                                        </p:tav>
                                      </p:tavLst>
                                    </p:anim>
                                    <p:animEffect transition="in" filter="wipe(down)">
                                      <p:cBhvr>
                                        <p:cTn id="32" dur="1000"/>
                                        <p:tgtEl>
                                          <p:spTgt spid="24"/>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5" grpId="0"/>
      <p:bldP spid="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8"/>
          <p:cNvPicPr>
            <a:picLocks noChangeAspect="1" noChangeArrowheads="1"/>
          </p:cNvPicPr>
          <p:nvPr/>
        </p:nvPicPr>
        <p:blipFill>
          <a:blip r:embed="rId1">
            <a:extLst>
              <a:ext uri="{28A0092B-C50C-407E-A947-70E740481C1C}">
                <a14:useLocalDpi xmlns:a14="http://schemas.microsoft.com/office/drawing/2010/main" val="0"/>
              </a:ext>
            </a:extLst>
          </a:blip>
          <a:srcRect t="13260"/>
          <a:stretch>
            <a:fillRect/>
          </a:stretch>
        </p:blipFill>
        <p:spPr bwMode="auto">
          <a:xfrm>
            <a:off x="6629401" y="5105401"/>
            <a:ext cx="364807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5303"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5305"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5307"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8" name="矩形 17"/>
          <p:cNvSpPr>
            <a:spLocks noChangeArrowheads="1"/>
          </p:cNvSpPr>
          <p:nvPr/>
        </p:nvSpPr>
        <p:spPr bwMode="auto">
          <a:xfrm>
            <a:off x="6694488" y="5410200"/>
            <a:ext cx="3516312" cy="304800"/>
          </a:xfrm>
          <a:prstGeom prst="rect">
            <a:avLst/>
          </a:prstGeom>
          <a:solidFill>
            <a:srgbClr val="FFFFFF"/>
          </a:solidFill>
          <a:ln w="9525" algn="ctr">
            <a:noFill/>
            <a:round/>
          </a:ln>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9" name="矩形 18"/>
          <p:cNvSpPr>
            <a:spLocks noChangeArrowheads="1"/>
          </p:cNvSpPr>
          <p:nvPr/>
        </p:nvSpPr>
        <p:spPr bwMode="auto">
          <a:xfrm>
            <a:off x="6705600" y="5715000"/>
            <a:ext cx="3505200" cy="304800"/>
          </a:xfrm>
          <a:prstGeom prst="rect">
            <a:avLst/>
          </a:prstGeom>
          <a:solidFill>
            <a:srgbClr val="FFFFFF"/>
          </a:solidFill>
          <a:ln w="9525" algn="ctr">
            <a:noFill/>
            <a:round/>
          </a:ln>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0" name="矩形 19"/>
          <p:cNvSpPr>
            <a:spLocks noChangeArrowheads="1"/>
          </p:cNvSpPr>
          <p:nvPr/>
        </p:nvSpPr>
        <p:spPr bwMode="auto">
          <a:xfrm>
            <a:off x="6686550" y="6019800"/>
            <a:ext cx="3505200" cy="293688"/>
          </a:xfrm>
          <a:prstGeom prst="rect">
            <a:avLst/>
          </a:prstGeom>
          <a:solidFill>
            <a:srgbClr val="FFFFFF"/>
          </a:solidFill>
          <a:ln w="9525" algn="ctr">
            <a:noFill/>
            <a:round/>
          </a:ln>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1" name="矩形 20"/>
          <p:cNvSpPr>
            <a:spLocks noChangeArrowheads="1"/>
          </p:cNvSpPr>
          <p:nvPr/>
        </p:nvSpPr>
        <p:spPr bwMode="auto">
          <a:xfrm>
            <a:off x="6697663" y="6324600"/>
            <a:ext cx="3505200" cy="276226"/>
          </a:xfrm>
          <a:prstGeom prst="rect">
            <a:avLst/>
          </a:prstGeom>
          <a:solidFill>
            <a:srgbClr val="FFFFFF"/>
          </a:solidFill>
          <a:ln w="9525" algn="ctr">
            <a:noFill/>
            <a:round/>
          </a:ln>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2" name="矩形 21"/>
          <p:cNvSpPr>
            <a:spLocks noChangeArrowheads="1"/>
          </p:cNvSpPr>
          <p:nvPr/>
        </p:nvSpPr>
        <p:spPr bwMode="auto">
          <a:xfrm>
            <a:off x="6629401" y="5076826"/>
            <a:ext cx="3657600" cy="1524000"/>
          </a:xfrm>
          <a:prstGeom prst="rect">
            <a:avLst/>
          </a:prstGeom>
          <a:solidFill>
            <a:srgbClr val="FFFFFF"/>
          </a:solidFill>
          <a:ln w="9525" algn="ctr">
            <a:noFill/>
            <a:round/>
          </a:ln>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6" name="矩形 25"/>
          <p:cNvSpPr/>
          <p:nvPr/>
        </p:nvSpPr>
        <p:spPr>
          <a:xfrm>
            <a:off x="1223696" y="2037600"/>
            <a:ext cx="4047903" cy="461665"/>
          </a:xfrm>
          <a:prstGeom prst="rect">
            <a:avLst/>
          </a:prstGeom>
        </p:spPr>
        <p:txBody>
          <a:bodyPr wrap="none">
            <a:spAutoFit/>
          </a:bodyPr>
          <a:lstStyle/>
          <a:p>
            <a:r>
              <a:rPr lang="zh-CN" altLang="en-US" sz="2400" b="1" kern="100" dirty="0">
                <a:latin typeface="宋体" panose="02010600030101010101" pitchFamily="2" charset="-122"/>
                <a:ea typeface="宋体" panose="02010600030101010101" pitchFamily="2" charset="-122"/>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kern="100"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CMOS</a:t>
            </a:r>
            <a:r>
              <a:rPr lang="zh-CN" altLang="zh-CN" sz="2400" b="1" dirty="0">
                <a:latin typeface="宋体" panose="02010600030101010101" pitchFamily="2" charset="-122"/>
                <a:ea typeface="宋体" panose="02010600030101010101" pitchFamily="2" charset="-122"/>
              </a:rPr>
              <a:t>或非门工作原理</a:t>
            </a:r>
            <a:endParaRPr lang="zh-CN" altLang="en-US" sz="2400" b="1" dirty="0">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23" y="2506610"/>
            <a:ext cx="2914141" cy="342624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810" y="2156014"/>
            <a:ext cx="1981372" cy="279830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635" y="2153221"/>
            <a:ext cx="1981372" cy="2786113"/>
          </a:xfrm>
          <a:prstGeom prst="rect">
            <a:avLst/>
          </a:prstGeom>
        </p:spPr>
      </p:pic>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556" y="2143917"/>
            <a:ext cx="1981372" cy="2798307"/>
          </a:xfrm>
          <a:prstGeom prst="rect">
            <a:avLst/>
          </a:prstGeom>
        </p:spPr>
      </p:pic>
      <p:sp>
        <p:nvSpPr>
          <p:cNvPr id="27"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Rectangle 2"/>
          <p:cNvSpPr txBox="1">
            <a:spLocks noChangeArrowheads="1"/>
          </p:cNvSpPr>
          <p:nvPr/>
        </p:nvSpPr>
        <p:spPr>
          <a:xfrm>
            <a:off x="0" y="644525"/>
            <a:ext cx="472994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0" name="PA-文本框 3"/>
          <p:cNvSpPr txBox="1">
            <a:spLocks noChangeArrowheads="1"/>
          </p:cNvSpPr>
          <p:nvPr>
            <p:custDataLst>
              <p:tags r:id="rId6"/>
            </p:custDataLst>
          </p:nvPr>
        </p:nvSpPr>
        <p:spPr bwMode="auto">
          <a:xfrm>
            <a:off x="4466354" y="5410386"/>
            <a:ext cx="2700669" cy="919401"/>
          </a:xfrm>
          <a:prstGeom prst="round2Diag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50000"/>
              </a:spcBef>
              <a:buNone/>
            </a:pPr>
            <a:r>
              <a:rPr lang="zh-CN" altLang="en-US" sz="2400" b="1" dirty="0">
                <a:latin typeface="Arial" panose="020B0604020202020204" pitchFamily="34" charset="0"/>
              </a:rPr>
              <a:t>输入与输出间是</a:t>
            </a:r>
            <a:r>
              <a:rPr lang="zh-CN" altLang="en-US" sz="2400" b="1" dirty="0">
                <a:solidFill>
                  <a:srgbClr val="005286"/>
                </a:solidFill>
                <a:latin typeface="Arial" panose="020B0604020202020204" pitchFamily="34" charset="0"/>
              </a:rPr>
              <a:t>或非</a:t>
            </a:r>
            <a:r>
              <a:rPr lang="zh-CN" altLang="en-US" sz="2400" b="1" dirty="0">
                <a:latin typeface="Arial" panose="020B0604020202020204" pitchFamily="34" charset="0"/>
              </a:rPr>
              <a:t>关系</a:t>
            </a:r>
            <a:endParaRPr lang="zh-CN" altLang="en-US" sz="2400" b="1" dirty="0">
              <a:latin typeface="Arial" panose="020B0604020202020204" pitchFamily="34" charset="0"/>
            </a:endParaRPr>
          </a:p>
        </p:txBody>
      </p:sp>
      <p:pic>
        <p:nvPicPr>
          <p:cNvPr id="23" name="图片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59737" y="765174"/>
            <a:ext cx="15922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4" name="矩形 3"/>
          <p:cNvSpPr/>
          <p:nvPr/>
        </p:nvSpPr>
        <p:spPr>
          <a:xfrm>
            <a:off x="887963" y="1460767"/>
            <a:ext cx="3670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CMOS</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逻辑门电路</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6" fill="hold" grpId="0" nodeType="clickEffect">
                                  <p:stCondLst>
                                    <p:cond delay="0"/>
                                  </p:stCondLst>
                                  <p:childTnLst>
                                    <p:anim calcmode="lin" valueType="num">
                                      <p:cBhvr additive="base">
                                        <p:cTn id="6" dur="500"/>
                                        <p:tgtEl>
                                          <p:spTgt spid="22"/>
                                        </p:tgtEl>
                                        <p:attrNameLst>
                                          <p:attrName>ppt_x</p:attrName>
                                        </p:attrNameLst>
                                      </p:cBhvr>
                                      <p:tavLst>
                                        <p:tav tm="0">
                                          <p:val>
                                            <p:strVal val="ppt_x"/>
                                          </p:val>
                                        </p:tav>
                                        <p:tav tm="100000">
                                          <p:val>
                                            <p:strVal val="1+ppt_w/2"/>
                                          </p:val>
                                        </p:tav>
                                      </p:tavLst>
                                    </p:anim>
                                    <p:anim calcmode="lin" valueType="num">
                                      <p:cBhvr additive="base">
                                        <p:cTn id="7" dur="500"/>
                                        <p:tgtEl>
                                          <p:spTgt spid="22"/>
                                        </p:tgtEl>
                                        <p:attrNameLst>
                                          <p:attrName>ppt_y</p:attrName>
                                        </p:attrNameLst>
                                      </p:cBhvr>
                                      <p:tavLst>
                                        <p:tav tm="0">
                                          <p:val>
                                            <p:strVal val="ppt_y"/>
                                          </p:val>
                                        </p:tav>
                                        <p:tav tm="100000">
                                          <p:val>
                                            <p:strVal val="1+ppt_h/2"/>
                                          </p:val>
                                        </p:tav>
                                      </p:tavLst>
                                    </p:anim>
                                    <p:set>
                                      <p:cBhvr>
                                        <p:cTn id="8" dur="1" fill="hold">
                                          <p:stCondLst>
                                            <p:cond delay="499"/>
                                          </p:stCondLst>
                                        </p:cTn>
                                        <p:tgtEl>
                                          <p:spTgt spid="2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childTnLst>
                          </p:cTn>
                        </p:par>
                        <p:par>
                          <p:cTn id="17" fill="hold">
                            <p:stCondLst>
                              <p:cond delay="500"/>
                            </p:stCondLst>
                            <p:childTnLst>
                              <p:par>
                                <p:cTn id="18" presetID="1" presetClass="exit"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 calcmode="lin" valueType="num">
                                      <p:cBhvr>
                                        <p:cTn id="26" dur="500" fill="hold"/>
                                        <p:tgtEl>
                                          <p:spTgt spid="10"/>
                                        </p:tgtEl>
                                        <p:attrNameLst>
                                          <p:attrName>style.rotation</p:attrName>
                                        </p:attrNameLst>
                                      </p:cBhvr>
                                      <p:tavLst>
                                        <p:tav tm="0">
                                          <p:val>
                                            <p:fltVal val="360"/>
                                          </p:val>
                                        </p:tav>
                                        <p:tav tm="100000">
                                          <p:val>
                                            <p:fltVal val="0"/>
                                          </p:val>
                                        </p:tav>
                                      </p:tavLst>
                                    </p:anim>
                                    <p:animEffect transition="in" filter="fade">
                                      <p:cBhvr>
                                        <p:cTn id="27" dur="500"/>
                                        <p:tgtEl>
                                          <p:spTgt spid="10"/>
                                        </p:tgtEl>
                                      </p:cBhvr>
                                    </p:animEffect>
                                  </p:childTnLst>
                                </p:cTn>
                              </p:par>
                            </p:childTnLst>
                          </p:cTn>
                        </p:par>
                        <p:par>
                          <p:cTn id="28" fill="hold">
                            <p:stCondLst>
                              <p:cond delay="500"/>
                            </p:stCondLst>
                            <p:childTnLst>
                              <p:par>
                                <p:cTn id="29" presetID="1" presetClass="exit"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9" presetClass="entr" presetSubtype="0" decel="10000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 calcmode="lin" valueType="num">
                                      <p:cBhvr>
                                        <p:cTn id="41" dur="500" fill="hold"/>
                                        <p:tgtEl>
                                          <p:spTgt spid="12"/>
                                        </p:tgtEl>
                                        <p:attrNameLst>
                                          <p:attrName>style.rotation</p:attrName>
                                        </p:attrNameLst>
                                      </p:cBhvr>
                                      <p:tavLst>
                                        <p:tav tm="0">
                                          <p:val>
                                            <p:fltVal val="360"/>
                                          </p:val>
                                        </p:tav>
                                        <p:tav tm="100000">
                                          <p:val>
                                            <p:fltVal val="0"/>
                                          </p:val>
                                        </p:tav>
                                      </p:tavLst>
                                    </p:anim>
                                    <p:animEffect transition="in" filter="fade">
                                      <p:cBhvr>
                                        <p:cTn id="42" dur="500"/>
                                        <p:tgtEl>
                                          <p:spTgt spid="12"/>
                                        </p:tgtEl>
                                      </p:cBhvr>
                                    </p:animEffect>
                                  </p:childTnLst>
                                </p:cTn>
                              </p:par>
                            </p:childTnLst>
                          </p:cTn>
                        </p:par>
                        <p:par>
                          <p:cTn id="43" fill="hold">
                            <p:stCondLst>
                              <p:cond delay="500"/>
                            </p:stCondLst>
                            <p:childTnLst>
                              <p:par>
                                <p:cTn id="44" presetID="1" presetClass="exit"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 calcmode="lin" valueType="num">
                                      <p:cBhvr>
                                        <p:cTn id="52" dur="500" fill="hold"/>
                                        <p:tgtEl>
                                          <p:spTgt spid="30"/>
                                        </p:tgtEl>
                                        <p:attrNameLst>
                                          <p:attrName>style.rotation</p:attrName>
                                        </p:attrNameLst>
                                      </p:cBhvr>
                                      <p:tavLst>
                                        <p:tav tm="0">
                                          <p:val>
                                            <p:fltVal val="360"/>
                                          </p:val>
                                        </p:tav>
                                        <p:tav tm="100000">
                                          <p:val>
                                            <p:fltVal val="0"/>
                                          </p:val>
                                        </p:tav>
                                      </p:tavLst>
                                    </p:anim>
                                    <p:animEffect transition="in" filter="fade">
                                      <p:cBhvr>
                                        <p:cTn id="5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9"/>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7350"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7352"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57354"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90947" y="2590800"/>
            <a:ext cx="2847653" cy="3539792"/>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656" y="2448339"/>
            <a:ext cx="1908213" cy="2639797"/>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227" y="2417857"/>
            <a:ext cx="1926503" cy="2670279"/>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4088" y="2407288"/>
            <a:ext cx="1926503" cy="2670279"/>
          </a:xfrm>
          <a:prstGeom prst="rect">
            <a:avLst/>
          </a:prstGeom>
        </p:spPr>
      </p:pic>
      <p:sp>
        <p:nvSpPr>
          <p:cNvPr id="15"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2"/>
          <p:cNvSpPr txBox="1">
            <a:spLocks noChangeArrowheads="1"/>
          </p:cNvSpPr>
          <p:nvPr/>
        </p:nvSpPr>
        <p:spPr>
          <a:xfrm>
            <a:off x="0" y="644525"/>
            <a:ext cx="3498111"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21" name="矩形 20"/>
          <p:cNvSpPr/>
          <p:nvPr/>
        </p:nvSpPr>
        <p:spPr>
          <a:xfrm>
            <a:off x="1223696" y="2037600"/>
            <a:ext cx="4047903" cy="461665"/>
          </a:xfrm>
          <a:prstGeom prst="rect">
            <a:avLst/>
          </a:prstGeom>
        </p:spPr>
        <p:txBody>
          <a:bodyPr wrap="none">
            <a:spAutoFit/>
          </a:bodyPr>
          <a:lstStyle/>
          <a:p>
            <a:r>
              <a:rPr lang="zh-CN" altLang="en-US" sz="2400" b="1" kern="100" dirty="0">
                <a:latin typeface="宋体" panose="02010600030101010101" pitchFamily="2" charset="-122"/>
                <a:ea typeface="宋体" panose="02010600030101010101" pitchFamily="2" charset="-122"/>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kern="100" dirty="0">
                <a:latin typeface="宋体" panose="02010600030101010101" pitchFamily="2" charset="-122"/>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CMOS</a:t>
            </a:r>
            <a:r>
              <a:rPr lang="zh-CN" altLang="en-US" sz="2400" b="1" dirty="0">
                <a:latin typeface="宋体" panose="02010600030101010101" pitchFamily="2" charset="-122"/>
                <a:ea typeface="宋体" panose="02010600030101010101" pitchFamily="2" charset="-122"/>
              </a:rPr>
              <a:t>与</a:t>
            </a:r>
            <a:r>
              <a:rPr lang="zh-CN" altLang="zh-CN" sz="2400" b="1" dirty="0">
                <a:latin typeface="宋体" panose="02010600030101010101" pitchFamily="2" charset="-122"/>
                <a:ea typeface="宋体" panose="02010600030101010101" pitchFamily="2" charset="-122"/>
              </a:rPr>
              <a:t>非门工作原理</a:t>
            </a:r>
            <a:endParaRPr lang="zh-CN" altLang="en-US" sz="2400" b="1" dirty="0">
              <a:latin typeface="宋体" panose="02010600030101010101" pitchFamily="2" charset="-122"/>
              <a:ea typeface="宋体" panose="02010600030101010101" pitchFamily="2" charset="-122"/>
            </a:endParaRPr>
          </a:p>
        </p:txBody>
      </p:sp>
      <p:sp>
        <p:nvSpPr>
          <p:cNvPr id="22" name="PA-文本框 3"/>
          <p:cNvSpPr txBox="1">
            <a:spLocks noChangeArrowheads="1"/>
          </p:cNvSpPr>
          <p:nvPr>
            <p:custDataLst>
              <p:tags r:id="rId5"/>
            </p:custDataLst>
          </p:nvPr>
        </p:nvSpPr>
        <p:spPr bwMode="auto">
          <a:xfrm>
            <a:off x="6307895" y="5386428"/>
            <a:ext cx="2700669" cy="919401"/>
          </a:xfrm>
          <a:prstGeom prst="round2Diag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50000"/>
              </a:spcBef>
              <a:buNone/>
            </a:pPr>
            <a:r>
              <a:rPr lang="zh-CN" altLang="en-US" sz="2400" b="1" dirty="0">
                <a:latin typeface="Arial" panose="020B0604020202020204" pitchFamily="34" charset="0"/>
              </a:rPr>
              <a:t>输入与输出间是</a:t>
            </a:r>
            <a:r>
              <a:rPr lang="zh-CN" altLang="en-US" sz="2400" b="1" dirty="0">
                <a:solidFill>
                  <a:srgbClr val="005286"/>
                </a:solidFill>
                <a:latin typeface="Arial" panose="020B0604020202020204" pitchFamily="34" charset="0"/>
              </a:rPr>
              <a:t>与非</a:t>
            </a:r>
            <a:r>
              <a:rPr lang="zh-CN" altLang="en-US" sz="2400" b="1" dirty="0">
                <a:latin typeface="Arial" panose="020B0604020202020204" pitchFamily="34" charset="0"/>
              </a:rPr>
              <a:t>关系</a:t>
            </a:r>
            <a:endParaRPr lang="zh-CN" altLang="en-US" sz="2400" b="1" dirty="0">
              <a:latin typeface="Arial" panose="020B0604020202020204" pitchFamily="34" charset="0"/>
            </a:endParaRPr>
          </a:p>
        </p:txBody>
      </p:sp>
      <p:pic>
        <p:nvPicPr>
          <p:cNvPr id="16"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24838" y="833136"/>
            <a:ext cx="14271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6" name="矩形 5"/>
          <p:cNvSpPr/>
          <p:nvPr/>
        </p:nvSpPr>
        <p:spPr>
          <a:xfrm>
            <a:off x="887963" y="1460767"/>
            <a:ext cx="36701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CMOS</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逻辑门电路</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 calcmode="lin" valueType="num">
                                      <p:cBhvr>
                                        <p:cTn id="17" dur="500" fill="hold"/>
                                        <p:tgtEl>
                                          <p:spTgt spid="7"/>
                                        </p:tgtEl>
                                        <p:attrNameLst>
                                          <p:attrName>style.rotation</p:attrName>
                                        </p:attrNameLst>
                                      </p:cBhvr>
                                      <p:tavLst>
                                        <p:tav tm="0">
                                          <p:val>
                                            <p:fltVal val="360"/>
                                          </p:val>
                                        </p:tav>
                                        <p:tav tm="100000">
                                          <p:val>
                                            <p:fltVal val="0"/>
                                          </p:val>
                                        </p:tav>
                                      </p:tavLst>
                                    </p:anim>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 calcmode="lin" valueType="num">
                                      <p:cBhvr>
                                        <p:cTn id="33" dur="500" fill="hold"/>
                                        <p:tgtEl>
                                          <p:spTgt spid="22"/>
                                        </p:tgtEl>
                                        <p:attrNameLst>
                                          <p:attrName>style.rotation</p:attrName>
                                        </p:attrNameLst>
                                      </p:cBhvr>
                                      <p:tavLst>
                                        <p:tav tm="0">
                                          <p:val>
                                            <p:fltVal val="360"/>
                                          </p:val>
                                        </p:tav>
                                        <p:tav tm="100000">
                                          <p:val>
                                            <p:fltVal val="0"/>
                                          </p:val>
                                        </p:tav>
                                      </p:tavLst>
                                    </p:anim>
                                    <p:animEffect transition="in" filter="fade">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TextBox 4"/>
          <p:cNvSpPr txBox="1">
            <a:spLocks noChangeArrowheads="1"/>
          </p:cNvSpPr>
          <p:nvPr/>
        </p:nvSpPr>
        <p:spPr bwMode="auto">
          <a:xfrm>
            <a:off x="831111" y="2020093"/>
            <a:ext cx="533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400" b="1" dirty="0">
                <a:latin typeface="Times New Roman" panose="02020603050405020304" pitchFamily="18" charset="0"/>
                <a:cs typeface="Times New Roman" panose="02020603050405020304" pitchFamily="18" charset="0"/>
              </a:rPr>
              <a:t>（</a:t>
            </a:r>
            <a:r>
              <a:rPr kumimoji="0" lang="en-US" altLang="zh-CN" sz="2400" b="1" dirty="0">
                <a:latin typeface="Times New Roman" panose="02020603050405020304" pitchFamily="18" charset="0"/>
                <a:cs typeface="Times New Roman" panose="02020603050405020304" pitchFamily="18" charset="0"/>
              </a:rPr>
              <a:t>1</a:t>
            </a:r>
            <a:r>
              <a:rPr kumimoji="0" lang="zh-CN" altLang="en-US" sz="2400" b="1" dirty="0">
                <a:latin typeface="Times New Roman" panose="02020603050405020304" pitchFamily="18" charset="0"/>
                <a:cs typeface="Times New Roman" panose="02020603050405020304" pitchFamily="18" charset="0"/>
              </a:rPr>
              <a:t>）传输门的结构和性能特点</a:t>
            </a:r>
            <a:endParaRPr kumimoji="0" lang="zh-CN" altLang="en-US" sz="2400" b="1" dirty="0">
              <a:latin typeface="Times New Roman" panose="02020603050405020304" pitchFamily="18" charset="0"/>
              <a:cs typeface="Times New Roman" panose="02020603050405020304" pitchFamily="18" charset="0"/>
            </a:endParaRPr>
          </a:p>
        </p:txBody>
      </p:sp>
      <p:pic>
        <p:nvPicPr>
          <p:cNvPr id="7" name="Picture 6"/>
          <p:cNvPicPr>
            <a:picLocks noChangeAspect="1" noChangeArrowheads="1"/>
          </p:cNvPicPr>
          <p:nvPr/>
        </p:nvPicPr>
        <p:blipFill>
          <a:blip r:embed="rId1">
            <a:extLst>
              <a:ext uri="{28A0092B-C50C-407E-A947-70E740481C1C}">
                <a14:useLocalDpi xmlns:a14="http://schemas.microsoft.com/office/drawing/2010/main" val="0"/>
              </a:ext>
            </a:extLst>
          </a:blip>
          <a:srcRect b="23445"/>
          <a:stretch>
            <a:fillRect/>
          </a:stretch>
        </p:blipFill>
        <p:spPr bwMode="auto">
          <a:xfrm>
            <a:off x="7923555" y="3276600"/>
            <a:ext cx="3332162"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b="22762"/>
          <a:stretch>
            <a:fillRect/>
          </a:stretch>
        </p:blipFill>
        <p:spPr bwMode="auto">
          <a:xfrm>
            <a:off x="2057400" y="4495800"/>
            <a:ext cx="5400675"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圆角矩形标注 8"/>
          <p:cNvSpPr>
            <a:spLocks noChangeArrowheads="1"/>
          </p:cNvSpPr>
          <p:nvPr/>
        </p:nvSpPr>
        <p:spPr bwMode="auto">
          <a:xfrm>
            <a:off x="8234204" y="5447601"/>
            <a:ext cx="2667000" cy="919401"/>
          </a:xfrm>
          <a:prstGeom prst="wedgeRoundRectCallout">
            <a:avLst>
              <a:gd name="adj1" fmla="val -2192"/>
              <a:gd name="adj2" fmla="val -99751"/>
              <a:gd name="adj3" fmla="val 16667"/>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None/>
            </a:pPr>
            <a:r>
              <a:rPr lang="zh-CN" altLang="en-US" sz="2400" b="1" dirty="0">
                <a:latin typeface="Times New Roman" panose="02020603050405020304" pitchFamily="18" charset="0"/>
                <a:cs typeface="Times New Roman" panose="02020603050405020304" pitchFamily="18" charset="0"/>
              </a:rPr>
              <a:t>源极、漏极相连，为</a:t>
            </a:r>
            <a:r>
              <a:rPr lang="en-US" altLang="zh-CN" sz="2400" b="1" dirty="0">
                <a:latin typeface="Times New Roman" panose="02020603050405020304" pitchFamily="18" charset="0"/>
                <a:cs typeface="Times New Roman" panose="02020603050405020304" pitchFamily="18" charset="0"/>
              </a:rPr>
              <a:t>a</a:t>
            </a: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b</a:t>
            </a:r>
            <a:r>
              <a:rPr lang="zh-CN" altLang="en-US" sz="2400" b="1" dirty="0">
                <a:latin typeface="Times New Roman" panose="02020603050405020304" pitchFamily="18" charset="0"/>
                <a:cs typeface="Times New Roman" panose="02020603050405020304" pitchFamily="18" charset="0"/>
              </a:rPr>
              <a:t>两个端口</a:t>
            </a:r>
            <a:endParaRPr lang="zh-CN" altLang="en-US" sz="2400" b="1" dirty="0">
              <a:latin typeface="Times New Roman" panose="02020603050405020304" pitchFamily="18" charset="0"/>
              <a:cs typeface="Times New Roman" panose="02020603050405020304" pitchFamily="18" charset="0"/>
            </a:endParaRPr>
          </a:p>
        </p:txBody>
      </p:sp>
      <p:sp>
        <p:nvSpPr>
          <p:cNvPr id="10" name="矩形 9"/>
          <p:cNvSpPr>
            <a:spLocks noChangeArrowheads="1"/>
          </p:cNvSpPr>
          <p:nvPr/>
        </p:nvSpPr>
        <p:spPr bwMode="auto">
          <a:xfrm>
            <a:off x="479394" y="2490510"/>
            <a:ext cx="7348731" cy="2310089"/>
          </a:xfrm>
          <a:prstGeom prst="rect">
            <a:avLst/>
          </a:prstGeom>
          <a:noFill/>
          <a:ln w="9525" algn="ctr">
            <a:no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150000"/>
              </a:lnSpc>
              <a:spcBef>
                <a:spcPct val="0"/>
              </a:spcBef>
              <a:buFontTx/>
              <a:buNone/>
            </a:pPr>
            <a:r>
              <a:rPr kumimoji="0" lang="zh-CN" altLang="en-US" sz="2400" b="1" dirty="0">
                <a:latin typeface="Times New Roman" panose="02020603050405020304" pitchFamily="18" charset="0"/>
                <a:cs typeface="Times New Roman" panose="02020603050405020304" pitchFamily="18" charset="0"/>
              </a:rPr>
              <a:t>①当</a:t>
            </a:r>
            <a:r>
              <a:rPr kumimoji="0" lang="en-US" altLang="zh-CN" sz="2400" b="1" dirty="0" err="1">
                <a:latin typeface="Times New Roman" panose="02020603050405020304" pitchFamily="18" charset="0"/>
                <a:cs typeface="Times New Roman" panose="02020603050405020304" pitchFamily="18" charset="0"/>
              </a:rPr>
              <a:t>cn</a:t>
            </a:r>
            <a:r>
              <a:rPr kumimoji="0" lang="en-US" altLang="zh-CN" sz="2400" b="1" dirty="0">
                <a:latin typeface="Times New Roman" panose="02020603050405020304" pitchFamily="18" charset="0"/>
                <a:cs typeface="Times New Roman" panose="02020603050405020304" pitchFamily="18" charset="0"/>
              </a:rPr>
              <a:t>=0,c=1</a:t>
            </a:r>
            <a:r>
              <a:rPr kumimoji="0" lang="zh-CN" altLang="en-US" sz="2400" b="1" dirty="0">
                <a:latin typeface="Times New Roman" panose="02020603050405020304" pitchFamily="18" charset="0"/>
                <a:cs typeface="Times New Roman" panose="02020603050405020304" pitchFamily="18" charset="0"/>
              </a:rPr>
              <a:t>时，</a:t>
            </a:r>
            <a:r>
              <a:rPr kumimoji="0" lang="en-US" altLang="zh-CN" sz="2400" b="1" dirty="0">
                <a:latin typeface="Times New Roman" panose="02020603050405020304" pitchFamily="18" charset="0"/>
                <a:cs typeface="Times New Roman" panose="02020603050405020304" pitchFamily="18" charset="0"/>
              </a:rPr>
              <a:t>NMOS</a:t>
            </a:r>
            <a:r>
              <a:rPr kumimoji="0" lang="zh-CN" altLang="en-US" sz="2400" b="1" dirty="0">
                <a:latin typeface="Times New Roman" panose="02020603050405020304" pitchFamily="18" charset="0"/>
                <a:cs typeface="Times New Roman" panose="02020603050405020304" pitchFamily="18" charset="0"/>
              </a:rPr>
              <a:t>和</a:t>
            </a:r>
            <a:r>
              <a:rPr kumimoji="0" lang="en-US" altLang="zh-CN" sz="2400" b="1" dirty="0">
                <a:latin typeface="Times New Roman" panose="02020603050405020304" pitchFamily="18" charset="0"/>
                <a:cs typeface="Times New Roman" panose="02020603050405020304" pitchFamily="18" charset="0"/>
              </a:rPr>
              <a:t>PMOS</a:t>
            </a:r>
            <a:r>
              <a:rPr kumimoji="0" lang="zh-CN" altLang="en-US" sz="2400" b="1" dirty="0">
                <a:latin typeface="Times New Roman" panose="02020603050405020304" pitchFamily="18" charset="0"/>
                <a:cs typeface="Times New Roman" panose="02020603050405020304" pitchFamily="18" charset="0"/>
              </a:rPr>
              <a:t>同时导通，</a:t>
            </a:r>
            <a:r>
              <a:rPr kumimoji="0" lang="en-US" altLang="zh-CN" sz="2400" b="1" dirty="0">
                <a:latin typeface="Times New Roman" panose="02020603050405020304" pitchFamily="18" charset="0"/>
                <a:cs typeface="Times New Roman" panose="02020603050405020304" pitchFamily="18" charset="0"/>
              </a:rPr>
              <a:t>a</a:t>
            </a:r>
            <a:r>
              <a:rPr kumimoji="0" lang="zh-CN" altLang="en-US" sz="2400" b="1" dirty="0">
                <a:latin typeface="Times New Roman" panose="02020603050405020304" pitchFamily="18" charset="0"/>
                <a:cs typeface="Times New Roman" panose="02020603050405020304" pitchFamily="18" charset="0"/>
              </a:rPr>
              <a:t>的信号可传输到</a:t>
            </a:r>
            <a:r>
              <a:rPr kumimoji="0" lang="en-US" altLang="zh-CN" sz="2400" b="1" dirty="0" err="1">
                <a:latin typeface="Times New Roman" panose="02020603050405020304" pitchFamily="18" charset="0"/>
                <a:cs typeface="Times New Roman" panose="02020603050405020304" pitchFamily="18" charset="0"/>
              </a:rPr>
              <a:t>b,b</a:t>
            </a:r>
            <a:r>
              <a:rPr kumimoji="0" lang="zh-CN" altLang="en-US" sz="2400" b="1" dirty="0">
                <a:latin typeface="Times New Roman" panose="02020603050405020304" pitchFamily="18" charset="0"/>
                <a:cs typeface="Times New Roman" panose="02020603050405020304" pitchFamily="18" charset="0"/>
              </a:rPr>
              <a:t>的信号也可传输到</a:t>
            </a:r>
            <a:r>
              <a:rPr kumimoji="0" lang="en-US" altLang="zh-CN" sz="2400" b="1" dirty="0">
                <a:latin typeface="Times New Roman" panose="02020603050405020304" pitchFamily="18" charset="0"/>
                <a:cs typeface="Times New Roman" panose="02020603050405020304" pitchFamily="18" charset="0"/>
              </a:rPr>
              <a:t>a</a:t>
            </a:r>
            <a:r>
              <a:rPr kumimoji="0" lang="zh-CN" altLang="en-US" sz="2400" b="1" dirty="0">
                <a:latin typeface="Times New Roman" panose="02020603050405020304" pitchFamily="18" charset="0"/>
                <a:cs typeface="Times New Roman" panose="02020603050405020304" pitchFamily="18" charset="0"/>
              </a:rPr>
              <a:t>，形成一个双向通道。</a:t>
            </a:r>
            <a:endParaRPr kumimoji="0" lang="en-US" altLang="zh-CN" sz="2400" b="1" dirty="0">
              <a:latin typeface="Times New Roman" panose="02020603050405020304" pitchFamily="18" charset="0"/>
              <a:cs typeface="Times New Roman" panose="02020603050405020304" pitchFamily="18" charset="0"/>
            </a:endParaRPr>
          </a:p>
          <a:p>
            <a:pPr>
              <a:lnSpc>
                <a:spcPct val="150000"/>
              </a:lnSpc>
              <a:spcBef>
                <a:spcPct val="0"/>
              </a:spcBef>
              <a:buFontTx/>
              <a:buNone/>
            </a:pPr>
            <a:r>
              <a:rPr kumimoji="0" lang="zh-CN" altLang="en-US" sz="2400" b="1" dirty="0">
                <a:latin typeface="Times New Roman" panose="02020603050405020304" pitchFamily="18" charset="0"/>
                <a:cs typeface="Times New Roman" panose="02020603050405020304" pitchFamily="18" charset="0"/>
              </a:rPr>
              <a:t>②当</a:t>
            </a:r>
            <a:r>
              <a:rPr kumimoji="0" lang="en-US" altLang="zh-CN" sz="2400" b="1" dirty="0" err="1">
                <a:latin typeface="Times New Roman" panose="02020603050405020304" pitchFamily="18" charset="0"/>
                <a:cs typeface="Times New Roman" panose="02020603050405020304" pitchFamily="18" charset="0"/>
              </a:rPr>
              <a:t>cn</a:t>
            </a:r>
            <a:r>
              <a:rPr kumimoji="0" lang="en-US" altLang="zh-CN" sz="2400" b="1" dirty="0">
                <a:latin typeface="Times New Roman" panose="02020603050405020304" pitchFamily="18" charset="0"/>
                <a:cs typeface="Times New Roman" panose="02020603050405020304" pitchFamily="18" charset="0"/>
              </a:rPr>
              <a:t>=1,c=0</a:t>
            </a:r>
            <a:r>
              <a:rPr kumimoji="0" lang="zh-CN" altLang="en-US" sz="2400" b="1" dirty="0">
                <a:latin typeface="Times New Roman" panose="02020603050405020304" pitchFamily="18" charset="0"/>
                <a:cs typeface="Times New Roman" panose="02020603050405020304" pitchFamily="18" charset="0"/>
              </a:rPr>
              <a:t>时，</a:t>
            </a:r>
            <a:r>
              <a:rPr kumimoji="0" lang="en-US" altLang="zh-CN" sz="2400" b="1" dirty="0">
                <a:latin typeface="Times New Roman" panose="02020603050405020304" pitchFamily="18" charset="0"/>
                <a:cs typeface="Times New Roman" panose="02020603050405020304" pitchFamily="18" charset="0"/>
              </a:rPr>
              <a:t>NMOS</a:t>
            </a:r>
            <a:r>
              <a:rPr kumimoji="0" lang="zh-CN" altLang="en-US" sz="2400" b="1" dirty="0">
                <a:latin typeface="Times New Roman" panose="02020603050405020304" pitchFamily="18" charset="0"/>
                <a:cs typeface="Times New Roman" panose="02020603050405020304" pitchFamily="18" charset="0"/>
              </a:rPr>
              <a:t>和</a:t>
            </a:r>
            <a:r>
              <a:rPr kumimoji="0" lang="en-US" altLang="zh-CN" sz="2400" b="1" dirty="0">
                <a:latin typeface="Times New Roman" panose="02020603050405020304" pitchFamily="18" charset="0"/>
                <a:cs typeface="Times New Roman" panose="02020603050405020304" pitchFamily="18" charset="0"/>
              </a:rPr>
              <a:t>PMOS</a:t>
            </a:r>
            <a:r>
              <a:rPr kumimoji="0" lang="zh-CN" altLang="en-US" sz="2400" b="1" dirty="0">
                <a:latin typeface="Times New Roman" panose="02020603050405020304" pitchFamily="18" charset="0"/>
                <a:cs typeface="Times New Roman" panose="02020603050405020304" pitchFamily="18" charset="0"/>
              </a:rPr>
              <a:t>同时关闭，</a:t>
            </a:r>
            <a:r>
              <a:rPr kumimoji="0" lang="en-US" altLang="zh-CN" sz="2400" b="1" dirty="0">
                <a:latin typeface="Times New Roman" panose="02020603050405020304" pitchFamily="18" charset="0"/>
                <a:cs typeface="Times New Roman" panose="02020603050405020304" pitchFamily="18" charset="0"/>
              </a:rPr>
              <a:t>ab</a:t>
            </a:r>
            <a:r>
              <a:rPr kumimoji="0" lang="zh-CN" altLang="en-US" sz="2400" b="1" dirty="0">
                <a:latin typeface="Times New Roman" panose="02020603050405020304" pitchFamily="18" charset="0"/>
                <a:cs typeface="Times New Roman" panose="02020603050405020304" pitchFamily="18" charset="0"/>
              </a:rPr>
              <a:t>之间无法传输信号。</a:t>
            </a:r>
            <a:endParaRPr kumimoji="0" lang="zh-CN" altLang="en-US" sz="2400"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圆角矩形标注 10"/>
              <p:cNvSpPr>
                <a:spLocks noChangeArrowheads="1"/>
              </p:cNvSpPr>
              <p:nvPr/>
            </p:nvSpPr>
            <p:spPr bwMode="auto">
              <a:xfrm>
                <a:off x="8748095" y="1932876"/>
                <a:ext cx="2133601" cy="1055608"/>
              </a:xfrm>
              <a:prstGeom prst="wedgeRoundRectCallout">
                <a:avLst>
                  <a:gd name="adj1" fmla="val -12573"/>
                  <a:gd name="adj2" fmla="val 87312"/>
                  <a:gd name="adj3" fmla="val 16667"/>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None/>
                </a:pPr>
                <a:r>
                  <a:rPr lang="zh-CN" altLang="en-US" sz="2400" b="1" dirty="0">
                    <a:latin typeface="Times New Roman" panose="02020603050405020304" pitchFamily="18" charset="0"/>
                    <a:cs typeface="Times New Roman" panose="02020603050405020304" pitchFamily="18" charset="0"/>
                  </a:rPr>
                  <a:t>正常工作时，</a:t>
                </a:r>
                <a14:m>
                  <m:oMath xmlns:m="http://schemas.openxmlformats.org/officeDocument/2006/math">
                    <m:r>
                      <a:rPr lang="en-US" altLang="zh-CN" i="1">
                        <a:latin typeface="Cambria Math" panose="02040503050406030204" pitchFamily="18" charset="0"/>
                      </a:rPr>
                      <m:t>𝑐𝑛</m:t>
                    </m:r>
                    <m:r>
                      <a:rPr lang="en-US" altLang="zh-CN" i="1">
                        <a:latin typeface="Cambria Math" panose="02040503050406030204" pitchFamily="18" charset="0"/>
                      </a:rPr>
                      <m:t>=</m:t>
                    </m:r>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𝑐</m:t>
                        </m:r>
                      </m:e>
                    </m:acc>
                  </m:oMath>
                </a14:m>
                <a:endParaRPr lang="zh-CN" altLang="zh-CN" dirty="0"/>
              </a:p>
            </p:txBody>
          </p:sp>
        </mc:Choice>
        <mc:Fallback>
          <p:sp>
            <p:nvSpPr>
              <p:cNvPr id="11" name="圆角矩形标注 10"/>
              <p:cNvSpPr>
                <a:spLocks noRot="1" noChangeAspect="1" noMove="1" noResize="1" noEditPoints="1" noAdjustHandles="1" noChangeArrowheads="1" noChangeShapeType="1" noTextEdit="1"/>
              </p:cNvSpPr>
              <p:nvPr/>
            </p:nvSpPr>
            <p:spPr bwMode="auto">
              <a:xfrm>
                <a:off x="8748095" y="1932876"/>
                <a:ext cx="2133601" cy="1055608"/>
              </a:xfrm>
              <a:prstGeom prst="wedgeRoundRectCallout">
                <a:avLst>
                  <a:gd name="adj1" fmla="val -12573"/>
                  <a:gd name="adj2" fmla="val 87312"/>
                  <a:gd name="adj3" fmla="val 16667"/>
                </a:avLst>
              </a:prstGeom>
              <a:blipFill rotWithShape="1">
                <a:blip r:embed="rId3"/>
                <a:stretch>
                  <a:fillRect l="-760" t="-1558" r="-3258" b="-43897"/>
                </a:stretch>
              </a:blipFill>
              <a:ln w="9525">
                <a:noFill/>
                <a:miter lim="800000"/>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12"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3"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5" name="矩形 4"/>
          <p:cNvSpPr/>
          <p:nvPr/>
        </p:nvSpPr>
        <p:spPr>
          <a:xfrm>
            <a:off x="831111" y="1355706"/>
            <a:ext cx="6338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CMOS</a:t>
            </a:r>
            <a:r>
              <a:rPr kumimoji="1" lang="zh-CN" altLang="zh-CN" sz="2800" b="1" dirty="0">
                <a:solidFill>
                  <a:srgbClr val="005286"/>
                </a:solidFill>
                <a:latin typeface="微软雅黑" panose="020B0503020204020204" pitchFamily="34" charset="-122"/>
                <a:ea typeface="微软雅黑" panose="020B0503020204020204" pitchFamily="34" charset="-122"/>
              </a:rPr>
              <a:t>传输门及其构建的逻辑门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360"/>
                                          </p:val>
                                        </p:tav>
                                        <p:tav tm="100000">
                                          <p:val>
                                            <p:fltVal val="0"/>
                                          </p:val>
                                        </p:tav>
                                      </p:tavLst>
                                    </p:anim>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39" presetClass="entr" presetSubtype="0" accel="10000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4" name="Picture 7"/>
          <p:cNvPicPr>
            <a:picLocks noChangeAspect="1" noChangeArrowheads="1"/>
          </p:cNvPicPr>
          <p:nvPr/>
        </p:nvPicPr>
        <p:blipFill>
          <a:blip r:embed="rId1">
            <a:extLst>
              <a:ext uri="{28A0092B-C50C-407E-A947-70E740481C1C}">
                <a14:useLocalDpi xmlns:a14="http://schemas.microsoft.com/office/drawing/2010/main" val="0"/>
              </a:ext>
            </a:extLst>
          </a:blip>
          <a:srcRect b="14421"/>
          <a:stretch>
            <a:fillRect/>
          </a:stretch>
        </p:blipFill>
        <p:spPr bwMode="auto">
          <a:xfrm>
            <a:off x="5197476" y="2133600"/>
            <a:ext cx="54705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2286000" y="3276601"/>
            <a:ext cx="2819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sz="2400" b="1" dirty="0">
                <a:solidFill>
                  <a:srgbClr val="0000FF"/>
                </a:solidFill>
              </a:rPr>
              <a:t>2</a:t>
            </a:r>
            <a:r>
              <a:rPr kumimoji="0" lang="zh-CN" altLang="en-US" sz="2400" b="1" dirty="0">
                <a:solidFill>
                  <a:srgbClr val="0000FF"/>
                </a:solidFill>
              </a:rPr>
              <a:t>选</a:t>
            </a:r>
            <a:r>
              <a:rPr kumimoji="0" lang="en-US" altLang="zh-CN" sz="2400" b="1" dirty="0">
                <a:solidFill>
                  <a:srgbClr val="0000FF"/>
                </a:solidFill>
              </a:rPr>
              <a:t>1</a:t>
            </a:r>
            <a:r>
              <a:rPr kumimoji="0" lang="zh-CN" altLang="en-US" sz="2400" b="1" dirty="0">
                <a:solidFill>
                  <a:srgbClr val="0000FF"/>
                </a:solidFill>
              </a:rPr>
              <a:t>多路选择器</a:t>
            </a:r>
            <a:endParaRPr kumimoji="0" lang="zh-CN" altLang="en-US" sz="2400" b="1" dirty="0">
              <a:solidFill>
                <a:srgbClr val="0000FF"/>
              </a:solidFill>
            </a:endParaRPr>
          </a:p>
        </p:txBody>
      </p:sp>
      <p:sp>
        <p:nvSpPr>
          <p:cNvPr id="11" name="TextBox 10"/>
          <p:cNvSpPr txBox="1">
            <a:spLocks noChangeArrowheads="1"/>
          </p:cNvSpPr>
          <p:nvPr/>
        </p:nvSpPr>
        <p:spPr bwMode="auto">
          <a:xfrm>
            <a:off x="1486832" y="5100638"/>
            <a:ext cx="102777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Tx/>
              <a:buNone/>
              <a:defRPr kumimoji="0" sz="2400" b="1">
                <a:latin typeface="Times New Roman" panose="02020603050405020304" pitchFamily="18" charset="0"/>
                <a:ea typeface="宋体" panose="02010600030101010101" pitchFamily="2" charset="-122"/>
              </a:defRPr>
            </a:lvl1pPr>
            <a:lvl2pPr marL="742950" indent="-285750">
              <a:spcBef>
                <a:spcPct val="20000"/>
              </a:spcBef>
              <a:buChar char="–"/>
              <a:defRPr kumimoji="1" sz="2800">
                <a:latin typeface="宋体" panose="02010600030101010101" pitchFamily="2" charset="-122"/>
                <a:ea typeface="宋体" panose="02010600030101010101" pitchFamily="2" charset="-122"/>
              </a:defRPr>
            </a:lvl2pPr>
            <a:lvl3pPr marL="1143000" indent="-228600">
              <a:spcBef>
                <a:spcPct val="20000"/>
              </a:spcBef>
              <a:buChar char="•"/>
              <a:defRPr kumimoji="1" sz="2400">
                <a:latin typeface="宋体" panose="02010600030101010101" pitchFamily="2" charset="-122"/>
                <a:ea typeface="宋体" panose="02010600030101010101" pitchFamily="2" charset="-122"/>
              </a:defRPr>
            </a:lvl3pPr>
            <a:lvl4pPr marL="1600200" indent="-228600">
              <a:spcBef>
                <a:spcPct val="20000"/>
              </a:spcBef>
              <a:buChar char="–"/>
              <a:defRPr kumimoji="1" sz="2000">
                <a:latin typeface="宋体" panose="02010600030101010101" pitchFamily="2" charset="-122"/>
                <a:ea typeface="宋体" panose="02010600030101010101" pitchFamily="2" charset="-122"/>
              </a:defRPr>
            </a:lvl4pPr>
            <a:lvl5pPr marL="2057400" indent="-228600">
              <a:spcBef>
                <a:spcPct val="20000"/>
              </a:spcBef>
              <a:buChar char="•"/>
              <a:defRPr kumimoji="1"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9pPr>
          </a:lstStyle>
          <a:p>
            <a:r>
              <a:rPr lang="en-US" altLang="zh-CN" dirty="0"/>
              <a:t>S=0</a:t>
            </a:r>
            <a:r>
              <a:rPr lang="zh-CN" altLang="en-US" dirty="0"/>
              <a:t>时，</a:t>
            </a:r>
            <a:r>
              <a:rPr lang="en-US" altLang="zh-CN" dirty="0"/>
              <a:t>TG1</a:t>
            </a:r>
            <a:r>
              <a:rPr lang="zh-CN" altLang="en-US" dirty="0"/>
              <a:t>导通，</a:t>
            </a:r>
            <a:r>
              <a:rPr lang="en-US" altLang="zh-CN" dirty="0"/>
              <a:t>TG1</a:t>
            </a:r>
            <a:r>
              <a:rPr lang="zh-CN" altLang="en-US" dirty="0"/>
              <a:t>输出</a:t>
            </a:r>
            <a:r>
              <a:rPr lang="en-US" altLang="zh-CN" dirty="0"/>
              <a:t>a</a:t>
            </a:r>
            <a:r>
              <a:rPr lang="zh-CN" altLang="en-US" dirty="0"/>
              <a:t>，</a:t>
            </a:r>
            <a:r>
              <a:rPr lang="en-US" altLang="zh-CN" dirty="0"/>
              <a:t>TG2</a:t>
            </a:r>
            <a:r>
              <a:rPr lang="zh-CN" altLang="en-US" dirty="0"/>
              <a:t>截止，</a:t>
            </a:r>
            <a:r>
              <a:rPr lang="en-US" altLang="zh-CN" dirty="0"/>
              <a:t>TG2</a:t>
            </a:r>
            <a:r>
              <a:rPr lang="zh-CN" altLang="en-US" dirty="0"/>
              <a:t>输出高阻状态，输出</a:t>
            </a:r>
            <a:r>
              <a:rPr lang="en-US" altLang="zh-CN" dirty="0"/>
              <a:t>y=a;</a:t>
            </a:r>
            <a:endParaRPr lang="zh-CN" altLang="en-US" dirty="0"/>
          </a:p>
        </p:txBody>
      </p:sp>
      <p:sp>
        <p:nvSpPr>
          <p:cNvPr id="12" name="TextBox 11"/>
          <p:cNvSpPr txBox="1">
            <a:spLocks noChangeArrowheads="1"/>
          </p:cNvSpPr>
          <p:nvPr/>
        </p:nvSpPr>
        <p:spPr bwMode="auto">
          <a:xfrm>
            <a:off x="1486833" y="5715001"/>
            <a:ext cx="10177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0"/>
              </a:spcBef>
              <a:buFontTx/>
              <a:buNone/>
              <a:defRPr kumimoji="0" sz="2400" b="1">
                <a:latin typeface="Times New Roman" panose="02020603050405020304" pitchFamily="18" charset="0"/>
                <a:ea typeface="宋体" panose="02010600030101010101" pitchFamily="2" charset="-122"/>
              </a:defRPr>
            </a:lvl1pPr>
            <a:lvl2pPr marL="742950" indent="-285750">
              <a:spcBef>
                <a:spcPct val="20000"/>
              </a:spcBef>
              <a:buChar char="–"/>
              <a:defRPr kumimoji="1" sz="2800">
                <a:latin typeface="宋体" panose="02010600030101010101" pitchFamily="2" charset="-122"/>
                <a:ea typeface="宋体" panose="02010600030101010101" pitchFamily="2" charset="-122"/>
              </a:defRPr>
            </a:lvl2pPr>
            <a:lvl3pPr marL="1143000" indent="-228600">
              <a:spcBef>
                <a:spcPct val="20000"/>
              </a:spcBef>
              <a:buChar char="•"/>
              <a:defRPr kumimoji="1" sz="2400">
                <a:latin typeface="宋体" panose="02010600030101010101" pitchFamily="2" charset="-122"/>
                <a:ea typeface="宋体" panose="02010600030101010101" pitchFamily="2" charset="-122"/>
              </a:defRPr>
            </a:lvl3pPr>
            <a:lvl4pPr marL="1600200" indent="-228600">
              <a:spcBef>
                <a:spcPct val="20000"/>
              </a:spcBef>
              <a:buChar char="–"/>
              <a:defRPr kumimoji="1" sz="2000">
                <a:latin typeface="宋体" panose="02010600030101010101" pitchFamily="2" charset="-122"/>
                <a:ea typeface="宋体" panose="02010600030101010101" pitchFamily="2" charset="-122"/>
              </a:defRPr>
            </a:lvl4pPr>
            <a:lvl5pPr marL="2057400" indent="-228600">
              <a:spcBef>
                <a:spcPct val="20000"/>
              </a:spcBef>
              <a:buChar char="•"/>
              <a:defRPr kumimoji="1"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9pPr>
          </a:lstStyle>
          <a:p>
            <a:r>
              <a:rPr lang="en-US" altLang="zh-CN" dirty="0"/>
              <a:t>S=1</a:t>
            </a:r>
            <a:r>
              <a:rPr lang="zh-CN" altLang="en-US" dirty="0"/>
              <a:t>时，</a:t>
            </a:r>
            <a:r>
              <a:rPr lang="en-US" altLang="zh-CN" dirty="0"/>
              <a:t>TG2</a:t>
            </a:r>
            <a:r>
              <a:rPr lang="zh-CN" altLang="en-US" dirty="0"/>
              <a:t>导通，</a:t>
            </a:r>
            <a:r>
              <a:rPr lang="en-US" altLang="zh-CN" dirty="0"/>
              <a:t>TG2</a:t>
            </a:r>
            <a:r>
              <a:rPr lang="zh-CN" altLang="en-US" dirty="0"/>
              <a:t>输出</a:t>
            </a:r>
            <a:r>
              <a:rPr lang="en-US" altLang="zh-CN" dirty="0"/>
              <a:t>b</a:t>
            </a:r>
            <a:r>
              <a:rPr lang="zh-CN" altLang="en-US" dirty="0"/>
              <a:t>，</a:t>
            </a:r>
            <a:r>
              <a:rPr lang="en-US" altLang="zh-CN" dirty="0"/>
              <a:t>TG1</a:t>
            </a:r>
            <a:r>
              <a:rPr lang="zh-CN" altLang="en-US" dirty="0"/>
              <a:t>截止，</a:t>
            </a:r>
            <a:r>
              <a:rPr lang="en-US" altLang="zh-CN" dirty="0"/>
              <a:t>TG1</a:t>
            </a:r>
            <a:r>
              <a:rPr lang="zh-CN" altLang="en-US" dirty="0"/>
              <a:t>输出高阻状态，输出</a:t>
            </a:r>
            <a:r>
              <a:rPr lang="en-US" altLang="zh-CN" dirty="0"/>
              <a:t>y=b;</a:t>
            </a:r>
            <a:endParaRPr lang="en-US" altLang="zh-CN" dirty="0"/>
          </a:p>
        </p:txBody>
      </p:sp>
      <p:graphicFrame>
        <p:nvGraphicFramePr>
          <p:cNvPr id="33799" name="Object 7"/>
          <p:cNvGraphicFramePr>
            <a:graphicFrameLocks noChangeAspect="1"/>
          </p:cNvGraphicFramePr>
          <p:nvPr/>
        </p:nvGraphicFramePr>
        <p:xfrm>
          <a:off x="2286001" y="3886200"/>
          <a:ext cx="2613025" cy="730250"/>
        </p:xfrm>
        <a:graphic>
          <a:graphicData uri="http://schemas.openxmlformats.org/presentationml/2006/ole">
            <mc:AlternateContent xmlns:mc="http://schemas.openxmlformats.org/markup-compatibility/2006">
              <mc:Choice xmlns:v="urn:schemas-microsoft-com:vml" Requires="v">
                <p:oleObj spid="_x0000_s2" name="Equation" r:id="rId2" imgW="862965" imgH="241300" progId="Equation.DSMT4">
                  <p:embed/>
                </p:oleObj>
              </mc:Choice>
              <mc:Fallback>
                <p:oleObj name="Equation" r:id="rId2" imgW="862965" imgH="2413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3886200"/>
                        <a:ext cx="2613025"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圆角矩形 1"/>
          <p:cNvSpPr/>
          <p:nvPr/>
        </p:nvSpPr>
        <p:spPr>
          <a:xfrm>
            <a:off x="-348344" y="516695"/>
            <a:ext cx="3846455"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集成逻辑门</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18" name="矩形 17"/>
          <p:cNvSpPr/>
          <p:nvPr/>
        </p:nvSpPr>
        <p:spPr>
          <a:xfrm>
            <a:off x="831111" y="1355706"/>
            <a:ext cx="63385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CMOS</a:t>
            </a:r>
            <a:r>
              <a:rPr kumimoji="1" lang="zh-CN" altLang="zh-CN" sz="2800" b="1" dirty="0">
                <a:solidFill>
                  <a:srgbClr val="005286"/>
                </a:solidFill>
                <a:latin typeface="微软雅黑" panose="020B0503020204020204" pitchFamily="34" charset="-122"/>
                <a:ea typeface="微软雅黑" panose="020B0503020204020204" pitchFamily="34" charset="-122"/>
              </a:rPr>
              <a:t>传输门及其构建的逻辑门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
        <p:nvSpPr>
          <p:cNvPr id="19" name="TextBox 4"/>
          <p:cNvSpPr txBox="1">
            <a:spLocks noChangeArrowheads="1"/>
          </p:cNvSpPr>
          <p:nvPr/>
        </p:nvSpPr>
        <p:spPr bwMode="auto">
          <a:xfrm>
            <a:off x="831111" y="2020093"/>
            <a:ext cx="533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400" b="1" dirty="0">
                <a:latin typeface="Times New Roman" panose="02020603050405020304" pitchFamily="18" charset="0"/>
              </a:rPr>
              <a:t>（</a:t>
            </a:r>
            <a:r>
              <a:rPr kumimoji="0" lang="en-US" altLang="zh-CN" sz="2400" b="1" dirty="0">
                <a:latin typeface="Times New Roman" panose="02020603050405020304" pitchFamily="18" charset="0"/>
              </a:rPr>
              <a:t>1</a:t>
            </a:r>
            <a:r>
              <a:rPr kumimoji="0" lang="zh-CN" altLang="en-US" sz="2400" b="1" dirty="0">
                <a:latin typeface="Times New Roman" panose="02020603050405020304" pitchFamily="18" charset="0"/>
              </a:rPr>
              <a:t>）传输门的结构和性能特点</a:t>
            </a:r>
            <a:endParaRPr kumimoji="0" lang="zh-CN" altLang="en-US" sz="2400" b="1" dirty="0">
              <a:latin typeface="Times New Roman" panose="02020603050405020304" pitchFamily="18" charset="0"/>
            </a:endParaRPr>
          </a:p>
        </p:txBody>
      </p:sp>
      <p:sp>
        <p:nvSpPr>
          <p:cNvPr id="9" name="矩形标注 8"/>
          <p:cNvSpPr>
            <a:spLocks noChangeArrowheads="1"/>
          </p:cNvSpPr>
          <p:nvPr/>
        </p:nvSpPr>
        <p:spPr bwMode="auto">
          <a:xfrm>
            <a:off x="1485900" y="2582734"/>
            <a:ext cx="2819400" cy="461665"/>
          </a:xfrm>
          <a:prstGeom prst="wedgeRectCallout">
            <a:avLst>
              <a:gd name="adj1" fmla="val 103966"/>
              <a:gd name="adj2" fmla="val -64766"/>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p>
            <a:pPr>
              <a:spcBef>
                <a:spcPct val="0"/>
              </a:spcBef>
            </a:pP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选择控制信号</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S</a:t>
            </a:r>
            <a:endParaRPr kumimoji="1" lang="zh-CN" altLang="en-US" sz="24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灯片编号占位符 2"/>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3799"/>
                                        </p:tgtEl>
                                        <p:attrNameLst>
                                          <p:attrName>style.visibility</p:attrName>
                                        </p:attrNameLst>
                                      </p:cBhvr>
                                      <p:to>
                                        <p:strVal val="visible"/>
                                      </p:to>
                                    </p:set>
                                    <p:animEffect transition="in" filter="fade">
                                      <p:cBhvr>
                                        <p:cTn id="22" dur="1000"/>
                                        <p:tgtEl>
                                          <p:spTgt spid="33799"/>
                                        </p:tgtEl>
                                      </p:cBhvr>
                                    </p:animEffect>
                                    <p:anim calcmode="lin" valueType="num">
                                      <p:cBhvr>
                                        <p:cTn id="23" dur="1000" fill="hold"/>
                                        <p:tgtEl>
                                          <p:spTgt spid="33799"/>
                                        </p:tgtEl>
                                        <p:attrNameLst>
                                          <p:attrName>ppt_x</p:attrName>
                                        </p:attrNameLst>
                                      </p:cBhvr>
                                      <p:tavLst>
                                        <p:tav tm="0">
                                          <p:val>
                                            <p:strVal val="#ppt_x"/>
                                          </p:val>
                                        </p:tav>
                                        <p:tav tm="100000">
                                          <p:val>
                                            <p:strVal val="#ppt_x"/>
                                          </p:val>
                                        </p:tav>
                                      </p:tavLst>
                                    </p:anim>
                                    <p:anim calcmode="lin" valueType="num">
                                      <p:cBhvr>
                                        <p:cTn id="24" dur="1000" fill="hold"/>
                                        <p:tgtEl>
                                          <p:spTgt spid="3379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0-#ppt_w/2"/>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01"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6" name="Text Box 3"/>
          <p:cNvSpPr txBox="1">
            <a:spLocks noChangeArrowheads="1"/>
          </p:cNvSpPr>
          <p:nvPr/>
        </p:nvSpPr>
        <p:spPr bwMode="auto">
          <a:xfrm>
            <a:off x="3972671" y="652898"/>
            <a:ext cx="3552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50000"/>
              </a:spcBef>
              <a:defRPr kumimoji="1" sz="2800" b="1">
                <a:solidFill>
                  <a:srgbClr val="005286"/>
                </a:solidFill>
                <a:latin typeface="微软雅黑" panose="020B0503020204020204" pitchFamily="34" charset="-122"/>
                <a:ea typeface="微软雅黑" panose="020B0503020204020204" pitchFamily="34" charset="-122"/>
              </a:defRPr>
            </a:lvl1pPr>
          </a:lstStyle>
          <a:p>
            <a:r>
              <a:rPr lang="zh-CN" altLang="en-US" dirty="0"/>
              <a:t>与非门的</a:t>
            </a:r>
            <a:r>
              <a:rPr lang="en-US" altLang="zh-CN" dirty="0"/>
              <a:t>CMOS</a:t>
            </a:r>
            <a:r>
              <a:rPr lang="zh-CN" altLang="en-US" dirty="0"/>
              <a:t>结构</a:t>
            </a:r>
            <a:endParaRPr lang="zh-CN" altLang="en-US" dirty="0"/>
          </a:p>
        </p:txBody>
      </p:sp>
      <p:sp>
        <p:nvSpPr>
          <p:cNvPr id="12" name="圆角矩形 1"/>
          <p:cNvSpPr/>
          <p:nvPr/>
        </p:nvSpPr>
        <p:spPr>
          <a:xfrm>
            <a:off x="-348344" y="516695"/>
            <a:ext cx="414416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2"/>
          <p:cNvSpPr txBox="1">
            <a:spLocks noChangeArrowheads="1"/>
          </p:cNvSpPr>
          <p:nvPr/>
        </p:nvSpPr>
        <p:spPr>
          <a:xfrm>
            <a:off x="0" y="632935"/>
            <a:ext cx="35528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 </a:t>
            </a: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补充</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pic>
        <p:nvPicPr>
          <p:cNvPr id="15"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8472488" y="1665288"/>
            <a:ext cx="142716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2"/>
          <a:stretch>
            <a:fillRect/>
          </a:stretch>
        </p:blipFill>
        <p:spPr>
          <a:xfrm>
            <a:off x="1703512" y="1664494"/>
            <a:ext cx="3744416" cy="4541747"/>
          </a:xfrm>
          <a:prstGeom prst="rect">
            <a:avLst/>
          </a:prstGeom>
        </p:spPr>
      </p:pic>
      <p:sp>
        <p:nvSpPr>
          <p:cNvPr id="18" name="椭圆 17"/>
          <p:cNvSpPr/>
          <p:nvPr/>
        </p:nvSpPr>
        <p:spPr bwMode="auto">
          <a:xfrm>
            <a:off x="2783632" y="2564904"/>
            <a:ext cx="2232248" cy="100811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19" name="椭圆 18"/>
          <p:cNvSpPr/>
          <p:nvPr/>
        </p:nvSpPr>
        <p:spPr bwMode="auto">
          <a:xfrm>
            <a:off x="2567608" y="3789040"/>
            <a:ext cx="1368152" cy="1872208"/>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0" name="内容占位符 2"/>
          <p:cNvSpPr txBox="1"/>
          <p:nvPr/>
        </p:nvSpPr>
        <p:spPr bwMode="auto">
          <a:xfrm>
            <a:off x="5314628" y="2626687"/>
            <a:ext cx="15770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en-US" altLang="zh-CN" b="1" kern="0" dirty="0">
                <a:latin typeface="Times New Roman" panose="02020603050405020304" pitchFamily="18" charset="0"/>
                <a:ea typeface="宋体" panose="02010600030101010101" pitchFamily="2" charset="-122"/>
                <a:cs typeface="Times New Roman" panose="02020603050405020304" pitchFamily="18" charset="0"/>
              </a:rPr>
              <a:t>PMOS</a:t>
            </a:r>
            <a:endParaRPr lang="zh-CN" altLang="en-US"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内容占位符 2"/>
          <p:cNvSpPr txBox="1"/>
          <p:nvPr/>
        </p:nvSpPr>
        <p:spPr bwMode="auto">
          <a:xfrm>
            <a:off x="5314628" y="4509120"/>
            <a:ext cx="15770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en-US" altLang="zh-CN" b="1" kern="0" dirty="0">
                <a:latin typeface="Times New Roman" panose="02020603050405020304" pitchFamily="18" charset="0"/>
                <a:ea typeface="宋体" panose="02010600030101010101" pitchFamily="2" charset="-122"/>
                <a:cs typeface="Times New Roman" panose="02020603050405020304" pitchFamily="18" charset="0"/>
              </a:rPr>
              <a:t>NMOS</a:t>
            </a:r>
            <a:endParaRPr lang="zh-CN" altLang="en-US"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内容占位符 2"/>
          <p:cNvSpPr txBox="1"/>
          <p:nvPr/>
        </p:nvSpPr>
        <p:spPr bwMode="auto">
          <a:xfrm>
            <a:off x="7207693" y="2626687"/>
            <a:ext cx="42663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latin typeface="宋体" panose="02010600030101010101" pitchFamily="2" charset="-122"/>
                <a:ea typeface="宋体" panose="02010600030101010101" pitchFamily="2" charset="-122"/>
              </a:rPr>
              <a:t>上拉网络</a:t>
            </a:r>
            <a:r>
              <a:rPr lang="en-US" altLang="zh-CN" b="1" kern="0" dirty="0">
                <a:latin typeface="宋体" panose="02010600030101010101" pitchFamily="2" charset="-122"/>
                <a:ea typeface="宋体" panose="02010600030101010101" pitchFamily="2" charset="-122"/>
              </a:rPr>
              <a:t>(PUN)</a:t>
            </a:r>
            <a:r>
              <a:rPr lang="zh-CN" altLang="en-US" b="1" kern="0" dirty="0">
                <a:latin typeface="宋体" panose="02010600030101010101" pitchFamily="2" charset="-122"/>
                <a:ea typeface="宋体" panose="02010600030101010101" pitchFamily="2" charset="-122"/>
              </a:rPr>
              <a:t>：并联</a:t>
            </a:r>
            <a:endParaRPr lang="zh-CN" altLang="en-US" b="1" kern="0" dirty="0">
              <a:latin typeface="宋体" panose="02010600030101010101" pitchFamily="2" charset="-122"/>
              <a:ea typeface="宋体" panose="02010600030101010101" pitchFamily="2" charset="-122"/>
            </a:endParaRPr>
          </a:p>
        </p:txBody>
      </p:sp>
      <p:sp>
        <p:nvSpPr>
          <p:cNvPr id="23" name="内容占位符 2"/>
          <p:cNvSpPr txBox="1"/>
          <p:nvPr/>
        </p:nvSpPr>
        <p:spPr bwMode="auto">
          <a:xfrm>
            <a:off x="7176120" y="4509120"/>
            <a:ext cx="429790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latin typeface="宋体" panose="02010600030101010101" pitchFamily="2" charset="-122"/>
                <a:ea typeface="宋体" panose="02010600030101010101" pitchFamily="2" charset="-122"/>
              </a:rPr>
              <a:t>下拉网络</a:t>
            </a:r>
            <a:r>
              <a:rPr lang="en-US" altLang="zh-CN" b="1" kern="0" dirty="0">
                <a:latin typeface="宋体" panose="02010600030101010101" pitchFamily="2" charset="-122"/>
                <a:ea typeface="宋体" panose="02010600030101010101" pitchFamily="2" charset="-122"/>
              </a:rPr>
              <a:t>(PDN)</a:t>
            </a:r>
            <a:r>
              <a:rPr lang="zh-CN" altLang="en-US" b="1" kern="0" dirty="0">
                <a:latin typeface="宋体" panose="02010600030101010101" pitchFamily="2" charset="-122"/>
                <a:ea typeface="宋体" panose="02010600030101010101" pitchFamily="2" charset="-122"/>
              </a:rPr>
              <a:t>：串联</a:t>
            </a:r>
            <a:endParaRPr lang="zh-CN" altLang="en-US" b="1" kern="0" dirty="0">
              <a:latin typeface="宋体" panose="02010600030101010101" pitchFamily="2" charset="-122"/>
              <a:ea typeface="宋体" panose="02010600030101010101" pitchFamily="2" charset="-122"/>
            </a:endParaRPr>
          </a:p>
        </p:txBody>
      </p:sp>
      <p:sp>
        <p:nvSpPr>
          <p:cNvPr id="24" name="内容占位符 2"/>
          <p:cNvSpPr txBox="1"/>
          <p:nvPr/>
        </p:nvSpPr>
        <p:spPr bwMode="auto">
          <a:xfrm>
            <a:off x="7739410" y="3503277"/>
            <a:ext cx="216024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solidFill>
                  <a:srgbClr val="FF6600"/>
                </a:solidFill>
                <a:latin typeface="宋体" panose="02010600030101010101" pitchFamily="2" charset="-122"/>
                <a:ea typeface="宋体" panose="02010600030101010101" pitchFamily="2" charset="-122"/>
              </a:rPr>
              <a:t>上并下串</a:t>
            </a:r>
            <a:endParaRPr lang="zh-CN" altLang="en-US" b="1" kern="0" dirty="0">
              <a:solidFill>
                <a:srgbClr val="FF6600"/>
              </a:solidFill>
              <a:latin typeface="宋体" panose="02010600030101010101" pitchFamily="2" charset="-122"/>
              <a:ea typeface="宋体" panose="02010600030101010101" pitchFamily="2" charset="-122"/>
            </a:endParaRPr>
          </a:p>
        </p:txBody>
      </p:sp>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fill="hold"/>
                                        <p:tgtEl>
                                          <p:spTgt spid="20"/>
                                        </p:tgtEl>
                                        <p:attrNameLst>
                                          <p:attrName>ppt_x</p:attrName>
                                        </p:attrNameLst>
                                      </p:cBhvr>
                                      <p:tavLst>
                                        <p:tav tm="0">
                                          <p:val>
                                            <p:strVal val="1+#ppt_w/2"/>
                                          </p:val>
                                        </p:tav>
                                        <p:tav tm="100000">
                                          <p:val>
                                            <p:strVal val="#ppt_x"/>
                                          </p:val>
                                        </p:tav>
                                      </p:tavLst>
                                    </p:anim>
                                    <p:anim calcmode="lin" valueType="num">
                                      <p:cBhvr additive="base">
                                        <p:cTn id="17" dur="500" fill="hold"/>
                                        <p:tgtEl>
                                          <p:spTgt spid="2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1+#ppt_w/2"/>
                                          </p:val>
                                        </p:tav>
                                        <p:tav tm="100000">
                                          <p:val>
                                            <p:strVal val="#ppt_x"/>
                                          </p:val>
                                        </p:tav>
                                      </p:tavLst>
                                    </p:anim>
                                    <p:anim calcmode="lin" valueType="num">
                                      <p:cBhvr additive="base">
                                        <p:cTn id="2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up)">
                                      <p:cBhvr>
                                        <p:cTn id="27" dur="500"/>
                                        <p:tgtEl>
                                          <p:spTgt spid="19"/>
                                        </p:tgtEl>
                                      </p:cBhvr>
                                    </p:animEffect>
                                  </p:childTnLst>
                                </p:cTn>
                              </p:par>
                            </p:childTnLst>
                          </p:cTn>
                        </p:par>
                        <p:par>
                          <p:cTn id="28" fill="hold">
                            <p:stCondLst>
                              <p:cond delay="500"/>
                            </p:stCondLst>
                            <p:childTnLst>
                              <p:par>
                                <p:cTn id="29" presetID="2" presetClass="entr" presetSubtype="2" fill="hold" grpId="0" nodeType="after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 presetClass="entr" presetSubtype="2"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1+#ppt_w/2"/>
                                          </p:val>
                                        </p:tav>
                                        <p:tav tm="100000">
                                          <p:val>
                                            <p:strVal val="#ppt_x"/>
                                          </p:val>
                                        </p:tav>
                                      </p:tavLst>
                                    </p:anim>
                                    <p:anim calcmode="lin" valueType="num">
                                      <p:cBhvr additive="base">
                                        <p:cTn id="37"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1+#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p:bldP spid="21" grpId="0"/>
      <p:bldP spid="22" grpId="0"/>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01"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6" name="Text Box 3"/>
          <p:cNvSpPr txBox="1">
            <a:spLocks noChangeArrowheads="1"/>
          </p:cNvSpPr>
          <p:nvPr/>
        </p:nvSpPr>
        <p:spPr bwMode="auto">
          <a:xfrm>
            <a:off x="3972671" y="652898"/>
            <a:ext cx="3552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50000"/>
              </a:spcBef>
              <a:defRPr kumimoji="1" sz="2800" b="1">
                <a:solidFill>
                  <a:srgbClr val="005286"/>
                </a:solidFill>
                <a:latin typeface="微软雅黑" panose="020B0503020204020204" pitchFamily="34" charset="-122"/>
                <a:ea typeface="微软雅黑" panose="020B0503020204020204" pitchFamily="34" charset="-122"/>
              </a:defRPr>
            </a:lvl1pPr>
          </a:lstStyle>
          <a:p>
            <a:r>
              <a:rPr lang="zh-CN" altLang="en-US" dirty="0"/>
              <a:t>与门的</a:t>
            </a:r>
            <a:r>
              <a:rPr lang="en-US" altLang="zh-CN" dirty="0"/>
              <a:t>CMOS</a:t>
            </a:r>
            <a:r>
              <a:rPr lang="zh-CN" altLang="en-US" dirty="0"/>
              <a:t>结构</a:t>
            </a:r>
            <a:endParaRPr lang="zh-CN" altLang="en-US" dirty="0"/>
          </a:p>
        </p:txBody>
      </p:sp>
      <p:sp>
        <p:nvSpPr>
          <p:cNvPr id="12" name="圆角矩形 1"/>
          <p:cNvSpPr/>
          <p:nvPr/>
        </p:nvSpPr>
        <p:spPr>
          <a:xfrm>
            <a:off x="-348344" y="516695"/>
            <a:ext cx="414416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2"/>
          <p:cNvSpPr txBox="1">
            <a:spLocks noChangeArrowheads="1"/>
          </p:cNvSpPr>
          <p:nvPr/>
        </p:nvSpPr>
        <p:spPr>
          <a:xfrm>
            <a:off x="0" y="632935"/>
            <a:ext cx="35528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 </a:t>
            </a: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补充</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pic>
        <p:nvPicPr>
          <p:cNvPr id="25" name="图片 24"/>
          <p:cNvPicPr>
            <a:picLocks noChangeAspect="1"/>
          </p:cNvPicPr>
          <p:nvPr/>
        </p:nvPicPr>
        <p:blipFill>
          <a:blip r:embed="rId1"/>
          <a:stretch>
            <a:fillRect/>
          </a:stretch>
        </p:blipFill>
        <p:spPr>
          <a:xfrm>
            <a:off x="1595500" y="2132856"/>
            <a:ext cx="5832648" cy="3805010"/>
          </a:xfrm>
          <a:prstGeom prst="rect">
            <a:avLst/>
          </a:prstGeom>
        </p:spPr>
      </p:pic>
      <p:pic>
        <p:nvPicPr>
          <p:cNvPr id="2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2488" y="1647825"/>
            <a:ext cx="2343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59825" y="3141663"/>
            <a:ext cx="1371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椭圆 27"/>
          <p:cNvSpPr/>
          <p:nvPr/>
        </p:nvSpPr>
        <p:spPr bwMode="auto">
          <a:xfrm>
            <a:off x="2063552" y="2564904"/>
            <a:ext cx="2160240" cy="3372664"/>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9" name="椭圆 28"/>
          <p:cNvSpPr/>
          <p:nvPr/>
        </p:nvSpPr>
        <p:spPr bwMode="auto">
          <a:xfrm>
            <a:off x="5051590" y="2692806"/>
            <a:ext cx="1692482" cy="224836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3.1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占位符 2"/>
          <p:cNvSpPr>
            <a:spLocks noGrp="1"/>
          </p:cNvSpPr>
          <p:nvPr>
            <p:ph type="body" sz="quarter" idx="11"/>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占位符 3"/>
          <p:cNvSpPr>
            <a:spLocks noGrp="1"/>
          </p:cNvSpPr>
          <p:nvPr>
            <p:ph type="body" sz="quarter" idx="12"/>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占位符 4"/>
          <p:cNvSpPr>
            <a:spLocks noGrp="1"/>
          </p:cNvSpPr>
          <p:nvPr>
            <p:ph type="body" sz="quarter" idx="13"/>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占位符 5"/>
          <p:cNvSpPr>
            <a:spLocks noGrp="1"/>
          </p:cNvSpPr>
          <p:nvPr>
            <p:ph type="body" sz="quarter" idx="14"/>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3.2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分立元件逻辑门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占位符 6"/>
          <p:cNvSpPr>
            <a:spLocks noGrp="1"/>
          </p:cNvSpPr>
          <p:nvPr>
            <p:ph type="body" sz="quarter" idx="15"/>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3.3 CMOS</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占位符 7"/>
          <p:cNvSpPr>
            <a:spLocks noGrp="1"/>
          </p:cNvSpPr>
          <p:nvPr>
            <p:ph type="body" sz="quarter" idx="16"/>
          </p:nvPr>
        </p:nvSpPr>
        <p:spPr>
          <a:xfrm>
            <a:off x="4027174" y="4511456"/>
            <a:ext cx="5408925" cy="518583"/>
          </a:xfrm>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3.4 TTL</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占位符 8"/>
          <p:cNvSpPr>
            <a:spLocks noGrp="1"/>
          </p:cNvSpPr>
          <p:nvPr>
            <p:ph type="body" sz="quarter" idx="17"/>
          </p:nvPr>
        </p:nvSpPr>
        <p:spPr/>
        <p:txBody>
          <a:bodyPr>
            <a:normAutofit lnSpcReduction="10000"/>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3.5 </a:t>
            </a:r>
            <a:r>
              <a:rPr kumimoji="1" lang="zh-CN" altLang="en-US">
                <a:latin typeface="微软雅黑" panose="020B0503020204020204" pitchFamily="34" charset="-122"/>
                <a:ea typeface="微软雅黑" panose="020B0503020204020204" pitchFamily="34" charset="-122"/>
                <a:sym typeface="+mn-ea"/>
              </a:rPr>
              <a:t>门电路综合应用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01"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6" name="Text Box 3"/>
          <p:cNvSpPr txBox="1">
            <a:spLocks noChangeArrowheads="1"/>
          </p:cNvSpPr>
          <p:nvPr/>
        </p:nvSpPr>
        <p:spPr bwMode="auto">
          <a:xfrm>
            <a:off x="3972671" y="652898"/>
            <a:ext cx="3552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50000"/>
              </a:spcBef>
              <a:defRPr kumimoji="1" sz="2800" b="1">
                <a:solidFill>
                  <a:srgbClr val="005286"/>
                </a:solidFill>
                <a:latin typeface="微软雅黑" panose="020B0503020204020204" pitchFamily="34" charset="-122"/>
                <a:ea typeface="微软雅黑" panose="020B0503020204020204" pitchFamily="34" charset="-122"/>
              </a:defRPr>
            </a:lvl1pPr>
          </a:lstStyle>
          <a:p>
            <a:r>
              <a:rPr lang="zh-CN" altLang="en-US" dirty="0"/>
              <a:t>或非门的</a:t>
            </a:r>
            <a:r>
              <a:rPr lang="en-US" altLang="zh-CN" dirty="0"/>
              <a:t>CMOS</a:t>
            </a:r>
            <a:r>
              <a:rPr lang="zh-CN" altLang="en-US" dirty="0"/>
              <a:t>结构</a:t>
            </a:r>
            <a:endParaRPr lang="zh-CN" altLang="en-US" dirty="0"/>
          </a:p>
        </p:txBody>
      </p:sp>
      <p:sp>
        <p:nvSpPr>
          <p:cNvPr id="12" name="圆角矩形 1"/>
          <p:cNvSpPr/>
          <p:nvPr/>
        </p:nvSpPr>
        <p:spPr>
          <a:xfrm>
            <a:off x="-348344" y="516695"/>
            <a:ext cx="414416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2"/>
          <p:cNvSpPr txBox="1">
            <a:spLocks noChangeArrowheads="1"/>
          </p:cNvSpPr>
          <p:nvPr/>
        </p:nvSpPr>
        <p:spPr>
          <a:xfrm>
            <a:off x="0" y="632935"/>
            <a:ext cx="35528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 </a:t>
            </a: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补充</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pic>
        <p:nvPicPr>
          <p:cNvPr id="25" name="图片 24"/>
          <p:cNvPicPr>
            <a:picLocks noChangeAspect="1"/>
          </p:cNvPicPr>
          <p:nvPr/>
        </p:nvPicPr>
        <p:blipFill>
          <a:blip r:embed="rId1"/>
          <a:stretch>
            <a:fillRect/>
          </a:stretch>
        </p:blipFill>
        <p:spPr>
          <a:xfrm>
            <a:off x="1090774" y="1664494"/>
            <a:ext cx="3982289" cy="4578832"/>
          </a:xfrm>
          <a:prstGeom prst="rect">
            <a:avLst/>
          </a:prstGeom>
        </p:spPr>
      </p:pic>
      <p:sp>
        <p:nvSpPr>
          <p:cNvPr id="26" name="椭圆 25"/>
          <p:cNvSpPr/>
          <p:nvPr/>
        </p:nvSpPr>
        <p:spPr bwMode="auto">
          <a:xfrm>
            <a:off x="2423592" y="4725144"/>
            <a:ext cx="2232248" cy="100811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7" name="椭圆 26"/>
          <p:cNvSpPr/>
          <p:nvPr/>
        </p:nvSpPr>
        <p:spPr bwMode="auto">
          <a:xfrm>
            <a:off x="3244966" y="2613691"/>
            <a:ext cx="1368152" cy="1872208"/>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8" name="内容占位符 2"/>
          <p:cNvSpPr txBox="1"/>
          <p:nvPr/>
        </p:nvSpPr>
        <p:spPr bwMode="auto">
          <a:xfrm>
            <a:off x="5314628" y="2626687"/>
            <a:ext cx="15770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en-US" altLang="zh-CN" b="1" kern="0" dirty="0">
                <a:latin typeface="Times New Roman" panose="02020603050405020304" pitchFamily="18" charset="0"/>
                <a:ea typeface="宋体" panose="02010600030101010101" pitchFamily="2" charset="-122"/>
                <a:cs typeface="Times New Roman" panose="02020603050405020304" pitchFamily="18" charset="0"/>
              </a:rPr>
              <a:t>PMOS</a:t>
            </a:r>
            <a:endParaRPr lang="zh-CN" altLang="en-US"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内容占位符 2"/>
          <p:cNvSpPr txBox="1"/>
          <p:nvPr/>
        </p:nvSpPr>
        <p:spPr bwMode="auto">
          <a:xfrm>
            <a:off x="5314628" y="4509120"/>
            <a:ext cx="15770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en-US" altLang="zh-CN" b="1" kern="0" dirty="0">
                <a:latin typeface="Times New Roman" panose="02020603050405020304" pitchFamily="18" charset="0"/>
                <a:ea typeface="宋体" panose="02010600030101010101" pitchFamily="2" charset="-122"/>
                <a:cs typeface="Times New Roman" panose="02020603050405020304" pitchFamily="18" charset="0"/>
              </a:rPr>
              <a:t>NMOS</a:t>
            </a:r>
            <a:endParaRPr lang="zh-CN" altLang="en-US" b="1"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内容占位符 2"/>
          <p:cNvSpPr txBox="1"/>
          <p:nvPr/>
        </p:nvSpPr>
        <p:spPr bwMode="auto">
          <a:xfrm>
            <a:off x="7207693" y="2626687"/>
            <a:ext cx="4266332"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latin typeface="宋体" panose="02010600030101010101" pitchFamily="2" charset="-122"/>
                <a:ea typeface="宋体" panose="02010600030101010101" pitchFamily="2" charset="-122"/>
              </a:rPr>
              <a:t>上拉网络</a:t>
            </a:r>
            <a:r>
              <a:rPr lang="en-US" altLang="zh-CN" b="1" kern="0" dirty="0">
                <a:latin typeface="宋体" panose="02010600030101010101" pitchFamily="2" charset="-122"/>
                <a:ea typeface="宋体" panose="02010600030101010101" pitchFamily="2" charset="-122"/>
              </a:rPr>
              <a:t>(PUN)</a:t>
            </a:r>
            <a:r>
              <a:rPr lang="zh-CN" altLang="en-US" b="1" kern="0" dirty="0">
                <a:latin typeface="宋体" panose="02010600030101010101" pitchFamily="2" charset="-122"/>
                <a:ea typeface="宋体" panose="02010600030101010101" pitchFamily="2" charset="-122"/>
              </a:rPr>
              <a:t>：串联</a:t>
            </a:r>
            <a:endParaRPr lang="zh-CN" altLang="en-US" b="1" kern="0" dirty="0">
              <a:latin typeface="宋体" panose="02010600030101010101" pitchFamily="2" charset="-122"/>
              <a:ea typeface="宋体" panose="02010600030101010101" pitchFamily="2" charset="-122"/>
            </a:endParaRPr>
          </a:p>
        </p:txBody>
      </p:sp>
      <p:sp>
        <p:nvSpPr>
          <p:cNvPr id="31" name="内容占位符 2"/>
          <p:cNvSpPr txBox="1"/>
          <p:nvPr/>
        </p:nvSpPr>
        <p:spPr bwMode="auto">
          <a:xfrm>
            <a:off x="7176120" y="4509120"/>
            <a:ext cx="429790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latin typeface="宋体" panose="02010600030101010101" pitchFamily="2" charset="-122"/>
                <a:ea typeface="宋体" panose="02010600030101010101" pitchFamily="2" charset="-122"/>
              </a:rPr>
              <a:t>下拉网络</a:t>
            </a:r>
            <a:r>
              <a:rPr lang="en-US" altLang="zh-CN" b="1" kern="0" dirty="0">
                <a:latin typeface="宋体" panose="02010600030101010101" pitchFamily="2" charset="-122"/>
                <a:ea typeface="宋体" panose="02010600030101010101" pitchFamily="2" charset="-122"/>
              </a:rPr>
              <a:t>(PDN)</a:t>
            </a:r>
            <a:r>
              <a:rPr lang="zh-CN" altLang="en-US" b="1" kern="0" dirty="0">
                <a:latin typeface="宋体" panose="02010600030101010101" pitchFamily="2" charset="-122"/>
                <a:ea typeface="宋体" panose="02010600030101010101" pitchFamily="2" charset="-122"/>
              </a:rPr>
              <a:t>：并联</a:t>
            </a:r>
            <a:endParaRPr lang="zh-CN" altLang="en-US" b="1" kern="0" dirty="0">
              <a:latin typeface="宋体" panose="02010600030101010101" pitchFamily="2" charset="-122"/>
              <a:ea typeface="宋体" panose="02010600030101010101" pitchFamily="2" charset="-122"/>
            </a:endParaRPr>
          </a:p>
        </p:txBody>
      </p:sp>
      <p:sp>
        <p:nvSpPr>
          <p:cNvPr id="32" name="内容占位符 2"/>
          <p:cNvSpPr txBox="1"/>
          <p:nvPr/>
        </p:nvSpPr>
        <p:spPr bwMode="auto">
          <a:xfrm>
            <a:off x="7739410" y="3503277"/>
            <a:ext cx="216024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57175" indent="-257175" algn="l" rtl="0" eaLnBrk="0" fontAlgn="base" hangingPunct="0">
              <a:spcBef>
                <a:spcPct val="20000"/>
              </a:spcBef>
              <a:spcAft>
                <a:spcPct val="0"/>
              </a:spcAft>
              <a:buClr>
                <a:schemeClr val="accent1"/>
              </a:buClr>
              <a:buSzPct val="80000"/>
              <a:buFont typeface="Wingdings" panose="05000000000000000000" pitchFamily="2" charset="2"/>
              <a:buChar char="l"/>
              <a:defRPr sz="3200">
                <a:solidFill>
                  <a:schemeClr val="tx1"/>
                </a:solidFill>
                <a:latin typeface="+mn-lt"/>
                <a:ea typeface="+mn-ea"/>
                <a:cs typeface="+mn-cs"/>
              </a:defRPr>
            </a:lvl1pPr>
            <a:lvl2pPr marL="557530" indent="-214630" algn="l" rtl="0" eaLnBrk="0" fontAlgn="base" hangingPunct="0">
              <a:spcBef>
                <a:spcPct val="20000"/>
              </a:spcBef>
              <a:spcAft>
                <a:spcPct val="0"/>
              </a:spcAft>
              <a:buClr>
                <a:schemeClr val="tx2"/>
              </a:buClr>
              <a:buSzPct val="85000"/>
              <a:buFont typeface="Arial" panose="020B0604020202020204" pitchFamily="34" charset="0"/>
              <a:buChar char="–"/>
              <a:defRPr sz="2800">
                <a:solidFill>
                  <a:schemeClr val="tx1"/>
                </a:solidFill>
                <a:latin typeface="+mn-lt"/>
              </a:defRPr>
            </a:lvl2pPr>
            <a:lvl3pPr marL="857250" indent="-171450" algn="l" rtl="0" eaLnBrk="0" fontAlgn="base" hangingPunct="0">
              <a:spcBef>
                <a:spcPct val="20000"/>
              </a:spcBef>
              <a:spcAft>
                <a:spcPct val="0"/>
              </a:spcAft>
              <a:buClr>
                <a:schemeClr val="accent1"/>
              </a:buClr>
              <a:buSzPct val="70000"/>
              <a:buFont typeface="Wingdings" panose="05000000000000000000" pitchFamily="2" charset="2"/>
              <a:buChar char="l"/>
              <a:defRPr sz="2800">
                <a:solidFill>
                  <a:schemeClr val="tx1"/>
                </a:solidFill>
                <a:latin typeface="+mn-lt"/>
              </a:defRPr>
            </a:lvl3pPr>
            <a:lvl4pPr marL="1200150" indent="-171450" algn="l" rtl="0" eaLnBrk="0" fontAlgn="base" hangingPunct="0">
              <a:spcBef>
                <a:spcPct val="20000"/>
              </a:spcBef>
              <a:spcAft>
                <a:spcPct val="0"/>
              </a:spcAft>
              <a:buClr>
                <a:schemeClr val="tx1"/>
              </a:buClr>
              <a:buSzPct val="75000"/>
              <a:buFont typeface="Arial" panose="020B0604020202020204" pitchFamily="34" charset="0"/>
              <a:buChar char="–"/>
              <a:defRPr sz="2000">
                <a:solidFill>
                  <a:schemeClr val="tx1"/>
                </a:solidFill>
                <a:latin typeface="+mn-lt"/>
              </a:defRPr>
            </a:lvl4pPr>
            <a:lvl5pPr marL="1543050" indent="-171450" algn="l" rtl="0" eaLnBrk="0" fontAlgn="base" hangingPunct="0">
              <a:spcBef>
                <a:spcPct val="20000"/>
              </a:spcBef>
              <a:spcAft>
                <a:spcPct val="0"/>
              </a:spcAft>
              <a:buClr>
                <a:schemeClr val="accent1"/>
              </a:buClr>
              <a:buSzPct val="60000"/>
              <a:buFont typeface="Wingdings" panose="05000000000000000000" pitchFamily="2" charset="2"/>
              <a:buChar char="l"/>
              <a:defRPr sz="2000">
                <a:solidFill>
                  <a:schemeClr val="tx1"/>
                </a:solidFill>
                <a:latin typeface="+mn-lt"/>
              </a:defRPr>
            </a:lvl5pPr>
            <a:lvl6pPr marL="18859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6pPr>
            <a:lvl7pPr marL="22288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7pPr>
            <a:lvl8pPr marL="25717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8pPr>
            <a:lvl9pPr marL="2914650" indent="-171450" algn="l" rtl="0" fontAlgn="base">
              <a:spcBef>
                <a:spcPct val="20000"/>
              </a:spcBef>
              <a:spcAft>
                <a:spcPct val="0"/>
              </a:spcAft>
              <a:buClr>
                <a:schemeClr val="accent1"/>
              </a:buClr>
              <a:buSzPct val="60000"/>
              <a:buFont typeface="Wingdings" panose="05000000000000000000" pitchFamily="2" charset="2"/>
              <a:buChar char="l"/>
              <a:defRPr sz="1500">
                <a:solidFill>
                  <a:schemeClr val="tx1"/>
                </a:solidFill>
                <a:latin typeface="+mn-lt"/>
              </a:defRPr>
            </a:lvl9pPr>
          </a:lstStyle>
          <a:p>
            <a:pPr marL="0" indent="0">
              <a:buNone/>
            </a:pPr>
            <a:r>
              <a:rPr lang="zh-CN" altLang="en-US" b="1" kern="0" dirty="0">
                <a:solidFill>
                  <a:srgbClr val="FF6600"/>
                </a:solidFill>
                <a:latin typeface="宋体" panose="02010600030101010101" pitchFamily="2" charset="-122"/>
                <a:ea typeface="宋体" panose="02010600030101010101" pitchFamily="2" charset="-122"/>
              </a:rPr>
              <a:t>上串下并</a:t>
            </a:r>
            <a:endParaRPr lang="zh-CN" altLang="en-US" b="1" kern="0" dirty="0">
              <a:solidFill>
                <a:srgbClr val="FF6600"/>
              </a:solidFill>
              <a:latin typeface="宋体" panose="02010600030101010101" pitchFamily="2" charset="-122"/>
              <a:ea typeface="宋体" panose="02010600030101010101" pitchFamily="2" charset="-122"/>
            </a:endParaRPr>
          </a:p>
        </p:txBody>
      </p:sp>
      <p:pic>
        <p:nvPicPr>
          <p:cNvPr id="3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0627" y="1500669"/>
            <a:ext cx="1592263" cy="842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0-#ppt_w/2"/>
                                          </p:val>
                                        </p:tav>
                                        <p:tav tm="100000">
                                          <p:val>
                                            <p:strVal val="#ppt_x"/>
                                          </p:val>
                                        </p:tav>
                                      </p:tavLst>
                                    </p:anim>
                                    <p:anim calcmode="lin" valueType="num">
                                      <p:cBhvr additive="base">
                                        <p:cTn id="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1+#ppt_w/2"/>
                                          </p:val>
                                        </p:tav>
                                        <p:tav tm="100000">
                                          <p:val>
                                            <p:strVal val="#ppt_x"/>
                                          </p:val>
                                        </p:tav>
                                      </p:tavLst>
                                    </p:anim>
                                    <p:anim calcmode="lin" valueType="num">
                                      <p:cBhvr additive="base">
                                        <p:cTn id="18" dur="500" fill="hold"/>
                                        <p:tgtEl>
                                          <p:spTgt spid="29"/>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1+#ppt_w/2"/>
                                          </p:val>
                                        </p:tav>
                                        <p:tav tm="100000">
                                          <p:val>
                                            <p:strVal val="#ppt_x"/>
                                          </p:val>
                                        </p:tav>
                                      </p:tavLst>
                                    </p:anim>
                                    <p:anim calcmode="lin" valueType="num">
                                      <p:cBhvr additive="base">
                                        <p:cTn id="23"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wipe(up)">
                                      <p:cBhvr>
                                        <p:cTn id="28" dur="500"/>
                                        <p:tgtEl>
                                          <p:spTgt spid="27"/>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fill="hold"/>
                                        <p:tgtEl>
                                          <p:spTgt spid="28"/>
                                        </p:tgtEl>
                                        <p:attrNameLst>
                                          <p:attrName>ppt_x</p:attrName>
                                        </p:attrNameLst>
                                      </p:cBhvr>
                                      <p:tavLst>
                                        <p:tav tm="0">
                                          <p:val>
                                            <p:strVal val="1+#ppt_w/2"/>
                                          </p:val>
                                        </p:tav>
                                        <p:tav tm="100000">
                                          <p:val>
                                            <p:strVal val="#ppt_x"/>
                                          </p:val>
                                        </p:tav>
                                      </p:tavLst>
                                    </p:anim>
                                    <p:anim calcmode="lin" valueType="num">
                                      <p:cBhvr additive="base">
                                        <p:cTn id="33" dur="500" fill="hold"/>
                                        <p:tgtEl>
                                          <p:spTgt spid="28"/>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2" presetClass="entr" presetSubtype="2"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1+#ppt_w/2"/>
                                          </p:val>
                                        </p:tav>
                                        <p:tav tm="100000">
                                          <p:val>
                                            <p:strVal val="#ppt_x"/>
                                          </p:val>
                                        </p:tav>
                                      </p:tavLst>
                                    </p:anim>
                                    <p:anim calcmode="lin" valueType="num">
                                      <p:cBhvr additive="base">
                                        <p:cTn id="38"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p:bldP spid="30" grpId="0"/>
      <p:bldP spid="31"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01"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6" name="Text Box 3"/>
          <p:cNvSpPr txBox="1">
            <a:spLocks noChangeArrowheads="1"/>
          </p:cNvSpPr>
          <p:nvPr/>
        </p:nvSpPr>
        <p:spPr bwMode="auto">
          <a:xfrm>
            <a:off x="3972671" y="652898"/>
            <a:ext cx="35520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spcBef>
                <a:spcPct val="50000"/>
              </a:spcBef>
              <a:defRPr kumimoji="1" sz="2800" b="1">
                <a:solidFill>
                  <a:srgbClr val="005286"/>
                </a:solidFill>
                <a:latin typeface="微软雅黑" panose="020B0503020204020204" pitchFamily="34" charset="-122"/>
                <a:ea typeface="微软雅黑" panose="020B0503020204020204" pitchFamily="34" charset="-122"/>
              </a:defRPr>
            </a:lvl1pPr>
          </a:lstStyle>
          <a:p>
            <a:r>
              <a:rPr lang="zh-CN" altLang="en-US" dirty="0"/>
              <a:t>或门的</a:t>
            </a:r>
            <a:r>
              <a:rPr lang="en-US" altLang="zh-CN" dirty="0"/>
              <a:t>CMOS</a:t>
            </a:r>
            <a:r>
              <a:rPr lang="zh-CN" altLang="en-US" dirty="0"/>
              <a:t>结构</a:t>
            </a:r>
            <a:endParaRPr lang="zh-CN" altLang="en-US" dirty="0"/>
          </a:p>
        </p:txBody>
      </p:sp>
      <p:sp>
        <p:nvSpPr>
          <p:cNvPr id="12" name="圆角矩形 1"/>
          <p:cNvSpPr/>
          <p:nvPr/>
        </p:nvSpPr>
        <p:spPr>
          <a:xfrm>
            <a:off x="-348344" y="516695"/>
            <a:ext cx="414416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Rectangle 2"/>
          <p:cNvSpPr txBox="1">
            <a:spLocks noChangeArrowheads="1"/>
          </p:cNvSpPr>
          <p:nvPr/>
        </p:nvSpPr>
        <p:spPr>
          <a:xfrm>
            <a:off x="0" y="632935"/>
            <a:ext cx="35528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 </a:t>
            </a:r>
            <a:r>
              <a:rPr kumimoji="1" lang="en-US" altLang="zh-CN" sz="2800" b="1" dirty="0">
                <a:solidFill>
                  <a:srgbClr val="005286"/>
                </a:solidFill>
                <a:latin typeface="微软雅黑" panose="020B0503020204020204" pitchFamily="34" charset="-122"/>
                <a:ea typeface="微软雅黑" panose="020B0503020204020204" pitchFamily="34" charset="-122"/>
                <a:cs typeface="+mn-cs"/>
              </a:rPr>
              <a:t>CMOS</a:t>
            </a: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补充</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pic>
        <p:nvPicPr>
          <p:cNvPr id="15"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751763" y="1927225"/>
            <a:ext cx="299085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图片 16"/>
          <p:cNvPicPr>
            <a:picLocks noChangeAspect="1"/>
          </p:cNvPicPr>
          <p:nvPr/>
        </p:nvPicPr>
        <p:blipFill>
          <a:blip r:embed="rId2"/>
          <a:stretch>
            <a:fillRect/>
          </a:stretch>
        </p:blipFill>
        <p:spPr>
          <a:xfrm>
            <a:off x="911424" y="1931316"/>
            <a:ext cx="6705685" cy="4032448"/>
          </a:xfrm>
          <a:prstGeom prst="rect">
            <a:avLst/>
          </a:prstGeom>
        </p:spPr>
      </p:pic>
      <p:sp>
        <p:nvSpPr>
          <p:cNvPr id="18" name="椭圆 17"/>
          <p:cNvSpPr/>
          <p:nvPr/>
        </p:nvSpPr>
        <p:spPr bwMode="auto">
          <a:xfrm>
            <a:off x="2567608" y="2652040"/>
            <a:ext cx="1898977" cy="2937199"/>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19" name="椭圆 18"/>
          <p:cNvSpPr/>
          <p:nvPr/>
        </p:nvSpPr>
        <p:spPr bwMode="auto">
          <a:xfrm>
            <a:off x="5195606" y="3124854"/>
            <a:ext cx="1692482" cy="224836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3.4 TTL</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占位符 2"/>
          <p:cNvSpPr>
            <a:spLocks noGrp="1"/>
          </p:cNvSpPr>
          <p:nvPr>
            <p:ph type="body" sz="quarter" idx="11"/>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3.3 CMOS</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占位符 3"/>
          <p:cNvSpPr>
            <a:spLocks noGrp="1"/>
          </p:cNvSpPr>
          <p:nvPr>
            <p:ph type="body" sz="quarter" idx="12"/>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3.2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分立元件逻辑门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占位符 4"/>
          <p:cNvSpPr>
            <a:spLocks noGrp="1"/>
          </p:cNvSpPr>
          <p:nvPr>
            <p:ph type="body" sz="quarter" idx="13"/>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3.1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占位符 9"/>
          <p:cNvSpPr>
            <a:spLocks noGrp="1"/>
          </p:cNvSpPr>
          <p:nvPr>
            <p:ph type="body" sz="quarter" idx="14"/>
          </p:nvPr>
        </p:nvSpPr>
        <p:spPr/>
        <p:txBody>
          <a:bodyPr>
            <a:normAutofit lnSpcReduction="10000"/>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3.5 </a:t>
            </a:r>
            <a:r>
              <a:rPr kumimoji="1" lang="zh-CN" altLang="en-US">
                <a:latin typeface="微软雅黑" panose="020B0503020204020204" pitchFamily="34" charset="-122"/>
                <a:ea typeface="微软雅黑" panose="020B0503020204020204" pitchFamily="34" charset="-122"/>
                <a:sym typeface="+mn-ea"/>
              </a:rPr>
              <a:t>门电路综合应用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占位符 10"/>
          <p:cNvSpPr>
            <a:spLocks noGrp="1"/>
          </p:cNvSpPr>
          <p:nvPr>
            <p:ph type="body" sz="quarter" idx="15"/>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占位符 11"/>
          <p:cNvSpPr>
            <a:spLocks noGrp="1"/>
          </p:cNvSpPr>
          <p:nvPr>
            <p:ph type="body" sz="quarter" idx="16"/>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占位符 12"/>
          <p:cNvSpPr>
            <a:spLocks noGrp="1"/>
          </p:cNvSpPr>
          <p:nvPr>
            <p:ph type="body" sz="quarter" idx="17"/>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l="77731"/>
          <a:stretch>
            <a:fillRect/>
          </a:stretch>
        </p:blipFill>
        <p:spPr>
          <a:xfrm>
            <a:off x="8140932" y="3329944"/>
            <a:ext cx="2466792" cy="2591025"/>
          </a:xfrm>
          <a:prstGeom prst="rect">
            <a:avLst/>
          </a:prstGeom>
        </p:spPr>
      </p:pic>
      <p:sp>
        <p:nvSpPr>
          <p:cNvPr id="10"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12" name="矩形 11"/>
          <p:cNvSpPr/>
          <p:nvPr/>
        </p:nvSpPr>
        <p:spPr>
          <a:xfrm>
            <a:off x="838200" y="1567934"/>
            <a:ext cx="47944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1. TTL</a:t>
            </a:r>
            <a:r>
              <a:rPr kumimoji="1" lang="zh-CN" altLang="zh-CN" sz="2800" b="1" dirty="0">
                <a:solidFill>
                  <a:srgbClr val="005286"/>
                </a:solidFill>
                <a:latin typeface="微软雅黑" panose="020B0503020204020204" pitchFamily="34" charset="-122"/>
                <a:ea typeface="微软雅黑" panose="020B0503020204020204" pitchFamily="34" charset="-122"/>
              </a:rPr>
              <a:t>与非门的工作原理</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3676987" y="38646"/>
            <a:ext cx="8515013" cy="2963867"/>
          </a:xfrm>
          <a:prstGeom prst="rect">
            <a:avLst/>
          </a:prstGeom>
        </p:spPr>
      </p:pic>
      <p:sp>
        <p:nvSpPr>
          <p:cNvPr id="5"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92" y="2736962"/>
            <a:ext cx="7427533" cy="4037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style.rotation</p:attrName>
                                        </p:attrNameLst>
                                      </p:cBhvr>
                                      <p:tavLst>
                                        <p:tav tm="0">
                                          <p:val>
                                            <p:fltVal val="360"/>
                                          </p:val>
                                        </p:tav>
                                        <p:tav tm="100000">
                                          <p:val>
                                            <p:fltVal val="0"/>
                                          </p:val>
                                        </p:tav>
                                      </p:tavLst>
                                    </p:anim>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9" presetClass="entr" presetSubtype="0" decel="10000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 calcmode="lin" valueType="num">
                                      <p:cBhvr>
                                        <p:cTn id="21" dur="500" fill="hold"/>
                                        <p:tgtEl>
                                          <p:spTgt spid="13"/>
                                        </p:tgtEl>
                                        <p:attrNameLst>
                                          <p:attrName>style.rotation</p:attrName>
                                        </p:attrNameLst>
                                      </p:cBhvr>
                                      <p:tavLst>
                                        <p:tav tm="0">
                                          <p:val>
                                            <p:fltVal val="360"/>
                                          </p:val>
                                        </p:tav>
                                        <p:tav tm="100000">
                                          <p:val>
                                            <p:fltVal val="0"/>
                                          </p:val>
                                        </p:tav>
                                      </p:tavLst>
                                    </p:anim>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65563" y="1461398"/>
            <a:ext cx="5577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集电极开路门和漏极开路门</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矩形 1"/>
          <p:cNvSpPr/>
          <p:nvPr/>
        </p:nvSpPr>
        <p:spPr>
          <a:xfrm>
            <a:off x="914400" y="2261927"/>
            <a:ext cx="3430747"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集电极开路门</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OC</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门</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924184" y="2770034"/>
            <a:ext cx="3121367" cy="461665"/>
          </a:xfrm>
          <a:prstGeom prst="rect">
            <a:avLst/>
          </a:prstGeom>
        </p:spPr>
        <p:txBody>
          <a:bodyPr wrap="none">
            <a:spAutoFit/>
          </a:bodyPr>
          <a:lstStyle/>
          <a:p>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漏极开路门</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latin typeface="Times New Roman" panose="02020603050405020304" pitchFamily="18" charset="0"/>
                <a:ea typeface="宋体" panose="02010600030101010101" pitchFamily="2" charset="-122"/>
                <a:cs typeface="Times New Roman" panose="02020603050405020304" pitchFamily="18" charset="0"/>
              </a:rPr>
              <a:t>OD</a:t>
            </a:r>
            <a:r>
              <a:rPr lang="zh-CN" altLang="zh-CN" sz="2400" b="1" kern="100" dirty="0">
                <a:latin typeface="Times New Roman" panose="02020603050405020304" pitchFamily="18" charset="0"/>
                <a:ea typeface="宋体" panose="02010600030101010101" pitchFamily="2" charset="-122"/>
                <a:cs typeface="Times New Roman" panose="02020603050405020304" pitchFamily="18" charset="0"/>
              </a:rPr>
              <a:t>门</a:t>
            </a:r>
            <a:r>
              <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6172200" y="5189006"/>
            <a:ext cx="4846601" cy="1200329"/>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p>
            <a:pPr>
              <a:spcBef>
                <a:spcPct val="50000"/>
              </a:spcBef>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OC/OD</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门必须外接上拉电阻</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RP</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（将电阻的一端接于高电平称为上拉）</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bwMode="auto">
          <a:xfrm>
            <a:off x="4189770" y="2251461"/>
            <a:ext cx="6934200" cy="461665"/>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特点：门电路内部输出三极管的集电极是开路的。</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p:cNvSpPr/>
          <p:nvPr/>
        </p:nvSpPr>
        <p:spPr bwMode="auto">
          <a:xfrm>
            <a:off x="4189770" y="2914237"/>
            <a:ext cx="6934200" cy="825619"/>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特点：</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CMOS</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门电路内部输出级电路中的</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NMOS</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漏极开路输出</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62800" y="3940967"/>
            <a:ext cx="2743438" cy="1054699"/>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745" y="3817178"/>
            <a:ext cx="3846909" cy="2274005"/>
          </a:xfrm>
          <a:prstGeom prst="rect">
            <a:avLst/>
          </a:prstGeom>
        </p:spPr>
      </p:pic>
      <p:sp>
        <p:nvSpPr>
          <p:cNvPr id="18"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微软雅黑" panose="020B0503020204020204" pitchFamily="34" charset="-122"/>
            </a:endParaRPr>
          </a:p>
        </p:txBody>
      </p:sp>
      <p:sp>
        <p:nvSpPr>
          <p:cNvPr id="19"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TTL</a:t>
            </a:r>
            <a:r>
              <a:rPr kumimoji="1" lang="zh-CN" altLang="zh-CN" sz="2800" b="1">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7"/>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7"/>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360"/>
                                          </p:val>
                                        </p:tav>
                                        <p:tav tm="100000">
                                          <p:val>
                                            <p:fltVal val="0"/>
                                          </p:val>
                                        </p:tav>
                                      </p:tavLst>
                                    </p:anim>
                                    <p:animEffect transition="in" filter="fade">
                                      <p:cBhvr>
                                        <p:cTn id="26" dur="500"/>
                                        <p:tgtEl>
                                          <p:spTgt spid="10"/>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childTnLst>
                          </p:cTn>
                        </p:par>
                        <p:par>
                          <p:cTn id="33" fill="hold">
                            <p:stCondLst>
                              <p:cond delay="500"/>
                            </p:stCondLst>
                            <p:childTnLst>
                              <p:par>
                                <p:cTn id="34" presetID="4" presetClass="entr" presetSubtype="16"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8"/>
          <p:cNvSpPr txBox="1">
            <a:spLocks noChangeArrowheads="1"/>
          </p:cNvSpPr>
          <p:nvPr/>
        </p:nvSpPr>
        <p:spPr bwMode="auto">
          <a:xfrm>
            <a:off x="1595833" y="2433637"/>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zh-CN" altLang="en-US" sz="2400" b="1" dirty="0"/>
              <a:t>（</a:t>
            </a:r>
            <a:r>
              <a:rPr kumimoji="0" lang="en-US" altLang="zh-CN" sz="2400" b="1" dirty="0">
                <a:latin typeface="Times New Roman" panose="02020603050405020304" pitchFamily="18" charset="0"/>
                <a:cs typeface="Times New Roman" panose="02020603050405020304" pitchFamily="18" charset="0"/>
              </a:rPr>
              <a:t>1</a:t>
            </a:r>
            <a:r>
              <a:rPr kumimoji="0" lang="zh-CN" altLang="en-US" sz="2400" b="1" dirty="0"/>
              <a:t>）实现线与功能 </a:t>
            </a:r>
            <a:endParaRPr kumimoji="0" lang="zh-CN" altLang="en-US" sz="2400" b="1" dirty="0"/>
          </a:p>
        </p:txBody>
      </p:sp>
      <p:sp>
        <p:nvSpPr>
          <p:cNvPr id="44039" name="Rectangle 11"/>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4041" name="Rectangle 13"/>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4043"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4045" name="Rectangle 1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33800" y="2326708"/>
            <a:ext cx="2597831" cy="2778693"/>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5326198"/>
            <a:ext cx="2771553" cy="507378"/>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0892" y="1791426"/>
            <a:ext cx="1908213" cy="3560373"/>
          </a:xfrm>
          <a:prstGeom prst="rect">
            <a:avLst/>
          </a:prstGeom>
        </p:spPr>
      </p:pic>
      <p:sp>
        <p:nvSpPr>
          <p:cNvPr id="16"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7931888" y="5408782"/>
            <a:ext cx="4167963" cy="461665"/>
          </a:xfrm>
          <a:prstGeom prst="rect">
            <a:avLst/>
          </a:prstGeom>
          <a:noFill/>
        </p:spPr>
        <p:txBody>
          <a:bodyPr wrap="square" rtlCol="0">
            <a:spAutoFit/>
          </a:bodyPr>
          <a:lstStyle/>
          <a:p>
            <a:r>
              <a:rPr lang="en-US" altLang="zh-CN" sz="2400" i="1" dirty="0">
                <a:latin typeface="Times New Roman" panose="02020603050405020304" pitchFamily="18" charset="0"/>
                <a:ea typeface="宋体" panose="02010600030101010101" pitchFamily="2" charset="-122"/>
                <a:cs typeface="Times New Roman" panose="02020603050405020304" pitchFamily="18" charset="0"/>
              </a:rPr>
              <a:t>Y=AB•CD •EF •GH</a:t>
            </a:r>
            <a:endParaRPr lang="zh-CN" altLang="en-US" sz="2400" i="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5" name="矩形 4"/>
          <p:cNvSpPr/>
          <p:nvPr/>
        </p:nvSpPr>
        <p:spPr>
          <a:xfrm>
            <a:off x="765563" y="1461398"/>
            <a:ext cx="5577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集电极开路门和漏极开路门</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9" presetClass="entr" presetSubtype="0" decel="10000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9" presetClass="entr" presetSubtype="0" decel="10000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 calcmode="lin" valueType="num">
                                      <p:cBhvr>
                                        <p:cTn id="27" dur="500" fill="hold"/>
                                        <p:tgtEl>
                                          <p:spTgt spid="8"/>
                                        </p:tgtEl>
                                        <p:attrNameLst>
                                          <p:attrName>style.rotation</p:attrName>
                                        </p:attrNameLst>
                                      </p:cBhvr>
                                      <p:tavLst>
                                        <p:tav tm="0">
                                          <p:val>
                                            <p:fltVal val="360"/>
                                          </p:val>
                                        </p:tav>
                                        <p:tav tm="100000">
                                          <p:val>
                                            <p:fltVal val="0"/>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autoUpdateAnimBg="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6"/>
          <p:cNvSpPr txBox="1">
            <a:spLocks noChangeArrowheads="1"/>
          </p:cNvSpPr>
          <p:nvPr/>
        </p:nvSpPr>
        <p:spPr bwMode="auto">
          <a:xfrm>
            <a:off x="1371600" y="2160051"/>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spcBef>
                <a:spcPct val="50000"/>
              </a:spcBef>
              <a:buFontTx/>
              <a:buNone/>
              <a:defRPr kumimoji="0" sz="2400" b="1">
                <a:latin typeface="宋体" panose="02010600030101010101" pitchFamily="2" charset="-122"/>
                <a:ea typeface="宋体" panose="02010600030101010101" pitchFamily="2" charset="-122"/>
              </a:defRPr>
            </a:lvl1pPr>
            <a:lvl2pPr marL="742950" indent="-285750">
              <a:spcBef>
                <a:spcPct val="20000"/>
              </a:spcBef>
              <a:buChar char="–"/>
              <a:defRPr kumimoji="1" sz="2800">
                <a:latin typeface="宋体" panose="02010600030101010101" pitchFamily="2" charset="-122"/>
                <a:ea typeface="宋体" panose="02010600030101010101" pitchFamily="2" charset="-122"/>
              </a:defRPr>
            </a:lvl2pPr>
            <a:lvl3pPr marL="1143000" indent="-228600">
              <a:spcBef>
                <a:spcPct val="20000"/>
              </a:spcBef>
              <a:buChar char="•"/>
              <a:defRPr kumimoji="1" sz="2400">
                <a:latin typeface="宋体" panose="02010600030101010101" pitchFamily="2" charset="-122"/>
                <a:ea typeface="宋体" panose="02010600030101010101" pitchFamily="2" charset="-122"/>
              </a:defRPr>
            </a:lvl3pPr>
            <a:lvl4pPr marL="1600200" indent="-228600">
              <a:spcBef>
                <a:spcPct val="20000"/>
              </a:spcBef>
              <a:buChar char="–"/>
              <a:defRPr kumimoji="1" sz="2000">
                <a:latin typeface="宋体" panose="02010600030101010101" pitchFamily="2" charset="-122"/>
                <a:ea typeface="宋体" panose="02010600030101010101" pitchFamily="2" charset="-122"/>
              </a:defRPr>
            </a:lvl4pPr>
            <a:lvl5pPr marL="2057400" indent="-228600">
              <a:spcBef>
                <a:spcPct val="20000"/>
              </a:spcBef>
              <a:buChar char="•"/>
              <a:defRPr kumimoji="1"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9pPr>
          </a:lstStyle>
          <a:p>
            <a:r>
              <a:rPr lang="zh-CN" altLang="en-US" dirty="0"/>
              <a:t>（</a:t>
            </a:r>
            <a:r>
              <a:rPr lang="en-US" altLang="zh-CN" dirty="0">
                <a:latin typeface="Times New Roman" panose="02020603050405020304" pitchFamily="18" charset="0"/>
                <a:cs typeface="Times New Roman" panose="02020603050405020304" pitchFamily="18" charset="0"/>
              </a:rPr>
              <a:t>2</a:t>
            </a:r>
            <a:r>
              <a:rPr lang="zh-CN" altLang="en-US" dirty="0"/>
              <a:t>）实现电平转换 </a:t>
            </a:r>
            <a:endParaRPr lang="zh-CN" altLang="en-US" dirty="0"/>
          </a:p>
        </p:txBody>
      </p:sp>
      <p:sp>
        <p:nvSpPr>
          <p:cNvPr id="19461" name="Text Box 9"/>
          <p:cNvSpPr txBox="1">
            <a:spLocks noChangeArrowheads="1"/>
          </p:cNvSpPr>
          <p:nvPr/>
        </p:nvSpPr>
        <p:spPr bwMode="auto">
          <a:xfrm>
            <a:off x="1395952" y="4114800"/>
            <a:ext cx="510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spcBef>
                <a:spcPct val="50000"/>
              </a:spcBef>
              <a:buFontTx/>
              <a:buNone/>
              <a:defRPr kumimoji="0" sz="2400" b="1">
                <a:latin typeface="宋体" panose="02010600030101010101" pitchFamily="2" charset="-122"/>
                <a:ea typeface="宋体" panose="02010600030101010101" pitchFamily="2" charset="-122"/>
              </a:defRPr>
            </a:lvl1pPr>
            <a:lvl2pPr marL="742950" indent="-285750">
              <a:spcBef>
                <a:spcPct val="20000"/>
              </a:spcBef>
              <a:buChar char="–"/>
              <a:defRPr kumimoji="1" sz="2800">
                <a:latin typeface="宋体" panose="02010600030101010101" pitchFamily="2" charset="-122"/>
                <a:ea typeface="宋体" panose="02010600030101010101" pitchFamily="2" charset="-122"/>
              </a:defRPr>
            </a:lvl2pPr>
            <a:lvl3pPr marL="1143000" indent="-228600">
              <a:spcBef>
                <a:spcPct val="20000"/>
              </a:spcBef>
              <a:buChar char="•"/>
              <a:defRPr kumimoji="1" sz="2400">
                <a:latin typeface="宋体" panose="02010600030101010101" pitchFamily="2" charset="-122"/>
                <a:ea typeface="宋体" panose="02010600030101010101" pitchFamily="2" charset="-122"/>
              </a:defRPr>
            </a:lvl3pPr>
            <a:lvl4pPr marL="1600200" indent="-228600">
              <a:spcBef>
                <a:spcPct val="20000"/>
              </a:spcBef>
              <a:buChar char="–"/>
              <a:defRPr kumimoji="1" sz="2000">
                <a:latin typeface="宋体" panose="02010600030101010101" pitchFamily="2" charset="-122"/>
                <a:ea typeface="宋体" panose="02010600030101010101" pitchFamily="2" charset="-122"/>
              </a:defRPr>
            </a:lvl4pPr>
            <a:lvl5pPr marL="2057400" indent="-228600">
              <a:spcBef>
                <a:spcPct val="20000"/>
              </a:spcBef>
              <a:buChar char="•"/>
              <a:defRPr kumimoji="1"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9pPr>
          </a:lstStyle>
          <a:p>
            <a:r>
              <a:rPr lang="zh-CN" altLang="en-US" dirty="0"/>
              <a:t>（</a:t>
            </a:r>
            <a:r>
              <a:rPr lang="en-US" altLang="zh-CN" dirty="0">
                <a:latin typeface="Times New Roman" panose="02020603050405020304" pitchFamily="18" charset="0"/>
                <a:cs typeface="Times New Roman" panose="02020603050405020304" pitchFamily="18" charset="0"/>
              </a:rPr>
              <a:t>3</a:t>
            </a:r>
            <a:r>
              <a:rPr lang="zh-CN" altLang="en-US" dirty="0"/>
              <a:t>）用做驱动器 </a:t>
            </a:r>
            <a:endParaRPr lang="zh-CN" altLang="en-US" dirty="0"/>
          </a:p>
        </p:txBody>
      </p:sp>
      <p:sp>
        <p:nvSpPr>
          <p:cNvPr id="46085"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6087"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9" name="矩形 8"/>
          <p:cNvSpPr/>
          <p:nvPr/>
        </p:nvSpPr>
        <p:spPr bwMode="auto">
          <a:xfrm>
            <a:off x="7239000" y="2462798"/>
            <a:ext cx="4152901" cy="1255712"/>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400" b="1">
                <a:latin typeface="Arial" panose="020B0604020202020204" pitchFamily="34" charset="0"/>
                <a:ea typeface="宋体" panose="02010600030101010101" pitchFamily="2" charset="-122"/>
              </a:rPr>
              <a:t>输入普通</a:t>
            </a:r>
            <a:r>
              <a:rPr lang="en-US" altLang="zh-CN" sz="2400" b="1" dirty="0">
                <a:latin typeface="Arial" panose="020B0604020202020204" pitchFamily="34" charset="0"/>
                <a:ea typeface="宋体" panose="02010600030101010101" pitchFamily="2" charset="-122"/>
              </a:rPr>
              <a:t>TTL</a:t>
            </a:r>
            <a:r>
              <a:rPr lang="zh-CN" altLang="en-US" sz="2400" b="1">
                <a:latin typeface="Arial" panose="020B0604020202020204" pitchFamily="34" charset="0"/>
                <a:ea typeface="宋体" panose="02010600030101010101" pitchFamily="2" charset="-122"/>
              </a:rPr>
              <a:t>高电平</a:t>
            </a:r>
            <a:r>
              <a:rPr lang="en-US" altLang="zh-CN" sz="2400" b="1" dirty="0">
                <a:latin typeface="Arial" panose="020B0604020202020204" pitchFamily="34" charset="0"/>
                <a:ea typeface="宋体" panose="02010600030101010101" pitchFamily="2" charset="-122"/>
              </a:rPr>
              <a:t>(3~5V)</a:t>
            </a:r>
            <a:r>
              <a:rPr lang="zh-CN" altLang="en-US" sz="2400" b="1" dirty="0">
                <a:latin typeface="Arial" panose="020B0604020202020204" pitchFamily="34" charset="0"/>
                <a:ea typeface="宋体" panose="02010600030101010101" pitchFamily="2" charset="-122"/>
              </a:rPr>
              <a:t>，输出</a:t>
            </a:r>
            <a:r>
              <a:rPr lang="zh-CN" altLang="en-US" sz="2400" b="1">
                <a:latin typeface="Arial" panose="020B0604020202020204" pitchFamily="34" charset="0"/>
                <a:ea typeface="宋体" panose="02010600030101010101" pitchFamily="2" charset="-122"/>
              </a:rPr>
              <a:t>可提供</a:t>
            </a:r>
            <a:r>
              <a:rPr lang="en-US" altLang="zh-CN" sz="2400" b="1" dirty="0">
                <a:latin typeface="Arial" panose="020B0604020202020204" pitchFamily="34" charset="0"/>
                <a:ea typeface="宋体" panose="02010600030101010101" pitchFamily="2" charset="-122"/>
              </a:rPr>
              <a:t>10V</a:t>
            </a:r>
            <a:r>
              <a:rPr lang="zh-CN" altLang="en-US" sz="2400" b="1" dirty="0">
                <a:latin typeface="Arial" panose="020B0604020202020204" pitchFamily="34" charset="0"/>
                <a:ea typeface="宋体" panose="02010600030101010101" pitchFamily="2" charset="-122"/>
              </a:rPr>
              <a:t>高电平，可适应需要较高电平的器件。</a:t>
            </a:r>
            <a:endParaRPr lang="zh-CN" altLang="en-US" sz="2400" b="1" dirty="0">
              <a:latin typeface="Arial" panose="020B0604020202020204" pitchFamily="34" charset="0"/>
              <a:ea typeface="宋体" panose="02010600030101010101" pitchFamily="2" charset="-122"/>
            </a:endParaRPr>
          </a:p>
        </p:txBody>
      </p:sp>
      <p:sp>
        <p:nvSpPr>
          <p:cNvPr id="10" name="矩形 9"/>
          <p:cNvSpPr/>
          <p:nvPr/>
        </p:nvSpPr>
        <p:spPr bwMode="auto">
          <a:xfrm>
            <a:off x="7334250" y="4497039"/>
            <a:ext cx="4152900" cy="1524000"/>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p>
            <a:pPr>
              <a:spcBef>
                <a:spcPct val="50000"/>
              </a:spcBef>
            </a:pPr>
            <a:r>
              <a:rPr lang="zh-CN" altLang="en-US" sz="2400" b="1" dirty="0">
                <a:latin typeface="Arial" panose="020B0604020202020204" pitchFamily="34" charset="0"/>
                <a:ea typeface="宋体" panose="02010600030101010101" pitchFamily="2" charset="-122"/>
              </a:rPr>
              <a:t>当</a:t>
            </a:r>
            <a:r>
              <a:rPr lang="en-US" altLang="zh-CN" sz="2400" b="1" dirty="0">
                <a:latin typeface="Arial" panose="020B0604020202020204" pitchFamily="34" charset="0"/>
                <a:ea typeface="宋体" panose="02010600030101010101" pitchFamily="2" charset="-122"/>
              </a:rPr>
              <a:t>OC</a:t>
            </a:r>
            <a:r>
              <a:rPr lang="zh-CN" altLang="en-US" sz="2400" b="1" dirty="0">
                <a:latin typeface="Arial" panose="020B0604020202020204" pitchFamily="34" charset="0"/>
                <a:ea typeface="宋体" panose="02010600030101010101" pitchFamily="2" charset="-122"/>
              </a:rPr>
              <a:t>门输出低电平时，电流通过上拉电阻经发光二极管流入</a:t>
            </a:r>
            <a:r>
              <a:rPr lang="en-US" altLang="zh-CN" sz="2400" b="1" dirty="0">
                <a:latin typeface="Arial" panose="020B0604020202020204" pitchFamily="34" charset="0"/>
                <a:ea typeface="宋体" panose="02010600030101010101" pitchFamily="2" charset="-122"/>
              </a:rPr>
              <a:t>OC</a:t>
            </a:r>
            <a:r>
              <a:rPr lang="zh-CN" altLang="en-US" sz="2400" b="1" dirty="0">
                <a:latin typeface="Arial" panose="020B0604020202020204" pitchFamily="34" charset="0"/>
                <a:ea typeface="宋体" panose="02010600030101010101" pitchFamily="2" charset="-122"/>
              </a:rPr>
              <a:t>门的地，则发光二极管导通发光；反之则截止。</a:t>
            </a:r>
            <a:endParaRPr lang="zh-CN" altLang="en-US" sz="2400" b="1" dirty="0">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48000" y="4384187"/>
            <a:ext cx="3828620" cy="174970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9558" y="2249262"/>
            <a:ext cx="3505504" cy="1865538"/>
          </a:xfrm>
          <a:prstGeom prst="rect">
            <a:avLst/>
          </a:prstGeom>
        </p:spPr>
      </p:pic>
      <p:sp>
        <p:nvSpPr>
          <p:cNvPr id="16"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a:p>
        </p:txBody>
      </p:sp>
      <p:sp>
        <p:nvSpPr>
          <p:cNvPr id="4" name="矩形 3"/>
          <p:cNvSpPr/>
          <p:nvPr/>
        </p:nvSpPr>
        <p:spPr>
          <a:xfrm>
            <a:off x="765563" y="1461398"/>
            <a:ext cx="55771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2. </a:t>
            </a:r>
            <a:r>
              <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rPr>
              <a:t>集电极开路门和漏极开路门</a:t>
            </a:r>
            <a:endParaRPr kumimoji="1" lang="zh-CN" altLang="zh-CN" sz="2800" b="1" dirty="0">
              <a:solidFill>
                <a:srgbClr val="005286"/>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459"/>
                                        </p:tgtEl>
                                        <p:attrNameLst>
                                          <p:attrName>style.visibility</p:attrName>
                                        </p:attrNameLst>
                                      </p:cBhvr>
                                      <p:to>
                                        <p:strVal val="visible"/>
                                      </p:to>
                                    </p:set>
                                    <p:animEffect transition="in" filter="fade">
                                      <p:cBhvr>
                                        <p:cTn id="7" dur="500"/>
                                        <p:tgtEl>
                                          <p:spTgt spid="19459"/>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 calcmode="lin" valueType="num">
                                      <p:cBhvr>
                                        <p:cTn id="14" dur="500" fill="hold"/>
                                        <p:tgtEl>
                                          <p:spTgt spid="5"/>
                                        </p:tgtEl>
                                        <p:attrNameLst>
                                          <p:attrName>style.rotation</p:attrName>
                                        </p:attrNameLst>
                                      </p:cBhvr>
                                      <p:tavLst>
                                        <p:tav tm="0">
                                          <p:val>
                                            <p:fltVal val="360"/>
                                          </p:val>
                                        </p:tav>
                                        <p:tav tm="100000">
                                          <p:val>
                                            <p:fltVal val="0"/>
                                          </p:val>
                                        </p:tav>
                                      </p:tavLst>
                                    </p:anim>
                                    <p:animEffect transition="in" filter="fade">
                                      <p:cBhvr>
                                        <p:cTn id="15" dur="500"/>
                                        <p:tgtEl>
                                          <p:spTgt spid="5"/>
                                        </p:tgtEl>
                                      </p:cBhvr>
                                    </p:animEffect>
                                  </p:childTnLst>
                                </p:cTn>
                              </p:par>
                              <p:par>
                                <p:cTn id="16" presetID="39" presetClass="entr" presetSubtype="0" accel="10000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p:cTn id="18"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19"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20"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461"/>
                                        </p:tgtEl>
                                        <p:attrNameLst>
                                          <p:attrName>style.visibility</p:attrName>
                                        </p:attrNameLst>
                                      </p:cBhvr>
                                      <p:to>
                                        <p:strVal val="visible"/>
                                      </p:to>
                                    </p:set>
                                    <p:animEffect transition="in" filter="fade">
                                      <p:cBhvr>
                                        <p:cTn id="26" dur="500"/>
                                        <p:tgtEl>
                                          <p:spTgt spid="19461"/>
                                        </p:tgtEl>
                                      </p:cBhvr>
                                    </p:animEffect>
                                  </p:childTnLst>
                                </p:cTn>
                              </p:par>
                            </p:childTnLst>
                          </p:cTn>
                        </p:par>
                      </p:childTnLst>
                    </p:cTn>
                  </p:par>
                  <p:par>
                    <p:cTn id="27" fill="hold">
                      <p:stCondLst>
                        <p:cond delay="indefinite"/>
                      </p:stCondLst>
                      <p:childTnLst>
                        <p:par>
                          <p:cTn id="28" fill="hold">
                            <p:stCondLst>
                              <p:cond delay="0"/>
                            </p:stCondLst>
                            <p:childTnLst>
                              <p:par>
                                <p:cTn id="29" presetID="49" presetClass="entr" presetSubtype="0" decel="10000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 calcmode="lin" valueType="num">
                                      <p:cBhvr>
                                        <p:cTn id="33" dur="500" fill="hold"/>
                                        <p:tgtEl>
                                          <p:spTgt spid="3"/>
                                        </p:tgtEl>
                                        <p:attrNameLst>
                                          <p:attrName>style.rotation</p:attrName>
                                        </p:attrNameLst>
                                      </p:cBhvr>
                                      <p:tavLst>
                                        <p:tav tm="0">
                                          <p:val>
                                            <p:fltVal val="360"/>
                                          </p:val>
                                        </p:tav>
                                        <p:tav tm="100000">
                                          <p:val>
                                            <p:fltVal val="0"/>
                                          </p:val>
                                        </p:tav>
                                      </p:tavLst>
                                    </p:anim>
                                    <p:animEffect transition="in" filter="fade">
                                      <p:cBhvr>
                                        <p:cTn id="34" dur="500"/>
                                        <p:tgtEl>
                                          <p:spTgt spid="3"/>
                                        </p:tgtEl>
                                      </p:cBhvr>
                                    </p:animEffect>
                                  </p:childTnLst>
                                </p:cTn>
                              </p:par>
                              <p:par>
                                <p:cTn id="35" presetID="39" presetClass="entr" presetSubtype="0" accel="10000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ppt_h</p:attrName>
                                        </p:attrNameLst>
                                      </p:cBhvr>
                                      <p:tavLst>
                                        <p:tav tm="0">
                                          <p:val>
                                            <p:strVal val="#ppt_h/20"/>
                                          </p:val>
                                        </p:tav>
                                        <p:tav tm="50000">
                                          <p:val>
                                            <p:strVal val="#ppt_h/20"/>
                                          </p:val>
                                        </p:tav>
                                        <p:tav tm="100000">
                                          <p:val>
                                            <p:strVal val="#ppt_h"/>
                                          </p:val>
                                        </p:tav>
                                      </p:tavLst>
                                    </p:anim>
                                    <p:anim calcmode="lin" valueType="num">
                                      <p:cBhvr>
                                        <p:cTn id="38" dur="500" fill="hold"/>
                                        <p:tgtEl>
                                          <p:spTgt spid="10"/>
                                        </p:tgtEl>
                                        <p:attrNameLst>
                                          <p:attrName>ppt_w</p:attrName>
                                        </p:attrNameLst>
                                      </p:cBhvr>
                                      <p:tavLst>
                                        <p:tav tm="0">
                                          <p:val>
                                            <p:strVal val="#ppt_w+.3"/>
                                          </p:val>
                                        </p:tav>
                                        <p:tav tm="50000">
                                          <p:val>
                                            <p:strVal val="#ppt_w+.3"/>
                                          </p:val>
                                        </p:tav>
                                        <p:tav tm="100000">
                                          <p:val>
                                            <p:strVal val="#ppt_w"/>
                                          </p:val>
                                        </p:tav>
                                      </p:tavLst>
                                    </p:anim>
                                    <p:anim calcmode="lin" valueType="num">
                                      <p:cBhvr>
                                        <p:cTn id="39" dur="500" fill="hold"/>
                                        <p:tgtEl>
                                          <p:spTgt spid="10"/>
                                        </p:tgtEl>
                                        <p:attrNameLst>
                                          <p:attrName>ppt_x</p:attrName>
                                        </p:attrNameLst>
                                      </p:cBhvr>
                                      <p:tavLst>
                                        <p:tav tm="0">
                                          <p:val>
                                            <p:strVal val="#ppt_x-.3"/>
                                          </p:val>
                                        </p:tav>
                                        <p:tav tm="50000">
                                          <p:val>
                                            <p:strVal val="#ppt_x"/>
                                          </p:val>
                                        </p:tav>
                                        <p:tav tm="100000">
                                          <p:val>
                                            <p:strVal val="#ppt_x"/>
                                          </p:val>
                                        </p:tav>
                                      </p:tavLst>
                                    </p:anim>
                                    <p:anim calcmode="lin" valueType="num">
                                      <p:cBhvr>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P spid="19461" grpId="0"/>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35845"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8" name="TextBox 17"/>
          <p:cNvSpPr txBox="1">
            <a:spLocks noChangeArrowheads="1"/>
          </p:cNvSpPr>
          <p:nvPr/>
        </p:nvSpPr>
        <p:spPr bwMode="auto">
          <a:xfrm>
            <a:off x="1447801" y="2257050"/>
            <a:ext cx="9144000" cy="830997"/>
          </a:xfrm>
          <a:prstGeom prst="rect">
            <a:avLst/>
          </a:prstGeom>
          <a:solidFill>
            <a:srgbClr val="CCFFFF"/>
          </a:solidFill>
          <a:ln>
            <a:noFill/>
          </a:ln>
          <a:effectLst>
            <a:outerShdw blurRad="50800" dist="38100" dir="2700000" algn="tl" rotWithShape="0">
              <a:prstClr val="black">
                <a:alpha val="40000"/>
              </a:prstClr>
            </a:outerShdw>
          </a:effectLst>
        </p:spPr>
        <p:txBody>
          <a:bodyPr wrap="square">
            <a:spAutoFit/>
          </a:bodyPr>
          <a:lstStyle>
            <a:defPPr>
              <a:defRPr lang="zh-CN"/>
            </a:defPPr>
            <a:lvl1pPr>
              <a:spcBef>
                <a:spcPct val="50000"/>
              </a:spcBef>
              <a:defRPr sz="2400" b="1">
                <a:latin typeface="Arial" panose="020B0604020202020204" pitchFamily="34" charset="0"/>
                <a:ea typeface="宋体" panose="02010600030101010101" pitchFamily="2" charset="-122"/>
              </a:defRPr>
            </a:lvl1pPr>
          </a:lstStyle>
          <a:p>
            <a:r>
              <a:rPr lang="zh-CN" altLang="en-US" dirty="0"/>
              <a:t>  在普通逻辑门电路的基础上增加一些专门的控制电路，以及一个控制使能端，即三态使能端：</a:t>
            </a:r>
            <a:r>
              <a:rPr lang="en-US" altLang="zh-CN" dirty="0"/>
              <a:t>EN</a:t>
            </a:r>
            <a:r>
              <a:rPr lang="zh-CN" altLang="en-US" dirty="0"/>
              <a:t>端。通过</a:t>
            </a:r>
            <a:r>
              <a:rPr lang="en-US" altLang="zh-CN" dirty="0"/>
              <a:t>1</a:t>
            </a:r>
            <a:r>
              <a:rPr lang="zh-CN" altLang="en-US" dirty="0"/>
              <a:t>、</a:t>
            </a:r>
            <a:r>
              <a:rPr lang="en-US" altLang="zh-CN" dirty="0"/>
              <a:t>0</a:t>
            </a:r>
            <a:r>
              <a:rPr lang="zh-CN" altLang="en-US" dirty="0"/>
              <a:t>逻辑电平控制此端。</a:t>
            </a:r>
            <a:endParaRPr lang="zh-CN" altLang="en-US" dirty="0"/>
          </a:p>
        </p:txBody>
      </p:sp>
      <p:sp>
        <p:nvSpPr>
          <p:cNvPr id="19" name="TextBox 18"/>
          <p:cNvSpPr txBox="1">
            <a:spLocks noChangeArrowheads="1"/>
          </p:cNvSpPr>
          <p:nvPr/>
        </p:nvSpPr>
        <p:spPr bwMode="auto">
          <a:xfrm>
            <a:off x="1447801" y="3591776"/>
            <a:ext cx="9296400" cy="2308324"/>
          </a:xfrm>
          <a:prstGeom prst="rect">
            <a:avLst/>
          </a:prstGeom>
          <a:noFill/>
          <a:ln>
            <a:noFill/>
          </a:ln>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150000"/>
              </a:lnSpc>
              <a:spcBef>
                <a:spcPct val="0"/>
              </a:spcBef>
              <a:buFontTx/>
              <a:buNone/>
            </a:pPr>
            <a:r>
              <a:rPr kumimoji="0" lang="zh-CN" altLang="en-US" sz="2400" b="1" dirty="0">
                <a:solidFill>
                  <a:schemeClr val="bg2"/>
                </a:solidFill>
                <a:latin typeface="楷体" panose="02010609060101010101" pitchFamily="49" charset="-122"/>
                <a:ea typeface="楷体" panose="02010609060101010101" pitchFamily="49" charset="-122"/>
              </a:rPr>
              <a:t>  </a:t>
            </a:r>
            <a:r>
              <a:rPr kumimoji="0" lang="zh-CN" altLang="en-US" sz="2400" b="1" dirty="0"/>
              <a:t>除了高低电平两种逻辑状态或逻辑值外，还有第三种逻辑状态</a:t>
            </a:r>
            <a:r>
              <a:rPr kumimoji="0" lang="en-US" altLang="zh-CN" sz="2400" b="1" dirty="0"/>
              <a:t>——</a:t>
            </a:r>
            <a:r>
              <a:rPr kumimoji="0" lang="zh-CN" altLang="en-US" sz="2400" b="1" dirty="0">
                <a:solidFill>
                  <a:schemeClr val="accent6"/>
                </a:solidFill>
                <a:latin typeface="黑体" panose="02010609060101010101" pitchFamily="49" charset="-122"/>
                <a:ea typeface="黑体" panose="02010609060101010101" pitchFamily="49" charset="-122"/>
              </a:rPr>
              <a:t>高阻态</a:t>
            </a:r>
            <a:r>
              <a:rPr kumimoji="0" lang="zh-CN" altLang="en-US" sz="2400" b="1" dirty="0"/>
              <a:t>（禁止状态、电路断开状态）。在第三种逻辑状态下，三态门的输出端相当于悬空（电路断开），此时输出端就好像一根空头的导线，其电压值可浮动在高低电平之间的任意数值上。</a:t>
            </a:r>
            <a:endParaRPr kumimoji="0" lang="zh-CN" altLang="en-US" sz="2400" b="1" dirty="0">
              <a:cs typeface="Andalus" pitchFamily="2" charset="-78"/>
            </a:endParaRPr>
          </a:p>
        </p:txBody>
      </p:sp>
      <p:sp>
        <p:nvSpPr>
          <p:cNvPr id="13"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4" name="矩形 3"/>
          <p:cNvSpPr/>
          <p:nvPr/>
        </p:nvSpPr>
        <p:spPr>
          <a:xfrm>
            <a:off x="757148" y="1500782"/>
            <a:ext cx="4581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a:t>
            </a:r>
            <a:r>
              <a:rPr kumimoji="1" lang="zh-CN" altLang="en-US" sz="2800" b="1" dirty="0">
                <a:solidFill>
                  <a:srgbClr val="005286"/>
                </a:solidFill>
                <a:latin typeface="微软雅黑" panose="020B0503020204020204" pitchFamily="34" charset="-122"/>
                <a:ea typeface="微软雅黑" panose="020B0503020204020204" pitchFamily="34" charset="-122"/>
              </a:rPr>
              <a:t>三态</a:t>
            </a:r>
            <a:r>
              <a:rPr kumimoji="1" lang="zh-CN" altLang="zh-CN" sz="2800" b="1" dirty="0">
                <a:solidFill>
                  <a:srgbClr val="005286"/>
                </a:solidFill>
                <a:latin typeface="微软雅黑" panose="020B0503020204020204" pitchFamily="34" charset="-122"/>
                <a:ea typeface="微软雅黑" panose="020B0503020204020204" pitchFamily="34" charset="-122"/>
              </a:rPr>
              <a:t>门（简称</a:t>
            </a:r>
            <a:r>
              <a:rPr kumimoji="1" lang="en-US" altLang="zh-CN" sz="2800" b="1" dirty="0">
                <a:solidFill>
                  <a:srgbClr val="005286"/>
                </a:solidFill>
                <a:latin typeface="微软雅黑" panose="020B0503020204020204" pitchFamily="34" charset="-122"/>
                <a:ea typeface="微软雅黑" panose="020B0503020204020204" pitchFamily="34" charset="-122"/>
              </a:rPr>
              <a:t>TS</a:t>
            </a:r>
            <a:r>
              <a:rPr kumimoji="1" lang="zh-CN" altLang="zh-CN" sz="2800" b="1" dirty="0">
                <a:solidFill>
                  <a:srgbClr val="005286"/>
                </a:solidFill>
                <a:latin typeface="微软雅黑" panose="020B0503020204020204" pitchFamily="34" charset="-122"/>
                <a:ea typeface="微软雅黑" panose="020B0503020204020204" pitchFamily="34" charset="-122"/>
              </a:rPr>
              <a:t>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37894"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pic>
        <p:nvPicPr>
          <p:cNvPr id="17419"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1" y="4634402"/>
            <a:ext cx="4495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75"/>
          <p:cNvSpPr txBox="1">
            <a:spLocks noChangeArrowheads="1"/>
          </p:cNvSpPr>
          <p:nvPr/>
        </p:nvSpPr>
        <p:spPr bwMode="auto">
          <a:xfrm>
            <a:off x="3376614" y="1828801"/>
            <a:ext cx="546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50000"/>
              </a:spcBef>
              <a:buFontTx/>
              <a:buNone/>
            </a:pPr>
            <a:r>
              <a:rPr kumimoji="0" lang="zh-CN" altLang="en-US" sz="2400" b="1" dirty="0">
                <a:latin typeface="楷体_GB2312" panose="02010609030101010101" pitchFamily="49" charset="-122"/>
              </a:rPr>
              <a:t>三态门的符号及功能表</a:t>
            </a:r>
            <a:endParaRPr kumimoji="0" lang="zh-CN" altLang="en-US" sz="2400" b="1" dirty="0">
              <a:latin typeface="楷体_GB2312" panose="02010609030101010101" pitchFamily="49" charset="-122"/>
            </a:endParaRPr>
          </a:p>
        </p:txBody>
      </p:sp>
      <p:sp>
        <p:nvSpPr>
          <p:cNvPr id="13" name="左大括号 12"/>
          <p:cNvSpPr/>
          <p:nvPr/>
        </p:nvSpPr>
        <p:spPr bwMode="auto">
          <a:xfrm>
            <a:off x="3048000" y="2590800"/>
            <a:ext cx="838200" cy="1524000"/>
          </a:xfrm>
          <a:prstGeom prst="leftBrace">
            <a:avLst>
              <a:gd name="adj1" fmla="val 8333"/>
              <a:gd name="adj2" fmla="val 50000"/>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lstStyle/>
          <a:p>
            <a:pPr>
              <a:spcBef>
                <a:spcPct val="0"/>
              </a:spcBef>
            </a:pPr>
            <a:endParaRPr lang="zh-CN" altLang="en-US">
              <a:solidFill>
                <a:schemeClr val="accent2"/>
              </a:solidFill>
              <a:latin typeface="Times New Roman" panose="02020603050405020304" pitchFamily="18" charset="0"/>
              <a:ea typeface="宋体" panose="02010600030101010101" pitchFamily="2" charset="-122"/>
            </a:endParaRPr>
          </a:p>
        </p:txBody>
      </p:sp>
      <p:sp>
        <p:nvSpPr>
          <p:cNvPr id="14" name="Text Box 73"/>
          <p:cNvSpPr txBox="1">
            <a:spLocks noChangeArrowheads="1"/>
          </p:cNvSpPr>
          <p:nvPr/>
        </p:nvSpPr>
        <p:spPr bwMode="auto">
          <a:xfrm>
            <a:off x="1905000" y="2589213"/>
            <a:ext cx="1428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400" b="1" dirty="0"/>
              <a:t>使能端高电平</a:t>
            </a:r>
            <a:endParaRPr kumimoji="0" lang="zh-CN" altLang="en-US" sz="2400" b="1" dirty="0"/>
          </a:p>
          <a:p>
            <a:pPr>
              <a:spcBef>
                <a:spcPct val="0"/>
              </a:spcBef>
              <a:buFontTx/>
              <a:buNone/>
            </a:pPr>
            <a:r>
              <a:rPr kumimoji="0" lang="zh-CN" altLang="en-US" sz="2400" b="1" dirty="0"/>
              <a:t>有效</a:t>
            </a:r>
            <a:endParaRPr kumimoji="0" lang="zh-CN" altLang="en-US" sz="2400" b="1" dirty="0"/>
          </a:p>
        </p:txBody>
      </p:sp>
      <p:sp>
        <p:nvSpPr>
          <p:cNvPr id="15" name="右大括号 14"/>
          <p:cNvSpPr/>
          <p:nvPr/>
        </p:nvSpPr>
        <p:spPr bwMode="auto">
          <a:xfrm>
            <a:off x="8686800" y="2514600"/>
            <a:ext cx="762000" cy="1447800"/>
          </a:xfrm>
          <a:prstGeom prst="rightBrace">
            <a:avLst>
              <a:gd name="adj1" fmla="val 8330"/>
              <a:gd name="adj2" fmla="val 48245"/>
            </a:avLst>
          </a:prstGeom>
          <a:noFill/>
          <a:ln w="19050" algn="ctr">
            <a:solidFill>
              <a:schemeClr val="tx1"/>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solidFill>
                <a:schemeClr val="accent2"/>
              </a:solidFill>
              <a:latin typeface="Times New Roman" panose="02020603050405020304" pitchFamily="18" charset="0"/>
            </a:endParaRPr>
          </a:p>
        </p:txBody>
      </p:sp>
      <p:sp>
        <p:nvSpPr>
          <p:cNvPr id="16" name="Text Box 73"/>
          <p:cNvSpPr txBox="1">
            <a:spLocks noChangeArrowheads="1"/>
          </p:cNvSpPr>
          <p:nvPr/>
        </p:nvSpPr>
        <p:spPr bwMode="auto">
          <a:xfrm>
            <a:off x="9315450" y="2590800"/>
            <a:ext cx="14287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zh-CN"/>
            </a:defPPr>
            <a:lvl1pPr>
              <a:spcBef>
                <a:spcPct val="0"/>
              </a:spcBef>
              <a:buFontTx/>
              <a:buNone/>
              <a:defRPr kumimoji="0" sz="2400" b="1">
                <a:latin typeface="宋体" panose="02010600030101010101" pitchFamily="2" charset="-122"/>
                <a:ea typeface="宋体" panose="02010600030101010101" pitchFamily="2" charset="-122"/>
              </a:defRPr>
            </a:lvl1pPr>
            <a:lvl2pPr marL="742950" indent="-285750">
              <a:spcBef>
                <a:spcPct val="20000"/>
              </a:spcBef>
              <a:buChar char="–"/>
              <a:defRPr kumimoji="1" sz="2800">
                <a:latin typeface="宋体" panose="02010600030101010101" pitchFamily="2" charset="-122"/>
                <a:ea typeface="宋体" panose="02010600030101010101" pitchFamily="2" charset="-122"/>
              </a:defRPr>
            </a:lvl2pPr>
            <a:lvl3pPr marL="1143000" indent="-228600">
              <a:spcBef>
                <a:spcPct val="20000"/>
              </a:spcBef>
              <a:buChar char="•"/>
              <a:defRPr kumimoji="1" sz="2400">
                <a:latin typeface="宋体" panose="02010600030101010101" pitchFamily="2" charset="-122"/>
                <a:ea typeface="宋体" panose="02010600030101010101" pitchFamily="2" charset="-122"/>
              </a:defRPr>
            </a:lvl3pPr>
            <a:lvl4pPr marL="1600200" indent="-228600">
              <a:spcBef>
                <a:spcPct val="20000"/>
              </a:spcBef>
              <a:buChar char="–"/>
              <a:defRPr kumimoji="1" sz="2000">
                <a:latin typeface="宋体" panose="02010600030101010101" pitchFamily="2" charset="-122"/>
                <a:ea typeface="宋体" panose="02010600030101010101" pitchFamily="2" charset="-122"/>
              </a:defRPr>
            </a:lvl4pPr>
            <a:lvl5pPr marL="2057400" indent="-228600">
              <a:spcBef>
                <a:spcPct val="20000"/>
              </a:spcBef>
              <a:buChar char="•"/>
              <a:defRPr kumimoji="1" sz="2000">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latin typeface="宋体" panose="02010600030101010101" pitchFamily="2" charset="-122"/>
                <a:ea typeface="宋体" panose="02010600030101010101" pitchFamily="2" charset="-122"/>
              </a:defRPr>
            </a:lvl9pPr>
          </a:lstStyle>
          <a:p>
            <a:r>
              <a:rPr lang="zh-CN" altLang="en-US" dirty="0"/>
              <a:t>使能端低电平</a:t>
            </a:r>
            <a:endParaRPr lang="zh-CN" altLang="en-US" dirty="0"/>
          </a:p>
          <a:p>
            <a:r>
              <a:rPr lang="zh-CN" altLang="en-US" dirty="0"/>
              <a:t>有效</a:t>
            </a:r>
            <a:endParaRPr lang="zh-CN" altLang="en-US" dirty="0"/>
          </a:p>
        </p:txBody>
      </p:sp>
      <p:sp>
        <p:nvSpPr>
          <p:cNvPr id="17" name="圆角矩形标注 16"/>
          <p:cNvSpPr>
            <a:spLocks noChangeArrowheads="1"/>
          </p:cNvSpPr>
          <p:nvPr/>
        </p:nvSpPr>
        <p:spPr bwMode="auto">
          <a:xfrm>
            <a:off x="3657600" y="3276600"/>
            <a:ext cx="2362200" cy="1066800"/>
          </a:xfrm>
          <a:prstGeom prst="wedgeRoundRectCallout">
            <a:avLst>
              <a:gd name="adj1" fmla="val 78630"/>
              <a:gd name="adj2" fmla="val 61310"/>
              <a:gd name="adj3" fmla="val 16667"/>
            </a:avLst>
          </a:prstGeom>
          <a:noFill/>
          <a:ln w="28575" algn="ctr">
            <a:solidFill>
              <a:srgbClr val="005286"/>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1402" y="2532810"/>
            <a:ext cx="4749196" cy="1792379"/>
          </a:xfrm>
          <a:prstGeom prst="rect">
            <a:avLst/>
          </a:prstGeom>
        </p:spPr>
      </p:pic>
      <p:sp>
        <p:nvSpPr>
          <p:cNvPr id="18"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22" name="矩形 21"/>
          <p:cNvSpPr/>
          <p:nvPr/>
        </p:nvSpPr>
        <p:spPr>
          <a:xfrm>
            <a:off x="757148" y="1500782"/>
            <a:ext cx="4581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a:t>
            </a:r>
            <a:r>
              <a:rPr kumimoji="1" lang="zh-CN" altLang="en-US" sz="2800" b="1" dirty="0">
                <a:solidFill>
                  <a:srgbClr val="005286"/>
                </a:solidFill>
                <a:latin typeface="微软雅黑" panose="020B0503020204020204" pitchFamily="34" charset="-122"/>
                <a:ea typeface="微软雅黑" panose="020B0503020204020204" pitchFamily="34" charset="-122"/>
              </a:rPr>
              <a:t>三态</a:t>
            </a:r>
            <a:r>
              <a:rPr kumimoji="1" lang="zh-CN" altLang="zh-CN" sz="2800" b="1" dirty="0">
                <a:solidFill>
                  <a:srgbClr val="005286"/>
                </a:solidFill>
                <a:latin typeface="微软雅黑" panose="020B0503020204020204" pitchFamily="34" charset="-122"/>
                <a:ea typeface="微软雅黑" panose="020B0503020204020204" pitchFamily="34" charset="-122"/>
              </a:rPr>
              <a:t>门（简称</a:t>
            </a:r>
            <a:r>
              <a:rPr kumimoji="1" lang="en-US" altLang="zh-CN" sz="2800" b="1" dirty="0">
                <a:solidFill>
                  <a:srgbClr val="005286"/>
                </a:solidFill>
                <a:latin typeface="微软雅黑" panose="020B0503020204020204" pitchFamily="34" charset="-122"/>
                <a:ea typeface="微软雅黑" panose="020B0503020204020204" pitchFamily="34" charset="-122"/>
              </a:rPr>
              <a:t>TS</a:t>
            </a:r>
            <a:r>
              <a:rPr kumimoji="1" lang="zh-CN" altLang="zh-CN" sz="2800" b="1" dirty="0">
                <a:solidFill>
                  <a:srgbClr val="005286"/>
                </a:solidFill>
                <a:latin typeface="微软雅黑" panose="020B0503020204020204" pitchFamily="34" charset="-122"/>
                <a:ea typeface="微软雅黑" panose="020B0503020204020204" pitchFamily="34" charset="-122"/>
              </a:rPr>
              <a:t>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 calcmode="lin" valueType="num">
                                      <p:cBhvr>
                                        <p:cTn id="9" dur="500" fill="hold"/>
                                        <p:tgtEl>
                                          <p:spTgt spid="3"/>
                                        </p:tgtEl>
                                        <p:attrNameLst>
                                          <p:attrName>style.rotation</p:attrName>
                                        </p:attrNameLst>
                                      </p:cBhvr>
                                      <p:tavLst>
                                        <p:tav tm="0">
                                          <p:val>
                                            <p:fltVal val="360"/>
                                          </p:val>
                                        </p:tav>
                                        <p:tav tm="100000">
                                          <p:val>
                                            <p:fltVal val="0"/>
                                          </p:val>
                                        </p:tav>
                                      </p:tavLst>
                                    </p:anim>
                                    <p:animEffect transition="in" filter="fade">
                                      <p:cBhvr>
                                        <p:cTn id="10" dur="500"/>
                                        <p:tgtEl>
                                          <p:spTgt spid="3"/>
                                        </p:tgtEl>
                                      </p:cBhvr>
                                    </p:animEffect>
                                  </p:childTnLst>
                                </p:cTn>
                              </p:par>
                              <p:par>
                                <p:cTn id="11" presetID="1" presetClass="entr" presetSubtype="0" fill="hold" grpId="0" nodeType="withEffect">
                                  <p:stCondLst>
                                    <p:cond delay="0"/>
                                  </p:stCondLst>
                                  <p:childTnLst>
                                    <p:set>
                                      <p:cBhvr>
                                        <p:cTn id="12" dur="1" fill="hold">
                                          <p:stCondLst>
                                            <p:cond delay="499"/>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par>
                                <p:cTn id="18" presetID="42"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1000"/>
                                        <p:tgtEl>
                                          <p:spTgt spid="14"/>
                                        </p:tgtEl>
                                      </p:cBhvr>
                                    </p:animEffect>
                                    <p:anim calcmode="lin" valueType="num">
                                      <p:cBhvr>
                                        <p:cTn id="21" dur="1000" fill="hold"/>
                                        <p:tgtEl>
                                          <p:spTgt spid="14"/>
                                        </p:tgtEl>
                                        <p:attrNameLst>
                                          <p:attrName>ppt_x</p:attrName>
                                        </p:attrNameLst>
                                      </p:cBhvr>
                                      <p:tavLst>
                                        <p:tav tm="0">
                                          <p:val>
                                            <p:strVal val="#ppt_x"/>
                                          </p:val>
                                        </p:tav>
                                        <p:tav tm="100000">
                                          <p:val>
                                            <p:strVal val="#ppt_x"/>
                                          </p:val>
                                        </p:tav>
                                      </p:tavLst>
                                    </p:anim>
                                    <p:anim calcmode="lin" valueType="num">
                                      <p:cBhvr>
                                        <p:cTn id="2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par>
                                <p:cTn id="28" presetID="4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1000"/>
                                        <p:tgtEl>
                                          <p:spTgt spid="16"/>
                                        </p:tgtEl>
                                      </p:cBhvr>
                                    </p:animEffect>
                                    <p:anim calcmode="lin" valueType="num">
                                      <p:cBhvr>
                                        <p:cTn id="31" dur="1000" fill="hold"/>
                                        <p:tgtEl>
                                          <p:spTgt spid="16"/>
                                        </p:tgtEl>
                                        <p:attrNameLst>
                                          <p:attrName>ppt_x</p:attrName>
                                        </p:attrNameLst>
                                      </p:cBhvr>
                                      <p:tavLst>
                                        <p:tav tm="0">
                                          <p:val>
                                            <p:strVal val="#ppt_x"/>
                                          </p:val>
                                        </p:tav>
                                        <p:tav tm="100000">
                                          <p:val>
                                            <p:strVal val="#ppt_x"/>
                                          </p:val>
                                        </p:tav>
                                      </p:tavLst>
                                    </p:anim>
                                    <p:anim calcmode="lin" valueType="num">
                                      <p:cBhvr>
                                        <p:cTn id="3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par>
                          <p:cTn id="38" fill="hold">
                            <p:stCondLst>
                              <p:cond delay="500"/>
                            </p:stCondLst>
                            <p:childTnLst>
                              <p:par>
                                <p:cTn id="39" presetID="49" presetClass="entr" presetSubtype="0" decel="100000" fill="hold" nodeType="afterEffect">
                                  <p:stCondLst>
                                    <p:cond delay="0"/>
                                  </p:stCondLst>
                                  <p:childTnLst>
                                    <p:set>
                                      <p:cBhvr>
                                        <p:cTn id="40" dur="1" fill="hold">
                                          <p:stCondLst>
                                            <p:cond delay="0"/>
                                          </p:stCondLst>
                                        </p:cTn>
                                        <p:tgtEl>
                                          <p:spTgt spid="17419"/>
                                        </p:tgtEl>
                                        <p:attrNameLst>
                                          <p:attrName>style.visibility</p:attrName>
                                        </p:attrNameLst>
                                      </p:cBhvr>
                                      <p:to>
                                        <p:strVal val="visible"/>
                                      </p:to>
                                    </p:set>
                                    <p:anim calcmode="lin" valueType="num">
                                      <p:cBhvr>
                                        <p:cTn id="41" dur="500" fill="hold"/>
                                        <p:tgtEl>
                                          <p:spTgt spid="17419"/>
                                        </p:tgtEl>
                                        <p:attrNameLst>
                                          <p:attrName>ppt_w</p:attrName>
                                        </p:attrNameLst>
                                      </p:cBhvr>
                                      <p:tavLst>
                                        <p:tav tm="0">
                                          <p:val>
                                            <p:fltVal val="0"/>
                                          </p:val>
                                        </p:tav>
                                        <p:tav tm="100000">
                                          <p:val>
                                            <p:strVal val="#ppt_w"/>
                                          </p:val>
                                        </p:tav>
                                      </p:tavLst>
                                    </p:anim>
                                    <p:anim calcmode="lin" valueType="num">
                                      <p:cBhvr>
                                        <p:cTn id="42" dur="500" fill="hold"/>
                                        <p:tgtEl>
                                          <p:spTgt spid="17419"/>
                                        </p:tgtEl>
                                        <p:attrNameLst>
                                          <p:attrName>ppt_h</p:attrName>
                                        </p:attrNameLst>
                                      </p:cBhvr>
                                      <p:tavLst>
                                        <p:tav tm="0">
                                          <p:val>
                                            <p:fltVal val="0"/>
                                          </p:val>
                                        </p:tav>
                                        <p:tav tm="100000">
                                          <p:val>
                                            <p:strVal val="#ppt_h"/>
                                          </p:val>
                                        </p:tav>
                                      </p:tavLst>
                                    </p:anim>
                                    <p:anim calcmode="lin" valueType="num">
                                      <p:cBhvr>
                                        <p:cTn id="43" dur="500" fill="hold"/>
                                        <p:tgtEl>
                                          <p:spTgt spid="17419"/>
                                        </p:tgtEl>
                                        <p:attrNameLst>
                                          <p:attrName>style.rotation</p:attrName>
                                        </p:attrNameLst>
                                      </p:cBhvr>
                                      <p:tavLst>
                                        <p:tav tm="0">
                                          <p:val>
                                            <p:fltVal val="360"/>
                                          </p:val>
                                        </p:tav>
                                        <p:tav tm="100000">
                                          <p:val>
                                            <p:fltVal val="0"/>
                                          </p:val>
                                        </p:tav>
                                      </p:tavLst>
                                    </p:anim>
                                    <p:animEffect transition="in" filter="fade">
                                      <p:cBhvr>
                                        <p:cTn id="44" dur="500"/>
                                        <p:tgtEl>
                                          <p:spTgt spid="1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nimBg="1" autoUpdateAnimBg="0"/>
      <p:bldP spid="14" grpId="0"/>
      <p:bldP spid="15" grpId="0" animBg="1" autoUpdateAnimBg="0"/>
      <p:bldP spid="16" grpId="0"/>
      <p:bldP spid="17"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026"/>
          <p:cNvSpPr>
            <a:spLocks noChangeArrowheads="1"/>
          </p:cNvSpPr>
          <p:nvPr/>
        </p:nvSpPr>
        <p:spPr bwMode="auto">
          <a:xfrm>
            <a:off x="4800602" y="1600201"/>
            <a:ext cx="2500312" cy="523221"/>
          </a:xfrm>
          <a:prstGeom prst="rect">
            <a:avLst/>
          </a:prstGeom>
          <a:solidFill>
            <a:srgbClr val="FFFF00"/>
          </a:solidFill>
          <a:ln>
            <a:noFill/>
          </a:ln>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800" b="1" dirty="0">
                <a:latin typeface="Times New Roman" panose="02020603050405020304" pitchFamily="18" charset="0"/>
              </a:rPr>
              <a:t>三态门的用途</a:t>
            </a:r>
            <a:endParaRPr kumimoji="0" lang="zh-CN" altLang="en-US" sz="2800" b="1" dirty="0">
              <a:latin typeface="Times New Roman" panose="02020603050405020304" pitchFamily="18" charset="0"/>
            </a:endParaRPr>
          </a:p>
        </p:txBody>
      </p:sp>
      <p:sp>
        <p:nvSpPr>
          <p:cNvPr id="15" name="Text Box 1029"/>
          <p:cNvSpPr txBox="1">
            <a:spLocks noChangeArrowheads="1"/>
          </p:cNvSpPr>
          <p:nvPr/>
        </p:nvSpPr>
        <p:spPr bwMode="auto">
          <a:xfrm>
            <a:off x="2438400" y="2133601"/>
            <a:ext cx="762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50000"/>
              </a:spcBef>
              <a:buFontTx/>
              <a:buNone/>
            </a:pPr>
            <a:r>
              <a:rPr kumimoji="0" lang="zh-CN" altLang="en-US" sz="2400" b="1" dirty="0"/>
              <a:t>三态门主要作为</a:t>
            </a:r>
            <a:r>
              <a:rPr kumimoji="0" lang="en-US" altLang="zh-CN" sz="2400" b="1" dirty="0"/>
              <a:t>TTL</a:t>
            </a:r>
            <a:r>
              <a:rPr kumimoji="0" lang="zh-CN" altLang="en-US" sz="2400" b="1" dirty="0"/>
              <a:t>电路与总线间的接口电路。</a:t>
            </a:r>
            <a:endParaRPr kumimoji="0" lang="zh-CN" altLang="en-US" sz="2400" b="1" dirty="0"/>
          </a:p>
        </p:txBody>
      </p:sp>
      <p:sp>
        <p:nvSpPr>
          <p:cNvPr id="17" name="Rectangle 1031"/>
          <p:cNvSpPr>
            <a:spLocks noChangeArrowheads="1"/>
          </p:cNvSpPr>
          <p:nvPr/>
        </p:nvSpPr>
        <p:spPr bwMode="auto">
          <a:xfrm>
            <a:off x="1230086" y="2621081"/>
            <a:ext cx="4495800" cy="461962"/>
          </a:xfrm>
          <a:prstGeom prst="rect">
            <a:avLst/>
          </a:prstGeom>
          <a:noFill/>
          <a:ln w="9525">
            <a:noFill/>
            <a:miter lim="800000"/>
          </a:ln>
        </p:spPr>
        <p:txBody>
          <a:bodyPr>
            <a:spAutoFit/>
          </a:bodyPr>
          <a:lstStyle/>
          <a:p>
            <a:pPr>
              <a:defRPr/>
            </a:pP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用三态门接成总线结构</a:t>
            </a:r>
            <a:endParaRPr lang="zh-CN" altLang="en-US" sz="2400" b="1" dirty="0">
              <a:latin typeface="宋体" panose="02010600030101010101" pitchFamily="2" charset="-122"/>
              <a:ea typeface="宋体" panose="02010600030101010101" pitchFamily="2" charset="-122"/>
            </a:endParaRPr>
          </a:p>
        </p:txBody>
      </p:sp>
      <p:sp>
        <p:nvSpPr>
          <p:cNvPr id="39942"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39944"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2" name="TextBox 11"/>
          <p:cNvSpPr txBox="1">
            <a:spLocks noChangeArrowheads="1"/>
          </p:cNvSpPr>
          <p:nvPr/>
        </p:nvSpPr>
        <p:spPr bwMode="auto">
          <a:xfrm>
            <a:off x="4953000" y="2975975"/>
            <a:ext cx="6705600" cy="3329758"/>
          </a:xfrm>
          <a:prstGeom prst="rect">
            <a:avLst/>
          </a:prstGeom>
          <a:noFill/>
          <a:ln>
            <a:noFill/>
          </a:ln>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nSpc>
                <a:spcPct val="150000"/>
              </a:lnSpc>
              <a:spcBef>
                <a:spcPct val="0"/>
              </a:spcBef>
              <a:buFontTx/>
              <a:buNone/>
            </a:pPr>
            <a:r>
              <a:rPr kumimoji="0" lang="zh-CN" altLang="en-US" sz="2400" b="1" dirty="0"/>
              <a:t>    总线是一个对来自不同信号源能分时传输这些不同来源信号或数据的单通道信号传输系统。</a:t>
            </a:r>
            <a:endParaRPr kumimoji="0" lang="en-US" altLang="zh-CN" sz="2400" b="1" dirty="0"/>
          </a:p>
          <a:p>
            <a:pPr>
              <a:lnSpc>
                <a:spcPct val="150000"/>
              </a:lnSpc>
              <a:spcBef>
                <a:spcPct val="0"/>
              </a:spcBef>
              <a:buFontTx/>
              <a:buNone/>
            </a:pPr>
            <a:r>
              <a:rPr kumimoji="0" lang="en-US" altLang="zh-CN" sz="2400" b="1" dirty="0"/>
              <a:t>    </a:t>
            </a:r>
            <a:r>
              <a:rPr kumimoji="0" lang="zh-CN" altLang="en-US" sz="2400" b="1" dirty="0"/>
              <a:t>适当控制各个门的使能端，轮流定时地使各个</a:t>
            </a:r>
            <a:r>
              <a:rPr kumimoji="0" lang="en-US" altLang="zh-CN" sz="2400" b="1" dirty="0"/>
              <a:t>EN</a:t>
            </a:r>
            <a:r>
              <a:rPr kumimoji="0" lang="zh-CN" altLang="en-US" sz="2400" b="1" dirty="0"/>
              <a:t>有效，任何时刻只能一个有效，就可把各个门的信号轮流传送到总线。否则数据混乱，损坏器件。</a:t>
            </a:r>
            <a:endParaRPr kumimoji="0" lang="zh-CN" altLang="en-US" sz="2400" b="1"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8732" y="3018888"/>
            <a:ext cx="3011685" cy="3426249"/>
          </a:xfrm>
          <a:prstGeom prst="rect">
            <a:avLst/>
          </a:prstGeom>
        </p:spPr>
      </p:pic>
      <p:sp>
        <p:nvSpPr>
          <p:cNvPr id="16"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dirty="0"/>
          </a:p>
        </p:txBody>
      </p:sp>
      <p:sp>
        <p:nvSpPr>
          <p:cNvPr id="5" name="矩形 4"/>
          <p:cNvSpPr/>
          <p:nvPr/>
        </p:nvSpPr>
        <p:spPr>
          <a:xfrm>
            <a:off x="757148" y="1500782"/>
            <a:ext cx="4581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a:t>
            </a:r>
            <a:r>
              <a:rPr kumimoji="1" lang="zh-CN" altLang="en-US" sz="2800" b="1" dirty="0">
                <a:solidFill>
                  <a:srgbClr val="005286"/>
                </a:solidFill>
                <a:latin typeface="微软雅黑" panose="020B0503020204020204" pitchFamily="34" charset="-122"/>
                <a:ea typeface="微软雅黑" panose="020B0503020204020204" pitchFamily="34" charset="-122"/>
              </a:rPr>
              <a:t>三态</a:t>
            </a:r>
            <a:r>
              <a:rPr kumimoji="1" lang="zh-CN" altLang="zh-CN" sz="2800" b="1" dirty="0">
                <a:solidFill>
                  <a:srgbClr val="005286"/>
                </a:solidFill>
                <a:latin typeface="微软雅黑" panose="020B0503020204020204" pitchFamily="34" charset="-122"/>
                <a:ea typeface="微软雅黑" panose="020B0503020204020204" pitchFamily="34" charset="-122"/>
              </a:rPr>
              <a:t>门（简称</a:t>
            </a:r>
            <a:r>
              <a:rPr kumimoji="1" lang="en-US" altLang="zh-CN" sz="2800" b="1" dirty="0">
                <a:solidFill>
                  <a:srgbClr val="005286"/>
                </a:solidFill>
                <a:latin typeface="微软雅黑" panose="020B0503020204020204" pitchFamily="34" charset="-122"/>
                <a:ea typeface="微软雅黑" panose="020B0503020204020204" pitchFamily="34" charset="-122"/>
              </a:rPr>
              <a:t>TS</a:t>
            </a:r>
            <a:r>
              <a:rPr kumimoji="1" lang="zh-CN" altLang="zh-CN" sz="2800" b="1" dirty="0">
                <a:solidFill>
                  <a:srgbClr val="005286"/>
                </a:solidFill>
                <a:latin typeface="微软雅黑" panose="020B0503020204020204" pitchFamily="34" charset="-122"/>
                <a:ea typeface="微软雅黑" panose="020B0503020204020204" pitchFamily="34" charset="-122"/>
              </a:rPr>
              <a:t>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 calcmode="lin" valueType="num">
                                      <p:cBhvr>
                                        <p:cTn id="18" dur="500" fill="hold"/>
                                        <p:tgtEl>
                                          <p:spTgt spid="4"/>
                                        </p:tgtEl>
                                        <p:attrNameLst>
                                          <p:attrName>style.rotation</p:attrName>
                                        </p:attrNameLst>
                                      </p:cBhvr>
                                      <p:tavLst>
                                        <p:tav tm="0">
                                          <p:val>
                                            <p:fltVal val="360"/>
                                          </p:val>
                                        </p:tav>
                                        <p:tav tm="100000">
                                          <p:val>
                                            <p:fltVal val="0"/>
                                          </p:val>
                                        </p:tav>
                                      </p:tavLst>
                                    </p:anim>
                                    <p:animEffect transition="in" filter="fade">
                                      <p:cBhvr>
                                        <p:cTn id="19" dur="500"/>
                                        <p:tgtEl>
                                          <p:spTgt spid="4"/>
                                        </p:tgtEl>
                                      </p:cBhvr>
                                    </p:animEffect>
                                  </p:childTnLst>
                                </p:cTn>
                              </p:par>
                            </p:childTnLst>
                          </p:cTn>
                        </p:par>
                        <p:par>
                          <p:cTn id="20" fill="hold">
                            <p:stCondLst>
                              <p:cond delay="500"/>
                            </p:stCondLst>
                            <p:childTnLst>
                              <p:par>
                                <p:cTn id="21" presetID="42"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1000"/>
                                        <p:tgtEl>
                                          <p:spTgt spid="12"/>
                                        </p:tgtEl>
                                      </p:cBhvr>
                                    </p:animEffec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7" grpId="0" autoUpdateAnimBg="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35845"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2" name="灯片编号占位符 1"/>
          <p:cNvSpPr>
            <a:spLocks noGrp="1"/>
          </p:cNvSpPr>
          <p:nvPr>
            <p:ph type="sldNum" sz="quarter" idx="4"/>
          </p:nvPr>
        </p:nvSpPr>
        <p:spPr bwMode="auto">
          <a:xfrm>
            <a:off x="8737600" y="6248400"/>
            <a:ext cx="25400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lstStyle>
            <a:defPPr>
              <a:defRPr lang="en-US"/>
            </a:defPPr>
            <a:lvl1pPr algn="r" rtl="0" eaLnBrk="0" fontAlgn="base" hangingPunct="0">
              <a:spcBef>
                <a:spcPct val="50000"/>
              </a:spcBef>
              <a:spcAft>
                <a:spcPct val="0"/>
              </a:spcAft>
              <a:defRPr sz="1400" kern="1200">
                <a:solidFill>
                  <a:schemeClr val="bg2"/>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fld id="{6A863527-37A5-419C-B385-C88221A22F59}" type="slidenum">
              <a:rPr lang="zh-CN" altLang="en-US" smtClean="0"/>
            </a:fld>
            <a:r>
              <a:rPr lang="en-US" altLang="zh-CN"/>
              <a:t>/35</a:t>
            </a:r>
            <a:endParaRPr lang="en-US" altLang="zh-CN" dirty="0"/>
          </a:p>
        </p:txBody>
      </p:sp>
      <p:sp>
        <p:nvSpPr>
          <p:cNvPr id="9" name="圆角矩形 1"/>
          <p:cNvSpPr/>
          <p:nvPr/>
        </p:nvSpPr>
        <p:spPr>
          <a:xfrm>
            <a:off x="-348343" y="516695"/>
            <a:ext cx="1691951"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Text Box 5"/>
          <p:cNvSpPr txBox="1">
            <a:spLocks noChangeArrowheads="1"/>
          </p:cNvSpPr>
          <p:nvPr/>
        </p:nvSpPr>
        <p:spPr bwMode="auto">
          <a:xfrm>
            <a:off x="65792" y="602218"/>
            <a:ext cx="100485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0"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rPr>
              <a:t>概述</a:t>
            </a:r>
            <a:endParaRPr kumimoji="1" lang="zh-CN" altLang="en-US" sz="2800" b="1" dirty="0">
              <a:solidFill>
                <a:srgbClr val="005286"/>
              </a:solidFill>
              <a:latin typeface="微软雅黑" panose="020B0503020204020204" pitchFamily="34" charset="-122"/>
              <a:ea typeface="微软雅黑" panose="020B0503020204020204" pitchFamily="34" charset="-122"/>
            </a:endParaRPr>
          </a:p>
        </p:txBody>
      </p:sp>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z="1400" smtClean="0">
                <a:solidFill>
                  <a:schemeClr val="tx1"/>
                </a:solidFill>
              </a:rPr>
            </a:fld>
            <a:endParaRPr kumimoji="1" lang="zh-CN" altLang="en-US" sz="1400" dirty="0">
              <a:solidFill>
                <a:schemeClr val="tx1"/>
              </a:solidFill>
            </a:endParaRPr>
          </a:p>
        </p:txBody>
      </p:sp>
      <p:grpSp>
        <p:nvGrpSpPr>
          <p:cNvPr id="18" name="组合 17"/>
          <p:cNvGrpSpPr/>
          <p:nvPr/>
        </p:nvGrpSpPr>
        <p:grpSpPr>
          <a:xfrm>
            <a:off x="447566" y="383054"/>
            <a:ext cx="11296867" cy="6096528"/>
            <a:chOff x="447566" y="383054"/>
            <a:chExt cx="11296867" cy="6096528"/>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7566" y="383054"/>
              <a:ext cx="11296867" cy="6096528"/>
            </a:xfrm>
            <a:prstGeom prst="rect">
              <a:avLst/>
            </a:prstGeom>
          </p:spPr>
        </p:pic>
        <p:grpSp>
          <p:nvGrpSpPr>
            <p:cNvPr id="17" name="组合 16"/>
            <p:cNvGrpSpPr/>
            <p:nvPr/>
          </p:nvGrpSpPr>
          <p:grpSpPr>
            <a:xfrm>
              <a:off x="2023498" y="412555"/>
              <a:ext cx="4065413" cy="2074085"/>
              <a:chOff x="2023498" y="412555"/>
              <a:chExt cx="4065413" cy="2074085"/>
            </a:xfrm>
          </p:grpSpPr>
          <p:sp>
            <p:nvSpPr>
              <p:cNvPr id="6" name="矩形: 圆角 5"/>
              <p:cNvSpPr/>
              <p:nvPr/>
            </p:nvSpPr>
            <p:spPr>
              <a:xfrm>
                <a:off x="2023498" y="1601382"/>
                <a:ext cx="1503360" cy="885258"/>
              </a:xfrm>
              <a:prstGeom prst="roundRect">
                <a:avLst>
                  <a:gd name="adj" fmla="val 12076"/>
                </a:avLst>
              </a:prstGeom>
              <a:solidFill>
                <a:srgbClr val="FFFFFF">
                  <a:alpha val="80000"/>
                </a:srgbClr>
              </a:solidFill>
              <a:ln w="19050">
                <a:solidFill>
                  <a:srgbClr val="009999"/>
                </a:solidFill>
              </a:ln>
              <a:effectLst>
                <a:outerShdw dist="215900" dir="13200000" algn="r" rotWithShape="0">
                  <a:srgbClr val="009999"/>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a:solidFill>
                      <a:schemeClr val="tx1"/>
                    </a:solidFill>
                  </a:rPr>
                  <a:t>分立元件逻辑门</a:t>
                </a:r>
                <a:endParaRPr lang="zh-CN" altLang="en-US" sz="2400" b="1">
                  <a:solidFill>
                    <a:schemeClr val="tx1"/>
                  </a:solidFill>
                </a:endParaRPr>
              </a:p>
            </p:txBody>
          </p:sp>
          <p:cxnSp>
            <p:nvCxnSpPr>
              <p:cNvPr id="8" name="直接连接符 7"/>
              <p:cNvCxnSpPr/>
              <p:nvPr/>
            </p:nvCxnSpPr>
            <p:spPr>
              <a:xfrm>
                <a:off x="2626242" y="1218477"/>
                <a:ext cx="0" cy="23506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088911" y="1210961"/>
                <a:ext cx="0" cy="23506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626242" y="1210961"/>
                <a:ext cx="3462669" cy="0"/>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388138" y="986902"/>
                <a:ext cx="0" cy="235067"/>
              </a:xfrm>
              <a:prstGeom prst="line">
                <a:avLst/>
              </a:prstGeom>
              <a:ln w="28575">
                <a:solidFill>
                  <a:srgbClr val="009999"/>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746809" y="412555"/>
                <a:ext cx="1471962" cy="584775"/>
              </a:xfrm>
              <a:prstGeom prst="rect">
                <a:avLst/>
              </a:prstGeom>
              <a:noFill/>
            </p:spPr>
            <p:txBody>
              <a:bodyPr wrap="square" rtlCol="0">
                <a:spAutoFit/>
              </a:bodyPr>
              <a:lstStyle/>
              <a:p>
                <a:r>
                  <a:rPr lang="zh-CN" altLang="en-US" sz="3200" b="1" dirty="0">
                    <a:solidFill>
                      <a:srgbClr val="009999"/>
                    </a:solidFill>
                  </a:rPr>
                  <a:t>门电路</a:t>
                </a:r>
                <a:endParaRPr lang="zh-CN" altLang="en-US" sz="3200" b="1" dirty="0">
                  <a:solidFill>
                    <a:srgbClr val="009999"/>
                  </a:solidFill>
                </a:endParaRPr>
              </a:p>
            </p:txBody>
          </p:sp>
        </p:grpSp>
      </p:grpSp>
      <p:pic>
        <p:nvPicPr>
          <p:cNvPr id="10250" name="图片 10249" descr="4038"/>
          <p:cNvPicPr>
            <a:picLocks noChangeAspect="1"/>
          </p:cNvPicPr>
          <p:nvPr/>
        </p:nvPicPr>
        <p:blipFill>
          <a:blip r:embed="rId2"/>
          <a:srcRect l="6351" b="4543"/>
          <a:stretch>
            <a:fillRect/>
          </a:stretch>
        </p:blipFill>
        <p:spPr>
          <a:xfrm>
            <a:off x="9826784" y="504364"/>
            <a:ext cx="2205038" cy="1570038"/>
          </a:xfrm>
          <a:prstGeom prst="rect">
            <a:avLst/>
          </a:prstGeom>
          <a:noFill/>
          <a:ln w="9525">
            <a:noFill/>
          </a:ln>
        </p:spPr>
      </p:pic>
      <p:sp>
        <p:nvSpPr>
          <p:cNvPr id="10252" name="矩形 10251"/>
          <p:cNvSpPr/>
          <p:nvPr/>
        </p:nvSpPr>
        <p:spPr>
          <a:xfrm>
            <a:off x="10360038" y="2074563"/>
            <a:ext cx="1341120" cy="583565"/>
          </a:xfrm>
          <a:prstGeom prst="rect">
            <a:avLst/>
          </a:prstGeom>
          <a:noFill/>
          <a:ln w="12700">
            <a:noFill/>
          </a:ln>
        </p:spPr>
        <p:txBody>
          <a:bodyPr wrap="none" anchor="t" anchorCtr="0">
            <a:spAutoFit/>
          </a:bodyPr>
          <a:p>
            <a:pPr algn="l"/>
            <a:r>
              <a:rPr lang="zh-CN" altLang="en-US" sz="1600" b="1" dirty="0">
                <a:solidFill>
                  <a:schemeClr val="tx1"/>
                </a:solidFill>
                <a:latin typeface="楷体_GB2312" panose="02010609030101010101" pitchFamily="49" charset="-122"/>
                <a:ea typeface="楷体_GB2312" panose="02010609030101010101" pitchFamily="49" charset="-122"/>
              </a:rPr>
              <a:t>真空电子管</a:t>
            </a:r>
            <a:endParaRPr lang="zh-CN" altLang="en-US" sz="1600" b="1" dirty="0">
              <a:solidFill>
                <a:schemeClr val="tx1"/>
              </a:solidFill>
              <a:latin typeface="楷体_GB2312" panose="02010609030101010101" pitchFamily="49" charset="-122"/>
              <a:ea typeface="楷体_GB2312" panose="02010609030101010101" pitchFamily="49" charset="-122"/>
            </a:endParaRPr>
          </a:p>
          <a:p>
            <a:pPr algn="l"/>
            <a:r>
              <a:rPr lang="en-US" altLang="zh-CN" sz="1600" dirty="0">
                <a:latin typeface="微软雅黑" panose="020B0503020204020204" pitchFamily="34" charset="-122"/>
                <a:ea typeface="微软雅黑" panose="020B0503020204020204" pitchFamily="34" charset="-122"/>
                <a:sym typeface="+mn-ea"/>
              </a:rPr>
              <a:t>1905</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1948</a:t>
            </a:r>
            <a:endParaRPr lang="zh-CN" altLang="en-US" sz="1600" b="1" dirty="0">
              <a:solidFill>
                <a:schemeClr val="tx1"/>
              </a:solidFill>
              <a:latin typeface="楷体_GB2312" panose="02010609030101010101" pitchFamily="49" charset="-122"/>
              <a:ea typeface="楷体_GB2312" panose="02010609030101010101" pitchFamily="49" charset="-122"/>
            </a:endParaRPr>
          </a:p>
        </p:txBody>
      </p:sp>
      <p:pic>
        <p:nvPicPr>
          <p:cNvPr id="7" name="图片 6" descr="20080909044330662">
            <a:hlinkClick r:id="rId3"/>
          </p:cNvPr>
          <p:cNvPicPr>
            <a:picLocks noChangeAspect="1"/>
          </p:cNvPicPr>
          <p:nvPr/>
        </p:nvPicPr>
        <p:blipFill>
          <a:blip r:embed="rId4"/>
          <a:stretch>
            <a:fillRect/>
          </a:stretch>
        </p:blipFill>
        <p:spPr>
          <a:xfrm>
            <a:off x="7587615" y="503555"/>
            <a:ext cx="2212340" cy="1551305"/>
          </a:xfrm>
          <a:prstGeom prst="rect">
            <a:avLst/>
          </a:prstGeom>
          <a:noFill/>
          <a:ln w="9525">
            <a:noFill/>
          </a:ln>
        </p:spPr>
      </p:pic>
      <p:sp>
        <p:nvSpPr>
          <p:cNvPr id="14" name="矩形 13"/>
          <p:cNvSpPr/>
          <p:nvPr/>
        </p:nvSpPr>
        <p:spPr>
          <a:xfrm>
            <a:off x="7822578" y="2054878"/>
            <a:ext cx="1341120" cy="583565"/>
          </a:xfrm>
          <a:prstGeom prst="rect">
            <a:avLst/>
          </a:prstGeom>
          <a:noFill/>
          <a:ln w="12700">
            <a:noFill/>
          </a:ln>
        </p:spPr>
        <p:txBody>
          <a:bodyPr wrap="none" anchor="t" anchorCtr="0">
            <a:spAutoFit/>
          </a:bodyPr>
          <a:p>
            <a:pPr algn="ctr"/>
            <a:r>
              <a:rPr lang="zh-CN" altLang="en-US" sz="1600" b="1" dirty="0">
                <a:solidFill>
                  <a:schemeClr val="tx1"/>
                </a:solidFill>
                <a:latin typeface="楷体_GB2312" panose="02010609030101010101" pitchFamily="49" charset="-122"/>
                <a:ea typeface="楷体_GB2312" panose="02010609030101010101" pitchFamily="49" charset="-122"/>
              </a:rPr>
              <a:t>晶体管</a:t>
            </a:r>
            <a:endParaRPr lang="zh-CN" altLang="en-US" sz="1600" b="1" dirty="0">
              <a:solidFill>
                <a:schemeClr val="tx1"/>
              </a:solidFill>
              <a:latin typeface="楷体_GB2312" panose="02010609030101010101" pitchFamily="49" charset="-122"/>
              <a:ea typeface="楷体_GB2312" panose="02010609030101010101" pitchFamily="49" charset="-122"/>
            </a:endParaRPr>
          </a:p>
          <a:p>
            <a:pPr algn="l"/>
            <a:r>
              <a:rPr lang="en-US" altLang="zh-CN" sz="1600" dirty="0">
                <a:latin typeface="微软雅黑" panose="020B0503020204020204" pitchFamily="34" charset="-122"/>
                <a:ea typeface="微软雅黑" panose="020B0503020204020204" pitchFamily="34" charset="-122"/>
                <a:sym typeface="+mn-ea"/>
              </a:rPr>
              <a:t>1948</a:t>
            </a:r>
            <a:r>
              <a:rPr lang="zh-CN" altLang="en-US" sz="1600" dirty="0">
                <a:latin typeface="微软雅黑" panose="020B0503020204020204" pitchFamily="34" charset="-122"/>
                <a:ea typeface="微软雅黑" panose="020B0503020204020204" pitchFamily="34" charset="-122"/>
                <a:sym typeface="+mn-ea"/>
              </a:rPr>
              <a:t>～</a:t>
            </a:r>
            <a:r>
              <a:rPr lang="en-US" altLang="zh-CN" sz="1600" dirty="0">
                <a:latin typeface="微软雅黑" panose="020B0503020204020204" pitchFamily="34" charset="-122"/>
                <a:ea typeface="微软雅黑" panose="020B0503020204020204" pitchFamily="34" charset="-122"/>
                <a:sym typeface="+mn-ea"/>
              </a:rPr>
              <a:t>1959</a:t>
            </a:r>
            <a:endParaRPr lang="zh-CN" altLang="en-US" sz="1600" b="1" dirty="0">
              <a:solidFill>
                <a:schemeClr val="tx1"/>
              </a:solidFill>
              <a:latin typeface="楷体_GB2312" panose="02010609030101010101" pitchFamily="49" charset="-122"/>
              <a:ea typeface="楷体_GB2312" panose="02010609030101010101" pitchFamily="49" charset="-122"/>
            </a:endParaRPr>
          </a:p>
        </p:txBody>
      </p:sp>
      <p:grpSp>
        <p:nvGrpSpPr>
          <p:cNvPr id="21" name="组合 20"/>
          <p:cNvGrpSpPr/>
          <p:nvPr/>
        </p:nvGrpSpPr>
        <p:grpSpPr>
          <a:xfrm>
            <a:off x="1343660" y="75565"/>
            <a:ext cx="4160520" cy="2409190"/>
            <a:chOff x="2116" y="119"/>
            <a:chExt cx="6552" cy="3794"/>
          </a:xfrm>
        </p:grpSpPr>
        <p:pic>
          <p:nvPicPr>
            <p:cNvPr id="19" name="图片 18" descr="第一块IC"/>
            <p:cNvPicPr>
              <a:picLocks noChangeAspect="1"/>
            </p:cNvPicPr>
            <p:nvPr/>
          </p:nvPicPr>
          <p:blipFill>
            <a:blip r:embed="rId5"/>
            <a:stretch>
              <a:fillRect/>
            </a:stretch>
          </p:blipFill>
          <p:spPr>
            <a:xfrm>
              <a:off x="2613" y="793"/>
              <a:ext cx="5280" cy="3121"/>
            </a:xfrm>
            <a:prstGeom prst="rect">
              <a:avLst/>
            </a:prstGeom>
            <a:noFill/>
            <a:ln w="9525">
              <a:noFill/>
            </a:ln>
          </p:spPr>
        </p:pic>
        <p:sp>
          <p:nvSpPr>
            <p:cNvPr id="20" name="文本框 19"/>
            <p:cNvSpPr txBox="1"/>
            <p:nvPr/>
          </p:nvSpPr>
          <p:spPr>
            <a:xfrm>
              <a:off x="2116" y="119"/>
              <a:ext cx="6553" cy="531"/>
            </a:xfrm>
            <a:prstGeom prst="rect">
              <a:avLst/>
            </a:prstGeom>
            <a:noFill/>
          </p:spPr>
          <p:txBody>
            <a:bodyPr wrap="square" rtlCol="0" anchor="t">
              <a:spAutoFit/>
            </a:bodyPr>
            <a:p>
              <a:r>
                <a:rPr lang="zh-CN" altLang="en-US" sz="16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1958年杰克·基尔比发明的第一块集成电路</a:t>
              </a:r>
              <a:endParaRPr lang="zh-CN" altLang="en-US" sz="160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030"/>
          <p:cNvSpPr>
            <a:spLocks noChangeArrowheads="1"/>
          </p:cNvSpPr>
          <p:nvPr/>
        </p:nvSpPr>
        <p:spPr bwMode="auto">
          <a:xfrm>
            <a:off x="1371600" y="2577306"/>
            <a:ext cx="5105400" cy="461963"/>
          </a:xfrm>
          <a:prstGeom prst="rect">
            <a:avLst/>
          </a:prstGeom>
          <a:noFill/>
          <a:ln w="9525">
            <a:noFill/>
            <a:miter lim="800000"/>
          </a:ln>
        </p:spPr>
        <p:txBody>
          <a:bodyPr>
            <a:spAutoFit/>
          </a:bodyPr>
          <a:lstStyle/>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）用三态门实现数据的双向传输</a:t>
            </a:r>
            <a:endParaRPr lang="zh-CN" altLang="en-US" sz="2400" b="1" dirty="0">
              <a:latin typeface="宋体" panose="02010600030101010101" pitchFamily="2" charset="-122"/>
              <a:ea typeface="宋体" panose="02010600030101010101" pitchFamily="2" charset="-122"/>
            </a:endParaRPr>
          </a:p>
        </p:txBody>
      </p:sp>
      <p:sp>
        <p:nvSpPr>
          <p:cNvPr id="41989"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1990"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18" name="矩形标注 17"/>
          <p:cNvSpPr>
            <a:spLocks noChangeArrowheads="1"/>
          </p:cNvSpPr>
          <p:nvPr/>
        </p:nvSpPr>
        <p:spPr bwMode="auto">
          <a:xfrm>
            <a:off x="6629400" y="3352800"/>
            <a:ext cx="4038600" cy="2209800"/>
          </a:xfrm>
          <a:prstGeom prst="wedgeRectCallout">
            <a:avLst>
              <a:gd name="adj1" fmla="val -67319"/>
              <a:gd name="adj2" fmla="val -20412"/>
            </a:avLst>
          </a:prstGeom>
          <a:solidFill>
            <a:srgbClr val="CCFFFF"/>
          </a:solidFill>
          <a:ln w="9525">
            <a:noFill/>
            <a:miter lim="800000"/>
          </a:ln>
          <a:effectLst>
            <a:outerShdw blurRad="50800" dist="38100" dir="2700000" algn="tl" rotWithShape="0">
              <a:prstClr val="black">
                <a:alpha val="40000"/>
              </a:prstClr>
            </a:outerShdw>
          </a:effectLst>
        </p:spPr>
        <p:txBody>
          <a:bodyPr wrap="squar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None/>
            </a:pPr>
            <a:r>
              <a:rPr lang="en-US" altLang="zh-CN" sz="2400" b="1" dirty="0">
                <a:cs typeface="Times New Roman" panose="02020603050405020304" pitchFamily="18" charset="0"/>
              </a:rPr>
              <a:t>    EN=0</a:t>
            </a:r>
            <a:r>
              <a:rPr lang="zh-CN" altLang="en-US" sz="2400" b="1" dirty="0">
                <a:cs typeface="Times New Roman" panose="02020603050405020304" pitchFamily="18" charset="0"/>
              </a:rPr>
              <a:t>时，</a:t>
            </a:r>
            <a:r>
              <a:rPr lang="en-US" altLang="zh-CN" sz="2400" b="1" dirty="0">
                <a:cs typeface="Times New Roman" panose="02020603050405020304" pitchFamily="18" charset="0"/>
              </a:rPr>
              <a:t>G1</a:t>
            </a:r>
            <a:r>
              <a:rPr lang="zh-CN" altLang="en-US" sz="2400" b="1" dirty="0">
                <a:cs typeface="Times New Roman" panose="02020603050405020304" pitchFamily="18" charset="0"/>
              </a:rPr>
              <a:t>导通，</a:t>
            </a:r>
            <a:r>
              <a:rPr lang="en-US" altLang="zh-CN" sz="2400" b="1" dirty="0">
                <a:cs typeface="Times New Roman" panose="02020603050405020304" pitchFamily="18" charset="0"/>
              </a:rPr>
              <a:t>G2</a:t>
            </a:r>
            <a:r>
              <a:rPr lang="zh-CN" altLang="en-US" sz="2400" b="1" dirty="0">
                <a:cs typeface="Times New Roman" panose="02020603050405020304" pitchFamily="18" charset="0"/>
              </a:rPr>
              <a:t>禁止，数据从</a:t>
            </a:r>
            <a:r>
              <a:rPr lang="en-US" altLang="zh-CN" sz="2400" b="1" dirty="0">
                <a:cs typeface="Times New Roman" panose="02020603050405020304" pitchFamily="18" charset="0"/>
              </a:rPr>
              <a:t>A</a:t>
            </a:r>
            <a:r>
              <a:rPr lang="zh-CN" altLang="en-US" sz="2400" b="1" dirty="0">
                <a:cs typeface="Times New Roman" panose="02020603050405020304" pitchFamily="18" charset="0"/>
              </a:rPr>
              <a:t>到</a:t>
            </a:r>
            <a:r>
              <a:rPr lang="en-US" altLang="zh-CN" sz="2400" b="1" dirty="0">
                <a:cs typeface="Times New Roman" panose="02020603050405020304" pitchFamily="18" charset="0"/>
              </a:rPr>
              <a:t>B</a:t>
            </a:r>
            <a:r>
              <a:rPr lang="zh-CN" altLang="en-US" sz="2400" b="1" dirty="0">
                <a:cs typeface="Times New Roman" panose="02020603050405020304" pitchFamily="18" charset="0"/>
              </a:rPr>
              <a:t>传输。</a:t>
            </a:r>
            <a:endParaRPr lang="en-US" altLang="zh-CN" sz="2400" b="1" dirty="0">
              <a:cs typeface="Times New Roman" panose="02020603050405020304" pitchFamily="18" charset="0"/>
            </a:endParaRPr>
          </a:p>
          <a:p>
            <a:pPr>
              <a:spcBef>
                <a:spcPct val="0"/>
              </a:spcBef>
              <a:buNone/>
            </a:pPr>
            <a:r>
              <a:rPr lang="en-US" altLang="zh-CN" sz="2400" b="1" dirty="0">
                <a:cs typeface="Times New Roman" panose="02020603050405020304" pitchFamily="18" charset="0"/>
              </a:rPr>
              <a:t>    EN=1</a:t>
            </a:r>
            <a:r>
              <a:rPr lang="zh-CN" altLang="en-US" sz="2400" b="1" dirty="0">
                <a:cs typeface="Times New Roman" panose="02020603050405020304" pitchFamily="18" charset="0"/>
              </a:rPr>
              <a:t>时，</a:t>
            </a:r>
            <a:r>
              <a:rPr lang="en-US" altLang="zh-CN" sz="2400" b="1" dirty="0">
                <a:cs typeface="Times New Roman" panose="02020603050405020304" pitchFamily="18" charset="0"/>
              </a:rPr>
              <a:t>G2</a:t>
            </a:r>
            <a:r>
              <a:rPr lang="zh-CN" altLang="en-US" sz="2400" b="1" dirty="0">
                <a:cs typeface="Times New Roman" panose="02020603050405020304" pitchFamily="18" charset="0"/>
              </a:rPr>
              <a:t>选通，</a:t>
            </a:r>
            <a:r>
              <a:rPr lang="en-US" altLang="zh-CN" sz="2400" b="1" dirty="0">
                <a:cs typeface="Times New Roman" panose="02020603050405020304" pitchFamily="18" charset="0"/>
              </a:rPr>
              <a:t>G1</a:t>
            </a:r>
            <a:r>
              <a:rPr lang="zh-CN" altLang="en-US" sz="2400" b="1" dirty="0">
                <a:cs typeface="Times New Roman" panose="02020603050405020304" pitchFamily="18" charset="0"/>
              </a:rPr>
              <a:t>禁止，数据从</a:t>
            </a:r>
            <a:r>
              <a:rPr lang="en-US" altLang="zh-CN" sz="2400" b="1" dirty="0">
                <a:cs typeface="Times New Roman" panose="02020603050405020304" pitchFamily="18" charset="0"/>
              </a:rPr>
              <a:t>B</a:t>
            </a:r>
            <a:r>
              <a:rPr lang="zh-CN" altLang="en-US" sz="2400" b="1" dirty="0">
                <a:cs typeface="Times New Roman" panose="02020603050405020304" pitchFamily="18" charset="0"/>
              </a:rPr>
              <a:t>到</a:t>
            </a:r>
            <a:r>
              <a:rPr lang="en-US" altLang="zh-CN" sz="2400" b="1" dirty="0">
                <a:cs typeface="Times New Roman" panose="02020603050405020304" pitchFamily="18" charset="0"/>
              </a:rPr>
              <a:t>A</a:t>
            </a:r>
            <a:r>
              <a:rPr lang="zh-CN" altLang="en-US" sz="2400" b="1" dirty="0">
                <a:cs typeface="Times New Roman" panose="02020603050405020304" pitchFamily="18" charset="0"/>
              </a:rPr>
              <a:t>。</a:t>
            </a:r>
            <a:endParaRPr lang="zh-CN" altLang="en-US" sz="2400" b="1" dirty="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6366" y="3047178"/>
            <a:ext cx="4334632" cy="2993395"/>
          </a:xfrm>
          <a:prstGeom prst="rect">
            <a:avLst/>
          </a:prstGeom>
        </p:spPr>
      </p:pic>
      <p:sp>
        <p:nvSpPr>
          <p:cNvPr id="14"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2"/>
          <p:cNvSpPr txBox="1">
            <a:spLocks noChangeArrowheads="1"/>
          </p:cNvSpPr>
          <p:nvPr/>
        </p:nvSpPr>
        <p:spPr>
          <a:xfrm>
            <a:off x="9503" y="623762"/>
            <a:ext cx="103632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en-US" altLang="zh-CN" sz="2800" b="1">
                <a:solidFill>
                  <a:srgbClr val="005286"/>
                </a:solidFill>
                <a:latin typeface="微软雅黑" panose="020B0503020204020204" pitchFamily="34" charset="-122"/>
                <a:ea typeface="微软雅黑" panose="020B0503020204020204" pitchFamily="34" charset="-122"/>
                <a:cs typeface="+mn-cs"/>
              </a:rPr>
              <a:t>TTL</a:t>
            </a:r>
            <a:r>
              <a:rPr kumimoji="1" lang="zh-CN" altLang="zh-CN" sz="2800" b="1">
                <a:solidFill>
                  <a:srgbClr val="005286"/>
                </a:solidFill>
                <a:latin typeface="微软雅黑" panose="020B0503020204020204" pitchFamily="34" charset="-122"/>
                <a:ea typeface="微软雅黑" panose="020B0503020204020204" pitchFamily="34" charset="-122"/>
                <a:cs typeface="+mn-cs"/>
              </a:rPr>
              <a:t>集成逻辑门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5" name="矩形 4"/>
          <p:cNvSpPr/>
          <p:nvPr/>
        </p:nvSpPr>
        <p:spPr>
          <a:xfrm>
            <a:off x="757148" y="1500782"/>
            <a:ext cx="45817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3. </a:t>
            </a:r>
            <a:r>
              <a:rPr kumimoji="1" lang="zh-CN" altLang="en-US" sz="2800" b="1" dirty="0">
                <a:solidFill>
                  <a:srgbClr val="005286"/>
                </a:solidFill>
                <a:latin typeface="微软雅黑" panose="020B0503020204020204" pitchFamily="34" charset="-122"/>
                <a:ea typeface="微软雅黑" panose="020B0503020204020204" pitchFamily="34" charset="-122"/>
              </a:rPr>
              <a:t>三态</a:t>
            </a:r>
            <a:r>
              <a:rPr kumimoji="1" lang="zh-CN" altLang="zh-CN" sz="2800" b="1" dirty="0">
                <a:solidFill>
                  <a:srgbClr val="005286"/>
                </a:solidFill>
                <a:latin typeface="微软雅黑" panose="020B0503020204020204" pitchFamily="34" charset="-122"/>
                <a:ea typeface="微软雅黑" panose="020B0503020204020204" pitchFamily="34" charset="-122"/>
              </a:rPr>
              <a:t>门（简称</a:t>
            </a:r>
            <a:r>
              <a:rPr kumimoji="1" lang="en-US" altLang="zh-CN" sz="2800" b="1" dirty="0">
                <a:solidFill>
                  <a:srgbClr val="005286"/>
                </a:solidFill>
                <a:latin typeface="微软雅黑" panose="020B0503020204020204" pitchFamily="34" charset="-122"/>
                <a:ea typeface="微软雅黑" panose="020B0503020204020204" pitchFamily="34" charset="-122"/>
              </a:rPr>
              <a:t>TS</a:t>
            </a:r>
            <a:r>
              <a:rPr kumimoji="1" lang="zh-CN" altLang="zh-CN" sz="2800" b="1" dirty="0">
                <a:solidFill>
                  <a:srgbClr val="005286"/>
                </a:solidFill>
                <a:latin typeface="微软雅黑" panose="020B0503020204020204" pitchFamily="34" charset="-122"/>
                <a:ea typeface="微软雅黑" panose="020B0503020204020204" pitchFamily="34" charset="-122"/>
              </a:rPr>
              <a:t>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
        <p:nvSpPr>
          <p:cNvPr id="6" name="Rectangle 1026"/>
          <p:cNvSpPr>
            <a:spLocks noChangeArrowheads="1"/>
          </p:cNvSpPr>
          <p:nvPr/>
        </p:nvSpPr>
        <p:spPr bwMode="auto">
          <a:xfrm>
            <a:off x="4800602" y="1600201"/>
            <a:ext cx="2500312" cy="523221"/>
          </a:xfrm>
          <a:prstGeom prst="rect">
            <a:avLst/>
          </a:prstGeom>
          <a:solidFill>
            <a:srgbClr val="FFFF00"/>
          </a:solidFill>
          <a:ln>
            <a:noFill/>
          </a:ln>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2800" b="1" dirty="0">
                <a:latin typeface="Times New Roman" panose="02020603050405020304" pitchFamily="18" charset="0"/>
              </a:rPr>
              <a:t>三态门的用途</a:t>
            </a:r>
            <a:endParaRPr kumimoji="0"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49" presetClass="entr" presetSubtype="0" decel="10000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3.5</a:t>
            </a:r>
            <a:r>
              <a:rPr kumimoji="1" lang="zh-CN" altLang="en-US">
                <a:latin typeface="微软雅黑" panose="020B0503020204020204" pitchFamily="34" charset="-122"/>
                <a:ea typeface="微软雅黑" panose="020B0503020204020204" pitchFamily="34" charset="-122"/>
                <a:sym typeface="微软雅黑" panose="020B0503020204020204" pitchFamily="34" charset="-122"/>
              </a:rPr>
              <a:t> </a:t>
            </a:r>
            <a:r>
              <a:rPr kumimoji="1" lang="zh-CN" altLang="en-US">
                <a:latin typeface="微软雅黑" panose="020B0503020204020204" pitchFamily="34" charset="-122"/>
                <a:ea typeface="微软雅黑" panose="020B0503020204020204" pitchFamily="34" charset="-122"/>
                <a:sym typeface="+mn-ea"/>
              </a:rPr>
              <a:t>门电路综合应用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占位符 2"/>
          <p:cNvSpPr>
            <a:spLocks noGrp="1"/>
          </p:cNvSpPr>
          <p:nvPr>
            <p:ph type="body" sz="quarter" idx="11"/>
          </p:nvPr>
        </p:nvSpPr>
        <p:spPr>
          <a:xfrm>
            <a:off x="3336789" y="3227165"/>
            <a:ext cx="11720553" cy="470429"/>
          </a:xfrm>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3.3 CMOS</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占位符 3"/>
          <p:cNvSpPr>
            <a:spLocks noGrp="1"/>
          </p:cNvSpPr>
          <p:nvPr>
            <p:ph type="body" sz="quarter" idx="12"/>
          </p:nvPr>
        </p:nvSpPr>
        <p:spPr>
          <a:xfrm>
            <a:off x="3346306" y="2640882"/>
            <a:ext cx="11738012" cy="470429"/>
          </a:xfrm>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3.2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分立元件逻辑门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占位符 4"/>
          <p:cNvSpPr>
            <a:spLocks noGrp="1"/>
          </p:cNvSpPr>
          <p:nvPr>
            <p:ph type="body" sz="quarter" idx="13"/>
          </p:nvPr>
        </p:nvSpPr>
        <p:spPr>
          <a:xfrm>
            <a:off x="3346306" y="2045230"/>
            <a:ext cx="11755471" cy="470429"/>
          </a:xfrm>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3.1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占位符 9"/>
          <p:cNvSpPr>
            <a:spLocks noGrp="1"/>
          </p:cNvSpPr>
          <p:nvPr>
            <p:ph type="body" sz="quarter" idx="14"/>
          </p:nvPr>
        </p:nvSpPr>
        <p:spPr/>
        <p:txBody>
          <a:bodyPr/>
          <a:lstStyle/>
          <a:p>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占位符 10"/>
          <p:cNvSpPr>
            <a:spLocks noGrp="1"/>
          </p:cNvSpPr>
          <p:nvPr>
            <p:ph type="body" sz="quarter" idx="15"/>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占位符 11"/>
          <p:cNvSpPr>
            <a:spLocks noGrp="1"/>
          </p:cNvSpPr>
          <p:nvPr>
            <p:ph type="body" sz="quarter" idx="16"/>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占位符 12"/>
          <p:cNvSpPr>
            <a:spLocks noGrp="1"/>
          </p:cNvSpPr>
          <p:nvPr>
            <p:ph type="body" sz="quarter" idx="17"/>
          </p:nvPr>
        </p:nvSpPr>
        <p:spPr/>
        <p:txBody>
          <a:bodyP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占位符 2"/>
          <p:cNvSpPr txBox="1"/>
          <p:nvPr/>
        </p:nvSpPr>
        <p:spPr>
          <a:xfrm>
            <a:off x="3336788" y="3751087"/>
            <a:ext cx="11720553" cy="470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rgbClr val="005286"/>
                </a:solidFill>
                <a:latin typeface="Songti SC" panose="02010600040101010101" pitchFamily="2" charset="-122"/>
                <a:ea typeface="Songti SC"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3.4 TTL</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10"/>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1990" name="Rectangle 1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endParaRPr kumimoji="0" lang="zh-CN" altLang="en-US" sz="1800">
              <a:latin typeface="Times New Roman" panose="02020603050405020304" pitchFamily="18" charset="0"/>
            </a:endParaRPr>
          </a:p>
        </p:txBody>
      </p:sp>
      <p:sp>
        <p:nvSpPr>
          <p:cNvPr id="4" name="灯片编号占位符 1"/>
          <p:cNvSpPr>
            <a:spLocks noGrp="1"/>
          </p:cNvSpPr>
          <p:nvPr>
            <p:ph type="sldNum" sz="quarter" idx="12"/>
          </p:nvPr>
        </p:nvSpPr>
        <p:spPr>
          <a:xfrm>
            <a:off x="9448800" y="6492875"/>
            <a:ext cx="2743200" cy="365125"/>
          </a:xfrm>
        </p:spPr>
        <p:txBody>
          <a:bodyPr/>
          <a:lstStyle/>
          <a:p>
            <a:fld id="{DD45D486-AB79-5346-9E81-F129A73A99D1}" type="slidenum">
              <a:rPr kumimoji="1" lang="zh-CN" altLang="en-US" smtClean="0"/>
            </a:fld>
            <a:endParaRPr kumimoji="1" lang="zh-CN" altLang="en-US"/>
          </a:p>
        </p:txBody>
      </p:sp>
      <p:sp>
        <p:nvSpPr>
          <p:cNvPr id="59395" name="文本框 59394"/>
          <p:cNvSpPr txBox="1"/>
          <p:nvPr/>
        </p:nvSpPr>
        <p:spPr>
          <a:xfrm>
            <a:off x="1236980" y="1216660"/>
            <a:ext cx="3878580" cy="521970"/>
          </a:xfrm>
          <a:prstGeom prst="rect">
            <a:avLst/>
          </a:prstGeom>
          <a:noFill/>
          <a:ln w="9525">
            <a:noFill/>
          </a:ln>
        </p:spPr>
        <p:txBody>
          <a:bodyPr wrap="square">
            <a:spAutoFit/>
          </a:bodyPr>
          <a:p>
            <a:pPr algn="l">
              <a:spcBef>
                <a:spcPct val="50000"/>
              </a:spcBef>
              <a:buClrTx/>
              <a:buSzTx/>
              <a:buFontTx/>
            </a:pPr>
            <a:r>
              <a:rPr kumimoji="1" lang="zh-CN" altLang="en-US" sz="2800" b="1" dirty="0">
                <a:solidFill>
                  <a:srgbClr val="005286"/>
                </a:solidFill>
                <a:latin typeface="微软雅黑" panose="020B0503020204020204" pitchFamily="34" charset="-122"/>
                <a:ea typeface="微软雅黑" panose="020B0503020204020204" pitchFamily="34" charset="-122"/>
              </a:rPr>
              <a:t>例1：</a:t>
            </a:r>
            <a:r>
              <a:rPr kumimoji="1" lang="zh-CN" altLang="en-US" sz="2800" b="1" dirty="0">
                <a:solidFill>
                  <a:srgbClr val="005286"/>
                </a:solidFill>
                <a:latin typeface="微软雅黑" panose="020B0503020204020204" pitchFamily="34" charset="-122"/>
                <a:ea typeface="微软雅黑" panose="020B0503020204020204" pitchFamily="34" charset="-122"/>
                <a:sym typeface="+mn-ea"/>
              </a:rPr>
              <a:t>三选二电路</a:t>
            </a:r>
            <a:endParaRPr kumimoji="1" lang="zh-CN" altLang="en-US" sz="2800" b="1" dirty="0">
              <a:solidFill>
                <a:srgbClr val="005286"/>
              </a:solidFill>
              <a:latin typeface="微软雅黑" panose="020B0503020204020204" pitchFamily="34" charset="-122"/>
              <a:ea typeface="微软雅黑" panose="020B0503020204020204" pitchFamily="34" charset="-122"/>
            </a:endParaRPr>
          </a:p>
        </p:txBody>
      </p:sp>
      <p:sp>
        <p:nvSpPr>
          <p:cNvPr id="59396" name="文本框 59395"/>
          <p:cNvSpPr txBox="1"/>
          <p:nvPr/>
        </p:nvSpPr>
        <p:spPr>
          <a:xfrm>
            <a:off x="1402080" y="1643380"/>
            <a:ext cx="9577705" cy="1198880"/>
          </a:xfrm>
          <a:prstGeom prst="rect">
            <a:avLst/>
          </a:prstGeom>
          <a:noFill/>
          <a:ln w="9525">
            <a:noFill/>
          </a:ln>
        </p:spPr>
        <p:txBody>
          <a:bodyPr wrap="square">
            <a:spAutoFit/>
          </a:bodyPr>
          <a:p>
            <a:pPr>
              <a:spcBef>
                <a:spcPct val="50000"/>
              </a:spcBef>
            </a:pPr>
            <a:r>
              <a:rPr lang="en-US" altLang="zh-CN" sz="2000" dirty="0">
                <a:solidFill>
                  <a:srgbClr val="00FF00"/>
                </a:solidFill>
                <a:effectLst>
                  <a:outerShdw blurRad="38100" dist="38100" dir="2700000">
                    <a:srgbClr val="C0C0C0"/>
                  </a:outerShdw>
                </a:effectLst>
                <a:latin typeface="宋体" panose="02010600030101010101" pitchFamily="2" charset="-122"/>
                <a:ea typeface="宋体" panose="02010600030101010101" pitchFamily="2" charset="-122"/>
                <a:cs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为提高报警信号的可靠性，在每个关键部位都安置了三个同类型的危险报警器，如下图所示。只有当三个危险报警器中至少有两个指示危险时，才</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实现关机操作。这就是三选二电路。</a:t>
            </a:r>
            <a:r>
              <a:rPr lang="zh-CN" altLang="en-US" sz="2400" dirty="0">
                <a:solidFill>
                  <a:srgbClr val="00FF00"/>
                </a:solidFill>
                <a:effectLst>
                  <a:outerShdw blurRad="38100" dist="38100" dir="2700000">
                    <a:srgbClr val="C0C0C0"/>
                  </a:outerShdw>
                </a:effectLst>
                <a:latin typeface="宋体" panose="02010600030101010101" pitchFamily="2" charset="-122"/>
                <a:ea typeface="宋体" panose="02010600030101010101" pitchFamily="2" charset="-122"/>
                <a:cs typeface="宋体" panose="02010600030101010101" pitchFamily="2" charset="-122"/>
              </a:rPr>
              <a:t> </a:t>
            </a:r>
            <a:endParaRPr lang="zh-CN" altLang="en-US" sz="2400" dirty="0">
              <a:solidFill>
                <a:srgbClr val="00FF00"/>
              </a:solidFill>
              <a:effectLst>
                <a:outerShdw blurRad="38100" dist="38100" dir="2700000">
                  <a:srgbClr val="C0C0C0"/>
                </a:outerShdw>
              </a:effectLst>
              <a:latin typeface="宋体" panose="02010600030101010101" pitchFamily="2" charset="-122"/>
              <a:ea typeface="宋体" panose="02010600030101010101" pitchFamily="2" charset="-122"/>
              <a:cs typeface="宋体" panose="02010600030101010101" pitchFamily="2" charset="-122"/>
            </a:endParaRPr>
          </a:p>
        </p:txBody>
      </p:sp>
      <p:sp>
        <p:nvSpPr>
          <p:cNvPr id="59397" name="文本框 59396"/>
          <p:cNvSpPr txBox="1"/>
          <p:nvPr/>
        </p:nvSpPr>
        <p:spPr>
          <a:xfrm>
            <a:off x="1504950" y="2813050"/>
            <a:ext cx="5349240" cy="398780"/>
          </a:xfrm>
          <a:prstGeom prst="rect">
            <a:avLst/>
          </a:prstGeom>
          <a:noFill/>
          <a:ln w="9525">
            <a:noFill/>
          </a:ln>
        </p:spPr>
        <p:txBody>
          <a:bodyPr wrap="square">
            <a:spAutoFit/>
          </a:bodyPr>
          <a:p>
            <a:pPr>
              <a:spcBef>
                <a:spcPct val="50000"/>
              </a:spcBef>
            </a:pPr>
            <a:r>
              <a:rPr lang="en-US" altLang="zh-CN" sz="2000" b="1">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1"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 根据题意作出真值表</a:t>
            </a:r>
            <a:endParaRPr lang="zh-CN" altLang="en-US" sz="2000" b="1"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9398" name="内容占位符 59397" descr="图2"/>
          <p:cNvPicPr>
            <a:picLocks noGrp="1" noChangeAspect="1"/>
          </p:cNvPicPr>
          <p:nvPr/>
        </p:nvPicPr>
        <p:blipFill>
          <a:blip r:embed="rId1">
            <a:lum/>
          </a:blip>
          <a:stretch>
            <a:fillRect/>
          </a:stretch>
        </p:blipFill>
        <p:spPr>
          <a:xfrm>
            <a:off x="6204903" y="3579813"/>
            <a:ext cx="4081462" cy="2403475"/>
          </a:xfrm>
          <a:prstGeom prst="rect">
            <a:avLst/>
          </a:prstGeom>
          <a:ln w="38100">
            <a:solidFill>
              <a:srgbClr val="800000">
                <a:alpha val="100000"/>
              </a:srgbClr>
            </a:solidFill>
            <a:miter lim="800000"/>
            <a:headEnd/>
            <a:tailEnd/>
          </a:ln>
        </p:spPr>
      </p:pic>
      <p:graphicFrame>
        <p:nvGraphicFramePr>
          <p:cNvPr id="59439" name="表格 59438"/>
          <p:cNvGraphicFramePr/>
          <p:nvPr/>
        </p:nvGraphicFramePr>
        <p:xfrm>
          <a:off x="1812290" y="3211513"/>
          <a:ext cx="3744595" cy="3314065"/>
        </p:xfrm>
        <a:graphic>
          <a:graphicData uri="http://schemas.openxmlformats.org/drawingml/2006/table">
            <a:tbl>
              <a:tblPr/>
              <a:tblGrid>
                <a:gridCol w="1872615"/>
                <a:gridCol w="1871980"/>
              </a:tblGrid>
              <a:tr h="784225">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None/>
                      </a:pPr>
                      <a:r>
                        <a:rPr lang="zh-CN" altLang="en-US" sz="2000" b="1" dirty="0">
                          <a:solidFill>
                            <a:srgbClr val="000000"/>
                          </a:solidFill>
                          <a:latin typeface="Times New Roman" panose="02020603050405020304" pitchFamily="18" charset="0"/>
                          <a:cs typeface="Times New Roman" panose="02020603050405020304" pitchFamily="18" charset="0"/>
                        </a:rPr>
                        <a:t>报警信号</a:t>
                      </a:r>
                      <a:endParaRPr lang="zh-CN" altLang="en-US" sz="2000" b="1" dirty="0">
                        <a:solidFill>
                          <a:srgbClr val="000000"/>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i="1">
                          <a:solidFill>
                            <a:srgbClr val="000000"/>
                          </a:solidFill>
                          <a:latin typeface="Times New Roman" panose="02020603050405020304" pitchFamily="18" charset="0"/>
                          <a:cs typeface="Times New Roman" panose="02020603050405020304" pitchFamily="18" charset="0"/>
                        </a:rPr>
                        <a:t>C     B     A</a:t>
                      </a:r>
                      <a:endParaRPr lang="zh-CN" altLang="en-US" sz="2000" b="1">
                        <a:solidFill>
                          <a:srgbClr val="000000"/>
                        </a:solidFill>
                      </a:endParaRPr>
                    </a:p>
                  </a:txBody>
                  <a:tcPr>
                    <a:lnL w="57150" cap="flat" cmpd="sng">
                      <a:solidFill>
                        <a:schemeClr val="tx2"/>
                      </a:solidFill>
                      <a:prstDash val="solid"/>
                      <a:headEnd type="none" w="med" len="med"/>
                      <a:tailEnd type="none" w="med" len="med"/>
                    </a:lnL>
                    <a:lnR w="12700" cap="flat" cmpd="sng">
                      <a:solidFill>
                        <a:srgbClr val="000000"/>
                      </a:solidFill>
                      <a:prstDash val="solid"/>
                      <a:headEnd type="none" w="med" len="med"/>
                      <a:tailEnd type="none" w="med" len="med"/>
                    </a:lnR>
                    <a:lnT w="57150" cap="flat" cmpd="sng">
                      <a:solidFill>
                        <a:schemeClr val="tx2"/>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None/>
                      </a:pPr>
                      <a:r>
                        <a:rPr lang="zh-CN" altLang="en-US" sz="2000" b="1" dirty="0">
                          <a:solidFill>
                            <a:srgbClr val="000000"/>
                          </a:solidFill>
                          <a:latin typeface="Times New Roman" panose="02020603050405020304" pitchFamily="18" charset="0"/>
                          <a:cs typeface="Times New Roman" panose="02020603050405020304" pitchFamily="18" charset="0"/>
                        </a:rPr>
                        <a:t>关机信号</a:t>
                      </a:r>
                      <a:endParaRPr lang="zh-CN" altLang="en-US" sz="2000" b="1" dirty="0">
                        <a:solidFill>
                          <a:srgbClr val="000000"/>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i="1">
                          <a:solidFill>
                            <a:srgbClr val="000000"/>
                          </a:solidFill>
                          <a:latin typeface="Times New Roman" panose="02020603050405020304" pitchFamily="18" charset="0"/>
                          <a:cs typeface="Times New Roman" panose="02020603050405020304" pitchFamily="18" charset="0"/>
                        </a:rPr>
                        <a:t>L</a:t>
                      </a:r>
                      <a:endParaRPr lang="zh-CN" altLang="en-US" sz="2000" b="1">
                        <a:solidFill>
                          <a:srgbClr val="000000"/>
                        </a:solidFill>
                      </a:endParaRPr>
                    </a:p>
                  </a:txBody>
                  <a:tcPr>
                    <a:lnL w="12700" cap="flat" cmpd="sng">
                      <a:solidFill>
                        <a:srgbClr val="000000"/>
                      </a:solidFill>
                      <a:prstDash val="solid"/>
                      <a:headEnd type="none" w="med" len="med"/>
                      <a:tailEnd type="none" w="med" len="med"/>
                    </a:lnL>
                    <a:lnR w="57150" cap="flat" cmpd="sng">
                      <a:solidFill>
                        <a:schemeClr val="tx2"/>
                      </a:solidFill>
                      <a:prstDash val="solid"/>
                      <a:headEnd type="none" w="med" len="med"/>
                      <a:tailEnd type="none" w="med" len="med"/>
                    </a:lnR>
                    <a:lnT w="57150" cap="flat" cmpd="sng">
                      <a:solidFill>
                        <a:schemeClr val="tx2"/>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2529840">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defTabSz="91440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0      0     0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0      0     1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0      1     0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0      1     1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1      0     0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1      0     1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1      1     0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defTabSz="914400" eaLnBrk="0" hangingPunct="0">
                        <a:spcBef>
                          <a:spcPct val="0"/>
                        </a:spcBef>
                        <a:buClrTx/>
                        <a:buSzTx/>
                        <a:buNone/>
                        <a:tabLst>
                          <a:tab pos="295275" algn="l"/>
                        </a:tabLst>
                      </a:pPr>
                      <a:r>
                        <a:rPr lang="en-US" altLang="zh-CN" sz="2000" b="1">
                          <a:solidFill>
                            <a:schemeClr val="tx1"/>
                          </a:solidFill>
                          <a:latin typeface="Times New Roman" panose="02020603050405020304" pitchFamily="18" charset="0"/>
                          <a:cs typeface="Times New Roman" panose="02020603050405020304" pitchFamily="18" charset="0"/>
                        </a:rPr>
                        <a:t>1      1     1</a:t>
                      </a:r>
                      <a:endParaRPr lang="en-US" altLang="zh-CN" sz="2000" b="1">
                        <a:solidFill>
                          <a:schemeClr val="tx1"/>
                        </a:solidFill>
                        <a:latin typeface="Times New Roman" panose="02020603050405020304" pitchFamily="18" charset="0"/>
                        <a:cs typeface="Times New Roman" panose="02020603050405020304" pitchFamily="18" charset="0"/>
                      </a:endParaRPr>
                    </a:p>
                  </a:txBody>
                  <a:tcPr>
                    <a:lnL w="57150" cap="flat" cmpd="sng">
                      <a:solidFill>
                        <a:schemeClr val="tx2"/>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57150" cap="flat" cmpd="sng">
                      <a:solidFill>
                        <a:schemeClr val="tx2"/>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0</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1</a:t>
                      </a:r>
                      <a:endParaRPr lang="en-US" altLang="zh-CN" sz="2000" b="1">
                        <a:solidFill>
                          <a:schemeClr val="tx1"/>
                        </a:solidFill>
                        <a:latin typeface="Times New Roman" panose="02020603050405020304" pitchFamily="18" charset="0"/>
                        <a:cs typeface="Times New Roman" panose="02020603050405020304" pitchFamily="18" charset="0"/>
                      </a:endParaRPr>
                    </a:p>
                    <a:p>
                      <a:pPr marL="0" lvl="0" indent="228600" algn="ctr" eaLnBrk="0" hangingPunct="0">
                        <a:spcBef>
                          <a:spcPct val="0"/>
                        </a:spcBef>
                        <a:buClrTx/>
                        <a:buSzTx/>
                        <a:buNone/>
                      </a:pPr>
                      <a:r>
                        <a:rPr lang="en-US" altLang="zh-CN" sz="2000" b="1">
                          <a:solidFill>
                            <a:schemeClr val="tx1"/>
                          </a:solidFill>
                          <a:latin typeface="Times New Roman" panose="02020603050405020304" pitchFamily="18" charset="0"/>
                          <a:cs typeface="Times New Roman" panose="02020603050405020304" pitchFamily="18" charset="0"/>
                        </a:rPr>
                        <a:t>1</a:t>
                      </a:r>
                      <a:endParaRPr lang="en-US" altLang="zh-CN" sz="2000" b="1">
                        <a:solidFill>
                          <a:schemeClr val="tx1"/>
                        </a:solidFill>
                        <a:latin typeface="Times New Roman" panose="02020603050405020304" pitchFamily="18" charset="0"/>
                        <a:cs typeface="Times New Roman" panose="02020603050405020304" pitchFamily="18" charset="0"/>
                      </a:endParaRPr>
                    </a:p>
                  </a:txBody>
                  <a:tcPr>
                    <a:lnL w="12700" cap="flat" cmpd="sng">
                      <a:solidFill>
                        <a:srgbClr val="000000"/>
                      </a:solidFill>
                      <a:prstDash val="solid"/>
                      <a:headEnd type="none" w="med" len="med"/>
                      <a:tailEnd type="none" w="med" len="med"/>
                    </a:lnL>
                    <a:lnR w="57150" cap="flat" cmpd="sng">
                      <a:solidFill>
                        <a:schemeClr val="tx2"/>
                      </a:solidFill>
                      <a:prstDash val="solid"/>
                      <a:headEnd type="none" w="med" len="med"/>
                      <a:tailEnd type="none" w="med" len="med"/>
                    </a:lnR>
                    <a:lnT w="12700" cap="flat" cmpd="sng">
                      <a:solidFill>
                        <a:srgbClr val="000000"/>
                      </a:solidFill>
                      <a:prstDash val="solid"/>
                      <a:headEnd type="none" w="med" len="med"/>
                      <a:tailEnd type="none" w="med" len="med"/>
                    </a:lnT>
                    <a:lnB w="57150" cap="flat" cmpd="sng">
                      <a:solidFill>
                        <a:schemeClr val="tx2"/>
                      </a:solidFill>
                      <a:prstDash val="solid"/>
                      <a:headEnd type="none" w="med" len="med"/>
                      <a:tailEnd type="none" w="med" len="med"/>
                    </a:lnB>
                    <a:lnTlToBr>
                      <a:noFill/>
                    </a:lnTlToBr>
                    <a:lnBlToTr>
                      <a:noFill/>
                    </a:lnBlToTr>
                    <a:solidFill>
                      <a:srgbClr val="FFFFFF"/>
                    </a:solidFill>
                  </a:tcPr>
                </a:tc>
              </a:tr>
            </a:tbl>
          </a:graphicData>
        </a:graphic>
      </p:graphicFrame>
      <p:sp>
        <p:nvSpPr>
          <p:cNvPr id="59412" name="矩形 59411"/>
          <p:cNvSpPr/>
          <p:nvPr/>
        </p:nvSpPr>
        <p:spPr>
          <a:xfrm>
            <a:off x="1956753" y="4076700"/>
            <a:ext cx="1296987" cy="2374900"/>
          </a:xfrm>
          <a:prstGeom prst="rect">
            <a:avLst/>
          </a:prstGeom>
          <a:noFill/>
          <a:ln w="9525">
            <a:noFill/>
          </a:ln>
        </p:spPr>
        <p:txBody>
          <a:bodyPr/>
          <a:p>
            <a:endParaRPr lang="zh-CN" altLang="en-US">
              <a:solidFill>
                <a:schemeClr val="tx1"/>
              </a:solidFill>
            </a:endParaRPr>
          </a:p>
        </p:txBody>
      </p:sp>
      <p:sp>
        <p:nvSpPr>
          <p:cNvPr id="59413" name="矩形 59412"/>
          <p:cNvSpPr/>
          <p:nvPr/>
        </p:nvSpPr>
        <p:spPr>
          <a:xfrm>
            <a:off x="3830003" y="4076700"/>
            <a:ext cx="1296987" cy="2374900"/>
          </a:xfrm>
          <a:prstGeom prst="rect">
            <a:avLst/>
          </a:prstGeom>
          <a:noFill/>
          <a:ln w="9525">
            <a:noFill/>
          </a:ln>
        </p:spPr>
        <p:txBody>
          <a:bodyPr/>
          <a:p>
            <a:endParaRPr lang="zh-CN" altLang="en-US">
              <a:solidFill>
                <a:schemeClr val="tx1"/>
              </a:solidFill>
            </a:endParaRPr>
          </a:p>
        </p:txBody>
      </p:sp>
      <p:sp>
        <p:nvSpPr>
          <p:cNvPr id="2"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Rectangle 2"/>
          <p:cNvSpPr txBox="1">
            <a:spLocks noChangeArrowheads="1"/>
          </p:cNvSpPr>
          <p:nvPr/>
        </p:nvSpPr>
        <p:spPr>
          <a:xfrm>
            <a:off x="9503" y="624750"/>
            <a:ext cx="103632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zh-CN" sz="2800" b="1">
                <a:solidFill>
                  <a:srgbClr val="005286"/>
                </a:solidFill>
                <a:latin typeface="微软雅黑" panose="020B0503020204020204" pitchFamily="34" charset="-122"/>
                <a:ea typeface="微软雅黑" panose="020B0503020204020204" pitchFamily="34" charset="-122"/>
                <a:cs typeface="+mn-cs"/>
              </a:rPr>
              <a:t>门电路综合应用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slide(fromBottom)">
                                      <p:cBhvr>
                                        <p:cTn id="7" dur="500"/>
                                        <p:tgtEl>
                                          <p:spTgt spid="59395"/>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59396"/>
                                        </p:tgtEl>
                                        <p:attrNameLst>
                                          <p:attrName>style.visibility</p:attrName>
                                        </p:attrNameLst>
                                      </p:cBhvr>
                                      <p:to>
                                        <p:strVal val="visible"/>
                                      </p:to>
                                    </p:set>
                                    <p:animEffect transition="in" filter="slide(fromBottom)">
                                      <p:cBhvr>
                                        <p:cTn id="11" dur="500"/>
                                        <p:tgtEl>
                                          <p:spTgt spid="59396"/>
                                        </p:tgtEl>
                                      </p:cBhvr>
                                    </p:animEffect>
                                  </p:childTnLst>
                                </p:cTn>
                              </p:par>
                            </p:childTnLst>
                          </p:cTn>
                        </p:par>
                        <p:par>
                          <p:cTn id="12" fill="hold">
                            <p:stCondLst>
                              <p:cond delay="1000"/>
                            </p:stCondLst>
                            <p:childTnLst>
                              <p:par>
                                <p:cTn id="13" presetID="30" presetClass="entr" presetSubtype="0" fill="hold" nodeType="afterEffect">
                                  <p:stCondLst>
                                    <p:cond delay="0"/>
                                  </p:stCondLst>
                                  <p:childTnLst>
                                    <p:set>
                                      <p:cBhvr>
                                        <p:cTn id="14" dur="1" fill="hold">
                                          <p:stCondLst>
                                            <p:cond delay="0"/>
                                          </p:stCondLst>
                                        </p:cTn>
                                        <p:tgtEl>
                                          <p:spTgt spid="59398"/>
                                        </p:tgtEl>
                                        <p:attrNameLst>
                                          <p:attrName>style.visibility</p:attrName>
                                        </p:attrNameLst>
                                      </p:cBhvr>
                                      <p:to>
                                        <p:strVal val="visible"/>
                                      </p:to>
                                    </p:set>
                                    <p:animEffect transition="in" filter="fade">
                                      <p:cBhvr>
                                        <p:cTn id="15" dur="800" decel="100000"/>
                                        <p:tgtEl>
                                          <p:spTgt spid="59398"/>
                                        </p:tgtEl>
                                      </p:cBhvr>
                                    </p:animEffect>
                                    <p:anim calcmode="lin" valueType="num">
                                      <p:cBhvr>
                                        <p:cTn id="16" dur="800" decel="100000" fill="hold"/>
                                        <p:tgtEl>
                                          <p:spTgt spid="59398"/>
                                        </p:tgtEl>
                                        <p:attrNameLst>
                                          <p:attrName>style.rotation</p:attrName>
                                        </p:attrNameLst>
                                      </p:cBhvr>
                                      <p:tavLst>
                                        <p:tav tm="0">
                                          <p:val>
                                            <p:fltVal val="-90.000000"/>
                                          </p:val>
                                        </p:tav>
                                        <p:tav tm="100000">
                                          <p:val>
                                            <p:fltVal val="0.000000"/>
                                          </p:val>
                                        </p:tav>
                                      </p:tavLst>
                                    </p:anim>
                                    <p:anim calcmode="lin" valueType="num">
                                      <p:cBhvr>
                                        <p:cTn id="17" dur="800" decel="100000" fill="hold"/>
                                        <p:tgtEl>
                                          <p:spTgt spid="59398"/>
                                        </p:tgtEl>
                                        <p:attrNameLst>
                                          <p:attrName>ppt_x</p:attrName>
                                        </p:attrNameLst>
                                      </p:cBhvr>
                                      <p:tavLst>
                                        <p:tav tm="0">
                                          <p:val>
                                            <p:strVal val="#ppt_x+0.4"/>
                                          </p:val>
                                        </p:tav>
                                        <p:tav tm="100000">
                                          <p:val>
                                            <p:strVal val="#ppt_x-0.05"/>
                                          </p:val>
                                        </p:tav>
                                      </p:tavLst>
                                    </p:anim>
                                    <p:anim calcmode="lin" valueType="num">
                                      <p:cBhvr>
                                        <p:cTn id="18" dur="800" decel="100000" fill="hold"/>
                                        <p:tgtEl>
                                          <p:spTgt spid="59398"/>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59398"/>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59398"/>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59397"/>
                                        </p:tgtEl>
                                        <p:attrNameLst>
                                          <p:attrName>style.visibility</p:attrName>
                                        </p:attrNameLst>
                                      </p:cBhvr>
                                      <p:to>
                                        <p:strVal val="visible"/>
                                      </p:to>
                                    </p:set>
                                    <p:animEffect transition="in" filter="slide(fromBottom)">
                                      <p:cBhvr>
                                        <p:cTn id="25" dur="500"/>
                                        <p:tgtEl>
                                          <p:spTgt spid="5939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9439"/>
                                        </p:tgtEl>
                                        <p:attrNameLst>
                                          <p:attrName>style.visibility</p:attrName>
                                        </p:attrNameLst>
                                      </p:cBhvr>
                                      <p:to>
                                        <p:strVal val="visible"/>
                                      </p:to>
                                    </p:set>
                                    <p:animEffect transition="in" filter="wipe(down)">
                                      <p:cBhvr>
                                        <p:cTn id="30" dur="500"/>
                                        <p:tgtEl>
                                          <p:spTgt spid="59439"/>
                                        </p:tgtEl>
                                      </p:cBhvr>
                                    </p:animEffect>
                                  </p:childTnLst>
                                </p:cTn>
                              </p:par>
                              <p:par>
                                <p:cTn id="31" presetID="22" presetClass="entr" presetSubtype="4" fill="hold" nodeType="withEffect">
                                  <p:stCondLst>
                                    <p:cond delay="0"/>
                                  </p:stCondLst>
                                  <p:childTnLst>
                                    <p:set>
                                      <p:cBhvr>
                                        <p:cTn id="32" dur="1" fill="hold">
                                          <p:stCondLst>
                                            <p:cond delay="0"/>
                                          </p:stCondLst>
                                        </p:cTn>
                                        <p:tgtEl>
                                          <p:spTgt spid="59412"/>
                                        </p:tgtEl>
                                        <p:attrNameLst>
                                          <p:attrName>style.visibility</p:attrName>
                                        </p:attrNameLst>
                                      </p:cBhvr>
                                      <p:to>
                                        <p:strVal val="visible"/>
                                      </p:to>
                                    </p:set>
                                    <p:animEffect transition="in" filter="wipe(down)">
                                      <p:cBhvr>
                                        <p:cTn id="33" dur="500"/>
                                        <p:tgtEl>
                                          <p:spTgt spid="59412"/>
                                        </p:tgtEl>
                                      </p:cBhvr>
                                    </p:animEffect>
                                  </p:childTnLst>
                                </p:cTn>
                              </p:par>
                              <p:par>
                                <p:cTn id="34" presetID="22" presetClass="entr" presetSubtype="4" fill="hold" nodeType="withEffect">
                                  <p:stCondLst>
                                    <p:cond delay="0"/>
                                  </p:stCondLst>
                                  <p:childTnLst>
                                    <p:set>
                                      <p:cBhvr>
                                        <p:cTn id="35" dur="1" fill="hold">
                                          <p:stCondLst>
                                            <p:cond delay="0"/>
                                          </p:stCondLst>
                                        </p:cTn>
                                        <p:tgtEl>
                                          <p:spTgt spid="59413"/>
                                        </p:tgtEl>
                                        <p:attrNameLst>
                                          <p:attrName>style.visibility</p:attrName>
                                        </p:attrNameLst>
                                      </p:cBhvr>
                                      <p:to>
                                        <p:strVal val="visible"/>
                                      </p:to>
                                    </p:set>
                                    <p:animEffect transition="in" filter="wipe(down)">
                                      <p:cBhvr>
                                        <p:cTn id="36" dur="500"/>
                                        <p:tgtEl>
                                          <p:spTgt spid="59413"/>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xit" presetSubtype="4" fill="hold" nodeType="clickEffect">
                                  <p:stCondLst>
                                    <p:cond delay="0"/>
                                  </p:stCondLst>
                                  <p:childTnLst>
                                    <p:animEffect transition="out" filter="slide(fromBottom)">
                                      <p:cBhvr>
                                        <p:cTn id="40" dur="500"/>
                                        <p:tgtEl>
                                          <p:spTgt spid="59412"/>
                                        </p:tgtEl>
                                      </p:cBhvr>
                                    </p:animEffect>
                                    <p:set>
                                      <p:cBhvr>
                                        <p:cTn id="41" dur="1" fill="hold">
                                          <p:stCondLst>
                                            <p:cond delay="499"/>
                                          </p:stCondLst>
                                        </p:cTn>
                                        <p:tgtEl>
                                          <p:spTgt spid="594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2" presetClass="exit" presetSubtype="4" fill="hold" nodeType="clickEffect">
                                  <p:stCondLst>
                                    <p:cond delay="0"/>
                                  </p:stCondLst>
                                  <p:childTnLst>
                                    <p:animEffect transition="out" filter="slide(fromBottom)">
                                      <p:cBhvr>
                                        <p:cTn id="45" dur="500"/>
                                        <p:tgtEl>
                                          <p:spTgt spid="59413"/>
                                        </p:tgtEl>
                                      </p:cBhvr>
                                    </p:animEffect>
                                    <p:set>
                                      <p:cBhvr>
                                        <p:cTn id="46" dur="1" fill="hold">
                                          <p:stCondLst>
                                            <p:cond delay="499"/>
                                          </p:stCondLst>
                                        </p:cTn>
                                        <p:tgtEl>
                                          <p:spTgt spid="594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p:bldP spid="59396" grpId="0"/>
      <p:bldP spid="5939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DD45D486-AB79-5346-9E81-F129A73A99D1}" type="slidenum">
              <a:rPr kumimoji="1" lang="zh-CN" altLang="en-US" smtClean="0"/>
            </a:fld>
            <a:endParaRPr kumimoji="1" lang="zh-CN" altLang="en-US"/>
          </a:p>
        </p:txBody>
      </p:sp>
      <p:sp>
        <p:nvSpPr>
          <p:cNvPr id="123908" name="文本框 123907"/>
          <p:cNvSpPr txBox="1"/>
          <p:nvPr/>
        </p:nvSpPr>
        <p:spPr>
          <a:xfrm>
            <a:off x="1485265" y="1941830"/>
            <a:ext cx="6208395" cy="460375"/>
          </a:xfrm>
          <a:prstGeom prst="rect">
            <a:avLst/>
          </a:prstGeom>
          <a:noFill/>
          <a:ln w="9525">
            <a:noFill/>
          </a:ln>
        </p:spPr>
        <p:txBody>
          <a:bodyPr wrap="square">
            <a:spAutoFit/>
          </a:bodyPr>
          <a:p>
            <a:pPr>
              <a:spcBef>
                <a:spcPct val="50000"/>
              </a:spcBef>
            </a:pPr>
            <a:r>
              <a:rPr lang="en-US" altLang="zh-CN" sz="240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  根据真值表确定标准“与或”表达式 </a:t>
            </a:r>
            <a:endParaRPr lang="zh-CN" altLang="en-US" sz="24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23909" name="对象 123908"/>
          <p:cNvGraphicFramePr/>
          <p:nvPr/>
        </p:nvGraphicFramePr>
        <p:xfrm>
          <a:off x="1845628" y="2631123"/>
          <a:ext cx="4310062" cy="444500"/>
        </p:xfrm>
        <a:graphic>
          <a:graphicData uri="http://schemas.openxmlformats.org/presentationml/2006/ole">
            <mc:AlternateContent xmlns:mc="http://schemas.openxmlformats.org/markup-compatibility/2006">
              <mc:Choice xmlns:v="urn:schemas-microsoft-com:vml" Requires="v">
                <p:oleObj spid="_x0000_s3114" name="" r:id="rId1" imgW="1979295" imgH="203200" progId="Equation.3">
                  <p:embed/>
                </p:oleObj>
              </mc:Choice>
              <mc:Fallback>
                <p:oleObj name="" r:id="rId1" imgW="1979295" imgH="203200" progId="Equation.3">
                  <p:embed/>
                  <p:pic>
                    <p:nvPicPr>
                      <p:cNvPr id="0" name="图片 3113"/>
                      <p:cNvPicPr/>
                      <p:nvPr/>
                    </p:nvPicPr>
                    <p:blipFill>
                      <a:blip r:embed="rId2"/>
                      <a:stretch>
                        <a:fillRect/>
                      </a:stretch>
                    </p:blipFill>
                    <p:spPr>
                      <a:xfrm>
                        <a:off x="1845628" y="2631123"/>
                        <a:ext cx="4310062" cy="444500"/>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123910" name="矩形 123909"/>
          <p:cNvSpPr/>
          <p:nvPr/>
        </p:nvSpPr>
        <p:spPr>
          <a:xfrm>
            <a:off x="1555750" y="3305810"/>
            <a:ext cx="6121400" cy="460375"/>
          </a:xfrm>
          <a:prstGeom prst="rect">
            <a:avLst/>
          </a:prstGeom>
          <a:noFill/>
          <a:ln w="9525">
            <a:noFill/>
          </a:ln>
        </p:spPr>
        <p:txBody>
          <a:bodyPr>
            <a:spAutoFit/>
          </a:bodyPr>
          <a:p>
            <a:r>
              <a:rPr lang="en-US" altLang="zh-CN" sz="240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 卡诺图化简为最简“与或”表达式</a:t>
            </a:r>
            <a:r>
              <a:rPr lang="zh-CN" altLang="en-US" sz="2400" dirty="0">
                <a:solidFill>
                  <a:srgbClr val="FFFF00"/>
                </a:solidFill>
                <a:effectLst>
                  <a:outerShdw blurRad="38100" dist="38100" dir="2700000">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solidFill>
                <a:srgbClr val="FFFF00"/>
              </a:solidFill>
              <a:effectLst>
                <a:outerShdw blurRad="38100" dist="38100" dir="2700000">
                  <a:srgbClr val="C0C0C0"/>
                </a:outerShdw>
              </a:effectLst>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3911" name="矩形 123910"/>
          <p:cNvSpPr/>
          <p:nvPr/>
        </p:nvSpPr>
        <p:spPr>
          <a:xfrm>
            <a:off x="7281863" y="3301365"/>
            <a:ext cx="2411412" cy="460375"/>
          </a:xfrm>
          <a:prstGeom prst="rect">
            <a:avLst/>
          </a:prstGeom>
          <a:noFill/>
          <a:ln w="9525">
            <a:noFill/>
          </a:ln>
        </p:spPr>
        <p:txBody>
          <a:bodyPr>
            <a:spAutoFit/>
          </a:bodyPr>
          <a:p>
            <a:r>
              <a:rPr lang="en-US" altLang="zh-CN" sz="240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dirty="0">
                <a:solidFill>
                  <a:srgbClr val="FF6600"/>
                </a:solidFill>
                <a:latin typeface="微软雅黑" panose="020B0503020204020204" pitchFamily="34" charset="-122"/>
                <a:ea typeface="微软雅黑" panose="020B0503020204020204" pitchFamily="34" charset="-122"/>
                <a:cs typeface="微软雅黑" panose="020B0503020204020204" pitchFamily="34" charset="-122"/>
              </a:rPr>
              <a:t>）画出逻辑图</a:t>
            </a:r>
            <a:endParaRPr lang="zh-CN" altLang="en-US" sz="2400">
              <a:solidFill>
                <a:srgbClr val="FF66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3912" name="图片 123911" descr="图1"/>
          <p:cNvPicPr>
            <a:picLocks noChangeAspect="1"/>
          </p:cNvPicPr>
          <p:nvPr/>
        </p:nvPicPr>
        <p:blipFill>
          <a:blip r:embed="rId3"/>
          <a:stretch>
            <a:fillRect/>
          </a:stretch>
        </p:blipFill>
        <p:spPr>
          <a:xfrm>
            <a:off x="2893060" y="3926840"/>
            <a:ext cx="2446338" cy="1563688"/>
          </a:xfrm>
          <a:prstGeom prst="rect">
            <a:avLst/>
          </a:prstGeom>
          <a:noFill/>
          <a:ln w="38100" cap="flat" cmpd="sng">
            <a:solidFill>
              <a:srgbClr val="800000"/>
            </a:solidFill>
            <a:prstDash val="solid"/>
            <a:miter/>
            <a:headEnd type="none" w="med" len="med"/>
            <a:tailEnd type="none" w="med" len="med"/>
          </a:ln>
        </p:spPr>
      </p:pic>
      <p:pic>
        <p:nvPicPr>
          <p:cNvPr id="123913" name="图片 123912" descr="图2"/>
          <p:cNvPicPr>
            <a:picLocks noChangeAspect="1"/>
          </p:cNvPicPr>
          <p:nvPr/>
        </p:nvPicPr>
        <p:blipFill>
          <a:blip r:embed="rId4"/>
          <a:stretch>
            <a:fillRect/>
          </a:stretch>
        </p:blipFill>
        <p:spPr>
          <a:xfrm>
            <a:off x="7444740" y="3876040"/>
            <a:ext cx="2927985" cy="2464435"/>
          </a:xfrm>
          <a:prstGeom prst="rect">
            <a:avLst/>
          </a:prstGeom>
          <a:noFill/>
          <a:ln w="38100" cap="flat" cmpd="sng">
            <a:solidFill>
              <a:srgbClr val="800000"/>
            </a:solidFill>
            <a:prstDash val="solid"/>
            <a:miter/>
            <a:headEnd type="none" w="med" len="med"/>
            <a:tailEnd type="none" w="med" len="med"/>
          </a:ln>
        </p:spPr>
      </p:pic>
      <p:graphicFrame>
        <p:nvGraphicFramePr>
          <p:cNvPr id="123914" name="对象 123913"/>
          <p:cNvGraphicFramePr/>
          <p:nvPr/>
        </p:nvGraphicFramePr>
        <p:xfrm>
          <a:off x="2819718" y="5949315"/>
          <a:ext cx="2592387" cy="392113"/>
        </p:xfrm>
        <a:graphic>
          <a:graphicData uri="http://schemas.openxmlformats.org/presentationml/2006/ole">
            <mc:AlternateContent xmlns:mc="http://schemas.openxmlformats.org/markup-compatibility/2006">
              <mc:Choice xmlns:v="urn:schemas-microsoft-com:vml" Requires="v">
                <p:oleObj spid="_x0000_s3115" name="" r:id="rId5" imgW="1231265" imgH="177800" progId="Equation.3">
                  <p:embed/>
                </p:oleObj>
              </mc:Choice>
              <mc:Fallback>
                <p:oleObj name="" r:id="rId5" imgW="1231265" imgH="177800" progId="Equation.3">
                  <p:embed/>
                  <p:pic>
                    <p:nvPicPr>
                      <p:cNvPr id="0" name="图片 3114"/>
                      <p:cNvPicPr/>
                      <p:nvPr/>
                    </p:nvPicPr>
                    <p:blipFill>
                      <a:blip r:embed="rId6"/>
                      <a:stretch>
                        <a:fillRect/>
                      </a:stretch>
                    </p:blipFill>
                    <p:spPr>
                      <a:xfrm>
                        <a:off x="2819718" y="5949315"/>
                        <a:ext cx="2592387" cy="392113"/>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123916" name="文本框 123915"/>
          <p:cNvSpPr txBox="1"/>
          <p:nvPr/>
        </p:nvSpPr>
        <p:spPr>
          <a:xfrm>
            <a:off x="4907598" y="4952365"/>
            <a:ext cx="360362" cy="368300"/>
          </a:xfrm>
          <a:prstGeom prst="rect">
            <a:avLst/>
          </a:prstGeom>
          <a:noFill/>
          <a:ln w="9525">
            <a:noFill/>
          </a:ln>
        </p:spPr>
        <p:txBody>
          <a:bodyPr>
            <a:spAutoFit/>
          </a:bodyPr>
          <a:p>
            <a:pPr>
              <a:spcBef>
                <a:spcPct val="50000"/>
              </a:spcBef>
            </a:pPr>
            <a:r>
              <a:rPr lang="en-US" altLang="zh-CN" sz="1800">
                <a:solidFill>
                  <a:srgbClr val="00FFFF"/>
                </a:solidFill>
                <a:effectLst>
                  <a:outerShdw blurRad="38100" dist="38100" dir="2700000">
                    <a:srgbClr val="C0C0C0"/>
                  </a:outerShdw>
                </a:effectLst>
                <a:latin typeface="Times New Roman" panose="02020603050405020304" pitchFamily="18" charset="0"/>
              </a:rPr>
              <a:t>1</a:t>
            </a:r>
            <a:endParaRPr lang="en-US" altLang="zh-CN" sz="1800">
              <a:solidFill>
                <a:srgbClr val="00FFFF"/>
              </a:solidFill>
              <a:effectLst>
                <a:outerShdw blurRad="38100" dist="38100" dir="2700000">
                  <a:srgbClr val="C0C0C0"/>
                </a:outerShdw>
              </a:effectLst>
              <a:latin typeface="Times New Roman" panose="02020603050405020304" pitchFamily="18" charset="0"/>
            </a:endParaRPr>
          </a:p>
        </p:txBody>
      </p:sp>
      <p:sp>
        <p:nvSpPr>
          <p:cNvPr id="123917" name="文本框 123916"/>
          <p:cNvSpPr txBox="1"/>
          <p:nvPr/>
        </p:nvSpPr>
        <p:spPr>
          <a:xfrm>
            <a:off x="3972560" y="4958715"/>
            <a:ext cx="360363" cy="368300"/>
          </a:xfrm>
          <a:prstGeom prst="rect">
            <a:avLst/>
          </a:prstGeom>
          <a:noFill/>
          <a:ln w="9525">
            <a:noFill/>
          </a:ln>
        </p:spPr>
        <p:txBody>
          <a:bodyPr>
            <a:spAutoFit/>
          </a:bodyPr>
          <a:p>
            <a:pPr>
              <a:spcBef>
                <a:spcPct val="50000"/>
              </a:spcBef>
            </a:pPr>
            <a:r>
              <a:rPr lang="en-US" altLang="zh-CN" sz="1800">
                <a:solidFill>
                  <a:srgbClr val="00FFFF"/>
                </a:solidFill>
                <a:effectLst>
                  <a:outerShdw blurRad="38100" dist="38100" dir="2700000">
                    <a:srgbClr val="C0C0C0"/>
                  </a:outerShdw>
                </a:effectLst>
                <a:latin typeface="Times New Roman" panose="02020603050405020304" pitchFamily="18" charset="0"/>
              </a:rPr>
              <a:t>1</a:t>
            </a:r>
            <a:endParaRPr lang="en-US" altLang="zh-CN" sz="1800">
              <a:solidFill>
                <a:srgbClr val="00FFFF"/>
              </a:solidFill>
              <a:effectLst>
                <a:outerShdw blurRad="38100" dist="38100" dir="2700000">
                  <a:srgbClr val="C0C0C0"/>
                </a:outerShdw>
              </a:effectLst>
              <a:latin typeface="Times New Roman" panose="02020603050405020304" pitchFamily="18" charset="0"/>
            </a:endParaRPr>
          </a:p>
        </p:txBody>
      </p:sp>
      <p:sp>
        <p:nvSpPr>
          <p:cNvPr id="123918" name="文本框 123917"/>
          <p:cNvSpPr txBox="1"/>
          <p:nvPr/>
        </p:nvSpPr>
        <p:spPr>
          <a:xfrm>
            <a:off x="4404360" y="4453890"/>
            <a:ext cx="360363" cy="368300"/>
          </a:xfrm>
          <a:prstGeom prst="rect">
            <a:avLst/>
          </a:prstGeom>
          <a:noFill/>
          <a:ln w="9525">
            <a:noFill/>
          </a:ln>
        </p:spPr>
        <p:txBody>
          <a:bodyPr>
            <a:spAutoFit/>
          </a:bodyPr>
          <a:p>
            <a:pPr>
              <a:spcBef>
                <a:spcPct val="50000"/>
              </a:spcBef>
            </a:pPr>
            <a:r>
              <a:rPr lang="en-US" altLang="zh-CN" sz="1800">
                <a:solidFill>
                  <a:srgbClr val="00FFFF"/>
                </a:solidFill>
                <a:effectLst>
                  <a:outerShdw blurRad="38100" dist="38100" dir="2700000">
                    <a:srgbClr val="C0C0C0"/>
                  </a:outerShdw>
                </a:effectLst>
                <a:latin typeface="Times New Roman" panose="02020603050405020304" pitchFamily="18" charset="0"/>
              </a:rPr>
              <a:t>1</a:t>
            </a:r>
            <a:endParaRPr lang="en-US" altLang="zh-CN" sz="1800">
              <a:solidFill>
                <a:srgbClr val="00FFFF"/>
              </a:solidFill>
              <a:effectLst>
                <a:outerShdw blurRad="38100" dist="38100" dir="2700000">
                  <a:srgbClr val="C0C0C0"/>
                </a:outerShdw>
              </a:effectLst>
              <a:latin typeface="Times New Roman" panose="02020603050405020304" pitchFamily="18" charset="0"/>
            </a:endParaRPr>
          </a:p>
        </p:txBody>
      </p:sp>
      <p:sp>
        <p:nvSpPr>
          <p:cNvPr id="123919" name="文本框 123918"/>
          <p:cNvSpPr txBox="1"/>
          <p:nvPr/>
        </p:nvSpPr>
        <p:spPr>
          <a:xfrm>
            <a:off x="4404360" y="4952365"/>
            <a:ext cx="360363" cy="368300"/>
          </a:xfrm>
          <a:prstGeom prst="rect">
            <a:avLst/>
          </a:prstGeom>
          <a:noFill/>
          <a:ln w="9525">
            <a:noFill/>
          </a:ln>
        </p:spPr>
        <p:txBody>
          <a:bodyPr>
            <a:spAutoFit/>
          </a:bodyPr>
          <a:p>
            <a:pPr>
              <a:spcBef>
                <a:spcPct val="50000"/>
              </a:spcBef>
            </a:pPr>
            <a:r>
              <a:rPr lang="en-US" altLang="zh-CN" sz="1800">
                <a:solidFill>
                  <a:srgbClr val="00FFFF"/>
                </a:solidFill>
                <a:effectLst>
                  <a:outerShdw blurRad="38100" dist="38100" dir="2700000">
                    <a:srgbClr val="C0C0C0"/>
                  </a:outerShdw>
                </a:effectLst>
                <a:latin typeface="Times New Roman" panose="02020603050405020304" pitchFamily="18" charset="0"/>
              </a:rPr>
              <a:t>1</a:t>
            </a:r>
            <a:endParaRPr lang="en-US" altLang="zh-CN" sz="1800">
              <a:solidFill>
                <a:srgbClr val="00FFFF"/>
              </a:solidFill>
              <a:effectLst>
                <a:outerShdw blurRad="38100" dist="38100" dir="2700000">
                  <a:srgbClr val="C0C0C0"/>
                </a:outerShdw>
              </a:effectLst>
              <a:latin typeface="Times New Roman" panose="02020603050405020304" pitchFamily="18" charset="0"/>
            </a:endParaRPr>
          </a:p>
        </p:txBody>
      </p:sp>
      <p:sp>
        <p:nvSpPr>
          <p:cNvPr id="123920" name="椭圆 123919"/>
          <p:cNvSpPr/>
          <p:nvPr/>
        </p:nvSpPr>
        <p:spPr>
          <a:xfrm>
            <a:off x="4402773" y="4504690"/>
            <a:ext cx="360362" cy="792163"/>
          </a:xfrm>
          <a:prstGeom prst="ellipse">
            <a:avLst/>
          </a:prstGeom>
          <a:noFill/>
          <a:ln w="28575" cap="flat" cmpd="sng">
            <a:solidFill>
              <a:srgbClr val="FF0000"/>
            </a:solidFill>
            <a:prstDash val="solid"/>
            <a:headEnd type="none" w="med" len="med"/>
            <a:tailEnd type="none" w="med" len="med"/>
          </a:ln>
        </p:spPr>
        <p:txBody>
          <a:bodyPr/>
          <a:p>
            <a:endParaRPr lang="zh-CN" altLang="en-US"/>
          </a:p>
        </p:txBody>
      </p:sp>
      <p:sp>
        <p:nvSpPr>
          <p:cNvPr id="123921" name="椭圆 123920"/>
          <p:cNvSpPr/>
          <p:nvPr/>
        </p:nvSpPr>
        <p:spPr>
          <a:xfrm rot="5400000">
            <a:off x="4691698" y="4792028"/>
            <a:ext cx="360362" cy="792162"/>
          </a:xfrm>
          <a:prstGeom prst="ellipse">
            <a:avLst/>
          </a:prstGeom>
          <a:noFill/>
          <a:ln w="28575" cap="flat" cmpd="sng">
            <a:solidFill>
              <a:srgbClr val="00FF00"/>
            </a:solidFill>
            <a:prstDash val="solid"/>
            <a:headEnd type="none" w="med" len="med"/>
            <a:tailEnd type="none" w="med" len="med"/>
          </a:ln>
        </p:spPr>
        <p:txBody>
          <a:bodyPr/>
          <a:p>
            <a:endParaRPr lang="zh-CN" altLang="en-US"/>
          </a:p>
        </p:txBody>
      </p:sp>
      <p:sp>
        <p:nvSpPr>
          <p:cNvPr id="123922" name="椭圆 123921"/>
          <p:cNvSpPr/>
          <p:nvPr/>
        </p:nvSpPr>
        <p:spPr>
          <a:xfrm rot="5400000">
            <a:off x="4186873" y="4792028"/>
            <a:ext cx="360362" cy="792162"/>
          </a:xfrm>
          <a:prstGeom prst="ellipse">
            <a:avLst/>
          </a:prstGeom>
          <a:noFill/>
          <a:ln w="28575" cap="flat" cmpd="sng">
            <a:solidFill>
              <a:schemeClr val="bg1"/>
            </a:solidFill>
            <a:prstDash val="solid"/>
            <a:headEnd type="none" w="med" len="med"/>
            <a:tailEnd type="none" w="med" len="med"/>
          </a:ln>
        </p:spPr>
        <p:txBody>
          <a:bodyPr/>
          <a:p>
            <a:endParaRPr lang="zh-CN" altLang="en-US"/>
          </a:p>
        </p:txBody>
      </p:sp>
      <p:sp>
        <p:nvSpPr>
          <p:cNvPr id="59395" name="文本框 59394"/>
          <p:cNvSpPr txBox="1"/>
          <p:nvPr/>
        </p:nvSpPr>
        <p:spPr>
          <a:xfrm>
            <a:off x="1236980" y="1216660"/>
            <a:ext cx="3878580" cy="521970"/>
          </a:xfrm>
          <a:prstGeom prst="rect">
            <a:avLst/>
          </a:prstGeom>
          <a:noFill/>
          <a:ln w="9525">
            <a:noFill/>
          </a:ln>
        </p:spPr>
        <p:txBody>
          <a:bodyPr wrap="square">
            <a:spAutoFit/>
          </a:bodyPr>
          <a:p>
            <a:pPr algn="l">
              <a:spcBef>
                <a:spcPct val="50000"/>
              </a:spcBef>
              <a:buClrTx/>
              <a:buSzTx/>
              <a:buFontTx/>
            </a:pPr>
            <a:r>
              <a:rPr kumimoji="1" lang="zh-CN" altLang="en-US" sz="2800" b="1" dirty="0">
                <a:solidFill>
                  <a:srgbClr val="005286"/>
                </a:solidFill>
                <a:latin typeface="微软雅黑" panose="020B0503020204020204" pitchFamily="34" charset="-122"/>
                <a:ea typeface="微软雅黑" panose="020B0503020204020204" pitchFamily="34" charset="-122"/>
              </a:rPr>
              <a:t>例1：</a:t>
            </a:r>
            <a:r>
              <a:rPr kumimoji="1" lang="zh-CN" altLang="en-US" sz="2800" b="1" dirty="0">
                <a:solidFill>
                  <a:srgbClr val="005286"/>
                </a:solidFill>
                <a:latin typeface="微软雅黑" panose="020B0503020204020204" pitchFamily="34" charset="-122"/>
                <a:ea typeface="微软雅黑" panose="020B0503020204020204" pitchFamily="34" charset="-122"/>
                <a:sym typeface="+mn-ea"/>
              </a:rPr>
              <a:t>三选二电路</a:t>
            </a:r>
            <a:endParaRPr kumimoji="1" lang="zh-CN" altLang="en-US" sz="2800" b="1" dirty="0">
              <a:solidFill>
                <a:srgbClr val="005286"/>
              </a:solidFill>
              <a:latin typeface="微软雅黑" panose="020B0503020204020204" pitchFamily="34" charset="-122"/>
              <a:ea typeface="微软雅黑" panose="020B0503020204020204" pitchFamily="34" charset="-122"/>
            </a:endParaRPr>
          </a:p>
        </p:txBody>
      </p:sp>
      <p:sp>
        <p:nvSpPr>
          <p:cNvPr id="14"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2"/>
          <p:cNvSpPr txBox="1">
            <a:spLocks noChangeArrowheads="1"/>
          </p:cNvSpPr>
          <p:nvPr/>
        </p:nvSpPr>
        <p:spPr>
          <a:xfrm>
            <a:off x="9503" y="624750"/>
            <a:ext cx="103632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zh-CN" sz="2800" b="1">
                <a:solidFill>
                  <a:srgbClr val="005286"/>
                </a:solidFill>
                <a:latin typeface="微软雅黑" panose="020B0503020204020204" pitchFamily="34" charset="-122"/>
                <a:ea typeface="微软雅黑" panose="020B0503020204020204" pitchFamily="34" charset="-122"/>
                <a:cs typeface="+mn-cs"/>
              </a:rPr>
              <a:t>门电路综合应用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animEffect transition="in" filter="slide(fromBottom)">
                                      <p:cBhvr>
                                        <p:cTn id="7" dur="500"/>
                                        <p:tgtEl>
                                          <p:spTgt spid="12390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909"/>
                                        </p:tgtEl>
                                        <p:attrNameLst>
                                          <p:attrName>style.visibility</p:attrName>
                                        </p:attrNameLst>
                                      </p:cBhvr>
                                      <p:to>
                                        <p:strVal val="visible"/>
                                      </p:to>
                                    </p:set>
                                    <p:animEffect transition="in" filter="wipe(left)">
                                      <p:cBhvr>
                                        <p:cTn id="11" dur="500"/>
                                        <p:tgtEl>
                                          <p:spTgt spid="123909"/>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123910"/>
                                        </p:tgtEl>
                                        <p:attrNameLst>
                                          <p:attrName>style.visibility</p:attrName>
                                        </p:attrNameLst>
                                      </p:cBhvr>
                                      <p:to>
                                        <p:strVal val="visible"/>
                                      </p:to>
                                    </p:set>
                                    <p:animEffect transition="in" filter="slide(fromRight)">
                                      <p:cBhvr>
                                        <p:cTn id="15" dur="500"/>
                                        <p:tgtEl>
                                          <p:spTgt spid="123910"/>
                                        </p:tgtEl>
                                      </p:cBhvr>
                                    </p:animEffect>
                                  </p:childTnLst>
                                </p:cTn>
                              </p:par>
                            </p:childTnLst>
                          </p:cTn>
                        </p:par>
                      </p:childTnLst>
                    </p:cTn>
                  </p:par>
                  <p:par>
                    <p:cTn id="16" fill="hold">
                      <p:stCondLst>
                        <p:cond delay="indefinite"/>
                      </p:stCondLst>
                      <p:childTnLst>
                        <p:par>
                          <p:cTn id="17" fill="hold">
                            <p:stCondLst>
                              <p:cond delay="0"/>
                            </p:stCondLst>
                            <p:childTnLst>
                              <p:par>
                                <p:cTn id="18" presetID="30" presetClass="entr" presetSubtype="0" fill="hold" nodeType="clickEffect">
                                  <p:stCondLst>
                                    <p:cond delay="0"/>
                                  </p:stCondLst>
                                  <p:childTnLst>
                                    <p:set>
                                      <p:cBhvr>
                                        <p:cTn id="19" dur="1" fill="hold">
                                          <p:stCondLst>
                                            <p:cond delay="0"/>
                                          </p:stCondLst>
                                        </p:cTn>
                                        <p:tgtEl>
                                          <p:spTgt spid="123912"/>
                                        </p:tgtEl>
                                        <p:attrNameLst>
                                          <p:attrName>style.visibility</p:attrName>
                                        </p:attrNameLst>
                                      </p:cBhvr>
                                      <p:to>
                                        <p:strVal val="visible"/>
                                      </p:to>
                                    </p:set>
                                    <p:animEffect transition="in" filter="fade">
                                      <p:cBhvr>
                                        <p:cTn id="20" dur="800" decel="100000"/>
                                        <p:tgtEl>
                                          <p:spTgt spid="123912"/>
                                        </p:tgtEl>
                                      </p:cBhvr>
                                    </p:animEffect>
                                    <p:anim calcmode="lin" valueType="num">
                                      <p:cBhvr>
                                        <p:cTn id="21" dur="800" decel="100000" fill="hold"/>
                                        <p:tgtEl>
                                          <p:spTgt spid="123912"/>
                                        </p:tgtEl>
                                        <p:attrNameLst>
                                          <p:attrName>style.rotation</p:attrName>
                                        </p:attrNameLst>
                                      </p:cBhvr>
                                      <p:tavLst>
                                        <p:tav tm="0">
                                          <p:val>
                                            <p:fltVal val="-90.000000"/>
                                          </p:val>
                                        </p:tav>
                                        <p:tav tm="100000">
                                          <p:val>
                                            <p:fltVal val="0.000000"/>
                                          </p:val>
                                        </p:tav>
                                      </p:tavLst>
                                    </p:anim>
                                    <p:anim calcmode="lin" valueType="num">
                                      <p:cBhvr>
                                        <p:cTn id="22" dur="800" decel="100000" fill="hold"/>
                                        <p:tgtEl>
                                          <p:spTgt spid="123912"/>
                                        </p:tgtEl>
                                        <p:attrNameLst>
                                          <p:attrName>ppt_x</p:attrName>
                                        </p:attrNameLst>
                                      </p:cBhvr>
                                      <p:tavLst>
                                        <p:tav tm="0">
                                          <p:val>
                                            <p:strVal val="#ppt_x+0.4"/>
                                          </p:val>
                                        </p:tav>
                                        <p:tav tm="100000">
                                          <p:val>
                                            <p:strVal val="#ppt_x-0.05"/>
                                          </p:val>
                                        </p:tav>
                                      </p:tavLst>
                                    </p:anim>
                                    <p:anim calcmode="lin" valueType="num">
                                      <p:cBhvr>
                                        <p:cTn id="23" dur="800" decel="100000" fill="hold"/>
                                        <p:tgtEl>
                                          <p:spTgt spid="123912"/>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23912"/>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23912"/>
                                        </p:tgtEl>
                                        <p:attrNameLst>
                                          <p:attrName>ppt_y</p:attrName>
                                        </p:attrNameLst>
                                      </p:cBhvr>
                                      <p:tavLst>
                                        <p:tav tm="0">
                                          <p:val>
                                            <p:strVal val="#ppt_y+0.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3914"/>
                                        </p:tgtEl>
                                        <p:attrNameLst>
                                          <p:attrName>style.visibility</p:attrName>
                                        </p:attrNameLst>
                                      </p:cBhvr>
                                      <p:to>
                                        <p:strVal val="visible"/>
                                      </p:to>
                                    </p:set>
                                    <p:animEffect transition="in" filter="wipe(left)">
                                      <p:cBhvr>
                                        <p:cTn id="30" dur="2000"/>
                                        <p:tgtEl>
                                          <p:spTgt spid="1239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3911"/>
                                        </p:tgtEl>
                                        <p:attrNameLst>
                                          <p:attrName>style.visibility</p:attrName>
                                        </p:attrNameLst>
                                      </p:cBhvr>
                                      <p:to>
                                        <p:strVal val="visible"/>
                                      </p:to>
                                    </p:set>
                                    <p:animEffect transition="in" filter="wipe(left)">
                                      <p:cBhvr>
                                        <p:cTn id="35" dur="2000"/>
                                        <p:tgtEl>
                                          <p:spTgt spid="123911"/>
                                        </p:tgtEl>
                                      </p:cBhvr>
                                    </p:animEffect>
                                  </p:childTnLst>
                                </p:cTn>
                              </p:par>
                            </p:childTnLst>
                          </p:cTn>
                        </p:par>
                      </p:childTnLst>
                    </p:cTn>
                  </p:par>
                  <p:par>
                    <p:cTn id="36" fill="hold">
                      <p:stCondLst>
                        <p:cond delay="indefinite"/>
                      </p:stCondLst>
                      <p:childTnLst>
                        <p:par>
                          <p:cTn id="37" fill="hold">
                            <p:stCondLst>
                              <p:cond delay="0"/>
                            </p:stCondLst>
                            <p:childTnLst>
                              <p:par>
                                <p:cTn id="38" presetID="30" presetClass="entr" presetSubtype="0" fill="hold" nodeType="clickEffect">
                                  <p:stCondLst>
                                    <p:cond delay="0"/>
                                  </p:stCondLst>
                                  <p:childTnLst>
                                    <p:set>
                                      <p:cBhvr>
                                        <p:cTn id="39" dur="1" fill="hold">
                                          <p:stCondLst>
                                            <p:cond delay="0"/>
                                          </p:stCondLst>
                                        </p:cTn>
                                        <p:tgtEl>
                                          <p:spTgt spid="123913"/>
                                        </p:tgtEl>
                                        <p:attrNameLst>
                                          <p:attrName>style.visibility</p:attrName>
                                        </p:attrNameLst>
                                      </p:cBhvr>
                                      <p:to>
                                        <p:strVal val="visible"/>
                                      </p:to>
                                    </p:set>
                                    <p:animEffect transition="in" filter="fade">
                                      <p:cBhvr>
                                        <p:cTn id="40" dur="800" decel="100000"/>
                                        <p:tgtEl>
                                          <p:spTgt spid="123913"/>
                                        </p:tgtEl>
                                      </p:cBhvr>
                                    </p:animEffect>
                                    <p:anim calcmode="lin" valueType="num">
                                      <p:cBhvr>
                                        <p:cTn id="41" dur="800" decel="100000" fill="hold"/>
                                        <p:tgtEl>
                                          <p:spTgt spid="123913"/>
                                        </p:tgtEl>
                                        <p:attrNameLst>
                                          <p:attrName>style.rotation</p:attrName>
                                        </p:attrNameLst>
                                      </p:cBhvr>
                                      <p:tavLst>
                                        <p:tav tm="0">
                                          <p:val>
                                            <p:fltVal val="-90.000000"/>
                                          </p:val>
                                        </p:tav>
                                        <p:tav tm="100000">
                                          <p:val>
                                            <p:fltVal val="0.000000"/>
                                          </p:val>
                                        </p:tav>
                                      </p:tavLst>
                                    </p:anim>
                                    <p:anim calcmode="lin" valueType="num">
                                      <p:cBhvr>
                                        <p:cTn id="42" dur="800" decel="100000" fill="hold"/>
                                        <p:tgtEl>
                                          <p:spTgt spid="123913"/>
                                        </p:tgtEl>
                                        <p:attrNameLst>
                                          <p:attrName>ppt_x</p:attrName>
                                        </p:attrNameLst>
                                      </p:cBhvr>
                                      <p:tavLst>
                                        <p:tav tm="0">
                                          <p:val>
                                            <p:strVal val="#ppt_x+0.4"/>
                                          </p:val>
                                        </p:tav>
                                        <p:tav tm="100000">
                                          <p:val>
                                            <p:strVal val="#ppt_x-0.05"/>
                                          </p:val>
                                        </p:tav>
                                      </p:tavLst>
                                    </p:anim>
                                    <p:anim calcmode="lin" valueType="num">
                                      <p:cBhvr>
                                        <p:cTn id="43" dur="800" decel="100000" fill="hold"/>
                                        <p:tgtEl>
                                          <p:spTgt spid="123913"/>
                                        </p:tgtEl>
                                        <p:attrNameLst>
                                          <p:attrName>ppt_y</p:attrName>
                                        </p:attrNameLst>
                                      </p:cBhvr>
                                      <p:tavLst>
                                        <p:tav tm="0">
                                          <p:val>
                                            <p:strVal val="#ppt_y-0.4"/>
                                          </p:val>
                                        </p:tav>
                                        <p:tav tm="100000">
                                          <p:val>
                                            <p:strVal val="#ppt_y+0.1"/>
                                          </p:val>
                                        </p:tav>
                                      </p:tavLst>
                                    </p:anim>
                                    <p:anim calcmode="lin" valueType="num">
                                      <p:cBhvr>
                                        <p:cTn id="44" dur="200" accel="100000" fill="hold">
                                          <p:stCondLst>
                                            <p:cond delay="800"/>
                                          </p:stCondLst>
                                        </p:cTn>
                                        <p:tgtEl>
                                          <p:spTgt spid="123913"/>
                                        </p:tgtEl>
                                        <p:attrNameLst>
                                          <p:attrName>ppt_x</p:attrName>
                                        </p:attrNameLst>
                                      </p:cBhvr>
                                      <p:tavLst>
                                        <p:tav tm="0">
                                          <p:val>
                                            <p:strVal val="#ppt_x-0.05"/>
                                          </p:val>
                                        </p:tav>
                                        <p:tav tm="100000">
                                          <p:val>
                                            <p:strVal val="#ppt_x"/>
                                          </p:val>
                                        </p:tav>
                                      </p:tavLst>
                                    </p:anim>
                                    <p:anim calcmode="lin" valueType="num">
                                      <p:cBhvr>
                                        <p:cTn id="45" dur="200" accel="100000" fill="hold">
                                          <p:stCondLst>
                                            <p:cond delay="800"/>
                                          </p:stCondLst>
                                        </p:cTn>
                                        <p:tgtEl>
                                          <p:spTgt spid="123913"/>
                                        </p:tgtEl>
                                        <p:attrNameLst>
                                          <p:attrName>ppt_y</p:attrName>
                                        </p:attrNameLst>
                                      </p:cBhvr>
                                      <p:tavLst>
                                        <p:tav tm="0">
                                          <p:val>
                                            <p:strVal val="#ppt_y+0.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23916"/>
                                        </p:tgtEl>
                                        <p:attrNameLst>
                                          <p:attrName>style.visibility</p:attrName>
                                        </p:attrNameLst>
                                      </p:cBhvr>
                                      <p:to>
                                        <p:strVal val="visible"/>
                                      </p:to>
                                    </p:set>
                                    <p:animEffect transition="in" filter="dissolve">
                                      <p:cBhvr>
                                        <p:cTn id="50" dur="1000"/>
                                        <p:tgtEl>
                                          <p:spTgt spid="123916"/>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23917"/>
                                        </p:tgtEl>
                                        <p:attrNameLst>
                                          <p:attrName>style.visibility</p:attrName>
                                        </p:attrNameLst>
                                      </p:cBhvr>
                                      <p:to>
                                        <p:strVal val="visible"/>
                                      </p:to>
                                    </p:set>
                                    <p:animEffect transition="in" filter="dissolve">
                                      <p:cBhvr>
                                        <p:cTn id="55" dur="1000"/>
                                        <p:tgtEl>
                                          <p:spTgt spid="12391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23918"/>
                                        </p:tgtEl>
                                        <p:attrNameLst>
                                          <p:attrName>style.visibility</p:attrName>
                                        </p:attrNameLst>
                                      </p:cBhvr>
                                      <p:to>
                                        <p:strVal val="visible"/>
                                      </p:to>
                                    </p:set>
                                    <p:animEffect transition="in" filter="dissolve">
                                      <p:cBhvr>
                                        <p:cTn id="60" dur="1000"/>
                                        <p:tgtEl>
                                          <p:spTgt spid="12391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23919"/>
                                        </p:tgtEl>
                                        <p:attrNameLst>
                                          <p:attrName>style.visibility</p:attrName>
                                        </p:attrNameLst>
                                      </p:cBhvr>
                                      <p:to>
                                        <p:strVal val="visible"/>
                                      </p:to>
                                    </p:set>
                                    <p:animEffect transition="in" filter="dissolve">
                                      <p:cBhvr>
                                        <p:cTn id="65" dur="1000"/>
                                        <p:tgtEl>
                                          <p:spTgt spid="123919"/>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nodeType="clickEffect">
                                  <p:stCondLst>
                                    <p:cond delay="0"/>
                                  </p:stCondLst>
                                  <p:childTnLst>
                                    <p:set>
                                      <p:cBhvr>
                                        <p:cTn id="69" dur="1" fill="hold">
                                          <p:stCondLst>
                                            <p:cond delay="0"/>
                                          </p:stCondLst>
                                        </p:cTn>
                                        <p:tgtEl>
                                          <p:spTgt spid="123920"/>
                                        </p:tgtEl>
                                        <p:attrNameLst>
                                          <p:attrName>style.visibility</p:attrName>
                                        </p:attrNameLst>
                                      </p:cBhvr>
                                      <p:to>
                                        <p:strVal val="visible"/>
                                      </p:to>
                                    </p:set>
                                    <p:animEffect transition="in" filter="wipe(up)">
                                      <p:cBhvr>
                                        <p:cTn id="70" dur="2000"/>
                                        <p:tgtEl>
                                          <p:spTgt spid="1239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23921"/>
                                        </p:tgtEl>
                                        <p:attrNameLst>
                                          <p:attrName>style.visibility</p:attrName>
                                        </p:attrNameLst>
                                      </p:cBhvr>
                                      <p:to>
                                        <p:strVal val="visible"/>
                                      </p:to>
                                    </p:set>
                                    <p:animEffect transition="in" filter="wipe(up)">
                                      <p:cBhvr>
                                        <p:cTn id="75" dur="2000"/>
                                        <p:tgtEl>
                                          <p:spTgt spid="123921"/>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23922"/>
                                        </p:tgtEl>
                                        <p:attrNameLst>
                                          <p:attrName>style.visibility</p:attrName>
                                        </p:attrNameLst>
                                      </p:cBhvr>
                                      <p:to>
                                        <p:strVal val="visible"/>
                                      </p:to>
                                    </p:set>
                                    <p:animEffect transition="in" filter="wipe(up)">
                                      <p:cBhvr>
                                        <p:cTn id="80" dur="2000"/>
                                        <p:tgtEl>
                                          <p:spTgt spid="123922"/>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59395"/>
                                        </p:tgtEl>
                                        <p:attrNameLst>
                                          <p:attrName>style.visibility</p:attrName>
                                        </p:attrNameLst>
                                      </p:cBhvr>
                                      <p:to>
                                        <p:strVal val="visible"/>
                                      </p:to>
                                    </p:set>
                                    <p:animEffect transition="in" filter="slide(fromBottom)">
                                      <p:cBhvr>
                                        <p:cTn id="85"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10" grpId="0"/>
      <p:bldP spid="123911" grpId="0"/>
      <p:bldP spid="123916" grpId="0"/>
      <p:bldP spid="123917" grpId="0"/>
      <p:bldP spid="123918" grpId="0"/>
      <p:bldP spid="123919" grpId="0"/>
      <p:bldP spid="5939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DD45D486-AB79-5346-9E81-F129A73A99D1}" type="slidenum">
              <a:rPr kumimoji="1" lang="zh-CN" altLang="en-US" smtClean="0"/>
            </a:fld>
            <a:endParaRPr kumimoji="1" lang="zh-CN" altLang="en-US"/>
          </a:p>
        </p:txBody>
      </p:sp>
      <p:pic>
        <p:nvPicPr>
          <p:cNvPr id="60422" name="图片 60421" descr="图2"/>
          <p:cNvPicPr>
            <a:picLocks noChangeAspect="1"/>
          </p:cNvPicPr>
          <p:nvPr/>
        </p:nvPicPr>
        <p:blipFill>
          <a:blip r:embed="rId1"/>
          <a:stretch>
            <a:fillRect/>
          </a:stretch>
        </p:blipFill>
        <p:spPr>
          <a:xfrm>
            <a:off x="2914650" y="3619500"/>
            <a:ext cx="3095625" cy="2393950"/>
          </a:xfrm>
          <a:prstGeom prst="rect">
            <a:avLst/>
          </a:prstGeom>
          <a:noFill/>
          <a:ln w="38100" cap="flat" cmpd="sng">
            <a:solidFill>
              <a:srgbClr val="800000"/>
            </a:solidFill>
            <a:prstDash val="solid"/>
            <a:miter/>
            <a:headEnd type="none" w="med" len="med"/>
            <a:tailEnd type="none" w="med" len="med"/>
          </a:ln>
        </p:spPr>
      </p:pic>
      <p:sp>
        <p:nvSpPr>
          <p:cNvPr id="60428" name="矩形 60427"/>
          <p:cNvSpPr/>
          <p:nvPr/>
        </p:nvSpPr>
        <p:spPr>
          <a:xfrm>
            <a:off x="1524000" y="3352800"/>
            <a:ext cx="9144000" cy="0"/>
          </a:xfrm>
          <a:prstGeom prst="rect">
            <a:avLst/>
          </a:prstGeom>
          <a:noFill/>
          <a:ln w="9525">
            <a:noFill/>
          </a:ln>
        </p:spPr>
        <p:txBody>
          <a:bodyPr/>
          <a:p>
            <a:endParaRPr lang="zh-CN" altLang="en-US"/>
          </a:p>
        </p:txBody>
      </p:sp>
      <p:sp>
        <p:nvSpPr>
          <p:cNvPr id="60430" name="文本框 60429"/>
          <p:cNvSpPr txBox="1"/>
          <p:nvPr/>
        </p:nvSpPr>
        <p:spPr>
          <a:xfrm>
            <a:off x="1175385" y="1626235"/>
            <a:ext cx="9492615" cy="1124585"/>
          </a:xfrm>
          <a:prstGeom prst="rect">
            <a:avLst/>
          </a:prstGeom>
          <a:noFill/>
          <a:ln w="9525">
            <a:noFill/>
          </a:ln>
        </p:spPr>
        <p:txBody>
          <a:bodyPr wrap="square">
            <a:spAutoFit/>
          </a:bodyPr>
          <a:p>
            <a:pPr>
              <a:lnSpc>
                <a:spcPct val="140000"/>
              </a:lnSpc>
              <a:spcBef>
                <a:spcPct val="50000"/>
              </a:spcBef>
            </a:pPr>
            <a:r>
              <a:rPr lang="en-US" altLang="zh-CN"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在实际电路设计中常用与非门集成电路芯片。为此，用摩根定理进行如下变换：</a:t>
            </a:r>
            <a:endParaRPr lang="zh-CN" altLang="en-US" sz="2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431" name="矩形 60430"/>
          <p:cNvSpPr/>
          <p:nvPr/>
        </p:nvSpPr>
        <p:spPr>
          <a:xfrm>
            <a:off x="1524000" y="3352800"/>
            <a:ext cx="9144000" cy="0"/>
          </a:xfrm>
          <a:prstGeom prst="rect">
            <a:avLst/>
          </a:prstGeom>
          <a:noFill/>
          <a:ln w="9525">
            <a:noFill/>
          </a:ln>
        </p:spPr>
        <p:txBody>
          <a:bodyPr/>
          <a:p>
            <a:endParaRPr lang="zh-CN" altLang="en-US"/>
          </a:p>
        </p:txBody>
      </p:sp>
      <p:graphicFrame>
        <p:nvGraphicFramePr>
          <p:cNvPr id="60432" name="对象 60431"/>
          <p:cNvGraphicFramePr/>
          <p:nvPr/>
        </p:nvGraphicFramePr>
        <p:xfrm>
          <a:off x="3635375" y="2350770"/>
          <a:ext cx="2820988" cy="411163"/>
        </p:xfrm>
        <a:graphic>
          <a:graphicData uri="http://schemas.openxmlformats.org/presentationml/2006/ole">
            <mc:AlternateContent xmlns:mc="http://schemas.openxmlformats.org/markup-compatibility/2006">
              <mc:Choice xmlns:v="urn:schemas-microsoft-com:vml" Requires="v">
                <p:oleObj spid="_x0000_s3098" name="" r:id="rId2" imgW="1218565" imgH="177800" progId="Equation.3">
                  <p:embed/>
                </p:oleObj>
              </mc:Choice>
              <mc:Fallback>
                <p:oleObj name="" r:id="rId2" imgW="1218565" imgH="177800" progId="Equation.3">
                  <p:embed/>
                  <p:pic>
                    <p:nvPicPr>
                      <p:cNvPr id="0" name="图片 3097"/>
                      <p:cNvPicPr/>
                      <p:nvPr/>
                    </p:nvPicPr>
                    <p:blipFill>
                      <a:blip r:embed="rId3"/>
                      <a:stretch>
                        <a:fillRect/>
                      </a:stretch>
                    </p:blipFill>
                    <p:spPr>
                      <a:xfrm>
                        <a:off x="3635375" y="2350770"/>
                        <a:ext cx="2820988" cy="411163"/>
                      </a:xfrm>
                      <a:prstGeom prst="rect">
                        <a:avLst/>
                      </a:prstGeom>
                      <a:solidFill>
                        <a:srgbClr val="FFFFFF"/>
                      </a:solidFill>
                      <a:ln w="28575" cap="flat" cmpd="sng">
                        <a:noFill/>
                        <a:prstDash val="solid"/>
                        <a:miter/>
                        <a:headEnd type="none" w="med" len="med"/>
                        <a:tailEnd type="none" w="med" len="med"/>
                      </a:ln>
                    </p:spPr>
                  </p:pic>
                </p:oleObj>
              </mc:Fallback>
            </mc:AlternateContent>
          </a:graphicData>
        </a:graphic>
      </p:graphicFrame>
      <p:sp>
        <p:nvSpPr>
          <p:cNvPr id="60433" name="矩形 60432"/>
          <p:cNvSpPr/>
          <p:nvPr/>
        </p:nvSpPr>
        <p:spPr>
          <a:xfrm>
            <a:off x="1524000" y="3330575"/>
            <a:ext cx="9144000" cy="0"/>
          </a:xfrm>
          <a:prstGeom prst="rect">
            <a:avLst/>
          </a:prstGeom>
          <a:noFill/>
          <a:ln w="9525">
            <a:noFill/>
          </a:ln>
        </p:spPr>
        <p:txBody>
          <a:bodyPr/>
          <a:p>
            <a:endParaRPr lang="zh-CN" altLang="en-US"/>
          </a:p>
        </p:txBody>
      </p:sp>
      <p:graphicFrame>
        <p:nvGraphicFramePr>
          <p:cNvPr id="60434" name="对象 60433"/>
          <p:cNvGraphicFramePr/>
          <p:nvPr/>
        </p:nvGraphicFramePr>
        <p:xfrm>
          <a:off x="6456680" y="2216785"/>
          <a:ext cx="2399030" cy="545465"/>
        </p:xfrm>
        <a:graphic>
          <a:graphicData uri="http://schemas.openxmlformats.org/presentationml/2006/ole">
            <mc:AlternateContent xmlns:mc="http://schemas.openxmlformats.org/markup-compatibility/2006">
              <mc:Choice xmlns:v="urn:schemas-microsoft-com:vml" Requires="v">
                <p:oleObj spid="_x0000_s3100" name="" r:id="rId4" imgW="1078865" imgH="241300" progId="Equation.3">
                  <p:embed/>
                </p:oleObj>
              </mc:Choice>
              <mc:Fallback>
                <p:oleObj name="" r:id="rId4" imgW="1078865" imgH="241300" progId="Equation.3">
                  <p:embed/>
                  <p:pic>
                    <p:nvPicPr>
                      <p:cNvPr id="0" name="图片 3099"/>
                      <p:cNvPicPr/>
                      <p:nvPr/>
                    </p:nvPicPr>
                    <p:blipFill>
                      <a:blip r:embed="rId5"/>
                      <a:stretch>
                        <a:fillRect/>
                      </a:stretch>
                    </p:blipFill>
                    <p:spPr>
                      <a:xfrm>
                        <a:off x="6456680" y="2216785"/>
                        <a:ext cx="2399030" cy="545465"/>
                      </a:xfrm>
                      <a:prstGeom prst="rect">
                        <a:avLst/>
                      </a:prstGeom>
                      <a:solidFill>
                        <a:srgbClr val="FFFFFF"/>
                      </a:solidFill>
                      <a:ln w="28575" cap="flat" cmpd="sng">
                        <a:noFill/>
                        <a:prstDash val="solid"/>
                        <a:miter/>
                        <a:headEnd type="none" w="med" len="med"/>
                        <a:tailEnd type="none" w="med" len="med"/>
                      </a:ln>
                    </p:spPr>
                  </p:pic>
                </p:oleObj>
              </mc:Fallback>
            </mc:AlternateContent>
          </a:graphicData>
        </a:graphic>
      </p:graphicFrame>
      <p:graphicFrame>
        <p:nvGraphicFramePr>
          <p:cNvPr id="60435" name="对象 60434"/>
          <p:cNvGraphicFramePr/>
          <p:nvPr/>
        </p:nvGraphicFramePr>
        <p:xfrm>
          <a:off x="3959225" y="2914650"/>
          <a:ext cx="2051050" cy="514350"/>
        </p:xfrm>
        <a:graphic>
          <a:graphicData uri="http://schemas.openxmlformats.org/presentationml/2006/ole">
            <mc:AlternateContent xmlns:mc="http://schemas.openxmlformats.org/markup-compatibility/2006">
              <mc:Choice xmlns:v="urn:schemas-microsoft-com:vml" Requires="v">
                <p:oleObj spid="_x0000_s3099" name="" r:id="rId6" imgW="951865" imgH="241300" progId="Equation.3">
                  <p:embed/>
                </p:oleObj>
              </mc:Choice>
              <mc:Fallback>
                <p:oleObj name="" r:id="rId6" imgW="951865" imgH="241300" progId="Equation.3">
                  <p:embed/>
                  <p:pic>
                    <p:nvPicPr>
                      <p:cNvPr id="0" name="图片 3098"/>
                      <p:cNvPicPr/>
                      <p:nvPr/>
                    </p:nvPicPr>
                    <p:blipFill>
                      <a:blip r:embed="rId7"/>
                      <a:stretch>
                        <a:fillRect/>
                      </a:stretch>
                    </p:blipFill>
                    <p:spPr>
                      <a:xfrm>
                        <a:off x="3959225" y="2914650"/>
                        <a:ext cx="2051050" cy="514350"/>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0436" name="椭圆形标注 60435"/>
          <p:cNvSpPr/>
          <p:nvPr/>
        </p:nvSpPr>
        <p:spPr>
          <a:xfrm>
            <a:off x="7127875" y="3166110"/>
            <a:ext cx="2881630" cy="1436370"/>
          </a:xfrm>
          <a:prstGeom prst="wedgeEllipseCallout">
            <a:avLst>
              <a:gd name="adj1" fmla="val -99471"/>
              <a:gd name="adj2" fmla="val 46065"/>
            </a:avLst>
          </a:prstGeom>
          <a:solidFill>
            <a:srgbClr val="FFFFFF"/>
          </a:solidFill>
          <a:ln w="57150" cap="flat" cmpd="sng">
            <a:solidFill>
              <a:schemeClr val="tx2"/>
            </a:solidFill>
            <a:prstDash val="solid"/>
            <a:miter/>
            <a:headEnd type="none" w="med" len="med"/>
            <a:tailEnd type="none" w="med" len="med"/>
          </a:ln>
        </p:spPr>
        <p:txBody>
          <a:bodyPr/>
          <a:p>
            <a:pPr algn="ctr"/>
            <a:r>
              <a:rPr lang="zh-CN" altLang="en-US" sz="2400" dirty="0">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cs typeface="微软雅黑" panose="020B0503020204020204" pitchFamily="34" charset="-122"/>
              </a:rPr>
              <a:t>用与非门构成的三选二电路</a:t>
            </a:r>
            <a:r>
              <a:rPr lang="zh-CN" altLang="en-US" sz="24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9395" name="文本框 59394"/>
          <p:cNvSpPr txBox="1"/>
          <p:nvPr/>
        </p:nvSpPr>
        <p:spPr>
          <a:xfrm>
            <a:off x="1236980" y="1216660"/>
            <a:ext cx="3878580" cy="521970"/>
          </a:xfrm>
          <a:prstGeom prst="rect">
            <a:avLst/>
          </a:prstGeom>
          <a:noFill/>
          <a:ln w="9525">
            <a:noFill/>
          </a:ln>
        </p:spPr>
        <p:txBody>
          <a:bodyPr wrap="square">
            <a:spAutoFit/>
          </a:bodyPr>
          <a:p>
            <a:pPr algn="l">
              <a:spcBef>
                <a:spcPct val="50000"/>
              </a:spcBef>
              <a:buClrTx/>
              <a:buSzTx/>
              <a:buFontTx/>
            </a:pPr>
            <a:r>
              <a:rPr kumimoji="1" lang="zh-CN" altLang="en-US" sz="2800" b="1" dirty="0">
                <a:solidFill>
                  <a:srgbClr val="005286"/>
                </a:solidFill>
                <a:latin typeface="微软雅黑" panose="020B0503020204020204" pitchFamily="34" charset="-122"/>
                <a:ea typeface="微软雅黑" panose="020B0503020204020204" pitchFamily="34" charset="-122"/>
              </a:rPr>
              <a:t>例1：</a:t>
            </a:r>
            <a:r>
              <a:rPr kumimoji="1" lang="zh-CN" altLang="en-US" sz="2800" b="1" dirty="0">
                <a:solidFill>
                  <a:srgbClr val="005286"/>
                </a:solidFill>
                <a:latin typeface="微软雅黑" panose="020B0503020204020204" pitchFamily="34" charset="-122"/>
                <a:ea typeface="微软雅黑" panose="020B0503020204020204" pitchFamily="34" charset="-122"/>
                <a:sym typeface="+mn-ea"/>
              </a:rPr>
              <a:t>三选二电路</a:t>
            </a:r>
            <a:endParaRPr kumimoji="1" lang="zh-CN" altLang="en-US" sz="2800" b="1" dirty="0">
              <a:solidFill>
                <a:srgbClr val="005286"/>
              </a:solidFill>
              <a:latin typeface="微软雅黑" panose="020B0503020204020204" pitchFamily="34" charset="-122"/>
              <a:ea typeface="微软雅黑" panose="020B0503020204020204" pitchFamily="34" charset="-122"/>
            </a:endParaRPr>
          </a:p>
        </p:txBody>
      </p:sp>
      <p:sp>
        <p:nvSpPr>
          <p:cNvPr id="14"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2"/>
          <p:cNvSpPr txBox="1">
            <a:spLocks noChangeArrowheads="1"/>
          </p:cNvSpPr>
          <p:nvPr/>
        </p:nvSpPr>
        <p:spPr>
          <a:xfrm>
            <a:off x="9503" y="624750"/>
            <a:ext cx="103632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zh-CN" sz="2800" b="1">
                <a:solidFill>
                  <a:srgbClr val="005286"/>
                </a:solidFill>
                <a:latin typeface="微软雅黑" panose="020B0503020204020204" pitchFamily="34" charset="-122"/>
                <a:ea typeface="微软雅黑" panose="020B0503020204020204" pitchFamily="34" charset="-122"/>
                <a:cs typeface="+mn-cs"/>
              </a:rPr>
              <a:t>门电路综合应用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0430"/>
                                        </p:tgtEl>
                                        <p:attrNameLst>
                                          <p:attrName>style.visibility</p:attrName>
                                        </p:attrNameLst>
                                      </p:cBhvr>
                                      <p:to>
                                        <p:strVal val="visible"/>
                                      </p:to>
                                    </p:set>
                                    <p:animEffect transition="in" filter="wedge">
                                      <p:cBhvr>
                                        <p:cTn id="7" dur="2000"/>
                                        <p:tgtEl>
                                          <p:spTgt spid="604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432"/>
                                        </p:tgtEl>
                                        <p:attrNameLst>
                                          <p:attrName>style.visibility</p:attrName>
                                        </p:attrNameLst>
                                      </p:cBhvr>
                                      <p:to>
                                        <p:strVal val="visible"/>
                                      </p:to>
                                    </p:set>
                                    <p:animEffect transition="in" filter="wipe(left)">
                                      <p:cBhvr>
                                        <p:cTn id="12" dur="2000"/>
                                        <p:tgtEl>
                                          <p:spTgt spid="604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34"/>
                                        </p:tgtEl>
                                        <p:attrNameLst>
                                          <p:attrName>style.visibility</p:attrName>
                                        </p:attrNameLst>
                                      </p:cBhvr>
                                      <p:to>
                                        <p:strVal val="visible"/>
                                      </p:to>
                                    </p:set>
                                    <p:animEffect transition="in" filter="wipe(left)">
                                      <p:cBhvr>
                                        <p:cTn id="17" dur="2000"/>
                                        <p:tgtEl>
                                          <p:spTgt spid="604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35"/>
                                        </p:tgtEl>
                                        <p:attrNameLst>
                                          <p:attrName>style.visibility</p:attrName>
                                        </p:attrNameLst>
                                      </p:cBhvr>
                                      <p:to>
                                        <p:strVal val="visible"/>
                                      </p:to>
                                    </p:set>
                                    <p:animEffect transition="in" filter="wipe(left)">
                                      <p:cBhvr>
                                        <p:cTn id="22" dur="2000"/>
                                        <p:tgtEl>
                                          <p:spTgt spid="60435"/>
                                        </p:tgtEl>
                                      </p:cBhvr>
                                    </p:animEffect>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60422"/>
                                        </p:tgtEl>
                                        <p:attrNameLst>
                                          <p:attrName>style.visibility</p:attrName>
                                        </p:attrNameLst>
                                      </p:cBhvr>
                                      <p:to>
                                        <p:strVal val="visible"/>
                                      </p:to>
                                    </p:set>
                                    <p:animEffect transition="in" filter="fade">
                                      <p:cBhvr>
                                        <p:cTn id="27" dur="800" decel="100000"/>
                                        <p:tgtEl>
                                          <p:spTgt spid="60422"/>
                                        </p:tgtEl>
                                      </p:cBhvr>
                                    </p:animEffect>
                                    <p:anim calcmode="lin" valueType="num">
                                      <p:cBhvr>
                                        <p:cTn id="28" dur="800" decel="100000" fill="hold"/>
                                        <p:tgtEl>
                                          <p:spTgt spid="60422"/>
                                        </p:tgtEl>
                                        <p:attrNameLst>
                                          <p:attrName>style.rotation</p:attrName>
                                        </p:attrNameLst>
                                      </p:cBhvr>
                                      <p:tavLst>
                                        <p:tav tm="0">
                                          <p:val>
                                            <p:fltVal val="-90.000000"/>
                                          </p:val>
                                        </p:tav>
                                        <p:tav tm="100000">
                                          <p:val>
                                            <p:fltVal val="0.000000"/>
                                          </p:val>
                                        </p:tav>
                                      </p:tavLst>
                                    </p:anim>
                                    <p:anim calcmode="lin" valueType="num">
                                      <p:cBhvr>
                                        <p:cTn id="29" dur="800" decel="100000" fill="hold"/>
                                        <p:tgtEl>
                                          <p:spTgt spid="60422"/>
                                        </p:tgtEl>
                                        <p:attrNameLst>
                                          <p:attrName>ppt_x</p:attrName>
                                        </p:attrNameLst>
                                      </p:cBhvr>
                                      <p:tavLst>
                                        <p:tav tm="0">
                                          <p:val>
                                            <p:strVal val="#ppt_x+0.4"/>
                                          </p:val>
                                        </p:tav>
                                        <p:tav tm="100000">
                                          <p:val>
                                            <p:strVal val="#ppt_x-0.05"/>
                                          </p:val>
                                        </p:tav>
                                      </p:tavLst>
                                    </p:anim>
                                    <p:anim calcmode="lin" valueType="num">
                                      <p:cBhvr>
                                        <p:cTn id="30" dur="800" decel="100000" fill="hold"/>
                                        <p:tgtEl>
                                          <p:spTgt spid="60422"/>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60422"/>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60422"/>
                                        </p:tgtEl>
                                        <p:attrNameLst>
                                          <p:attrName>ppt_y</p:attrName>
                                        </p:attrNameLst>
                                      </p:cBhvr>
                                      <p:tavLst>
                                        <p:tav tm="0">
                                          <p:val>
                                            <p:strVal val="#ppt_y+0.1"/>
                                          </p:val>
                                        </p:tav>
                                        <p:tav tm="100000">
                                          <p:val>
                                            <p:strVal val="#ppt_y"/>
                                          </p:val>
                                        </p:tav>
                                      </p:tavLst>
                                    </p:anim>
                                  </p:childTnLst>
                                </p:cTn>
                              </p:par>
                            </p:childTnLst>
                          </p:cTn>
                        </p:par>
                        <p:par>
                          <p:cTn id="33" fill="hold">
                            <p:stCondLst>
                              <p:cond delay="1000"/>
                            </p:stCondLst>
                            <p:childTnLst>
                              <p:par>
                                <p:cTn id="34" presetID="23" presetClass="entr" presetSubtype="16" fill="hold" grpId="0" nodeType="afterEffect">
                                  <p:stCondLst>
                                    <p:cond delay="0"/>
                                  </p:stCondLst>
                                  <p:childTnLst>
                                    <p:set>
                                      <p:cBhvr>
                                        <p:cTn id="35" dur="1" fill="hold">
                                          <p:stCondLst>
                                            <p:cond delay="0"/>
                                          </p:stCondLst>
                                        </p:cTn>
                                        <p:tgtEl>
                                          <p:spTgt spid="60436"/>
                                        </p:tgtEl>
                                        <p:attrNameLst>
                                          <p:attrName>style.visibility</p:attrName>
                                        </p:attrNameLst>
                                      </p:cBhvr>
                                      <p:to>
                                        <p:strVal val="visible"/>
                                      </p:to>
                                    </p:set>
                                    <p:anim calcmode="lin" valueType="num">
                                      <p:cBhvr>
                                        <p:cTn id="36" dur="500" fill="hold"/>
                                        <p:tgtEl>
                                          <p:spTgt spid="60436"/>
                                        </p:tgtEl>
                                        <p:attrNameLst>
                                          <p:attrName>ppt_w</p:attrName>
                                        </p:attrNameLst>
                                      </p:cBhvr>
                                      <p:tavLst>
                                        <p:tav tm="0">
                                          <p:val>
                                            <p:fltVal val="0.000000"/>
                                          </p:val>
                                        </p:tav>
                                        <p:tav tm="100000">
                                          <p:val>
                                            <p:strVal val="#ppt_w"/>
                                          </p:val>
                                        </p:tav>
                                      </p:tavLst>
                                    </p:anim>
                                    <p:anim calcmode="lin" valueType="num">
                                      <p:cBhvr>
                                        <p:cTn id="37" dur="500" fill="hold"/>
                                        <p:tgtEl>
                                          <p:spTgt spid="60436"/>
                                        </p:tgtEl>
                                        <p:attrNameLst>
                                          <p:attrName>ppt_h</p:attrName>
                                        </p:attrNameLst>
                                      </p:cBhvr>
                                      <p:tavLst>
                                        <p:tav tm="0">
                                          <p:val>
                                            <p:fltVal val="0.000000"/>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9395"/>
                                        </p:tgtEl>
                                        <p:attrNameLst>
                                          <p:attrName>style.visibility</p:attrName>
                                        </p:attrNameLst>
                                      </p:cBhvr>
                                      <p:to>
                                        <p:strVal val="visible"/>
                                      </p:to>
                                    </p:set>
                                    <p:animEffect transition="in" filter="slide(fromBottom)">
                                      <p:cBhvr>
                                        <p:cTn id="42"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0" grpId="0"/>
      <p:bldP spid="60436" grpId="0" bldLvl="0" animBg="1"/>
      <p:bldP spid="5939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DD45D486-AB79-5346-9E81-F129A73A99D1}" type="slidenum">
              <a:rPr kumimoji="1" lang="zh-CN" altLang="en-US" smtClean="0"/>
            </a:fld>
            <a:endParaRPr kumimoji="1" lang="zh-CN" altLang="en-US"/>
          </a:p>
        </p:txBody>
      </p:sp>
      <p:sp>
        <p:nvSpPr>
          <p:cNvPr id="61444" name="文本框 61443"/>
          <p:cNvSpPr txBox="1"/>
          <p:nvPr/>
        </p:nvSpPr>
        <p:spPr>
          <a:xfrm>
            <a:off x="337820" y="1913255"/>
            <a:ext cx="6811645" cy="1938020"/>
          </a:xfrm>
          <a:prstGeom prst="rect">
            <a:avLst/>
          </a:prstGeom>
          <a:noFill/>
          <a:ln w="9525">
            <a:noFill/>
          </a:ln>
        </p:spPr>
        <p:txBody>
          <a:bodyPr wrap="square">
            <a:spAutoFit/>
          </a:bodyPr>
          <a:p>
            <a:pPr>
              <a:spcBef>
                <a:spcPct val="50000"/>
              </a:spcBef>
            </a:pP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例</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某产品出厂前，要检查 </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个重要参数</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A</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B</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C</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D </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是否在允许的误差范围之内。分别使用</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种数字测量装置对这</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4</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个参数进行测量。若所测参数在允许范围内，装置输出高电平</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；若测得的参数超出了允许范围，装置输出低电平</a:t>
            </a:r>
            <a:r>
              <a:rPr lang="en-US" altLang="zh-CN" sz="2400">
                <a:solidFill>
                  <a:schemeClr val="tx1"/>
                </a:solidFill>
                <a:latin typeface="宋体" panose="02010600030101010101" pitchFamily="2" charset="-122"/>
                <a:ea typeface="宋体" panose="02010600030101010101" pitchFamily="2" charset="-122"/>
                <a:cs typeface="宋体" panose="02010600030101010101" pitchFamily="2" charset="-122"/>
              </a:rPr>
              <a:t>0</a:t>
            </a:r>
            <a:r>
              <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sp>
        <p:nvSpPr>
          <p:cNvPr id="61445" name="文本框 61444"/>
          <p:cNvSpPr txBox="1"/>
          <p:nvPr/>
        </p:nvSpPr>
        <p:spPr>
          <a:xfrm>
            <a:off x="7248525" y="523875"/>
            <a:ext cx="3311525" cy="460375"/>
          </a:xfrm>
          <a:prstGeom prst="rect">
            <a:avLst/>
          </a:prstGeom>
          <a:noFill/>
          <a:ln w="9525">
            <a:noFill/>
          </a:ln>
        </p:spPr>
        <p:txBody>
          <a:bodyPr>
            <a:spAutoFit/>
          </a:bodyPr>
          <a:p>
            <a:r>
              <a:rPr lang="en-US" altLang="zh-CN" sz="2400">
                <a:solidFill>
                  <a:srgbClr val="FF6600"/>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FF6600"/>
                </a:solidFill>
                <a:latin typeface="宋体" panose="02010600030101010101" pitchFamily="2" charset="-122"/>
                <a:ea typeface="宋体" panose="02010600030101010101" pitchFamily="2" charset="-122"/>
                <a:cs typeface="宋体" panose="02010600030101010101" pitchFamily="2" charset="-122"/>
              </a:rPr>
              <a:t>）列真值表</a:t>
            </a:r>
            <a:endParaRPr lang="zh-CN" altLang="en-US" sz="2400" dirty="0">
              <a:solidFill>
                <a:srgbClr val="FF6600"/>
              </a:solidFill>
              <a:latin typeface="宋体" panose="02010600030101010101" pitchFamily="2" charset="-122"/>
              <a:ea typeface="宋体" panose="02010600030101010101" pitchFamily="2" charset="-122"/>
              <a:cs typeface="宋体" panose="02010600030101010101" pitchFamily="2" charset="-122"/>
            </a:endParaRPr>
          </a:p>
        </p:txBody>
      </p:sp>
      <p:sp>
        <p:nvSpPr>
          <p:cNvPr id="61446" name="文本框 61445"/>
          <p:cNvSpPr txBox="1"/>
          <p:nvPr/>
        </p:nvSpPr>
        <p:spPr>
          <a:xfrm>
            <a:off x="478155" y="3992880"/>
            <a:ext cx="6749415" cy="2676525"/>
          </a:xfrm>
          <a:prstGeom prst="rect">
            <a:avLst/>
          </a:prstGeom>
          <a:noFill/>
          <a:ln w="9525">
            <a:noFill/>
          </a:ln>
        </p:spPr>
        <p:txBody>
          <a:bodyPr wrap="square">
            <a:spAutoFit/>
          </a:bodyPr>
          <a:p>
            <a:pPr marL="342900" indent="-342900">
              <a:buFont typeface="Wingdings" panose="05000000000000000000" charset="0"/>
              <a:buChar char="l"/>
            </a:pP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当所有</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4</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个参数都在允许范围内时，电路的输出端 </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L1 </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为</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l"/>
            </a:pP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当只有</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B </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超出允许范围时，输出端</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L2</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为</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l"/>
            </a:pP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当只有</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B </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和</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D </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超出允许误差范围时，输出端</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L3</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应为</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a:t>
            </a:r>
            <a:endPar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endParaRPr>
          </a:p>
          <a:p>
            <a:pPr marL="342900" indent="-342900">
              <a:buFont typeface="Wingdings" panose="05000000000000000000" charset="0"/>
              <a:buChar char="l"/>
            </a:pP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在所有其他情况下，输出端</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L4</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为</a:t>
            </a:r>
            <a:r>
              <a:rPr lang="en-US" altLang="zh-CN" sz="2400">
                <a:solidFill>
                  <a:srgbClr val="C00000"/>
                </a:solidFill>
                <a:latin typeface="宋体" panose="02010600030101010101" pitchFamily="2" charset="-122"/>
                <a:ea typeface="宋体" panose="02010600030101010101" pitchFamily="2" charset="-122"/>
                <a:cs typeface="宋体" panose="02010600030101010101" pitchFamily="2" charset="-122"/>
              </a:rPr>
              <a:t>1</a:t>
            </a:r>
            <a:r>
              <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rPr>
              <a:t>，说明产品是废品。</a:t>
            </a:r>
            <a:endParaRPr lang="zh-CN" altLang="en-US" sz="2400" dirty="0">
              <a:solidFill>
                <a:srgbClr val="C00000"/>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1504" name="表格 61503"/>
          <p:cNvGraphicFramePr/>
          <p:nvPr/>
        </p:nvGraphicFramePr>
        <p:xfrm>
          <a:off x="7391400" y="1052513"/>
          <a:ext cx="3168650" cy="5688965"/>
        </p:xfrm>
        <a:graphic>
          <a:graphicData uri="http://schemas.openxmlformats.org/drawingml/2006/table">
            <a:tbl>
              <a:tblPr/>
              <a:tblGrid>
                <a:gridCol w="1441450"/>
                <a:gridCol w="1727200"/>
              </a:tblGrid>
              <a:tr h="720725">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FontTx/>
                        <a:buNone/>
                      </a:pPr>
                      <a:r>
                        <a:rPr lang="zh-CN" altLang="en-US" sz="2000" b="1" dirty="0">
                          <a:solidFill>
                            <a:schemeClr val="tx1"/>
                          </a:solidFill>
                          <a:latin typeface="Garamond" panose="02020404030301010803" pitchFamily="18" charset="0"/>
                          <a:cs typeface="Times New Roman" panose="02020603050405020304" pitchFamily="18" charset="0"/>
                        </a:rPr>
                        <a:t>检测信号</a:t>
                      </a:r>
                      <a:endParaRPr lang="zh-CN" altLang="en-US" sz="2000" b="1" dirty="0">
                        <a:solidFill>
                          <a:schemeClr val="tx1"/>
                        </a:solidFill>
                        <a:cs typeface="Times New Roman" panose="02020603050405020304" pitchFamily="18" charset="0"/>
                      </a:endParaRPr>
                    </a:p>
                    <a:p>
                      <a:pPr marL="0" lvl="0" indent="228600" algn="ctr">
                        <a:spcBef>
                          <a:spcPct val="0"/>
                        </a:spcBef>
                        <a:buClrTx/>
                        <a:buSzTx/>
                        <a:buFontTx/>
                        <a:buNone/>
                      </a:pPr>
                      <a:r>
                        <a:rPr lang="en-US" altLang="zh-CN" sz="2000" b="1" i="1">
                          <a:solidFill>
                            <a:schemeClr val="tx1"/>
                          </a:solidFill>
                          <a:latin typeface="Garamond" panose="02020404030301010803" pitchFamily="18" charset="0"/>
                          <a:cs typeface="Times New Roman" panose="02020603050405020304" pitchFamily="18" charset="0"/>
                        </a:rPr>
                        <a:t>D C B A</a:t>
                      </a:r>
                      <a:endParaRPr lang="en-US" altLang="zh-CN" sz="2000" b="1" i="1">
                        <a:solidFill>
                          <a:schemeClr val="tx1"/>
                        </a:solidFill>
                        <a:latin typeface="Garamond" panose="02020404030301010803" pitchFamily="18" charset="0"/>
                        <a:cs typeface="Times New Roman" panose="02020603050405020304" pitchFamily="18" charset="0"/>
                      </a:endParaRPr>
                    </a:p>
                  </a:txBody>
                  <a:tcPr>
                    <a:lnL w="28575" cap="flat" cmpd="sng">
                      <a:solidFill>
                        <a:srgbClr val="990033"/>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990033"/>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FontTx/>
                        <a:buNone/>
                      </a:pPr>
                      <a:r>
                        <a:rPr lang="zh-CN" altLang="en-US" sz="2000" b="1" dirty="0">
                          <a:solidFill>
                            <a:schemeClr val="tx1"/>
                          </a:solidFill>
                          <a:latin typeface="Garamond" panose="02020404030301010803" pitchFamily="18" charset="0"/>
                          <a:cs typeface="Times New Roman" panose="02020603050405020304" pitchFamily="18" charset="0"/>
                        </a:rPr>
                        <a:t>质量信号</a:t>
                      </a:r>
                      <a:endParaRPr lang="zh-CN" altLang="en-US" sz="2000" b="1" dirty="0">
                        <a:solidFill>
                          <a:schemeClr val="tx1"/>
                        </a:solidFill>
                        <a:cs typeface="Times New Roman" panose="02020603050405020304" pitchFamily="18" charset="0"/>
                      </a:endParaRPr>
                    </a:p>
                    <a:p>
                      <a:pPr marL="0" lvl="0" indent="228600" algn="ctr" eaLnBrk="0" hangingPunct="0">
                        <a:spcBef>
                          <a:spcPct val="0"/>
                        </a:spcBef>
                        <a:buClrTx/>
                        <a:buSzTx/>
                        <a:buFontTx/>
                        <a:buNone/>
                      </a:pPr>
                      <a:r>
                        <a:rPr lang="zh-CN" altLang="en-US" sz="2000" b="1" dirty="0">
                          <a:solidFill>
                            <a:schemeClr val="tx1"/>
                          </a:solidFill>
                          <a:latin typeface="Garamond" panose="02020404030301010803" pitchFamily="18" charset="0"/>
                          <a:cs typeface="Times New Roman" panose="02020603050405020304" pitchFamily="18" charset="0"/>
                        </a:rPr>
                        <a:t> </a:t>
                      </a:r>
                      <a:r>
                        <a:rPr lang="en-US" altLang="zh-CN" sz="2000" b="1" i="1">
                          <a:solidFill>
                            <a:schemeClr val="tx1"/>
                          </a:solidFill>
                          <a:latin typeface="Garamond" panose="02020404030301010803" pitchFamily="18" charset="0"/>
                          <a:cs typeface="Times New Roman" panose="02020603050405020304" pitchFamily="18" charset="0"/>
                        </a:rPr>
                        <a:t>L</a:t>
                      </a:r>
                      <a:r>
                        <a:rPr lang="en-US" altLang="zh-CN" sz="2000" b="1" baseline="-30000">
                          <a:solidFill>
                            <a:schemeClr val="tx1"/>
                          </a:solidFill>
                          <a:latin typeface="Garamond" panose="02020404030301010803" pitchFamily="18" charset="0"/>
                          <a:cs typeface="Times New Roman" panose="02020603050405020304" pitchFamily="18" charset="0"/>
                        </a:rPr>
                        <a:t>1  </a:t>
                      </a:r>
                      <a:r>
                        <a:rPr lang="en-US" altLang="zh-CN" sz="2000" b="1" i="1">
                          <a:solidFill>
                            <a:schemeClr val="tx1"/>
                          </a:solidFill>
                          <a:latin typeface="Garamond" panose="02020404030301010803" pitchFamily="18" charset="0"/>
                          <a:cs typeface="Times New Roman" panose="02020603050405020304" pitchFamily="18" charset="0"/>
                        </a:rPr>
                        <a:t>L</a:t>
                      </a:r>
                      <a:r>
                        <a:rPr lang="en-US" altLang="zh-CN" sz="2000" b="1" baseline="-30000">
                          <a:solidFill>
                            <a:schemeClr val="tx1"/>
                          </a:solidFill>
                          <a:latin typeface="Garamond" panose="02020404030301010803" pitchFamily="18" charset="0"/>
                          <a:cs typeface="Times New Roman" panose="02020603050405020304" pitchFamily="18" charset="0"/>
                        </a:rPr>
                        <a:t>2 </a:t>
                      </a:r>
                      <a:r>
                        <a:rPr lang="en-US" altLang="zh-CN" sz="2000" b="1" i="1" baseline="-30000">
                          <a:solidFill>
                            <a:schemeClr val="tx1"/>
                          </a:solidFill>
                          <a:latin typeface="Garamond" panose="02020404030301010803" pitchFamily="18" charset="0"/>
                          <a:cs typeface="Times New Roman" panose="02020603050405020304" pitchFamily="18" charset="0"/>
                        </a:rPr>
                        <a:t> </a:t>
                      </a:r>
                      <a:r>
                        <a:rPr lang="en-US" altLang="zh-CN" sz="2000" b="1" i="1">
                          <a:solidFill>
                            <a:schemeClr val="tx1"/>
                          </a:solidFill>
                          <a:latin typeface="Garamond" panose="02020404030301010803" pitchFamily="18" charset="0"/>
                          <a:cs typeface="Times New Roman" panose="02020603050405020304" pitchFamily="18" charset="0"/>
                        </a:rPr>
                        <a:t>L</a:t>
                      </a:r>
                      <a:r>
                        <a:rPr lang="en-US" altLang="zh-CN" sz="2000" b="1" baseline="-30000">
                          <a:solidFill>
                            <a:schemeClr val="tx1"/>
                          </a:solidFill>
                          <a:latin typeface="Garamond" panose="02020404030301010803" pitchFamily="18" charset="0"/>
                          <a:cs typeface="Times New Roman" panose="02020603050405020304" pitchFamily="18" charset="0"/>
                        </a:rPr>
                        <a:t>3  </a:t>
                      </a:r>
                      <a:r>
                        <a:rPr lang="en-US" altLang="zh-CN" sz="2000" b="1" i="1">
                          <a:solidFill>
                            <a:schemeClr val="tx1"/>
                          </a:solidFill>
                          <a:latin typeface="Garamond" panose="02020404030301010803" pitchFamily="18" charset="0"/>
                          <a:cs typeface="Times New Roman" panose="02020603050405020304" pitchFamily="18" charset="0"/>
                        </a:rPr>
                        <a:t>L</a:t>
                      </a:r>
                      <a:r>
                        <a:rPr lang="en-US" altLang="zh-CN" sz="2000" b="1" baseline="-30000">
                          <a:solidFill>
                            <a:schemeClr val="tx1"/>
                          </a:solidFill>
                          <a:latin typeface="Garamond" panose="02020404030301010803" pitchFamily="18" charset="0"/>
                          <a:cs typeface="Times New Roman" panose="02020603050405020304" pitchFamily="18" charset="0"/>
                        </a:rPr>
                        <a:t>4</a:t>
                      </a:r>
                      <a:endParaRPr lang="en-US" altLang="zh-CN" sz="2000" b="1" baseline="-30000">
                        <a:solidFill>
                          <a:schemeClr val="tx1"/>
                        </a:solidFill>
                        <a:latin typeface="Garamond" panose="02020404030301010803" pitchFamily="18" charset="0"/>
                        <a:cs typeface="Times New Roman" panose="02020603050405020304" pitchFamily="18" charset="0"/>
                      </a:endParaRPr>
                    </a:p>
                  </a:txBody>
                  <a:tcPr>
                    <a:lnL w="12700" cap="flat" cmpd="sng">
                      <a:solidFill>
                        <a:srgbClr val="000000"/>
                      </a:solidFill>
                      <a:prstDash val="solid"/>
                      <a:headEnd type="none" w="med" len="med"/>
                      <a:tailEnd type="none" w="med" len="med"/>
                    </a:lnL>
                    <a:lnR w="28575" cap="flat" cmpd="sng">
                      <a:solidFill>
                        <a:srgbClr val="990033"/>
                      </a:solidFill>
                      <a:prstDash val="solid"/>
                      <a:headEnd type="none" w="med" len="med"/>
                      <a:tailEnd type="none" w="med" len="med"/>
                    </a:lnR>
                    <a:lnT w="28575" cap="flat" cmpd="sng">
                      <a:solidFill>
                        <a:srgbClr val="990033"/>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FF"/>
                    </a:solidFill>
                  </a:tcPr>
                </a:tc>
              </a:tr>
              <a:tr h="4968240">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1  1  1  1</a:t>
                      </a:r>
                      <a:endParaRPr lang="zh-CN" altLang="en-US" sz="2000" b="1">
                        <a:solidFill>
                          <a:srgbClr val="FF0000"/>
                        </a:solidFill>
                      </a:endParaRPr>
                    </a:p>
                  </a:txBody>
                  <a:tcPr>
                    <a:lnL w="28575" cap="flat" cmpd="sng">
                      <a:solidFill>
                        <a:srgbClr val="990033"/>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chemeClr val="bg2"/>
                      </a:solidFill>
                      <a:prstDash val="solid"/>
                      <a:headEnd type="none" w="med" len="med"/>
                      <a:tailEnd type="none" w="med" len="med"/>
                    </a:lnT>
                    <a:lnB w="28575" cap="flat" cmpd="sng">
                      <a:solidFill>
                        <a:srgbClr val="990033"/>
                      </a:solidFill>
                      <a:prstDash val="solid"/>
                      <a:headEnd type="none" w="med" len="med"/>
                      <a:tailEnd type="none" w="med" len="med"/>
                    </a:lnB>
                    <a:lnTlToBr>
                      <a:noFill/>
                    </a:lnTlToBr>
                    <a:lnBlToTr>
                      <a:noFill/>
                    </a:lnBlToTr>
                    <a:solidFill>
                      <a:srgbClr val="FFFFFF"/>
                    </a:solidFill>
                  </a:tcPr>
                </a:tc>
                <a:tc>
                  <a:txBody>
                    <a:bodyPr/>
                    <a:lstStyle>
                      <a:lvl1pPr marL="342900" lvl="0" indent="-342900" algn="l" defTabSz="914400" rtl="0" eaLnBrk="1" fontAlgn="base" latinLnBrk="0" hangingPunct="1">
                        <a:lnSpc>
                          <a:spcPct val="100000"/>
                        </a:lnSpc>
                        <a:spcBef>
                          <a:spcPct val="20000"/>
                        </a:spcBef>
                        <a:spcAft>
                          <a:spcPct val="0"/>
                        </a:spcAft>
                        <a:buClr>
                          <a:srgbClr val="CCFF33"/>
                        </a:buClr>
                        <a:buSzPct val="70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65000"/>
                        <a:buFont typeface="Wingdings" panose="05000000000000000000" pitchFamily="2" charset="2"/>
                        <a:buChar char="n"/>
                        <a:defRPr sz="2400" b="0"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rgbClr val="0099CC"/>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hlink"/>
                        </a:buClr>
                        <a:buSzPct val="65000"/>
                        <a:buFont typeface="Wingdings" panose="05000000000000000000" pitchFamily="2" charset="2"/>
                        <a:buChar char="n"/>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228600" algn="ctr">
                        <a:spcBef>
                          <a:spcPct val="0"/>
                        </a:spcBef>
                        <a:buClrTx/>
                        <a:buSzTx/>
                        <a:buFontTx/>
                        <a:buNone/>
                      </a:pPr>
                      <a:r>
                        <a:rPr lang="en-US" altLang="zh-CN" sz="2000" b="1" dirty="0">
                          <a:solidFill>
                            <a:srgbClr val="FF0000"/>
                          </a:solidFill>
                          <a:latin typeface="Garamond" panose="02020404030301010803" pitchFamily="18" charset="0"/>
                          <a:cs typeface="Times New Roman" panose="02020603050405020304" pitchFamily="18" charset="0"/>
                        </a:rPr>
                        <a:t> </a:t>
                      </a:r>
                      <a:r>
                        <a:rPr lang="en-US" altLang="zh-CN" sz="2000" b="1">
                          <a:solidFill>
                            <a:srgbClr val="FF0000"/>
                          </a:solidFill>
                          <a:latin typeface="Garamond" panose="02020404030301010803" pitchFamily="18" charset="0"/>
                          <a:cs typeface="Times New Roman" panose="02020603050405020304" pitchFamily="18" charset="0"/>
                        </a:rPr>
                        <a:t>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1  0  0  0</a:t>
                      </a:r>
                      <a:endParaRPr lang="zh-CN" altLang="en-US" sz="2000" b="1">
                        <a:solidFill>
                          <a:srgbClr val="FF0000"/>
                        </a:solidFill>
                      </a:endParaRPr>
                    </a:p>
                  </a:txBody>
                  <a:tcPr>
                    <a:lnL w="12700" cap="flat" cmpd="sng">
                      <a:solidFill>
                        <a:srgbClr val="000000"/>
                      </a:solidFill>
                      <a:prstDash val="solid"/>
                      <a:headEnd type="none" w="med" len="med"/>
                      <a:tailEnd type="none" w="med" len="med"/>
                    </a:lnL>
                    <a:lnR w="28575" cap="flat" cmpd="sng">
                      <a:solidFill>
                        <a:srgbClr val="990033"/>
                      </a:solidFill>
                      <a:prstDash val="solid"/>
                      <a:headEnd type="none" w="med" len="med"/>
                      <a:tailEnd type="none" w="med" len="med"/>
                    </a:lnR>
                    <a:lnT w="12700" cap="flat" cmpd="sng">
                      <a:solidFill>
                        <a:schemeClr val="bg2"/>
                      </a:solidFill>
                      <a:prstDash val="solid"/>
                      <a:headEnd type="none" w="med" len="med"/>
                      <a:tailEnd type="none" w="med" len="med"/>
                    </a:lnT>
                    <a:lnB w="28575" cap="flat" cmpd="sng">
                      <a:solidFill>
                        <a:srgbClr val="990033"/>
                      </a:solidFill>
                      <a:prstDash val="solid"/>
                      <a:headEnd type="none" w="med" len="med"/>
                      <a:tailEnd type="none" w="med" len="med"/>
                    </a:lnB>
                    <a:lnTlToBr>
                      <a:noFill/>
                    </a:lnTlToBr>
                    <a:lnBlToTr>
                      <a:noFill/>
                    </a:lnBlToTr>
                    <a:solidFill>
                      <a:srgbClr val="FFFFFF"/>
                    </a:solidFill>
                  </a:tcPr>
                </a:tc>
              </a:tr>
            </a:tbl>
          </a:graphicData>
        </a:graphic>
      </p:graphicFrame>
      <p:sp>
        <p:nvSpPr>
          <p:cNvPr id="61458" name="矩形 61457"/>
          <p:cNvSpPr/>
          <p:nvPr/>
        </p:nvSpPr>
        <p:spPr>
          <a:xfrm>
            <a:off x="7497763" y="1844675"/>
            <a:ext cx="1296987" cy="4824413"/>
          </a:xfrm>
          <a:prstGeom prst="rect">
            <a:avLst/>
          </a:prstGeom>
          <a:noFill/>
          <a:ln w="9525">
            <a:noFill/>
          </a:ln>
        </p:spPr>
        <p:txBody>
          <a:bodyPr/>
          <a:p>
            <a:endParaRPr lang="zh-CN" altLang="en-US"/>
          </a:p>
        </p:txBody>
      </p:sp>
      <p:sp>
        <p:nvSpPr>
          <p:cNvPr id="61459" name="矩形 61458"/>
          <p:cNvSpPr/>
          <p:nvPr/>
        </p:nvSpPr>
        <p:spPr>
          <a:xfrm>
            <a:off x="9191625" y="1844675"/>
            <a:ext cx="1296988" cy="4824413"/>
          </a:xfrm>
          <a:prstGeom prst="rect">
            <a:avLst/>
          </a:prstGeom>
          <a:noFill/>
          <a:ln w="9525">
            <a:noFill/>
          </a:ln>
        </p:spPr>
        <p:txBody>
          <a:bodyPr/>
          <a:p>
            <a:endParaRPr lang="zh-CN" altLang="en-US"/>
          </a:p>
        </p:txBody>
      </p:sp>
      <p:sp>
        <p:nvSpPr>
          <p:cNvPr id="61460" name="文本框 61459"/>
          <p:cNvSpPr txBox="1"/>
          <p:nvPr/>
        </p:nvSpPr>
        <p:spPr>
          <a:xfrm>
            <a:off x="9307513" y="6364288"/>
            <a:ext cx="302260" cy="398780"/>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61461" name="文本框 61460"/>
          <p:cNvSpPr txBox="1"/>
          <p:nvPr/>
        </p:nvSpPr>
        <p:spPr>
          <a:xfrm>
            <a:off x="9556750" y="5737225"/>
            <a:ext cx="302260" cy="398780"/>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61462" name="文本框 61461"/>
          <p:cNvSpPr txBox="1"/>
          <p:nvPr/>
        </p:nvSpPr>
        <p:spPr>
          <a:xfrm>
            <a:off x="9817100" y="3287713"/>
            <a:ext cx="302260" cy="398780"/>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61463" name="文本框 61462"/>
          <p:cNvSpPr txBox="1"/>
          <p:nvPr/>
        </p:nvSpPr>
        <p:spPr>
          <a:xfrm>
            <a:off x="10056813" y="1776413"/>
            <a:ext cx="302260" cy="1630045"/>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61464" name="文本框 61463"/>
          <p:cNvSpPr txBox="1"/>
          <p:nvPr/>
        </p:nvSpPr>
        <p:spPr>
          <a:xfrm>
            <a:off x="10059988" y="3613150"/>
            <a:ext cx="302260" cy="2245360"/>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61465" name="文本框 61464"/>
          <p:cNvSpPr txBox="1"/>
          <p:nvPr/>
        </p:nvSpPr>
        <p:spPr>
          <a:xfrm>
            <a:off x="10056813" y="6021388"/>
            <a:ext cx="302260" cy="398780"/>
          </a:xfrm>
          <a:prstGeom prst="rect">
            <a:avLst/>
          </a:prstGeom>
          <a:noFill/>
          <a:ln w="9525">
            <a:noFill/>
          </a:ln>
        </p:spPr>
        <p:txBody>
          <a:bodyPr wrap="none" anchor="t" anchorCtr="0">
            <a:spAutoFit/>
          </a:bodyPr>
          <a:p>
            <a:r>
              <a:rPr lang="en-US" altLang="zh-CN" sz="2000">
                <a:solidFill>
                  <a:schemeClr val="tx1"/>
                </a:solidFill>
                <a:effectLst>
                  <a:outerShdw blurRad="38100" dist="38100" dir="2700000">
                    <a:srgbClr val="C0C0C0"/>
                  </a:outerShdw>
                </a:effectLst>
                <a:latin typeface="Garamond" panose="02020404030301010803" pitchFamily="18" charset="0"/>
              </a:rPr>
              <a:t>1</a:t>
            </a:r>
            <a:endParaRPr lang="en-US" altLang="zh-CN" sz="2000">
              <a:solidFill>
                <a:schemeClr val="tx1"/>
              </a:solidFill>
              <a:effectLst>
                <a:outerShdw blurRad="38100" dist="38100" dir="2700000">
                  <a:srgbClr val="C0C0C0"/>
                </a:outerShdw>
              </a:effectLst>
              <a:latin typeface="Garamond" panose="02020404030301010803" pitchFamily="18" charset="0"/>
            </a:endParaRPr>
          </a:p>
        </p:txBody>
      </p:sp>
      <p:sp>
        <p:nvSpPr>
          <p:cNvPr id="59395" name="文本框 59394"/>
          <p:cNvSpPr txBox="1"/>
          <p:nvPr/>
        </p:nvSpPr>
        <p:spPr>
          <a:xfrm>
            <a:off x="1236980" y="1216660"/>
            <a:ext cx="3878580" cy="1168400"/>
          </a:xfrm>
          <a:prstGeom prst="rect">
            <a:avLst/>
          </a:prstGeom>
          <a:noFill/>
          <a:ln w="9525">
            <a:noFill/>
          </a:ln>
        </p:spPr>
        <p:txBody>
          <a:bodyPr wrap="square">
            <a:spAutoFit/>
          </a:bodyPr>
          <a:p>
            <a:pPr algn="l">
              <a:spcBef>
                <a:spcPct val="50000"/>
              </a:spcBef>
              <a:buClrTx/>
              <a:buSzTx/>
              <a:buFontTx/>
            </a:pPr>
            <a:r>
              <a:rPr kumimoji="1" lang="zh-CN" altLang="en-US" sz="2800" b="1" dirty="0">
                <a:solidFill>
                  <a:srgbClr val="005286"/>
                </a:solidFill>
                <a:latin typeface="微软雅黑" panose="020B0503020204020204" pitchFamily="34" charset="-122"/>
                <a:ea typeface="微软雅黑" panose="020B0503020204020204" pitchFamily="34" charset="-122"/>
              </a:rPr>
              <a:t>例</a:t>
            </a:r>
            <a:r>
              <a:rPr kumimoji="1" lang="en-US" altLang="zh-CN" sz="2800" b="1" dirty="0">
                <a:solidFill>
                  <a:srgbClr val="005286"/>
                </a:solidFill>
                <a:latin typeface="微软雅黑" panose="020B0503020204020204" pitchFamily="34" charset="-122"/>
                <a:ea typeface="微软雅黑" panose="020B0503020204020204" pitchFamily="34" charset="-122"/>
              </a:rPr>
              <a:t>2</a:t>
            </a:r>
            <a:r>
              <a:rPr kumimoji="1" lang="zh-CN" altLang="en-US" sz="2800" b="1" dirty="0">
                <a:solidFill>
                  <a:srgbClr val="005286"/>
                </a:solidFill>
                <a:latin typeface="微软雅黑" panose="020B0503020204020204" pitchFamily="34" charset="-122"/>
                <a:ea typeface="微软雅黑" panose="020B0503020204020204" pitchFamily="34" charset="-122"/>
              </a:rPr>
              <a:t>：</a:t>
            </a:r>
            <a:r>
              <a:rPr kumimoji="1" lang="zh-CN" altLang="en-US" sz="2800" b="1" dirty="0">
                <a:solidFill>
                  <a:srgbClr val="005286"/>
                </a:solidFill>
                <a:latin typeface="微软雅黑" panose="020B0503020204020204" pitchFamily="34" charset="-122"/>
                <a:ea typeface="微软雅黑" panose="020B0503020204020204" pitchFamily="34" charset="-122"/>
                <a:sym typeface="+mn-ea"/>
              </a:rPr>
              <a:t>产品分类电路</a:t>
            </a:r>
            <a:endParaRPr kumimoji="1" lang="zh-CN" altLang="en-US" sz="2800" b="1" dirty="0">
              <a:solidFill>
                <a:srgbClr val="005286"/>
              </a:solidFill>
              <a:latin typeface="微软雅黑" panose="020B0503020204020204" pitchFamily="34" charset="-122"/>
              <a:ea typeface="微软雅黑" panose="020B0503020204020204" pitchFamily="34" charset="-122"/>
            </a:endParaRPr>
          </a:p>
          <a:p>
            <a:pPr algn="l">
              <a:spcBef>
                <a:spcPct val="50000"/>
              </a:spcBef>
              <a:buClrTx/>
              <a:buSzTx/>
              <a:buFontTx/>
            </a:pPr>
            <a:endParaRPr kumimoji="1" lang="zh-CN" altLang="en-US" sz="2800" b="1" dirty="0">
              <a:solidFill>
                <a:srgbClr val="005286"/>
              </a:solidFill>
              <a:latin typeface="微软雅黑" panose="020B0503020204020204" pitchFamily="34" charset="-122"/>
              <a:ea typeface="微软雅黑" panose="020B0503020204020204" pitchFamily="34" charset="-122"/>
            </a:endParaRPr>
          </a:p>
        </p:txBody>
      </p:sp>
      <p:sp>
        <p:nvSpPr>
          <p:cNvPr id="14" name="圆角矩形 1"/>
          <p:cNvSpPr/>
          <p:nvPr/>
        </p:nvSpPr>
        <p:spPr>
          <a:xfrm>
            <a:off x="-348344" y="516695"/>
            <a:ext cx="3296737"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2"/>
          <p:cNvSpPr txBox="1">
            <a:spLocks noChangeArrowheads="1"/>
          </p:cNvSpPr>
          <p:nvPr/>
        </p:nvSpPr>
        <p:spPr>
          <a:xfrm>
            <a:off x="9525" y="624840"/>
            <a:ext cx="3099435"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zh-CN" sz="2800" b="1">
                <a:solidFill>
                  <a:srgbClr val="005286"/>
                </a:solidFill>
                <a:latin typeface="微软雅黑" panose="020B0503020204020204" pitchFamily="34" charset="-122"/>
                <a:ea typeface="微软雅黑" panose="020B0503020204020204" pitchFamily="34" charset="-122"/>
                <a:cs typeface="+mn-cs"/>
              </a:rPr>
              <a:t>门电路综合应用</a:t>
            </a:r>
            <a:r>
              <a:rPr kumimoji="1" lang="zh-CN" altLang="en-US" sz="2800" b="1">
                <a:solidFill>
                  <a:srgbClr val="005286"/>
                </a:solidFill>
                <a:latin typeface="微软雅黑" panose="020B0503020204020204" pitchFamily="34" charset="-122"/>
                <a:ea typeface="微软雅黑" panose="020B0503020204020204" pitchFamily="34" charset="-122"/>
                <a:cs typeface="+mn-cs"/>
              </a:rPr>
              <a:t>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slide(fromBottom)">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46"/>
                                        </p:tgtEl>
                                        <p:attrNameLst>
                                          <p:attrName>style.visibility</p:attrName>
                                        </p:attrNameLst>
                                      </p:cBhvr>
                                      <p:to>
                                        <p:strVal val="visible"/>
                                      </p:to>
                                    </p:set>
                                    <p:animEffect transition="in" filter="slide(fromBottom)">
                                      <p:cBhvr>
                                        <p:cTn id="12" dur="500"/>
                                        <p:tgtEl>
                                          <p:spTgt spid="6144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slide(fromBottom)">
                                      <p:cBhvr>
                                        <p:cTn id="17" dur="500"/>
                                        <p:tgtEl>
                                          <p:spTgt spid="6144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1504"/>
                                        </p:tgtEl>
                                        <p:attrNameLst>
                                          <p:attrName>style.visibility</p:attrName>
                                        </p:attrNameLst>
                                      </p:cBhvr>
                                      <p:to>
                                        <p:strVal val="visible"/>
                                      </p:to>
                                    </p:set>
                                    <p:animEffect transition="in" filter="slide(fromBottom)">
                                      <p:cBhvr>
                                        <p:cTn id="22" dur="500"/>
                                        <p:tgtEl>
                                          <p:spTgt spid="61504"/>
                                        </p:tgtEl>
                                      </p:cBhvr>
                                    </p:animEffect>
                                  </p:childTnLst>
                                </p:cTn>
                              </p:par>
                              <p:par>
                                <p:cTn id="23" presetID="22" presetClass="entr" presetSubtype="4" fill="hold" nodeType="withEffect">
                                  <p:stCondLst>
                                    <p:cond delay="0"/>
                                  </p:stCondLst>
                                  <p:childTnLst>
                                    <p:set>
                                      <p:cBhvr>
                                        <p:cTn id="24" dur="1" fill="hold">
                                          <p:stCondLst>
                                            <p:cond delay="0"/>
                                          </p:stCondLst>
                                        </p:cTn>
                                        <p:tgtEl>
                                          <p:spTgt spid="61458"/>
                                        </p:tgtEl>
                                        <p:attrNameLst>
                                          <p:attrName>style.visibility</p:attrName>
                                        </p:attrNameLst>
                                      </p:cBhvr>
                                      <p:to>
                                        <p:strVal val="visible"/>
                                      </p:to>
                                    </p:set>
                                    <p:animEffect transition="in" filter="wipe(down)">
                                      <p:cBhvr>
                                        <p:cTn id="25" dur="500"/>
                                        <p:tgtEl>
                                          <p:spTgt spid="61458"/>
                                        </p:tgtEl>
                                      </p:cBhvr>
                                    </p:animEffect>
                                  </p:childTnLst>
                                </p:cTn>
                              </p:par>
                              <p:par>
                                <p:cTn id="26" presetID="22" presetClass="entr" presetSubtype="4" fill="hold" nodeType="withEffect">
                                  <p:stCondLst>
                                    <p:cond delay="0"/>
                                  </p:stCondLst>
                                  <p:childTnLst>
                                    <p:set>
                                      <p:cBhvr>
                                        <p:cTn id="27" dur="1" fill="hold">
                                          <p:stCondLst>
                                            <p:cond delay="0"/>
                                          </p:stCondLst>
                                        </p:cTn>
                                        <p:tgtEl>
                                          <p:spTgt spid="61459"/>
                                        </p:tgtEl>
                                        <p:attrNameLst>
                                          <p:attrName>style.visibility</p:attrName>
                                        </p:attrNameLst>
                                      </p:cBhvr>
                                      <p:to>
                                        <p:strVal val="visible"/>
                                      </p:to>
                                    </p:set>
                                    <p:animEffect transition="in" filter="wipe(down)">
                                      <p:cBhvr>
                                        <p:cTn id="28" dur="500"/>
                                        <p:tgtEl>
                                          <p:spTgt spid="61459"/>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xit" presetSubtype="4" fill="hold" nodeType="clickEffect">
                                  <p:stCondLst>
                                    <p:cond delay="0"/>
                                  </p:stCondLst>
                                  <p:childTnLst>
                                    <p:animEffect transition="out" filter="slide(fromBottom)">
                                      <p:cBhvr>
                                        <p:cTn id="32" dur="500"/>
                                        <p:tgtEl>
                                          <p:spTgt spid="61458"/>
                                        </p:tgtEl>
                                      </p:cBhvr>
                                    </p:animEffect>
                                    <p:set>
                                      <p:cBhvr>
                                        <p:cTn id="33" dur="1" fill="hold">
                                          <p:stCondLst>
                                            <p:cond delay="499"/>
                                          </p:stCondLst>
                                        </p:cTn>
                                        <p:tgtEl>
                                          <p:spTgt spid="6145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61460"/>
                                        </p:tgtEl>
                                        <p:attrNameLst>
                                          <p:attrName>style.visibility</p:attrName>
                                        </p:attrNameLst>
                                      </p:cBhvr>
                                      <p:to>
                                        <p:strVal val="visible"/>
                                      </p:to>
                                    </p:set>
                                    <p:animEffect transition="in" filter="wipe(up)">
                                      <p:cBhvr>
                                        <p:cTn id="38" dur="500"/>
                                        <p:tgtEl>
                                          <p:spTgt spid="6146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61461"/>
                                        </p:tgtEl>
                                        <p:attrNameLst>
                                          <p:attrName>style.visibility</p:attrName>
                                        </p:attrNameLst>
                                      </p:cBhvr>
                                      <p:to>
                                        <p:strVal val="visible"/>
                                      </p:to>
                                    </p:set>
                                    <p:animEffect transition="in" filter="wipe(up)">
                                      <p:cBhvr>
                                        <p:cTn id="43" dur="500"/>
                                        <p:tgtEl>
                                          <p:spTgt spid="6146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61462"/>
                                        </p:tgtEl>
                                        <p:attrNameLst>
                                          <p:attrName>style.visibility</p:attrName>
                                        </p:attrNameLst>
                                      </p:cBhvr>
                                      <p:to>
                                        <p:strVal val="visible"/>
                                      </p:to>
                                    </p:set>
                                    <p:animEffect transition="in" filter="wipe(up)">
                                      <p:cBhvr>
                                        <p:cTn id="48" dur="500"/>
                                        <p:tgtEl>
                                          <p:spTgt spid="614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61463"/>
                                        </p:tgtEl>
                                        <p:attrNameLst>
                                          <p:attrName>style.visibility</p:attrName>
                                        </p:attrNameLst>
                                      </p:cBhvr>
                                      <p:to>
                                        <p:strVal val="visible"/>
                                      </p:to>
                                    </p:set>
                                    <p:animEffect transition="in" filter="wipe(up)">
                                      <p:cBhvr>
                                        <p:cTn id="53" dur="500"/>
                                        <p:tgtEl>
                                          <p:spTgt spid="6146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61464"/>
                                        </p:tgtEl>
                                        <p:attrNameLst>
                                          <p:attrName>style.visibility</p:attrName>
                                        </p:attrNameLst>
                                      </p:cBhvr>
                                      <p:to>
                                        <p:strVal val="visible"/>
                                      </p:to>
                                    </p:set>
                                    <p:animEffect transition="in" filter="wipe(up)">
                                      <p:cBhvr>
                                        <p:cTn id="58" dur="500"/>
                                        <p:tgtEl>
                                          <p:spTgt spid="6146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61465"/>
                                        </p:tgtEl>
                                        <p:attrNameLst>
                                          <p:attrName>style.visibility</p:attrName>
                                        </p:attrNameLst>
                                      </p:cBhvr>
                                      <p:to>
                                        <p:strVal val="visible"/>
                                      </p:to>
                                    </p:set>
                                    <p:animEffect transition="in" filter="wipe(up)">
                                      <p:cBhvr>
                                        <p:cTn id="63" dur="500"/>
                                        <p:tgtEl>
                                          <p:spTgt spid="61465"/>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xit" presetSubtype="4" fill="hold" nodeType="clickEffect">
                                  <p:stCondLst>
                                    <p:cond delay="0"/>
                                  </p:stCondLst>
                                  <p:childTnLst>
                                    <p:animEffect transition="out" filter="slide(fromBottom)">
                                      <p:cBhvr>
                                        <p:cTn id="67" dur="500"/>
                                        <p:tgtEl>
                                          <p:spTgt spid="61459"/>
                                        </p:tgtEl>
                                      </p:cBhvr>
                                    </p:animEffect>
                                    <p:set>
                                      <p:cBhvr>
                                        <p:cTn id="68" dur="1" fill="hold">
                                          <p:stCondLst>
                                            <p:cond delay="499"/>
                                          </p:stCondLst>
                                        </p:cTn>
                                        <p:tgtEl>
                                          <p:spTgt spid="6145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59395"/>
                                        </p:tgtEl>
                                        <p:attrNameLst>
                                          <p:attrName>style.visibility</p:attrName>
                                        </p:attrNameLst>
                                      </p:cBhvr>
                                      <p:to>
                                        <p:strVal val="visible"/>
                                      </p:to>
                                    </p:set>
                                    <p:animEffect transition="in" filter="slide(fromBottom)">
                                      <p:cBhvr>
                                        <p:cTn id="73"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p:bldP spid="61446" grpId="0"/>
      <p:bldP spid="61460" grpId="0"/>
      <p:bldP spid="61461" grpId="0"/>
      <p:bldP spid="61462" grpId="0"/>
      <p:bldP spid="61463" grpId="0"/>
      <p:bldP spid="61464" grpId="0"/>
      <p:bldP spid="61465" grpId="0"/>
      <p:bldP spid="5939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DD45D486-AB79-5346-9E81-F129A73A99D1}" type="slidenum">
              <a:rPr kumimoji="1" lang="zh-CN" altLang="en-US" smtClean="0"/>
            </a:fld>
            <a:endParaRPr kumimoji="1" lang="zh-CN" altLang="en-US"/>
          </a:p>
        </p:txBody>
      </p:sp>
      <p:graphicFrame>
        <p:nvGraphicFramePr>
          <p:cNvPr id="62544" name="表格 62543"/>
          <p:cNvGraphicFramePr/>
          <p:nvPr/>
        </p:nvGraphicFramePr>
        <p:xfrm>
          <a:off x="1847850" y="674688"/>
          <a:ext cx="3203575" cy="5848350"/>
        </p:xfrm>
        <a:graphic>
          <a:graphicData uri="http://schemas.openxmlformats.org/drawingml/2006/table">
            <a:tbl>
              <a:tblPr/>
              <a:tblGrid>
                <a:gridCol w="1449705"/>
                <a:gridCol w="1753870"/>
              </a:tblGrid>
              <a:tr h="738188">
                <a:tc>
                  <a:txBody>
                    <a:bodyPr wrap="none"/>
                    <a:p>
                      <a:pPr marL="0" lvl="0" indent="228600" algn="ctr">
                        <a:spcBef>
                          <a:spcPct val="0"/>
                        </a:spcBef>
                        <a:buClrTx/>
                        <a:buSzTx/>
                        <a:buFontTx/>
                        <a:buNone/>
                      </a:pPr>
                      <a:r>
                        <a:rPr lang="zh-CN" altLang="en-US" sz="2000" b="1" dirty="0">
                          <a:solidFill>
                            <a:srgbClr val="FF0000"/>
                          </a:solidFill>
                          <a:latin typeface="Garamond" panose="02020404030301010803" pitchFamily="18" charset="0"/>
                          <a:cs typeface="Times New Roman" panose="02020603050405020304" pitchFamily="18" charset="0"/>
                        </a:rPr>
                        <a:t>检测信号</a:t>
                      </a:r>
                      <a:endParaRPr lang="zh-CN" altLang="en-US" sz="2000" b="1" dirty="0">
                        <a:solidFill>
                          <a:srgbClr val="FF0000"/>
                        </a:solidFill>
                        <a:cs typeface="Times New Roman" panose="02020603050405020304" pitchFamily="18" charset="0"/>
                      </a:endParaRPr>
                    </a:p>
                    <a:p>
                      <a:pPr marL="0" lvl="0" indent="228600" algn="ctr">
                        <a:spcBef>
                          <a:spcPct val="0"/>
                        </a:spcBef>
                        <a:buClrTx/>
                        <a:buSzTx/>
                        <a:buFontTx/>
                        <a:buNone/>
                      </a:pPr>
                      <a:r>
                        <a:rPr lang="en-US" altLang="zh-CN" sz="2000" b="1" i="1">
                          <a:solidFill>
                            <a:srgbClr val="FF0000"/>
                          </a:solidFill>
                          <a:latin typeface="Garamond" panose="02020404030301010803" pitchFamily="18" charset="0"/>
                          <a:cs typeface="Times New Roman" panose="02020603050405020304" pitchFamily="18" charset="0"/>
                        </a:rPr>
                        <a:t>D C B A</a:t>
                      </a:r>
                      <a:endParaRPr lang="zh-CN" altLang="en-US" sz="2000" b="1">
                        <a:solidFill>
                          <a:srgbClr val="FF0000"/>
                        </a:solidFill>
                      </a:endParaRPr>
                    </a:p>
                  </a:txBody>
                  <a:tcPr anchor="ctr" anchorCtr="0">
                    <a:lnL w="28575" cap="flat" cmpd="sng">
                      <a:solidFill>
                        <a:srgbClr val="990033"/>
                      </a:solidFill>
                      <a:prstDash val="solid"/>
                      <a:headEnd type="none" w="med" len="med"/>
                      <a:tailEnd type="none" w="med" len="med"/>
                    </a:lnL>
                    <a:lnR w="12700" cap="flat" cmpd="sng">
                      <a:solidFill>
                        <a:schemeClr val="bg2"/>
                      </a:solidFill>
                      <a:prstDash val="solid"/>
                      <a:headEnd type="none" w="med" len="med"/>
                      <a:tailEnd type="none" w="med" len="med"/>
                    </a:lnR>
                    <a:lnT w="28575" cap="flat" cmpd="sng">
                      <a:solidFill>
                        <a:srgbClr val="990033"/>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FF"/>
                    </a:solidFill>
                  </a:tcPr>
                </a:tc>
                <a:tc>
                  <a:txBody>
                    <a:bodyPr wrap="none"/>
                    <a:p>
                      <a:pPr marL="0" lvl="0" indent="228600" algn="ctr">
                        <a:spcBef>
                          <a:spcPct val="0"/>
                        </a:spcBef>
                        <a:buClrTx/>
                        <a:buSzTx/>
                        <a:buFontTx/>
                        <a:buNone/>
                      </a:pPr>
                      <a:r>
                        <a:rPr lang="zh-CN" altLang="en-US" sz="2000" b="1" dirty="0">
                          <a:solidFill>
                            <a:srgbClr val="FF0000"/>
                          </a:solidFill>
                          <a:latin typeface="Garamond" panose="02020404030301010803" pitchFamily="18" charset="0"/>
                          <a:cs typeface="Times New Roman" panose="02020603050405020304" pitchFamily="18" charset="0"/>
                        </a:rPr>
                        <a:t>质量信号</a:t>
                      </a:r>
                      <a:endParaRPr lang="zh-CN" altLang="en-US" sz="2000" b="1" dirty="0">
                        <a:solidFill>
                          <a:srgbClr val="FF0000"/>
                        </a:solidFill>
                        <a:cs typeface="Times New Roman" panose="02020603050405020304" pitchFamily="18" charset="0"/>
                      </a:endParaRPr>
                    </a:p>
                    <a:p>
                      <a:pPr marL="0" lvl="0" indent="228600" algn="ctr" eaLnBrk="0" hangingPunct="0">
                        <a:spcBef>
                          <a:spcPct val="0"/>
                        </a:spcBef>
                        <a:buClrTx/>
                        <a:buSzTx/>
                        <a:buFontTx/>
                        <a:buNone/>
                      </a:pPr>
                      <a:r>
                        <a:rPr lang="zh-CN" altLang="en-US" sz="2000" b="1" dirty="0">
                          <a:solidFill>
                            <a:srgbClr val="FF0000"/>
                          </a:solidFill>
                          <a:latin typeface="Garamond" panose="02020404030301010803" pitchFamily="18" charset="0"/>
                          <a:cs typeface="Times New Roman" panose="02020603050405020304" pitchFamily="18" charset="0"/>
                        </a:rPr>
                        <a:t> </a:t>
                      </a:r>
                      <a:r>
                        <a:rPr lang="en-US" altLang="zh-CN" sz="2000" b="1" i="1">
                          <a:solidFill>
                            <a:srgbClr val="FF0000"/>
                          </a:solidFill>
                          <a:latin typeface="Garamond" panose="02020404030301010803" pitchFamily="18" charset="0"/>
                          <a:cs typeface="Times New Roman" panose="02020603050405020304" pitchFamily="18" charset="0"/>
                        </a:rPr>
                        <a:t>L</a:t>
                      </a:r>
                      <a:r>
                        <a:rPr lang="en-US" altLang="zh-CN" sz="2000" b="1" baseline="-30000">
                          <a:solidFill>
                            <a:srgbClr val="FF0000"/>
                          </a:solidFill>
                          <a:latin typeface="Garamond" panose="02020404030301010803" pitchFamily="18" charset="0"/>
                          <a:cs typeface="Times New Roman" panose="02020603050405020304" pitchFamily="18" charset="0"/>
                        </a:rPr>
                        <a:t>1  </a:t>
                      </a:r>
                      <a:r>
                        <a:rPr lang="en-US" altLang="zh-CN" sz="2000" b="1" i="1">
                          <a:solidFill>
                            <a:srgbClr val="FF0000"/>
                          </a:solidFill>
                          <a:latin typeface="Garamond" panose="02020404030301010803" pitchFamily="18" charset="0"/>
                          <a:cs typeface="Times New Roman" panose="02020603050405020304" pitchFamily="18" charset="0"/>
                        </a:rPr>
                        <a:t>L</a:t>
                      </a:r>
                      <a:r>
                        <a:rPr lang="en-US" altLang="zh-CN" sz="2000" b="1" baseline="-30000">
                          <a:solidFill>
                            <a:srgbClr val="FF0000"/>
                          </a:solidFill>
                          <a:latin typeface="Garamond" panose="02020404030301010803" pitchFamily="18" charset="0"/>
                          <a:cs typeface="Times New Roman" panose="02020603050405020304" pitchFamily="18" charset="0"/>
                        </a:rPr>
                        <a:t>2 </a:t>
                      </a:r>
                      <a:r>
                        <a:rPr lang="en-US" altLang="zh-CN" sz="2000" b="1" i="1" baseline="-30000">
                          <a:solidFill>
                            <a:srgbClr val="FF0000"/>
                          </a:solidFill>
                          <a:latin typeface="Garamond" panose="02020404030301010803" pitchFamily="18" charset="0"/>
                          <a:cs typeface="Times New Roman" panose="02020603050405020304" pitchFamily="18" charset="0"/>
                        </a:rPr>
                        <a:t> </a:t>
                      </a:r>
                      <a:r>
                        <a:rPr lang="en-US" altLang="zh-CN" sz="2000" b="1" i="1">
                          <a:solidFill>
                            <a:srgbClr val="FF0000"/>
                          </a:solidFill>
                          <a:latin typeface="Garamond" panose="02020404030301010803" pitchFamily="18" charset="0"/>
                          <a:cs typeface="Times New Roman" panose="02020603050405020304" pitchFamily="18" charset="0"/>
                        </a:rPr>
                        <a:t>L</a:t>
                      </a:r>
                      <a:r>
                        <a:rPr lang="en-US" altLang="zh-CN" sz="2000" b="1" baseline="-30000">
                          <a:solidFill>
                            <a:srgbClr val="FF0000"/>
                          </a:solidFill>
                          <a:latin typeface="Garamond" panose="02020404030301010803" pitchFamily="18" charset="0"/>
                          <a:cs typeface="Times New Roman" panose="02020603050405020304" pitchFamily="18" charset="0"/>
                        </a:rPr>
                        <a:t>3  </a:t>
                      </a:r>
                      <a:r>
                        <a:rPr lang="en-US" altLang="zh-CN" sz="2000" b="1" i="1">
                          <a:solidFill>
                            <a:srgbClr val="FF0000"/>
                          </a:solidFill>
                          <a:latin typeface="Garamond" panose="02020404030301010803" pitchFamily="18" charset="0"/>
                          <a:cs typeface="Times New Roman" panose="02020603050405020304" pitchFamily="18" charset="0"/>
                        </a:rPr>
                        <a:t>L</a:t>
                      </a:r>
                      <a:r>
                        <a:rPr lang="en-US" altLang="zh-CN" sz="2000" b="1" baseline="-30000">
                          <a:solidFill>
                            <a:srgbClr val="FF0000"/>
                          </a:solidFill>
                          <a:latin typeface="Garamond" panose="02020404030301010803" pitchFamily="18" charset="0"/>
                          <a:cs typeface="Times New Roman" panose="02020603050405020304" pitchFamily="18" charset="0"/>
                        </a:rPr>
                        <a:t>4</a:t>
                      </a:r>
                      <a:endParaRPr lang="zh-CN" altLang="en-US" sz="2000" b="1">
                        <a:solidFill>
                          <a:srgbClr val="FF0000"/>
                        </a:solidFill>
                      </a:endParaRPr>
                    </a:p>
                  </a:txBody>
                  <a:tcPr anchor="ctr" anchorCtr="0">
                    <a:lnL w="12700" cap="flat" cmpd="sng">
                      <a:solidFill>
                        <a:schemeClr val="bg2"/>
                      </a:solidFill>
                      <a:prstDash val="solid"/>
                      <a:headEnd type="none" w="med" len="med"/>
                      <a:tailEnd type="none" w="med" len="med"/>
                    </a:lnL>
                    <a:lnR w="28575" cap="flat" cmpd="sng">
                      <a:solidFill>
                        <a:srgbClr val="990033"/>
                      </a:solidFill>
                      <a:prstDash val="solid"/>
                      <a:headEnd type="none" w="med" len="med"/>
                      <a:tailEnd type="none" w="med" len="med"/>
                    </a:lnR>
                    <a:lnT w="28575" cap="flat" cmpd="sng">
                      <a:solidFill>
                        <a:srgbClr val="990033"/>
                      </a:solidFill>
                      <a:prstDash val="solid"/>
                      <a:headEnd type="none" w="med" len="med"/>
                      <a:tailEnd type="none" w="med" len="med"/>
                    </a:lnT>
                    <a:lnB w="12700" cap="flat" cmpd="sng">
                      <a:solidFill>
                        <a:schemeClr val="bg2"/>
                      </a:solidFill>
                      <a:prstDash val="solid"/>
                      <a:headEnd type="none" w="med" len="med"/>
                      <a:tailEnd type="none" w="med" len="med"/>
                    </a:lnB>
                    <a:lnTlToBr>
                      <a:noFill/>
                    </a:lnTlToBr>
                    <a:lnBlToTr>
                      <a:noFill/>
                    </a:lnBlToTr>
                    <a:solidFill>
                      <a:srgbClr val="FFFFFF"/>
                    </a:solidFill>
                  </a:tcPr>
                </a:tc>
              </a:tr>
              <a:tr h="5110162">
                <a:tc>
                  <a:txBody>
                    <a:bodyPr wrap="none"/>
                    <a:p>
                      <a:pPr marL="0" lvl="0" indent="228600" algn="ctr">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0  0  1  1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0  1  1  1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1  0  1  1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1  1  1  1</a:t>
                      </a:r>
                      <a:endParaRPr lang="zh-CN" altLang="en-US" sz="2000" b="1">
                        <a:solidFill>
                          <a:srgbClr val="FF0000"/>
                        </a:solidFill>
                      </a:endParaRPr>
                    </a:p>
                  </a:txBody>
                  <a:tcPr anchor="ctr" anchorCtr="0">
                    <a:lnL w="28575" cap="flat" cmpd="sng">
                      <a:solidFill>
                        <a:srgbClr val="990033"/>
                      </a:solidFill>
                      <a:prstDash val="solid"/>
                      <a:headEnd type="none" w="med" len="med"/>
                      <a:tailEnd type="none" w="med" len="med"/>
                    </a:lnL>
                    <a:lnR w="12700" cap="flat" cmpd="sng">
                      <a:solidFill>
                        <a:schemeClr val="bg2"/>
                      </a:solidFill>
                      <a:prstDash val="solid"/>
                      <a:headEnd type="none" w="med" len="med"/>
                      <a:tailEnd type="none" w="med" len="med"/>
                    </a:lnR>
                    <a:lnT w="12700" cap="flat" cmpd="sng">
                      <a:solidFill>
                        <a:schemeClr val="bg2"/>
                      </a:solidFill>
                      <a:prstDash val="solid"/>
                      <a:headEnd type="none" w="med" len="med"/>
                      <a:tailEnd type="none" w="med" len="med"/>
                    </a:lnT>
                    <a:lnB w="28575" cap="flat" cmpd="sng">
                      <a:solidFill>
                        <a:srgbClr val="990033"/>
                      </a:solidFill>
                      <a:prstDash val="solid"/>
                      <a:headEnd type="none" w="med" len="med"/>
                      <a:tailEnd type="none" w="med" len="med"/>
                    </a:lnB>
                    <a:lnTlToBr>
                      <a:noFill/>
                    </a:lnTlToBr>
                    <a:lnBlToTr>
                      <a:noFill/>
                    </a:lnBlToTr>
                    <a:solidFill>
                      <a:srgbClr val="FFFFFF"/>
                    </a:solidFill>
                  </a:tcPr>
                </a:tc>
                <a:tc>
                  <a:txBody>
                    <a:bodyPr wrap="none"/>
                    <a:p>
                      <a:pPr marL="0" lvl="0" indent="228600" algn="ctr">
                        <a:spcBef>
                          <a:spcPct val="0"/>
                        </a:spcBef>
                        <a:buClrTx/>
                        <a:buSzTx/>
                        <a:buFontTx/>
                        <a:buNone/>
                      </a:pPr>
                      <a:r>
                        <a:rPr lang="en-US" altLang="zh-CN" sz="2000" b="1" dirty="0">
                          <a:solidFill>
                            <a:srgbClr val="FF0000"/>
                          </a:solidFill>
                          <a:latin typeface="Garamond" panose="02020404030301010803" pitchFamily="18" charset="0"/>
                          <a:cs typeface="Times New Roman" panose="02020603050405020304" pitchFamily="18" charset="0"/>
                        </a:rPr>
                        <a:t> </a:t>
                      </a:r>
                      <a:r>
                        <a:rPr lang="en-US" altLang="zh-CN" sz="2000" b="1">
                          <a:solidFill>
                            <a:srgbClr val="FF0000"/>
                          </a:solidFill>
                          <a:latin typeface="Garamond" panose="02020404030301010803" pitchFamily="18" charset="0"/>
                          <a:cs typeface="Times New Roman" panose="02020603050405020304" pitchFamily="18" charset="0"/>
                        </a:rPr>
                        <a:t>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0  0  1  0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0  1  0  0</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0  0  0  1</a:t>
                      </a:r>
                      <a:endParaRPr lang="en-US" altLang="zh-CN" sz="2000" b="1">
                        <a:solidFill>
                          <a:srgbClr val="FF0000"/>
                        </a:solidFill>
                        <a:cs typeface="Times New Roman" panose="02020603050405020304" pitchFamily="18" charset="0"/>
                      </a:endParaRPr>
                    </a:p>
                    <a:p>
                      <a:pPr marL="0" lvl="0" indent="228600" algn="ctr" eaLnBrk="0" hangingPunct="0">
                        <a:spcBef>
                          <a:spcPct val="0"/>
                        </a:spcBef>
                        <a:buClrTx/>
                        <a:buSzTx/>
                        <a:buFontTx/>
                        <a:buNone/>
                      </a:pPr>
                      <a:r>
                        <a:rPr lang="en-US" altLang="zh-CN" sz="2000" b="1">
                          <a:solidFill>
                            <a:srgbClr val="FF0000"/>
                          </a:solidFill>
                          <a:latin typeface="Garamond" panose="02020404030301010803" pitchFamily="18" charset="0"/>
                          <a:cs typeface="Times New Roman" panose="02020603050405020304" pitchFamily="18" charset="0"/>
                        </a:rPr>
                        <a:t> 1  0  0  0</a:t>
                      </a:r>
                      <a:endParaRPr lang="zh-CN" altLang="en-US" sz="2000" b="1">
                        <a:solidFill>
                          <a:srgbClr val="FF0000"/>
                        </a:solidFill>
                      </a:endParaRPr>
                    </a:p>
                  </a:txBody>
                  <a:tcPr anchor="ctr" anchorCtr="0">
                    <a:lnL w="12700" cap="flat" cmpd="sng">
                      <a:solidFill>
                        <a:schemeClr val="bg2"/>
                      </a:solidFill>
                      <a:prstDash val="solid"/>
                      <a:headEnd type="none" w="med" len="med"/>
                      <a:tailEnd type="none" w="med" len="med"/>
                    </a:lnL>
                    <a:lnR w="28575" cap="flat" cmpd="sng">
                      <a:solidFill>
                        <a:srgbClr val="990033"/>
                      </a:solidFill>
                      <a:prstDash val="solid"/>
                      <a:headEnd type="none" w="med" len="med"/>
                      <a:tailEnd type="none" w="med" len="med"/>
                    </a:lnR>
                    <a:lnT w="12700" cap="flat" cmpd="sng">
                      <a:solidFill>
                        <a:schemeClr val="bg2"/>
                      </a:solidFill>
                      <a:prstDash val="solid"/>
                      <a:headEnd type="none" w="med" len="med"/>
                      <a:tailEnd type="none" w="med" len="med"/>
                    </a:lnT>
                    <a:lnB w="28575" cap="flat" cmpd="sng">
                      <a:solidFill>
                        <a:srgbClr val="990033"/>
                      </a:solidFill>
                      <a:prstDash val="solid"/>
                      <a:headEnd type="none" w="med" len="med"/>
                      <a:tailEnd type="none" w="med" len="med"/>
                    </a:lnB>
                    <a:lnTlToBr>
                      <a:noFill/>
                    </a:lnTlToBr>
                    <a:lnBlToTr>
                      <a:noFill/>
                    </a:lnBlToTr>
                    <a:solidFill>
                      <a:srgbClr val="FFFFFF"/>
                    </a:solidFill>
                  </a:tcPr>
                </a:tc>
              </a:tr>
            </a:tbl>
          </a:graphicData>
        </a:graphic>
      </p:graphicFrame>
      <p:sp>
        <p:nvSpPr>
          <p:cNvPr id="62477" name="文本框 62476"/>
          <p:cNvSpPr txBox="1"/>
          <p:nvPr/>
        </p:nvSpPr>
        <p:spPr>
          <a:xfrm>
            <a:off x="803593" y="214313"/>
            <a:ext cx="3240087" cy="460375"/>
          </a:xfrm>
          <a:prstGeom prst="rect">
            <a:avLst/>
          </a:prstGeom>
          <a:noFill/>
          <a:ln w="9525">
            <a:noFill/>
          </a:ln>
        </p:spPr>
        <p:txBody>
          <a:bodyPr>
            <a:spAutoFit/>
          </a:bodyPr>
          <a:p>
            <a:pPr>
              <a:spcBef>
                <a:spcPct val="50000"/>
              </a:spcBef>
            </a:pPr>
            <a:r>
              <a:rPr lang="en-US" altLang="zh-CN" sz="2400">
                <a:solidFill>
                  <a:srgbClr val="FF6600"/>
                </a:solidFill>
                <a:latin typeface="Times New Roman" panose="02020603050405020304" pitchFamily="18" charset="0"/>
              </a:rPr>
              <a:t>2)  </a:t>
            </a:r>
            <a:r>
              <a:rPr lang="zh-CN" altLang="en-US" sz="2400" dirty="0">
                <a:solidFill>
                  <a:srgbClr val="FF6600"/>
                </a:solidFill>
                <a:latin typeface="Times New Roman" panose="02020603050405020304" pitchFamily="18" charset="0"/>
              </a:rPr>
              <a:t>写出逻辑表达式</a:t>
            </a:r>
            <a:endParaRPr lang="zh-CN" altLang="en-US" sz="2400" dirty="0">
              <a:solidFill>
                <a:srgbClr val="FF6600"/>
              </a:solidFill>
              <a:latin typeface="Times New Roman" panose="02020603050405020304" pitchFamily="18" charset="0"/>
            </a:endParaRPr>
          </a:p>
        </p:txBody>
      </p:sp>
      <p:sp>
        <p:nvSpPr>
          <p:cNvPr id="62478" name="矩形 62477"/>
          <p:cNvSpPr/>
          <p:nvPr/>
        </p:nvSpPr>
        <p:spPr>
          <a:xfrm>
            <a:off x="1703388" y="3270250"/>
            <a:ext cx="9144000" cy="0"/>
          </a:xfrm>
          <a:prstGeom prst="rect">
            <a:avLst/>
          </a:prstGeom>
          <a:noFill/>
          <a:ln w="9525">
            <a:noFill/>
          </a:ln>
        </p:spPr>
        <p:txBody>
          <a:bodyPr/>
          <a:p>
            <a:endParaRPr lang="zh-CN" altLang="en-US"/>
          </a:p>
        </p:txBody>
      </p:sp>
      <p:graphicFrame>
        <p:nvGraphicFramePr>
          <p:cNvPr id="62479" name="对象 62478"/>
          <p:cNvGraphicFramePr/>
          <p:nvPr/>
        </p:nvGraphicFramePr>
        <p:xfrm>
          <a:off x="5159375" y="363538"/>
          <a:ext cx="1428750" cy="420687"/>
        </p:xfrm>
        <a:graphic>
          <a:graphicData uri="http://schemas.openxmlformats.org/presentationml/2006/ole">
            <mc:AlternateContent xmlns:mc="http://schemas.openxmlformats.org/markup-compatibility/2006">
              <mc:Choice xmlns:v="urn:schemas-microsoft-com:vml" Requires="v">
                <p:oleObj spid="_x0000_s3105" name="" r:id="rId1" imgW="761365" imgH="215900" progId="Equation.3">
                  <p:embed/>
                </p:oleObj>
              </mc:Choice>
              <mc:Fallback>
                <p:oleObj name="" r:id="rId1" imgW="761365" imgH="215900" progId="Equation.3">
                  <p:embed/>
                  <p:pic>
                    <p:nvPicPr>
                      <p:cNvPr id="0" name="图片 3104"/>
                      <p:cNvPicPr/>
                      <p:nvPr/>
                    </p:nvPicPr>
                    <p:blipFill>
                      <a:blip r:embed="rId2"/>
                      <a:stretch>
                        <a:fillRect/>
                      </a:stretch>
                    </p:blipFill>
                    <p:spPr>
                      <a:xfrm>
                        <a:off x="5159375" y="363538"/>
                        <a:ext cx="1428750" cy="420687"/>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80" name="矩形 62479"/>
          <p:cNvSpPr/>
          <p:nvPr/>
        </p:nvSpPr>
        <p:spPr>
          <a:xfrm>
            <a:off x="1703388" y="3270250"/>
            <a:ext cx="9144000" cy="0"/>
          </a:xfrm>
          <a:prstGeom prst="rect">
            <a:avLst/>
          </a:prstGeom>
          <a:noFill/>
          <a:ln w="9525">
            <a:noFill/>
          </a:ln>
        </p:spPr>
        <p:txBody>
          <a:bodyPr/>
          <a:p>
            <a:endParaRPr lang="zh-CN" altLang="en-US"/>
          </a:p>
        </p:txBody>
      </p:sp>
      <p:graphicFrame>
        <p:nvGraphicFramePr>
          <p:cNvPr id="62481" name="对象 62480"/>
          <p:cNvGraphicFramePr/>
          <p:nvPr/>
        </p:nvGraphicFramePr>
        <p:xfrm>
          <a:off x="5159375" y="960438"/>
          <a:ext cx="1430338" cy="420687"/>
        </p:xfrm>
        <a:graphic>
          <a:graphicData uri="http://schemas.openxmlformats.org/presentationml/2006/ole">
            <mc:AlternateContent xmlns:mc="http://schemas.openxmlformats.org/markup-compatibility/2006">
              <mc:Choice xmlns:v="urn:schemas-microsoft-com:vml" Requires="v">
                <p:oleObj spid="_x0000_s3106" name="" r:id="rId3" imgW="787400" imgH="228600" progId="Equation.3">
                  <p:embed/>
                </p:oleObj>
              </mc:Choice>
              <mc:Fallback>
                <p:oleObj name="" r:id="rId3" imgW="787400" imgH="228600" progId="Equation.3">
                  <p:embed/>
                  <p:pic>
                    <p:nvPicPr>
                      <p:cNvPr id="0" name="图片 3105"/>
                      <p:cNvPicPr/>
                      <p:nvPr/>
                    </p:nvPicPr>
                    <p:blipFill>
                      <a:blip r:embed="rId4"/>
                      <a:stretch>
                        <a:fillRect/>
                      </a:stretch>
                    </p:blipFill>
                    <p:spPr>
                      <a:xfrm>
                        <a:off x="5159375" y="960438"/>
                        <a:ext cx="1430338" cy="420687"/>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82" name="矩形 62481"/>
          <p:cNvSpPr/>
          <p:nvPr/>
        </p:nvSpPr>
        <p:spPr>
          <a:xfrm>
            <a:off x="1703388" y="3273425"/>
            <a:ext cx="9144000" cy="0"/>
          </a:xfrm>
          <a:prstGeom prst="rect">
            <a:avLst/>
          </a:prstGeom>
          <a:noFill/>
          <a:ln w="9525">
            <a:noFill/>
          </a:ln>
        </p:spPr>
        <p:txBody>
          <a:bodyPr/>
          <a:p>
            <a:endParaRPr lang="zh-CN" altLang="en-US"/>
          </a:p>
        </p:txBody>
      </p:sp>
      <p:graphicFrame>
        <p:nvGraphicFramePr>
          <p:cNvPr id="62483" name="对象 62482"/>
          <p:cNvGraphicFramePr/>
          <p:nvPr/>
        </p:nvGraphicFramePr>
        <p:xfrm>
          <a:off x="5159375" y="1558925"/>
          <a:ext cx="1435100" cy="406400"/>
        </p:xfrm>
        <a:graphic>
          <a:graphicData uri="http://schemas.openxmlformats.org/presentationml/2006/ole">
            <mc:AlternateContent xmlns:mc="http://schemas.openxmlformats.org/markup-compatibility/2006">
              <mc:Choice xmlns:v="urn:schemas-microsoft-com:vml" Requires="v">
                <p:oleObj spid="_x0000_s3103" name="" r:id="rId5" imgW="787400" imgH="241300" progId="Equation.3">
                  <p:embed/>
                </p:oleObj>
              </mc:Choice>
              <mc:Fallback>
                <p:oleObj name="" r:id="rId5" imgW="787400" imgH="241300" progId="Equation.3">
                  <p:embed/>
                  <p:pic>
                    <p:nvPicPr>
                      <p:cNvPr id="0" name="图片 3102"/>
                      <p:cNvPicPr/>
                      <p:nvPr/>
                    </p:nvPicPr>
                    <p:blipFill>
                      <a:blip r:embed="rId6"/>
                      <a:stretch>
                        <a:fillRect/>
                      </a:stretch>
                    </p:blipFill>
                    <p:spPr>
                      <a:xfrm>
                        <a:off x="5159375" y="1558925"/>
                        <a:ext cx="1435100" cy="406400"/>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84" name="矩形 62483"/>
          <p:cNvSpPr/>
          <p:nvPr/>
        </p:nvSpPr>
        <p:spPr>
          <a:xfrm>
            <a:off x="1703388" y="3262313"/>
            <a:ext cx="9144000" cy="0"/>
          </a:xfrm>
          <a:prstGeom prst="rect">
            <a:avLst/>
          </a:prstGeom>
          <a:noFill/>
          <a:ln w="9525">
            <a:noFill/>
          </a:ln>
        </p:spPr>
        <p:txBody>
          <a:bodyPr/>
          <a:p>
            <a:endParaRPr lang="zh-CN" altLang="en-US"/>
          </a:p>
        </p:txBody>
      </p:sp>
      <p:graphicFrame>
        <p:nvGraphicFramePr>
          <p:cNvPr id="62485" name="对象 62484"/>
          <p:cNvGraphicFramePr/>
          <p:nvPr/>
        </p:nvGraphicFramePr>
        <p:xfrm>
          <a:off x="5159375" y="2143125"/>
          <a:ext cx="5472113" cy="460375"/>
        </p:xfrm>
        <a:graphic>
          <a:graphicData uri="http://schemas.openxmlformats.org/presentationml/2006/ole">
            <mc:AlternateContent xmlns:mc="http://schemas.openxmlformats.org/markup-compatibility/2006">
              <mc:Choice xmlns:v="urn:schemas-microsoft-com:vml" Requires="v">
                <p:oleObj spid="_x0000_s3101" name="" r:id="rId7" imgW="2868930" imgH="241300" progId="Equation.3">
                  <p:embed/>
                </p:oleObj>
              </mc:Choice>
              <mc:Fallback>
                <p:oleObj name="" r:id="rId7" imgW="2868930" imgH="241300" progId="Equation.3">
                  <p:embed/>
                  <p:pic>
                    <p:nvPicPr>
                      <p:cNvPr id="0" name="图片 3100"/>
                      <p:cNvPicPr/>
                      <p:nvPr/>
                    </p:nvPicPr>
                    <p:blipFill>
                      <a:blip r:embed="rId8"/>
                      <a:stretch>
                        <a:fillRect/>
                      </a:stretch>
                    </p:blipFill>
                    <p:spPr>
                      <a:xfrm>
                        <a:off x="5159375" y="2143125"/>
                        <a:ext cx="5472113" cy="460375"/>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86" name="矩形 62485"/>
          <p:cNvSpPr/>
          <p:nvPr/>
        </p:nvSpPr>
        <p:spPr>
          <a:xfrm>
            <a:off x="1703388" y="3270250"/>
            <a:ext cx="9144000" cy="0"/>
          </a:xfrm>
          <a:prstGeom prst="rect">
            <a:avLst/>
          </a:prstGeom>
          <a:noFill/>
          <a:ln w="9525">
            <a:noFill/>
          </a:ln>
        </p:spPr>
        <p:txBody>
          <a:bodyPr/>
          <a:p>
            <a:endParaRPr lang="zh-CN" altLang="en-US"/>
          </a:p>
        </p:txBody>
      </p:sp>
      <p:graphicFrame>
        <p:nvGraphicFramePr>
          <p:cNvPr id="62487" name="对象 62486"/>
          <p:cNvGraphicFramePr/>
          <p:nvPr/>
        </p:nvGraphicFramePr>
        <p:xfrm>
          <a:off x="5159375" y="2781300"/>
          <a:ext cx="2303463" cy="471488"/>
        </p:xfrm>
        <a:graphic>
          <a:graphicData uri="http://schemas.openxmlformats.org/presentationml/2006/ole">
            <mc:AlternateContent xmlns:mc="http://schemas.openxmlformats.org/markup-compatibility/2006">
              <mc:Choice xmlns:v="urn:schemas-microsoft-com:vml" Requires="v">
                <p:oleObj spid="_x0000_s3107" name="" r:id="rId9" imgW="1154430" imgH="254000" progId="Equation.3">
                  <p:embed/>
                </p:oleObj>
              </mc:Choice>
              <mc:Fallback>
                <p:oleObj name="" r:id="rId9" imgW="1154430" imgH="254000" progId="Equation.3">
                  <p:embed/>
                  <p:pic>
                    <p:nvPicPr>
                      <p:cNvPr id="0" name="图片 3106"/>
                      <p:cNvPicPr/>
                      <p:nvPr/>
                    </p:nvPicPr>
                    <p:blipFill>
                      <a:blip r:embed="rId10"/>
                      <a:stretch>
                        <a:fillRect/>
                      </a:stretch>
                    </p:blipFill>
                    <p:spPr>
                      <a:xfrm>
                        <a:off x="5159375" y="2781300"/>
                        <a:ext cx="2303463" cy="471488"/>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88" name="直接连接符 62487"/>
          <p:cNvSpPr/>
          <p:nvPr/>
        </p:nvSpPr>
        <p:spPr>
          <a:xfrm flipV="1">
            <a:off x="4043363" y="836613"/>
            <a:ext cx="1800225" cy="5257800"/>
          </a:xfrm>
          <a:prstGeom prst="line">
            <a:avLst/>
          </a:prstGeom>
          <a:ln w="28575" cap="flat" cmpd="sng">
            <a:solidFill>
              <a:srgbClr val="0033CC"/>
            </a:solidFill>
            <a:prstDash val="solid"/>
            <a:headEnd type="none" w="med" len="med"/>
            <a:tailEnd type="triangle" w="med" len="lg"/>
          </a:ln>
        </p:spPr>
      </p:sp>
      <p:sp>
        <p:nvSpPr>
          <p:cNvPr id="62489" name="直接连接符 62488"/>
          <p:cNvSpPr/>
          <p:nvPr/>
        </p:nvSpPr>
        <p:spPr>
          <a:xfrm flipV="1">
            <a:off x="4259263" y="1341438"/>
            <a:ext cx="1800225" cy="4176712"/>
          </a:xfrm>
          <a:prstGeom prst="line">
            <a:avLst/>
          </a:prstGeom>
          <a:ln w="28575" cap="flat" cmpd="sng">
            <a:solidFill>
              <a:srgbClr val="0033CC"/>
            </a:solidFill>
            <a:prstDash val="solid"/>
            <a:headEnd type="triangle" w="med" len="med"/>
            <a:tailEnd type="triangle" w="med" len="med"/>
          </a:ln>
        </p:spPr>
      </p:sp>
      <p:sp>
        <p:nvSpPr>
          <p:cNvPr id="62490" name="直接连接符 62489"/>
          <p:cNvSpPr/>
          <p:nvPr/>
        </p:nvSpPr>
        <p:spPr>
          <a:xfrm flipV="1">
            <a:off x="4475163" y="1989138"/>
            <a:ext cx="1223962" cy="1081087"/>
          </a:xfrm>
          <a:prstGeom prst="line">
            <a:avLst/>
          </a:prstGeom>
          <a:ln w="28575" cap="flat" cmpd="sng">
            <a:solidFill>
              <a:srgbClr val="0033CC"/>
            </a:solidFill>
            <a:prstDash val="solid"/>
            <a:headEnd type="triangle" w="med" len="med"/>
            <a:tailEnd type="triangle" w="med" len="med"/>
          </a:ln>
        </p:spPr>
      </p:sp>
      <p:sp>
        <p:nvSpPr>
          <p:cNvPr id="62491" name="文本框 62490"/>
          <p:cNvSpPr txBox="1"/>
          <p:nvPr/>
        </p:nvSpPr>
        <p:spPr>
          <a:xfrm>
            <a:off x="5195888" y="3213100"/>
            <a:ext cx="4464050" cy="368300"/>
          </a:xfrm>
          <a:prstGeom prst="rect">
            <a:avLst/>
          </a:prstGeom>
          <a:noFill/>
          <a:ln w="9525">
            <a:noFill/>
          </a:ln>
        </p:spPr>
        <p:txBody>
          <a:bodyPr>
            <a:spAutoFit/>
          </a:bodyPr>
          <a:p>
            <a:pPr>
              <a:spcBef>
                <a:spcPct val="50000"/>
              </a:spcBef>
            </a:pPr>
            <a:r>
              <a:rPr lang="zh-CN" altLang="en-US" dirty="0">
                <a:solidFill>
                  <a:srgbClr val="FF6600"/>
                </a:solidFill>
                <a:latin typeface="Times New Roman" panose="02020603050405020304" pitchFamily="18" charset="0"/>
              </a:rPr>
              <a:t>写成与非形式的逻辑表达式</a:t>
            </a:r>
            <a:endParaRPr lang="zh-CN" altLang="en-US" dirty="0">
              <a:solidFill>
                <a:srgbClr val="FF6600"/>
              </a:solidFill>
              <a:latin typeface="Times New Roman" panose="02020603050405020304" pitchFamily="18" charset="0"/>
            </a:endParaRPr>
          </a:p>
        </p:txBody>
      </p:sp>
      <p:sp>
        <p:nvSpPr>
          <p:cNvPr id="62492" name="矩形 62491"/>
          <p:cNvSpPr/>
          <p:nvPr/>
        </p:nvSpPr>
        <p:spPr>
          <a:xfrm>
            <a:off x="1703388" y="2470150"/>
            <a:ext cx="9144000" cy="0"/>
          </a:xfrm>
          <a:prstGeom prst="rect">
            <a:avLst/>
          </a:prstGeom>
          <a:noFill/>
          <a:ln w="9525">
            <a:noFill/>
          </a:ln>
        </p:spPr>
        <p:txBody>
          <a:bodyPr/>
          <a:p>
            <a:endParaRPr lang="zh-CN" altLang="en-US"/>
          </a:p>
        </p:txBody>
      </p:sp>
      <p:graphicFrame>
        <p:nvGraphicFramePr>
          <p:cNvPr id="62493" name="对象 62492"/>
          <p:cNvGraphicFramePr/>
          <p:nvPr/>
        </p:nvGraphicFramePr>
        <p:xfrm>
          <a:off x="5122863" y="3717925"/>
          <a:ext cx="1836737" cy="615950"/>
        </p:xfrm>
        <a:graphic>
          <a:graphicData uri="http://schemas.openxmlformats.org/presentationml/2006/ole">
            <mc:AlternateContent xmlns:mc="http://schemas.openxmlformats.org/markup-compatibility/2006">
              <mc:Choice xmlns:v="urn:schemas-microsoft-com:vml" Requires="v">
                <p:oleObj spid="_x0000_s3104" name="" r:id="rId11" imgW="761365" imgH="266700" progId="Equation.3">
                  <p:embed/>
                </p:oleObj>
              </mc:Choice>
              <mc:Fallback>
                <p:oleObj name="" r:id="rId11" imgW="761365" imgH="266700" progId="Equation.3">
                  <p:embed/>
                  <p:pic>
                    <p:nvPicPr>
                      <p:cNvPr id="0" name="图片 3103"/>
                      <p:cNvPicPr/>
                      <p:nvPr/>
                    </p:nvPicPr>
                    <p:blipFill>
                      <a:blip r:embed="rId12"/>
                      <a:stretch>
                        <a:fillRect/>
                      </a:stretch>
                    </p:blipFill>
                    <p:spPr>
                      <a:xfrm>
                        <a:off x="5122863" y="3717925"/>
                        <a:ext cx="1836737" cy="615950"/>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94" name="矩形 62493"/>
          <p:cNvSpPr/>
          <p:nvPr/>
        </p:nvSpPr>
        <p:spPr>
          <a:xfrm>
            <a:off x="1703388" y="2698433"/>
            <a:ext cx="881380" cy="245110"/>
          </a:xfrm>
          <a:prstGeom prst="rect">
            <a:avLst/>
          </a:prstGeom>
          <a:noFill/>
          <a:ln w="9525">
            <a:noFill/>
          </a:ln>
        </p:spPr>
        <p:txBody>
          <a:bodyPr wrap="none" anchor="ctr" anchorCtr="0">
            <a:spAutoFit/>
          </a:bodyPr>
          <a:p>
            <a:r>
              <a:rPr lang="en-US" altLang="zh-CN" sz="1000" b="0" dirty="0">
                <a:solidFill>
                  <a:schemeClr val="tx1"/>
                </a:solidFill>
                <a:latin typeface="Garamond" panose="02020404030301010803" pitchFamily="18" charset="0"/>
                <a:cs typeface="Times New Roman" panose="02020603050405020304" pitchFamily="18" charset="0"/>
              </a:rPr>
              <a:t>                      </a:t>
            </a:r>
            <a:endParaRPr lang="en-US" altLang="zh-CN" sz="1800" b="0" dirty="0">
              <a:solidFill>
                <a:schemeClr val="tx1"/>
              </a:solidFill>
              <a:latin typeface="Arial" panose="020B0604020202020204" pitchFamily="34" charset="0"/>
            </a:endParaRPr>
          </a:p>
        </p:txBody>
      </p:sp>
      <p:graphicFrame>
        <p:nvGraphicFramePr>
          <p:cNvPr id="62495" name="对象 62494"/>
          <p:cNvGraphicFramePr/>
          <p:nvPr/>
        </p:nvGraphicFramePr>
        <p:xfrm>
          <a:off x="5122863" y="4476750"/>
          <a:ext cx="1836737" cy="611188"/>
        </p:xfrm>
        <a:graphic>
          <a:graphicData uri="http://schemas.openxmlformats.org/presentationml/2006/ole">
            <mc:AlternateContent xmlns:mc="http://schemas.openxmlformats.org/markup-compatibility/2006">
              <mc:Choice xmlns:v="urn:schemas-microsoft-com:vml" Requires="v">
                <p:oleObj spid="_x0000_s3108" name="" r:id="rId13" imgW="800100" imgH="279400" progId="Equation.3">
                  <p:embed/>
                </p:oleObj>
              </mc:Choice>
              <mc:Fallback>
                <p:oleObj name="" r:id="rId13" imgW="800100" imgH="279400" progId="Equation.3">
                  <p:embed/>
                  <p:pic>
                    <p:nvPicPr>
                      <p:cNvPr id="0" name="图片 3107"/>
                      <p:cNvPicPr/>
                      <p:nvPr/>
                    </p:nvPicPr>
                    <p:blipFill>
                      <a:blip r:embed="rId14"/>
                      <a:stretch>
                        <a:fillRect/>
                      </a:stretch>
                    </p:blipFill>
                    <p:spPr>
                      <a:xfrm>
                        <a:off x="5122863" y="4476750"/>
                        <a:ext cx="1836737" cy="611188"/>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96" name="矩形 62495"/>
          <p:cNvSpPr/>
          <p:nvPr/>
        </p:nvSpPr>
        <p:spPr>
          <a:xfrm>
            <a:off x="1703388" y="3155633"/>
            <a:ext cx="881380" cy="245110"/>
          </a:xfrm>
          <a:prstGeom prst="rect">
            <a:avLst/>
          </a:prstGeom>
          <a:noFill/>
          <a:ln w="9525">
            <a:noFill/>
          </a:ln>
        </p:spPr>
        <p:txBody>
          <a:bodyPr wrap="none" anchor="ctr" anchorCtr="0">
            <a:spAutoFit/>
          </a:bodyPr>
          <a:p>
            <a:r>
              <a:rPr lang="en-US" altLang="zh-CN" sz="1000" b="0" dirty="0">
                <a:solidFill>
                  <a:schemeClr val="tx1"/>
                </a:solidFill>
                <a:latin typeface="Garamond" panose="02020404030301010803" pitchFamily="18" charset="0"/>
                <a:cs typeface="Times New Roman" panose="02020603050405020304" pitchFamily="18" charset="0"/>
              </a:rPr>
              <a:t>                      </a:t>
            </a:r>
            <a:endParaRPr lang="en-US" altLang="zh-CN" sz="1800" b="0" dirty="0">
              <a:solidFill>
                <a:schemeClr val="tx1"/>
              </a:solidFill>
              <a:latin typeface="Arial" panose="020B0604020202020204" pitchFamily="34" charset="0"/>
            </a:endParaRPr>
          </a:p>
        </p:txBody>
      </p:sp>
      <p:graphicFrame>
        <p:nvGraphicFramePr>
          <p:cNvPr id="62497" name="对象 62496"/>
          <p:cNvGraphicFramePr/>
          <p:nvPr/>
        </p:nvGraphicFramePr>
        <p:xfrm>
          <a:off x="5122863" y="5232400"/>
          <a:ext cx="1846262" cy="636588"/>
        </p:xfrm>
        <a:graphic>
          <a:graphicData uri="http://schemas.openxmlformats.org/presentationml/2006/ole">
            <mc:AlternateContent xmlns:mc="http://schemas.openxmlformats.org/markup-compatibility/2006">
              <mc:Choice xmlns:v="urn:schemas-microsoft-com:vml" Requires="v">
                <p:oleObj spid="_x0000_s3109" name="" r:id="rId15" imgW="787400" imgH="292100" progId="Equation.3">
                  <p:embed/>
                </p:oleObj>
              </mc:Choice>
              <mc:Fallback>
                <p:oleObj name="" r:id="rId15" imgW="787400" imgH="292100" progId="Equation.3">
                  <p:embed/>
                  <p:pic>
                    <p:nvPicPr>
                      <p:cNvPr id="0" name="图片 3108"/>
                      <p:cNvPicPr/>
                      <p:nvPr/>
                    </p:nvPicPr>
                    <p:blipFill>
                      <a:blip r:embed="rId16"/>
                      <a:stretch>
                        <a:fillRect/>
                      </a:stretch>
                    </p:blipFill>
                    <p:spPr>
                      <a:xfrm>
                        <a:off x="5122863" y="5232400"/>
                        <a:ext cx="1846262" cy="636588"/>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2498" name="矩形 62497"/>
          <p:cNvSpPr/>
          <p:nvPr/>
        </p:nvSpPr>
        <p:spPr>
          <a:xfrm>
            <a:off x="1703388" y="3636011"/>
            <a:ext cx="965200" cy="398780"/>
          </a:xfrm>
          <a:prstGeom prst="rect">
            <a:avLst/>
          </a:prstGeom>
          <a:noFill/>
          <a:ln w="9525">
            <a:noFill/>
          </a:ln>
        </p:spPr>
        <p:txBody>
          <a:bodyPr wrap="none" anchor="ctr" anchorCtr="0">
            <a:spAutoFit/>
          </a:bodyPr>
          <a:p>
            <a:r>
              <a:rPr lang="en-US" altLang="zh-CN" sz="1000" b="0" dirty="0">
                <a:solidFill>
                  <a:schemeClr val="tx1"/>
                </a:solidFill>
                <a:latin typeface="Garamond" panose="02020404030301010803" pitchFamily="18" charset="0"/>
                <a:cs typeface="Times New Roman" panose="02020603050405020304" pitchFamily="18" charset="0"/>
              </a:rPr>
              <a:t>  </a:t>
            </a:r>
            <a:endParaRPr lang="en-US" altLang="zh-CN" sz="1000" b="0" dirty="0">
              <a:solidFill>
                <a:schemeClr val="tx1"/>
              </a:solidFill>
              <a:latin typeface="Tahoma" panose="020B0604030504040204" pitchFamily="34" charset="0"/>
              <a:cs typeface="Times New Roman" panose="02020603050405020304" pitchFamily="18" charset="0"/>
            </a:endParaRPr>
          </a:p>
          <a:p>
            <a:pPr eaLnBrk="0" hangingPunct="0"/>
            <a:r>
              <a:rPr lang="en-US" altLang="zh-CN" sz="1000" b="0" dirty="0">
                <a:solidFill>
                  <a:schemeClr val="tx1"/>
                </a:solidFill>
                <a:latin typeface="Arial" panose="020B0604020202020204" pitchFamily="34" charset="0"/>
                <a:cs typeface="Times New Roman" panose="02020603050405020304" pitchFamily="18" charset="0"/>
              </a:rPr>
              <a:t>                      </a:t>
            </a:r>
            <a:endParaRPr lang="en-US" altLang="zh-CN" sz="1800" b="0" dirty="0">
              <a:solidFill>
                <a:schemeClr val="tx1"/>
              </a:solidFill>
              <a:latin typeface="Arial" panose="020B0604020202020204" pitchFamily="34" charset="0"/>
            </a:endParaRPr>
          </a:p>
        </p:txBody>
      </p:sp>
      <p:graphicFrame>
        <p:nvGraphicFramePr>
          <p:cNvPr id="62499" name="对象 62498"/>
          <p:cNvGraphicFramePr/>
          <p:nvPr/>
        </p:nvGraphicFramePr>
        <p:xfrm>
          <a:off x="5122863" y="6013450"/>
          <a:ext cx="5545137" cy="584200"/>
        </p:xfrm>
        <a:graphic>
          <a:graphicData uri="http://schemas.openxmlformats.org/presentationml/2006/ole">
            <mc:AlternateContent xmlns:mc="http://schemas.openxmlformats.org/markup-compatibility/2006">
              <mc:Choice xmlns:v="urn:schemas-microsoft-com:vml" Requires="v">
                <p:oleObj spid="_x0000_s3102" name="" r:id="rId17" imgW="2667000" imgH="292100" progId="Equation.3">
                  <p:embed/>
                </p:oleObj>
              </mc:Choice>
              <mc:Fallback>
                <p:oleObj name="" r:id="rId17" imgW="2667000" imgH="292100" progId="Equation.3">
                  <p:embed/>
                  <p:pic>
                    <p:nvPicPr>
                      <p:cNvPr id="0" name="图片 3101"/>
                      <p:cNvPicPr/>
                      <p:nvPr/>
                    </p:nvPicPr>
                    <p:blipFill>
                      <a:blip r:embed="rId18"/>
                      <a:stretch>
                        <a:fillRect/>
                      </a:stretch>
                    </p:blipFill>
                    <p:spPr>
                      <a:xfrm>
                        <a:off x="5122863" y="6013450"/>
                        <a:ext cx="5545137" cy="584200"/>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grpSp>
        <p:nvGrpSpPr>
          <p:cNvPr id="62500" name="组合 62499"/>
          <p:cNvGrpSpPr/>
          <p:nvPr/>
        </p:nvGrpSpPr>
        <p:grpSpPr>
          <a:xfrm>
            <a:off x="3798888" y="1412875"/>
            <a:ext cx="1054099" cy="4986338"/>
            <a:chOff x="1320" y="935"/>
            <a:chExt cx="664" cy="3141"/>
          </a:xfrm>
        </p:grpSpPr>
        <p:sp>
          <p:nvSpPr>
            <p:cNvPr id="62501" name="文本框 62500"/>
            <p:cNvSpPr txBox="1"/>
            <p:nvPr/>
          </p:nvSpPr>
          <p:spPr>
            <a:xfrm>
              <a:off x="1320" y="3825"/>
              <a:ext cx="190" cy="251"/>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sp>
          <p:nvSpPr>
            <p:cNvPr id="62502" name="文本框 62501"/>
            <p:cNvSpPr txBox="1"/>
            <p:nvPr/>
          </p:nvSpPr>
          <p:spPr>
            <a:xfrm>
              <a:off x="1477" y="3430"/>
              <a:ext cx="190" cy="251"/>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sp>
          <p:nvSpPr>
            <p:cNvPr id="62503" name="文本框 62502"/>
            <p:cNvSpPr txBox="1"/>
            <p:nvPr/>
          </p:nvSpPr>
          <p:spPr>
            <a:xfrm>
              <a:off x="1641" y="1887"/>
              <a:ext cx="190" cy="251"/>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sp>
          <p:nvSpPr>
            <p:cNvPr id="62504" name="文本框 62503"/>
            <p:cNvSpPr txBox="1"/>
            <p:nvPr/>
          </p:nvSpPr>
          <p:spPr>
            <a:xfrm>
              <a:off x="1792" y="935"/>
              <a:ext cx="190" cy="1027"/>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sp>
          <p:nvSpPr>
            <p:cNvPr id="62505" name="文本框 62504"/>
            <p:cNvSpPr txBox="1"/>
            <p:nvPr/>
          </p:nvSpPr>
          <p:spPr>
            <a:xfrm>
              <a:off x="1794" y="2092"/>
              <a:ext cx="190" cy="1414"/>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sp>
          <p:nvSpPr>
            <p:cNvPr id="62506" name="文本框 62505"/>
            <p:cNvSpPr txBox="1"/>
            <p:nvPr/>
          </p:nvSpPr>
          <p:spPr>
            <a:xfrm>
              <a:off x="1792" y="3609"/>
              <a:ext cx="190" cy="251"/>
            </a:xfrm>
            <a:prstGeom prst="rect">
              <a:avLst/>
            </a:prstGeom>
            <a:noFill/>
            <a:ln w="9525">
              <a:noFill/>
            </a:ln>
          </p:spPr>
          <p:txBody>
            <a:bodyPr wrap="none" anchor="t" anchorCtr="0">
              <a:spAutoFit/>
            </a:bodyPr>
            <a:p>
              <a:r>
                <a:rPr lang="en-US" altLang="zh-CN" sz="2000">
                  <a:solidFill>
                    <a:schemeClr val="bg1"/>
                  </a:solidFill>
                  <a:effectLst>
                    <a:outerShdw blurRad="38100" dist="38100" dir="2700000">
                      <a:srgbClr val="C0C0C0"/>
                    </a:outerShdw>
                  </a:effectLst>
                  <a:latin typeface="Garamond" panose="02020404030301010803" pitchFamily="18" charset="0"/>
                </a:rPr>
                <a:t>1</a:t>
              </a:r>
              <a:endParaRPr lang="en-US" altLang="zh-CN" sz="2000">
                <a:solidFill>
                  <a:schemeClr val="bg1"/>
                </a:solidFill>
                <a:effectLst>
                  <a:outerShdw blurRad="38100" dist="38100" dir="2700000">
                    <a:srgbClr val="C0C0C0"/>
                  </a:outerShdw>
                </a:effectLst>
                <a:latin typeface="Garamond" panose="02020404030301010803"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62477"/>
                                        </p:tgtEl>
                                        <p:attrNameLst>
                                          <p:attrName>style.visibility</p:attrName>
                                        </p:attrNameLst>
                                      </p:cBhvr>
                                      <p:to>
                                        <p:strVal val="visible"/>
                                      </p:to>
                                    </p:set>
                                    <p:animEffect transition="in" filter="slide(fromRight)">
                                      <p:cBhvr>
                                        <p:cTn id="7" dur="500"/>
                                        <p:tgtEl>
                                          <p:spTgt spid="624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254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250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2488"/>
                                        </p:tgtEl>
                                        <p:attrNameLst>
                                          <p:attrName>style.visibility</p:attrName>
                                        </p:attrNameLst>
                                      </p:cBhvr>
                                      <p:to>
                                        <p:strVal val="visible"/>
                                      </p:to>
                                    </p:set>
                                    <p:animEffect transition="in" filter="wipe(down)">
                                      <p:cBhvr>
                                        <p:cTn id="18" dur="2000"/>
                                        <p:tgtEl>
                                          <p:spTgt spid="6248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2479"/>
                                        </p:tgtEl>
                                        <p:attrNameLst>
                                          <p:attrName>style.visibility</p:attrName>
                                        </p:attrNameLst>
                                      </p:cBhvr>
                                      <p:to>
                                        <p:strVal val="visible"/>
                                      </p:to>
                                    </p:set>
                                    <p:animEffect transition="in" filter="wipe(left)">
                                      <p:cBhvr>
                                        <p:cTn id="23" dur="500"/>
                                        <p:tgtEl>
                                          <p:spTgt spid="6247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1" fill="hold" nodeType="clickEffect">
                                  <p:stCondLst>
                                    <p:cond delay="0"/>
                                  </p:stCondLst>
                                  <p:childTnLst>
                                    <p:animEffect transition="out" filter="wipe(up)">
                                      <p:cBhvr>
                                        <p:cTn id="27" dur="500"/>
                                        <p:tgtEl>
                                          <p:spTgt spid="62488"/>
                                        </p:tgtEl>
                                      </p:cBhvr>
                                    </p:animEffect>
                                    <p:set>
                                      <p:cBhvr>
                                        <p:cTn id="28" dur="1" fill="hold">
                                          <p:stCondLst>
                                            <p:cond delay="499"/>
                                          </p:stCondLst>
                                        </p:cTn>
                                        <p:tgtEl>
                                          <p:spTgt spid="6248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2489"/>
                                        </p:tgtEl>
                                        <p:attrNameLst>
                                          <p:attrName>style.visibility</p:attrName>
                                        </p:attrNameLst>
                                      </p:cBhvr>
                                      <p:to>
                                        <p:strVal val="visible"/>
                                      </p:to>
                                    </p:set>
                                    <p:animEffect transition="in" filter="wipe(down)">
                                      <p:cBhvr>
                                        <p:cTn id="33" dur="2000"/>
                                        <p:tgtEl>
                                          <p:spTgt spid="6248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2481"/>
                                        </p:tgtEl>
                                        <p:attrNameLst>
                                          <p:attrName>style.visibility</p:attrName>
                                        </p:attrNameLst>
                                      </p:cBhvr>
                                      <p:to>
                                        <p:strVal val="visible"/>
                                      </p:to>
                                    </p:set>
                                    <p:animEffect transition="in" filter="wipe(left)">
                                      <p:cBhvr>
                                        <p:cTn id="38" dur="500"/>
                                        <p:tgtEl>
                                          <p:spTgt spid="6248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xit" presetSubtype="1" fill="hold" nodeType="clickEffect">
                                  <p:stCondLst>
                                    <p:cond delay="0"/>
                                  </p:stCondLst>
                                  <p:childTnLst>
                                    <p:animEffect transition="out" filter="wipe(up)">
                                      <p:cBhvr>
                                        <p:cTn id="42" dur="500"/>
                                        <p:tgtEl>
                                          <p:spTgt spid="62489"/>
                                        </p:tgtEl>
                                      </p:cBhvr>
                                    </p:animEffect>
                                    <p:set>
                                      <p:cBhvr>
                                        <p:cTn id="43" dur="1" fill="hold">
                                          <p:stCondLst>
                                            <p:cond delay="499"/>
                                          </p:stCondLst>
                                        </p:cTn>
                                        <p:tgtEl>
                                          <p:spTgt spid="6248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62490"/>
                                        </p:tgtEl>
                                        <p:attrNameLst>
                                          <p:attrName>style.visibility</p:attrName>
                                        </p:attrNameLst>
                                      </p:cBhvr>
                                      <p:to>
                                        <p:strVal val="visible"/>
                                      </p:to>
                                    </p:set>
                                    <p:animEffect transition="in" filter="wipe(down)">
                                      <p:cBhvr>
                                        <p:cTn id="48" dur="2000"/>
                                        <p:tgtEl>
                                          <p:spTgt spid="6249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2483"/>
                                        </p:tgtEl>
                                        <p:attrNameLst>
                                          <p:attrName>style.visibility</p:attrName>
                                        </p:attrNameLst>
                                      </p:cBhvr>
                                      <p:to>
                                        <p:strVal val="visible"/>
                                      </p:to>
                                    </p:set>
                                    <p:animEffect transition="in" filter="wipe(left)">
                                      <p:cBhvr>
                                        <p:cTn id="53" dur="500"/>
                                        <p:tgtEl>
                                          <p:spTgt spid="6248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1" fill="hold" nodeType="clickEffect">
                                  <p:stCondLst>
                                    <p:cond delay="0"/>
                                  </p:stCondLst>
                                  <p:childTnLst>
                                    <p:animEffect transition="out" filter="wipe(up)">
                                      <p:cBhvr>
                                        <p:cTn id="57" dur="500"/>
                                        <p:tgtEl>
                                          <p:spTgt spid="62490"/>
                                        </p:tgtEl>
                                      </p:cBhvr>
                                    </p:animEffect>
                                    <p:set>
                                      <p:cBhvr>
                                        <p:cTn id="58" dur="1" fill="hold">
                                          <p:stCondLst>
                                            <p:cond delay="499"/>
                                          </p:stCondLst>
                                        </p:cTn>
                                        <p:tgtEl>
                                          <p:spTgt spid="6249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62485"/>
                                        </p:tgtEl>
                                        <p:attrNameLst>
                                          <p:attrName>style.visibility</p:attrName>
                                        </p:attrNameLst>
                                      </p:cBhvr>
                                      <p:to>
                                        <p:strVal val="visible"/>
                                      </p:to>
                                    </p:set>
                                    <p:animEffect transition="in" filter="wipe(left)">
                                      <p:cBhvr>
                                        <p:cTn id="63" dur="500"/>
                                        <p:tgtEl>
                                          <p:spTgt spid="6248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62487"/>
                                        </p:tgtEl>
                                        <p:attrNameLst>
                                          <p:attrName>style.visibility</p:attrName>
                                        </p:attrNameLst>
                                      </p:cBhvr>
                                      <p:to>
                                        <p:strVal val="visible"/>
                                      </p:to>
                                    </p:set>
                                    <p:animEffect transition="in" filter="wipe(left)">
                                      <p:cBhvr>
                                        <p:cTn id="68" dur="500"/>
                                        <p:tgtEl>
                                          <p:spTgt spid="6248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62491"/>
                                        </p:tgtEl>
                                        <p:attrNameLst>
                                          <p:attrName>style.visibility</p:attrName>
                                        </p:attrNameLst>
                                      </p:cBhvr>
                                      <p:to>
                                        <p:strVal val="visible"/>
                                      </p:to>
                                    </p:set>
                                    <p:animEffect transition="in" filter="wipe(left)">
                                      <p:cBhvr>
                                        <p:cTn id="73" dur="500"/>
                                        <p:tgtEl>
                                          <p:spTgt spid="6249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2493"/>
                                        </p:tgtEl>
                                        <p:attrNameLst>
                                          <p:attrName>style.visibility</p:attrName>
                                        </p:attrNameLst>
                                      </p:cBhvr>
                                      <p:to>
                                        <p:strVal val="visible"/>
                                      </p:to>
                                    </p:set>
                                    <p:animEffect transition="in" filter="wipe(left)">
                                      <p:cBhvr>
                                        <p:cTn id="78" dur="500"/>
                                        <p:tgtEl>
                                          <p:spTgt spid="62493"/>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62495"/>
                                        </p:tgtEl>
                                        <p:attrNameLst>
                                          <p:attrName>style.visibility</p:attrName>
                                        </p:attrNameLst>
                                      </p:cBhvr>
                                      <p:to>
                                        <p:strVal val="visible"/>
                                      </p:to>
                                    </p:set>
                                    <p:animEffect transition="in" filter="wipe(left)">
                                      <p:cBhvr>
                                        <p:cTn id="83" dur="500"/>
                                        <p:tgtEl>
                                          <p:spTgt spid="6249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62497"/>
                                        </p:tgtEl>
                                        <p:attrNameLst>
                                          <p:attrName>style.visibility</p:attrName>
                                        </p:attrNameLst>
                                      </p:cBhvr>
                                      <p:to>
                                        <p:strVal val="visible"/>
                                      </p:to>
                                    </p:set>
                                    <p:animEffect transition="in" filter="wipe(left)">
                                      <p:cBhvr>
                                        <p:cTn id="88" dur="500"/>
                                        <p:tgtEl>
                                          <p:spTgt spid="6249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62499"/>
                                        </p:tgtEl>
                                        <p:attrNameLst>
                                          <p:attrName>style.visibility</p:attrName>
                                        </p:attrNameLst>
                                      </p:cBhvr>
                                      <p:to>
                                        <p:strVal val="visible"/>
                                      </p:to>
                                    </p:set>
                                    <p:animEffect transition="in" filter="wipe(left)">
                                      <p:cBhvr>
                                        <p:cTn id="93" dur="500"/>
                                        <p:tgtEl>
                                          <p:spTgt spid="62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7" grpId="0"/>
      <p:bldP spid="624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DD45D486-AB79-5346-9E81-F129A73A99D1}" type="slidenum">
              <a:rPr kumimoji="1" lang="zh-CN" altLang="en-US" smtClean="0"/>
            </a:fld>
            <a:endParaRPr kumimoji="1" lang="zh-CN" altLang="en-US"/>
          </a:p>
        </p:txBody>
      </p:sp>
      <p:graphicFrame>
        <p:nvGraphicFramePr>
          <p:cNvPr id="63490" name="对象 63489"/>
          <p:cNvGraphicFramePr/>
          <p:nvPr/>
        </p:nvGraphicFramePr>
        <p:xfrm>
          <a:off x="3106738" y="365125"/>
          <a:ext cx="1620837" cy="471488"/>
        </p:xfrm>
        <a:graphic>
          <a:graphicData uri="http://schemas.openxmlformats.org/presentationml/2006/ole">
            <mc:AlternateContent xmlns:mc="http://schemas.openxmlformats.org/markup-compatibility/2006">
              <mc:Choice xmlns:v="urn:schemas-microsoft-com:vml" Requires="v">
                <p:oleObj spid="_x0000_s3112" name="" r:id="rId1" imgW="761365" imgH="266700" progId="Equation.3">
                  <p:embed/>
                </p:oleObj>
              </mc:Choice>
              <mc:Fallback>
                <p:oleObj name="" r:id="rId1" imgW="761365" imgH="266700" progId="Equation.3">
                  <p:embed/>
                  <p:pic>
                    <p:nvPicPr>
                      <p:cNvPr id="0" name="图片 3111"/>
                      <p:cNvPicPr/>
                      <p:nvPr/>
                    </p:nvPicPr>
                    <p:blipFill>
                      <a:blip r:embed="rId2"/>
                      <a:stretch>
                        <a:fillRect/>
                      </a:stretch>
                    </p:blipFill>
                    <p:spPr>
                      <a:xfrm>
                        <a:off x="3106738" y="365125"/>
                        <a:ext cx="1620837" cy="471488"/>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graphicFrame>
        <p:nvGraphicFramePr>
          <p:cNvPr id="63491" name="对象 63490"/>
          <p:cNvGraphicFramePr/>
          <p:nvPr/>
        </p:nvGraphicFramePr>
        <p:xfrm>
          <a:off x="5087938" y="369888"/>
          <a:ext cx="1728787" cy="466725"/>
        </p:xfrm>
        <a:graphic>
          <a:graphicData uri="http://schemas.openxmlformats.org/presentationml/2006/ole">
            <mc:AlternateContent xmlns:mc="http://schemas.openxmlformats.org/markup-compatibility/2006">
              <mc:Choice xmlns:v="urn:schemas-microsoft-com:vml" Requires="v">
                <p:oleObj spid="_x0000_s3113" name="" r:id="rId3" imgW="800100" imgH="279400" progId="Equation.3">
                  <p:embed/>
                </p:oleObj>
              </mc:Choice>
              <mc:Fallback>
                <p:oleObj name="" r:id="rId3" imgW="800100" imgH="279400" progId="Equation.3">
                  <p:embed/>
                  <p:pic>
                    <p:nvPicPr>
                      <p:cNvPr id="0" name="图片 3112"/>
                      <p:cNvPicPr/>
                      <p:nvPr/>
                    </p:nvPicPr>
                    <p:blipFill>
                      <a:blip r:embed="rId4"/>
                      <a:stretch>
                        <a:fillRect/>
                      </a:stretch>
                    </p:blipFill>
                    <p:spPr>
                      <a:xfrm>
                        <a:off x="5087938" y="369888"/>
                        <a:ext cx="1728787" cy="466725"/>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graphicFrame>
        <p:nvGraphicFramePr>
          <p:cNvPr id="63492" name="对象 63491"/>
          <p:cNvGraphicFramePr/>
          <p:nvPr/>
        </p:nvGraphicFramePr>
        <p:xfrm>
          <a:off x="7175500" y="333375"/>
          <a:ext cx="1846263" cy="503238"/>
        </p:xfrm>
        <a:graphic>
          <a:graphicData uri="http://schemas.openxmlformats.org/presentationml/2006/ole">
            <mc:AlternateContent xmlns:mc="http://schemas.openxmlformats.org/markup-compatibility/2006">
              <mc:Choice xmlns:v="urn:schemas-microsoft-com:vml" Requires="v">
                <p:oleObj spid="_x0000_s3110" name="" r:id="rId5" imgW="787400" imgH="292100" progId="Equation.3">
                  <p:embed/>
                </p:oleObj>
              </mc:Choice>
              <mc:Fallback>
                <p:oleObj name="" r:id="rId5" imgW="787400" imgH="292100" progId="Equation.3">
                  <p:embed/>
                  <p:pic>
                    <p:nvPicPr>
                      <p:cNvPr id="0" name="图片 3109"/>
                      <p:cNvPicPr/>
                      <p:nvPr/>
                    </p:nvPicPr>
                    <p:blipFill>
                      <a:blip r:embed="rId6"/>
                      <a:stretch>
                        <a:fillRect/>
                      </a:stretch>
                    </p:blipFill>
                    <p:spPr>
                      <a:xfrm>
                        <a:off x="7175500" y="333375"/>
                        <a:ext cx="1846263" cy="503238"/>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graphicFrame>
        <p:nvGraphicFramePr>
          <p:cNvPr id="63493" name="对象 63492"/>
          <p:cNvGraphicFramePr/>
          <p:nvPr/>
        </p:nvGraphicFramePr>
        <p:xfrm>
          <a:off x="3071813" y="1052513"/>
          <a:ext cx="5976937" cy="477837"/>
        </p:xfrm>
        <a:graphic>
          <a:graphicData uri="http://schemas.openxmlformats.org/presentationml/2006/ole">
            <mc:AlternateContent xmlns:mc="http://schemas.openxmlformats.org/markup-compatibility/2006">
              <mc:Choice xmlns:v="urn:schemas-microsoft-com:vml" Requires="v">
                <p:oleObj spid="_x0000_s3111" name="" r:id="rId7" imgW="2667000" imgH="292100" progId="Equation.3">
                  <p:embed/>
                </p:oleObj>
              </mc:Choice>
              <mc:Fallback>
                <p:oleObj name="" r:id="rId7" imgW="2667000" imgH="292100" progId="Equation.3">
                  <p:embed/>
                  <p:pic>
                    <p:nvPicPr>
                      <p:cNvPr id="0" name="图片 3110"/>
                      <p:cNvPicPr/>
                      <p:nvPr/>
                    </p:nvPicPr>
                    <p:blipFill>
                      <a:blip r:embed="rId8"/>
                      <a:stretch>
                        <a:fillRect/>
                      </a:stretch>
                    </p:blipFill>
                    <p:spPr>
                      <a:xfrm>
                        <a:off x="3071813" y="1052513"/>
                        <a:ext cx="5976937" cy="477837"/>
                      </a:xfrm>
                      <a:prstGeom prst="rect">
                        <a:avLst/>
                      </a:prstGeom>
                      <a:solidFill>
                        <a:srgbClr val="FFFFFF"/>
                      </a:solidFill>
                      <a:ln w="28575" cap="flat" cmpd="sng">
                        <a:solidFill>
                          <a:schemeClr val="tx2"/>
                        </a:solidFill>
                        <a:prstDash val="solid"/>
                        <a:miter/>
                        <a:headEnd type="none" w="med" len="med"/>
                        <a:tailEnd type="none" w="med" len="med"/>
                      </a:ln>
                    </p:spPr>
                  </p:pic>
                </p:oleObj>
              </mc:Fallback>
            </mc:AlternateContent>
          </a:graphicData>
        </a:graphic>
      </p:graphicFrame>
      <p:sp>
        <p:nvSpPr>
          <p:cNvPr id="63494" name="矩形 63493"/>
          <p:cNvSpPr/>
          <p:nvPr/>
        </p:nvSpPr>
        <p:spPr>
          <a:xfrm>
            <a:off x="2205038" y="1674813"/>
            <a:ext cx="7390130" cy="460375"/>
          </a:xfrm>
          <a:prstGeom prst="rect">
            <a:avLst/>
          </a:prstGeom>
          <a:noFill/>
          <a:ln w="9525">
            <a:noFill/>
          </a:ln>
        </p:spPr>
        <p:txBody>
          <a:bodyPr wrap="none" anchor="ctr" anchorCtr="0">
            <a:spAutoFit/>
          </a:bodyPr>
          <a:p>
            <a:r>
              <a:rPr lang="en-US" altLang="zh-CN" sz="2400">
                <a:solidFill>
                  <a:srgbClr val="FF6600"/>
                </a:solidFill>
                <a:latin typeface="Times New Roman" panose="02020603050405020304" pitchFamily="18" charset="0"/>
              </a:rPr>
              <a:t>3)  </a:t>
            </a:r>
            <a:r>
              <a:rPr lang="zh-CN" altLang="en-US" sz="2400" dirty="0">
                <a:solidFill>
                  <a:srgbClr val="FF6600"/>
                </a:solidFill>
                <a:latin typeface="Times New Roman" panose="02020603050405020304" pitchFamily="18" charset="0"/>
              </a:rPr>
              <a:t>满足以上逻辑关系的产品分类电路，如下图所示：</a:t>
            </a:r>
            <a:r>
              <a:rPr lang="zh-CN" altLang="en-US" sz="2400" dirty="0">
                <a:solidFill>
                  <a:srgbClr val="FFFF00"/>
                </a:solidFill>
                <a:effectLst>
                  <a:outerShdw blurRad="38100" dist="38100" dir="2700000">
                    <a:srgbClr val="C0C0C0"/>
                  </a:outerShdw>
                </a:effectLst>
                <a:latin typeface="Tahoma" panose="020B0604030504040204" pitchFamily="34" charset="0"/>
              </a:rPr>
              <a:t> </a:t>
            </a:r>
            <a:endParaRPr lang="zh-CN" altLang="en-US" sz="2400" dirty="0">
              <a:solidFill>
                <a:srgbClr val="FFFF00"/>
              </a:solidFill>
              <a:effectLst>
                <a:outerShdw blurRad="38100" dist="38100" dir="2700000">
                  <a:srgbClr val="C0C0C0"/>
                </a:outerShdw>
              </a:effectLst>
              <a:latin typeface="Tahoma" panose="020B0604030504040204" pitchFamily="34" charset="0"/>
            </a:endParaRPr>
          </a:p>
        </p:txBody>
      </p:sp>
      <p:pic>
        <p:nvPicPr>
          <p:cNvPr id="63495" name="内容占位符 63494" descr="图2"/>
          <p:cNvPicPr>
            <a:picLocks noGrp="1" noChangeAspect="1"/>
          </p:cNvPicPr>
          <p:nvPr/>
        </p:nvPicPr>
        <p:blipFill>
          <a:blip r:embed="rId9">
            <a:lum/>
          </a:blip>
          <a:stretch>
            <a:fillRect/>
          </a:stretch>
        </p:blipFill>
        <p:spPr>
          <a:xfrm>
            <a:off x="3419475" y="2203450"/>
            <a:ext cx="5340350" cy="4087813"/>
          </a:xfrm>
          <a:prstGeom prst="rect">
            <a:avLst/>
          </a:prstGeom>
          <a:ln w="38100">
            <a:solidFill>
              <a:srgbClr val="800000">
                <a:alpha val="100000"/>
              </a:srgb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3490"/>
                                        </p:tgtEl>
                                        <p:attrNameLst>
                                          <p:attrName>style.visibility</p:attrName>
                                        </p:attrNameLst>
                                      </p:cBhvr>
                                      <p:to>
                                        <p:strVal val="visible"/>
                                      </p:to>
                                    </p:set>
                                    <p:animEffect transition="in" filter="wipe(left)">
                                      <p:cBhvr>
                                        <p:cTn id="7" dur="500"/>
                                        <p:tgtEl>
                                          <p:spTgt spid="6349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3491"/>
                                        </p:tgtEl>
                                        <p:attrNameLst>
                                          <p:attrName>style.visibility</p:attrName>
                                        </p:attrNameLst>
                                      </p:cBhvr>
                                      <p:to>
                                        <p:strVal val="visible"/>
                                      </p:to>
                                    </p:set>
                                    <p:animEffect transition="in" filter="wipe(left)">
                                      <p:cBhvr>
                                        <p:cTn id="11" dur="500"/>
                                        <p:tgtEl>
                                          <p:spTgt spid="6349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492"/>
                                        </p:tgtEl>
                                        <p:attrNameLst>
                                          <p:attrName>style.visibility</p:attrName>
                                        </p:attrNameLst>
                                      </p:cBhvr>
                                      <p:to>
                                        <p:strVal val="visible"/>
                                      </p:to>
                                    </p:set>
                                    <p:animEffect transition="in" filter="wipe(left)">
                                      <p:cBhvr>
                                        <p:cTn id="15" dur="500"/>
                                        <p:tgtEl>
                                          <p:spTgt spid="63492"/>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3493"/>
                                        </p:tgtEl>
                                        <p:attrNameLst>
                                          <p:attrName>style.visibility</p:attrName>
                                        </p:attrNameLst>
                                      </p:cBhvr>
                                      <p:to>
                                        <p:strVal val="visible"/>
                                      </p:to>
                                    </p:set>
                                    <p:animEffect transition="in" filter="wipe(left)">
                                      <p:cBhvr>
                                        <p:cTn id="19" dur="500"/>
                                        <p:tgtEl>
                                          <p:spTgt spid="6349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3494"/>
                                        </p:tgtEl>
                                        <p:attrNameLst>
                                          <p:attrName>style.visibility</p:attrName>
                                        </p:attrNameLst>
                                      </p:cBhvr>
                                      <p:to>
                                        <p:strVal val="visible"/>
                                      </p:to>
                                    </p:set>
                                    <p:anim calcmode="lin" valueType="num">
                                      <p:cBhvr>
                                        <p:cTn id="24" dur="1000" fill="hold"/>
                                        <p:tgtEl>
                                          <p:spTgt spid="63494"/>
                                        </p:tgtEl>
                                        <p:attrNameLst>
                                          <p:attrName>ppt_w</p:attrName>
                                        </p:attrNameLst>
                                      </p:cBhvr>
                                      <p:tavLst>
                                        <p:tav tm="0">
                                          <p:val>
                                            <p:fltVal val="0.000000"/>
                                          </p:val>
                                        </p:tav>
                                        <p:tav tm="100000">
                                          <p:val>
                                            <p:strVal val="#ppt_w"/>
                                          </p:val>
                                        </p:tav>
                                      </p:tavLst>
                                    </p:anim>
                                    <p:anim calcmode="lin" valueType="num">
                                      <p:cBhvr>
                                        <p:cTn id="25" dur="1000" fill="hold"/>
                                        <p:tgtEl>
                                          <p:spTgt spid="63494"/>
                                        </p:tgtEl>
                                        <p:attrNameLst>
                                          <p:attrName>ppt_h</p:attrName>
                                        </p:attrNameLst>
                                      </p:cBhvr>
                                      <p:tavLst>
                                        <p:tav tm="0">
                                          <p:val>
                                            <p:fltVal val="0.000000"/>
                                          </p:val>
                                        </p:tav>
                                        <p:tav tm="100000">
                                          <p:val>
                                            <p:strVal val="#ppt_h"/>
                                          </p:val>
                                        </p:tav>
                                      </p:tavLst>
                                    </p:anim>
                                    <p:animEffect transition="in" filter="fade">
                                      <p:cBhvr>
                                        <p:cTn id="26" dur="1000"/>
                                        <p:tgtEl>
                                          <p:spTgt spid="6349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iterate type="lt">
                                    <p:tmPct val="5000"/>
                                  </p:iterate>
                                  <p:childTnLst>
                                    <p:set>
                                      <p:cBhvr>
                                        <p:cTn id="30" dur="1" fill="hold">
                                          <p:stCondLst>
                                            <p:cond delay="0"/>
                                          </p:stCondLst>
                                        </p:cTn>
                                        <p:tgtEl>
                                          <p:spTgt spid="63495"/>
                                        </p:tgtEl>
                                        <p:attrNameLst>
                                          <p:attrName>style.visibility</p:attrName>
                                        </p:attrNameLst>
                                      </p:cBhvr>
                                      <p:to>
                                        <p:strVal val="visible"/>
                                      </p:to>
                                    </p:set>
                                    <p:anim calcmode="lin" valueType="num">
                                      <p:cBhvr>
                                        <p:cTn id="31" dur="2000" fill="hold"/>
                                        <p:tgtEl>
                                          <p:spTgt spid="63495"/>
                                        </p:tgtEl>
                                        <p:attrNameLst>
                                          <p:attrName>ppt_w</p:attrName>
                                        </p:attrNameLst>
                                      </p:cBhvr>
                                      <p:tavLst>
                                        <p:tav tm="0">
                                          <p:val>
                                            <p:fltVal val="0.000000"/>
                                          </p:val>
                                        </p:tav>
                                        <p:tav tm="100000">
                                          <p:val>
                                            <p:strVal val="#ppt_w"/>
                                          </p:val>
                                        </p:tav>
                                      </p:tavLst>
                                    </p:anim>
                                    <p:anim calcmode="lin" valueType="num">
                                      <p:cBhvr>
                                        <p:cTn id="32" dur="2000" fill="hold"/>
                                        <p:tgtEl>
                                          <p:spTgt spid="63495"/>
                                        </p:tgtEl>
                                        <p:attrNameLst>
                                          <p:attrName>ppt_h</p:attrName>
                                        </p:attrNameLst>
                                      </p:cBhvr>
                                      <p:tavLst>
                                        <p:tav tm="0">
                                          <p:val>
                                            <p:fltVal val="0.000000"/>
                                          </p:val>
                                        </p:tav>
                                        <p:tav tm="100000">
                                          <p:val>
                                            <p:strVal val="#ppt_h"/>
                                          </p:val>
                                        </p:tav>
                                      </p:tavLst>
                                    </p:anim>
                                    <p:anim calcmode="lin" valueType="num">
                                      <p:cBhvr>
                                        <p:cTn id="33" dur="2000" fill="hold"/>
                                        <p:tgtEl>
                                          <p:spTgt spid="63495"/>
                                        </p:tgtEl>
                                        <p:attrNameLst>
                                          <p:attrName>style.rotation</p:attrName>
                                        </p:attrNameLst>
                                      </p:cBhvr>
                                      <p:tavLst>
                                        <p:tav tm="0">
                                          <p:val>
                                            <p:fltVal val="90.000000"/>
                                          </p:val>
                                        </p:tav>
                                        <p:tav tm="100000">
                                          <p:val>
                                            <p:fltVal val="0.000000"/>
                                          </p:val>
                                        </p:tav>
                                      </p:tavLst>
                                    </p:anim>
                                    <p:animEffect transition="in" filter="fade">
                                      <p:cBhvr>
                                        <p:cTn id="34" dur="2000"/>
                                        <p:tgtEl>
                                          <p:spTgt spid="634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3.2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分立元件逻辑门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3.1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占位符 3"/>
          <p:cNvSpPr>
            <a:spLocks noGrp="1"/>
          </p:cNvSpPr>
          <p:nvPr>
            <p:ph type="body" sz="quarter" idx="12"/>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占位符 4"/>
          <p:cNvSpPr>
            <a:spLocks noGrp="1"/>
          </p:cNvSpPr>
          <p:nvPr>
            <p:ph type="body" sz="quarter" idx="13"/>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占位符 5"/>
          <p:cNvSpPr>
            <a:spLocks noGrp="1"/>
          </p:cNvSpPr>
          <p:nvPr>
            <p:ph type="body" sz="quarter" idx="14"/>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3.3 CMOS</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占位符 6"/>
          <p:cNvSpPr>
            <a:spLocks noGrp="1"/>
          </p:cNvSpPr>
          <p:nvPr>
            <p:ph type="body" sz="quarter" idx="15"/>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3.4 TTL</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占位符 7"/>
          <p:cNvSpPr>
            <a:spLocks noGrp="1"/>
          </p:cNvSpPr>
          <p:nvPr>
            <p:ph type="body" sz="quarter" idx="16"/>
          </p:nvPr>
        </p:nvSpPr>
        <p:spPr>
          <a:xfrm>
            <a:off x="4027174" y="4511456"/>
            <a:ext cx="5408925" cy="518583"/>
          </a:xfrm>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3.5 </a:t>
            </a:r>
            <a:r>
              <a:rPr kumimoji="1" lang="zh-CN" altLang="en-US">
                <a:latin typeface="微软雅黑" panose="020B0503020204020204" pitchFamily="34" charset="-122"/>
                <a:ea typeface="微软雅黑" panose="020B0503020204020204" pitchFamily="34" charset="-122"/>
                <a:sym typeface="+mn-ea"/>
              </a:rPr>
              <a:t>门电路综合应用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占位符 8"/>
          <p:cNvSpPr>
            <a:spLocks noGrp="1"/>
          </p:cNvSpPr>
          <p:nvPr>
            <p:ph type="body" sz="quarter" idx="17"/>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4859020" y="158750"/>
            <a:ext cx="4409440" cy="1807845"/>
          </a:xfrm>
          <a:prstGeom prst="rect">
            <a:avLst/>
          </a:prstGeom>
        </p:spPr>
      </p:pic>
      <p:sp>
        <p:nvSpPr>
          <p:cNvPr id="11" name="圆角矩形 1"/>
          <p:cNvSpPr/>
          <p:nvPr/>
        </p:nvSpPr>
        <p:spPr>
          <a:xfrm>
            <a:off x="-348343" y="516695"/>
            <a:ext cx="3375628"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ph type="title" idx="4294967295"/>
          </p:nvPr>
        </p:nvSpPr>
        <p:spPr>
          <a:xfrm>
            <a:off x="0" y="644525"/>
            <a:ext cx="10363200" cy="4794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分立元件逻辑门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 name="灯片编号占位符 1"/>
          <p:cNvSpPr txBox="1"/>
          <p:nvPr/>
        </p:nvSpPr>
        <p:spPr>
          <a:xfrm>
            <a:off x="944880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45D486-AB79-5346-9E81-F129A73A99D1}" type="slidenum">
              <a:rPr kumimoji="1" lang="zh-CN" altLang="en-US" smtClean="0">
                <a:latin typeface="Times New Roman" panose="02020603050405020304" pitchFamily="18" charset="0"/>
                <a:cs typeface="Times New Roman" panose="02020603050405020304" pitchFamily="18" charset="0"/>
              </a:rPr>
            </a:fld>
            <a:endParaRPr kumimoji="1" lang="zh-CN" altLang="en-US" dirty="0">
              <a:latin typeface="Times New Roman" panose="02020603050405020304" pitchFamily="18" charset="0"/>
              <a:cs typeface="Times New Roman" panose="02020603050405020304" pitchFamily="18" charset="0"/>
            </a:endParaRPr>
          </a:p>
        </p:txBody>
      </p:sp>
      <p:grpSp>
        <p:nvGrpSpPr>
          <p:cNvPr id="79" name="组合 78"/>
          <p:cNvGrpSpPr/>
          <p:nvPr/>
        </p:nvGrpSpPr>
        <p:grpSpPr>
          <a:xfrm>
            <a:off x="2771573" y="1924046"/>
            <a:ext cx="2274135" cy="2337512"/>
            <a:chOff x="422471" y="1877468"/>
            <a:chExt cx="2274135" cy="2337512"/>
          </a:xfrm>
        </p:grpSpPr>
        <p:grpSp>
          <p:nvGrpSpPr>
            <p:cNvPr id="16" name="组合 15"/>
            <p:cNvGrpSpPr/>
            <p:nvPr/>
          </p:nvGrpSpPr>
          <p:grpSpPr>
            <a:xfrm rot="5400000">
              <a:off x="1351949" y="2902598"/>
              <a:ext cx="221510" cy="468620"/>
              <a:chOff x="3335874" y="3233531"/>
              <a:chExt cx="175338" cy="360000"/>
            </a:xfrm>
          </p:grpSpPr>
          <p:sp>
            <p:nvSpPr>
              <p:cNvPr id="20" name="等腰三角形 19"/>
              <p:cNvSpPr/>
              <p:nvPr/>
            </p:nvSpPr>
            <p:spPr bwMode="auto">
              <a:xfrm rot="5400000">
                <a:off x="3288471" y="3325862"/>
                <a:ext cx="270143" cy="175338"/>
              </a:xfrm>
              <a:prstGeom prst="triangle">
                <a:avLst/>
              </a:prstGeom>
              <a:solidFill>
                <a:srgbClr val="0066FF"/>
              </a:solidFill>
              <a:ln w="19050" cap="flat" cmpd="sng" algn="ctr">
                <a:solidFill>
                  <a:srgbClr val="0066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1" name="直接连接符 20"/>
              <p:cNvCxnSpPr/>
              <p:nvPr/>
            </p:nvCxnSpPr>
            <p:spPr bwMode="auto">
              <a:xfrm>
                <a:off x="3511212" y="3233531"/>
                <a:ext cx="0" cy="360000"/>
              </a:xfrm>
              <a:prstGeom prst="line">
                <a:avLst/>
              </a:prstGeom>
              <a:solidFill>
                <a:schemeClr val="accent1"/>
              </a:solidFill>
              <a:ln w="19050" cap="flat" cmpd="sng" algn="ctr">
                <a:solidFill>
                  <a:srgbClr val="0066FF"/>
                </a:solidFill>
                <a:prstDash val="solid"/>
                <a:round/>
                <a:headEnd type="none" w="med" len="med"/>
                <a:tailEnd type="none" w="med" len="med"/>
              </a:ln>
            </p:spPr>
          </p:cxnSp>
        </p:grpSp>
        <p:cxnSp>
          <p:nvCxnSpPr>
            <p:cNvPr id="10" name="直接连接符 9"/>
            <p:cNvCxnSpPr/>
            <p:nvPr/>
          </p:nvCxnSpPr>
          <p:spPr bwMode="auto">
            <a:xfrm flipH="1">
              <a:off x="1462441" y="3247662"/>
              <a:ext cx="527" cy="53452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3" name="直接连接符 12"/>
            <p:cNvCxnSpPr/>
            <p:nvPr/>
          </p:nvCxnSpPr>
          <p:spPr bwMode="auto">
            <a:xfrm flipH="1" flipV="1">
              <a:off x="1462297" y="2641386"/>
              <a:ext cx="815" cy="384766"/>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4" name="直接连接符 23"/>
            <p:cNvCxnSpPr/>
            <p:nvPr/>
          </p:nvCxnSpPr>
          <p:spPr bwMode="auto">
            <a:xfrm>
              <a:off x="1325671" y="3782184"/>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5" name="直接连接符 24"/>
            <p:cNvCxnSpPr/>
            <p:nvPr/>
          </p:nvCxnSpPr>
          <p:spPr bwMode="auto">
            <a:xfrm>
              <a:off x="1404234" y="3847277"/>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7" name="直接连接符 26"/>
            <p:cNvCxnSpPr/>
            <p:nvPr/>
          </p:nvCxnSpPr>
          <p:spPr bwMode="auto">
            <a:xfrm>
              <a:off x="1423724" y="3912369"/>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8" name="直接连接符 27"/>
            <p:cNvCxnSpPr/>
            <p:nvPr/>
          </p:nvCxnSpPr>
          <p:spPr bwMode="auto">
            <a:xfrm>
              <a:off x="1452959" y="3977463"/>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29" name="文本框 28"/>
            <p:cNvSpPr txBox="1"/>
            <p:nvPr/>
          </p:nvSpPr>
          <p:spPr>
            <a:xfrm>
              <a:off x="1554980" y="3605775"/>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sp>
          <p:nvSpPr>
            <p:cNvPr id="32" name="矩形 31"/>
            <p:cNvSpPr/>
            <p:nvPr/>
          </p:nvSpPr>
          <p:spPr bwMode="auto">
            <a:xfrm>
              <a:off x="1407887" y="2317414"/>
              <a:ext cx="109634" cy="323972"/>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3" name="直接连接符 32"/>
            <p:cNvCxnSpPr/>
            <p:nvPr/>
          </p:nvCxnSpPr>
          <p:spPr bwMode="auto">
            <a:xfrm flipH="1" flipV="1">
              <a:off x="1462703" y="2073452"/>
              <a:ext cx="2" cy="24396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4" name="直接连接符 33"/>
            <p:cNvCxnSpPr/>
            <p:nvPr/>
          </p:nvCxnSpPr>
          <p:spPr bwMode="auto">
            <a:xfrm flipH="1">
              <a:off x="796330" y="2069782"/>
              <a:ext cx="669823"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5" name="文本框 34"/>
            <p:cNvSpPr txBox="1"/>
            <p:nvPr/>
          </p:nvSpPr>
          <p:spPr>
            <a:xfrm>
              <a:off x="422471" y="1877468"/>
              <a:ext cx="520062" cy="40011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endParaRPr lang="zh-CN" altLang="en-US" sz="2000" baseline="-25000" dirty="0">
                <a:latin typeface="Times New Roman" panose="02020603050405020304" pitchFamily="18" charset="0"/>
                <a:cs typeface="Times New Roman" panose="02020603050405020304" pitchFamily="18" charset="0"/>
              </a:endParaRPr>
            </a:p>
          </p:txBody>
        </p:sp>
      </p:grpSp>
      <p:sp>
        <p:nvSpPr>
          <p:cNvPr id="37" name="矩形 36"/>
          <p:cNvSpPr>
            <a:spLocks noChangeArrowheads="1"/>
          </p:cNvSpPr>
          <p:nvPr/>
        </p:nvSpPr>
        <p:spPr bwMode="auto">
          <a:xfrm>
            <a:off x="294572" y="2748505"/>
            <a:ext cx="3022839" cy="10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高电平导通（开关闭合）</a:t>
            </a:r>
            <a:endParaRPr lang="en-US" altLang="zh-CN" sz="20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低电平截止（开关断开）</a:t>
            </a:r>
            <a:endParaRPr lang="en-US" altLang="zh-CN" sz="2000" b="1" dirty="0">
              <a:latin typeface="Times New Roman" panose="02020603050405020304" pitchFamily="18" charset="0"/>
              <a:cs typeface="Times New Roman" panose="02020603050405020304" pitchFamily="18" charset="0"/>
            </a:endParaRPr>
          </a:p>
        </p:txBody>
      </p:sp>
      <p:sp>
        <p:nvSpPr>
          <p:cNvPr id="58" name="矩形 57"/>
          <p:cNvSpPr>
            <a:spLocks noChangeArrowheads="1"/>
          </p:cNvSpPr>
          <p:nvPr/>
        </p:nvSpPr>
        <p:spPr bwMode="auto">
          <a:xfrm>
            <a:off x="5935782" y="2367915"/>
            <a:ext cx="2892517" cy="10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低电平导通（开关闭合）</a:t>
            </a:r>
            <a:endParaRPr lang="en-US" altLang="zh-CN" sz="20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高电平截止（开关断开）</a:t>
            </a:r>
            <a:endParaRPr lang="en-US" altLang="zh-CN" sz="2000" b="1" dirty="0">
              <a:latin typeface="Times New Roman" panose="02020603050405020304" pitchFamily="18" charset="0"/>
              <a:cs typeface="Times New Roman" panose="02020603050405020304" pitchFamily="18" charset="0"/>
            </a:endParaRPr>
          </a:p>
        </p:txBody>
      </p:sp>
      <p:grpSp>
        <p:nvGrpSpPr>
          <p:cNvPr id="101" name="组合 100"/>
          <p:cNvGrpSpPr/>
          <p:nvPr/>
        </p:nvGrpSpPr>
        <p:grpSpPr>
          <a:xfrm>
            <a:off x="8488973" y="1779444"/>
            <a:ext cx="2448909" cy="2201805"/>
            <a:chOff x="2042662" y="4433002"/>
            <a:chExt cx="2565849" cy="2306945"/>
          </a:xfrm>
        </p:grpSpPr>
        <p:sp>
          <p:nvSpPr>
            <p:cNvPr id="45" name="文本框 44"/>
            <p:cNvSpPr txBox="1"/>
            <p:nvPr/>
          </p:nvSpPr>
          <p:spPr>
            <a:xfrm>
              <a:off x="3329984" y="4433002"/>
              <a:ext cx="1278527" cy="68226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grpSp>
          <p:nvGrpSpPr>
            <p:cNvPr id="52" name="组合 51"/>
            <p:cNvGrpSpPr/>
            <p:nvPr/>
          </p:nvGrpSpPr>
          <p:grpSpPr>
            <a:xfrm rot="5400000">
              <a:off x="3102608" y="5668908"/>
              <a:ext cx="248073" cy="524816"/>
              <a:chOff x="3335874" y="3233531"/>
              <a:chExt cx="175338" cy="360000"/>
            </a:xfrm>
          </p:grpSpPr>
          <p:sp>
            <p:nvSpPr>
              <p:cNvPr id="56" name="等腰三角形 55"/>
              <p:cNvSpPr/>
              <p:nvPr/>
            </p:nvSpPr>
            <p:spPr bwMode="auto">
              <a:xfrm rot="5400000">
                <a:off x="3288471" y="3325862"/>
                <a:ext cx="270143" cy="175338"/>
              </a:xfrm>
              <a:prstGeom prst="triangle">
                <a:avLst/>
              </a:prstGeom>
              <a:solidFill>
                <a:srgbClr val="0066FF"/>
              </a:solidFill>
              <a:ln w="19050" cap="flat" cmpd="sng" algn="ctr">
                <a:solidFill>
                  <a:srgbClr val="0066FF"/>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57" name="直接连接符 56"/>
              <p:cNvCxnSpPr/>
              <p:nvPr/>
            </p:nvCxnSpPr>
            <p:spPr bwMode="auto">
              <a:xfrm>
                <a:off x="3511212" y="3233531"/>
                <a:ext cx="0" cy="360000"/>
              </a:xfrm>
              <a:prstGeom prst="line">
                <a:avLst/>
              </a:prstGeom>
              <a:solidFill>
                <a:schemeClr val="accent1"/>
              </a:solidFill>
              <a:ln w="19050" cap="flat" cmpd="sng" algn="ctr">
                <a:solidFill>
                  <a:srgbClr val="0066FF"/>
                </a:solidFill>
                <a:prstDash val="solid"/>
                <a:round/>
                <a:headEnd type="none" w="med" len="med"/>
                <a:tailEnd type="none" w="med" len="med"/>
              </a:ln>
            </p:spPr>
          </p:cxnSp>
        </p:grpSp>
        <p:cxnSp>
          <p:nvCxnSpPr>
            <p:cNvPr id="50" name="直接连接符 49"/>
            <p:cNvCxnSpPr/>
            <p:nvPr/>
          </p:nvCxnSpPr>
          <p:spPr bwMode="auto">
            <a:xfrm>
              <a:off x="3226644" y="6055352"/>
              <a:ext cx="0" cy="490451"/>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1" name="直接连接符 50"/>
            <p:cNvCxnSpPr/>
            <p:nvPr/>
          </p:nvCxnSpPr>
          <p:spPr bwMode="auto">
            <a:xfrm flipH="1" flipV="1">
              <a:off x="3226189" y="5376373"/>
              <a:ext cx="911" cy="430908"/>
            </a:xfrm>
            <a:prstGeom prst="line">
              <a:avLst/>
            </a:prstGeom>
            <a:solidFill>
              <a:schemeClr val="accent1"/>
            </a:solidFill>
            <a:ln w="19050" cap="flat" cmpd="sng" algn="ctr">
              <a:solidFill>
                <a:schemeClr val="tx1"/>
              </a:solidFill>
              <a:prstDash val="solid"/>
              <a:round/>
              <a:headEnd type="none" w="med" len="med"/>
              <a:tailEnd type="none" w="med" len="med"/>
            </a:ln>
          </p:spPr>
        </p:cxnSp>
        <p:grpSp>
          <p:nvGrpSpPr>
            <p:cNvPr id="40" name="组合 39"/>
            <p:cNvGrpSpPr/>
            <p:nvPr/>
          </p:nvGrpSpPr>
          <p:grpSpPr>
            <a:xfrm>
              <a:off x="3165253" y="4740335"/>
              <a:ext cx="122782" cy="636039"/>
              <a:chOff x="4179095" y="3412799"/>
              <a:chExt cx="72005" cy="373004"/>
            </a:xfrm>
          </p:grpSpPr>
          <p:sp>
            <p:nvSpPr>
              <p:cNvPr id="47" name="矩形 46"/>
              <p:cNvSpPr/>
              <p:nvPr/>
            </p:nvSpPr>
            <p:spPr bwMode="auto">
              <a:xfrm>
                <a:off x="4179095" y="3573027"/>
                <a:ext cx="72005" cy="212776"/>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8" name="直接连接符 47"/>
              <p:cNvCxnSpPr>
                <a:stCxn id="47" idx="0"/>
              </p:cNvCxnSpPr>
              <p:nvPr/>
            </p:nvCxnSpPr>
            <p:spPr bwMode="auto">
              <a:xfrm flipH="1" flipV="1">
                <a:off x="4215097" y="3412799"/>
                <a:ext cx="1" cy="160228"/>
              </a:xfrm>
              <a:prstGeom prst="line">
                <a:avLst/>
              </a:prstGeom>
              <a:solidFill>
                <a:schemeClr val="accent1"/>
              </a:solidFill>
              <a:ln w="19050" cap="flat" cmpd="sng" algn="ctr">
                <a:solidFill>
                  <a:schemeClr val="tx1"/>
                </a:solidFill>
                <a:prstDash val="solid"/>
                <a:round/>
                <a:headEnd type="none" w="med" len="med"/>
                <a:tailEnd type="none" w="med" len="med"/>
              </a:ln>
            </p:spPr>
          </p:cxnSp>
        </p:grpSp>
        <p:cxnSp>
          <p:nvCxnSpPr>
            <p:cNvPr id="41" name="直接连接符 40"/>
            <p:cNvCxnSpPr/>
            <p:nvPr/>
          </p:nvCxnSpPr>
          <p:spPr bwMode="auto">
            <a:xfrm flipH="1">
              <a:off x="2491140" y="6545805"/>
              <a:ext cx="736639"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42" name="文本框 41"/>
            <p:cNvSpPr txBox="1"/>
            <p:nvPr/>
          </p:nvSpPr>
          <p:spPr>
            <a:xfrm>
              <a:off x="2042662" y="6339836"/>
              <a:ext cx="610530" cy="40011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endParaRPr lang="zh-CN" altLang="en-US" sz="2000" baseline="-25000" dirty="0">
                <a:latin typeface="Times New Roman" panose="02020603050405020304" pitchFamily="18" charset="0"/>
                <a:cs typeface="Times New Roman" panose="02020603050405020304" pitchFamily="18" charset="0"/>
              </a:endParaRPr>
            </a:p>
          </p:txBody>
        </p:sp>
        <p:sp>
          <p:nvSpPr>
            <p:cNvPr id="59" name="椭圆 58"/>
            <p:cNvSpPr/>
            <p:nvPr/>
          </p:nvSpPr>
          <p:spPr>
            <a:xfrm>
              <a:off x="3165253" y="4629381"/>
              <a:ext cx="122782" cy="12230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99" name="矩形 98"/>
          <p:cNvSpPr/>
          <p:nvPr/>
        </p:nvSpPr>
        <p:spPr>
          <a:xfrm>
            <a:off x="347309" y="1682203"/>
            <a:ext cx="14632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zh-CN" altLang="en-US" sz="2800" b="1" dirty="0">
                <a:solidFill>
                  <a:srgbClr val="005286"/>
                </a:solidFill>
                <a:latin typeface="微软雅黑" panose="020B0503020204020204" pitchFamily="34" charset="-122"/>
                <a:ea typeface="微软雅黑" panose="020B0503020204020204" pitchFamily="34" charset="-122"/>
              </a:rPr>
              <a:t>二</a:t>
            </a:r>
            <a:r>
              <a:rPr kumimoji="1" lang="zh-CN" altLang="zh-CN" sz="2800" b="1" dirty="0">
                <a:solidFill>
                  <a:srgbClr val="005286"/>
                </a:solidFill>
                <a:latin typeface="微软雅黑" panose="020B0503020204020204" pitchFamily="34" charset="-122"/>
                <a:ea typeface="微软雅黑" panose="020B0503020204020204" pitchFamily="34" charset="-122"/>
              </a:rPr>
              <a:t>极管</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grpSp>
        <p:nvGrpSpPr>
          <p:cNvPr id="176" name="组合 175"/>
          <p:cNvGrpSpPr/>
          <p:nvPr/>
        </p:nvGrpSpPr>
        <p:grpSpPr>
          <a:xfrm>
            <a:off x="476204" y="4417158"/>
            <a:ext cx="2342015" cy="2356426"/>
            <a:chOff x="476204" y="4417158"/>
            <a:chExt cx="2342015" cy="2356426"/>
          </a:xfrm>
        </p:grpSpPr>
        <p:cxnSp>
          <p:nvCxnSpPr>
            <p:cNvPr id="106" name="直接连接符 105"/>
            <p:cNvCxnSpPr/>
            <p:nvPr/>
          </p:nvCxnSpPr>
          <p:spPr bwMode="auto">
            <a:xfrm flipH="1">
              <a:off x="1584054" y="5806266"/>
              <a:ext cx="527" cy="53452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7" name="直接连接符 106"/>
            <p:cNvCxnSpPr/>
            <p:nvPr/>
          </p:nvCxnSpPr>
          <p:spPr bwMode="auto">
            <a:xfrm flipH="1" flipV="1">
              <a:off x="1583910" y="4988762"/>
              <a:ext cx="815" cy="384766"/>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8" name="直接连接符 107"/>
            <p:cNvCxnSpPr/>
            <p:nvPr/>
          </p:nvCxnSpPr>
          <p:spPr bwMode="auto">
            <a:xfrm>
              <a:off x="1447284" y="6340788"/>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9" name="直接连接符 108"/>
            <p:cNvCxnSpPr/>
            <p:nvPr/>
          </p:nvCxnSpPr>
          <p:spPr bwMode="auto">
            <a:xfrm>
              <a:off x="1525847" y="6405881"/>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0" name="直接连接符 109"/>
            <p:cNvCxnSpPr/>
            <p:nvPr/>
          </p:nvCxnSpPr>
          <p:spPr bwMode="auto">
            <a:xfrm>
              <a:off x="1545337" y="6470973"/>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1" name="直接连接符 110"/>
            <p:cNvCxnSpPr/>
            <p:nvPr/>
          </p:nvCxnSpPr>
          <p:spPr bwMode="auto">
            <a:xfrm>
              <a:off x="1574572" y="6536067"/>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12" name="文本框 111"/>
            <p:cNvSpPr txBox="1"/>
            <p:nvPr/>
          </p:nvSpPr>
          <p:spPr>
            <a:xfrm>
              <a:off x="1676593" y="6164379"/>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sp>
          <p:nvSpPr>
            <p:cNvPr id="113" name="矩形 112"/>
            <p:cNvSpPr/>
            <p:nvPr/>
          </p:nvSpPr>
          <p:spPr bwMode="auto">
            <a:xfrm>
              <a:off x="1529500" y="4664790"/>
              <a:ext cx="109634" cy="323972"/>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14" name="直接连接符 113"/>
            <p:cNvCxnSpPr/>
            <p:nvPr/>
          </p:nvCxnSpPr>
          <p:spPr bwMode="auto">
            <a:xfrm flipH="1" flipV="1">
              <a:off x="1584316" y="4420828"/>
              <a:ext cx="2" cy="24396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5" name="直接连接符 114"/>
            <p:cNvCxnSpPr/>
            <p:nvPr/>
          </p:nvCxnSpPr>
          <p:spPr bwMode="auto">
            <a:xfrm flipH="1">
              <a:off x="917943" y="4417158"/>
              <a:ext cx="669823"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16" name="文本框 115"/>
            <p:cNvSpPr txBox="1"/>
            <p:nvPr/>
          </p:nvSpPr>
          <p:spPr>
            <a:xfrm>
              <a:off x="476204" y="4477905"/>
              <a:ext cx="985416"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高电平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19" name="椭圆 118"/>
            <p:cNvSpPr/>
            <p:nvPr/>
          </p:nvSpPr>
          <p:spPr>
            <a:xfrm>
              <a:off x="1548317" y="5373527"/>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p:cNvCxnSpPr>
              <a:stCxn id="123" idx="0"/>
              <a:endCxn id="119" idx="4"/>
            </p:cNvCxnSpPr>
            <p:nvPr/>
          </p:nvCxnSpPr>
          <p:spPr bwMode="auto">
            <a:xfrm flipV="1">
              <a:off x="1584317" y="5445527"/>
              <a:ext cx="0"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23" name="椭圆 122"/>
            <p:cNvSpPr/>
            <p:nvPr/>
          </p:nvSpPr>
          <p:spPr>
            <a:xfrm>
              <a:off x="1548317" y="5740040"/>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p:cNvGrpSpPr/>
          <p:nvPr/>
        </p:nvGrpSpPr>
        <p:grpSpPr>
          <a:xfrm>
            <a:off x="2608412" y="4404806"/>
            <a:ext cx="2344674" cy="2356426"/>
            <a:chOff x="8262745" y="3123555"/>
            <a:chExt cx="2344674" cy="2356426"/>
          </a:xfrm>
        </p:grpSpPr>
        <p:cxnSp>
          <p:nvCxnSpPr>
            <p:cNvPr id="127" name="直接连接符 126"/>
            <p:cNvCxnSpPr/>
            <p:nvPr/>
          </p:nvCxnSpPr>
          <p:spPr bwMode="auto">
            <a:xfrm flipH="1">
              <a:off x="9373254" y="4512663"/>
              <a:ext cx="527" cy="53452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8" name="直接连接符 127"/>
            <p:cNvCxnSpPr/>
            <p:nvPr/>
          </p:nvCxnSpPr>
          <p:spPr bwMode="auto">
            <a:xfrm flipH="1" flipV="1">
              <a:off x="9373110" y="3695159"/>
              <a:ext cx="815" cy="384766"/>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9" name="直接连接符 128"/>
            <p:cNvCxnSpPr/>
            <p:nvPr/>
          </p:nvCxnSpPr>
          <p:spPr bwMode="auto">
            <a:xfrm>
              <a:off x="9236484" y="5047185"/>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30" name="直接连接符 129"/>
            <p:cNvCxnSpPr/>
            <p:nvPr/>
          </p:nvCxnSpPr>
          <p:spPr bwMode="auto">
            <a:xfrm>
              <a:off x="9315047" y="5112278"/>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31" name="直接连接符 130"/>
            <p:cNvCxnSpPr/>
            <p:nvPr/>
          </p:nvCxnSpPr>
          <p:spPr bwMode="auto">
            <a:xfrm>
              <a:off x="9334537" y="5177370"/>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32" name="直接连接符 131"/>
            <p:cNvCxnSpPr/>
            <p:nvPr/>
          </p:nvCxnSpPr>
          <p:spPr bwMode="auto">
            <a:xfrm>
              <a:off x="9363772" y="5242464"/>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3" name="文本框 132"/>
            <p:cNvSpPr txBox="1"/>
            <p:nvPr/>
          </p:nvSpPr>
          <p:spPr>
            <a:xfrm>
              <a:off x="9465793" y="4870776"/>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sp>
          <p:nvSpPr>
            <p:cNvPr id="134" name="矩形 133"/>
            <p:cNvSpPr/>
            <p:nvPr/>
          </p:nvSpPr>
          <p:spPr bwMode="auto">
            <a:xfrm>
              <a:off x="9318700" y="3371187"/>
              <a:ext cx="109634" cy="323972"/>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5" name="直接连接符 134"/>
            <p:cNvCxnSpPr/>
            <p:nvPr/>
          </p:nvCxnSpPr>
          <p:spPr bwMode="auto">
            <a:xfrm flipH="1" flipV="1">
              <a:off x="9373516" y="3127225"/>
              <a:ext cx="2" cy="243962"/>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36" name="直接连接符 135"/>
            <p:cNvCxnSpPr/>
            <p:nvPr/>
          </p:nvCxnSpPr>
          <p:spPr bwMode="auto">
            <a:xfrm flipH="1">
              <a:off x="8707143" y="3123555"/>
              <a:ext cx="669823"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7" name="文本框 136"/>
            <p:cNvSpPr txBox="1"/>
            <p:nvPr/>
          </p:nvSpPr>
          <p:spPr>
            <a:xfrm>
              <a:off x="8262745" y="3241002"/>
              <a:ext cx="1074039"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低电平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38" name="椭圆 137"/>
            <p:cNvSpPr/>
            <p:nvPr/>
          </p:nvSpPr>
          <p:spPr>
            <a:xfrm>
              <a:off x="9337517" y="4079924"/>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9" name="直接连接符 138"/>
            <p:cNvCxnSpPr>
              <a:endCxn id="138" idx="4"/>
            </p:cNvCxnSpPr>
            <p:nvPr/>
          </p:nvCxnSpPr>
          <p:spPr bwMode="auto">
            <a:xfrm flipH="1" flipV="1">
              <a:off x="9373517" y="4151924"/>
              <a:ext cx="150228"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40" name="椭圆 139"/>
            <p:cNvSpPr/>
            <p:nvPr/>
          </p:nvSpPr>
          <p:spPr>
            <a:xfrm>
              <a:off x="9337517" y="4446437"/>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0" name="组合 159"/>
          <p:cNvGrpSpPr/>
          <p:nvPr/>
        </p:nvGrpSpPr>
        <p:grpSpPr>
          <a:xfrm>
            <a:off x="9513049" y="4006598"/>
            <a:ext cx="2448909" cy="2213989"/>
            <a:chOff x="6096000" y="4748583"/>
            <a:chExt cx="2448909" cy="2213989"/>
          </a:xfrm>
        </p:grpSpPr>
        <p:sp>
          <p:nvSpPr>
            <p:cNvPr id="145" name="文本框 144"/>
            <p:cNvSpPr txBox="1"/>
            <p:nvPr/>
          </p:nvSpPr>
          <p:spPr>
            <a:xfrm>
              <a:off x="7324652" y="4748583"/>
              <a:ext cx="1220257" cy="65116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cxnSp>
          <p:nvCxnSpPr>
            <p:cNvPr id="147" name="直接连接符 146"/>
            <p:cNvCxnSpPr/>
            <p:nvPr/>
          </p:nvCxnSpPr>
          <p:spPr bwMode="auto">
            <a:xfrm>
              <a:off x="7226021" y="6494472"/>
              <a:ext cx="0" cy="468098"/>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48" name="直接连接符 147"/>
            <p:cNvCxnSpPr/>
            <p:nvPr/>
          </p:nvCxnSpPr>
          <p:spPr bwMode="auto">
            <a:xfrm flipH="1" flipV="1">
              <a:off x="7225587" y="5648959"/>
              <a:ext cx="869" cy="411269"/>
            </a:xfrm>
            <a:prstGeom prst="line">
              <a:avLst/>
            </a:prstGeom>
            <a:solidFill>
              <a:schemeClr val="accent1"/>
            </a:solidFill>
            <a:ln w="19050" cap="flat" cmpd="sng" algn="ctr">
              <a:solidFill>
                <a:schemeClr val="tx1"/>
              </a:solidFill>
              <a:prstDash val="solid"/>
              <a:round/>
              <a:headEnd type="none" w="med" len="med"/>
              <a:tailEnd type="none" w="med" len="med"/>
            </a:ln>
          </p:spPr>
        </p:cxnSp>
        <p:grpSp>
          <p:nvGrpSpPr>
            <p:cNvPr id="149" name="组合 148"/>
            <p:cNvGrpSpPr/>
            <p:nvPr/>
          </p:nvGrpSpPr>
          <p:grpSpPr>
            <a:xfrm>
              <a:off x="7167428" y="5041909"/>
              <a:ext cx="117186" cy="607051"/>
              <a:chOff x="4179095" y="3412799"/>
              <a:chExt cx="72005" cy="373004"/>
            </a:xfrm>
          </p:grpSpPr>
          <p:sp>
            <p:nvSpPr>
              <p:cNvPr id="153" name="矩形 152"/>
              <p:cNvSpPr/>
              <p:nvPr/>
            </p:nvSpPr>
            <p:spPr bwMode="auto">
              <a:xfrm>
                <a:off x="4179095" y="3573027"/>
                <a:ext cx="72005" cy="212776"/>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54" name="直接连接符 153"/>
              <p:cNvCxnSpPr>
                <a:stCxn id="153" idx="0"/>
              </p:cNvCxnSpPr>
              <p:nvPr/>
            </p:nvCxnSpPr>
            <p:spPr bwMode="auto">
              <a:xfrm flipH="1" flipV="1">
                <a:off x="4215097" y="3412799"/>
                <a:ext cx="1" cy="160228"/>
              </a:xfrm>
              <a:prstGeom prst="line">
                <a:avLst/>
              </a:prstGeom>
              <a:solidFill>
                <a:schemeClr val="accent1"/>
              </a:solidFill>
              <a:ln w="19050" cap="flat" cmpd="sng" algn="ctr">
                <a:solidFill>
                  <a:schemeClr val="tx1"/>
                </a:solidFill>
                <a:prstDash val="solid"/>
                <a:round/>
                <a:headEnd type="none" w="med" len="med"/>
                <a:tailEnd type="none" w="med" len="med"/>
              </a:ln>
            </p:spPr>
          </p:cxnSp>
        </p:grpSp>
        <p:cxnSp>
          <p:nvCxnSpPr>
            <p:cNvPr id="150" name="直接连接符 149"/>
            <p:cNvCxnSpPr/>
            <p:nvPr/>
          </p:nvCxnSpPr>
          <p:spPr bwMode="auto">
            <a:xfrm flipH="1">
              <a:off x="6524038" y="6962572"/>
              <a:ext cx="703066"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51" name="文本框 150"/>
            <p:cNvSpPr txBox="1"/>
            <p:nvPr/>
          </p:nvSpPr>
          <p:spPr>
            <a:xfrm>
              <a:off x="6096000" y="6528466"/>
              <a:ext cx="1002358"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高电平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52" name="椭圆 151"/>
            <p:cNvSpPr/>
            <p:nvPr/>
          </p:nvSpPr>
          <p:spPr>
            <a:xfrm>
              <a:off x="7167428" y="4936012"/>
              <a:ext cx="117186" cy="1167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157" name="椭圆 156"/>
            <p:cNvSpPr/>
            <p:nvPr/>
          </p:nvSpPr>
          <p:spPr>
            <a:xfrm>
              <a:off x="7190022" y="6054675"/>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连接符 157"/>
            <p:cNvCxnSpPr>
              <a:endCxn id="157" idx="4"/>
            </p:cNvCxnSpPr>
            <p:nvPr/>
          </p:nvCxnSpPr>
          <p:spPr bwMode="auto">
            <a:xfrm flipH="1" flipV="1">
              <a:off x="7226022" y="6126675"/>
              <a:ext cx="190393"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59" name="椭圆 158"/>
            <p:cNvSpPr/>
            <p:nvPr/>
          </p:nvSpPr>
          <p:spPr>
            <a:xfrm>
              <a:off x="7190022" y="6421188"/>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1" name="组合 160"/>
          <p:cNvGrpSpPr/>
          <p:nvPr/>
        </p:nvGrpSpPr>
        <p:grpSpPr>
          <a:xfrm>
            <a:off x="7039091" y="4113048"/>
            <a:ext cx="2500507" cy="2213989"/>
            <a:chOff x="6044402" y="4748583"/>
            <a:chExt cx="2500507" cy="2213989"/>
          </a:xfrm>
        </p:grpSpPr>
        <p:sp>
          <p:nvSpPr>
            <p:cNvPr id="162" name="文本框 161"/>
            <p:cNvSpPr txBox="1"/>
            <p:nvPr/>
          </p:nvSpPr>
          <p:spPr>
            <a:xfrm>
              <a:off x="7324652" y="4748583"/>
              <a:ext cx="1220257" cy="65116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cxnSp>
          <p:nvCxnSpPr>
            <p:cNvPr id="163" name="直接连接符 162"/>
            <p:cNvCxnSpPr/>
            <p:nvPr/>
          </p:nvCxnSpPr>
          <p:spPr bwMode="auto">
            <a:xfrm>
              <a:off x="7226021" y="6494472"/>
              <a:ext cx="0" cy="468098"/>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64" name="直接连接符 163"/>
            <p:cNvCxnSpPr/>
            <p:nvPr/>
          </p:nvCxnSpPr>
          <p:spPr bwMode="auto">
            <a:xfrm flipH="1" flipV="1">
              <a:off x="7225587" y="5648959"/>
              <a:ext cx="869" cy="411269"/>
            </a:xfrm>
            <a:prstGeom prst="line">
              <a:avLst/>
            </a:prstGeom>
            <a:solidFill>
              <a:schemeClr val="accent1"/>
            </a:solidFill>
            <a:ln w="19050" cap="flat" cmpd="sng" algn="ctr">
              <a:solidFill>
                <a:schemeClr val="tx1"/>
              </a:solidFill>
              <a:prstDash val="solid"/>
              <a:round/>
              <a:headEnd type="none" w="med" len="med"/>
              <a:tailEnd type="none" w="med" len="med"/>
            </a:ln>
          </p:spPr>
        </p:cxnSp>
        <p:grpSp>
          <p:nvGrpSpPr>
            <p:cNvPr id="165" name="组合 164"/>
            <p:cNvGrpSpPr/>
            <p:nvPr/>
          </p:nvGrpSpPr>
          <p:grpSpPr>
            <a:xfrm>
              <a:off x="7167428" y="5041909"/>
              <a:ext cx="117186" cy="607051"/>
              <a:chOff x="4179095" y="3412799"/>
              <a:chExt cx="72005" cy="373004"/>
            </a:xfrm>
          </p:grpSpPr>
          <p:sp>
            <p:nvSpPr>
              <p:cNvPr id="172" name="矩形 171"/>
              <p:cNvSpPr/>
              <p:nvPr/>
            </p:nvSpPr>
            <p:spPr bwMode="auto">
              <a:xfrm>
                <a:off x="4179095" y="3573027"/>
                <a:ext cx="72005" cy="212776"/>
              </a:xfrm>
              <a:prstGeom prst="rect">
                <a:avLst/>
              </a:prstGeom>
              <a:solidFill>
                <a:schemeClr val="accent1"/>
              </a:solidFill>
              <a:ln w="190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73" name="直接连接符 172"/>
              <p:cNvCxnSpPr>
                <a:stCxn id="172" idx="0"/>
              </p:cNvCxnSpPr>
              <p:nvPr/>
            </p:nvCxnSpPr>
            <p:spPr bwMode="auto">
              <a:xfrm flipH="1" flipV="1">
                <a:off x="4215097" y="3412799"/>
                <a:ext cx="1" cy="160228"/>
              </a:xfrm>
              <a:prstGeom prst="line">
                <a:avLst/>
              </a:prstGeom>
              <a:solidFill>
                <a:schemeClr val="accent1"/>
              </a:solidFill>
              <a:ln w="19050" cap="flat" cmpd="sng" algn="ctr">
                <a:solidFill>
                  <a:schemeClr val="tx1"/>
                </a:solidFill>
                <a:prstDash val="solid"/>
                <a:round/>
                <a:headEnd type="none" w="med" len="med"/>
                <a:tailEnd type="none" w="med" len="med"/>
              </a:ln>
            </p:spPr>
          </p:cxnSp>
        </p:grpSp>
        <p:cxnSp>
          <p:nvCxnSpPr>
            <p:cNvPr id="166" name="直接连接符 165"/>
            <p:cNvCxnSpPr/>
            <p:nvPr/>
          </p:nvCxnSpPr>
          <p:spPr bwMode="auto">
            <a:xfrm flipH="1">
              <a:off x="6524038" y="6962572"/>
              <a:ext cx="703066"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67" name="文本框 166"/>
            <p:cNvSpPr txBox="1"/>
            <p:nvPr/>
          </p:nvSpPr>
          <p:spPr>
            <a:xfrm>
              <a:off x="6044402" y="6510126"/>
              <a:ext cx="1070901"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低电平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68" name="椭圆 167"/>
            <p:cNvSpPr/>
            <p:nvPr/>
          </p:nvSpPr>
          <p:spPr>
            <a:xfrm>
              <a:off x="7167428" y="4936012"/>
              <a:ext cx="117186" cy="1167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169" name="椭圆 168"/>
            <p:cNvSpPr/>
            <p:nvPr/>
          </p:nvSpPr>
          <p:spPr>
            <a:xfrm>
              <a:off x="7190022" y="6054675"/>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连接符 169"/>
            <p:cNvCxnSpPr>
              <a:stCxn id="171" idx="0"/>
              <a:endCxn id="169" idx="4"/>
            </p:cNvCxnSpPr>
            <p:nvPr/>
          </p:nvCxnSpPr>
          <p:spPr bwMode="auto">
            <a:xfrm flipV="1">
              <a:off x="7226022" y="6126675"/>
              <a:ext cx="0"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71" name="椭圆 170"/>
            <p:cNvSpPr/>
            <p:nvPr/>
          </p:nvSpPr>
          <p:spPr>
            <a:xfrm>
              <a:off x="7190022" y="6421188"/>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6"/>
                                        </p:tgtEl>
                                        <p:attrNameLst>
                                          <p:attrName>style.visibility</p:attrName>
                                        </p:attrNameLst>
                                      </p:cBhvr>
                                      <p:to>
                                        <p:strVal val="visible"/>
                                      </p:to>
                                    </p:set>
                                    <p:animEffect transition="in" filter="fade">
                                      <p:cBhvr>
                                        <p:cTn id="11" dur="500"/>
                                        <p:tgtEl>
                                          <p:spTgt spid="17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3"/>
                                        </p:tgtEl>
                                        <p:attrNameLst>
                                          <p:attrName>style.visibility</p:attrName>
                                        </p:attrNameLst>
                                      </p:cBhvr>
                                      <p:to>
                                        <p:strVal val="visible"/>
                                      </p:to>
                                    </p:set>
                                    <p:animEffect transition="in" filter="fade">
                                      <p:cBhvr>
                                        <p:cTn id="15" dur="500"/>
                                        <p:tgtEl>
                                          <p:spTgt spid="1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61"/>
                                        </p:tgtEl>
                                        <p:attrNameLst>
                                          <p:attrName>style.visibility</p:attrName>
                                        </p:attrNameLst>
                                      </p:cBhvr>
                                      <p:to>
                                        <p:strVal val="visible"/>
                                      </p:to>
                                    </p:set>
                                    <p:animEffect transition="in" filter="fade">
                                      <p:cBhvr>
                                        <p:cTn id="24" dur="500"/>
                                        <p:tgtEl>
                                          <p:spTgt spid="161"/>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6439535" y="83820"/>
            <a:ext cx="2381250" cy="2203450"/>
          </a:xfrm>
          <a:prstGeom prst="rect">
            <a:avLst/>
          </a:prstGeom>
        </p:spPr>
      </p:pic>
      <p:sp>
        <p:nvSpPr>
          <p:cNvPr id="2" name="灯片编号占位符 1"/>
          <p:cNvSpPr>
            <a:spLocks noGrp="1"/>
          </p:cNvSpPr>
          <p:nvPr>
            <p:ph type="sldNum" sz="quarter" idx="12"/>
          </p:nvPr>
        </p:nvSpPr>
        <p:spPr bwMode="auto">
          <a:xfrm>
            <a:off x="9652000" y="6248400"/>
            <a:ext cx="25400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lstStyle>
            <a:defPPr>
              <a:defRPr lang="en-US"/>
            </a:defPPr>
            <a:lvl1pPr algn="r" rtl="0" eaLnBrk="0" fontAlgn="base" hangingPunct="0">
              <a:spcBef>
                <a:spcPct val="50000"/>
              </a:spcBef>
              <a:spcAft>
                <a:spcPct val="0"/>
              </a:spcAft>
              <a:defRPr sz="1400" kern="1200">
                <a:solidFill>
                  <a:schemeClr val="bg2"/>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fld id="{6A863527-37A5-419C-B385-C88221A22F59}" type="slidenum">
              <a:rPr lang="zh-CN" altLang="en-US" smtClean="0"/>
            </a:fld>
            <a:r>
              <a:rPr lang="en-US" altLang="zh-CN"/>
              <a:t>/35</a:t>
            </a:r>
            <a:endParaRPr lang="en-US" altLang="zh-CN" dirty="0"/>
          </a:p>
        </p:txBody>
      </p:sp>
      <p:sp>
        <p:nvSpPr>
          <p:cNvPr id="11" name="圆角矩形 1"/>
          <p:cNvSpPr/>
          <p:nvPr/>
        </p:nvSpPr>
        <p:spPr>
          <a:xfrm>
            <a:off x="-348343" y="516695"/>
            <a:ext cx="3375628"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ph type="title" idx="4294967295"/>
          </p:nvPr>
        </p:nvSpPr>
        <p:spPr>
          <a:xfrm>
            <a:off x="0" y="644525"/>
            <a:ext cx="10363200" cy="4794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分立元件逻辑门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 name="灯片编号占位符 1"/>
          <p:cNvSpPr txBox="1"/>
          <p:nvPr/>
        </p:nvSpPr>
        <p:spPr>
          <a:xfrm>
            <a:off x="944880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45D486-AB79-5346-9E81-F129A73A99D1}" type="slidenum">
              <a:rPr kumimoji="1" lang="zh-CN" altLang="en-US" smtClean="0">
                <a:latin typeface="Times New Roman" panose="02020603050405020304" pitchFamily="18" charset="0"/>
                <a:cs typeface="Times New Roman" panose="02020603050405020304" pitchFamily="18" charset="0"/>
              </a:rPr>
            </a:fld>
            <a:endParaRPr kumimoji="1" lang="zh-CN" altLang="en-US" dirty="0">
              <a:latin typeface="Times New Roman" panose="02020603050405020304" pitchFamily="18" charset="0"/>
              <a:cs typeface="Times New Roman" panose="02020603050405020304" pitchFamily="18" charset="0"/>
            </a:endParaRPr>
          </a:p>
        </p:txBody>
      </p:sp>
      <p:sp>
        <p:nvSpPr>
          <p:cNvPr id="95" name="矩形 94"/>
          <p:cNvSpPr>
            <a:spLocks noChangeArrowheads="1"/>
          </p:cNvSpPr>
          <p:nvPr/>
        </p:nvSpPr>
        <p:spPr bwMode="auto">
          <a:xfrm>
            <a:off x="1836412" y="2987856"/>
            <a:ext cx="851241"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en-US" altLang="zh-CN" sz="2000" b="1" dirty="0">
                <a:latin typeface="Times New Roman" panose="02020603050405020304" pitchFamily="18" charset="0"/>
                <a:cs typeface="Times New Roman" panose="02020603050405020304" pitchFamily="18" charset="0"/>
              </a:rPr>
              <a:t>PNP</a:t>
            </a:r>
            <a:endParaRPr lang="en-US" altLang="zh-CN" sz="2000" b="1" dirty="0">
              <a:latin typeface="Times New Roman" panose="02020603050405020304" pitchFamily="18" charset="0"/>
              <a:cs typeface="Times New Roman" panose="02020603050405020304" pitchFamily="18" charset="0"/>
            </a:endParaRPr>
          </a:p>
        </p:txBody>
      </p:sp>
      <p:sp>
        <p:nvSpPr>
          <p:cNvPr id="100" name="矩形 99"/>
          <p:cNvSpPr/>
          <p:nvPr/>
        </p:nvSpPr>
        <p:spPr>
          <a:xfrm>
            <a:off x="296857" y="1735404"/>
            <a:ext cx="14632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zh-CN" altLang="en-US" sz="2800" b="1" dirty="0">
                <a:solidFill>
                  <a:srgbClr val="005286"/>
                </a:solidFill>
                <a:latin typeface="微软雅黑" panose="020B0503020204020204" pitchFamily="34" charset="-122"/>
                <a:ea typeface="微软雅黑" panose="020B0503020204020204" pitchFamily="34" charset="-122"/>
              </a:rPr>
              <a:t>三</a:t>
            </a:r>
            <a:r>
              <a:rPr kumimoji="1" lang="zh-CN" altLang="zh-CN" sz="2800" b="1" dirty="0">
                <a:solidFill>
                  <a:srgbClr val="005286"/>
                </a:solidFill>
                <a:latin typeface="微软雅黑" panose="020B0503020204020204" pitchFamily="34" charset="-122"/>
                <a:ea typeface="微软雅黑" panose="020B0503020204020204" pitchFamily="34" charset="-122"/>
              </a:rPr>
              <a:t>极管</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sp>
        <p:nvSpPr>
          <p:cNvPr id="5" name="矩形 4"/>
          <p:cNvSpPr>
            <a:spLocks noChangeArrowheads="1"/>
          </p:cNvSpPr>
          <p:nvPr/>
        </p:nvSpPr>
        <p:spPr bwMode="auto">
          <a:xfrm>
            <a:off x="3247906" y="2141345"/>
            <a:ext cx="2892517" cy="10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低电平导通（开关闭合）</a:t>
            </a:r>
            <a:endParaRPr lang="en-US" altLang="zh-CN" sz="20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高电平截止（开关断开）</a:t>
            </a:r>
            <a:endParaRPr lang="en-US" altLang="zh-CN" sz="2000" b="1" dirty="0">
              <a:latin typeface="Times New Roman" panose="02020603050405020304" pitchFamily="18" charset="0"/>
              <a:cs typeface="Times New Roman" panose="02020603050405020304" pitchFamily="18" charset="0"/>
            </a:endParaRPr>
          </a:p>
        </p:txBody>
      </p:sp>
      <p:sp>
        <p:nvSpPr>
          <p:cNvPr id="6" name="矩形 5"/>
          <p:cNvSpPr>
            <a:spLocks noChangeArrowheads="1"/>
          </p:cNvSpPr>
          <p:nvPr/>
        </p:nvSpPr>
        <p:spPr bwMode="auto">
          <a:xfrm>
            <a:off x="8702254" y="2122777"/>
            <a:ext cx="3022839" cy="1034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高电平导通（开关闭合）</a:t>
            </a:r>
            <a:endParaRPr lang="en-US" altLang="zh-CN" sz="2000" b="1" dirty="0">
              <a:latin typeface="Times New Roman" panose="02020603050405020304" pitchFamily="18" charset="0"/>
              <a:cs typeface="Times New Roman" panose="02020603050405020304" pitchFamily="18" charset="0"/>
            </a:endParaRPr>
          </a:p>
          <a:p>
            <a:pPr marL="0" indent="0" eaLnBrk="1" hangingPunct="1">
              <a:lnSpc>
                <a:spcPct val="150000"/>
              </a:lnSpc>
              <a:spcBef>
                <a:spcPts val="0"/>
              </a:spcBef>
              <a:spcAft>
                <a:spcPts val="600"/>
              </a:spcAft>
              <a:buClr>
                <a:schemeClr val="tx1"/>
              </a:buClr>
              <a:buNone/>
            </a:pPr>
            <a:r>
              <a:rPr lang="zh-CN" altLang="en-US" sz="2000" b="1" dirty="0">
                <a:latin typeface="Times New Roman" panose="02020603050405020304" pitchFamily="18" charset="0"/>
                <a:cs typeface="Times New Roman" panose="02020603050405020304" pitchFamily="18" charset="0"/>
              </a:rPr>
              <a:t>低电平截止（开关断开）</a:t>
            </a:r>
            <a:endParaRPr lang="en-US" altLang="zh-CN" sz="2000" b="1" dirty="0">
              <a:latin typeface="Times New Roman" panose="02020603050405020304" pitchFamily="18" charset="0"/>
              <a:cs typeface="Times New Roman" panose="02020603050405020304" pitchFamily="18" charset="0"/>
            </a:endParaRPr>
          </a:p>
        </p:txBody>
      </p:sp>
      <p:grpSp>
        <p:nvGrpSpPr>
          <p:cNvPr id="66" name="组合 65"/>
          <p:cNvGrpSpPr/>
          <p:nvPr/>
        </p:nvGrpSpPr>
        <p:grpSpPr>
          <a:xfrm>
            <a:off x="1827992" y="2132958"/>
            <a:ext cx="2340895" cy="1901042"/>
            <a:chOff x="1827992" y="2132958"/>
            <a:chExt cx="2340895" cy="1901042"/>
          </a:xfrm>
        </p:grpSpPr>
        <p:cxnSp>
          <p:nvCxnSpPr>
            <p:cNvPr id="88" name="直接连接符 87"/>
            <p:cNvCxnSpPr/>
            <p:nvPr/>
          </p:nvCxnSpPr>
          <p:spPr>
            <a:xfrm>
              <a:off x="2608084" y="2511864"/>
              <a:ext cx="0" cy="317328"/>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cxnSp>
        <p:cxnSp>
          <p:nvCxnSpPr>
            <p:cNvPr id="89" name="直接连接符 88"/>
            <p:cNvCxnSpPr/>
            <p:nvPr/>
          </p:nvCxnSpPr>
          <p:spPr>
            <a:xfrm flipH="1">
              <a:off x="2608084" y="2511864"/>
              <a:ext cx="182192" cy="158664"/>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2608084" y="2670528"/>
              <a:ext cx="182192" cy="158664"/>
            </a:xfrm>
            <a:prstGeom prst="line">
              <a:avLst/>
            </a:prstGeom>
            <a:ln w="19050">
              <a:solidFill>
                <a:srgbClr val="0000FF"/>
              </a:solidFill>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2788845" y="2825398"/>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2786482" y="2132958"/>
              <a:ext cx="0" cy="386494"/>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flipH="1">
              <a:off x="2262033" y="2670528"/>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94" name="文本框 93"/>
            <p:cNvSpPr txBox="1"/>
            <p:nvPr/>
          </p:nvSpPr>
          <p:spPr>
            <a:xfrm>
              <a:off x="1827992" y="2485573"/>
              <a:ext cx="520062" cy="40011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endParaRPr lang="zh-CN" altLang="en-US" sz="2000" baseline="-25000" dirty="0">
                <a:latin typeface="Times New Roman" panose="02020603050405020304" pitchFamily="18" charset="0"/>
                <a:cs typeface="Times New Roman" panose="02020603050405020304" pitchFamily="18" charset="0"/>
              </a:endParaRPr>
            </a:p>
          </p:txBody>
        </p:sp>
        <p:sp>
          <p:nvSpPr>
            <p:cNvPr id="55" name="文本框 54"/>
            <p:cNvSpPr txBox="1"/>
            <p:nvPr/>
          </p:nvSpPr>
          <p:spPr>
            <a:xfrm>
              <a:off x="2948630" y="3382834"/>
              <a:ext cx="1220257" cy="65116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sp>
          <p:nvSpPr>
            <p:cNvPr id="60" name="椭圆 59"/>
            <p:cNvSpPr/>
            <p:nvPr/>
          </p:nvSpPr>
          <p:spPr>
            <a:xfrm>
              <a:off x="2730252" y="3562594"/>
              <a:ext cx="117186" cy="1167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cxnSp>
          <p:nvCxnSpPr>
            <p:cNvPr id="62" name="直接连接符 61"/>
            <p:cNvCxnSpPr/>
            <p:nvPr/>
          </p:nvCxnSpPr>
          <p:spPr>
            <a:xfrm>
              <a:off x="2790276" y="2132958"/>
              <a:ext cx="291482"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5" name="组合 74"/>
          <p:cNvGrpSpPr/>
          <p:nvPr/>
        </p:nvGrpSpPr>
        <p:grpSpPr>
          <a:xfrm>
            <a:off x="753953" y="4530531"/>
            <a:ext cx="2674501" cy="2036125"/>
            <a:chOff x="753953" y="4530531"/>
            <a:chExt cx="2674501" cy="2036125"/>
          </a:xfrm>
        </p:grpSpPr>
        <p:cxnSp>
          <p:nvCxnSpPr>
            <p:cNvPr id="17" name="直接连接符 16"/>
            <p:cNvCxnSpPr/>
            <p:nvPr/>
          </p:nvCxnSpPr>
          <p:spPr>
            <a:xfrm flipH="1">
              <a:off x="1458714" y="5151131"/>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753953" y="5187175"/>
              <a:ext cx="1074039"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低电平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22" name="椭圆 21"/>
            <p:cNvSpPr/>
            <p:nvPr/>
          </p:nvSpPr>
          <p:spPr>
            <a:xfrm>
              <a:off x="2012420" y="4925583"/>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bwMode="auto">
            <a:xfrm flipV="1">
              <a:off x="2048420" y="4997583"/>
              <a:ext cx="0"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26" name="椭圆 25"/>
            <p:cNvSpPr/>
            <p:nvPr/>
          </p:nvSpPr>
          <p:spPr>
            <a:xfrm>
              <a:off x="2012420" y="5292096"/>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1800556" y="5115131"/>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a:off x="2048412" y="5358054"/>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2045652" y="4530531"/>
              <a:ext cx="0" cy="386494"/>
            </a:xfrm>
            <a:prstGeom prst="line">
              <a:avLst/>
            </a:prstGeom>
            <a:ln w="19050"/>
          </p:spPr>
          <p:style>
            <a:lnRef idx="1">
              <a:schemeClr val="dk1"/>
            </a:lnRef>
            <a:fillRef idx="0">
              <a:schemeClr val="dk1"/>
            </a:fillRef>
            <a:effectRef idx="0">
              <a:schemeClr val="dk1"/>
            </a:effectRef>
            <a:fontRef idx="minor">
              <a:schemeClr val="tx1"/>
            </a:fontRef>
          </p:style>
        </p:cxnSp>
        <p:sp>
          <p:nvSpPr>
            <p:cNvPr id="69" name="文本框 68"/>
            <p:cNvSpPr txBox="1"/>
            <p:nvPr/>
          </p:nvSpPr>
          <p:spPr>
            <a:xfrm>
              <a:off x="2208197" y="5915490"/>
              <a:ext cx="1220257" cy="65116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sp>
          <p:nvSpPr>
            <p:cNvPr id="70" name="椭圆 69"/>
            <p:cNvSpPr/>
            <p:nvPr/>
          </p:nvSpPr>
          <p:spPr>
            <a:xfrm>
              <a:off x="1989819" y="6095250"/>
              <a:ext cx="117186" cy="1167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cxnSp>
          <p:nvCxnSpPr>
            <p:cNvPr id="71" name="直接连接符 70"/>
            <p:cNvCxnSpPr/>
            <p:nvPr/>
          </p:nvCxnSpPr>
          <p:spPr>
            <a:xfrm>
              <a:off x="2042518" y="4533995"/>
              <a:ext cx="291482"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3307541" y="4533995"/>
            <a:ext cx="2674501" cy="2036125"/>
            <a:chOff x="753953" y="4530531"/>
            <a:chExt cx="2674501" cy="2036125"/>
          </a:xfrm>
        </p:grpSpPr>
        <p:cxnSp>
          <p:nvCxnSpPr>
            <p:cNvPr id="78" name="直接连接符 77"/>
            <p:cNvCxnSpPr/>
            <p:nvPr/>
          </p:nvCxnSpPr>
          <p:spPr>
            <a:xfrm flipH="1">
              <a:off x="1458714" y="5151131"/>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80" name="文本框 79"/>
            <p:cNvSpPr txBox="1"/>
            <p:nvPr/>
          </p:nvSpPr>
          <p:spPr>
            <a:xfrm>
              <a:off x="753953" y="5187175"/>
              <a:ext cx="1074039"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高电平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84" name="椭圆 83"/>
            <p:cNvSpPr/>
            <p:nvPr/>
          </p:nvSpPr>
          <p:spPr>
            <a:xfrm>
              <a:off x="2012420" y="4925583"/>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7" name="直接连接符 96"/>
            <p:cNvCxnSpPr/>
            <p:nvPr/>
          </p:nvCxnSpPr>
          <p:spPr bwMode="auto">
            <a:xfrm flipH="1" flipV="1">
              <a:off x="2048420" y="4997583"/>
              <a:ext cx="204749" cy="291049"/>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98" name="椭圆 97"/>
            <p:cNvSpPr/>
            <p:nvPr/>
          </p:nvSpPr>
          <p:spPr>
            <a:xfrm>
              <a:off x="2012420" y="5292096"/>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p:cNvSpPr/>
            <p:nvPr/>
          </p:nvSpPr>
          <p:spPr>
            <a:xfrm>
              <a:off x="1800556" y="5115131"/>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5" name="直接连接符 104"/>
            <p:cNvCxnSpPr/>
            <p:nvPr/>
          </p:nvCxnSpPr>
          <p:spPr>
            <a:xfrm>
              <a:off x="2048412" y="5358054"/>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2045652" y="4530531"/>
              <a:ext cx="0" cy="386494"/>
            </a:xfrm>
            <a:prstGeom prst="line">
              <a:avLst/>
            </a:prstGeom>
            <a:ln w="19050"/>
          </p:spPr>
          <p:style>
            <a:lnRef idx="1">
              <a:schemeClr val="dk1"/>
            </a:lnRef>
            <a:fillRef idx="0">
              <a:schemeClr val="dk1"/>
            </a:fillRef>
            <a:effectRef idx="0">
              <a:schemeClr val="dk1"/>
            </a:effectRef>
            <a:fontRef idx="minor">
              <a:schemeClr val="tx1"/>
            </a:fontRef>
          </p:style>
        </p:cxnSp>
        <p:sp>
          <p:nvSpPr>
            <p:cNvPr id="107" name="文本框 106"/>
            <p:cNvSpPr txBox="1"/>
            <p:nvPr/>
          </p:nvSpPr>
          <p:spPr>
            <a:xfrm>
              <a:off x="2208197" y="5915490"/>
              <a:ext cx="1220257" cy="65116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V</a:t>
              </a:r>
              <a:r>
                <a:rPr lang="en-US" altLang="zh-CN" sz="2000" baseline="-25000" dirty="0">
                  <a:latin typeface="Times New Roman" panose="02020603050405020304" pitchFamily="18" charset="0"/>
                  <a:cs typeface="Times New Roman" panose="02020603050405020304" pitchFamily="18" charset="0"/>
                </a:rPr>
                <a:t>CC</a:t>
              </a:r>
              <a:endParaRPr lang="zh-CN" altLang="en-US" sz="2000" baseline="-25000" dirty="0">
                <a:latin typeface="Times New Roman" panose="02020603050405020304" pitchFamily="18" charset="0"/>
                <a:cs typeface="Times New Roman" panose="02020603050405020304" pitchFamily="18" charset="0"/>
              </a:endParaRPr>
            </a:p>
          </p:txBody>
        </p:sp>
        <p:sp>
          <p:nvSpPr>
            <p:cNvPr id="108" name="椭圆 107"/>
            <p:cNvSpPr/>
            <p:nvPr/>
          </p:nvSpPr>
          <p:spPr>
            <a:xfrm>
              <a:off x="1989819" y="6095250"/>
              <a:ext cx="117186" cy="11672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cxnSp>
          <p:nvCxnSpPr>
            <p:cNvPr id="109" name="直接连接符 108"/>
            <p:cNvCxnSpPr/>
            <p:nvPr/>
          </p:nvCxnSpPr>
          <p:spPr>
            <a:xfrm>
              <a:off x="2042518" y="4533995"/>
              <a:ext cx="291482"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96" name="矩形 95"/>
          <p:cNvSpPr>
            <a:spLocks noChangeArrowheads="1"/>
          </p:cNvSpPr>
          <p:nvPr/>
        </p:nvSpPr>
        <p:spPr bwMode="auto">
          <a:xfrm>
            <a:off x="7301345" y="3027028"/>
            <a:ext cx="851241" cy="49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eaLnBrk="1" hangingPunct="1">
              <a:lnSpc>
                <a:spcPct val="150000"/>
              </a:lnSpc>
              <a:spcBef>
                <a:spcPts val="0"/>
              </a:spcBef>
              <a:spcAft>
                <a:spcPts val="600"/>
              </a:spcAft>
              <a:buClr>
                <a:schemeClr val="tx1"/>
              </a:buClr>
              <a:buNone/>
            </a:pPr>
            <a:r>
              <a:rPr lang="en-US" altLang="zh-CN" sz="2000" b="1" dirty="0">
                <a:latin typeface="Times New Roman" panose="02020603050405020304" pitchFamily="18" charset="0"/>
                <a:cs typeface="Times New Roman" panose="02020603050405020304" pitchFamily="18" charset="0"/>
              </a:rPr>
              <a:t>NPN</a:t>
            </a:r>
            <a:endParaRPr lang="en-US" altLang="zh-CN" sz="2000" b="1" dirty="0">
              <a:latin typeface="Times New Roman" panose="02020603050405020304" pitchFamily="18" charset="0"/>
              <a:cs typeface="Times New Roman" panose="02020603050405020304" pitchFamily="18" charset="0"/>
            </a:endParaRPr>
          </a:p>
        </p:txBody>
      </p:sp>
      <p:grpSp>
        <p:nvGrpSpPr>
          <p:cNvPr id="128" name="组合 127"/>
          <p:cNvGrpSpPr/>
          <p:nvPr/>
        </p:nvGrpSpPr>
        <p:grpSpPr>
          <a:xfrm>
            <a:off x="7243021" y="2076507"/>
            <a:ext cx="2327343" cy="1907417"/>
            <a:chOff x="7243021" y="2076507"/>
            <a:chExt cx="2327343" cy="1907417"/>
          </a:xfrm>
        </p:grpSpPr>
        <p:cxnSp>
          <p:nvCxnSpPr>
            <p:cNvPr id="112" name="直接连接符 111"/>
            <p:cNvCxnSpPr/>
            <p:nvPr/>
          </p:nvCxnSpPr>
          <p:spPr>
            <a:xfrm>
              <a:off x="8023113" y="2455413"/>
              <a:ext cx="0" cy="317328"/>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flipH="1">
              <a:off x="8023113" y="2455413"/>
              <a:ext cx="182192" cy="158664"/>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8023113" y="2614077"/>
              <a:ext cx="182192" cy="158664"/>
            </a:xfrm>
            <a:prstGeom prst="line">
              <a:avLst/>
            </a:prstGeom>
            <a:ln w="19050">
              <a:solidFill>
                <a:srgbClr val="0000FF"/>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8203874" y="2768947"/>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8201511" y="2076507"/>
              <a:ext cx="0" cy="386494"/>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flipH="1">
              <a:off x="7677062" y="2614077"/>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118" name="文本框 117"/>
            <p:cNvSpPr txBox="1"/>
            <p:nvPr/>
          </p:nvSpPr>
          <p:spPr>
            <a:xfrm>
              <a:off x="7243021" y="2429122"/>
              <a:ext cx="520062" cy="400111"/>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a:t>
              </a:r>
              <a:endParaRPr lang="zh-CN" altLang="en-US" sz="2000" baseline="-25000" dirty="0">
                <a:latin typeface="Times New Roman" panose="02020603050405020304" pitchFamily="18" charset="0"/>
                <a:cs typeface="Times New Roman" panose="02020603050405020304" pitchFamily="18" charset="0"/>
              </a:endParaRPr>
            </a:p>
          </p:txBody>
        </p:sp>
        <p:cxnSp>
          <p:nvCxnSpPr>
            <p:cNvPr id="121" name="直接连接符 120"/>
            <p:cNvCxnSpPr/>
            <p:nvPr/>
          </p:nvCxnSpPr>
          <p:spPr>
            <a:xfrm>
              <a:off x="8205305" y="2076507"/>
              <a:ext cx="2914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直接连接符 121"/>
            <p:cNvCxnSpPr/>
            <p:nvPr/>
          </p:nvCxnSpPr>
          <p:spPr bwMode="auto">
            <a:xfrm>
              <a:off x="8068405" y="3510653"/>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3" name="直接连接符 122"/>
            <p:cNvCxnSpPr/>
            <p:nvPr/>
          </p:nvCxnSpPr>
          <p:spPr bwMode="auto">
            <a:xfrm>
              <a:off x="8146968" y="3575746"/>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4" name="直接连接符 123"/>
            <p:cNvCxnSpPr/>
            <p:nvPr/>
          </p:nvCxnSpPr>
          <p:spPr bwMode="auto">
            <a:xfrm>
              <a:off x="8166458" y="3640838"/>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5" name="直接连接符 124"/>
            <p:cNvCxnSpPr/>
            <p:nvPr/>
          </p:nvCxnSpPr>
          <p:spPr bwMode="auto">
            <a:xfrm>
              <a:off x="8195693" y="3705932"/>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26" name="文本框 125"/>
            <p:cNvSpPr txBox="1"/>
            <p:nvPr/>
          </p:nvSpPr>
          <p:spPr>
            <a:xfrm>
              <a:off x="8428738" y="3374719"/>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grpSp>
      <p:grpSp>
        <p:nvGrpSpPr>
          <p:cNvPr id="163" name="组合 162"/>
          <p:cNvGrpSpPr/>
          <p:nvPr/>
        </p:nvGrpSpPr>
        <p:grpSpPr>
          <a:xfrm>
            <a:off x="6839941" y="4534779"/>
            <a:ext cx="2618326" cy="1997628"/>
            <a:chOff x="6839941" y="4534779"/>
            <a:chExt cx="2618326" cy="1997628"/>
          </a:xfrm>
        </p:grpSpPr>
        <p:cxnSp>
          <p:nvCxnSpPr>
            <p:cNvPr id="130" name="直接连接符 129"/>
            <p:cNvCxnSpPr/>
            <p:nvPr/>
          </p:nvCxnSpPr>
          <p:spPr>
            <a:xfrm flipH="1">
              <a:off x="7544702" y="5155379"/>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131" name="文本框 130"/>
            <p:cNvSpPr txBox="1"/>
            <p:nvPr/>
          </p:nvSpPr>
          <p:spPr>
            <a:xfrm>
              <a:off x="6839941" y="5191423"/>
              <a:ext cx="1074039"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高电平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32" name="椭圆 131"/>
            <p:cNvSpPr/>
            <p:nvPr/>
          </p:nvSpPr>
          <p:spPr>
            <a:xfrm>
              <a:off x="8098408" y="4929831"/>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连接符 132"/>
            <p:cNvCxnSpPr/>
            <p:nvPr/>
          </p:nvCxnSpPr>
          <p:spPr bwMode="auto">
            <a:xfrm flipV="1">
              <a:off x="8134408" y="5001831"/>
              <a:ext cx="0" cy="294513"/>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34" name="椭圆 133"/>
            <p:cNvSpPr/>
            <p:nvPr/>
          </p:nvSpPr>
          <p:spPr>
            <a:xfrm>
              <a:off x="8098408" y="5296344"/>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p:cNvSpPr/>
            <p:nvPr/>
          </p:nvSpPr>
          <p:spPr>
            <a:xfrm>
              <a:off x="7886544" y="5119379"/>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8134400" y="5362302"/>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137" name="直接连接符 136"/>
            <p:cNvCxnSpPr/>
            <p:nvPr/>
          </p:nvCxnSpPr>
          <p:spPr>
            <a:xfrm>
              <a:off x="8131640" y="4534779"/>
              <a:ext cx="0" cy="386494"/>
            </a:xfrm>
            <a:prstGeom prst="line">
              <a:avLst/>
            </a:prstGeom>
            <a:ln w="19050"/>
          </p:spPr>
          <p:style>
            <a:lnRef idx="1">
              <a:schemeClr val="dk1"/>
            </a:lnRef>
            <a:fillRef idx="0">
              <a:schemeClr val="dk1"/>
            </a:fillRef>
            <a:effectRef idx="0">
              <a:schemeClr val="dk1"/>
            </a:effectRef>
            <a:fontRef idx="minor">
              <a:schemeClr val="tx1"/>
            </a:fontRef>
          </p:style>
        </p:cxnSp>
        <p:cxnSp>
          <p:nvCxnSpPr>
            <p:cNvPr id="140" name="直接连接符 139"/>
            <p:cNvCxnSpPr/>
            <p:nvPr/>
          </p:nvCxnSpPr>
          <p:spPr>
            <a:xfrm>
              <a:off x="8128506" y="4538243"/>
              <a:ext cx="2914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3" name="直接连接符 152"/>
            <p:cNvCxnSpPr/>
            <p:nvPr/>
          </p:nvCxnSpPr>
          <p:spPr bwMode="auto">
            <a:xfrm>
              <a:off x="7991917" y="6099611"/>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54" name="直接连接符 153"/>
            <p:cNvCxnSpPr/>
            <p:nvPr/>
          </p:nvCxnSpPr>
          <p:spPr bwMode="auto">
            <a:xfrm>
              <a:off x="8070480" y="6164704"/>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55" name="直接连接符 154"/>
            <p:cNvCxnSpPr/>
            <p:nvPr/>
          </p:nvCxnSpPr>
          <p:spPr bwMode="auto">
            <a:xfrm>
              <a:off x="8089970" y="6229796"/>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56" name="直接连接符 155"/>
            <p:cNvCxnSpPr/>
            <p:nvPr/>
          </p:nvCxnSpPr>
          <p:spPr bwMode="auto">
            <a:xfrm>
              <a:off x="8119205" y="6294890"/>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57" name="文本框 156"/>
            <p:cNvSpPr txBox="1"/>
            <p:nvPr/>
          </p:nvSpPr>
          <p:spPr>
            <a:xfrm>
              <a:off x="8316641" y="5923202"/>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grpSp>
      <p:grpSp>
        <p:nvGrpSpPr>
          <p:cNvPr id="164" name="组合 163"/>
          <p:cNvGrpSpPr/>
          <p:nvPr/>
        </p:nvGrpSpPr>
        <p:grpSpPr>
          <a:xfrm>
            <a:off x="9393529" y="4538243"/>
            <a:ext cx="2605909" cy="2001206"/>
            <a:chOff x="9393529" y="4538243"/>
            <a:chExt cx="2605909" cy="2001206"/>
          </a:xfrm>
        </p:grpSpPr>
        <p:cxnSp>
          <p:nvCxnSpPr>
            <p:cNvPr id="142" name="直接连接符 141"/>
            <p:cNvCxnSpPr/>
            <p:nvPr/>
          </p:nvCxnSpPr>
          <p:spPr>
            <a:xfrm flipH="1">
              <a:off x="10098290" y="5158843"/>
              <a:ext cx="346051" cy="0"/>
            </a:xfrm>
            <a:prstGeom prst="line">
              <a:avLst/>
            </a:prstGeom>
            <a:ln w="19050"/>
          </p:spPr>
          <p:style>
            <a:lnRef idx="1">
              <a:schemeClr val="dk1"/>
            </a:lnRef>
            <a:fillRef idx="0">
              <a:schemeClr val="dk1"/>
            </a:fillRef>
            <a:effectRef idx="0">
              <a:schemeClr val="dk1"/>
            </a:effectRef>
            <a:fontRef idx="minor">
              <a:schemeClr val="tx1"/>
            </a:fontRef>
          </p:style>
        </p:cxnSp>
        <p:sp>
          <p:nvSpPr>
            <p:cNvPr id="143" name="文本框 142"/>
            <p:cNvSpPr txBox="1"/>
            <p:nvPr/>
          </p:nvSpPr>
          <p:spPr>
            <a:xfrm>
              <a:off x="9393529" y="5194887"/>
              <a:ext cx="1074039" cy="400110"/>
            </a:xfrm>
            <a:prstGeom prst="rect">
              <a:avLst/>
            </a:prstGeom>
            <a:noFill/>
          </p:spPr>
          <p:txBody>
            <a:bodyPr wrap="square" rtlCol="0">
              <a:spAutoFit/>
            </a:bodyPr>
            <a:lstStyle/>
            <a:p>
              <a:r>
                <a:rPr lang="zh-CN" altLang="en-US" sz="2000" dirty="0">
                  <a:latin typeface="Times New Roman" panose="02020603050405020304" pitchFamily="18" charset="0"/>
                  <a:cs typeface="Times New Roman" panose="02020603050405020304" pitchFamily="18" charset="0"/>
                </a:rPr>
                <a:t>低电平</a:t>
              </a:r>
              <a:endParaRPr lang="zh-CN" altLang="en-US" sz="2000" baseline="-25000" dirty="0">
                <a:latin typeface="Times New Roman" panose="02020603050405020304" pitchFamily="18" charset="0"/>
                <a:cs typeface="Times New Roman" panose="02020603050405020304" pitchFamily="18" charset="0"/>
              </a:endParaRPr>
            </a:p>
          </p:txBody>
        </p:sp>
        <p:sp>
          <p:nvSpPr>
            <p:cNvPr id="144" name="椭圆 143"/>
            <p:cNvSpPr/>
            <p:nvPr/>
          </p:nvSpPr>
          <p:spPr>
            <a:xfrm>
              <a:off x="10651996" y="4933295"/>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5" name="直接连接符 144"/>
            <p:cNvCxnSpPr/>
            <p:nvPr/>
          </p:nvCxnSpPr>
          <p:spPr bwMode="auto">
            <a:xfrm flipH="1" flipV="1">
              <a:off x="10687996" y="5005295"/>
              <a:ext cx="204749" cy="291049"/>
            </a:xfrm>
            <a:prstGeom prst="line">
              <a:avLst/>
            </a:prstGeom>
            <a:solidFill>
              <a:schemeClr val="accent1"/>
            </a:solidFill>
            <a:ln w="19050" cap="flat" cmpd="sng" algn="ctr">
              <a:solidFill>
                <a:srgbClr val="0000FF"/>
              </a:solidFill>
              <a:prstDash val="solid"/>
              <a:round/>
              <a:headEnd type="none" w="med" len="med"/>
              <a:tailEnd type="none" w="med" len="med"/>
            </a:ln>
          </p:spPr>
        </p:cxnSp>
        <p:sp>
          <p:nvSpPr>
            <p:cNvPr id="146" name="椭圆 145"/>
            <p:cNvSpPr/>
            <p:nvPr/>
          </p:nvSpPr>
          <p:spPr>
            <a:xfrm>
              <a:off x="10651996" y="5299808"/>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p:cNvSpPr/>
            <p:nvPr/>
          </p:nvSpPr>
          <p:spPr>
            <a:xfrm>
              <a:off x="10440132" y="5122843"/>
              <a:ext cx="72000" cy="72000"/>
            </a:xfrm>
            <a:prstGeom prst="ellipse">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8" name="直接连接符 147"/>
            <p:cNvCxnSpPr/>
            <p:nvPr/>
          </p:nvCxnSpPr>
          <p:spPr>
            <a:xfrm>
              <a:off x="10687988" y="5365766"/>
              <a:ext cx="0" cy="737196"/>
            </a:xfrm>
            <a:prstGeom prst="line">
              <a:avLst/>
            </a:prstGeom>
            <a:ln w="19050"/>
          </p:spPr>
          <p:style>
            <a:lnRef idx="1">
              <a:schemeClr val="dk1"/>
            </a:lnRef>
            <a:fillRef idx="0">
              <a:schemeClr val="dk1"/>
            </a:fillRef>
            <a:effectRef idx="0">
              <a:schemeClr val="dk1"/>
            </a:effectRef>
            <a:fontRef idx="minor">
              <a:schemeClr val="tx1"/>
            </a:fontRef>
          </p:style>
        </p:cxnSp>
        <p:cxnSp>
          <p:nvCxnSpPr>
            <p:cNvPr id="149" name="直接连接符 148"/>
            <p:cNvCxnSpPr/>
            <p:nvPr/>
          </p:nvCxnSpPr>
          <p:spPr>
            <a:xfrm>
              <a:off x="10685228" y="4538243"/>
              <a:ext cx="0" cy="386494"/>
            </a:xfrm>
            <a:prstGeom prst="line">
              <a:avLst/>
            </a:prstGeom>
            <a:ln w="19050"/>
          </p:spPr>
          <p:style>
            <a:lnRef idx="1">
              <a:schemeClr val="dk1"/>
            </a:lnRef>
            <a:fillRef idx="0">
              <a:schemeClr val="dk1"/>
            </a:fillRef>
            <a:effectRef idx="0">
              <a:schemeClr val="dk1"/>
            </a:effectRef>
            <a:fontRef idx="minor">
              <a:schemeClr val="tx1"/>
            </a:fontRef>
          </p:style>
        </p:cxnSp>
        <p:cxnSp>
          <p:nvCxnSpPr>
            <p:cNvPr id="152" name="直接连接符 151"/>
            <p:cNvCxnSpPr/>
            <p:nvPr/>
          </p:nvCxnSpPr>
          <p:spPr>
            <a:xfrm>
              <a:off x="10682094" y="4541707"/>
              <a:ext cx="29148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8" name="直接连接符 157"/>
            <p:cNvCxnSpPr/>
            <p:nvPr/>
          </p:nvCxnSpPr>
          <p:spPr bwMode="auto">
            <a:xfrm>
              <a:off x="10541040" y="6106653"/>
              <a:ext cx="274067"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59" name="直接连接符 158"/>
            <p:cNvCxnSpPr/>
            <p:nvPr/>
          </p:nvCxnSpPr>
          <p:spPr bwMode="auto">
            <a:xfrm>
              <a:off x="10619603" y="6171746"/>
              <a:ext cx="116941"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60" name="直接连接符 159"/>
            <p:cNvCxnSpPr/>
            <p:nvPr/>
          </p:nvCxnSpPr>
          <p:spPr bwMode="auto">
            <a:xfrm>
              <a:off x="10639093" y="6236838"/>
              <a:ext cx="779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61" name="直接连接符 160"/>
            <p:cNvCxnSpPr/>
            <p:nvPr/>
          </p:nvCxnSpPr>
          <p:spPr bwMode="auto">
            <a:xfrm>
              <a:off x="10668328" y="6301932"/>
              <a:ext cx="19491" cy="0"/>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62" name="文本框 161"/>
            <p:cNvSpPr txBox="1"/>
            <p:nvPr/>
          </p:nvSpPr>
          <p:spPr>
            <a:xfrm>
              <a:off x="10857812" y="5930244"/>
              <a:ext cx="1141626" cy="60920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GND</a:t>
              </a:r>
              <a:endParaRPr lang="zh-CN" altLang="en-US" sz="2000" baseline="-25000" dirty="0">
                <a:latin typeface="Times New Roman" panose="02020603050405020304" pitchFamily="18" charset="0"/>
                <a:cs typeface="Times New Roman" panose="02020603050405020304" pitchFamily="18" charset="0"/>
              </a:endParaRPr>
            </a:p>
          </p:txBody>
        </p:sp>
      </p:grpSp>
      <p:pic>
        <p:nvPicPr>
          <p:cNvPr id="9" name="图片 8"/>
          <p:cNvPicPr>
            <a:picLocks noChangeAspect="1"/>
          </p:cNvPicPr>
          <p:nvPr/>
        </p:nvPicPr>
        <p:blipFill>
          <a:blip r:embed="rId2"/>
          <a:stretch>
            <a:fillRect/>
          </a:stretch>
        </p:blipFill>
        <p:spPr>
          <a:xfrm>
            <a:off x="3717290" y="138430"/>
            <a:ext cx="2265045" cy="212026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163"/>
                                        </p:tgtEl>
                                        <p:attrNameLst>
                                          <p:attrName>style.visibility</p:attrName>
                                        </p:attrNameLst>
                                      </p:cBhvr>
                                      <p:to>
                                        <p:strVal val="visible"/>
                                      </p:to>
                                    </p:set>
                                    <p:animEffect transition="in" filter="fade">
                                      <p:cBhvr>
                                        <p:cTn id="24" dur="500"/>
                                        <p:tgtEl>
                                          <p:spTgt spid="163"/>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64"/>
                                        </p:tgtEl>
                                        <p:attrNameLst>
                                          <p:attrName>style.visibility</p:attrName>
                                        </p:attrNameLst>
                                      </p:cBhvr>
                                      <p:to>
                                        <p:strVal val="visible"/>
                                      </p:to>
                                    </p:set>
                                    <p:animEffect transition="in" filter="fade">
                                      <p:cBhvr>
                                        <p:cTn id="28"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2999" y="1676400"/>
            <a:ext cx="36598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1. </a:t>
            </a:r>
            <a:r>
              <a:rPr kumimoji="1" lang="zh-CN" altLang="zh-CN" sz="2800" b="1" dirty="0">
                <a:solidFill>
                  <a:srgbClr val="005286"/>
                </a:solidFill>
                <a:latin typeface="微软雅黑" panose="020B0503020204020204" pitchFamily="34" charset="-122"/>
                <a:ea typeface="微软雅黑" panose="020B0503020204020204" pitchFamily="34" charset="-122"/>
              </a:rPr>
              <a:t>二极管与门、或门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pic>
        <p:nvPicPr>
          <p:cNvPr id="12" name="图片 11"/>
          <p:cNvPicPr>
            <a:picLocks noChangeAspect="1"/>
          </p:cNvPicPr>
          <p:nvPr/>
        </p:nvPicPr>
        <p:blipFill rotWithShape="1">
          <a:blip r:embed="rId1">
            <a:extLst>
              <a:ext uri="{28A0092B-C50C-407E-A947-70E740481C1C}">
                <a14:useLocalDpi xmlns:a14="http://schemas.microsoft.com/office/drawing/2010/main" val="0"/>
              </a:ext>
            </a:extLst>
          </a:blip>
          <a:srcRect r="59817"/>
          <a:stretch>
            <a:fillRect/>
          </a:stretch>
        </p:blipFill>
        <p:spPr>
          <a:xfrm>
            <a:off x="504239" y="2767157"/>
            <a:ext cx="2895600" cy="2804403"/>
          </a:xfrm>
          <a:prstGeom prst="rect">
            <a:avLst/>
          </a:prstGeom>
        </p:spPr>
      </p:pic>
      <p:pic>
        <p:nvPicPr>
          <p:cNvPr id="14" name="图片 13"/>
          <p:cNvPicPr>
            <a:picLocks noChangeAspect="1"/>
          </p:cNvPicPr>
          <p:nvPr/>
        </p:nvPicPr>
        <p:blipFill rotWithShape="1">
          <a:blip r:embed="rId1">
            <a:extLst>
              <a:ext uri="{28A0092B-C50C-407E-A947-70E740481C1C}">
                <a14:useLocalDpi xmlns:a14="http://schemas.microsoft.com/office/drawing/2010/main" val="0"/>
              </a:ext>
            </a:extLst>
          </a:blip>
          <a:srcRect l="61331"/>
          <a:stretch>
            <a:fillRect/>
          </a:stretch>
        </p:blipFill>
        <p:spPr>
          <a:xfrm>
            <a:off x="6546576" y="2906831"/>
            <a:ext cx="2786497" cy="2804403"/>
          </a:xfrm>
          <a:prstGeom prst="rect">
            <a:avLst/>
          </a:prstGeom>
        </p:spPr>
      </p:pic>
      <p:sp>
        <p:nvSpPr>
          <p:cNvPr id="15" name="矩形 14"/>
          <p:cNvSpPr/>
          <p:nvPr/>
        </p:nvSpPr>
        <p:spPr>
          <a:xfrm>
            <a:off x="1060176" y="2322178"/>
            <a:ext cx="2031325" cy="461665"/>
          </a:xfrm>
          <a:prstGeom prst="rect">
            <a:avLst/>
          </a:prstGeom>
        </p:spPr>
        <p:txBody>
          <a:bodyPr wrap="none">
            <a:spAutoFit/>
          </a:bodyPr>
          <a:lstStyle/>
          <a:p>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二极管</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与门：</a:t>
            </a:r>
            <a:endParaRPr lang="zh-CN" altLang="en-US" sz="2400" b="1" dirty="0">
              <a:latin typeface="宋体" panose="02010600030101010101" pitchFamily="2" charset="-122"/>
              <a:ea typeface="宋体" panose="02010600030101010101" pitchFamily="2" charset="-122"/>
            </a:endParaRPr>
          </a:p>
        </p:txBody>
      </p:sp>
      <p:sp>
        <p:nvSpPr>
          <p:cNvPr id="26" name="矩形 25"/>
          <p:cNvSpPr/>
          <p:nvPr/>
        </p:nvSpPr>
        <p:spPr>
          <a:xfrm>
            <a:off x="6619077" y="2298182"/>
            <a:ext cx="2040943" cy="461665"/>
          </a:xfrm>
          <a:prstGeom prst="rect">
            <a:avLst/>
          </a:prstGeom>
        </p:spPr>
        <p:txBody>
          <a:bodyPr wrap="none">
            <a:spAutoFit/>
          </a:bodyPr>
          <a:lstStyle/>
          <a:p>
            <a:r>
              <a:rPr lang="zh-CN" altLang="zh-CN" sz="2400" b="1" kern="100" dirty="0">
                <a:latin typeface="宋体" panose="02010600030101010101" pitchFamily="2" charset="-122"/>
                <a:ea typeface="宋体" panose="02010600030101010101" pitchFamily="2" charset="-122"/>
                <a:cs typeface="Times New Roman" panose="02020603050405020304" pitchFamily="18" charset="0"/>
              </a:rPr>
              <a:t>二极管</a:t>
            </a:r>
            <a:r>
              <a:rPr lang="zh-CN" altLang="en-US" sz="2400" b="1" kern="100" dirty="0">
                <a:latin typeface="宋体" panose="02010600030101010101" pitchFamily="2" charset="-122"/>
                <a:ea typeface="宋体" panose="02010600030101010101" pitchFamily="2" charset="-122"/>
                <a:cs typeface="Times New Roman" panose="02020603050405020304" pitchFamily="18" charset="0"/>
              </a:rPr>
              <a:t>或门：</a:t>
            </a:r>
            <a:endParaRPr lang="zh-CN" altLang="en-US" sz="2400" b="1"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灯片编号占位符 1"/>
          <p:cNvSpPr>
            <a:spLocks noGrp="1"/>
          </p:cNvSpPr>
          <p:nvPr>
            <p:ph type="sldNum" sz="quarter" idx="12"/>
          </p:nvPr>
        </p:nvSpPr>
        <p:spPr bwMode="auto">
          <a:xfrm>
            <a:off x="9652000" y="6248400"/>
            <a:ext cx="2540000" cy="457200"/>
          </a:xfrm>
          <a:prstGeom prst="rect">
            <a:avLst/>
          </a:prstGeom>
          <a:noFill/>
          <a:ln w="12700" cap="sq">
            <a:noFill/>
            <a:miter lim="800000"/>
            <a:headEnd type="none" w="sm" len="sm"/>
            <a:tailEnd type="none" w="sm" len="sm"/>
          </a:ln>
        </p:spPr>
        <p:txBody>
          <a:bodyPr vert="horz" wrap="square" lIns="91440" tIns="45720" rIns="91440" bIns="45720" numCol="1" anchor="t" anchorCtr="0" compatLnSpc="1"/>
          <a:lstStyle>
            <a:defPPr>
              <a:defRPr lang="en-US"/>
            </a:defPPr>
            <a:lvl1pPr algn="r" rtl="0" eaLnBrk="0" fontAlgn="base" hangingPunct="0">
              <a:spcBef>
                <a:spcPct val="50000"/>
              </a:spcBef>
              <a:spcAft>
                <a:spcPct val="0"/>
              </a:spcAft>
              <a:defRPr sz="1400" kern="1200">
                <a:solidFill>
                  <a:schemeClr val="bg2"/>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a:lstStyle>
          <a:p>
            <a:pPr>
              <a:defRPr/>
            </a:pPr>
            <a:fld id="{6A863527-37A5-419C-B385-C88221A22F59}" type="slidenum">
              <a:rPr lang="zh-CN" altLang="en-US" smtClean="0"/>
            </a:fld>
            <a:r>
              <a:rPr lang="en-US" altLang="zh-CN"/>
              <a:t>/35</a:t>
            </a:r>
            <a:endParaRPr lang="en-US" altLang="zh-CN" dirty="0"/>
          </a:p>
        </p:txBody>
      </p:sp>
      <p:sp>
        <p:nvSpPr>
          <p:cNvPr id="11" name="圆角矩形 1"/>
          <p:cNvSpPr/>
          <p:nvPr/>
        </p:nvSpPr>
        <p:spPr>
          <a:xfrm>
            <a:off x="-348343" y="516695"/>
            <a:ext cx="3375628"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Rectangle 2"/>
          <p:cNvSpPr>
            <a:spLocks noGrp="1" noChangeArrowheads="1"/>
          </p:cNvSpPr>
          <p:nvPr>
            <p:ph type="title" idx="4294967295"/>
          </p:nvPr>
        </p:nvSpPr>
        <p:spPr>
          <a:xfrm>
            <a:off x="0" y="644525"/>
            <a:ext cx="10363200" cy="4794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0" fontAlgn="base" hangingPunct="0">
              <a:spcBef>
                <a:spcPct val="50000"/>
              </a:spcBef>
              <a:spcAft>
                <a:spcPct val="0"/>
              </a:spcAft>
            </a:pPr>
            <a:r>
              <a:rPr kumimoji="1" lang="zh-CN" altLang="en-US" sz="2800" b="1" dirty="0">
                <a:solidFill>
                  <a:srgbClr val="005286"/>
                </a:solidFill>
                <a:latin typeface="微软雅黑" panose="020B0503020204020204" pitchFamily="34" charset="-122"/>
                <a:ea typeface="微软雅黑" panose="020B0503020204020204" pitchFamily="34" charset="-122"/>
                <a:cs typeface="+mn-cs"/>
              </a:rPr>
              <a:t>分立元件逻辑门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3" name="灯片编号占位符 1"/>
          <p:cNvSpPr txBox="1"/>
          <p:nvPr/>
        </p:nvSpPr>
        <p:spPr>
          <a:xfrm>
            <a:off x="9448800" y="6492875"/>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45D486-AB79-5346-9E81-F129A73A99D1}" type="slidenum">
              <a:rPr kumimoji="1" lang="zh-CN" altLang="en-US" smtClean="0">
                <a:latin typeface="Times New Roman" panose="02020603050405020304" pitchFamily="18" charset="0"/>
                <a:cs typeface="Times New Roman" panose="02020603050405020304" pitchFamily="18" charset="0"/>
              </a:rPr>
            </a:fld>
            <a:endParaRPr kumimoji="1" lang="zh-CN" altLang="en-US" dirty="0">
              <a:latin typeface="Times New Roman" panose="02020603050405020304" pitchFamily="18" charset="0"/>
              <a:cs typeface="Times New Roman" panose="02020603050405020304" pitchFamily="18" charset="0"/>
            </a:endParaRPr>
          </a:p>
        </p:txBody>
      </p:sp>
      <p:graphicFrame>
        <p:nvGraphicFramePr>
          <p:cNvPr id="6" name="表格 6"/>
          <p:cNvGraphicFramePr>
            <a:graphicFrameLocks noGrp="1"/>
          </p:cNvGraphicFramePr>
          <p:nvPr/>
        </p:nvGraphicFramePr>
        <p:xfrm>
          <a:off x="3520609" y="3528755"/>
          <a:ext cx="2484000" cy="1854200"/>
        </p:xfrm>
        <a:graphic>
          <a:graphicData uri="http://schemas.openxmlformats.org/drawingml/2006/table">
            <a:tbl>
              <a:tblPr firstRow="1" bandRow="1">
                <a:tableStyleId>{5940675A-B579-460E-94D1-54222C63F5DA}</a:tableStyleId>
              </a:tblPr>
              <a:tblGrid>
                <a:gridCol w="792000"/>
                <a:gridCol w="792000"/>
                <a:gridCol w="900000"/>
              </a:tblGrid>
              <a:tr h="370840">
                <a:tc>
                  <a:txBody>
                    <a:bodyPr/>
                    <a:lstStyle/>
                    <a:p>
                      <a:pPr algn="ctr"/>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altLang="zh-CN" i="1" dirty="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370840">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381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tcPr>
                </a:tc>
              </a:tr>
            </a:tbl>
          </a:graphicData>
        </a:graphic>
      </p:graphicFrame>
      <p:graphicFrame>
        <p:nvGraphicFramePr>
          <p:cNvPr id="7" name="表格 6"/>
          <p:cNvGraphicFramePr>
            <a:graphicFrameLocks noGrp="1"/>
          </p:cNvGraphicFramePr>
          <p:nvPr/>
        </p:nvGraphicFramePr>
        <p:xfrm>
          <a:off x="9333073" y="3528755"/>
          <a:ext cx="2484000" cy="1854200"/>
        </p:xfrm>
        <a:graphic>
          <a:graphicData uri="http://schemas.openxmlformats.org/drawingml/2006/table">
            <a:tbl>
              <a:tblPr firstRow="1" bandRow="1">
                <a:tableStyleId>{5940675A-B579-460E-94D1-54222C63F5DA}</a:tableStyleId>
              </a:tblPr>
              <a:tblGrid>
                <a:gridCol w="792000"/>
                <a:gridCol w="792000"/>
                <a:gridCol w="900000"/>
              </a:tblGrid>
              <a:tr h="370840">
                <a:tc>
                  <a:txBody>
                    <a:bodyPr/>
                    <a:lstStyle/>
                    <a:p>
                      <a:pPr algn="ctr"/>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altLang="zh-CN" i="1" dirty="0">
                          <a:latin typeface="Times New Roman" panose="02020603050405020304" pitchFamily="18" charset="0"/>
                          <a:cs typeface="Times New Roman" panose="02020603050405020304" pitchFamily="18" charset="0"/>
                        </a:rPr>
                        <a:t>B</a:t>
                      </a:r>
                      <a:endParaRPr lang="zh-CN" altLang="en-US" i="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370840">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381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 calcmode="lin" valueType="num">
                                      <p:cBhvr>
                                        <p:cTn id="9" dur="500" fill="hold"/>
                                        <p:tgtEl>
                                          <p:spTgt spid="12"/>
                                        </p:tgtEl>
                                        <p:attrNameLst>
                                          <p:attrName>style.rotation</p:attrName>
                                        </p:attrNameLst>
                                      </p:cBhvr>
                                      <p:tavLst>
                                        <p:tav tm="0">
                                          <p:val>
                                            <p:fltVal val="360"/>
                                          </p:val>
                                        </p:tav>
                                        <p:tav tm="100000">
                                          <p:val>
                                            <p:fltVal val="0"/>
                                          </p:val>
                                        </p:tav>
                                      </p:tavLst>
                                    </p:anim>
                                    <p:animEffect transition="in" filter="fade">
                                      <p:cBhvr>
                                        <p:cTn id="10" dur="500"/>
                                        <p:tgtEl>
                                          <p:spTgt spid="1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 calcmode="lin" valueType="num">
                                      <p:cBhvr>
                                        <p:cTn id="23" dur="500" fill="hold"/>
                                        <p:tgtEl>
                                          <p:spTgt spid="14"/>
                                        </p:tgtEl>
                                        <p:attrNameLst>
                                          <p:attrName>style.rotation</p:attrName>
                                        </p:attrNameLst>
                                      </p:cBhvr>
                                      <p:tavLst>
                                        <p:tav tm="0">
                                          <p:val>
                                            <p:fltVal val="360"/>
                                          </p:val>
                                        </p:tav>
                                        <p:tav tm="100000">
                                          <p:val>
                                            <p:fltVal val="0"/>
                                          </p:val>
                                        </p:tav>
                                      </p:tavLst>
                                    </p:anim>
                                    <p:animEffect transition="in" filter="fade">
                                      <p:cBhvr>
                                        <p:cTn id="24" dur="500"/>
                                        <p:tgtEl>
                                          <p:spTgt spid="14"/>
                                        </p:tgtEl>
                                      </p:cBhvr>
                                    </p:animEffect>
                                  </p:childTnLst>
                                </p:cTn>
                              </p:par>
                              <p:par>
                                <p:cTn id="25" presetID="49" presetClass="entr" presetSubtype="0" decel="10000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 calcmode="lin" valueType="num">
                                      <p:cBhvr>
                                        <p:cTn id="29" dur="500" fill="hold"/>
                                        <p:tgtEl>
                                          <p:spTgt spid="7"/>
                                        </p:tgtEl>
                                        <p:attrNameLst>
                                          <p:attrName>style.rotation</p:attrName>
                                        </p:attrNameLst>
                                      </p:cBhvr>
                                      <p:tavLst>
                                        <p:tav tm="0">
                                          <p:val>
                                            <p:fltVal val="360"/>
                                          </p:val>
                                        </p:tav>
                                        <p:tav tm="100000">
                                          <p:val>
                                            <p:fltVal val="0"/>
                                          </p:val>
                                        </p:tav>
                                      </p:tavLst>
                                    </p:anim>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295400" y="1705880"/>
            <a:ext cx="29037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kumimoji="1" lang="en-US" altLang="zh-CN" sz="2800" b="1" dirty="0">
                <a:solidFill>
                  <a:srgbClr val="005286"/>
                </a:solidFill>
                <a:latin typeface="微软雅黑" panose="020B0503020204020204" pitchFamily="34" charset="-122"/>
                <a:ea typeface="微软雅黑" panose="020B0503020204020204" pitchFamily="34" charset="-122"/>
              </a:rPr>
              <a:t>2. </a:t>
            </a:r>
            <a:r>
              <a:rPr kumimoji="1" lang="zh-CN" altLang="zh-CN" sz="2800" b="1" dirty="0">
                <a:solidFill>
                  <a:srgbClr val="005286"/>
                </a:solidFill>
                <a:latin typeface="微软雅黑" panose="020B0503020204020204" pitchFamily="34" charset="-122"/>
                <a:ea typeface="微软雅黑" panose="020B0503020204020204" pitchFamily="34" charset="-122"/>
              </a:rPr>
              <a:t>三极管非门</a:t>
            </a:r>
            <a:endParaRPr kumimoji="1" lang="zh-CN" altLang="zh-CN" sz="2800" b="1" dirty="0">
              <a:solidFill>
                <a:srgbClr val="005286"/>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r="36051"/>
          <a:stretch>
            <a:fillRect/>
          </a:stretch>
        </p:blipFill>
        <p:spPr>
          <a:xfrm>
            <a:off x="1905000" y="2286000"/>
            <a:ext cx="4764157" cy="3657917"/>
          </a:xfrm>
          <a:prstGeom prst="rect">
            <a:avLst/>
          </a:prstGeom>
        </p:spPr>
      </p:pic>
      <p:sp>
        <p:nvSpPr>
          <p:cNvPr id="6" name="圆角矩形 1"/>
          <p:cNvSpPr/>
          <p:nvPr/>
        </p:nvSpPr>
        <p:spPr>
          <a:xfrm>
            <a:off x="-348343" y="516695"/>
            <a:ext cx="3375628" cy="694266"/>
          </a:xfrm>
          <a:prstGeom prst="roundRect">
            <a:avLst>
              <a:gd name="adj" fmla="val 50000"/>
            </a:avLst>
          </a:prstGeom>
          <a:solidFill>
            <a:srgbClr val="86DE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Rectangle 2"/>
          <p:cNvSpPr txBox="1">
            <a:spLocks noChangeArrowheads="1"/>
          </p:cNvSpPr>
          <p:nvPr/>
        </p:nvSpPr>
        <p:spPr>
          <a:xfrm>
            <a:off x="0" y="644525"/>
            <a:ext cx="10363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Bef>
                <a:spcPct val="50000"/>
              </a:spcBef>
              <a:spcAft>
                <a:spcPct val="0"/>
              </a:spcAft>
            </a:pPr>
            <a:r>
              <a:rPr kumimoji="1" lang="zh-CN" altLang="en-US" sz="2800" b="1">
                <a:solidFill>
                  <a:srgbClr val="005286"/>
                </a:solidFill>
                <a:latin typeface="微软雅黑" panose="020B0503020204020204" pitchFamily="34" charset="-122"/>
                <a:ea typeface="微软雅黑" panose="020B0503020204020204" pitchFamily="34" charset="-122"/>
                <a:cs typeface="+mn-cs"/>
              </a:rPr>
              <a:t>分立元件逻辑门 </a:t>
            </a:r>
            <a:endParaRPr kumimoji="1" lang="en-US" altLang="zh-CN" sz="2800" b="1" dirty="0">
              <a:solidFill>
                <a:srgbClr val="005286"/>
              </a:solidFill>
              <a:latin typeface="微软雅黑" panose="020B0503020204020204" pitchFamily="34" charset="-122"/>
              <a:ea typeface="微软雅黑" panose="020B0503020204020204" pitchFamily="34" charset="-122"/>
              <a:cs typeface="+mn-cs"/>
            </a:endParaRPr>
          </a:p>
        </p:txBody>
      </p:sp>
      <p:sp>
        <p:nvSpPr>
          <p:cNvPr id="2" name="灯片编号占位符 1"/>
          <p:cNvSpPr>
            <a:spLocks noGrp="1"/>
          </p:cNvSpPr>
          <p:nvPr>
            <p:ph type="sldNum" sz="quarter" idx="12"/>
          </p:nvPr>
        </p:nvSpPr>
        <p:spPr/>
        <p:txBody>
          <a:bodyPr/>
          <a:lstStyle/>
          <a:p>
            <a:fld id="{DD45D486-AB79-5346-9E81-F129A73A99D1}" type="slidenum">
              <a:rPr kumimoji="1" lang="zh-CN" altLang="en-US" smtClean="0"/>
            </a:fld>
            <a:endParaRPr kumimoji="1" lang="zh-CN" altLang="en-US" dirty="0"/>
          </a:p>
        </p:txBody>
      </p:sp>
      <p:graphicFrame>
        <p:nvGraphicFramePr>
          <p:cNvPr id="3" name="表格 6"/>
          <p:cNvGraphicFramePr>
            <a:graphicFrameLocks noGrp="1"/>
          </p:cNvGraphicFramePr>
          <p:nvPr/>
        </p:nvGraphicFramePr>
        <p:xfrm>
          <a:off x="6810461" y="3058160"/>
          <a:ext cx="1692000" cy="1112520"/>
        </p:xfrm>
        <a:graphic>
          <a:graphicData uri="http://schemas.openxmlformats.org/drawingml/2006/table">
            <a:tbl>
              <a:tblPr firstRow="1" bandRow="1">
                <a:tableStyleId>{5940675A-B579-460E-94D1-54222C63F5DA}</a:tableStyleId>
              </a:tblPr>
              <a:tblGrid>
                <a:gridCol w="792000"/>
                <a:gridCol w="900000"/>
              </a:tblGrid>
              <a:tr h="370840">
                <a:tc>
                  <a:txBody>
                    <a:bodyPr/>
                    <a:lstStyle/>
                    <a:p>
                      <a:pPr algn="ctr"/>
                      <a:r>
                        <a:rPr lang="en-US" altLang="zh-CN" i="1" dirty="0">
                          <a:latin typeface="Times New Roman" panose="02020603050405020304" pitchFamily="18" charset="0"/>
                          <a:cs typeface="Times New Roman" panose="02020603050405020304" pitchFamily="18" charset="0"/>
                        </a:rPr>
                        <a:t>A</a:t>
                      </a:r>
                      <a:endParaRPr lang="zh-CN" altLang="en-US" i="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algn="ctr"/>
                      <a:r>
                        <a:rPr lang="en-US" altLang="zh-CN" i="1" dirty="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370840">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B w="12700" cmpd="sng">
                      <a:noFill/>
                    </a:lnB>
                  </a:tcPr>
                </a:tc>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B w="12700" cmpd="sng">
                      <a:noFill/>
                    </a:lnB>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lnL w="38100" cap="flat" cmpd="sng" algn="ctr">
                      <a:noFill/>
                      <a:prstDash val="solid"/>
                      <a:round/>
                      <a:headEnd type="none" w="med" len="med"/>
                      <a:tailEnd type="none" w="med" len="med"/>
                    </a:lnL>
                    <a:lnT w="12700" cmpd="sng">
                      <a:noFill/>
                    </a:lnT>
                    <a:lnB w="38100" cap="flat" cmpd="sng" algn="ctr">
                      <a:solidFill>
                        <a:schemeClr val="tx1"/>
                      </a:solidFill>
                      <a:prstDash val="solid"/>
                      <a:round/>
                      <a:headEnd type="none" w="med" len="med"/>
                      <a:tailEnd type="none" w="med" len="med"/>
                    </a:lnB>
                  </a:tcPr>
                </a:tc>
                <a:tc>
                  <a:txBody>
                    <a:bodyPr/>
                    <a:lstStyle/>
                    <a:p>
                      <a:pPr algn="ctr"/>
                      <a:r>
                        <a:rPr lang="en-US" altLang="zh-CN"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txBody>
                  <a:tcPr>
                    <a:lnR w="38100" cap="flat" cmpd="sng" algn="ctr">
                      <a:noFill/>
                      <a:prstDash val="solid"/>
                      <a:round/>
                      <a:headEnd type="none" w="med" len="med"/>
                      <a:tailEnd type="none" w="med" len="med"/>
                    </a:lnR>
                    <a:lnT w="12700" cmpd="sng">
                      <a:noFill/>
                    </a:lnT>
                    <a:lnB w="381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3.3 CMOS</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占位符 2"/>
          <p:cNvSpPr>
            <a:spLocks noGrp="1"/>
          </p:cNvSpPr>
          <p:nvPr>
            <p:ph type="body" sz="quarter" idx="11"/>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3.2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分立元件逻辑门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文本占位符 3"/>
          <p:cNvSpPr>
            <a:spLocks noGrp="1"/>
          </p:cNvSpPr>
          <p:nvPr>
            <p:ph type="body" sz="quarter" idx="12"/>
          </p:nvPr>
        </p:nvSpPr>
        <p:spPr/>
        <p:txBody>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3.1 </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概述</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占位符 4"/>
          <p:cNvSpPr>
            <a:spLocks noGrp="1"/>
          </p:cNvSpPr>
          <p:nvPr>
            <p:ph type="body" sz="quarter" idx="13"/>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占位符 5"/>
          <p:cNvSpPr>
            <a:spLocks noGrp="1"/>
          </p:cNvSpPr>
          <p:nvPr>
            <p:ph type="body" sz="quarter" idx="14"/>
          </p:nvPr>
        </p:nvSpPr>
        <p:spPr/>
        <p:txBody>
          <a:bodyPr>
            <a:normAutofit/>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3.4 TTL</a:t>
            </a:r>
            <a:r>
              <a:rPr kumimoji="1" lang="zh-CN" altLang="en-US" dirty="0">
                <a:latin typeface="微软雅黑" panose="020B0503020204020204" pitchFamily="34" charset="-122"/>
                <a:ea typeface="微软雅黑" panose="020B0503020204020204" pitchFamily="34" charset="-122"/>
                <a:sym typeface="微软雅黑" panose="020B0503020204020204" pitchFamily="34" charset="-122"/>
              </a:rPr>
              <a:t>集成逻辑门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占位符 6"/>
          <p:cNvSpPr>
            <a:spLocks noGrp="1"/>
          </p:cNvSpPr>
          <p:nvPr>
            <p:ph type="body" sz="quarter" idx="15"/>
          </p:nvPr>
        </p:nvSpPr>
        <p:spPr/>
        <p:txBody>
          <a:bodyPr>
            <a:normAutofit lnSpcReduction="10000"/>
          </a:bodyPr>
          <a:lstStyle/>
          <a:p>
            <a:r>
              <a:rPr kumimoji="1" lang="en-US" altLang="zh-CN" dirty="0">
                <a:latin typeface="微软雅黑" panose="020B0503020204020204" pitchFamily="34" charset="-122"/>
                <a:ea typeface="微软雅黑" panose="020B0503020204020204" pitchFamily="34" charset="-122"/>
                <a:sym typeface="微软雅黑" panose="020B0503020204020204" pitchFamily="34" charset="-122"/>
              </a:rPr>
              <a:t>3.5 </a:t>
            </a:r>
            <a:r>
              <a:rPr kumimoji="1" lang="zh-CN" altLang="en-US">
                <a:latin typeface="微软雅黑" panose="020B0503020204020204" pitchFamily="34" charset="-122"/>
                <a:ea typeface="微软雅黑" panose="020B0503020204020204" pitchFamily="34" charset="-122"/>
                <a:sym typeface="+mn-ea"/>
              </a:rPr>
              <a:t>门电路综合应用</a:t>
            </a:r>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占位符 7"/>
          <p:cNvSpPr>
            <a:spLocks noGrp="1"/>
          </p:cNvSpPr>
          <p:nvPr>
            <p:ph type="body" sz="quarter" idx="16"/>
          </p:nvPr>
        </p:nvSpPr>
        <p:spPr>
          <a:xfrm>
            <a:off x="4027174" y="4511456"/>
            <a:ext cx="5408925" cy="518583"/>
          </a:xfrm>
        </p:spPr>
        <p:txBody>
          <a:bodyPr>
            <a:normAutofit/>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占位符 8"/>
          <p:cNvSpPr>
            <a:spLocks noGrp="1"/>
          </p:cNvSpPr>
          <p:nvPr>
            <p:ph type="body" sz="quarter" idx="17"/>
          </p:nvPr>
        </p:nvSpPr>
        <p:spPr/>
        <p:txBody>
          <a:bodyPr/>
          <a:lstStyle/>
          <a:p>
            <a:endParaRPr kumimoji="1"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PA" val="v5.2.8"/>
</p:tagLst>
</file>

<file path=ppt/tags/tag2.xml><?xml version="1.0" encoding="utf-8"?>
<p:tagLst xmlns:p="http://schemas.openxmlformats.org/presentationml/2006/main">
  <p:tag name="PA" val="v5.2.8"/>
</p:tagLst>
</file>

<file path=ppt/tags/tag3.xml><?xml version="1.0" encoding="utf-8"?>
<p:tagLst xmlns:p="http://schemas.openxmlformats.org/presentationml/2006/main">
  <p:tag name="commondata" val="eyJoZGlkIjoiNjlkM2E2MmViMzYwODJhMTA3M2NkZWY1ZDcwZWE5NDgifQ=="/>
</p:tagLst>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637043120006717608</Template>
  <TotalTime>0</TotalTime>
  <Words>4019</Words>
  <Application>WPS 演示</Application>
  <PresentationFormat>宽屏</PresentationFormat>
  <Paragraphs>742</Paragraphs>
  <Slides>37</Slides>
  <Notes>18</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19</vt:i4>
      </vt:variant>
      <vt:variant>
        <vt:lpstr>幻灯片标题</vt:lpstr>
      </vt:variant>
      <vt:variant>
        <vt:i4>37</vt:i4>
      </vt:variant>
    </vt:vector>
  </HeadingPairs>
  <TitlesOfParts>
    <vt:vector size="79" baseType="lpstr">
      <vt:lpstr>Arial</vt:lpstr>
      <vt:lpstr>宋体</vt:lpstr>
      <vt:lpstr>Wingdings</vt:lpstr>
      <vt:lpstr>Songti SC</vt:lpstr>
      <vt:lpstr>Songti SC Black</vt:lpstr>
      <vt:lpstr>微软雅黑</vt:lpstr>
      <vt:lpstr>Times New Roman</vt:lpstr>
      <vt:lpstr>楷体_GB2312</vt:lpstr>
      <vt:lpstr>新宋体</vt:lpstr>
      <vt:lpstr>黑体</vt:lpstr>
      <vt:lpstr>Calibri</vt:lpstr>
      <vt:lpstr>等线</vt:lpstr>
      <vt:lpstr>Arial Unicode MS</vt:lpstr>
      <vt:lpstr>等线 Light</vt:lpstr>
      <vt:lpstr>Cambria Math</vt:lpstr>
      <vt:lpstr>楷体</vt:lpstr>
      <vt:lpstr>Andalus</vt:lpstr>
      <vt:lpstr>IDAutomationC39XS</vt:lpstr>
      <vt:lpstr>Wingdings</vt:lpstr>
      <vt:lpstr>Garamond</vt:lpstr>
      <vt:lpstr>Tahoma</vt:lpstr>
      <vt:lpstr>Office 主题​​</vt:lpstr>
      <vt:lpstr>1_Office 主题​​</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分立元件逻辑门 </vt:lpstr>
      <vt:lpstr>分立元件逻辑门 </vt:lpstr>
      <vt:lpstr>分立元件逻辑门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helen liu</dc:creator>
  <cp:lastModifiedBy>鹿浩</cp:lastModifiedBy>
  <cp:revision>140</cp:revision>
  <dcterms:created xsi:type="dcterms:W3CDTF">2019-09-16T14:38:00Z</dcterms:created>
  <dcterms:modified xsi:type="dcterms:W3CDTF">2024-10-26T04:10:51Z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8AF6F73BC8F4411587096AE3BDDD20E1_12</vt:lpwstr>
  </property>
  <property fmtid="{D5CDD505-2E9C-101B-9397-08002B2CF9AE}" pid="3" name="KSOProductBuildVer">
    <vt:lpwstr>2052-12.1.0.18608</vt:lpwstr>
  </property>
</Properties>
</file>